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5" r:id="rId4"/>
  </p:sldMasterIdLst>
  <p:notesMasterIdLst>
    <p:notesMasterId r:id="rId27"/>
  </p:notesMasterIdLst>
  <p:handoutMasterIdLst>
    <p:handoutMasterId r:id="rId28"/>
  </p:handoutMasterIdLst>
  <p:sldIdLst>
    <p:sldId id="1236" r:id="rId5"/>
    <p:sldId id="1237" r:id="rId6"/>
    <p:sldId id="1235" r:id="rId7"/>
    <p:sldId id="1227" r:id="rId8"/>
    <p:sldId id="1228" r:id="rId9"/>
    <p:sldId id="1169" r:id="rId10"/>
    <p:sldId id="1229" r:id="rId11"/>
    <p:sldId id="1230" r:id="rId12"/>
    <p:sldId id="1212" r:id="rId13"/>
    <p:sldId id="1213" r:id="rId14"/>
    <p:sldId id="1214" r:id="rId15"/>
    <p:sldId id="1215" r:id="rId16"/>
    <p:sldId id="1177" r:id="rId17"/>
    <p:sldId id="1178" r:id="rId18"/>
    <p:sldId id="1216" r:id="rId19"/>
    <p:sldId id="1180" r:id="rId20"/>
    <p:sldId id="1217" r:id="rId21"/>
    <p:sldId id="1219" r:id="rId22"/>
    <p:sldId id="1234" r:id="rId23"/>
    <p:sldId id="1226" r:id="rId24"/>
    <p:sldId id="1238" r:id="rId25"/>
    <p:sldId id="1138" r:id="rId26"/>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FFFFC0"/>
    <a:srgbClr val="F5F5FD"/>
    <a:srgbClr val="1A1A68"/>
    <a:srgbClr val="2A397F"/>
    <a:srgbClr val="5E5E5E"/>
    <a:srgbClr val="7F7F7F"/>
    <a:srgbClr val="BAC2E8"/>
    <a:srgbClr val="262626"/>
    <a:srgbClr val="09092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82" autoAdjust="0"/>
    <p:restoredTop sz="90614" autoAdjust="0"/>
  </p:normalViewPr>
  <p:slideViewPr>
    <p:cSldViewPr>
      <p:cViewPr>
        <p:scale>
          <a:sx n="70" d="100"/>
          <a:sy n="70" d="100"/>
        </p:scale>
        <p:origin x="-1589"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20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D90DFB-1C1B-4BCF-84E6-F4090D7F3CD6}" type="datetimeFigureOut">
              <a:rPr lang="en-US" smtClean="0"/>
              <a:pPr/>
              <a:t>11/26/2011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894643-CA28-4711-B56A-2EEEAB3C1DB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CF72BBF-802E-4ABD-8976-3B552A320375}" type="slidenum">
              <a:rPr lang="en-US"/>
              <a:pPr>
                <a:defRPr/>
              </a:pPr>
              <a:t>‹#›</a:t>
            </a:fld>
            <a:endParaRPr lang="en-US" dirty="0"/>
          </a:p>
        </p:txBody>
      </p:sp>
    </p:spTree>
    <p:extLst>
      <p:ext uri="{BB962C8B-B14F-4D97-AF65-F5344CB8AC3E}">
        <p14:creationId xmlns="" xmlns:p14="http://schemas.microsoft.com/office/powerpoint/2010/main" val="1757145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EA17EB-DA2D-4FED-A4D6-A84850959451}" type="slidenum">
              <a:rPr lang="en-US" smtClean="0"/>
              <a:pPr>
                <a:defRPr/>
              </a:pPr>
              <a:t>1</a:t>
            </a:fld>
            <a:endParaRPr lang="en-US" dirty="0"/>
          </a:p>
        </p:txBody>
      </p:sp>
    </p:spTree>
    <p:extLst>
      <p:ext uri="{BB962C8B-B14F-4D97-AF65-F5344CB8AC3E}">
        <p14:creationId xmlns:p14="http://schemas.microsoft.com/office/powerpoint/2010/main" xmlns="" val="1497359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1413" y="684213"/>
            <a:ext cx="4576762" cy="3432175"/>
          </a:xfrm>
          <a:ln/>
        </p:spPr>
      </p:sp>
      <p:sp>
        <p:nvSpPr>
          <p:cNvPr id="49155"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hangingPunct="1"/>
            <a:fld id="{0A37F9D0-B554-43DC-8461-4C6FB97ABBAB}" type="slidenum">
              <a:rPr lang="he-IL" sz="1200"/>
              <a:pPr algn="r" eaLnBrk="1" hangingPunct="1"/>
              <a:t>17</a:t>
            </a:fld>
            <a:endParaRPr lang="en-US" sz="1200" dirty="0"/>
          </a:p>
        </p:txBody>
      </p:sp>
      <p:sp>
        <p:nvSpPr>
          <p:cNvPr id="50179" name="Rectangle 2"/>
          <p:cNvSpPr>
            <a:spLocks noGrp="1" noRot="1" noChangeAspect="1" noChangeArrowheads="1" noTextEdit="1"/>
          </p:cNvSpPr>
          <p:nvPr>
            <p:ph type="sldImg"/>
          </p:nvPr>
        </p:nvSpPr>
        <p:spPr>
          <a:xfrm>
            <a:off x="1146175" y="703263"/>
            <a:ext cx="4567238" cy="3425825"/>
          </a:xfrm>
          <a:ln/>
        </p:spPr>
      </p:sp>
      <p:sp>
        <p:nvSpPr>
          <p:cNvPr id="50180" name="Rectangle 3"/>
          <p:cNvSpPr>
            <a:spLocks noGrp="1" noChangeArrowheads="1"/>
          </p:cNvSpPr>
          <p:nvPr>
            <p:ph type="body" idx="1"/>
          </p:nvPr>
        </p:nvSpPr>
        <p:spPr>
          <a:xfrm>
            <a:off x="920750" y="4359275"/>
            <a:ext cx="5024438" cy="40767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E2569E6B-C309-46C1-87F7-B56BD42A87E0}" type="slidenum">
              <a:rPr lang="he-IL" sz="1200" smtClean="0"/>
              <a:pPr eaLnBrk="1" hangingPunct="1"/>
              <a:t>18</a:t>
            </a:fld>
            <a:endParaRPr lang="en-US" sz="1200" dirty="0" smtClean="0"/>
          </a:p>
        </p:txBody>
      </p:sp>
      <p:sp>
        <p:nvSpPr>
          <p:cNvPr id="52227"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63C071E-40E2-4758-8D1F-6552263E82CB}" type="slidenum">
              <a:rPr lang="en-US" sz="1200" smtClean="0"/>
              <a:pPr eaLnBrk="1" hangingPunct="1"/>
              <a:t>20</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1A0420D-4BDA-4360-A08B-EDCC55BF8CC9}" type="slidenum">
              <a:rPr lang="en-US" smtClean="0"/>
              <a:pPr/>
              <a:t>22</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67238" cy="3425825"/>
          </a:xfrm>
          <a:ln/>
        </p:spPr>
      </p:sp>
      <p:sp>
        <p:nvSpPr>
          <p:cNvPr id="34819" name="Rectangle 3"/>
          <p:cNvSpPr>
            <a:spLocks noGrp="1" noChangeArrowheads="1"/>
          </p:cNvSpPr>
          <p:nvPr>
            <p:ph type="body" idx="1"/>
          </p:nvPr>
        </p:nvSpPr>
        <p:spPr>
          <a:xfrm>
            <a:off x="533400" y="4340225"/>
            <a:ext cx="5867400" cy="4111625"/>
          </a:xfrm>
          <a:ln/>
        </p:spPr>
        <p:txBody>
          <a:bodyPr/>
          <a:lstStyle/>
          <a:p>
            <a:pPr>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Now that we’ve given you an overview of some of the newest work in MEF regarding Service OAM for connectivity fault</a:t>
            </a:r>
            <a:r>
              <a:rPr lang="en-US" baseline="0" dirty="0" smtClean="0"/>
              <a:t> management, let’s look at a few more of the OAM processes linked together throughout the lifecycle of an Ethernet service. We just covered box #3, Fault management, where MEF has made the greatest contribution in this area, but we’ll also cover Service Activation Testing and Performance Monitoring.</a:t>
            </a:r>
            <a:endParaRPr lang="en-US" dirty="0" smtClean="0"/>
          </a:p>
          <a:p>
            <a:endParaRPr lang="en-US" dirty="0" smtClean="0"/>
          </a:p>
        </p:txBody>
      </p:sp>
      <p:sp>
        <p:nvSpPr>
          <p:cNvPr id="389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63C071E-40E2-4758-8D1F-6552263E82CB}" type="slidenum">
              <a:rPr lang="en-US" sz="1200" smtClean="0"/>
              <a:pPr eaLnBrk="1" hangingPunct="1"/>
              <a:t>8</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938CDC-A91F-4F24-9ADB-C4073E21E0C9}"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smtClean="0"/>
          </a:p>
        </p:txBody>
      </p:sp>
      <p:sp>
        <p:nvSpPr>
          <p:cNvPr id="30724" name="Slide Number Placeholder 3"/>
          <p:cNvSpPr>
            <a:spLocks noGrp="1"/>
          </p:cNvSpPr>
          <p:nvPr>
            <p:ph type="sldNum" sz="quarter" idx="5"/>
          </p:nvPr>
        </p:nvSpPr>
        <p:spPr>
          <a:noFill/>
        </p:spPr>
        <p:txBody>
          <a:bodyPr/>
          <a:lstStyle/>
          <a:p>
            <a:fld id="{BC7A5A34-CFE6-4707-8134-E4948870B494}" type="slidenum">
              <a:rPr lang="ar-SA" smtClean="0"/>
              <a:pPr/>
              <a:t>10</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938CDC-A91F-4F24-9ADB-C4073E21E0C9}"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E5225B80-7066-436E-BE31-D530A80C30B9}" type="slidenum">
              <a:rPr lang="en-US" sz="1200" smtClean="0"/>
              <a:pPr eaLnBrk="1" hangingPunct="1"/>
              <a:t>12</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600"/>
              </a:spcBef>
              <a:spcAft>
                <a:spcPct val="25000"/>
              </a:spcAft>
            </a:pPr>
            <a:endParaRPr lang="pt-BR"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C186E74-E98C-4F67-B908-D7EC4746801B}" type="slidenum">
              <a:rPr lang="he-IL" sz="1200" smtClean="0"/>
              <a:pPr eaLnBrk="1" hangingPunct="1"/>
              <a:t>13</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BR"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2D03E5AD-BE90-489B-A39A-BC10E71A731A}" type="slidenum">
              <a:rPr lang="he-IL" sz="1200" smtClean="0"/>
              <a:pPr eaLnBrk="1" hangingPunct="1"/>
              <a:t>14</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127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4"/>
          <p:cNvSpPr>
            <a:spLocks noChangeShapeType="1"/>
          </p:cNvSpPr>
          <p:nvPr userDrawn="1"/>
        </p:nvSpPr>
        <p:spPr bwMode="auto">
          <a:xfrm>
            <a:off x="0" y="46482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chemeClr val="accent6">
                    <a:lumMod val="20000"/>
                    <a:lumOff val="80000"/>
                  </a:schemeClr>
                </a:solidFill>
                <a:ea typeface="SimSun" pitchFamily="2" charset="-122"/>
              </a:rPr>
              <a:pPr algn="ctr"/>
              <a:t>‹#›</a:t>
            </a:fld>
            <a:endParaRPr lang="en-US" altLang="zh-CN" sz="1200" b="1" dirty="0">
              <a:solidFill>
                <a:schemeClr val="accent6">
                  <a:lumMod val="20000"/>
                  <a:lumOff val="80000"/>
                </a:schemeClr>
              </a:solidFill>
              <a:ea typeface="SimSun" pitchFamily="2" charset="-122"/>
            </a:endParaRPr>
          </a:p>
        </p:txBody>
      </p:sp>
      <p:sp>
        <p:nvSpPr>
          <p:cNvPr id="19" name="Rectangle 9"/>
          <p:cNvSpPr>
            <a:spLocks noGrp="1" noChangeArrowheads="1"/>
          </p:cNvSpPr>
          <p:nvPr userDrawn="1">
            <p:ph type="subTitle" idx="1"/>
          </p:nvPr>
        </p:nvSpPr>
        <p:spPr>
          <a:xfrm>
            <a:off x="1219200" y="4724400"/>
            <a:ext cx="6705600" cy="1981200"/>
          </a:xfrm>
        </p:spPr>
        <p:txBody>
          <a:bodyPr anchor="ctr" anchorCtr="1"/>
          <a:lstStyle>
            <a:lvl1pPr marL="0" indent="0" algn="ctr">
              <a:buFontTx/>
              <a:buNone/>
              <a:defRPr>
                <a:solidFill>
                  <a:schemeClr val="bg1"/>
                </a:solidFill>
              </a:defRPr>
            </a:lvl1pPr>
          </a:lstStyle>
          <a:p>
            <a:r>
              <a:rPr lang="en-US" altLang="zh-CN"/>
              <a:t>Click to edit Master subtitle style</a:t>
            </a:r>
          </a:p>
        </p:txBody>
      </p:sp>
      <p:sp>
        <p:nvSpPr>
          <p:cNvPr id="31" name="Line 3"/>
          <p:cNvSpPr>
            <a:spLocks noChangeShapeType="1"/>
          </p:cNvSpPr>
          <p:nvPr userDrawn="1"/>
        </p:nvSpPr>
        <p:spPr bwMode="auto">
          <a:xfrm>
            <a:off x="6913" y="29718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2" name="Line 4"/>
          <p:cNvSpPr>
            <a:spLocks noChangeShapeType="1"/>
          </p:cNvSpPr>
          <p:nvPr userDrawn="1"/>
        </p:nvSpPr>
        <p:spPr bwMode="auto">
          <a:xfrm>
            <a:off x="13827" y="46482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3" name="Rectangle 15"/>
          <p:cNvSpPr>
            <a:spLocks noChangeArrowheads="1"/>
          </p:cNvSpPr>
          <p:nvPr userDrawn="1"/>
        </p:nvSpPr>
        <p:spPr bwMode="auto">
          <a:xfrm>
            <a:off x="-27274" y="2971800"/>
            <a:ext cx="9171274" cy="1676400"/>
          </a:xfrm>
          <a:prstGeom prst="rect">
            <a:avLst/>
          </a:prstGeom>
          <a:solidFill>
            <a:srgbClr val="FFFFFF">
              <a:alpha val="2117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0" y="2971800"/>
            <a:ext cx="9144000" cy="1676400"/>
          </a:xfrm>
        </p:spPr>
        <p:txBody>
          <a:bodyPr/>
          <a:lstStyle>
            <a:lvl1pPr algn="ctr">
              <a:defRPr sz="4000">
                <a:solidFill>
                  <a:schemeClr val="bg1"/>
                </a:solidFill>
              </a:defRPr>
            </a:lvl1pPr>
          </a:lstStyle>
          <a:p>
            <a:r>
              <a:rPr lang="en-US" altLang="zh-CN" dirty="0"/>
              <a:t>Click to edit Master title style</a:t>
            </a:r>
          </a:p>
        </p:txBody>
      </p:sp>
      <p:pic>
        <p:nvPicPr>
          <p:cNvPr id="16" name="Picture 15" descr="meflogo.png"/>
          <p:cNvPicPr>
            <a:picLocks noChangeAspect="1"/>
          </p:cNvPicPr>
          <p:nvPr userDrawn="1"/>
        </p:nvPicPr>
        <p:blipFill>
          <a:blip r:embed="rId4" cstate="print"/>
          <a:stretch>
            <a:fillRect/>
          </a:stretch>
        </p:blipFill>
        <p:spPr>
          <a:xfrm>
            <a:off x="1371600" y="381000"/>
            <a:ext cx="6141013" cy="2073589"/>
          </a:xfrm>
          <a:prstGeom prst="rect">
            <a:avLst/>
          </a:prstGeom>
          <a:effectLst>
            <a:outerShdw blurRad="190500" dist="76200" dir="1800000" algn="tl" rotWithShape="0">
              <a:prstClr val="black">
                <a:alpha val="71000"/>
              </a:prstClr>
            </a:outerShdw>
          </a:effectLst>
        </p:spPr>
      </p:pic>
    </p:spTree>
    <p:extLst>
      <p:ext uri="{BB962C8B-B14F-4D97-AF65-F5344CB8AC3E}">
        <p14:creationId xmlns="" xmlns:p14="http://schemas.microsoft.com/office/powerpoint/2010/main" val="209776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71274"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3827" y="3048000"/>
            <a:ext cx="9157827" cy="301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4"/>
          <p:cNvSpPr>
            <a:spLocks noChangeShapeType="1"/>
          </p:cNvSpPr>
          <p:nvPr userDrawn="1"/>
        </p:nvSpPr>
        <p:spPr bwMode="auto">
          <a:xfrm>
            <a:off x="27274" y="37338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chemeClr val="accent6">
                    <a:lumMod val="20000"/>
                    <a:lumOff val="80000"/>
                  </a:schemeClr>
                </a:solidFill>
                <a:ea typeface="SimSun" pitchFamily="2" charset="-122"/>
              </a:rPr>
              <a:pPr algn="ctr"/>
              <a:t>‹#›</a:t>
            </a:fld>
            <a:endParaRPr lang="en-US" altLang="zh-CN" sz="1200" b="1" dirty="0">
              <a:solidFill>
                <a:schemeClr val="accent6">
                  <a:lumMod val="20000"/>
                  <a:lumOff val="80000"/>
                </a:schemeClr>
              </a:solidFill>
              <a:ea typeface="SimSun" pitchFamily="2" charset="-122"/>
            </a:endParaRPr>
          </a:p>
        </p:txBody>
      </p:sp>
      <p:sp>
        <p:nvSpPr>
          <p:cNvPr id="31" name="Line 3"/>
          <p:cNvSpPr>
            <a:spLocks noChangeShapeType="1"/>
          </p:cNvSpPr>
          <p:nvPr userDrawn="1"/>
        </p:nvSpPr>
        <p:spPr bwMode="auto">
          <a:xfrm>
            <a:off x="34187" y="21336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2" name="Line 4"/>
          <p:cNvSpPr>
            <a:spLocks noChangeShapeType="1"/>
          </p:cNvSpPr>
          <p:nvPr userDrawn="1"/>
        </p:nvSpPr>
        <p:spPr bwMode="auto">
          <a:xfrm>
            <a:off x="41101" y="3733800"/>
            <a:ext cx="9144000" cy="0"/>
          </a:xfrm>
          <a:prstGeom prst="line">
            <a:avLst/>
          </a:prstGeom>
          <a:noFill/>
          <a:ln w="2857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3" name="Rectangle 15"/>
          <p:cNvSpPr>
            <a:spLocks noChangeArrowheads="1"/>
          </p:cNvSpPr>
          <p:nvPr userDrawn="1"/>
        </p:nvSpPr>
        <p:spPr bwMode="auto">
          <a:xfrm>
            <a:off x="0" y="2133600"/>
            <a:ext cx="9171274" cy="1600200"/>
          </a:xfrm>
          <a:prstGeom prst="rect">
            <a:avLst/>
          </a:prstGeom>
          <a:solidFill>
            <a:srgbClr val="FFFFFF">
              <a:alpha val="21176"/>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20" name="Rectangle 8"/>
          <p:cNvSpPr>
            <a:spLocks noGrp="1" noChangeArrowheads="1"/>
          </p:cNvSpPr>
          <p:nvPr>
            <p:ph type="ctrTitle"/>
          </p:nvPr>
        </p:nvSpPr>
        <p:spPr>
          <a:xfrm>
            <a:off x="27274" y="2133600"/>
            <a:ext cx="9144000" cy="1600200"/>
          </a:xfrm>
        </p:spPr>
        <p:txBody>
          <a:bodyPr/>
          <a:lstStyle>
            <a:lvl1pPr algn="ctr">
              <a:defRPr sz="4000">
                <a:solidFill>
                  <a:schemeClr val="bg1"/>
                </a:solidFill>
              </a:defRPr>
            </a:lvl1pPr>
          </a:lstStyle>
          <a:p>
            <a:r>
              <a:rPr lang="en-US" altLang="zh-CN" dirty="0"/>
              <a:t>Click to edit Master title style</a:t>
            </a:r>
          </a:p>
        </p:txBody>
      </p:sp>
      <p:pic>
        <p:nvPicPr>
          <p:cNvPr id="16" name="Picture 15" descr="meflogo.png"/>
          <p:cNvPicPr>
            <a:picLocks noChangeAspect="1"/>
          </p:cNvPicPr>
          <p:nvPr userDrawn="1"/>
        </p:nvPicPr>
        <p:blipFill>
          <a:blip r:embed="rId4" cstate="print"/>
          <a:stretch>
            <a:fillRect/>
          </a:stretch>
        </p:blipFill>
        <p:spPr>
          <a:xfrm>
            <a:off x="2209800" y="228600"/>
            <a:ext cx="4831787" cy="1631513"/>
          </a:xfrm>
          <a:prstGeom prst="rect">
            <a:avLst/>
          </a:prstGeom>
          <a:effectLst>
            <a:outerShdw blurRad="190500" dist="76200" dir="1800000" algn="tl" rotWithShape="0">
              <a:prstClr val="black">
                <a:alpha val="71000"/>
              </a:prstClr>
            </a:outerShdw>
          </a:effectLst>
        </p:spPr>
      </p:pic>
    </p:spTree>
    <p:extLst>
      <p:ext uri="{BB962C8B-B14F-4D97-AF65-F5344CB8AC3E}">
        <p14:creationId xmlns="" xmlns:p14="http://schemas.microsoft.com/office/powerpoint/2010/main" val="2097761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685800"/>
          </a:xfrm>
        </p:spPr>
        <p:txBody>
          <a:bodyPr/>
          <a:lstStyle>
            <a:lvl1pPr marL="342900" indent="-342900">
              <a:defRPr/>
            </a:lvl1pPr>
          </a:lstStyle>
          <a:p>
            <a:r>
              <a:rPr lang="en-US" dirty="0" smtClean="0"/>
              <a:t>	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 xmlns:p14="http://schemas.microsoft.com/office/powerpoint/2010/main" val="12716427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flipH="1">
            <a:off x="2667000" y="4724400"/>
            <a:ext cx="685800" cy="1524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hasCustomPrompt="1"/>
          </p:nvPr>
        </p:nvSpPr>
        <p:spPr>
          <a:xfrm>
            <a:off x="0" y="0"/>
            <a:ext cx="9144000" cy="685800"/>
          </a:xfrm>
        </p:spPr>
        <p:txBody>
          <a:bodyPr/>
          <a:lstStyle>
            <a:lvl1pPr marL="342900" indent="-342900">
              <a:defRPr/>
            </a:lvl1pPr>
          </a:lstStyle>
          <a:p>
            <a:r>
              <a:rPr lang="en-US" dirty="0" smtClean="0"/>
              <a:t>	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 xmlns:p14="http://schemas.microsoft.com/office/powerpoint/2010/main" val="4201203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685800"/>
          </a:xfrm>
        </p:spPr>
        <p:txBody>
          <a:bodyPr/>
          <a:lstStyle>
            <a:lvl1pPr marL="342900" indent="-342900">
              <a:defRPr/>
            </a:lvl1pPr>
          </a:lstStyle>
          <a:p>
            <a:r>
              <a:rPr lang="en-US" dirty="0" smtClean="0"/>
              <a:t>	Click to edit Master title style</a:t>
            </a:r>
            <a:endParaRPr lang="en-CA" dirty="0"/>
          </a:p>
        </p:txBody>
      </p:sp>
    </p:spTree>
    <p:extLst>
      <p:ext uri="{BB962C8B-B14F-4D97-AF65-F5344CB8AC3E}">
        <p14:creationId xmlns="" xmlns:p14="http://schemas.microsoft.com/office/powerpoint/2010/main" val="86186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4827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685800"/>
          </a:xfrm>
        </p:spPr>
        <p:txBody>
          <a:bodyPr/>
          <a:lstStyle>
            <a:lvl1pPr marL="342900" indent="-342900">
              <a:defRPr/>
            </a:lvl1pPr>
          </a:lstStyle>
          <a:p>
            <a:r>
              <a:rPr lang="en-US" dirty="0" smtClean="0"/>
              <a:t>	Click to edit Master title style</a:t>
            </a:r>
            <a:endParaRPr lang="en-US" dirty="0"/>
          </a:p>
        </p:txBody>
      </p:sp>
      <p:sp>
        <p:nvSpPr>
          <p:cNvPr id="3" name="Chart Placeholder 2"/>
          <p:cNvSpPr>
            <a:spLocks noGrp="1"/>
          </p:cNvSpPr>
          <p:nvPr>
            <p:ph type="chart" idx="1"/>
          </p:nvPr>
        </p:nvSpPr>
        <p:spPr>
          <a:xfrm>
            <a:off x="457200" y="1143000"/>
            <a:ext cx="8153400" cy="4648200"/>
          </a:xfrm>
        </p:spPr>
        <p:txBody>
          <a:bodyPr/>
          <a:lstStyle/>
          <a:p>
            <a:pPr lvl="0"/>
            <a:endParaRPr lang="en-US" noProof="0" dirty="0" smtClean="0"/>
          </a:p>
        </p:txBody>
      </p:sp>
    </p:spTree>
    <p:extLst>
      <p:ext uri="{BB962C8B-B14F-4D97-AF65-F5344CB8AC3E}">
        <p14:creationId xmlns="" xmlns:p14="http://schemas.microsoft.com/office/powerpoint/2010/main" val="158682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0"/>
            <a:ext cx="9144000" cy="685800"/>
          </a:xfrm>
        </p:spPr>
        <p:txBody>
          <a:bodyPr/>
          <a:lstStyle>
            <a:lvl1pPr marL="342900" indent="-342900">
              <a:defRPr/>
            </a:lvl1pPr>
          </a:lstStyle>
          <a:p>
            <a:r>
              <a:rPr lang="en-US" dirty="0" smtClean="0"/>
              <a:t>	Click to edit Master title style</a:t>
            </a:r>
            <a:endParaRPr lang="en-CA" dirty="0"/>
          </a:p>
        </p:txBody>
      </p:sp>
      <p:sp>
        <p:nvSpPr>
          <p:cNvPr id="5" name="Content Placeholder 2"/>
          <p:cNvSpPr>
            <a:spLocks noGrp="1"/>
          </p:cNvSpPr>
          <p:nvPr>
            <p:ph idx="1"/>
          </p:nvPr>
        </p:nvSpPr>
        <p:spPr>
          <a:xfrm>
            <a:off x="457200" y="1143000"/>
            <a:ext cx="8153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 xmlns:p14="http://schemas.microsoft.com/office/powerpoint/2010/main" val="25371491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25" name="Picture 4" descr="blue-fade.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7127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4"/>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3827" y="3048000"/>
            <a:ext cx="9157827" cy="301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4"/>
          <p:cNvSpPr>
            <a:spLocks noChangeShapeType="1"/>
          </p:cNvSpPr>
          <p:nvPr userDrawn="1"/>
        </p:nvSpPr>
        <p:spPr bwMode="auto">
          <a:xfrm>
            <a:off x="27274" y="373380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sz="2400" dirty="0">
              <a:solidFill>
                <a:srgbClr val="000000"/>
              </a:solidFill>
              <a:latin typeface="Arial" pitchFamily="34" charset="0"/>
              <a:ea typeface="MS PGothic" pitchFamily="34" charset="-128"/>
              <a:cs typeface="Arial"/>
            </a:endParaRPr>
          </a:p>
        </p:txBody>
      </p:sp>
      <p:sp>
        <p:nvSpPr>
          <p:cNvPr id="10" name="Rectangle 7"/>
          <p:cNvSpPr>
            <a:spLocks noChangeArrowheads="1"/>
          </p:cNvSpPr>
          <p:nvPr userDrawn="1"/>
        </p:nvSpPr>
        <p:spPr bwMode="auto">
          <a:xfrm>
            <a:off x="8774113" y="6583363"/>
            <a:ext cx="3698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fld id="{137707FA-DA0D-44A4-94B1-8EAC83670A87}" type="slidenum">
              <a:rPr lang="zh-CN" altLang="en-US" sz="1200" b="1">
                <a:solidFill>
                  <a:srgbClr val="3333CC">
                    <a:lumMod val="20000"/>
                    <a:lumOff val="80000"/>
                  </a:srgbClr>
                </a:solidFill>
                <a:latin typeface="Arial" pitchFamily="34" charset="0"/>
                <a:ea typeface="SimSun" pitchFamily="2" charset="-122"/>
                <a:cs typeface="Arial"/>
              </a:rPr>
              <a:pPr algn="ctr"/>
              <a:t>‹#›</a:t>
            </a:fld>
            <a:endParaRPr lang="en-US" altLang="zh-CN" sz="1200" b="1" dirty="0">
              <a:solidFill>
                <a:srgbClr val="3333CC">
                  <a:lumMod val="20000"/>
                  <a:lumOff val="80000"/>
                </a:srgbClr>
              </a:solidFill>
              <a:latin typeface="Arial" pitchFamily="34" charset="0"/>
              <a:ea typeface="SimSun" pitchFamily="2" charset="-122"/>
              <a:cs typeface="Arial"/>
            </a:endParaRPr>
          </a:p>
        </p:txBody>
      </p:sp>
      <p:sp>
        <p:nvSpPr>
          <p:cNvPr id="31" name="Line 3"/>
          <p:cNvSpPr>
            <a:spLocks noChangeShapeType="1"/>
          </p:cNvSpPr>
          <p:nvPr userDrawn="1"/>
        </p:nvSpPr>
        <p:spPr bwMode="auto">
          <a:xfrm>
            <a:off x="34187" y="213360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sz="2400" dirty="0">
              <a:solidFill>
                <a:srgbClr val="000000"/>
              </a:solidFill>
              <a:latin typeface="Arial" pitchFamily="34" charset="0"/>
              <a:ea typeface="MS PGothic" pitchFamily="34" charset="-128"/>
              <a:cs typeface="Arial"/>
            </a:endParaRPr>
          </a:p>
        </p:txBody>
      </p:sp>
      <p:sp>
        <p:nvSpPr>
          <p:cNvPr id="32" name="Line 4"/>
          <p:cNvSpPr>
            <a:spLocks noChangeShapeType="1"/>
          </p:cNvSpPr>
          <p:nvPr userDrawn="1"/>
        </p:nvSpPr>
        <p:spPr bwMode="auto">
          <a:xfrm>
            <a:off x="41101" y="3733800"/>
            <a:ext cx="9144000" cy="0"/>
          </a:xfrm>
          <a:prstGeom prst="line">
            <a:avLst/>
          </a:prstGeom>
          <a:noFill/>
          <a:ln w="28575">
            <a:solidFill>
              <a:srgbClr val="9EB6C0"/>
            </a:solidFill>
            <a:round/>
            <a:headEnd/>
            <a:tailEnd/>
          </a:ln>
          <a:extLst>
            <a:ext uri="{909E8E84-426E-40DD-AFC4-6F175D3DCCD1}">
              <a14:hiddenFill xmlns:a14="http://schemas.microsoft.com/office/drawing/2010/main" xmlns="">
                <a:noFill/>
              </a14:hiddenFill>
            </a:ext>
          </a:extLst>
        </p:spPr>
        <p:txBody>
          <a:bodyPr/>
          <a:lstStyle/>
          <a:p>
            <a:endParaRPr lang="en-US" sz="2400" dirty="0">
              <a:solidFill>
                <a:srgbClr val="000000"/>
              </a:solidFill>
              <a:latin typeface="Arial" pitchFamily="34" charset="0"/>
              <a:ea typeface="MS PGothic" pitchFamily="34" charset="-128"/>
              <a:cs typeface="Arial"/>
            </a:endParaRPr>
          </a:p>
        </p:txBody>
      </p:sp>
      <p:sp>
        <p:nvSpPr>
          <p:cNvPr id="33" name="Rectangle 15"/>
          <p:cNvSpPr>
            <a:spLocks noChangeArrowheads="1"/>
          </p:cNvSpPr>
          <p:nvPr userDrawn="1"/>
        </p:nvSpPr>
        <p:spPr bwMode="auto">
          <a:xfrm>
            <a:off x="0" y="2133600"/>
            <a:ext cx="9171274" cy="1600200"/>
          </a:xfrm>
          <a:prstGeom prst="rect">
            <a:avLst/>
          </a:prstGeom>
          <a:solidFill>
            <a:srgbClr val="FFFFFF">
              <a:alpha val="2117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CA" sz="2400" dirty="0">
              <a:solidFill>
                <a:srgbClr val="000000"/>
              </a:solidFill>
              <a:latin typeface="Arial" pitchFamily="34" charset="0"/>
              <a:ea typeface="MS PGothic" pitchFamily="34" charset="-128"/>
              <a:cs typeface="Arial"/>
            </a:endParaRPr>
          </a:p>
        </p:txBody>
      </p:sp>
      <p:sp>
        <p:nvSpPr>
          <p:cNvPr id="20" name="Rectangle 8"/>
          <p:cNvSpPr>
            <a:spLocks noGrp="1" noChangeArrowheads="1"/>
          </p:cNvSpPr>
          <p:nvPr>
            <p:ph type="ctrTitle"/>
          </p:nvPr>
        </p:nvSpPr>
        <p:spPr>
          <a:xfrm>
            <a:off x="27274" y="2133600"/>
            <a:ext cx="9144000" cy="1600200"/>
          </a:xfrm>
        </p:spPr>
        <p:txBody>
          <a:bodyPr/>
          <a:lstStyle>
            <a:lvl1pPr algn="ctr">
              <a:defRPr sz="4000">
                <a:solidFill>
                  <a:schemeClr val="bg1"/>
                </a:solidFill>
              </a:defRPr>
            </a:lvl1pPr>
          </a:lstStyle>
          <a:p>
            <a:r>
              <a:rPr lang="en-US" altLang="zh-CN" dirty="0"/>
              <a:t>Click to edit Master title style</a:t>
            </a:r>
          </a:p>
        </p:txBody>
      </p:sp>
      <p:pic>
        <p:nvPicPr>
          <p:cNvPr id="16" name="Picture 15" descr="meflogo.png"/>
          <p:cNvPicPr>
            <a:picLocks noChangeAspect="1"/>
          </p:cNvPicPr>
          <p:nvPr userDrawn="1"/>
        </p:nvPicPr>
        <p:blipFill>
          <a:blip r:embed="rId4" cstate="print"/>
          <a:stretch>
            <a:fillRect/>
          </a:stretch>
        </p:blipFill>
        <p:spPr>
          <a:xfrm>
            <a:off x="2209800" y="228600"/>
            <a:ext cx="4831787" cy="1631513"/>
          </a:xfrm>
          <a:prstGeom prst="rect">
            <a:avLst/>
          </a:prstGeom>
          <a:effectLst>
            <a:outerShdw blurRad="190500" dist="76200" dir="1800000" algn="tl" rotWithShape="0">
              <a:prstClr val="black">
                <a:alpha val="71000"/>
              </a:prstClr>
            </a:outerShdw>
          </a:effectLst>
        </p:spPr>
      </p:pic>
    </p:spTree>
    <p:extLst>
      <p:ext uri="{BB962C8B-B14F-4D97-AF65-F5344CB8AC3E}">
        <p14:creationId xmlns:p14="http://schemas.microsoft.com/office/powerpoint/2010/main" xmlns="" val="2097761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blue-fade.png"/>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457200" y="1143000"/>
            <a:ext cx="81534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p:txBody>
      </p:sp>
      <p:sp>
        <p:nvSpPr>
          <p:cNvPr id="1028" name="Rectangle 5"/>
          <p:cNvSpPr>
            <a:spLocks noGrp="1" noChangeArrowheads="1"/>
          </p:cNvSpPr>
          <p:nvPr>
            <p:ph type="title"/>
          </p:nvPr>
        </p:nvSpPr>
        <p:spPr bwMode="auto">
          <a:xfrm>
            <a:off x="-9525" y="0"/>
            <a:ext cx="9153525"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smtClean="0"/>
              <a:t>	Click to edit Master title style</a:t>
            </a:r>
          </a:p>
        </p:txBody>
      </p:sp>
      <p:sp>
        <p:nvSpPr>
          <p:cNvPr id="1029" name="Line 7"/>
          <p:cNvSpPr>
            <a:spLocks noChangeShapeType="1"/>
          </p:cNvSpPr>
          <p:nvPr/>
        </p:nvSpPr>
        <p:spPr bwMode="auto">
          <a:xfrm>
            <a:off x="0" y="685800"/>
            <a:ext cx="9144000" cy="0"/>
          </a:xfrm>
          <a:prstGeom prst="line">
            <a:avLst/>
          </a:prstGeom>
          <a:noFill/>
          <a:ln w="952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30" name="Rectangle 8"/>
          <p:cNvSpPr>
            <a:spLocks noChangeArrowheads="1"/>
          </p:cNvSpPr>
          <p:nvPr/>
        </p:nvSpPr>
        <p:spPr bwMode="auto">
          <a:xfrm>
            <a:off x="0" y="685800"/>
            <a:ext cx="9144000" cy="76200"/>
          </a:xfrm>
          <a:prstGeom prst="rect">
            <a:avLst/>
          </a:prstGeom>
          <a:solidFill>
            <a:srgbClr val="66A3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CA" dirty="0"/>
          </a:p>
        </p:txBody>
      </p:sp>
      <p:sp>
        <p:nvSpPr>
          <p:cNvPr id="13" name="Rectangle 12"/>
          <p:cNvSpPr/>
          <p:nvPr/>
        </p:nvSpPr>
        <p:spPr>
          <a:xfrm>
            <a:off x="0" y="762000"/>
            <a:ext cx="91440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2" name="Picture 12" descr="MEF-logo-for-PowerPoint-whi"/>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0325" y="6388100"/>
            <a:ext cx="12192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Line 6"/>
          <p:cNvSpPr>
            <a:spLocks noChangeShapeType="1"/>
          </p:cNvSpPr>
          <p:nvPr/>
        </p:nvSpPr>
        <p:spPr bwMode="auto">
          <a:xfrm>
            <a:off x="0" y="6324600"/>
            <a:ext cx="9144000" cy="0"/>
          </a:xfrm>
          <a:prstGeom prst="line">
            <a:avLst/>
          </a:prstGeom>
          <a:noFill/>
          <a:ln w="9525">
            <a:solidFill>
              <a:srgbClr val="9EB6C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34" name="Rectangle 9"/>
          <p:cNvSpPr>
            <a:spLocks noChangeArrowheads="1"/>
          </p:cNvSpPr>
          <p:nvPr/>
        </p:nvSpPr>
        <p:spPr bwMode="auto">
          <a:xfrm>
            <a:off x="8686800" y="6543675"/>
            <a:ext cx="3698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fld id="{0CAF3B24-5155-4085-B9D3-F3805D8BE544}" type="slidenum">
              <a:rPr lang="en-US" sz="1200" b="1">
                <a:solidFill>
                  <a:schemeClr val="accent6">
                    <a:lumMod val="20000"/>
                    <a:lumOff val="80000"/>
                  </a:schemeClr>
                </a:solidFill>
              </a:rPr>
              <a:pPr algn="ctr"/>
              <a:t>‹#›</a:t>
            </a:fld>
            <a:endParaRPr lang="en-US" sz="1200" b="1" dirty="0">
              <a:solidFill>
                <a:schemeClr val="accent6">
                  <a:lumMod val="20000"/>
                  <a:lumOff val="80000"/>
                </a:schemeClr>
              </a:solidFill>
            </a:endParaRPr>
          </a:p>
        </p:txBody>
      </p:sp>
      <p:sp>
        <p:nvSpPr>
          <p:cNvPr id="1035" name="Rectangle 11"/>
          <p:cNvSpPr>
            <a:spLocks noChangeArrowheads="1"/>
          </p:cNvSpPr>
          <p:nvPr/>
        </p:nvSpPr>
        <p:spPr bwMode="auto">
          <a:xfrm>
            <a:off x="0" y="6248400"/>
            <a:ext cx="9144000" cy="76200"/>
          </a:xfrm>
          <a:prstGeom prst="rect">
            <a:avLst/>
          </a:prstGeom>
          <a:solidFill>
            <a:srgbClr val="B5B5B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5421" r:id="rId1"/>
    <p:sldLayoutId id="2147485433" r:id="rId2"/>
    <p:sldLayoutId id="2147485415" r:id="rId3"/>
    <p:sldLayoutId id="2147485422" r:id="rId4"/>
    <p:sldLayoutId id="2147485418" r:id="rId5"/>
    <p:sldLayoutId id="2147485419" r:id="rId6"/>
    <p:sldLayoutId id="2147485420" r:id="rId7"/>
    <p:sldLayoutId id="2147485430" r:id="rId8"/>
    <p:sldLayoutId id="2147485466" r:id="rId9"/>
  </p:sldLayoutIdLst>
  <p:timing>
    <p:tnLst>
      <p:par>
        <p:cTn id="1" dur="indefinite" restart="never" nodeType="tmRoot"/>
      </p:par>
    </p:tnLst>
  </p:timing>
  <p:txStyles>
    <p:titleStyle>
      <a:lvl1pPr marL="342900" indent="-342900" algn="l" rtl="0" eaLnBrk="0" fontAlgn="base" hangingPunct="0">
        <a:spcBef>
          <a:spcPct val="0"/>
        </a:spcBef>
        <a:spcAft>
          <a:spcPct val="0"/>
        </a:spcAft>
        <a:defRPr sz="3200" b="1">
          <a:solidFill>
            <a:schemeClr val="bg1"/>
          </a:solidFill>
          <a:latin typeface="+mj-lt"/>
          <a:ea typeface="Arial" pitchFamily="-111" charset="0"/>
          <a:cs typeface="+mj-cs"/>
        </a:defRPr>
      </a:lvl1pPr>
      <a:lvl2pPr algn="l" rtl="0" eaLnBrk="0" fontAlgn="base" hangingPunct="0">
        <a:spcBef>
          <a:spcPct val="0"/>
        </a:spcBef>
        <a:spcAft>
          <a:spcPct val="0"/>
        </a:spcAft>
        <a:defRPr sz="3200" b="1">
          <a:solidFill>
            <a:schemeClr val="bg1"/>
          </a:solidFill>
          <a:latin typeface="Arial" charset="0"/>
          <a:ea typeface="Arial" pitchFamily="-111" charset="0"/>
          <a:cs typeface="Arial" charset="0"/>
        </a:defRPr>
      </a:lvl2pPr>
      <a:lvl3pPr algn="l" rtl="0" eaLnBrk="0" fontAlgn="base" hangingPunct="0">
        <a:spcBef>
          <a:spcPct val="0"/>
        </a:spcBef>
        <a:spcAft>
          <a:spcPct val="0"/>
        </a:spcAft>
        <a:defRPr sz="3200" b="1">
          <a:solidFill>
            <a:schemeClr val="bg1"/>
          </a:solidFill>
          <a:latin typeface="Arial" charset="0"/>
          <a:ea typeface="Arial" pitchFamily="-111" charset="0"/>
          <a:cs typeface="Arial" charset="0"/>
        </a:defRPr>
      </a:lvl3pPr>
      <a:lvl4pPr algn="l" rtl="0" eaLnBrk="0" fontAlgn="base" hangingPunct="0">
        <a:spcBef>
          <a:spcPct val="0"/>
        </a:spcBef>
        <a:spcAft>
          <a:spcPct val="0"/>
        </a:spcAft>
        <a:defRPr sz="3200" b="1">
          <a:solidFill>
            <a:schemeClr val="bg1"/>
          </a:solidFill>
          <a:latin typeface="Arial" charset="0"/>
          <a:ea typeface="Arial" pitchFamily="-111" charset="0"/>
          <a:cs typeface="Arial" charset="0"/>
        </a:defRPr>
      </a:lvl4pPr>
      <a:lvl5pPr algn="l" rtl="0" eaLnBrk="0" fontAlgn="base" hangingPunct="0">
        <a:spcBef>
          <a:spcPct val="0"/>
        </a:spcBef>
        <a:spcAft>
          <a:spcPct val="0"/>
        </a:spcAft>
        <a:defRPr sz="3200" b="1">
          <a:solidFill>
            <a:schemeClr val="bg1"/>
          </a:solidFill>
          <a:latin typeface="Arial" charset="0"/>
          <a:ea typeface="Arial" pitchFamily="-111" charset="0"/>
          <a:cs typeface="Arial" charset="0"/>
        </a:defRPr>
      </a:lvl5pPr>
      <a:lvl6pPr marL="457200" algn="l" rtl="0" fontAlgn="base">
        <a:spcBef>
          <a:spcPct val="0"/>
        </a:spcBef>
        <a:spcAft>
          <a:spcPct val="0"/>
        </a:spcAft>
        <a:defRPr sz="3200" b="1">
          <a:solidFill>
            <a:schemeClr val="tx1"/>
          </a:solidFill>
          <a:latin typeface="Arial" charset="0"/>
          <a:cs typeface="Arial" charset="0"/>
        </a:defRPr>
      </a:lvl6pPr>
      <a:lvl7pPr marL="914400" algn="l" rtl="0" fontAlgn="base">
        <a:spcBef>
          <a:spcPct val="0"/>
        </a:spcBef>
        <a:spcAft>
          <a:spcPct val="0"/>
        </a:spcAft>
        <a:defRPr sz="3200" b="1">
          <a:solidFill>
            <a:schemeClr val="tx1"/>
          </a:solidFill>
          <a:latin typeface="Arial" charset="0"/>
          <a:cs typeface="Arial" charset="0"/>
        </a:defRPr>
      </a:lvl7pPr>
      <a:lvl8pPr marL="1371600" algn="l" rtl="0" fontAlgn="base">
        <a:spcBef>
          <a:spcPct val="0"/>
        </a:spcBef>
        <a:spcAft>
          <a:spcPct val="0"/>
        </a:spcAft>
        <a:defRPr sz="3200" b="1">
          <a:solidFill>
            <a:schemeClr val="tx1"/>
          </a:solidFill>
          <a:latin typeface="Arial" charset="0"/>
          <a:cs typeface="Arial" charset="0"/>
        </a:defRPr>
      </a:lvl8pPr>
      <a:lvl9pPr marL="1828800" algn="l"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400">
          <a:solidFill>
            <a:srgbClr val="4A4A4A"/>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rgbClr val="4A4A4A"/>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rgbClr val="4A4A4A"/>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rgbClr val="333399"/>
          </a:solidFill>
          <a:latin typeface="+mn-lt"/>
          <a:ea typeface="Arial" pitchFamily="-111" charset="0"/>
          <a:cs typeface="+mn-cs"/>
        </a:defRPr>
      </a:lvl5pPr>
      <a:lvl6pPr marL="2514600" indent="-228600" algn="l" rtl="0" fontAlgn="base">
        <a:spcBef>
          <a:spcPct val="20000"/>
        </a:spcBef>
        <a:spcAft>
          <a:spcPct val="0"/>
        </a:spcAft>
        <a:buChar char="»"/>
        <a:defRPr sz="2000">
          <a:solidFill>
            <a:srgbClr val="333399"/>
          </a:solidFill>
          <a:latin typeface="+mn-lt"/>
          <a:cs typeface="+mn-cs"/>
        </a:defRPr>
      </a:lvl6pPr>
      <a:lvl7pPr marL="2971800" indent="-228600" algn="l" rtl="0" fontAlgn="base">
        <a:spcBef>
          <a:spcPct val="20000"/>
        </a:spcBef>
        <a:spcAft>
          <a:spcPct val="0"/>
        </a:spcAft>
        <a:buChar char="»"/>
        <a:defRPr sz="2000">
          <a:solidFill>
            <a:srgbClr val="333399"/>
          </a:solidFill>
          <a:latin typeface="+mn-lt"/>
          <a:cs typeface="+mn-cs"/>
        </a:defRPr>
      </a:lvl7pPr>
      <a:lvl8pPr marL="3429000" indent="-228600" algn="l" rtl="0" fontAlgn="base">
        <a:spcBef>
          <a:spcPct val="20000"/>
        </a:spcBef>
        <a:spcAft>
          <a:spcPct val="0"/>
        </a:spcAft>
        <a:buChar char="»"/>
        <a:defRPr sz="2000">
          <a:solidFill>
            <a:srgbClr val="333399"/>
          </a:solidFill>
          <a:latin typeface="+mn-lt"/>
          <a:cs typeface="+mn-cs"/>
        </a:defRPr>
      </a:lvl8pPr>
      <a:lvl9pPr marL="3886200" indent="-228600" algn="l" rtl="0" fontAlgn="base">
        <a:spcBef>
          <a:spcPct val="20000"/>
        </a:spcBef>
        <a:spcAft>
          <a:spcPct val="0"/>
        </a:spcAft>
        <a:buChar char="»"/>
        <a:defRPr sz="2000">
          <a:solidFill>
            <a:srgbClr val="3333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metroethernetforum.org/page_loader.php?p_id=29"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hyperlink" Target="http://www.itu.in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www.tmforum.com/browse.asp?catID=0" TargetMode="Externa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sz="2400" dirty="0" smtClean="0"/>
              <a:t>MEF Reference Presentation</a:t>
            </a:r>
          </a:p>
          <a:p>
            <a:r>
              <a:rPr lang="en-US" sz="2400" dirty="0" smtClean="0"/>
              <a:t>November 2011</a:t>
            </a:r>
          </a:p>
        </p:txBody>
      </p:sp>
      <p:sp>
        <p:nvSpPr>
          <p:cNvPr id="11" name="Title 10"/>
          <p:cNvSpPr>
            <a:spLocks noGrp="1"/>
          </p:cNvSpPr>
          <p:nvPr>
            <p:ph type="ctrTitle"/>
          </p:nvPr>
        </p:nvSpPr>
        <p:spPr/>
        <p:txBody>
          <a:bodyPr/>
          <a:lstStyle/>
          <a:p>
            <a:r>
              <a:rPr lang="en-CA" sz="4800" dirty="0" smtClean="0"/>
              <a:t>Carrier Ethernet </a:t>
            </a:r>
            <a:br>
              <a:rPr lang="en-CA" sz="4800" dirty="0" smtClean="0"/>
            </a:br>
            <a:r>
              <a:rPr lang="en-CA" sz="4800" dirty="0" smtClean="0"/>
              <a:t>Service OAM</a:t>
            </a:r>
            <a:endParaRPr lang="en-US" sz="4800" dirty="0"/>
          </a:p>
        </p:txBody>
      </p:sp>
    </p:spTree>
    <p:extLst>
      <p:ext uri="{BB962C8B-B14F-4D97-AF65-F5344CB8AC3E}">
        <p14:creationId xmlns:p14="http://schemas.microsoft.com/office/powerpoint/2010/main" xmlns="" val="165657916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2"/>
          <p:cNvSpPr txBox="1">
            <a:spLocks/>
          </p:cNvSpPr>
          <p:nvPr/>
        </p:nvSpPr>
        <p:spPr bwMode="auto">
          <a:xfrm>
            <a:off x="1504950" y="4724400"/>
            <a:ext cx="7639049" cy="1695450"/>
          </a:xfrm>
          <a:prstGeom prst="rect">
            <a:avLst/>
          </a:prstGeom>
          <a:noFill/>
          <a:ln w="9525">
            <a:noFill/>
            <a:miter lim="800000"/>
            <a:headEnd/>
            <a:tailEnd/>
          </a:ln>
        </p:spPr>
        <p:txBody>
          <a:bodyPr/>
          <a:lstStyle/>
          <a:p>
            <a:pPr marL="457200" indent="-457200" eaLnBrk="0" hangingPunct="0">
              <a:spcBef>
                <a:spcPts val="0"/>
              </a:spcBef>
              <a:buClr>
                <a:schemeClr val="tx2"/>
              </a:buClr>
              <a:buFont typeface="Arial" pitchFamily="34" charset="0"/>
              <a:buChar char="•"/>
              <a:defRPr/>
            </a:pPr>
            <a:r>
              <a:rPr lang="en-US" sz="1400" b="1" kern="0" dirty="0" smtClean="0">
                <a:latin typeface="Verdana" pitchFamily="34" charset="0"/>
              </a:rPr>
              <a:t>Verify service attributes and parameters configuration:</a:t>
            </a:r>
          </a:p>
          <a:p>
            <a:pPr marL="914400" lvl="1" indent="-457200" eaLnBrk="0" hangingPunct="0">
              <a:spcBef>
                <a:spcPts val="0"/>
              </a:spcBef>
              <a:buClr>
                <a:schemeClr val="tx2"/>
              </a:buClr>
              <a:buFont typeface="Arial" pitchFamily="34" charset="0"/>
              <a:buChar char="•"/>
              <a:defRPr/>
            </a:pPr>
            <a:r>
              <a:rPr lang="en-US" sz="1400" b="1" kern="0" dirty="0" smtClean="0">
                <a:latin typeface="Verdana" pitchFamily="34" charset="0"/>
              </a:rPr>
              <a:t>Bandwidth profile</a:t>
            </a:r>
          </a:p>
          <a:p>
            <a:pPr marL="914400" lvl="1" indent="-457200" eaLnBrk="0" hangingPunct="0">
              <a:spcBef>
                <a:spcPts val="0"/>
              </a:spcBef>
              <a:buClr>
                <a:schemeClr val="tx2"/>
              </a:buClr>
              <a:buFont typeface="Arial" pitchFamily="34" charset="0"/>
              <a:buChar char="•"/>
              <a:defRPr/>
            </a:pPr>
            <a:r>
              <a:rPr lang="en-US" sz="1400" b="1" kern="0" dirty="0" smtClean="0">
                <a:latin typeface="Verdana" pitchFamily="34" charset="0"/>
              </a:rPr>
              <a:t>Virtual Connections</a:t>
            </a:r>
          </a:p>
          <a:p>
            <a:pPr marL="914400" lvl="1" indent="-457200" eaLnBrk="0" hangingPunct="0">
              <a:spcBef>
                <a:spcPts val="0"/>
              </a:spcBef>
              <a:buClr>
                <a:schemeClr val="tx2"/>
              </a:buClr>
              <a:buFont typeface="Arial" pitchFamily="34" charset="0"/>
              <a:buChar char="•"/>
              <a:defRPr/>
            </a:pPr>
            <a:r>
              <a:rPr lang="en-US" sz="1400" b="1" kern="0" dirty="0" smtClean="0">
                <a:latin typeface="Verdana" pitchFamily="34" charset="0"/>
              </a:rPr>
              <a:t>Class of service marking</a:t>
            </a:r>
          </a:p>
          <a:p>
            <a:pPr marL="457200" indent="-457200" eaLnBrk="0" hangingPunct="0">
              <a:spcBef>
                <a:spcPts val="0"/>
              </a:spcBef>
              <a:buClr>
                <a:schemeClr val="tx2"/>
              </a:buClr>
              <a:buFont typeface="Arial" pitchFamily="34" charset="0"/>
              <a:buChar char="•"/>
              <a:defRPr/>
            </a:pPr>
            <a:r>
              <a:rPr lang="en-US" sz="1400" b="1" kern="0" dirty="0" smtClean="0">
                <a:latin typeface="Verdana" pitchFamily="34" charset="0"/>
              </a:rPr>
              <a:t>Very short tests – problems show up immediately</a:t>
            </a:r>
          </a:p>
          <a:p>
            <a:pPr marL="457200" indent="-457200" eaLnBrk="0" hangingPunct="0">
              <a:spcBef>
                <a:spcPts val="0"/>
              </a:spcBef>
              <a:buClr>
                <a:schemeClr val="tx2"/>
              </a:buClr>
              <a:buFont typeface="Arial" pitchFamily="34" charset="0"/>
              <a:buChar char="•"/>
              <a:defRPr/>
            </a:pPr>
            <a:r>
              <a:rPr lang="en-US" sz="1400" b="1" kern="0" dirty="0" smtClean="0">
                <a:latin typeface="Verdana" pitchFamily="34" charset="0"/>
              </a:rPr>
              <a:t>Fix problems before conducting the Service Performance Test</a:t>
            </a:r>
          </a:p>
        </p:txBody>
      </p:sp>
      <p:sp>
        <p:nvSpPr>
          <p:cNvPr id="5" name="Title 1"/>
          <p:cNvSpPr txBox="1">
            <a:spLocks/>
          </p:cNvSpPr>
          <p:nvPr/>
        </p:nvSpPr>
        <p:spPr>
          <a:xfrm>
            <a:off x="381000" y="0"/>
            <a:ext cx="8610600" cy="685800"/>
          </a:xfrm>
          <a:prstGeom prst="rect">
            <a:avLst/>
          </a:prstGeom>
        </p:spPr>
        <p: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Arial" pitchFamily="-111" charset="0"/>
                <a:cs typeface="+mj-cs"/>
              </a:rPr>
              <a:t>Verify the Configuration is Correct</a:t>
            </a:r>
          </a:p>
        </p:txBody>
      </p:sp>
      <p:pic>
        <p:nvPicPr>
          <p:cNvPr id="7" name="Picture 4" descr="Bandwidth_Profiler"/>
          <p:cNvPicPr>
            <a:picLocks noChangeAspect="1" noChangeArrowheads="1"/>
          </p:cNvPicPr>
          <p:nvPr/>
        </p:nvPicPr>
        <p:blipFill>
          <a:blip r:embed="rId3" cstate="print"/>
          <a:srcRect/>
          <a:stretch>
            <a:fillRect/>
          </a:stretch>
        </p:blipFill>
        <p:spPr bwMode="auto">
          <a:xfrm>
            <a:off x="438150" y="866775"/>
            <a:ext cx="8534400" cy="3959225"/>
          </a:xfrm>
          <a:prstGeom prst="rect">
            <a:avLst/>
          </a:prstGeom>
          <a:noFill/>
        </p:spPr>
      </p:pic>
      <p:pic>
        <p:nvPicPr>
          <p:cNvPr id="8" name="Picture 6" descr="MTT_icon"/>
          <p:cNvPicPr>
            <a:picLocks noChangeAspect="1" noChangeArrowheads="1"/>
          </p:cNvPicPr>
          <p:nvPr/>
        </p:nvPicPr>
        <p:blipFill>
          <a:blip r:embed="rId4" cstate="print"/>
          <a:srcRect/>
          <a:stretch>
            <a:fillRect/>
          </a:stretch>
        </p:blipFill>
        <p:spPr bwMode="auto">
          <a:xfrm>
            <a:off x="609600" y="2133600"/>
            <a:ext cx="1448319" cy="14478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13"/>
          <p:cNvSpPr>
            <a:spLocks noChangeShapeType="1"/>
          </p:cNvSpPr>
          <p:nvPr/>
        </p:nvSpPr>
        <p:spPr bwMode="auto">
          <a:xfrm flipV="1">
            <a:off x="1920240" y="3460749"/>
            <a:ext cx="5482273" cy="907"/>
          </a:xfrm>
          <a:prstGeom prst="line">
            <a:avLst/>
          </a:prstGeom>
          <a:noFill/>
          <a:ln w="9525">
            <a:solidFill>
              <a:schemeClr val="tx1"/>
            </a:solidFill>
            <a:round/>
            <a:headEnd/>
            <a:tailEnd/>
          </a:ln>
        </p:spPr>
        <p:txBody>
          <a:bodyPr/>
          <a:lstStyle/>
          <a:p>
            <a:endParaRPr lang="en-US" dirty="0"/>
          </a:p>
        </p:txBody>
      </p:sp>
      <p:sp>
        <p:nvSpPr>
          <p:cNvPr id="50" name="Line 49"/>
          <p:cNvSpPr>
            <a:spLocks noChangeShapeType="1"/>
          </p:cNvSpPr>
          <p:nvPr/>
        </p:nvSpPr>
        <p:spPr bwMode="auto">
          <a:xfrm>
            <a:off x="1985554" y="3735977"/>
            <a:ext cx="5424896" cy="2586"/>
          </a:xfrm>
          <a:prstGeom prst="line">
            <a:avLst/>
          </a:prstGeom>
          <a:noFill/>
          <a:ln w="9525">
            <a:solidFill>
              <a:schemeClr val="tx1"/>
            </a:solidFill>
            <a:round/>
            <a:headEnd/>
            <a:tailEnd/>
          </a:ln>
        </p:spPr>
        <p:txBody>
          <a:bodyPr/>
          <a:lstStyle/>
          <a:p>
            <a:endParaRPr lang="en-US" dirty="0"/>
          </a:p>
        </p:txBody>
      </p:sp>
      <p:sp>
        <p:nvSpPr>
          <p:cNvPr id="51" name="Line 50"/>
          <p:cNvSpPr>
            <a:spLocks noChangeShapeType="1"/>
          </p:cNvSpPr>
          <p:nvPr/>
        </p:nvSpPr>
        <p:spPr bwMode="auto">
          <a:xfrm flipV="1">
            <a:off x="1907177" y="4016374"/>
            <a:ext cx="5498511" cy="6985"/>
          </a:xfrm>
          <a:prstGeom prst="line">
            <a:avLst/>
          </a:prstGeom>
          <a:noFill/>
          <a:ln w="9525">
            <a:solidFill>
              <a:schemeClr val="tx1"/>
            </a:solidFill>
            <a:round/>
            <a:headEnd/>
            <a:tailEnd/>
          </a:ln>
        </p:spPr>
        <p:txBody>
          <a:bodyPr/>
          <a:lstStyle/>
          <a:p>
            <a:endParaRPr lang="en-US" dirty="0"/>
          </a:p>
        </p:txBody>
      </p:sp>
      <p:grpSp>
        <p:nvGrpSpPr>
          <p:cNvPr id="3" name="Group 2"/>
          <p:cNvGrpSpPr>
            <a:grpSpLocks/>
          </p:cNvGrpSpPr>
          <p:nvPr/>
        </p:nvGrpSpPr>
        <p:grpSpPr bwMode="auto">
          <a:xfrm>
            <a:off x="7358063" y="3227388"/>
            <a:ext cx="942975" cy="1050925"/>
            <a:chOff x="3969" y="1794"/>
            <a:chExt cx="1070" cy="1032"/>
          </a:xfrm>
        </p:grpSpPr>
        <p:sp>
          <p:nvSpPr>
            <p:cNvPr id="5" name="AutoShape 3"/>
            <p:cNvSpPr>
              <a:spLocks noChangeArrowheads="1"/>
            </p:cNvSpPr>
            <p:nvPr/>
          </p:nvSpPr>
          <p:spPr bwMode="auto">
            <a:xfrm rot="16200000">
              <a:off x="4151" y="1938"/>
              <a:ext cx="1032" cy="744"/>
            </a:xfrm>
            <a:prstGeom prst="can">
              <a:avLst>
                <a:gd name="adj" fmla="val 40319"/>
              </a:avLst>
            </a:prstGeom>
            <a:solidFill>
              <a:schemeClr val="bg2">
                <a:alpha val="50000"/>
              </a:schemeClr>
            </a:solidFill>
            <a:ln w="25400">
              <a:solidFill>
                <a:schemeClr val="tx1"/>
              </a:solidFill>
              <a:round/>
              <a:headEnd/>
              <a:tailEnd/>
            </a:ln>
            <a:effectLst>
              <a:outerShdw dist="38100" dir="2700000" algn="tl" rotWithShape="0">
                <a:srgbClr val="000000">
                  <a:alpha val="39998"/>
                </a:srgbClr>
              </a:outerShdw>
            </a:effectLst>
          </p:spPr>
          <p:txBody>
            <a:bodyPr vert="eaVert" wrap="none" anchor="ctr"/>
            <a:lstStyle/>
            <a:p>
              <a:pPr algn="r">
                <a:defRPr/>
              </a:pPr>
              <a:endParaRPr lang="en-US" sz="1600" dirty="0">
                <a:latin typeface="Arial" charset="0"/>
                <a:cs typeface="Arial" charset="0"/>
              </a:endParaRPr>
            </a:p>
          </p:txBody>
        </p:sp>
        <p:sp>
          <p:nvSpPr>
            <p:cNvPr id="6" name="AutoShape 7"/>
            <p:cNvSpPr>
              <a:spLocks noChangeArrowheads="1"/>
            </p:cNvSpPr>
            <p:nvPr/>
          </p:nvSpPr>
          <p:spPr bwMode="auto">
            <a:xfrm rot="16200000" flipH="1">
              <a:off x="4130" y="2341"/>
              <a:ext cx="182" cy="479"/>
            </a:xfrm>
            <a:prstGeom prst="can">
              <a:avLst>
                <a:gd name="adj" fmla="val 49724"/>
              </a:avLst>
            </a:prstGeom>
            <a:solidFill>
              <a:schemeClr val="bg1"/>
            </a:solidFill>
            <a:ln w="22225">
              <a:solidFill>
                <a:schemeClr val="tx1"/>
              </a:solidFill>
              <a:round/>
              <a:headEnd/>
              <a:tailEnd/>
            </a:ln>
            <a:effectLst>
              <a:outerShdw dist="38100" dir="2700000" algn="tl" rotWithShape="0">
                <a:srgbClr val="000000">
                  <a:alpha val="39999"/>
                </a:srgbClr>
              </a:outerShdw>
            </a:effectLst>
          </p:spPr>
          <p:txBody>
            <a:bodyPr rot="10800000" wrap="none" anchor="ctr"/>
            <a:lstStyle/>
            <a:p>
              <a:pPr algn="ctr">
                <a:defRPr/>
              </a:pPr>
              <a:endParaRPr lang="en-US" sz="1400" b="1" baseline="-25000" dirty="0">
                <a:latin typeface="Arial" pitchFamily="34" charset="0"/>
                <a:cs typeface="Arial" pitchFamily="34" charset="0"/>
              </a:endParaRPr>
            </a:p>
          </p:txBody>
        </p:sp>
        <p:sp>
          <p:nvSpPr>
            <p:cNvPr id="7" name="AutoShape 7"/>
            <p:cNvSpPr>
              <a:spLocks noChangeArrowheads="1"/>
            </p:cNvSpPr>
            <p:nvPr/>
          </p:nvSpPr>
          <p:spPr bwMode="auto">
            <a:xfrm rot="16200000" flipH="1">
              <a:off x="4136" y="2061"/>
              <a:ext cx="181" cy="479"/>
            </a:xfrm>
            <a:prstGeom prst="can">
              <a:avLst>
                <a:gd name="adj" fmla="val 49724"/>
              </a:avLst>
            </a:prstGeom>
            <a:solidFill>
              <a:schemeClr val="bg1"/>
            </a:solidFill>
            <a:ln w="22225">
              <a:solidFill>
                <a:schemeClr val="tx1"/>
              </a:solidFill>
              <a:round/>
              <a:headEnd/>
              <a:tailEnd/>
            </a:ln>
            <a:effectLst>
              <a:outerShdw dist="38100" dir="2700000" algn="tl" rotWithShape="0">
                <a:srgbClr val="000000">
                  <a:alpha val="39999"/>
                </a:srgbClr>
              </a:outerShdw>
            </a:effectLst>
          </p:spPr>
          <p:txBody>
            <a:bodyPr rot="10800000" wrap="none" anchor="ctr"/>
            <a:lstStyle/>
            <a:p>
              <a:pPr algn="ctr">
                <a:defRPr/>
              </a:pPr>
              <a:endParaRPr lang="en-US" sz="1400" b="1" baseline="-25000" dirty="0">
                <a:latin typeface="Arial" pitchFamily="34" charset="0"/>
                <a:cs typeface="Arial" pitchFamily="34" charset="0"/>
              </a:endParaRPr>
            </a:p>
          </p:txBody>
        </p:sp>
        <p:sp>
          <p:nvSpPr>
            <p:cNvPr id="8" name="AutoShape 7"/>
            <p:cNvSpPr>
              <a:spLocks noChangeArrowheads="1"/>
            </p:cNvSpPr>
            <p:nvPr/>
          </p:nvSpPr>
          <p:spPr bwMode="auto">
            <a:xfrm rot="16200000" flipH="1">
              <a:off x="4118" y="1774"/>
              <a:ext cx="181" cy="479"/>
            </a:xfrm>
            <a:prstGeom prst="can">
              <a:avLst>
                <a:gd name="adj" fmla="val 49724"/>
              </a:avLst>
            </a:prstGeom>
            <a:solidFill>
              <a:schemeClr val="bg1"/>
            </a:solidFill>
            <a:ln w="22225">
              <a:solidFill>
                <a:schemeClr val="tx1"/>
              </a:solidFill>
              <a:round/>
              <a:headEnd/>
              <a:tailEnd/>
            </a:ln>
            <a:effectLst>
              <a:outerShdw dist="38100" dir="2700000" algn="tl" rotWithShape="0">
                <a:srgbClr val="000000">
                  <a:alpha val="39999"/>
                </a:srgbClr>
              </a:outerShdw>
            </a:effectLst>
          </p:spPr>
          <p:txBody>
            <a:bodyPr rot="10800000" wrap="none" anchor="ctr"/>
            <a:lstStyle/>
            <a:p>
              <a:pPr algn="ctr">
                <a:defRPr/>
              </a:pPr>
              <a:endParaRPr lang="en-US" sz="1400" b="1" baseline="-25000" dirty="0">
                <a:latin typeface="Arial" pitchFamily="34" charset="0"/>
                <a:cs typeface="Arial" pitchFamily="34" charset="0"/>
              </a:endParaRPr>
            </a:p>
          </p:txBody>
        </p:sp>
      </p:grpSp>
      <p:grpSp>
        <p:nvGrpSpPr>
          <p:cNvPr id="4" name="Group 7"/>
          <p:cNvGrpSpPr>
            <a:grpSpLocks/>
          </p:cNvGrpSpPr>
          <p:nvPr/>
        </p:nvGrpSpPr>
        <p:grpSpPr bwMode="auto">
          <a:xfrm>
            <a:off x="1173490" y="3173050"/>
            <a:ext cx="1063625" cy="1050925"/>
            <a:chOff x="322" y="1726"/>
            <a:chExt cx="1045" cy="1032"/>
          </a:xfrm>
        </p:grpSpPr>
        <p:sp>
          <p:nvSpPr>
            <p:cNvPr id="10" name="AutoShape 3"/>
            <p:cNvSpPr>
              <a:spLocks noChangeArrowheads="1"/>
            </p:cNvSpPr>
            <p:nvPr/>
          </p:nvSpPr>
          <p:spPr bwMode="auto">
            <a:xfrm rot="5400000">
              <a:off x="178" y="1870"/>
              <a:ext cx="1032" cy="744"/>
            </a:xfrm>
            <a:prstGeom prst="can">
              <a:avLst>
                <a:gd name="adj" fmla="val 40319"/>
              </a:avLst>
            </a:prstGeom>
            <a:solidFill>
              <a:schemeClr val="bg2">
                <a:alpha val="50195"/>
              </a:schemeClr>
            </a:solidFill>
            <a:ln w="25400">
              <a:solidFill>
                <a:schemeClr val="tx1"/>
              </a:solidFill>
              <a:round/>
              <a:headEnd/>
              <a:tailEnd/>
            </a:ln>
            <a:effectLst>
              <a:outerShdw dist="38100" dir="2700000" algn="tl" rotWithShape="0">
                <a:srgbClr val="000000">
                  <a:alpha val="39998"/>
                </a:srgbClr>
              </a:outerShdw>
            </a:effectLst>
          </p:spPr>
          <p:txBody>
            <a:bodyPr rot="10800000" vert="eaVert" wrap="none" anchor="ctr"/>
            <a:lstStyle/>
            <a:p>
              <a:pPr algn="r">
                <a:defRPr/>
              </a:pPr>
              <a:endParaRPr lang="en-US" sz="1600" dirty="0">
                <a:latin typeface="Arial" charset="0"/>
                <a:cs typeface="Arial" charset="0"/>
              </a:endParaRPr>
            </a:p>
          </p:txBody>
        </p:sp>
        <p:sp>
          <p:nvSpPr>
            <p:cNvPr id="11" name="AutoShape 5"/>
            <p:cNvSpPr>
              <a:spLocks noChangeArrowheads="1"/>
            </p:cNvSpPr>
            <p:nvPr/>
          </p:nvSpPr>
          <p:spPr bwMode="auto">
            <a:xfrm rot="5400000" flipH="1">
              <a:off x="1036" y="1750"/>
              <a:ext cx="181" cy="479"/>
            </a:xfrm>
            <a:prstGeom prst="can">
              <a:avLst>
                <a:gd name="adj" fmla="val 49724"/>
              </a:avLst>
            </a:prstGeom>
            <a:solidFill>
              <a:schemeClr val="bg1"/>
            </a:solidFill>
            <a:ln w="22225">
              <a:solidFill>
                <a:schemeClr val="tx1"/>
              </a:solidFill>
              <a:round/>
              <a:headEnd/>
              <a:tailEnd/>
            </a:ln>
            <a:effectLst>
              <a:outerShdw dist="38100" dir="2700000" algn="tl" rotWithShape="0">
                <a:srgbClr val="000000">
                  <a:alpha val="39999"/>
                </a:srgbClr>
              </a:outerShdw>
            </a:effectLst>
          </p:spPr>
          <p:txBody>
            <a:bodyPr wrap="none" anchor="ctr"/>
            <a:lstStyle/>
            <a:p>
              <a:pPr algn="ctr">
                <a:defRPr/>
              </a:pPr>
              <a:endParaRPr lang="en-US" sz="1400" b="1" baseline="-25000" dirty="0">
                <a:solidFill>
                  <a:srgbClr val="991A37"/>
                </a:solidFill>
                <a:latin typeface="Arial" pitchFamily="34" charset="0"/>
                <a:cs typeface="Arial" pitchFamily="34" charset="0"/>
              </a:endParaRPr>
            </a:p>
          </p:txBody>
        </p:sp>
        <p:sp>
          <p:nvSpPr>
            <p:cNvPr id="12" name="AutoShape 6"/>
            <p:cNvSpPr>
              <a:spLocks noChangeArrowheads="1"/>
            </p:cNvSpPr>
            <p:nvPr/>
          </p:nvSpPr>
          <p:spPr bwMode="auto">
            <a:xfrm rot="5400000" flipH="1">
              <a:off x="1036" y="2016"/>
              <a:ext cx="181" cy="480"/>
            </a:xfrm>
            <a:prstGeom prst="can">
              <a:avLst>
                <a:gd name="adj" fmla="val 49724"/>
              </a:avLst>
            </a:prstGeom>
            <a:solidFill>
              <a:schemeClr val="bg1"/>
            </a:solidFill>
            <a:ln w="22225">
              <a:solidFill>
                <a:schemeClr val="tx1"/>
              </a:solidFill>
              <a:round/>
              <a:headEnd/>
              <a:tailEnd/>
            </a:ln>
            <a:effectLst>
              <a:outerShdw dist="38100" dir="2700000" algn="tl" rotWithShape="0">
                <a:srgbClr val="000000">
                  <a:alpha val="39999"/>
                </a:srgbClr>
              </a:outerShdw>
            </a:effectLst>
          </p:spPr>
          <p:txBody>
            <a:bodyPr wrap="none" anchor="ctr"/>
            <a:lstStyle/>
            <a:p>
              <a:pPr algn="ctr">
                <a:defRPr/>
              </a:pPr>
              <a:endParaRPr lang="en-US" sz="1400" b="1" baseline="-25000" dirty="0">
                <a:solidFill>
                  <a:srgbClr val="104C92"/>
                </a:solidFill>
                <a:latin typeface="Arial" pitchFamily="34" charset="0"/>
                <a:cs typeface="Arial" pitchFamily="34" charset="0"/>
              </a:endParaRPr>
            </a:p>
          </p:txBody>
        </p:sp>
        <p:sp>
          <p:nvSpPr>
            <p:cNvPr id="13" name="AutoShape 7"/>
            <p:cNvSpPr>
              <a:spLocks noChangeArrowheads="1"/>
            </p:cNvSpPr>
            <p:nvPr/>
          </p:nvSpPr>
          <p:spPr bwMode="auto">
            <a:xfrm rot="5400000" flipH="1">
              <a:off x="1036" y="2289"/>
              <a:ext cx="181" cy="479"/>
            </a:xfrm>
            <a:prstGeom prst="can">
              <a:avLst>
                <a:gd name="adj" fmla="val 49724"/>
              </a:avLst>
            </a:prstGeom>
            <a:solidFill>
              <a:schemeClr val="bg1"/>
            </a:solidFill>
            <a:ln w="22225">
              <a:solidFill>
                <a:schemeClr val="tx1"/>
              </a:solidFill>
              <a:round/>
              <a:headEnd/>
              <a:tailEnd/>
            </a:ln>
            <a:effectLst>
              <a:outerShdw dist="38100" dir="2700000" algn="tl" rotWithShape="0">
                <a:srgbClr val="000000">
                  <a:alpha val="39999"/>
                </a:srgbClr>
              </a:outerShdw>
            </a:effectLst>
          </p:spPr>
          <p:txBody>
            <a:bodyPr wrap="none" anchor="ctr"/>
            <a:lstStyle/>
            <a:p>
              <a:pPr algn="ctr">
                <a:defRPr/>
              </a:pPr>
              <a:endParaRPr lang="en-US" sz="1400" b="1" baseline="-25000" dirty="0">
                <a:latin typeface="Arial" pitchFamily="34" charset="0"/>
                <a:cs typeface="Arial" pitchFamily="34" charset="0"/>
              </a:endParaRPr>
            </a:p>
          </p:txBody>
        </p:sp>
      </p:grpSp>
      <p:sp>
        <p:nvSpPr>
          <p:cNvPr id="14" name="Content Placeholder 32"/>
          <p:cNvSpPr txBox="1">
            <a:spLocks/>
          </p:cNvSpPr>
          <p:nvPr/>
        </p:nvSpPr>
        <p:spPr>
          <a:xfrm>
            <a:off x="1078384" y="1080487"/>
            <a:ext cx="6973663" cy="19573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1400" b="0" i="0" u="none" strike="noStrike" kern="1200" cap="none" spc="0" normalizeH="0" baseline="0" noProof="0" dirty="0" smtClean="0">
                <a:ln>
                  <a:noFill/>
                </a:ln>
                <a:solidFill>
                  <a:schemeClr val="tx1"/>
                </a:solidFill>
                <a:effectLst/>
                <a:uLnTx/>
                <a:uFillTx/>
                <a:latin typeface="Verdana" pitchFamily="34" charset="0"/>
              </a:rPr>
              <a:t>Simultaneously validate the quality of service of each defined Ethernet Virtual</a:t>
            </a:r>
            <a:r>
              <a:rPr kumimoji="0" lang="en-US" sz="1400" b="0" i="0" u="none" strike="noStrike" kern="1200" cap="none" spc="0" normalizeH="0" noProof="0" dirty="0" smtClean="0">
                <a:ln>
                  <a:noFill/>
                </a:ln>
                <a:solidFill>
                  <a:schemeClr val="tx1"/>
                </a:solidFill>
                <a:effectLst/>
                <a:uLnTx/>
                <a:uFillTx/>
                <a:latin typeface="Verdana" pitchFamily="34" charset="0"/>
              </a:rPr>
              <a:t> Connection </a:t>
            </a:r>
            <a:r>
              <a:rPr kumimoji="0" lang="en-US" sz="1400" b="0" i="0" u="none" strike="noStrike" kern="1200" cap="none" spc="0" normalizeH="0" baseline="0" noProof="0" dirty="0" smtClean="0">
                <a:ln>
                  <a:noFill/>
                </a:ln>
                <a:solidFill>
                  <a:schemeClr val="tx1"/>
                </a:solidFill>
                <a:effectLst/>
                <a:uLnTx/>
                <a:uFillTx/>
                <a:latin typeface="Verdana" pitchFamily="34" charset="0"/>
              </a:rPr>
              <a:t>and ensure attainment of CPOs</a:t>
            </a:r>
          </a:p>
          <a:p>
            <a:pPr marL="800100" lvl="1" indent="-342900">
              <a:spcBef>
                <a:spcPct val="20000"/>
              </a:spcBef>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latin typeface="Verdana" pitchFamily="34" charset="0"/>
              </a:rPr>
              <a:t>All services are simultaneously generated to their CIR only</a:t>
            </a:r>
          </a:p>
          <a:p>
            <a:pPr marL="800100" lvl="1" indent="-342900">
              <a:spcBef>
                <a:spcPct val="20000"/>
              </a:spcBef>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latin typeface="Verdana" pitchFamily="34" charset="0"/>
              </a:rPr>
              <a:t> </a:t>
            </a:r>
            <a:r>
              <a:rPr lang="en-US" sz="1400" dirty="0" smtClean="0">
                <a:latin typeface="Verdana" pitchFamily="34" charset="0"/>
              </a:rPr>
              <a:t>F</a:t>
            </a:r>
            <a:r>
              <a:rPr kumimoji="0" lang="en-US" sz="1400" b="0" i="0" u="none" strike="noStrike" kern="1200" cap="none" spc="0" normalizeH="0" baseline="0" noProof="0" dirty="0" smtClean="0">
                <a:ln>
                  <a:noFill/>
                </a:ln>
                <a:solidFill>
                  <a:schemeClr val="tx1"/>
                </a:solidFill>
                <a:effectLst/>
                <a:uLnTx/>
                <a:uFillTx/>
                <a:latin typeface="Verdana" pitchFamily="34" charset="0"/>
              </a:rPr>
              <a:t>or each service all performance parameters are measured and compared</a:t>
            </a:r>
            <a:r>
              <a:rPr kumimoji="0" lang="en-US" sz="1400" b="0" i="0" u="none" strike="noStrike" kern="1200" cap="none" spc="0" normalizeH="0" noProof="0" dirty="0" smtClean="0">
                <a:ln>
                  <a:noFill/>
                </a:ln>
                <a:solidFill>
                  <a:schemeClr val="tx1"/>
                </a:solidFill>
                <a:effectLst/>
                <a:uLnTx/>
                <a:uFillTx/>
                <a:latin typeface="Verdana" pitchFamily="34" charset="0"/>
              </a:rPr>
              <a:t> to </a:t>
            </a:r>
            <a:r>
              <a:rPr lang="en-US" sz="1400" dirty="0" smtClean="0">
                <a:latin typeface="Verdana" pitchFamily="34" charset="0"/>
              </a:rPr>
              <a:t>Service Acceptance Criteria</a:t>
            </a:r>
            <a:endParaRPr kumimoji="0" lang="en-US" sz="1400" b="0" i="0" u="none" strike="noStrike" kern="1200" cap="none" spc="0" normalizeH="0" baseline="0" noProof="0" dirty="0" smtClean="0">
              <a:ln>
                <a:noFill/>
              </a:ln>
              <a:solidFill>
                <a:schemeClr val="tx1"/>
              </a:solidFill>
              <a:effectLst/>
              <a:uLnTx/>
              <a:uFillTx/>
              <a:latin typeface="Verdana" pitchFamily="34" charset="0"/>
            </a:endParaRPr>
          </a:p>
          <a:p>
            <a:pPr marL="800100" lvl="1" indent="-342900">
              <a:spcBef>
                <a:spcPct val="20000"/>
              </a:spcBef>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latin typeface="Verdana" pitchFamily="34" charset="0"/>
              </a:rPr>
              <a:t>Test for 15 minutes to 24 hours depending on network length, reliability, and policies</a:t>
            </a:r>
          </a:p>
          <a:p>
            <a:pPr marL="800100" lvl="1" indent="-342900">
              <a:spcBef>
                <a:spcPct val="20000"/>
              </a:spcBef>
              <a:buFont typeface="Arial" pitchFamily="34" charset="0"/>
              <a:buChar char="•"/>
              <a:defRPr/>
            </a:pPr>
            <a:r>
              <a:rPr lang="en-US" sz="1400" dirty="0" smtClean="0">
                <a:latin typeface="Verdana" pitchFamily="34" charset="0"/>
              </a:rPr>
              <a:t>Portable test set method shown, other test configurations possible</a:t>
            </a:r>
            <a:endParaRPr kumimoji="0" lang="en-US" sz="1400" b="0" i="0" u="none" strike="noStrike" kern="1200" cap="none" spc="0" normalizeH="0" baseline="0" noProof="0" dirty="0" smtClean="0">
              <a:ln>
                <a:noFill/>
              </a:ln>
              <a:solidFill>
                <a:schemeClr val="tx1"/>
              </a:solidFill>
              <a:effectLst/>
              <a:uLnTx/>
              <a:uFillTx/>
              <a:latin typeface="Verdana" pitchFamily="34" charset="0"/>
            </a:endParaRPr>
          </a:p>
        </p:txBody>
      </p:sp>
      <p:sp>
        <p:nvSpPr>
          <p:cNvPr id="49" name="Rectangle 53"/>
          <p:cNvSpPr>
            <a:spLocks noChangeArrowheads="1"/>
          </p:cNvSpPr>
          <p:nvPr/>
        </p:nvSpPr>
        <p:spPr bwMode="auto">
          <a:xfrm>
            <a:off x="3194050" y="3282950"/>
            <a:ext cx="677863" cy="336550"/>
          </a:xfrm>
          <a:prstGeom prst="rect">
            <a:avLst/>
          </a:prstGeom>
          <a:solidFill>
            <a:schemeClr val="bg1"/>
          </a:solidFill>
          <a:ln w="9525">
            <a:noFill/>
            <a:miter lim="800000"/>
            <a:headEnd/>
            <a:tailEnd/>
          </a:ln>
        </p:spPr>
        <p:txBody>
          <a:bodyPr wrap="none">
            <a:spAutoFit/>
          </a:bodyPr>
          <a:lstStyle/>
          <a:p>
            <a:r>
              <a:rPr lang="en-US" sz="1600" dirty="0">
                <a:latin typeface="Arial" charset="0"/>
                <a:cs typeface="Arial" charset="0"/>
              </a:rPr>
              <a:t>EVC</a:t>
            </a:r>
            <a:r>
              <a:rPr lang="en-US" sz="1600" baseline="-25000" dirty="0">
                <a:latin typeface="Arial" charset="0"/>
                <a:cs typeface="Arial" charset="0"/>
              </a:rPr>
              <a:t>1</a:t>
            </a:r>
          </a:p>
        </p:txBody>
      </p:sp>
      <p:sp>
        <p:nvSpPr>
          <p:cNvPr id="52" name="Rectangle 53"/>
          <p:cNvSpPr>
            <a:spLocks noChangeArrowheads="1"/>
          </p:cNvSpPr>
          <p:nvPr/>
        </p:nvSpPr>
        <p:spPr bwMode="auto">
          <a:xfrm>
            <a:off x="5009841" y="3842397"/>
            <a:ext cx="677863" cy="336550"/>
          </a:xfrm>
          <a:prstGeom prst="rect">
            <a:avLst/>
          </a:prstGeom>
          <a:solidFill>
            <a:schemeClr val="bg1"/>
          </a:solidFill>
          <a:ln w="9525">
            <a:noFill/>
            <a:miter lim="800000"/>
            <a:headEnd/>
            <a:tailEnd/>
          </a:ln>
        </p:spPr>
        <p:txBody>
          <a:bodyPr wrap="none">
            <a:spAutoFit/>
          </a:bodyPr>
          <a:lstStyle/>
          <a:p>
            <a:r>
              <a:rPr lang="en-US" sz="1600" dirty="0">
                <a:latin typeface="Arial" charset="0"/>
                <a:cs typeface="Arial" charset="0"/>
              </a:rPr>
              <a:t>EVC</a:t>
            </a:r>
            <a:r>
              <a:rPr lang="en-US" sz="1600" baseline="-25000" dirty="0">
                <a:latin typeface="Arial" charset="0"/>
                <a:cs typeface="Arial" charset="0"/>
              </a:rPr>
              <a:t>3</a:t>
            </a:r>
          </a:p>
        </p:txBody>
      </p:sp>
      <p:sp>
        <p:nvSpPr>
          <p:cNvPr id="53" name="Rectangle 53"/>
          <p:cNvSpPr>
            <a:spLocks noChangeArrowheads="1"/>
          </p:cNvSpPr>
          <p:nvPr/>
        </p:nvSpPr>
        <p:spPr bwMode="auto">
          <a:xfrm>
            <a:off x="4003675" y="3570288"/>
            <a:ext cx="677863" cy="336550"/>
          </a:xfrm>
          <a:prstGeom prst="rect">
            <a:avLst/>
          </a:prstGeom>
          <a:solidFill>
            <a:schemeClr val="bg1"/>
          </a:solidFill>
          <a:ln w="9525">
            <a:noFill/>
            <a:miter lim="800000"/>
            <a:headEnd/>
            <a:tailEnd/>
          </a:ln>
        </p:spPr>
        <p:txBody>
          <a:bodyPr wrap="none">
            <a:spAutoFit/>
          </a:bodyPr>
          <a:lstStyle/>
          <a:p>
            <a:r>
              <a:rPr lang="en-US" sz="1600" dirty="0">
                <a:latin typeface="Arial" charset="0"/>
                <a:cs typeface="Arial" charset="0"/>
              </a:rPr>
              <a:t>EVC</a:t>
            </a:r>
            <a:r>
              <a:rPr lang="en-US" sz="1600" baseline="-25000" dirty="0">
                <a:latin typeface="Arial" charset="0"/>
                <a:cs typeface="Arial" charset="0"/>
              </a:rPr>
              <a:t>2</a:t>
            </a:r>
          </a:p>
        </p:txBody>
      </p:sp>
      <p:grpSp>
        <p:nvGrpSpPr>
          <p:cNvPr id="9" name="Group 53"/>
          <p:cNvGrpSpPr/>
          <p:nvPr/>
        </p:nvGrpSpPr>
        <p:grpSpPr>
          <a:xfrm>
            <a:off x="596900" y="50725"/>
            <a:ext cx="8547100" cy="6171039"/>
            <a:chOff x="596900" y="50725"/>
            <a:chExt cx="8547100" cy="6171039"/>
          </a:xfrm>
        </p:grpSpPr>
        <p:pic>
          <p:nvPicPr>
            <p:cNvPr id="55" name="Picture 11" descr="MTT_icon"/>
            <p:cNvPicPr>
              <a:picLocks noChangeAspect="1" noChangeArrowheads="1"/>
            </p:cNvPicPr>
            <p:nvPr/>
          </p:nvPicPr>
          <p:blipFill>
            <a:blip r:embed="rId3" cstate="print"/>
            <a:srcRect/>
            <a:stretch>
              <a:fillRect/>
            </a:stretch>
          </p:blipFill>
          <p:spPr bwMode="auto">
            <a:xfrm>
              <a:off x="1359717" y="4302273"/>
              <a:ext cx="989001" cy="987760"/>
            </a:xfrm>
            <a:prstGeom prst="rect">
              <a:avLst/>
            </a:prstGeom>
            <a:noFill/>
          </p:spPr>
        </p:pic>
        <p:sp>
          <p:nvSpPr>
            <p:cNvPr id="56" name="Line 39"/>
            <p:cNvSpPr>
              <a:spLocks noChangeShapeType="1"/>
            </p:cNvSpPr>
            <p:nvPr/>
          </p:nvSpPr>
          <p:spPr bwMode="auto">
            <a:xfrm flipV="1">
              <a:off x="8167417" y="4607137"/>
              <a:ext cx="887" cy="1064411"/>
            </a:xfrm>
            <a:prstGeom prst="line">
              <a:avLst/>
            </a:prstGeom>
            <a:noFill/>
            <a:ln w="38100">
              <a:solidFill>
                <a:srgbClr val="000000"/>
              </a:solidFill>
              <a:round/>
              <a:headEnd/>
              <a:tailEnd/>
            </a:ln>
          </p:spPr>
          <p:txBody>
            <a:bodyPr/>
            <a:lstStyle/>
            <a:p>
              <a:endParaRPr lang="en-US" dirty="0"/>
            </a:p>
          </p:txBody>
        </p:sp>
        <p:sp>
          <p:nvSpPr>
            <p:cNvPr id="57" name="Line 4"/>
            <p:cNvSpPr>
              <a:spLocks noChangeShapeType="1"/>
            </p:cNvSpPr>
            <p:nvPr/>
          </p:nvSpPr>
          <p:spPr bwMode="auto">
            <a:xfrm>
              <a:off x="4324060" y="5700293"/>
              <a:ext cx="1899947" cy="0"/>
            </a:xfrm>
            <a:prstGeom prst="line">
              <a:avLst/>
            </a:prstGeom>
            <a:noFill/>
            <a:ln w="38100">
              <a:solidFill>
                <a:srgbClr val="5F5F5F"/>
              </a:solidFill>
              <a:round/>
              <a:headEnd/>
              <a:tailEnd/>
            </a:ln>
          </p:spPr>
          <p:txBody>
            <a:bodyPr/>
            <a:lstStyle/>
            <a:p>
              <a:endParaRPr lang="en-US" dirty="0"/>
            </a:p>
          </p:txBody>
        </p:sp>
        <p:pic>
          <p:nvPicPr>
            <p:cNvPr id="58" name="Picture 5" descr="cloud2"/>
            <p:cNvPicPr>
              <a:picLocks noChangeAspect="1" noChangeArrowheads="1"/>
            </p:cNvPicPr>
            <p:nvPr/>
          </p:nvPicPr>
          <p:blipFill>
            <a:blip r:embed="rId4" cstate="print"/>
            <a:srcRect/>
            <a:stretch>
              <a:fillRect/>
            </a:stretch>
          </p:blipFill>
          <p:spPr bwMode="auto">
            <a:xfrm>
              <a:off x="2388702" y="5012986"/>
              <a:ext cx="2128792" cy="1185486"/>
            </a:xfrm>
            <a:prstGeom prst="rect">
              <a:avLst/>
            </a:prstGeom>
            <a:noFill/>
            <a:effectLst>
              <a:outerShdw dist="38100" dir="5400000" algn="t" rotWithShape="0">
                <a:srgbClr val="000000">
                  <a:alpha val="39999"/>
                </a:srgbClr>
              </a:outerShdw>
            </a:effectLst>
          </p:spPr>
        </p:pic>
        <p:pic>
          <p:nvPicPr>
            <p:cNvPr id="59" name="Picture 29" descr="cloud2"/>
            <p:cNvPicPr>
              <a:picLocks noChangeAspect="1" noChangeArrowheads="1"/>
            </p:cNvPicPr>
            <p:nvPr/>
          </p:nvPicPr>
          <p:blipFill>
            <a:blip r:embed="rId4" cstate="print"/>
            <a:srcRect/>
            <a:stretch>
              <a:fillRect/>
            </a:stretch>
          </p:blipFill>
          <p:spPr bwMode="auto">
            <a:xfrm>
              <a:off x="5056651" y="4994468"/>
              <a:ext cx="2205074" cy="1227296"/>
            </a:xfrm>
            <a:prstGeom prst="rect">
              <a:avLst/>
            </a:prstGeom>
            <a:noFill/>
            <a:effectLst>
              <a:outerShdw dist="38100" dir="5400000" algn="t" rotWithShape="0">
                <a:srgbClr val="000000">
                  <a:alpha val="39999"/>
                </a:srgbClr>
              </a:outerShdw>
            </a:effectLst>
          </p:spPr>
        </p:pic>
        <p:sp>
          <p:nvSpPr>
            <p:cNvPr id="60" name="Line 6"/>
            <p:cNvSpPr>
              <a:spLocks noChangeShapeType="1"/>
            </p:cNvSpPr>
            <p:nvPr/>
          </p:nvSpPr>
          <p:spPr bwMode="auto">
            <a:xfrm>
              <a:off x="7242279" y="5689840"/>
              <a:ext cx="683874" cy="0"/>
            </a:xfrm>
            <a:prstGeom prst="line">
              <a:avLst/>
            </a:prstGeom>
            <a:noFill/>
            <a:ln w="38100">
              <a:solidFill>
                <a:srgbClr val="5F5F5F"/>
              </a:solidFill>
              <a:round/>
              <a:headEnd/>
              <a:tailEnd/>
            </a:ln>
          </p:spPr>
          <p:txBody>
            <a:bodyPr/>
            <a:lstStyle/>
            <a:p>
              <a:endParaRPr lang="en-US" dirty="0"/>
            </a:p>
          </p:txBody>
        </p:sp>
        <p:pic>
          <p:nvPicPr>
            <p:cNvPr id="61" name="Picture 9" descr="Small Enterprise"/>
            <p:cNvPicPr>
              <a:picLocks noChangeAspect="1" noChangeArrowheads="1"/>
            </p:cNvPicPr>
            <p:nvPr/>
          </p:nvPicPr>
          <p:blipFill>
            <a:blip r:embed="rId5" cstate="print"/>
            <a:srcRect/>
            <a:stretch>
              <a:fillRect/>
            </a:stretch>
          </p:blipFill>
          <p:spPr bwMode="auto">
            <a:xfrm>
              <a:off x="596900" y="5158506"/>
              <a:ext cx="564130" cy="694219"/>
            </a:xfrm>
            <a:prstGeom prst="rect">
              <a:avLst/>
            </a:prstGeom>
            <a:noFill/>
          </p:spPr>
        </p:pic>
        <p:sp>
          <p:nvSpPr>
            <p:cNvPr id="62" name="Line 28"/>
            <p:cNvSpPr>
              <a:spLocks noChangeShapeType="1"/>
            </p:cNvSpPr>
            <p:nvPr/>
          </p:nvSpPr>
          <p:spPr bwMode="auto">
            <a:xfrm>
              <a:off x="7770042" y="5702035"/>
              <a:ext cx="392883" cy="0"/>
            </a:xfrm>
            <a:prstGeom prst="line">
              <a:avLst/>
            </a:prstGeom>
            <a:noFill/>
            <a:ln w="38100">
              <a:solidFill>
                <a:srgbClr val="5F5F5F"/>
              </a:solidFill>
              <a:round/>
              <a:headEnd/>
              <a:tailEnd/>
            </a:ln>
          </p:spPr>
          <p:txBody>
            <a:bodyPr/>
            <a:lstStyle/>
            <a:p>
              <a:endParaRPr lang="en-US" dirty="0"/>
            </a:p>
          </p:txBody>
        </p:sp>
        <p:pic>
          <p:nvPicPr>
            <p:cNvPr id="63" name="Picture 32" descr="Medium Enterprise"/>
            <p:cNvPicPr>
              <a:picLocks noChangeAspect="1" noChangeArrowheads="1"/>
            </p:cNvPicPr>
            <p:nvPr/>
          </p:nvPicPr>
          <p:blipFill>
            <a:blip r:embed="rId6" cstate="print"/>
            <a:srcRect/>
            <a:stretch>
              <a:fillRect/>
            </a:stretch>
          </p:blipFill>
          <p:spPr bwMode="auto">
            <a:xfrm>
              <a:off x="8383844" y="5195089"/>
              <a:ext cx="760156" cy="711640"/>
            </a:xfrm>
            <a:prstGeom prst="rect">
              <a:avLst/>
            </a:prstGeom>
            <a:noFill/>
          </p:spPr>
        </p:pic>
        <p:sp>
          <p:nvSpPr>
            <p:cNvPr id="64" name="Rectangle 53"/>
            <p:cNvSpPr>
              <a:spLocks noChangeArrowheads="1"/>
            </p:cNvSpPr>
            <p:nvPr/>
          </p:nvSpPr>
          <p:spPr bwMode="auto">
            <a:xfrm>
              <a:off x="4480322" y="5266265"/>
              <a:ext cx="499379" cy="251731"/>
            </a:xfrm>
            <a:prstGeom prst="rect">
              <a:avLst/>
            </a:prstGeom>
            <a:noFill/>
            <a:ln w="9525">
              <a:noFill/>
              <a:miter lim="800000"/>
              <a:headEnd/>
              <a:tailEnd/>
            </a:ln>
          </p:spPr>
          <p:txBody>
            <a:bodyPr wrap="none" lIns="68580" tIns="34290" rIns="68580" bIns="34290">
              <a:spAutoFit/>
            </a:bodyPr>
            <a:lstStyle/>
            <a:p>
              <a:pPr eaLnBrk="0" hangingPunct="0"/>
              <a:r>
                <a:rPr lang="en-US" altLang="ja-JP" sz="1200" dirty="0">
                  <a:solidFill>
                    <a:srgbClr val="000000"/>
                  </a:solidFill>
                  <a:ea typeface="ＭＳ 明朝" pitchFamily="49" charset="-128"/>
                  <a:cs typeface="Arial" pitchFamily="34" charset="0"/>
                </a:rPr>
                <a:t>ENNI</a:t>
              </a:r>
              <a:endParaRPr lang="en-US" altLang="ja-JP" dirty="0">
                <a:ea typeface="ＭＳ 明朝" pitchFamily="49" charset="-128"/>
                <a:cs typeface="Arial" pitchFamily="34" charset="0"/>
              </a:endParaRPr>
            </a:p>
          </p:txBody>
        </p:sp>
        <p:sp>
          <p:nvSpPr>
            <p:cNvPr id="65" name="Rectangle 54"/>
            <p:cNvSpPr>
              <a:spLocks noChangeArrowheads="1"/>
            </p:cNvSpPr>
            <p:nvPr/>
          </p:nvSpPr>
          <p:spPr bwMode="auto">
            <a:xfrm>
              <a:off x="7464915" y="5217736"/>
              <a:ext cx="514458" cy="304864"/>
            </a:xfrm>
            <a:prstGeom prst="rect">
              <a:avLst/>
            </a:prstGeom>
            <a:noFill/>
            <a:ln w="9525">
              <a:noFill/>
              <a:miter lim="800000"/>
              <a:headEnd/>
              <a:tailEnd/>
            </a:ln>
          </p:spPr>
          <p:txBody>
            <a:bodyPr wrap="none" lIns="68580" tIns="34290" rIns="68580" bIns="34290"/>
            <a:lstStyle/>
            <a:p>
              <a:pPr eaLnBrk="0" hangingPunct="0"/>
              <a:r>
                <a:rPr lang="en-US" altLang="ja-JP" sz="1200" dirty="0">
                  <a:solidFill>
                    <a:srgbClr val="000000"/>
                  </a:solidFill>
                  <a:ea typeface="ＭＳ 明朝" pitchFamily="49" charset="-128"/>
                  <a:cs typeface="Arial" pitchFamily="34" charset="0"/>
                </a:rPr>
                <a:t>NID</a:t>
              </a:r>
              <a:endParaRPr lang="en-US" altLang="ja-JP" dirty="0">
                <a:ea typeface="ＭＳ 明朝" pitchFamily="49" charset="-128"/>
                <a:cs typeface="Arial" pitchFamily="34" charset="0"/>
              </a:endParaRPr>
            </a:p>
          </p:txBody>
        </p:sp>
        <p:sp>
          <p:nvSpPr>
            <p:cNvPr id="66" name="Rectangle 55"/>
            <p:cNvSpPr>
              <a:spLocks noChangeArrowheads="1"/>
            </p:cNvSpPr>
            <p:nvPr/>
          </p:nvSpPr>
          <p:spPr bwMode="auto">
            <a:xfrm>
              <a:off x="1665731" y="5217736"/>
              <a:ext cx="610254" cy="384129"/>
            </a:xfrm>
            <a:prstGeom prst="rect">
              <a:avLst/>
            </a:prstGeom>
            <a:noFill/>
            <a:ln w="9525">
              <a:noFill/>
              <a:miter lim="800000"/>
              <a:headEnd/>
              <a:tailEnd/>
            </a:ln>
          </p:spPr>
          <p:txBody>
            <a:bodyPr lIns="68580" tIns="34290" rIns="68580" bIns="34290"/>
            <a:lstStyle/>
            <a:p>
              <a:pPr eaLnBrk="0" hangingPunct="0"/>
              <a:r>
                <a:rPr lang="en-US" altLang="ja-JP" sz="1200" dirty="0">
                  <a:solidFill>
                    <a:srgbClr val="000000"/>
                  </a:solidFill>
                  <a:ea typeface="ＭＳ 明朝" pitchFamily="49" charset="-128"/>
                  <a:cs typeface="Arial" pitchFamily="34" charset="0"/>
                </a:rPr>
                <a:t>NID</a:t>
              </a:r>
              <a:endParaRPr lang="en-US" altLang="ja-JP" dirty="0">
                <a:ea typeface="ＭＳ 明朝" pitchFamily="49" charset="-128"/>
                <a:cs typeface="Arial" pitchFamily="34" charset="0"/>
              </a:endParaRPr>
            </a:p>
          </p:txBody>
        </p:sp>
        <p:sp>
          <p:nvSpPr>
            <p:cNvPr id="67" name="Line 6"/>
            <p:cNvSpPr>
              <a:spLocks noChangeShapeType="1"/>
            </p:cNvSpPr>
            <p:nvPr/>
          </p:nvSpPr>
          <p:spPr bwMode="auto">
            <a:xfrm>
              <a:off x="1691454" y="5691582"/>
              <a:ext cx="683874" cy="0"/>
            </a:xfrm>
            <a:prstGeom prst="line">
              <a:avLst/>
            </a:prstGeom>
            <a:noFill/>
            <a:ln w="38100">
              <a:solidFill>
                <a:srgbClr val="5F5F5F"/>
              </a:solidFill>
              <a:round/>
              <a:headEnd/>
              <a:tailEnd/>
            </a:ln>
          </p:spPr>
          <p:txBody>
            <a:bodyPr/>
            <a:lstStyle/>
            <a:p>
              <a:endParaRPr lang="en-US" dirty="0"/>
            </a:p>
          </p:txBody>
        </p:sp>
        <p:pic>
          <p:nvPicPr>
            <p:cNvPr id="68" name="Picture 57" descr="MEFstyleNID"/>
            <p:cNvPicPr>
              <a:picLocks noChangeAspect="1" noChangeArrowheads="1"/>
            </p:cNvPicPr>
            <p:nvPr/>
          </p:nvPicPr>
          <p:blipFill>
            <a:blip r:embed="rId7" cstate="print"/>
            <a:srcRect/>
            <a:stretch>
              <a:fillRect/>
            </a:stretch>
          </p:blipFill>
          <p:spPr bwMode="auto">
            <a:xfrm>
              <a:off x="7512540" y="5484501"/>
              <a:ext cx="508249" cy="392839"/>
            </a:xfrm>
            <a:prstGeom prst="rect">
              <a:avLst/>
            </a:prstGeom>
            <a:noFill/>
          </p:spPr>
        </p:pic>
        <p:sp>
          <p:nvSpPr>
            <p:cNvPr id="69" name="Line 6"/>
            <p:cNvSpPr>
              <a:spLocks noChangeShapeType="1"/>
            </p:cNvSpPr>
            <p:nvPr/>
          </p:nvSpPr>
          <p:spPr bwMode="auto">
            <a:xfrm>
              <a:off x="1362075" y="5691582"/>
              <a:ext cx="375502" cy="0"/>
            </a:xfrm>
            <a:prstGeom prst="line">
              <a:avLst/>
            </a:prstGeom>
            <a:noFill/>
            <a:ln w="38100">
              <a:solidFill>
                <a:srgbClr val="5F5F5F"/>
              </a:solidFill>
              <a:round/>
              <a:headEnd/>
              <a:tailEnd/>
            </a:ln>
          </p:spPr>
          <p:txBody>
            <a:bodyPr/>
            <a:lstStyle/>
            <a:p>
              <a:endParaRPr lang="en-US" dirty="0"/>
            </a:p>
          </p:txBody>
        </p:sp>
        <p:pic>
          <p:nvPicPr>
            <p:cNvPr id="70" name="Picture 56" descr="MEFstyleNID"/>
            <p:cNvPicPr>
              <a:picLocks noChangeAspect="1" noChangeArrowheads="1"/>
            </p:cNvPicPr>
            <p:nvPr/>
          </p:nvPicPr>
          <p:blipFill>
            <a:blip r:embed="rId8" cstate="print"/>
            <a:srcRect/>
            <a:stretch>
              <a:fillRect/>
            </a:stretch>
          </p:blipFill>
          <p:spPr bwMode="auto">
            <a:xfrm>
              <a:off x="1512281" y="5484501"/>
              <a:ext cx="533085" cy="374547"/>
            </a:xfrm>
            <a:prstGeom prst="rect">
              <a:avLst/>
            </a:prstGeom>
            <a:noFill/>
          </p:spPr>
        </p:pic>
        <p:sp>
          <p:nvSpPr>
            <p:cNvPr id="71" name="Rectangle 12"/>
            <p:cNvSpPr>
              <a:spLocks noChangeArrowheads="1"/>
            </p:cNvSpPr>
            <p:nvPr/>
          </p:nvSpPr>
          <p:spPr bwMode="auto">
            <a:xfrm>
              <a:off x="5680643" y="5213381"/>
              <a:ext cx="944810" cy="392415"/>
            </a:xfrm>
            <a:prstGeom prst="rect">
              <a:avLst/>
            </a:prstGeom>
            <a:noFill/>
            <a:ln w="9525">
              <a:noFill/>
              <a:miter lim="800000"/>
              <a:headEnd/>
              <a:tailEnd/>
            </a:ln>
          </p:spPr>
          <p:txBody>
            <a:bodyPr wrap="none" lIns="68580" tIns="34290" rIns="68580" bIns="34290">
              <a:spAutoFit/>
            </a:bodyPr>
            <a:lstStyle/>
            <a:p>
              <a:pPr algn="ctr" eaLnBrk="0" hangingPunct="0"/>
              <a:r>
                <a:rPr lang="en-US" altLang="ja-JP" sz="1200" dirty="0">
                  <a:solidFill>
                    <a:srgbClr val="4A4A4A"/>
                  </a:solidFill>
                  <a:ea typeface="ＭＳ 明朝" pitchFamily="49" charset="-128"/>
                  <a:cs typeface="Arial" pitchFamily="34" charset="0"/>
                </a:rPr>
                <a:t>Operator 2</a:t>
              </a:r>
              <a:endParaRPr lang="en-US" altLang="ja-JP" sz="800" dirty="0">
                <a:ea typeface="ＭＳ 明朝" pitchFamily="49" charset="-128"/>
                <a:cs typeface="Arial" pitchFamily="34" charset="0"/>
              </a:endParaRPr>
            </a:p>
            <a:p>
              <a:pPr algn="ctr" eaLnBrk="0" hangingPunct="0"/>
              <a:r>
                <a:rPr lang="en-US" altLang="ja-JP" sz="900" dirty="0" smtClean="0">
                  <a:solidFill>
                    <a:srgbClr val="4A4A4A"/>
                  </a:solidFill>
                  <a:ea typeface="ＭＳ 明朝" pitchFamily="49" charset="-128"/>
                  <a:cs typeface="Arial" pitchFamily="34" charset="0"/>
                </a:rPr>
                <a:t>(Access Provider)</a:t>
              </a:r>
              <a:endParaRPr lang="en-US" altLang="ja-JP" dirty="0">
                <a:ea typeface="MS PGothic"/>
                <a:cs typeface="Arial" pitchFamily="34" charset="0"/>
              </a:endParaRPr>
            </a:p>
          </p:txBody>
        </p:sp>
        <p:sp>
          <p:nvSpPr>
            <p:cNvPr id="72" name="Rectangle 12"/>
            <p:cNvSpPr>
              <a:spLocks noChangeArrowheads="1"/>
            </p:cNvSpPr>
            <p:nvPr/>
          </p:nvSpPr>
          <p:spPr bwMode="auto">
            <a:xfrm>
              <a:off x="2713274" y="5224705"/>
              <a:ext cx="1051091" cy="388484"/>
            </a:xfrm>
            <a:prstGeom prst="rect">
              <a:avLst/>
            </a:prstGeom>
            <a:noFill/>
            <a:ln w="9525">
              <a:noFill/>
              <a:miter lim="800000"/>
              <a:headEnd/>
              <a:tailEnd/>
            </a:ln>
          </p:spPr>
          <p:txBody>
            <a:bodyPr wrap="none" lIns="68580" tIns="34290" rIns="68580" bIns="34290">
              <a:spAutoFit/>
            </a:bodyPr>
            <a:lstStyle/>
            <a:p>
              <a:pPr algn="ctr" eaLnBrk="0" hangingPunct="0"/>
              <a:r>
                <a:rPr lang="en-US" altLang="ja-JP" sz="1200" dirty="0">
                  <a:solidFill>
                    <a:srgbClr val="4A4A4A"/>
                  </a:solidFill>
                  <a:ea typeface="ＭＳ 明朝" pitchFamily="49" charset="-128"/>
                  <a:cs typeface="Arial" pitchFamily="34" charset="0"/>
                </a:rPr>
                <a:t>Operator 1</a:t>
              </a:r>
              <a:endParaRPr lang="en-US" altLang="ja-JP" sz="800" dirty="0">
                <a:ea typeface="ＭＳ 明朝" pitchFamily="49" charset="-128"/>
                <a:cs typeface="Arial" pitchFamily="34" charset="0"/>
              </a:endParaRPr>
            </a:p>
            <a:p>
              <a:pPr algn="ctr" eaLnBrk="0" hangingPunct="0"/>
              <a:r>
                <a:rPr lang="en-US" altLang="ja-JP" sz="900" dirty="0">
                  <a:solidFill>
                    <a:srgbClr val="4A4A4A"/>
                  </a:solidFill>
                  <a:ea typeface="ＭＳ 明朝" pitchFamily="49" charset="-128"/>
                  <a:cs typeface="Arial" pitchFamily="34" charset="0"/>
                </a:rPr>
                <a:t>(Service Provider)</a:t>
              </a:r>
              <a:endParaRPr lang="en-US" altLang="ja-JP" dirty="0">
                <a:ea typeface="MS PGothic"/>
                <a:cs typeface="Arial" pitchFamily="34" charset="0"/>
              </a:endParaRPr>
            </a:p>
          </p:txBody>
        </p:sp>
        <p:pic>
          <p:nvPicPr>
            <p:cNvPr id="73" name="Picture 22" descr="Router5"/>
            <p:cNvPicPr>
              <a:picLocks noChangeAspect="1" noChangeArrowheads="1"/>
            </p:cNvPicPr>
            <p:nvPr/>
          </p:nvPicPr>
          <p:blipFill>
            <a:blip r:embed="rId9" cstate="print"/>
            <a:srcRect/>
            <a:stretch>
              <a:fillRect/>
            </a:stretch>
          </p:blipFill>
          <p:spPr bwMode="auto">
            <a:xfrm>
              <a:off x="2332821" y="5527770"/>
              <a:ext cx="505588" cy="352771"/>
            </a:xfrm>
            <a:prstGeom prst="rect">
              <a:avLst/>
            </a:prstGeom>
            <a:noFill/>
          </p:spPr>
        </p:pic>
        <p:pic>
          <p:nvPicPr>
            <p:cNvPr id="74" name="Picture 10" descr="Router2"/>
            <p:cNvPicPr>
              <a:picLocks noChangeAspect="1" noChangeArrowheads="1"/>
            </p:cNvPicPr>
            <p:nvPr/>
          </p:nvPicPr>
          <p:blipFill>
            <a:blip r:embed="rId10" cstate="print"/>
            <a:srcRect/>
            <a:stretch>
              <a:fillRect/>
            </a:stretch>
          </p:blipFill>
          <p:spPr bwMode="auto">
            <a:xfrm>
              <a:off x="8272969" y="5518245"/>
              <a:ext cx="495831" cy="319672"/>
            </a:xfrm>
            <a:prstGeom prst="rect">
              <a:avLst/>
            </a:prstGeom>
            <a:noFill/>
          </p:spPr>
        </p:pic>
        <p:pic>
          <p:nvPicPr>
            <p:cNvPr id="75" name="Picture 22" descr="Router5"/>
            <p:cNvPicPr>
              <a:picLocks noChangeAspect="1" noChangeArrowheads="1"/>
            </p:cNvPicPr>
            <p:nvPr/>
          </p:nvPicPr>
          <p:blipFill>
            <a:blip r:embed="rId9" cstate="print"/>
            <a:srcRect/>
            <a:stretch>
              <a:fillRect/>
            </a:stretch>
          </p:blipFill>
          <p:spPr bwMode="auto">
            <a:xfrm>
              <a:off x="4081978" y="5489670"/>
              <a:ext cx="504701" cy="352771"/>
            </a:xfrm>
            <a:prstGeom prst="rect">
              <a:avLst/>
            </a:prstGeom>
            <a:noFill/>
          </p:spPr>
        </p:pic>
        <p:pic>
          <p:nvPicPr>
            <p:cNvPr id="76" name="Picture 22" descr="Router5"/>
            <p:cNvPicPr>
              <a:picLocks noChangeAspect="1" noChangeArrowheads="1"/>
            </p:cNvPicPr>
            <p:nvPr/>
          </p:nvPicPr>
          <p:blipFill>
            <a:blip r:embed="rId9" cstate="print"/>
            <a:srcRect/>
            <a:stretch>
              <a:fillRect/>
            </a:stretch>
          </p:blipFill>
          <p:spPr bwMode="auto">
            <a:xfrm>
              <a:off x="4936906" y="5565870"/>
              <a:ext cx="504701" cy="352771"/>
            </a:xfrm>
            <a:prstGeom prst="rect">
              <a:avLst/>
            </a:prstGeom>
            <a:noFill/>
          </p:spPr>
        </p:pic>
        <p:pic>
          <p:nvPicPr>
            <p:cNvPr id="77" name="Picture 22" descr="Router5"/>
            <p:cNvPicPr>
              <a:picLocks noChangeAspect="1" noChangeArrowheads="1"/>
            </p:cNvPicPr>
            <p:nvPr/>
          </p:nvPicPr>
          <p:blipFill>
            <a:blip r:embed="rId9" cstate="print"/>
            <a:srcRect/>
            <a:stretch>
              <a:fillRect/>
            </a:stretch>
          </p:blipFill>
          <p:spPr bwMode="auto">
            <a:xfrm>
              <a:off x="6732883" y="5489670"/>
              <a:ext cx="504701" cy="352771"/>
            </a:xfrm>
            <a:prstGeom prst="rect">
              <a:avLst/>
            </a:prstGeom>
            <a:noFill/>
          </p:spPr>
        </p:pic>
        <p:pic>
          <p:nvPicPr>
            <p:cNvPr id="78" name="Picture 10" descr="Router2"/>
            <p:cNvPicPr>
              <a:picLocks noChangeAspect="1" noChangeArrowheads="1"/>
            </p:cNvPicPr>
            <p:nvPr/>
          </p:nvPicPr>
          <p:blipFill>
            <a:blip r:embed="rId11" cstate="print"/>
            <a:srcRect/>
            <a:stretch>
              <a:fillRect/>
            </a:stretch>
          </p:blipFill>
          <p:spPr bwMode="auto">
            <a:xfrm>
              <a:off x="745915" y="5527770"/>
              <a:ext cx="495831" cy="319672"/>
            </a:xfrm>
            <a:prstGeom prst="rect">
              <a:avLst/>
            </a:prstGeom>
            <a:noFill/>
          </p:spPr>
        </p:pic>
        <p:sp>
          <p:nvSpPr>
            <p:cNvPr id="88" name="Line 14"/>
            <p:cNvSpPr>
              <a:spLocks noChangeShapeType="1"/>
            </p:cNvSpPr>
            <p:nvPr/>
          </p:nvSpPr>
          <p:spPr bwMode="auto">
            <a:xfrm flipV="1">
              <a:off x="1352434" y="50725"/>
              <a:ext cx="0" cy="1156"/>
            </a:xfrm>
            <a:prstGeom prst="line">
              <a:avLst/>
            </a:prstGeom>
            <a:noFill/>
            <a:ln w="38100">
              <a:solidFill>
                <a:srgbClr val="000000"/>
              </a:solidFill>
              <a:round/>
              <a:headEnd/>
              <a:tailEnd/>
            </a:ln>
          </p:spPr>
          <p:txBody>
            <a:bodyPr/>
            <a:lstStyle/>
            <a:p>
              <a:endParaRPr lang="en-US" dirty="0"/>
            </a:p>
          </p:txBody>
        </p:sp>
        <p:sp>
          <p:nvSpPr>
            <p:cNvPr id="80" name="Oval 79"/>
            <p:cNvSpPr>
              <a:spLocks noChangeAspect="1" noChangeArrowheads="1"/>
            </p:cNvSpPr>
            <p:nvPr/>
          </p:nvSpPr>
          <p:spPr bwMode="auto">
            <a:xfrm>
              <a:off x="1255939" y="5607963"/>
              <a:ext cx="160546" cy="152432"/>
            </a:xfrm>
            <a:prstGeom prst="ellipse">
              <a:avLst/>
            </a:prstGeom>
            <a:solidFill>
              <a:srgbClr val="FF0066"/>
            </a:solidFill>
            <a:ln w="9525">
              <a:solidFill>
                <a:srgbClr val="000000"/>
              </a:solidFill>
              <a:round/>
              <a:headEnd/>
              <a:tailEnd/>
            </a:ln>
          </p:spPr>
          <p:txBody>
            <a:bodyPr lIns="68580" tIns="34290" rIns="68580" bIns="34290" anchor="ctr"/>
            <a:lstStyle/>
            <a:p>
              <a:endParaRPr lang="en-US" dirty="0"/>
            </a:p>
          </p:txBody>
        </p:sp>
        <p:sp>
          <p:nvSpPr>
            <p:cNvPr id="81" name="Rectangle 55"/>
            <p:cNvSpPr>
              <a:spLocks noChangeArrowheads="1"/>
            </p:cNvSpPr>
            <p:nvPr/>
          </p:nvSpPr>
          <p:spPr bwMode="auto">
            <a:xfrm>
              <a:off x="1054590" y="5828336"/>
              <a:ext cx="501153" cy="384129"/>
            </a:xfrm>
            <a:prstGeom prst="rect">
              <a:avLst/>
            </a:prstGeom>
            <a:noFill/>
            <a:ln w="9525">
              <a:noFill/>
              <a:miter lim="800000"/>
              <a:headEnd/>
              <a:tailEnd/>
            </a:ln>
          </p:spPr>
          <p:txBody>
            <a:bodyPr wrap="none" lIns="68580" tIns="34290" rIns="68580" bIns="34290"/>
            <a:lstStyle/>
            <a:p>
              <a:pPr eaLnBrk="0" hangingPunct="0"/>
              <a:r>
                <a:rPr lang="en-US" altLang="ja-JP" sz="1200" dirty="0">
                  <a:solidFill>
                    <a:srgbClr val="000000"/>
                  </a:solidFill>
                  <a:ea typeface="ＭＳ 明朝" pitchFamily="49" charset="-128"/>
                  <a:cs typeface="Arial" pitchFamily="34" charset="0"/>
                </a:rPr>
                <a:t>UNI</a:t>
              </a:r>
              <a:endParaRPr lang="en-US" altLang="ja-JP" dirty="0">
                <a:ea typeface="ＭＳ 明朝" pitchFamily="49" charset="-128"/>
                <a:cs typeface="Arial" pitchFamily="34" charset="0"/>
              </a:endParaRPr>
            </a:p>
          </p:txBody>
        </p:sp>
        <p:sp>
          <p:nvSpPr>
            <p:cNvPr id="82" name="Rectangle 55"/>
            <p:cNvSpPr>
              <a:spLocks noChangeArrowheads="1"/>
            </p:cNvSpPr>
            <p:nvPr/>
          </p:nvSpPr>
          <p:spPr bwMode="auto">
            <a:xfrm>
              <a:off x="7922606" y="5828336"/>
              <a:ext cx="501153" cy="384129"/>
            </a:xfrm>
            <a:prstGeom prst="rect">
              <a:avLst/>
            </a:prstGeom>
            <a:noFill/>
            <a:ln w="9525">
              <a:noFill/>
              <a:miter lim="800000"/>
              <a:headEnd/>
              <a:tailEnd/>
            </a:ln>
          </p:spPr>
          <p:txBody>
            <a:bodyPr wrap="none" lIns="68580" tIns="34290" rIns="68580" bIns="34290"/>
            <a:lstStyle/>
            <a:p>
              <a:pPr eaLnBrk="0" hangingPunct="0"/>
              <a:r>
                <a:rPr lang="en-US" altLang="ja-JP" sz="1200" dirty="0">
                  <a:solidFill>
                    <a:srgbClr val="000000"/>
                  </a:solidFill>
                  <a:ea typeface="ＭＳ 明朝" pitchFamily="49" charset="-128"/>
                  <a:cs typeface="Arial" pitchFamily="34" charset="0"/>
                </a:rPr>
                <a:t>UNI</a:t>
              </a:r>
              <a:endParaRPr lang="en-US" altLang="ja-JP" dirty="0">
                <a:ea typeface="ＭＳ 明朝" pitchFamily="49" charset="-128"/>
                <a:cs typeface="Arial" pitchFamily="34" charset="0"/>
              </a:endParaRPr>
            </a:p>
          </p:txBody>
        </p:sp>
        <p:sp>
          <p:nvSpPr>
            <p:cNvPr id="83" name="Oval 31"/>
            <p:cNvSpPr>
              <a:spLocks noChangeAspect="1" noChangeArrowheads="1"/>
            </p:cNvSpPr>
            <p:nvPr/>
          </p:nvSpPr>
          <p:spPr bwMode="auto">
            <a:xfrm>
              <a:off x="8076056" y="5632352"/>
              <a:ext cx="159659" cy="151561"/>
            </a:xfrm>
            <a:prstGeom prst="ellipse">
              <a:avLst/>
            </a:prstGeom>
            <a:solidFill>
              <a:srgbClr val="FF0066"/>
            </a:solidFill>
            <a:ln w="9525">
              <a:solidFill>
                <a:srgbClr val="000000"/>
              </a:solidFill>
              <a:round/>
              <a:headEnd/>
              <a:tailEnd/>
            </a:ln>
          </p:spPr>
          <p:txBody>
            <a:bodyPr lIns="68580" tIns="34290" rIns="68580" bIns="34290" anchor="ctr"/>
            <a:lstStyle/>
            <a:p>
              <a:endParaRPr lang="en-US" dirty="0"/>
            </a:p>
          </p:txBody>
        </p:sp>
        <p:sp>
          <p:nvSpPr>
            <p:cNvPr id="84" name="Line 6"/>
            <p:cNvSpPr>
              <a:spLocks noChangeShapeType="1"/>
            </p:cNvSpPr>
            <p:nvPr/>
          </p:nvSpPr>
          <p:spPr bwMode="auto">
            <a:xfrm>
              <a:off x="7801087" y="4607137"/>
              <a:ext cx="381409" cy="871"/>
            </a:xfrm>
            <a:prstGeom prst="line">
              <a:avLst/>
            </a:prstGeom>
            <a:noFill/>
            <a:ln w="38100">
              <a:solidFill>
                <a:srgbClr val="5F5F5F"/>
              </a:solidFill>
              <a:round/>
              <a:headEnd/>
              <a:tailEnd/>
            </a:ln>
          </p:spPr>
          <p:txBody>
            <a:bodyPr/>
            <a:lstStyle/>
            <a:p>
              <a:endParaRPr lang="en-US" dirty="0"/>
            </a:p>
          </p:txBody>
        </p:sp>
        <p:pic>
          <p:nvPicPr>
            <p:cNvPr id="85" name="Picture 6" descr="MTT_icon"/>
            <p:cNvPicPr>
              <a:picLocks noChangeAspect="1" noChangeArrowheads="1"/>
            </p:cNvPicPr>
            <p:nvPr/>
          </p:nvPicPr>
          <p:blipFill>
            <a:blip r:embed="rId3" cstate="print"/>
            <a:srcRect/>
            <a:stretch>
              <a:fillRect/>
            </a:stretch>
          </p:blipFill>
          <p:spPr bwMode="auto">
            <a:xfrm>
              <a:off x="7159788" y="4302273"/>
              <a:ext cx="988114" cy="987760"/>
            </a:xfrm>
            <a:prstGeom prst="rect">
              <a:avLst/>
            </a:prstGeom>
            <a:noFill/>
          </p:spPr>
        </p:pic>
        <p:sp>
          <p:nvSpPr>
            <p:cNvPr id="86" name="Oval 19"/>
            <p:cNvSpPr>
              <a:spLocks noChangeAspect="1" noChangeArrowheads="1"/>
            </p:cNvSpPr>
            <p:nvPr/>
          </p:nvSpPr>
          <p:spPr bwMode="auto">
            <a:xfrm>
              <a:off x="4687729" y="5645417"/>
              <a:ext cx="157885" cy="154174"/>
            </a:xfrm>
            <a:prstGeom prst="ellipse">
              <a:avLst/>
            </a:prstGeom>
            <a:solidFill>
              <a:srgbClr val="00CC99"/>
            </a:solidFill>
            <a:ln w="9525">
              <a:solidFill>
                <a:srgbClr val="000000"/>
              </a:solidFill>
              <a:round/>
              <a:headEnd/>
              <a:tailEnd/>
            </a:ln>
          </p:spPr>
          <p:txBody>
            <a:bodyPr lIns="68580" tIns="34290" rIns="68580" bIns="34290" anchor="ctr"/>
            <a:lstStyle/>
            <a:p>
              <a:endParaRPr lang="en-US" dirty="0"/>
            </a:p>
          </p:txBody>
        </p:sp>
      </p:grpSp>
      <p:grpSp>
        <p:nvGrpSpPr>
          <p:cNvPr id="16" name="Group 13"/>
          <p:cNvGrpSpPr>
            <a:grpSpLocks/>
          </p:cNvGrpSpPr>
          <p:nvPr/>
        </p:nvGrpSpPr>
        <p:grpSpPr bwMode="auto">
          <a:xfrm>
            <a:off x="1350847" y="4599298"/>
            <a:ext cx="309562" cy="1006923"/>
            <a:chOff x="1097" y="5228"/>
            <a:chExt cx="195" cy="1156"/>
          </a:xfrm>
        </p:grpSpPr>
        <p:sp>
          <p:nvSpPr>
            <p:cNvPr id="90" name="Line 6"/>
            <p:cNvSpPr>
              <a:spLocks noChangeShapeType="1"/>
            </p:cNvSpPr>
            <p:nvPr/>
          </p:nvSpPr>
          <p:spPr bwMode="auto">
            <a:xfrm>
              <a:off x="1097" y="5248"/>
              <a:ext cx="195" cy="0"/>
            </a:xfrm>
            <a:prstGeom prst="line">
              <a:avLst/>
            </a:prstGeom>
            <a:noFill/>
            <a:ln w="38100">
              <a:solidFill>
                <a:srgbClr val="5F5F5F"/>
              </a:solidFill>
              <a:round/>
              <a:headEnd/>
              <a:tailEnd/>
            </a:ln>
          </p:spPr>
          <p:txBody>
            <a:bodyPr/>
            <a:lstStyle/>
            <a:p>
              <a:endParaRPr lang="en-US" u="sng" dirty="0"/>
            </a:p>
          </p:txBody>
        </p:sp>
        <p:sp>
          <p:nvSpPr>
            <p:cNvPr id="91" name="Line 14"/>
            <p:cNvSpPr>
              <a:spLocks noChangeShapeType="1"/>
            </p:cNvSpPr>
            <p:nvPr/>
          </p:nvSpPr>
          <p:spPr bwMode="auto">
            <a:xfrm flipV="1">
              <a:off x="1098" y="5228"/>
              <a:ext cx="0" cy="1156"/>
            </a:xfrm>
            <a:prstGeom prst="line">
              <a:avLst/>
            </a:prstGeom>
            <a:noFill/>
            <a:ln w="38100">
              <a:solidFill>
                <a:srgbClr val="000000"/>
              </a:solidFill>
              <a:round/>
              <a:headEnd/>
              <a:tailEnd/>
            </a:ln>
          </p:spPr>
          <p:txBody>
            <a:bodyPr/>
            <a:lstStyle/>
            <a:p>
              <a:endParaRPr lang="en-US" u="sng" dirty="0"/>
            </a:p>
          </p:txBody>
        </p:sp>
      </p:grpSp>
      <p:sp>
        <p:nvSpPr>
          <p:cNvPr id="79" name="Title 1"/>
          <p:cNvSpPr txBox="1">
            <a:spLocks/>
          </p:cNvSpPr>
          <p:nvPr/>
        </p:nvSpPr>
        <p:spPr bwMode="auto">
          <a:xfrm>
            <a:off x="381000" y="0"/>
            <a:ext cx="8610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Arial" pitchFamily="-111" charset="0"/>
                <a:cs typeface="+mj-cs"/>
              </a:rPr>
              <a:t>Verify that Service Performance Meets SAC</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0"/>
            <a:ext cx="9144000" cy="685800"/>
          </a:xfrm>
        </p:spPr>
        <p:txBody>
          <a:bodyPr/>
          <a:lstStyle/>
          <a:p>
            <a:pPr marL="341313" indent="-341313"/>
            <a:r>
              <a:rPr lang="en-US" dirty="0" smtClean="0"/>
              <a:t>	Performance Management</a:t>
            </a:r>
          </a:p>
        </p:txBody>
      </p:sp>
      <p:pic>
        <p:nvPicPr>
          <p:cNvPr id="2048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9738" y="982663"/>
            <a:ext cx="8262937" cy="489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9"/>
          <p:cNvSpPr>
            <a:spLocks noChangeArrowheads="1"/>
          </p:cNvSpPr>
          <p:nvPr/>
        </p:nvSpPr>
        <p:spPr bwMode="auto">
          <a:xfrm flipH="1">
            <a:off x="4495800" y="762000"/>
            <a:ext cx="4648200" cy="5486400"/>
          </a:xfrm>
          <a:prstGeom prst="rect">
            <a:avLst/>
          </a:prstGeom>
          <a:gradFill rotWithShape="1">
            <a:gsLst>
              <a:gs pos="0">
                <a:srgbClr val="AFCFD9"/>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he-IL"/>
          </a:p>
        </p:txBody>
      </p:sp>
      <p:sp>
        <p:nvSpPr>
          <p:cNvPr id="21507" name="Rectangle 2"/>
          <p:cNvSpPr>
            <a:spLocks noGrp="1" noChangeArrowheads="1"/>
          </p:cNvSpPr>
          <p:nvPr>
            <p:ph type="title"/>
          </p:nvPr>
        </p:nvSpPr>
        <p:spPr>
          <a:xfrm>
            <a:off x="228600" y="-15875"/>
            <a:ext cx="8882063" cy="693738"/>
          </a:xfrm>
        </p:spPr>
        <p:txBody>
          <a:bodyPr/>
          <a:lstStyle/>
          <a:p>
            <a:pPr marL="346075"/>
            <a:r>
              <a:rPr lang="en-US" dirty="0" smtClean="0"/>
              <a:t>2) Performance Management</a:t>
            </a:r>
          </a:p>
        </p:txBody>
      </p:sp>
      <p:sp>
        <p:nvSpPr>
          <p:cNvPr id="21508" name="Rectangle 3"/>
          <p:cNvSpPr>
            <a:spLocks noGrp="1" noChangeArrowheads="1"/>
          </p:cNvSpPr>
          <p:nvPr>
            <p:ph idx="1"/>
          </p:nvPr>
        </p:nvSpPr>
        <p:spPr>
          <a:xfrm>
            <a:off x="838200" y="1219200"/>
            <a:ext cx="7467600" cy="4724400"/>
          </a:xfrm>
        </p:spPr>
        <p:txBody>
          <a:bodyPr/>
          <a:lstStyle/>
          <a:p>
            <a:pPr>
              <a:spcBef>
                <a:spcPts val="0"/>
              </a:spcBef>
              <a:spcAft>
                <a:spcPts val="0"/>
              </a:spcAft>
              <a:buFontTx/>
              <a:buNone/>
            </a:pPr>
            <a:r>
              <a:rPr lang="en-US" sz="2400" dirty="0" smtClean="0"/>
              <a:t>What is Performance Monitoring?</a:t>
            </a:r>
          </a:p>
          <a:p>
            <a:pPr>
              <a:spcBef>
                <a:spcPts val="0"/>
              </a:spcBef>
              <a:spcAft>
                <a:spcPts val="0"/>
              </a:spcAft>
            </a:pPr>
            <a:r>
              <a:rPr lang="en-US" sz="1800" b="0" dirty="0" smtClean="0"/>
              <a:t>Checks end-to-end service quality CoS objectives</a:t>
            </a:r>
          </a:p>
          <a:p>
            <a:pPr>
              <a:spcBef>
                <a:spcPts val="0"/>
              </a:spcBef>
              <a:spcAft>
                <a:spcPts val="0"/>
              </a:spcAft>
            </a:pPr>
            <a:r>
              <a:rPr lang="en-US" sz="1800" b="0" dirty="0" smtClean="0"/>
              <a:t>Uses synthetic traffic to measure performance</a:t>
            </a:r>
          </a:p>
          <a:p>
            <a:pPr>
              <a:spcBef>
                <a:spcPts val="0"/>
              </a:spcBef>
              <a:spcAft>
                <a:spcPts val="0"/>
              </a:spcAft>
            </a:pPr>
            <a:r>
              <a:rPr lang="en-US" sz="1800" b="0" dirty="0" smtClean="0"/>
              <a:t>Supports multiple layers of OAM and maintenance domains</a:t>
            </a:r>
          </a:p>
          <a:p>
            <a:pPr>
              <a:spcBef>
                <a:spcPts val="0"/>
              </a:spcBef>
              <a:spcAft>
                <a:spcPts val="0"/>
              </a:spcAft>
            </a:pPr>
            <a:r>
              <a:rPr lang="en-US" sz="1800" b="0" dirty="0" smtClean="0"/>
              <a:t>Spans ENNI</a:t>
            </a:r>
          </a:p>
          <a:p>
            <a:pPr>
              <a:spcBef>
                <a:spcPts val="0"/>
              </a:spcBef>
              <a:spcAft>
                <a:spcPts val="0"/>
              </a:spcAft>
            </a:pPr>
            <a:r>
              <a:rPr lang="en-US" sz="1800" b="0" dirty="0" smtClean="0"/>
              <a:t>Allows continuous background performance monitoring</a:t>
            </a:r>
          </a:p>
          <a:p>
            <a:pPr>
              <a:spcBef>
                <a:spcPts val="0"/>
              </a:spcBef>
              <a:spcAft>
                <a:spcPts val="0"/>
              </a:spcAft>
            </a:pPr>
            <a:r>
              <a:rPr lang="en-US" sz="1800" b="0" dirty="0" smtClean="0"/>
              <a:t>On-demand performance management</a:t>
            </a:r>
          </a:p>
          <a:p>
            <a:pPr>
              <a:spcBef>
                <a:spcPts val="0"/>
              </a:spcBef>
              <a:spcAft>
                <a:spcPts val="0"/>
              </a:spcAft>
            </a:pPr>
            <a:endParaRPr lang="en-US" sz="1800" b="0" dirty="0" smtClean="0"/>
          </a:p>
          <a:p>
            <a:pPr>
              <a:spcBef>
                <a:spcPts val="0"/>
              </a:spcBef>
              <a:spcAft>
                <a:spcPts val="0"/>
              </a:spcAft>
              <a:buFontTx/>
              <a:buNone/>
            </a:pPr>
            <a:r>
              <a:rPr lang="en-US" sz="2400" dirty="0" smtClean="0"/>
              <a:t>MEF SOAM/PM Specification</a:t>
            </a:r>
          </a:p>
          <a:p>
            <a:pPr>
              <a:spcBef>
                <a:spcPts val="0"/>
              </a:spcBef>
              <a:spcAft>
                <a:spcPts val="0"/>
              </a:spcAft>
            </a:pPr>
            <a:r>
              <a:rPr lang="en-US" sz="1800" b="0" dirty="0" smtClean="0"/>
              <a:t>Nearly complete: Approval scheduled January 2012</a:t>
            </a:r>
          </a:p>
          <a:p>
            <a:pPr>
              <a:spcBef>
                <a:spcPts val="0"/>
              </a:spcBef>
              <a:spcAft>
                <a:spcPts val="0"/>
              </a:spcAft>
            </a:pPr>
            <a:endParaRPr lang="en-US" sz="1800" b="0" dirty="0" smtClean="0"/>
          </a:p>
          <a:p>
            <a:pPr>
              <a:spcBef>
                <a:spcPts val="0"/>
              </a:spcBef>
              <a:spcAft>
                <a:spcPts val="0"/>
              </a:spcAft>
              <a:buFontTx/>
              <a:buNone/>
            </a:pPr>
            <a:r>
              <a:rPr lang="en-US" sz="2400" dirty="0" smtClean="0"/>
              <a:t>Leverages the following specifications:</a:t>
            </a:r>
          </a:p>
          <a:p>
            <a:pPr>
              <a:spcBef>
                <a:spcPts val="0"/>
              </a:spcBef>
              <a:spcAft>
                <a:spcPts val="0"/>
              </a:spcAft>
            </a:pPr>
            <a:r>
              <a:rPr lang="en-US" sz="1800" b="0" dirty="0" smtClean="0"/>
              <a:t>IEEE 802.1ag Connectivity Fault Management</a:t>
            </a:r>
          </a:p>
          <a:p>
            <a:pPr>
              <a:spcBef>
                <a:spcPts val="0"/>
              </a:spcBef>
              <a:spcAft>
                <a:spcPts val="0"/>
              </a:spcAft>
            </a:pPr>
            <a:r>
              <a:rPr lang="en-US" sz="1800" b="0" dirty="0" smtClean="0"/>
              <a:t>ITU-T Y.1731 Connectivity Fault Management and Performance Monitoring</a:t>
            </a:r>
          </a:p>
          <a:p>
            <a:pPr>
              <a:spcBef>
                <a:spcPts val="0"/>
              </a:spcBef>
              <a:spcAft>
                <a:spcPts val="0"/>
              </a:spcAft>
            </a:pPr>
            <a:endParaRPr lang="en-US" sz="2000" b="0" dirty="0"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16"/>
          <p:cNvSpPr>
            <a:spLocks noChangeShapeType="1"/>
          </p:cNvSpPr>
          <p:nvPr/>
        </p:nvSpPr>
        <p:spPr bwMode="auto">
          <a:xfrm>
            <a:off x="684213" y="2765425"/>
            <a:ext cx="7715250" cy="0"/>
          </a:xfrm>
          <a:prstGeom prst="line">
            <a:avLst/>
          </a:prstGeom>
          <a:noFill/>
          <a:ln w="38100">
            <a:solidFill>
              <a:srgbClr val="00CC66"/>
            </a:solidFill>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grpSp>
        <p:nvGrpSpPr>
          <p:cNvPr id="10" name="Group 133"/>
          <p:cNvGrpSpPr>
            <a:grpSpLocks/>
          </p:cNvGrpSpPr>
          <p:nvPr/>
        </p:nvGrpSpPr>
        <p:grpSpPr bwMode="auto">
          <a:xfrm>
            <a:off x="695325" y="2011363"/>
            <a:ext cx="7699375" cy="1974850"/>
            <a:chOff x="435" y="1267"/>
            <a:chExt cx="4850" cy="1244"/>
          </a:xfrm>
        </p:grpSpPr>
        <p:sp>
          <p:nvSpPr>
            <p:cNvPr id="22584" name="Line 10"/>
            <p:cNvSpPr>
              <a:spLocks noChangeShapeType="1"/>
            </p:cNvSpPr>
            <p:nvPr/>
          </p:nvSpPr>
          <p:spPr bwMode="auto">
            <a:xfrm>
              <a:off x="654"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85" name="Line 10"/>
            <p:cNvSpPr>
              <a:spLocks noChangeShapeType="1"/>
            </p:cNvSpPr>
            <p:nvPr/>
          </p:nvSpPr>
          <p:spPr bwMode="auto">
            <a:xfrm>
              <a:off x="1344"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86" name="Line 10"/>
            <p:cNvSpPr>
              <a:spLocks noChangeShapeType="1"/>
            </p:cNvSpPr>
            <p:nvPr/>
          </p:nvSpPr>
          <p:spPr bwMode="auto">
            <a:xfrm>
              <a:off x="1830"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87" name="Line 10"/>
            <p:cNvSpPr>
              <a:spLocks noChangeShapeType="1"/>
            </p:cNvSpPr>
            <p:nvPr/>
          </p:nvSpPr>
          <p:spPr bwMode="auto">
            <a:xfrm>
              <a:off x="2448"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88" name="Line 10"/>
            <p:cNvSpPr>
              <a:spLocks noChangeShapeType="1"/>
            </p:cNvSpPr>
            <p:nvPr/>
          </p:nvSpPr>
          <p:spPr bwMode="auto">
            <a:xfrm>
              <a:off x="3120"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89" name="Line 10"/>
            <p:cNvSpPr>
              <a:spLocks noChangeShapeType="1"/>
            </p:cNvSpPr>
            <p:nvPr/>
          </p:nvSpPr>
          <p:spPr bwMode="auto">
            <a:xfrm>
              <a:off x="3744"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90" name="Line 10"/>
            <p:cNvSpPr>
              <a:spLocks noChangeShapeType="1"/>
            </p:cNvSpPr>
            <p:nvPr/>
          </p:nvSpPr>
          <p:spPr bwMode="auto">
            <a:xfrm>
              <a:off x="4416"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91" name="Line 10"/>
            <p:cNvSpPr>
              <a:spLocks noChangeShapeType="1"/>
            </p:cNvSpPr>
            <p:nvPr/>
          </p:nvSpPr>
          <p:spPr bwMode="auto">
            <a:xfrm>
              <a:off x="5060"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92" name="Line 10"/>
            <p:cNvSpPr>
              <a:spLocks noChangeShapeType="1"/>
            </p:cNvSpPr>
            <p:nvPr/>
          </p:nvSpPr>
          <p:spPr bwMode="auto">
            <a:xfrm>
              <a:off x="435"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93" name="Line 10"/>
            <p:cNvSpPr>
              <a:spLocks noChangeShapeType="1"/>
            </p:cNvSpPr>
            <p:nvPr/>
          </p:nvSpPr>
          <p:spPr bwMode="auto">
            <a:xfrm>
              <a:off x="5279" y="1267"/>
              <a:ext cx="6" cy="1244"/>
            </a:xfrm>
            <a:prstGeom prst="line">
              <a:avLst/>
            </a:prstGeom>
            <a:noFill/>
            <a:ln w="19050">
              <a:solidFill>
                <a:schemeClr val="bg2"/>
              </a:solidFill>
              <a:prstDash val="dash"/>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grpSp>
      <p:sp>
        <p:nvSpPr>
          <p:cNvPr id="22532" name="Rectangle 3"/>
          <p:cNvSpPr>
            <a:spLocks noChangeArrowheads="1"/>
          </p:cNvSpPr>
          <p:nvPr/>
        </p:nvSpPr>
        <p:spPr bwMode="auto">
          <a:xfrm>
            <a:off x="0" y="0"/>
            <a:ext cx="9144000"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US" sz="2800" b="1" dirty="0" smtClean="0">
                <a:solidFill>
                  <a:schemeClr val="bg1"/>
                </a:solidFill>
              </a:rPr>
              <a:t>MEF Service </a:t>
            </a:r>
            <a:r>
              <a:rPr lang="en-US" sz="2800" b="1" dirty="0">
                <a:solidFill>
                  <a:schemeClr val="bg1"/>
                </a:solidFill>
              </a:rPr>
              <a:t>Performance Management Framework</a:t>
            </a:r>
          </a:p>
        </p:txBody>
      </p:sp>
      <p:sp>
        <p:nvSpPr>
          <p:cNvPr id="22533" name="Line 4"/>
          <p:cNvSpPr>
            <a:spLocks noChangeShapeType="1"/>
          </p:cNvSpPr>
          <p:nvPr/>
        </p:nvSpPr>
        <p:spPr bwMode="auto">
          <a:xfrm>
            <a:off x="4010025" y="1978025"/>
            <a:ext cx="19050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2534" name="Picture 5" descr="cloud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270000"/>
            <a:ext cx="2133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29" descr="cloud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209675"/>
            <a:ext cx="2209800"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Line 6"/>
          <p:cNvSpPr>
            <a:spLocks noChangeShapeType="1"/>
          </p:cNvSpPr>
          <p:nvPr/>
        </p:nvSpPr>
        <p:spPr bwMode="auto">
          <a:xfrm>
            <a:off x="6934200" y="1966913"/>
            <a:ext cx="6858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2537" name="Picture 9" descr="Small Enterpri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435100"/>
            <a:ext cx="56515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8" name="Text Box 11"/>
          <p:cNvSpPr txBox="1">
            <a:spLocks noChangeArrowheads="1"/>
          </p:cNvSpPr>
          <p:nvPr/>
        </p:nvSpPr>
        <p:spPr bwMode="auto">
          <a:xfrm>
            <a:off x="1793875" y="765175"/>
            <a:ext cx="22225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dirty="0"/>
              <a:t>Operator 1</a:t>
            </a:r>
            <a:br>
              <a:rPr lang="en-US" dirty="0"/>
            </a:br>
            <a:r>
              <a:rPr lang="en-US" sz="1400" dirty="0"/>
              <a:t>(Service Provider)</a:t>
            </a:r>
            <a:endParaRPr lang="en-US" dirty="0"/>
          </a:p>
        </p:txBody>
      </p:sp>
      <p:sp>
        <p:nvSpPr>
          <p:cNvPr id="22539" name="Text Box 21"/>
          <p:cNvSpPr txBox="1">
            <a:spLocks noChangeArrowheads="1"/>
          </p:cNvSpPr>
          <p:nvPr/>
        </p:nvSpPr>
        <p:spPr bwMode="auto">
          <a:xfrm>
            <a:off x="152400" y="914400"/>
            <a:ext cx="12620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50000"/>
              </a:spcBef>
            </a:pPr>
            <a:r>
              <a:rPr lang="en-US" dirty="0">
                <a:solidFill>
                  <a:srgbClr val="0D0D0D"/>
                </a:solidFill>
              </a:rPr>
              <a:t>Customer Premises</a:t>
            </a:r>
          </a:p>
        </p:txBody>
      </p:sp>
      <p:sp>
        <p:nvSpPr>
          <p:cNvPr id="22540" name="Line 28"/>
          <p:cNvSpPr>
            <a:spLocks noChangeShapeType="1"/>
          </p:cNvSpPr>
          <p:nvPr/>
        </p:nvSpPr>
        <p:spPr bwMode="auto">
          <a:xfrm>
            <a:off x="7896225" y="1981200"/>
            <a:ext cx="1066800" cy="635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2541" name="Picture 32" descr="Medium Enterpri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29600" y="1471613"/>
            <a:ext cx="762000"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2" name="Picture 37" descr="Remote DSLA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77200" y="1776413"/>
            <a:ext cx="533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3" name="Text Box 41"/>
          <p:cNvSpPr txBox="1">
            <a:spLocks noChangeArrowheads="1"/>
          </p:cNvSpPr>
          <p:nvPr/>
        </p:nvSpPr>
        <p:spPr bwMode="auto">
          <a:xfrm>
            <a:off x="4648200" y="765175"/>
            <a:ext cx="25908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dirty="0"/>
              <a:t>Operator 2</a:t>
            </a:r>
            <a:br>
              <a:rPr lang="en-US" dirty="0"/>
            </a:br>
            <a:r>
              <a:rPr lang="en-US" sz="1400" dirty="0"/>
              <a:t>(Wholesale Operator)</a:t>
            </a:r>
            <a:endParaRPr lang="en-US" dirty="0"/>
          </a:p>
        </p:txBody>
      </p:sp>
      <p:sp>
        <p:nvSpPr>
          <p:cNvPr id="22544" name="Text Box 44"/>
          <p:cNvSpPr txBox="1">
            <a:spLocks noChangeArrowheads="1"/>
          </p:cNvSpPr>
          <p:nvPr/>
        </p:nvSpPr>
        <p:spPr bwMode="auto">
          <a:xfrm>
            <a:off x="7620000" y="914400"/>
            <a:ext cx="1371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hangingPunct="1">
              <a:spcBef>
                <a:spcPct val="50000"/>
              </a:spcBef>
            </a:pPr>
            <a:r>
              <a:rPr lang="en-US" dirty="0">
                <a:solidFill>
                  <a:srgbClr val="0D0D0D"/>
                </a:solidFill>
              </a:rPr>
              <a:t>Customer</a:t>
            </a:r>
            <a:br>
              <a:rPr lang="en-US" dirty="0">
                <a:solidFill>
                  <a:srgbClr val="0D0D0D"/>
                </a:solidFill>
              </a:rPr>
            </a:br>
            <a:r>
              <a:rPr lang="en-US" dirty="0">
                <a:solidFill>
                  <a:srgbClr val="0D0D0D"/>
                </a:solidFill>
              </a:rPr>
              <a:t>Premises</a:t>
            </a:r>
          </a:p>
        </p:txBody>
      </p:sp>
      <p:pic>
        <p:nvPicPr>
          <p:cNvPr id="22545" name="Picture 31"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24400" y="17764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6" name="Oval 19"/>
          <p:cNvSpPr>
            <a:spLocks noChangeAspect="1" noChangeArrowheads="1"/>
          </p:cNvSpPr>
          <p:nvPr/>
        </p:nvSpPr>
        <p:spPr bwMode="auto">
          <a:xfrm>
            <a:off x="4316413" y="1838325"/>
            <a:ext cx="228600" cy="228600"/>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22547" name="Rectangle 53"/>
          <p:cNvSpPr>
            <a:spLocks noChangeArrowheads="1"/>
          </p:cNvSpPr>
          <p:nvPr/>
        </p:nvSpPr>
        <p:spPr bwMode="auto">
          <a:xfrm>
            <a:off x="4027488" y="1414463"/>
            <a:ext cx="736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E-NNI</a:t>
            </a:r>
          </a:p>
        </p:txBody>
      </p:sp>
      <p:sp>
        <p:nvSpPr>
          <p:cNvPr id="22548" name="Rectangle 54"/>
          <p:cNvSpPr>
            <a:spLocks noChangeArrowheads="1"/>
          </p:cNvSpPr>
          <p:nvPr/>
        </p:nvSpPr>
        <p:spPr bwMode="auto">
          <a:xfrm>
            <a:off x="7734300" y="1516063"/>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UNI</a:t>
            </a:r>
          </a:p>
        </p:txBody>
      </p:sp>
      <p:sp>
        <p:nvSpPr>
          <p:cNvPr id="22549" name="Rectangle 55"/>
          <p:cNvSpPr>
            <a:spLocks noChangeArrowheads="1"/>
          </p:cNvSpPr>
          <p:nvPr/>
        </p:nvSpPr>
        <p:spPr bwMode="auto">
          <a:xfrm>
            <a:off x="739775" y="1428750"/>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UNI</a:t>
            </a:r>
          </a:p>
        </p:txBody>
      </p:sp>
      <p:sp>
        <p:nvSpPr>
          <p:cNvPr id="22550" name="Line 6"/>
          <p:cNvSpPr>
            <a:spLocks noChangeShapeType="1"/>
          </p:cNvSpPr>
          <p:nvPr/>
        </p:nvSpPr>
        <p:spPr bwMode="auto">
          <a:xfrm>
            <a:off x="1371600" y="1968500"/>
            <a:ext cx="6858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2551" name="Picture 57" descr="MEFstyleNID"/>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570788" y="1776413"/>
            <a:ext cx="509587"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52" name="Oval 31"/>
          <p:cNvSpPr>
            <a:spLocks noChangeAspect="1" noChangeArrowheads="1"/>
          </p:cNvSpPr>
          <p:nvPr/>
        </p:nvSpPr>
        <p:spPr bwMode="auto">
          <a:xfrm>
            <a:off x="7980363" y="1903413"/>
            <a:ext cx="139700" cy="139700"/>
          </a:xfrm>
          <a:prstGeom prst="ellipse">
            <a:avLst/>
          </a:prstGeom>
          <a:solidFill>
            <a:srgbClr val="FF0066"/>
          </a:solidFill>
          <a:ln w="9525">
            <a:solidFill>
              <a:schemeClr val="tx1"/>
            </a:solidFill>
            <a:round/>
            <a:headEnd/>
            <a:tailEnd/>
          </a:ln>
        </p:spPr>
        <p:txBody>
          <a:bodyPr wrap="none" anchor="ctr"/>
          <a:lstStyle/>
          <a:p>
            <a:endParaRPr lang="he-IL"/>
          </a:p>
        </p:txBody>
      </p:sp>
      <p:pic>
        <p:nvPicPr>
          <p:cNvPr id="22553" name="Picture 10"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29000" y="17764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54" name="Line 6"/>
          <p:cNvSpPr>
            <a:spLocks noChangeShapeType="1"/>
          </p:cNvSpPr>
          <p:nvPr/>
        </p:nvSpPr>
        <p:spPr bwMode="auto">
          <a:xfrm>
            <a:off x="609600" y="1968500"/>
            <a:ext cx="6858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2555" name="Picture 56" descr="MEFstyleNID"/>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81075" y="1822450"/>
            <a:ext cx="533400"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6" name="Picture 14" descr="Remote DSLAM"/>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57200" y="1739900"/>
            <a:ext cx="533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57" name="Oval 31"/>
          <p:cNvSpPr>
            <a:spLocks noChangeAspect="1" noChangeArrowheads="1"/>
          </p:cNvSpPr>
          <p:nvPr/>
        </p:nvSpPr>
        <p:spPr bwMode="auto">
          <a:xfrm>
            <a:off x="966788" y="1892300"/>
            <a:ext cx="152400" cy="152400"/>
          </a:xfrm>
          <a:prstGeom prst="ellipse">
            <a:avLst/>
          </a:prstGeom>
          <a:solidFill>
            <a:srgbClr val="FF0066"/>
          </a:solidFill>
          <a:ln w="9525">
            <a:solidFill>
              <a:schemeClr val="tx1"/>
            </a:solidFill>
            <a:round/>
            <a:headEnd/>
            <a:tailEnd/>
          </a:ln>
        </p:spPr>
        <p:txBody>
          <a:bodyPr wrap="none" anchor="ctr"/>
          <a:lstStyle/>
          <a:p>
            <a:endParaRPr lang="he-IL"/>
          </a:p>
        </p:txBody>
      </p:sp>
      <p:pic>
        <p:nvPicPr>
          <p:cNvPr id="22558" name="Picture 31"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7000" y="17002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9" name="Picture 10"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28800" y="17764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60" name="Picture 4" descr="Switch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743200" y="1624013"/>
            <a:ext cx="533400"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61" name="Picture 10" descr="Switch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562600" y="1624013"/>
            <a:ext cx="533400"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utoShape 82"/>
          <p:cNvSpPr>
            <a:spLocks noChangeArrowheads="1"/>
          </p:cNvSpPr>
          <p:nvPr/>
        </p:nvSpPr>
        <p:spPr bwMode="auto">
          <a:xfrm rot="10800000">
            <a:off x="3794125" y="3786188"/>
            <a:ext cx="211138" cy="177800"/>
          </a:xfrm>
          <a:prstGeom prst="flowChartMerge">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pt-BR"/>
          </a:p>
        </p:txBody>
      </p:sp>
      <p:sp>
        <p:nvSpPr>
          <p:cNvPr id="3" name="AutoShape 85"/>
          <p:cNvSpPr>
            <a:spLocks noChangeArrowheads="1"/>
          </p:cNvSpPr>
          <p:nvPr/>
        </p:nvSpPr>
        <p:spPr bwMode="auto">
          <a:xfrm rot="10800000">
            <a:off x="4862513" y="3787775"/>
            <a:ext cx="211137" cy="176213"/>
          </a:xfrm>
          <a:prstGeom prst="flowChartMerge">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pt-BR"/>
          </a:p>
        </p:txBody>
      </p:sp>
      <p:sp>
        <p:nvSpPr>
          <p:cNvPr id="4" name="AutoShape 77"/>
          <p:cNvSpPr>
            <a:spLocks noChangeArrowheads="1"/>
          </p:cNvSpPr>
          <p:nvPr/>
        </p:nvSpPr>
        <p:spPr bwMode="auto">
          <a:xfrm rot="10800000">
            <a:off x="935038" y="3248025"/>
            <a:ext cx="231775" cy="209550"/>
          </a:xfrm>
          <a:prstGeom prst="flowChartMerge">
            <a:avLst/>
          </a:prstGeom>
          <a:solidFill>
            <a:srgbClr val="0070C0"/>
          </a:solidFill>
          <a:ln w="9525">
            <a:solidFill>
              <a:srgbClr val="0070C0"/>
            </a:solidFill>
            <a:miter lim="800000"/>
            <a:headEnd/>
            <a:tailEnd/>
          </a:ln>
        </p:spPr>
        <p:txBody>
          <a:bodyPr anchor="ctr"/>
          <a:lstStyle/>
          <a:p>
            <a:endParaRPr lang="pt-BR"/>
          </a:p>
        </p:txBody>
      </p:sp>
      <p:sp>
        <p:nvSpPr>
          <p:cNvPr id="5" name="AutoShape 80"/>
          <p:cNvSpPr>
            <a:spLocks noChangeArrowheads="1"/>
          </p:cNvSpPr>
          <p:nvPr/>
        </p:nvSpPr>
        <p:spPr bwMode="auto">
          <a:xfrm rot="10800000">
            <a:off x="7929563" y="3248025"/>
            <a:ext cx="233362" cy="209550"/>
          </a:xfrm>
          <a:prstGeom prst="flowChartMerge">
            <a:avLst/>
          </a:prstGeom>
          <a:solidFill>
            <a:srgbClr val="0070C0"/>
          </a:solidFill>
          <a:ln w="9525">
            <a:solidFill>
              <a:srgbClr val="0070C0"/>
            </a:solidFill>
            <a:miter lim="800000"/>
            <a:headEnd/>
            <a:tailEnd/>
          </a:ln>
        </p:spPr>
        <p:txBody>
          <a:bodyPr anchor="ctr"/>
          <a:lstStyle/>
          <a:p>
            <a:endParaRPr lang="pt-BR"/>
          </a:p>
        </p:txBody>
      </p:sp>
      <p:sp>
        <p:nvSpPr>
          <p:cNvPr id="6" name="AutoShape 81"/>
          <p:cNvSpPr>
            <a:spLocks noChangeArrowheads="1"/>
          </p:cNvSpPr>
          <p:nvPr/>
        </p:nvSpPr>
        <p:spPr bwMode="auto">
          <a:xfrm rot="10800000">
            <a:off x="944563" y="3787775"/>
            <a:ext cx="211137" cy="176213"/>
          </a:xfrm>
          <a:prstGeom prst="flowChartMerge">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pt-BR"/>
          </a:p>
        </p:txBody>
      </p:sp>
      <p:sp>
        <p:nvSpPr>
          <p:cNvPr id="7" name="AutoShape 86"/>
          <p:cNvSpPr>
            <a:spLocks noChangeArrowheads="1"/>
          </p:cNvSpPr>
          <p:nvPr/>
        </p:nvSpPr>
        <p:spPr bwMode="auto">
          <a:xfrm rot="10800000">
            <a:off x="7942263" y="3787775"/>
            <a:ext cx="211137" cy="176213"/>
          </a:xfrm>
          <a:prstGeom prst="flowChartMerge">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pt-BR"/>
          </a:p>
        </p:txBody>
      </p:sp>
      <p:sp>
        <p:nvSpPr>
          <p:cNvPr id="8" name="AutoShape 76"/>
          <p:cNvSpPr>
            <a:spLocks noChangeArrowheads="1"/>
          </p:cNvSpPr>
          <p:nvPr/>
        </p:nvSpPr>
        <p:spPr bwMode="auto">
          <a:xfrm>
            <a:off x="593725" y="2684463"/>
            <a:ext cx="212725" cy="176212"/>
          </a:xfrm>
          <a:prstGeom prst="flowChartMerge">
            <a:avLst/>
          </a:prstGeom>
          <a:solidFill>
            <a:srgbClr val="33CC33"/>
          </a:solidFill>
          <a:ln w="9525">
            <a:solidFill>
              <a:srgbClr val="33CC33"/>
            </a:solidFill>
            <a:miter lim="800000"/>
            <a:headEnd/>
            <a:tailEnd/>
          </a:ln>
        </p:spPr>
        <p:txBody>
          <a:bodyPr anchor="ctr"/>
          <a:lstStyle/>
          <a:p>
            <a:endParaRPr lang="pt-BR"/>
          </a:p>
        </p:txBody>
      </p:sp>
      <p:sp>
        <p:nvSpPr>
          <p:cNvPr id="9" name="AutoShape 76"/>
          <p:cNvSpPr>
            <a:spLocks noChangeArrowheads="1"/>
          </p:cNvSpPr>
          <p:nvPr/>
        </p:nvSpPr>
        <p:spPr bwMode="auto">
          <a:xfrm>
            <a:off x="8272463" y="2684463"/>
            <a:ext cx="212725" cy="174625"/>
          </a:xfrm>
          <a:prstGeom prst="flowChartMerge">
            <a:avLst/>
          </a:prstGeom>
          <a:solidFill>
            <a:srgbClr val="33CC33"/>
          </a:solidFill>
          <a:ln w="9525">
            <a:solidFill>
              <a:srgbClr val="33CC33"/>
            </a:solidFill>
            <a:miter lim="800000"/>
            <a:headEnd/>
            <a:tailEnd/>
          </a:ln>
        </p:spPr>
        <p:txBody>
          <a:bodyPr anchor="ctr"/>
          <a:lstStyle/>
          <a:p>
            <a:endParaRPr lang="pt-BR"/>
          </a:p>
        </p:txBody>
      </p:sp>
      <p:sp>
        <p:nvSpPr>
          <p:cNvPr id="22570" name="Line 18"/>
          <p:cNvSpPr>
            <a:spLocks noChangeShapeType="1"/>
          </p:cNvSpPr>
          <p:nvPr/>
        </p:nvSpPr>
        <p:spPr bwMode="auto">
          <a:xfrm flipV="1">
            <a:off x="1047750" y="3886200"/>
            <a:ext cx="2838450" cy="0"/>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71" name="Line 19"/>
          <p:cNvSpPr>
            <a:spLocks noChangeShapeType="1"/>
          </p:cNvSpPr>
          <p:nvPr/>
        </p:nvSpPr>
        <p:spPr bwMode="auto">
          <a:xfrm flipV="1">
            <a:off x="4953000" y="3881438"/>
            <a:ext cx="3095625" cy="4762"/>
          </a:xfrm>
          <a:prstGeom prst="line">
            <a:avLst/>
          </a:prstGeom>
          <a:noFill/>
          <a:ln w="38100">
            <a:solidFill>
              <a:srgbClr val="FF9900"/>
            </a:solidFill>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72" name="Line 16"/>
          <p:cNvSpPr>
            <a:spLocks noChangeShapeType="1"/>
          </p:cNvSpPr>
          <p:nvPr/>
        </p:nvSpPr>
        <p:spPr bwMode="auto">
          <a:xfrm>
            <a:off x="1047750" y="3360738"/>
            <a:ext cx="6999288" cy="3175"/>
          </a:xfrm>
          <a:prstGeom prst="line">
            <a:avLst/>
          </a:prstGeom>
          <a:noFill/>
          <a:ln w="38100">
            <a:solidFill>
              <a:srgbClr val="0066FF"/>
            </a:solidFill>
            <a:round/>
            <a:headEnd/>
            <a:tailEnd/>
          </a:ln>
          <a:extLst>
            <a:ext uri="{909E8E84-426E-40DD-AFC4-6F175D3DCCD1}">
              <a14:hiddenFill xmlns:a14="http://schemas.microsoft.com/office/drawing/2010/main" xmlns="">
                <a:noFill/>
              </a14:hiddenFill>
            </a:ext>
          </a:extLst>
        </p:spPr>
        <p:txBody>
          <a:bodyPr>
            <a:spAutoFit/>
          </a:bodyPr>
          <a:lstStyle/>
          <a:p>
            <a:endParaRPr lang="en-US" dirty="0"/>
          </a:p>
        </p:txBody>
      </p:sp>
      <p:sp>
        <p:nvSpPr>
          <p:cNvPr id="22573" name="Text Box 21"/>
          <p:cNvSpPr txBox="1">
            <a:spLocks noChangeArrowheads="1"/>
          </p:cNvSpPr>
          <p:nvPr/>
        </p:nvSpPr>
        <p:spPr bwMode="auto">
          <a:xfrm>
            <a:off x="3368675" y="3016250"/>
            <a:ext cx="2133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dirty="0"/>
              <a:t>Service Provider MA</a:t>
            </a:r>
          </a:p>
        </p:txBody>
      </p:sp>
      <p:sp>
        <p:nvSpPr>
          <p:cNvPr id="22574" name="Text Box 22"/>
          <p:cNvSpPr txBox="1">
            <a:spLocks noChangeArrowheads="1"/>
          </p:cNvSpPr>
          <p:nvPr/>
        </p:nvSpPr>
        <p:spPr bwMode="auto">
          <a:xfrm>
            <a:off x="5500688" y="3549650"/>
            <a:ext cx="2057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dirty="0"/>
              <a:t>Operator MA</a:t>
            </a:r>
          </a:p>
        </p:txBody>
      </p:sp>
      <p:sp>
        <p:nvSpPr>
          <p:cNvPr id="22575" name="Text Box 23"/>
          <p:cNvSpPr txBox="1">
            <a:spLocks noChangeArrowheads="1"/>
          </p:cNvSpPr>
          <p:nvPr/>
        </p:nvSpPr>
        <p:spPr bwMode="auto">
          <a:xfrm>
            <a:off x="1519238" y="3549650"/>
            <a:ext cx="185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spcBef>
                <a:spcPct val="50000"/>
              </a:spcBef>
            </a:pPr>
            <a:r>
              <a:rPr lang="en-US" dirty="0"/>
              <a:t>Operator MA</a:t>
            </a:r>
          </a:p>
        </p:txBody>
      </p:sp>
      <p:sp>
        <p:nvSpPr>
          <p:cNvPr id="70" name="Rectangle 55"/>
          <p:cNvSpPr>
            <a:spLocks noChangeArrowheads="1"/>
          </p:cNvSpPr>
          <p:nvPr/>
        </p:nvSpPr>
        <p:spPr bwMode="auto">
          <a:xfrm>
            <a:off x="1133475" y="3200400"/>
            <a:ext cx="6524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dirty="0"/>
              <a:t>MSG</a:t>
            </a:r>
          </a:p>
        </p:txBody>
      </p:sp>
      <p:sp>
        <p:nvSpPr>
          <p:cNvPr id="71" name="Rectangle 55"/>
          <p:cNvSpPr>
            <a:spLocks noChangeArrowheads="1"/>
          </p:cNvSpPr>
          <p:nvPr/>
        </p:nvSpPr>
        <p:spPr bwMode="auto">
          <a:xfrm>
            <a:off x="7231063" y="3200400"/>
            <a:ext cx="7413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dirty="0"/>
              <a:t>RESP</a:t>
            </a:r>
          </a:p>
        </p:txBody>
      </p:sp>
      <p:sp>
        <p:nvSpPr>
          <p:cNvPr id="74" name="Content Placeholder 3"/>
          <p:cNvSpPr>
            <a:spLocks noGrp="1"/>
          </p:cNvSpPr>
          <p:nvPr>
            <p:ph idx="1"/>
          </p:nvPr>
        </p:nvSpPr>
        <p:spPr>
          <a:xfrm>
            <a:off x="236538" y="4349750"/>
            <a:ext cx="8602662" cy="1801813"/>
          </a:xfrm>
        </p:spPr>
        <p:txBody>
          <a:bodyPr/>
          <a:lstStyle/>
          <a:p>
            <a:pPr>
              <a:spcAft>
                <a:spcPts val="600"/>
              </a:spcAft>
              <a:buFont typeface="Futura Md BT" pitchFamily="34" charset="0"/>
              <a:buNone/>
            </a:pPr>
            <a:r>
              <a:rPr lang="en-US" sz="2400" dirty="0" smtClean="0"/>
              <a:t>Performance Measurements with synthetic messages</a:t>
            </a:r>
            <a:endParaRPr lang="en-US" sz="2400" dirty="0" smtClean="0">
              <a:solidFill>
                <a:srgbClr val="323232"/>
              </a:solidFill>
            </a:endParaRPr>
          </a:p>
          <a:p>
            <a:pPr>
              <a:lnSpc>
                <a:spcPct val="80000"/>
              </a:lnSpc>
              <a:spcAft>
                <a:spcPct val="25000"/>
              </a:spcAft>
            </a:pPr>
            <a:r>
              <a:rPr lang="en-US" sz="2200" b="0" dirty="0" smtClean="0"/>
              <a:t>Delay Measurement (DM), Delay Variation Measurement (DVM)</a:t>
            </a:r>
          </a:p>
          <a:p>
            <a:pPr>
              <a:lnSpc>
                <a:spcPct val="80000"/>
              </a:lnSpc>
              <a:spcAft>
                <a:spcPct val="25000"/>
              </a:spcAft>
            </a:pPr>
            <a:r>
              <a:rPr lang="en-US" sz="2200" b="0" dirty="0" smtClean="0"/>
              <a:t>Loss Measurement (LM)</a:t>
            </a:r>
          </a:p>
          <a:p>
            <a:pPr>
              <a:lnSpc>
                <a:spcPct val="80000"/>
              </a:lnSpc>
              <a:spcAft>
                <a:spcPct val="25000"/>
              </a:spcAft>
              <a:buFontTx/>
              <a:buNone/>
            </a:pPr>
            <a:r>
              <a:rPr lang="en-US" sz="2400" dirty="0" smtClean="0"/>
              <a:t>Measurements end-to-end, NIDs at the customer UNI</a:t>
            </a:r>
            <a:endParaRPr lang="en-US" sz="3200" dirty="0" smtClean="0"/>
          </a:p>
        </p:txBody>
      </p:sp>
      <p:sp>
        <p:nvSpPr>
          <p:cNvPr id="75" name="Oval 74"/>
          <p:cNvSpPr/>
          <p:nvPr/>
        </p:nvSpPr>
        <p:spPr>
          <a:xfrm>
            <a:off x="7543800" y="1295400"/>
            <a:ext cx="990600" cy="2895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Oval 65"/>
          <p:cNvSpPr/>
          <p:nvPr/>
        </p:nvSpPr>
        <p:spPr>
          <a:xfrm>
            <a:off x="533400" y="1295400"/>
            <a:ext cx="1066800" cy="2895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Rectangle 55"/>
          <p:cNvSpPr>
            <a:spLocks noChangeArrowheads="1"/>
          </p:cNvSpPr>
          <p:nvPr/>
        </p:nvSpPr>
        <p:spPr bwMode="auto">
          <a:xfrm>
            <a:off x="1133475" y="3200400"/>
            <a:ext cx="65246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dirty="0"/>
              <a:t>MSG</a:t>
            </a:r>
          </a:p>
        </p:txBody>
      </p:sp>
      <p:sp>
        <p:nvSpPr>
          <p:cNvPr id="78" name="Rectangle 55"/>
          <p:cNvSpPr>
            <a:spLocks noChangeArrowheads="1"/>
          </p:cNvSpPr>
          <p:nvPr/>
        </p:nvSpPr>
        <p:spPr bwMode="auto">
          <a:xfrm>
            <a:off x="7231063" y="3200400"/>
            <a:ext cx="7413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b="1" dirty="0"/>
              <a:t>RESP</a:t>
            </a:r>
          </a:p>
        </p:txBody>
      </p:sp>
      <p:sp>
        <p:nvSpPr>
          <p:cNvPr id="68" name="Text Box 20"/>
          <p:cNvSpPr txBox="1">
            <a:spLocks noChangeArrowheads="1"/>
          </p:cNvSpPr>
          <p:nvPr/>
        </p:nvSpPr>
        <p:spPr bwMode="auto">
          <a:xfrm>
            <a:off x="2590800" y="2438400"/>
            <a:ext cx="3962399" cy="338554"/>
          </a:xfrm>
          <a:prstGeom prst="rect">
            <a:avLst/>
          </a:prstGeom>
          <a:noFill/>
          <a:ln w="25400">
            <a:noFill/>
            <a:miter lim="800000"/>
            <a:headEnd/>
            <a:tailEnd/>
          </a:ln>
        </p:spPr>
        <p:txBody>
          <a:bodyPr wrap="square">
            <a:spAutoFit/>
          </a:bodyPr>
          <a:lstStyle/>
          <a:p>
            <a:pPr>
              <a:spcBef>
                <a:spcPct val="50000"/>
              </a:spcBef>
            </a:pPr>
            <a:r>
              <a:rPr lang="en-US" dirty="0"/>
              <a:t>Customer </a:t>
            </a:r>
            <a:r>
              <a:rPr lang="en-US" dirty="0" smtClean="0"/>
              <a:t>Maintenance Association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ppt_x"/>
                                          </p:val>
                                        </p:tav>
                                        <p:tav tm="100000">
                                          <p:val>
                                            <p:strVal val="#ppt_x"/>
                                          </p:val>
                                        </p:tav>
                                      </p:tavLst>
                                    </p:anim>
                                    <p:anim calcmode="lin" valueType="num">
                                      <p:cBhvr additive="base">
                                        <p:cTn id="3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74">
                                            <p:txEl>
                                              <p:pRg st="1" end="1"/>
                                            </p:txEl>
                                          </p:spTgt>
                                        </p:tgtEl>
                                        <p:attrNameLst>
                                          <p:attrName>style.visibility</p:attrName>
                                        </p:attrNameLst>
                                      </p:cBhvr>
                                      <p:to>
                                        <p:strVal val="visible"/>
                                      </p:to>
                                    </p:set>
                                    <p:anim calcmode="lin" valueType="num">
                                      <p:cBhvr additive="base">
                                        <p:cTn id="41"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4">
                                            <p:txEl>
                                              <p:pRg st="2" end="2"/>
                                            </p:txEl>
                                          </p:spTgt>
                                        </p:tgtEl>
                                        <p:attrNameLst>
                                          <p:attrName>style.visibility</p:attrName>
                                        </p:attrNameLst>
                                      </p:cBhvr>
                                      <p:to>
                                        <p:strVal val="visible"/>
                                      </p:to>
                                    </p:set>
                                    <p:anim calcmode="lin" valueType="num">
                                      <p:cBhvr additive="base">
                                        <p:cTn id="45"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0">
                                            <p:txEl>
                                              <p:pRg st="0" end="0"/>
                                            </p:txEl>
                                          </p:spTgt>
                                        </p:tgtEl>
                                        <p:attrNameLst>
                                          <p:attrName>style.visibility</p:attrName>
                                        </p:attrNameLst>
                                      </p:cBhvr>
                                      <p:to>
                                        <p:strVal val="visible"/>
                                      </p:to>
                                    </p:set>
                                  </p:childTnLst>
                                </p:cTn>
                              </p:par>
                              <p:par>
                                <p:cTn id="51" presetID="63" presetClass="path" presetSubtype="0" accel="50000" decel="50000" fill="hold" nodeType="withEffect">
                                  <p:stCondLst>
                                    <p:cond delay="0"/>
                                  </p:stCondLst>
                                  <p:childTnLst>
                                    <p:animMotion origin="layout" path="M 2.77556E-17 -2.22222E-6 L 0.67257 -0.00092 " pathEditMode="relative" rAng="0" ptsTypes="AA">
                                      <p:cBhvr>
                                        <p:cTn id="52" dur="2000" fill="hold"/>
                                        <p:tgtEl>
                                          <p:spTgt spid="70">
                                            <p:txEl>
                                              <p:pRg st="0" end="0"/>
                                            </p:txEl>
                                          </p:spTgt>
                                        </p:tgtEl>
                                        <p:attrNameLst>
                                          <p:attrName>ppt_x</p:attrName>
                                          <p:attrName>ppt_y</p:attrName>
                                        </p:attrNameLst>
                                      </p:cBhvr>
                                      <p:rCtr x="3" y="0"/>
                                    </p:animMotion>
                                  </p:childTnLst>
                                </p:cTn>
                              </p:par>
                            </p:childTnLst>
                          </p:cTn>
                        </p:par>
                        <p:par>
                          <p:cTn id="53" fill="hold" nodeType="afterGroup">
                            <p:stCondLst>
                              <p:cond delay="2000"/>
                            </p:stCondLst>
                            <p:childTnLst>
                              <p:par>
                                <p:cTn id="54" presetID="1" presetClass="entr" presetSubtype="0"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childTnLst>
                                </p:cTn>
                              </p:par>
                              <p:par>
                                <p:cTn id="56" presetID="35" presetClass="path" presetSubtype="0" accel="50000" decel="50000" fill="hold" nodeType="withEffect">
                                  <p:stCondLst>
                                    <p:cond delay="0"/>
                                  </p:stCondLst>
                                  <p:childTnLst>
                                    <p:animMotion origin="layout" path="M 0.00468 -0.00139 L -0.66875 -0.00024 " pathEditMode="relative" rAng="0" ptsTypes="AA">
                                      <p:cBhvr>
                                        <p:cTn id="57" dur="2000" fill="hold"/>
                                        <p:tgtEl>
                                          <p:spTgt spid="71"/>
                                        </p:tgtEl>
                                        <p:attrNameLst>
                                          <p:attrName>ppt_x</p:attrName>
                                          <p:attrName>ppt_y</p:attrName>
                                        </p:attrNameLst>
                                      </p:cBhvr>
                                      <p:rCtr x="-3" y="0"/>
                                    </p:animMotion>
                                  </p:childTnLst>
                                </p:cTn>
                              </p:par>
                            </p:childTnLst>
                          </p:cTn>
                        </p:par>
                        <p:par>
                          <p:cTn id="58" fill="hold" nodeType="afterGroup">
                            <p:stCondLst>
                              <p:cond delay="4000"/>
                            </p:stCondLst>
                            <p:childTnLst>
                              <p:par>
                                <p:cTn id="59" presetID="1" presetClass="exit" presetSubtype="0" fill="hold" grpId="0" nodeType="afterEffect">
                                  <p:stCondLst>
                                    <p:cond delay="500"/>
                                  </p:stCondLst>
                                  <p:childTnLst>
                                    <p:set>
                                      <p:cBhvr>
                                        <p:cTn id="60" dur="1" fill="hold">
                                          <p:stCondLst>
                                            <p:cond delay="0"/>
                                          </p:stCondLst>
                                        </p:cTn>
                                        <p:tgtEl>
                                          <p:spTgt spid="70">
                                            <p:txEl>
                                              <p:pRg st="0" end="0"/>
                                            </p:txEl>
                                          </p:spTgt>
                                        </p:tgtEl>
                                        <p:attrNameLst>
                                          <p:attrName>style.visibility</p:attrName>
                                        </p:attrNameLst>
                                      </p:cBhvr>
                                      <p:to>
                                        <p:strVal val="hidden"/>
                                      </p:to>
                                    </p:set>
                                  </p:childTnLst>
                                </p:cTn>
                              </p:par>
                              <p:par>
                                <p:cTn id="61" presetID="1" presetClass="exit" presetSubtype="0" fill="hold" nodeType="withEffect">
                                  <p:stCondLst>
                                    <p:cond delay="500"/>
                                  </p:stCondLst>
                                  <p:childTnLst>
                                    <p:set>
                                      <p:cBhvr>
                                        <p:cTn id="62" dur="1" fill="hold">
                                          <p:stCondLst>
                                            <p:cond delay="0"/>
                                          </p:stCondLst>
                                        </p:cTn>
                                        <p:tgtEl>
                                          <p:spTgt spid="71"/>
                                        </p:tgtEl>
                                        <p:attrNameLst>
                                          <p:attrName>style.visibility</p:attrName>
                                        </p:attrNameLst>
                                      </p:cBhvr>
                                      <p:to>
                                        <p:strVal val="hidden"/>
                                      </p:to>
                                    </p:set>
                                  </p:childTnLst>
                                </p:cTn>
                              </p:par>
                            </p:childTnLst>
                          </p:cTn>
                        </p:par>
                        <p:par>
                          <p:cTn id="63" fill="hold" nodeType="afterGroup">
                            <p:stCondLst>
                              <p:cond delay="4500"/>
                            </p:stCondLst>
                            <p:childTnLst>
                              <p:par>
                                <p:cTn id="64" presetID="1" presetClass="entr" presetSubtype="0" fill="hold" nodeType="afterEffect">
                                  <p:stCondLst>
                                    <p:cond delay="0"/>
                                  </p:stCondLst>
                                  <p:childTnLst>
                                    <p:set>
                                      <p:cBhvr>
                                        <p:cTn id="65" dur="1" fill="hold">
                                          <p:stCondLst>
                                            <p:cond delay="0"/>
                                          </p:stCondLst>
                                        </p:cTn>
                                        <p:tgtEl>
                                          <p:spTgt spid="77">
                                            <p:txEl>
                                              <p:pRg st="0" end="0"/>
                                            </p:txEl>
                                          </p:spTgt>
                                        </p:tgtEl>
                                        <p:attrNameLst>
                                          <p:attrName>style.visibility</p:attrName>
                                        </p:attrNameLst>
                                      </p:cBhvr>
                                      <p:to>
                                        <p:strVal val="visible"/>
                                      </p:to>
                                    </p:set>
                                  </p:childTnLst>
                                </p:cTn>
                              </p:par>
                              <p:par>
                                <p:cTn id="66" presetID="63" presetClass="path" presetSubtype="0" accel="50000" decel="50000" fill="hold" nodeType="withEffect">
                                  <p:stCondLst>
                                    <p:cond delay="0"/>
                                  </p:stCondLst>
                                  <p:childTnLst>
                                    <p:animMotion origin="layout" path="M 2.77556E-17 -2.22222E-6 L 0.67257 -0.00092 " pathEditMode="relative" rAng="0" ptsTypes="AA">
                                      <p:cBhvr>
                                        <p:cTn id="67" dur="2000" fill="hold"/>
                                        <p:tgtEl>
                                          <p:spTgt spid="77">
                                            <p:txEl>
                                              <p:pRg st="0" end="0"/>
                                            </p:txEl>
                                          </p:spTgt>
                                        </p:tgtEl>
                                        <p:attrNameLst>
                                          <p:attrName>ppt_x</p:attrName>
                                          <p:attrName>ppt_y</p:attrName>
                                        </p:attrNameLst>
                                      </p:cBhvr>
                                      <p:rCtr x="3" y="0"/>
                                    </p:animMotion>
                                  </p:childTnLst>
                                </p:cTn>
                              </p:par>
                            </p:childTnLst>
                          </p:cTn>
                        </p:par>
                        <p:par>
                          <p:cTn id="68" fill="hold" nodeType="afterGroup">
                            <p:stCondLst>
                              <p:cond delay="6500"/>
                            </p:stCondLst>
                            <p:childTnLst>
                              <p:par>
                                <p:cTn id="69" presetID="1"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35" presetClass="path" presetSubtype="0" accel="50000" decel="50000" fill="hold" nodeType="withEffect">
                                  <p:stCondLst>
                                    <p:cond delay="0"/>
                                  </p:stCondLst>
                                  <p:childTnLst>
                                    <p:animMotion origin="layout" path="M 0.00468 -0.00139 L -0.66875 -0.00024 " pathEditMode="relative" rAng="0" ptsTypes="AA">
                                      <p:cBhvr>
                                        <p:cTn id="72" dur="2000" fill="hold"/>
                                        <p:tgtEl>
                                          <p:spTgt spid="78"/>
                                        </p:tgtEl>
                                        <p:attrNameLst>
                                          <p:attrName>ppt_x</p:attrName>
                                          <p:attrName>ppt_y</p:attrName>
                                        </p:attrNameLst>
                                      </p:cBhvr>
                                      <p:rCtr x="-3" y="0"/>
                                    </p:animMotion>
                                  </p:childTnLst>
                                </p:cTn>
                              </p:par>
                            </p:childTnLst>
                          </p:cTn>
                        </p:par>
                        <p:par>
                          <p:cTn id="73" fill="hold" nodeType="afterGroup">
                            <p:stCondLst>
                              <p:cond delay="8500"/>
                            </p:stCondLst>
                            <p:childTnLst>
                              <p:par>
                                <p:cTn id="74" presetID="1" presetClass="exit" presetSubtype="0" fill="hold" grpId="0" nodeType="afterEffect">
                                  <p:stCondLst>
                                    <p:cond delay="500"/>
                                  </p:stCondLst>
                                  <p:childTnLst>
                                    <p:set>
                                      <p:cBhvr>
                                        <p:cTn id="75" dur="1" fill="hold">
                                          <p:stCondLst>
                                            <p:cond delay="0"/>
                                          </p:stCondLst>
                                        </p:cTn>
                                        <p:tgtEl>
                                          <p:spTgt spid="77">
                                            <p:txEl>
                                              <p:pRg st="0" end="0"/>
                                            </p:txEl>
                                          </p:spTgt>
                                        </p:tgtEl>
                                        <p:attrNameLst>
                                          <p:attrName>style.visibility</p:attrName>
                                        </p:attrNameLst>
                                      </p:cBhvr>
                                      <p:to>
                                        <p:strVal val="hidden"/>
                                      </p:to>
                                    </p:set>
                                  </p:childTnLst>
                                </p:cTn>
                              </p:par>
                              <p:par>
                                <p:cTn id="76" presetID="1" presetClass="exit" presetSubtype="0" fill="hold" nodeType="withEffect">
                                  <p:stCondLst>
                                    <p:cond delay="500"/>
                                  </p:stCondLst>
                                  <p:childTnLst>
                                    <p:set>
                                      <p:cBhvr>
                                        <p:cTn id="77" dur="1" fill="hold">
                                          <p:stCondLst>
                                            <p:cond delay="0"/>
                                          </p:stCondLst>
                                        </p:cTn>
                                        <p:tgtEl>
                                          <p:spTgt spid="7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strVal val="#ppt_h"/>
                                          </p:val>
                                        </p:tav>
                                        <p:tav tm="100000">
                                          <p:val>
                                            <p:strVal val="#ppt_h"/>
                                          </p:val>
                                        </p:tav>
                                      </p:tavLst>
                                    </p:anim>
                                  </p:childTnLst>
                                </p:cTn>
                              </p:par>
                              <p:par>
                                <p:cTn id="84" presetID="2" presetClass="entr" presetSubtype="4" fill="hold" nodeType="withEffect">
                                  <p:stCondLst>
                                    <p:cond delay="0"/>
                                  </p:stCondLst>
                                  <p:childTnLst>
                                    <p:set>
                                      <p:cBhvr>
                                        <p:cTn id="85" dur="1" fill="hold">
                                          <p:stCondLst>
                                            <p:cond delay="0"/>
                                          </p:stCondLst>
                                        </p:cTn>
                                        <p:tgtEl>
                                          <p:spTgt spid="74">
                                            <p:txEl>
                                              <p:pRg st="3" end="3"/>
                                            </p:txEl>
                                          </p:spTgt>
                                        </p:tgtEl>
                                        <p:attrNameLst>
                                          <p:attrName>style.visibility</p:attrName>
                                        </p:attrNameLst>
                                      </p:cBhvr>
                                      <p:to>
                                        <p:strVal val="visible"/>
                                      </p:to>
                                    </p:set>
                                    <p:anim calcmode="lin" valueType="num">
                                      <p:cBhvr additive="base">
                                        <p:cTn id="86" dur="500" fill="hold"/>
                                        <p:tgtEl>
                                          <p:spTgt spid="74">
                                            <p:txEl>
                                              <p:pRg st="3" end="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74">
                                            <p:txEl>
                                              <p:pRg st="3" end="3"/>
                                            </p:txEl>
                                          </p:spTgt>
                                        </p:tgtEl>
                                        <p:attrNameLst>
                                          <p:attrName>ppt_y</p:attrName>
                                        </p:attrNameLst>
                                      </p:cBhvr>
                                      <p:tavLst>
                                        <p:tav tm="0">
                                          <p:val>
                                            <p:strVal val="1+#ppt_h/2"/>
                                          </p:val>
                                        </p:tav>
                                        <p:tav tm="100000">
                                          <p:val>
                                            <p:strVal val="#ppt_y"/>
                                          </p:val>
                                        </p:tav>
                                      </p:tavLst>
                                    </p:anim>
                                  </p:childTnLst>
                                </p:cTn>
                              </p:par>
                              <p:par>
                                <p:cTn id="88" presetID="17" presetClass="entr" presetSubtype="1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ppt_w</p:attrName>
                                        </p:attrNameLst>
                                      </p:cBhvr>
                                      <p:tavLst>
                                        <p:tav tm="0">
                                          <p:val>
                                            <p:fltVal val="0"/>
                                          </p:val>
                                        </p:tav>
                                        <p:tav tm="100000">
                                          <p:val>
                                            <p:strVal val="#ppt_w"/>
                                          </p:val>
                                        </p:tav>
                                      </p:tavLst>
                                    </p:anim>
                                    <p:anim calcmode="lin" valueType="num">
                                      <p:cBhvr>
                                        <p:cTn id="91"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70" grpId="0" build="allAtOnce"/>
      <p:bldP spid="71" grpId="0"/>
      <p:bldP spid="75" grpId="0" animBg="1"/>
      <p:bldP spid="66" grpId="0" animBg="1"/>
      <p:bldP spid="77" grpId="0" build="allAtOnce"/>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0"/>
            <a:ext cx="9144000" cy="685800"/>
          </a:xfrm>
        </p:spPr>
        <p:txBody>
          <a:bodyPr/>
          <a:lstStyle/>
          <a:p>
            <a:pPr marL="347663" indent="-347663"/>
            <a:r>
              <a:rPr lang="en-US" dirty="0" smtClean="0"/>
              <a:t>	Fault Management</a:t>
            </a:r>
          </a:p>
        </p:txBody>
      </p:sp>
      <p:pic>
        <p:nvPicPr>
          <p:cNvPr id="2355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9738" y="979488"/>
            <a:ext cx="8262937" cy="4906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Line 6"/>
          <p:cNvSpPr>
            <a:spLocks noChangeShapeType="1"/>
          </p:cNvSpPr>
          <p:nvPr/>
        </p:nvSpPr>
        <p:spPr bwMode="auto">
          <a:xfrm>
            <a:off x="6934200" y="1966913"/>
            <a:ext cx="6858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4580" name="Rectangle 5"/>
          <p:cNvSpPr>
            <a:spLocks noGrp="1" noChangeArrowheads="1"/>
          </p:cNvSpPr>
          <p:nvPr>
            <p:ph type="title" idx="4294967295"/>
          </p:nvPr>
        </p:nvSpPr>
        <p:spPr>
          <a:xfrm>
            <a:off x="457200" y="0"/>
            <a:ext cx="8686800" cy="719138"/>
          </a:xfrm>
        </p:spPr>
        <p:txBody>
          <a:bodyPr/>
          <a:lstStyle/>
          <a:p>
            <a:pPr marL="346075"/>
            <a:r>
              <a:rPr lang="en-US" dirty="0" smtClean="0"/>
              <a:t>3) Fault Management</a:t>
            </a:r>
          </a:p>
        </p:txBody>
      </p:sp>
      <p:sp>
        <p:nvSpPr>
          <p:cNvPr id="24581" name="Line 4"/>
          <p:cNvSpPr>
            <a:spLocks noChangeShapeType="1"/>
          </p:cNvSpPr>
          <p:nvPr/>
        </p:nvSpPr>
        <p:spPr bwMode="auto">
          <a:xfrm>
            <a:off x="4010025" y="1978025"/>
            <a:ext cx="19050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4582" name="Picture 9" descr="Small Enterpri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435100"/>
            <a:ext cx="56515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3" name="Text Box 21"/>
          <p:cNvSpPr txBox="1">
            <a:spLocks noChangeArrowheads="1"/>
          </p:cNvSpPr>
          <p:nvPr/>
        </p:nvSpPr>
        <p:spPr bwMode="auto">
          <a:xfrm>
            <a:off x="152400" y="914400"/>
            <a:ext cx="12620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50000"/>
              </a:spcBef>
            </a:pPr>
            <a:r>
              <a:rPr lang="en-US" dirty="0">
                <a:solidFill>
                  <a:srgbClr val="0D0D0D"/>
                </a:solidFill>
              </a:rPr>
              <a:t>Customer Premises</a:t>
            </a:r>
          </a:p>
        </p:txBody>
      </p:sp>
      <p:sp>
        <p:nvSpPr>
          <p:cNvPr id="24584" name="Line 28"/>
          <p:cNvSpPr>
            <a:spLocks noChangeShapeType="1"/>
          </p:cNvSpPr>
          <p:nvPr/>
        </p:nvSpPr>
        <p:spPr bwMode="auto">
          <a:xfrm>
            <a:off x="7896225" y="1981200"/>
            <a:ext cx="1066800" cy="635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4585" name="Picture 29" descr="cloud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1209675"/>
            <a:ext cx="2209800"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6" name="Picture 32" descr="Medium Enterpri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29600" y="1471613"/>
            <a:ext cx="762000" cy="712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7" name="Picture 37" descr="Remote DSLAM"/>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77200" y="1776413"/>
            <a:ext cx="533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8" name="Text Box 41"/>
          <p:cNvSpPr txBox="1">
            <a:spLocks noChangeArrowheads="1"/>
          </p:cNvSpPr>
          <p:nvPr/>
        </p:nvSpPr>
        <p:spPr bwMode="auto">
          <a:xfrm>
            <a:off x="4786313" y="765175"/>
            <a:ext cx="22225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dirty="0"/>
              <a:t>Operator 2</a:t>
            </a:r>
          </a:p>
          <a:p>
            <a:pPr algn="ctr"/>
            <a:r>
              <a:rPr lang="en-US" sz="1400" dirty="0"/>
              <a:t>(Wholesale Operator)</a:t>
            </a:r>
          </a:p>
        </p:txBody>
      </p:sp>
      <p:sp>
        <p:nvSpPr>
          <p:cNvPr id="24589" name="Text Box 44"/>
          <p:cNvSpPr txBox="1">
            <a:spLocks noChangeArrowheads="1"/>
          </p:cNvSpPr>
          <p:nvPr/>
        </p:nvSpPr>
        <p:spPr bwMode="auto">
          <a:xfrm>
            <a:off x="7620000" y="914400"/>
            <a:ext cx="1371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r" eaLnBrk="1" hangingPunct="1">
              <a:spcBef>
                <a:spcPct val="50000"/>
              </a:spcBef>
            </a:pPr>
            <a:r>
              <a:rPr lang="en-US" dirty="0">
                <a:solidFill>
                  <a:srgbClr val="0D0D0D"/>
                </a:solidFill>
              </a:rPr>
              <a:t>Customer</a:t>
            </a:r>
            <a:br>
              <a:rPr lang="en-US" dirty="0">
                <a:solidFill>
                  <a:srgbClr val="0D0D0D"/>
                </a:solidFill>
              </a:rPr>
            </a:br>
            <a:r>
              <a:rPr lang="en-US" dirty="0">
                <a:solidFill>
                  <a:srgbClr val="0D0D0D"/>
                </a:solidFill>
              </a:rPr>
              <a:t>Premises</a:t>
            </a:r>
          </a:p>
        </p:txBody>
      </p:sp>
      <p:pic>
        <p:nvPicPr>
          <p:cNvPr id="24590" name="Picture 31"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24400" y="17764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91" name="Oval 19"/>
          <p:cNvSpPr>
            <a:spLocks noChangeAspect="1" noChangeArrowheads="1"/>
          </p:cNvSpPr>
          <p:nvPr/>
        </p:nvSpPr>
        <p:spPr bwMode="auto">
          <a:xfrm>
            <a:off x="4316413" y="1838325"/>
            <a:ext cx="228600" cy="228600"/>
          </a:xfrm>
          <a:prstGeom prst="ellipse">
            <a:avLst/>
          </a:prstGeom>
          <a:solidFill>
            <a:schemeClr val="accent1"/>
          </a:solidFill>
          <a:ln w="9525">
            <a:solidFill>
              <a:schemeClr val="tx1"/>
            </a:solidFill>
            <a:round/>
            <a:headEnd/>
            <a:tailEnd/>
          </a:ln>
        </p:spPr>
        <p:txBody>
          <a:bodyPr wrap="none" anchor="ctr"/>
          <a:lstStyle/>
          <a:p>
            <a:endParaRPr lang="he-IL"/>
          </a:p>
        </p:txBody>
      </p:sp>
      <p:sp>
        <p:nvSpPr>
          <p:cNvPr id="24592" name="Rectangle 53"/>
          <p:cNvSpPr>
            <a:spLocks noChangeArrowheads="1"/>
          </p:cNvSpPr>
          <p:nvPr/>
        </p:nvSpPr>
        <p:spPr bwMode="auto">
          <a:xfrm>
            <a:off x="4027488" y="1414463"/>
            <a:ext cx="736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E-NNI</a:t>
            </a:r>
          </a:p>
        </p:txBody>
      </p:sp>
      <p:sp>
        <p:nvSpPr>
          <p:cNvPr id="24593" name="Rectangle 54"/>
          <p:cNvSpPr>
            <a:spLocks noChangeArrowheads="1"/>
          </p:cNvSpPr>
          <p:nvPr/>
        </p:nvSpPr>
        <p:spPr bwMode="auto">
          <a:xfrm>
            <a:off x="7215188" y="1516063"/>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UNI</a:t>
            </a:r>
          </a:p>
        </p:txBody>
      </p:sp>
      <p:sp>
        <p:nvSpPr>
          <p:cNvPr id="24594" name="Rectangle 55"/>
          <p:cNvSpPr>
            <a:spLocks noChangeArrowheads="1"/>
          </p:cNvSpPr>
          <p:nvPr/>
        </p:nvSpPr>
        <p:spPr bwMode="auto">
          <a:xfrm>
            <a:off x="1187450" y="1428750"/>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t>UNI</a:t>
            </a:r>
          </a:p>
        </p:txBody>
      </p:sp>
      <p:sp>
        <p:nvSpPr>
          <p:cNvPr id="24595" name="Line 6"/>
          <p:cNvSpPr>
            <a:spLocks noChangeShapeType="1"/>
          </p:cNvSpPr>
          <p:nvPr/>
        </p:nvSpPr>
        <p:spPr bwMode="auto">
          <a:xfrm>
            <a:off x="1371600" y="1968500"/>
            <a:ext cx="6858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4596" name="Picture 57" descr="MEFstyleNID"/>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543800" y="1776413"/>
            <a:ext cx="5095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97" name="Oval 31"/>
          <p:cNvSpPr>
            <a:spLocks noChangeAspect="1" noChangeArrowheads="1"/>
          </p:cNvSpPr>
          <p:nvPr/>
        </p:nvSpPr>
        <p:spPr bwMode="auto">
          <a:xfrm>
            <a:off x="7508875" y="1903413"/>
            <a:ext cx="139700" cy="139700"/>
          </a:xfrm>
          <a:prstGeom prst="ellipse">
            <a:avLst/>
          </a:prstGeom>
          <a:solidFill>
            <a:srgbClr val="FF0066"/>
          </a:solidFill>
          <a:ln w="9525">
            <a:solidFill>
              <a:schemeClr val="tx1"/>
            </a:solidFill>
            <a:round/>
            <a:headEnd/>
            <a:tailEnd/>
          </a:ln>
        </p:spPr>
        <p:txBody>
          <a:bodyPr wrap="none" anchor="ctr"/>
          <a:lstStyle/>
          <a:p>
            <a:endParaRPr lang="he-IL"/>
          </a:p>
        </p:txBody>
      </p:sp>
      <p:pic>
        <p:nvPicPr>
          <p:cNvPr id="24598" name="Picture 5" descr="cloud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1270000"/>
            <a:ext cx="2133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9" name="Picture 10"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29000" y="17764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0" name="Line 6"/>
          <p:cNvSpPr>
            <a:spLocks noChangeShapeType="1"/>
          </p:cNvSpPr>
          <p:nvPr/>
        </p:nvSpPr>
        <p:spPr bwMode="auto">
          <a:xfrm>
            <a:off x="609600" y="1968500"/>
            <a:ext cx="685800" cy="0"/>
          </a:xfrm>
          <a:prstGeom prst="line">
            <a:avLst/>
          </a:prstGeom>
          <a:noFill/>
          <a:ln w="38100">
            <a:solidFill>
              <a:srgbClr val="5F5F5F"/>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24601" name="Picture 56" descr="MEFstyleNID"/>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90600" y="1739900"/>
            <a:ext cx="533400"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2" name="Picture 14" descr="Remote DSLAM"/>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57200" y="1739900"/>
            <a:ext cx="5334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3" name="Oval 31"/>
          <p:cNvSpPr>
            <a:spLocks noChangeAspect="1" noChangeArrowheads="1"/>
          </p:cNvSpPr>
          <p:nvPr/>
        </p:nvSpPr>
        <p:spPr bwMode="auto">
          <a:xfrm>
            <a:off x="1304925" y="1892300"/>
            <a:ext cx="152400" cy="152400"/>
          </a:xfrm>
          <a:prstGeom prst="ellipse">
            <a:avLst/>
          </a:prstGeom>
          <a:solidFill>
            <a:srgbClr val="FF0066"/>
          </a:solidFill>
          <a:ln w="9525">
            <a:solidFill>
              <a:schemeClr val="tx1"/>
            </a:solidFill>
            <a:round/>
            <a:headEnd/>
            <a:tailEnd/>
          </a:ln>
        </p:spPr>
        <p:txBody>
          <a:bodyPr wrap="none" anchor="ctr"/>
          <a:lstStyle/>
          <a:p>
            <a:endParaRPr lang="he-IL"/>
          </a:p>
        </p:txBody>
      </p:sp>
      <p:pic>
        <p:nvPicPr>
          <p:cNvPr id="24604" name="Picture 31"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477000" y="17002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05" name="Picture 10"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28800" y="1776413"/>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06" name="Line 17"/>
          <p:cNvSpPr>
            <a:spLocks noChangeShapeType="1"/>
          </p:cNvSpPr>
          <p:nvPr/>
        </p:nvSpPr>
        <p:spPr bwMode="auto">
          <a:xfrm>
            <a:off x="1371600" y="2895600"/>
            <a:ext cx="731838"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07" name="Line 18"/>
          <p:cNvSpPr>
            <a:spLocks noChangeShapeType="1"/>
          </p:cNvSpPr>
          <p:nvPr/>
        </p:nvSpPr>
        <p:spPr bwMode="auto">
          <a:xfrm>
            <a:off x="2103438" y="2895600"/>
            <a:ext cx="838200"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08" name="Line 19"/>
          <p:cNvSpPr>
            <a:spLocks noChangeShapeType="1"/>
          </p:cNvSpPr>
          <p:nvPr/>
        </p:nvSpPr>
        <p:spPr bwMode="auto">
          <a:xfrm>
            <a:off x="2941638" y="2895600"/>
            <a:ext cx="838200"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09" name="Line 20"/>
          <p:cNvSpPr>
            <a:spLocks noChangeShapeType="1"/>
          </p:cNvSpPr>
          <p:nvPr/>
        </p:nvSpPr>
        <p:spPr bwMode="auto">
          <a:xfrm>
            <a:off x="3779838" y="2895600"/>
            <a:ext cx="1096962"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10" name="Line 21"/>
          <p:cNvSpPr>
            <a:spLocks noChangeShapeType="1"/>
          </p:cNvSpPr>
          <p:nvPr/>
        </p:nvSpPr>
        <p:spPr bwMode="auto">
          <a:xfrm>
            <a:off x="5791200" y="2895600"/>
            <a:ext cx="990600"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11" name="Line 22"/>
          <p:cNvSpPr>
            <a:spLocks noChangeShapeType="1"/>
          </p:cNvSpPr>
          <p:nvPr/>
        </p:nvSpPr>
        <p:spPr bwMode="auto">
          <a:xfrm>
            <a:off x="6781800" y="2895600"/>
            <a:ext cx="838200"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12" name="Line 23"/>
          <p:cNvSpPr>
            <a:spLocks noChangeShapeType="1"/>
          </p:cNvSpPr>
          <p:nvPr/>
        </p:nvSpPr>
        <p:spPr bwMode="auto">
          <a:xfrm>
            <a:off x="7620000" y="2895600"/>
            <a:ext cx="838200"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13" name="Text Box 25"/>
          <p:cNvSpPr txBox="1">
            <a:spLocks noChangeArrowheads="1"/>
          </p:cNvSpPr>
          <p:nvPr/>
        </p:nvSpPr>
        <p:spPr bwMode="auto">
          <a:xfrm>
            <a:off x="1322388" y="2514600"/>
            <a:ext cx="8239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14" name="Text Box 26"/>
          <p:cNvSpPr txBox="1">
            <a:spLocks noChangeArrowheads="1"/>
          </p:cNvSpPr>
          <p:nvPr/>
        </p:nvSpPr>
        <p:spPr bwMode="auto">
          <a:xfrm>
            <a:off x="2117725" y="2514600"/>
            <a:ext cx="8239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15" name="Text Box 27"/>
          <p:cNvSpPr txBox="1">
            <a:spLocks noChangeArrowheads="1"/>
          </p:cNvSpPr>
          <p:nvPr/>
        </p:nvSpPr>
        <p:spPr bwMode="auto">
          <a:xfrm>
            <a:off x="2955925" y="2514600"/>
            <a:ext cx="8239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16" name="Text Box 28"/>
          <p:cNvSpPr txBox="1">
            <a:spLocks noChangeArrowheads="1"/>
          </p:cNvSpPr>
          <p:nvPr/>
        </p:nvSpPr>
        <p:spPr bwMode="auto">
          <a:xfrm>
            <a:off x="3962400" y="2484438"/>
            <a:ext cx="8239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17" name="Text Box 29"/>
          <p:cNvSpPr txBox="1">
            <a:spLocks noChangeArrowheads="1"/>
          </p:cNvSpPr>
          <p:nvPr/>
        </p:nvSpPr>
        <p:spPr bwMode="auto">
          <a:xfrm>
            <a:off x="5791200" y="2514600"/>
            <a:ext cx="8239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18" name="Text Box 30"/>
          <p:cNvSpPr txBox="1">
            <a:spLocks noChangeArrowheads="1"/>
          </p:cNvSpPr>
          <p:nvPr/>
        </p:nvSpPr>
        <p:spPr bwMode="auto">
          <a:xfrm>
            <a:off x="6796088" y="2514600"/>
            <a:ext cx="8239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19" name="Text Box 31"/>
          <p:cNvSpPr txBox="1">
            <a:spLocks noChangeArrowheads="1"/>
          </p:cNvSpPr>
          <p:nvPr/>
        </p:nvSpPr>
        <p:spPr bwMode="auto">
          <a:xfrm>
            <a:off x="7634288" y="2514600"/>
            <a:ext cx="8239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20" name="Line 34"/>
          <p:cNvSpPr>
            <a:spLocks noChangeShapeType="1"/>
          </p:cNvSpPr>
          <p:nvPr/>
        </p:nvSpPr>
        <p:spPr bwMode="auto">
          <a:xfrm>
            <a:off x="2105025" y="2111375"/>
            <a:ext cx="0" cy="9794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1" name="Line 35"/>
          <p:cNvSpPr>
            <a:spLocks noChangeShapeType="1"/>
          </p:cNvSpPr>
          <p:nvPr/>
        </p:nvSpPr>
        <p:spPr bwMode="auto">
          <a:xfrm>
            <a:off x="2943225" y="2111375"/>
            <a:ext cx="0" cy="9794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2" name="Line 36"/>
          <p:cNvSpPr>
            <a:spLocks noChangeShapeType="1"/>
          </p:cNvSpPr>
          <p:nvPr/>
        </p:nvSpPr>
        <p:spPr bwMode="auto">
          <a:xfrm>
            <a:off x="3781425" y="2111375"/>
            <a:ext cx="0" cy="9794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3" name="Line 37"/>
          <p:cNvSpPr>
            <a:spLocks noChangeShapeType="1"/>
          </p:cNvSpPr>
          <p:nvPr/>
        </p:nvSpPr>
        <p:spPr bwMode="auto">
          <a:xfrm>
            <a:off x="6751638" y="2111375"/>
            <a:ext cx="1587" cy="9794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4" name="Line 38"/>
          <p:cNvSpPr>
            <a:spLocks noChangeShapeType="1"/>
          </p:cNvSpPr>
          <p:nvPr/>
        </p:nvSpPr>
        <p:spPr bwMode="auto">
          <a:xfrm>
            <a:off x="7589838" y="2111375"/>
            <a:ext cx="1587" cy="9794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5" name="Line 39"/>
          <p:cNvSpPr>
            <a:spLocks noChangeShapeType="1"/>
          </p:cNvSpPr>
          <p:nvPr/>
        </p:nvSpPr>
        <p:spPr bwMode="auto">
          <a:xfrm flipH="1">
            <a:off x="8424863" y="2111375"/>
            <a:ext cx="3175" cy="9794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6" name="Line 40"/>
          <p:cNvSpPr>
            <a:spLocks noChangeShapeType="1"/>
          </p:cNvSpPr>
          <p:nvPr/>
        </p:nvSpPr>
        <p:spPr bwMode="auto">
          <a:xfrm>
            <a:off x="4876800" y="2111375"/>
            <a:ext cx="0" cy="974725"/>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7" name="Line 41"/>
          <p:cNvSpPr>
            <a:spLocks noChangeShapeType="1"/>
          </p:cNvSpPr>
          <p:nvPr/>
        </p:nvSpPr>
        <p:spPr bwMode="auto">
          <a:xfrm>
            <a:off x="5799138" y="2162175"/>
            <a:ext cx="6350" cy="9286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8" name="Line 42"/>
          <p:cNvSpPr>
            <a:spLocks noChangeShapeType="1"/>
          </p:cNvSpPr>
          <p:nvPr/>
        </p:nvSpPr>
        <p:spPr bwMode="auto">
          <a:xfrm>
            <a:off x="1371600" y="2111375"/>
            <a:ext cx="0" cy="979488"/>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29" name="Line 54"/>
          <p:cNvSpPr>
            <a:spLocks noChangeShapeType="1"/>
          </p:cNvSpPr>
          <p:nvPr/>
        </p:nvSpPr>
        <p:spPr bwMode="auto">
          <a:xfrm>
            <a:off x="4895850" y="2895600"/>
            <a:ext cx="895350"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30" name="Text Box 55"/>
          <p:cNvSpPr txBox="1">
            <a:spLocks noChangeArrowheads="1"/>
          </p:cNvSpPr>
          <p:nvPr/>
        </p:nvSpPr>
        <p:spPr bwMode="auto">
          <a:xfrm>
            <a:off x="4938713" y="2514600"/>
            <a:ext cx="8239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32" name="Rectangle 59"/>
          <p:cNvSpPr>
            <a:spLocks noChangeArrowheads="1"/>
          </p:cNvSpPr>
          <p:nvPr/>
        </p:nvSpPr>
        <p:spPr bwMode="auto">
          <a:xfrm>
            <a:off x="247650" y="3140075"/>
            <a:ext cx="8696325" cy="3108325"/>
          </a:xfrm>
          <a:prstGeom prst="rect">
            <a:avLst/>
          </a:prstGeom>
          <a:noFill/>
          <a:ln w="9525">
            <a:noFill/>
            <a:miter lim="800000"/>
            <a:headEnd/>
            <a:tailEnd/>
          </a:ln>
        </p:spPr>
        <p:txBody>
          <a:bodyPr/>
          <a:lstStyle/>
          <a:p>
            <a:pPr marL="342900" indent="-342900" eaLnBrk="0" hangingPunct="0">
              <a:spcBef>
                <a:spcPct val="20000"/>
              </a:spcBef>
              <a:buFontTx/>
              <a:buChar char="•"/>
              <a:tabLst>
                <a:tab pos="3657600" algn="l"/>
                <a:tab pos="4114800" algn="l"/>
              </a:tabLst>
              <a:defRPr/>
            </a:pPr>
            <a:r>
              <a:rPr lang="en-US" sz="2000" dirty="0" smtClean="0">
                <a:latin typeface="Arial" pitchFamily="34" charset="0"/>
                <a:cs typeface="Arial" pitchFamily="34" charset="0"/>
              </a:rPr>
              <a:t>Link fault management is the original type of FM</a:t>
            </a:r>
          </a:p>
          <a:p>
            <a:pPr marL="342900" indent="-342900" eaLnBrk="0" hangingPunct="0">
              <a:spcBef>
                <a:spcPct val="20000"/>
              </a:spcBef>
              <a:buFontTx/>
              <a:buChar char="•"/>
              <a:tabLst>
                <a:tab pos="3657600" algn="l"/>
                <a:tab pos="4114800" algn="l"/>
              </a:tabLst>
              <a:defRPr/>
            </a:pPr>
            <a:r>
              <a:rPr lang="en-US" sz="2000" dirty="0" smtClean="0">
                <a:latin typeface="Arial" pitchFamily="34" charset="0"/>
                <a:cs typeface="Arial" pitchFamily="34" charset="0"/>
              </a:rPr>
              <a:t>Applies to each physical </a:t>
            </a:r>
            <a:r>
              <a:rPr lang="en-US" sz="2000" dirty="0">
                <a:latin typeface="Arial" pitchFamily="34" charset="0"/>
                <a:cs typeface="Arial" pitchFamily="34" charset="0"/>
              </a:rPr>
              <a:t>network </a:t>
            </a:r>
            <a:r>
              <a:rPr lang="en-US" sz="2000" dirty="0" smtClean="0">
                <a:latin typeface="Arial" pitchFamily="34" charset="0"/>
                <a:cs typeface="Arial" pitchFamily="34" charset="0"/>
              </a:rPr>
              <a:t>link, only 1 link at a time</a:t>
            </a:r>
            <a:endParaRPr lang="en-US" sz="2000" dirty="0">
              <a:latin typeface="Arial" pitchFamily="34" charset="0"/>
              <a:cs typeface="Arial" pitchFamily="34" charset="0"/>
            </a:endParaRPr>
          </a:p>
          <a:p>
            <a:pPr marL="342900" indent="-342900" eaLnBrk="0" hangingPunct="0">
              <a:spcBef>
                <a:spcPct val="20000"/>
              </a:spcBef>
              <a:buFontTx/>
              <a:buChar char="•"/>
              <a:tabLst>
                <a:tab pos="3657600" algn="l"/>
                <a:tab pos="4114800" algn="l"/>
              </a:tabLst>
              <a:defRPr/>
            </a:pPr>
            <a:r>
              <a:rPr lang="en-US" sz="2000" dirty="0">
                <a:latin typeface="Arial" pitchFamily="34" charset="0"/>
                <a:cs typeface="Arial" pitchFamily="34" charset="0"/>
              </a:rPr>
              <a:t>Simple, little or no configuration</a:t>
            </a:r>
          </a:p>
          <a:p>
            <a:pPr marL="342900" indent="-342900" eaLnBrk="0" hangingPunct="0">
              <a:spcBef>
                <a:spcPct val="20000"/>
              </a:spcBef>
              <a:buFontTx/>
              <a:buChar char="•"/>
              <a:tabLst>
                <a:tab pos="3657600" algn="l"/>
                <a:tab pos="4114800" algn="l"/>
              </a:tabLst>
              <a:defRPr/>
            </a:pPr>
            <a:r>
              <a:rPr lang="en-US" sz="2000" dirty="0">
                <a:latin typeface="Arial" pitchFamily="34" charset="0"/>
                <a:cs typeface="Arial" pitchFamily="34" charset="0"/>
              </a:rPr>
              <a:t>Supports</a:t>
            </a:r>
          </a:p>
          <a:p>
            <a:pPr marL="742950" lvl="1" indent="-285750" eaLnBrk="0" hangingPunct="0">
              <a:lnSpc>
                <a:spcPct val="80000"/>
              </a:lnSpc>
              <a:spcBef>
                <a:spcPct val="20000"/>
              </a:spcBef>
              <a:buFont typeface="Arial" pitchFamily="34" charset="0"/>
              <a:buChar char="–"/>
              <a:defRPr/>
            </a:pPr>
            <a:r>
              <a:rPr lang="en-US" sz="2000" dirty="0">
                <a:latin typeface="+mn-lt"/>
                <a:ea typeface="Arial" pitchFamily="-111" charset="0"/>
                <a:cs typeface="+mn-cs"/>
              </a:rPr>
              <a:t>Auto discovery</a:t>
            </a:r>
          </a:p>
          <a:p>
            <a:pPr marL="742950" lvl="1" indent="-285750" eaLnBrk="0" hangingPunct="0">
              <a:lnSpc>
                <a:spcPct val="80000"/>
              </a:lnSpc>
              <a:spcBef>
                <a:spcPct val="20000"/>
              </a:spcBef>
              <a:buFont typeface="Arial" pitchFamily="34" charset="0"/>
              <a:buChar char="–"/>
              <a:defRPr/>
            </a:pPr>
            <a:r>
              <a:rPr lang="en-US" sz="2000" dirty="0">
                <a:latin typeface="+mn-lt"/>
                <a:ea typeface="Arial" pitchFamily="-111" charset="0"/>
                <a:cs typeface="+mn-cs"/>
              </a:rPr>
              <a:t>Remote loopback</a:t>
            </a:r>
          </a:p>
          <a:p>
            <a:pPr marL="742950" lvl="1" indent="-285750" eaLnBrk="0" hangingPunct="0">
              <a:lnSpc>
                <a:spcPct val="80000"/>
              </a:lnSpc>
              <a:spcBef>
                <a:spcPct val="20000"/>
              </a:spcBef>
              <a:buFont typeface="Arial" pitchFamily="34" charset="0"/>
              <a:buChar char="–"/>
              <a:defRPr/>
            </a:pPr>
            <a:r>
              <a:rPr lang="en-US" sz="2000" dirty="0">
                <a:latin typeface="+mn-lt"/>
                <a:ea typeface="Arial" pitchFamily="-111" charset="0"/>
                <a:cs typeface="+mn-cs"/>
              </a:rPr>
              <a:t>Link monitoring and remote failure indication</a:t>
            </a:r>
            <a:br>
              <a:rPr lang="en-US" sz="2000" dirty="0">
                <a:latin typeface="+mn-lt"/>
                <a:ea typeface="Arial" pitchFamily="-111" charset="0"/>
                <a:cs typeface="+mn-cs"/>
              </a:rPr>
            </a:br>
            <a:r>
              <a:rPr lang="en-US" sz="2000" dirty="0">
                <a:latin typeface="+mn-lt"/>
                <a:ea typeface="Arial" pitchFamily="-111" charset="0"/>
                <a:cs typeface="+mn-cs"/>
              </a:rPr>
              <a:t>(dying gasp, link fault, critical event)</a:t>
            </a:r>
          </a:p>
          <a:p>
            <a:pPr marL="342900" indent="-342900" eaLnBrk="0" hangingPunct="0">
              <a:spcBef>
                <a:spcPct val="20000"/>
              </a:spcBef>
              <a:buFontTx/>
              <a:buChar char="•"/>
              <a:tabLst>
                <a:tab pos="3657600" algn="l"/>
                <a:tab pos="4114800" algn="l"/>
              </a:tabLst>
              <a:defRPr/>
            </a:pPr>
            <a:r>
              <a:rPr lang="en-US" sz="2000" dirty="0">
                <a:latin typeface="Arial" pitchFamily="34" charset="0"/>
                <a:cs typeface="Arial" pitchFamily="34" charset="0"/>
              </a:rPr>
              <a:t>Does not monitor end-to-end across EVC</a:t>
            </a:r>
          </a:p>
          <a:p>
            <a:pPr marL="742950" lvl="1" indent="-285750" eaLnBrk="0" hangingPunct="0">
              <a:spcBef>
                <a:spcPct val="20000"/>
              </a:spcBef>
              <a:buFontTx/>
              <a:buChar char="–"/>
              <a:tabLst>
                <a:tab pos="3657600" algn="l"/>
                <a:tab pos="4114800" algn="l"/>
              </a:tabLst>
              <a:defRPr/>
            </a:pPr>
            <a:endParaRPr lang="en-US" sz="2400" dirty="0">
              <a:solidFill>
                <a:srgbClr val="4A4A4A"/>
              </a:solidFill>
              <a:latin typeface="Arial" pitchFamily="34" charset="0"/>
              <a:cs typeface="Arial" pitchFamily="34" charset="0"/>
            </a:endParaRPr>
          </a:p>
        </p:txBody>
      </p:sp>
      <p:pic>
        <p:nvPicPr>
          <p:cNvPr id="2" name="Picture 4" descr="Switch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743200" y="1624013"/>
            <a:ext cx="533400"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33" name="Picture 10" descr="Switch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562600" y="1624013"/>
            <a:ext cx="533400" cy="48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34" name="Line 23"/>
          <p:cNvSpPr>
            <a:spLocks noChangeShapeType="1"/>
          </p:cNvSpPr>
          <p:nvPr/>
        </p:nvSpPr>
        <p:spPr bwMode="auto">
          <a:xfrm>
            <a:off x="458788" y="2894013"/>
            <a:ext cx="912812" cy="0"/>
          </a:xfrm>
          <a:prstGeom prst="line">
            <a:avLst/>
          </a:prstGeom>
          <a:noFill/>
          <a:ln w="31750">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lstStyle/>
          <a:p>
            <a:endParaRPr lang="en-US" dirty="0"/>
          </a:p>
        </p:txBody>
      </p:sp>
      <p:sp>
        <p:nvSpPr>
          <p:cNvPr id="24635" name="Text Box 31"/>
          <p:cNvSpPr txBox="1">
            <a:spLocks noChangeArrowheads="1"/>
          </p:cNvSpPr>
          <p:nvPr/>
        </p:nvSpPr>
        <p:spPr bwMode="auto">
          <a:xfrm>
            <a:off x="473075" y="2513013"/>
            <a:ext cx="8239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400" dirty="0"/>
              <a:t>802.3ah</a:t>
            </a:r>
          </a:p>
        </p:txBody>
      </p:sp>
      <p:sp>
        <p:nvSpPr>
          <p:cNvPr id="24636" name="Line 39"/>
          <p:cNvSpPr>
            <a:spLocks noChangeShapeType="1"/>
          </p:cNvSpPr>
          <p:nvPr/>
        </p:nvSpPr>
        <p:spPr bwMode="auto">
          <a:xfrm flipH="1">
            <a:off x="452438" y="2109788"/>
            <a:ext cx="4762" cy="981075"/>
          </a:xfrm>
          <a:prstGeom prst="line">
            <a:avLst/>
          </a:prstGeom>
          <a:noFill/>
          <a:ln w="19050">
            <a:solidFill>
              <a:srgbClr val="777777"/>
            </a:solidFill>
            <a:prstDash val="dash"/>
            <a:round/>
            <a:headEnd/>
            <a:tailEnd/>
          </a:ln>
          <a:extLst>
            <a:ext uri="{909E8E84-426E-40DD-AFC4-6F175D3DCCD1}">
              <a14:hiddenFill xmlns:a14="http://schemas.microsoft.com/office/drawing/2010/main" xmlns="">
                <a:noFill/>
              </a14:hiddenFill>
            </a:ext>
          </a:extLst>
        </p:spPr>
        <p:txBody>
          <a:bodyPr anchor="ctr"/>
          <a:lstStyle/>
          <a:p>
            <a:endParaRPr lang="en-US" dirty="0"/>
          </a:p>
        </p:txBody>
      </p:sp>
      <p:sp>
        <p:nvSpPr>
          <p:cNvPr id="24637" name="Text Box 11"/>
          <p:cNvSpPr txBox="1">
            <a:spLocks noChangeArrowheads="1"/>
          </p:cNvSpPr>
          <p:nvPr/>
        </p:nvSpPr>
        <p:spPr bwMode="auto">
          <a:xfrm>
            <a:off x="1804988" y="765175"/>
            <a:ext cx="22225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dirty="0"/>
              <a:t>Operator 1</a:t>
            </a:r>
          </a:p>
          <a:p>
            <a:pPr algn="ctr"/>
            <a:r>
              <a:rPr lang="en-US" sz="1400" dirty="0"/>
              <a:t>(Service Provider)</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9"/>
          <p:cNvSpPr>
            <a:spLocks noChangeArrowheads="1"/>
          </p:cNvSpPr>
          <p:nvPr/>
        </p:nvSpPr>
        <p:spPr bwMode="auto">
          <a:xfrm flipH="1">
            <a:off x="4495800" y="762000"/>
            <a:ext cx="4648200" cy="5486400"/>
          </a:xfrm>
          <a:prstGeom prst="rect">
            <a:avLst/>
          </a:prstGeom>
          <a:gradFill rotWithShape="1">
            <a:gsLst>
              <a:gs pos="0">
                <a:srgbClr val="AFCFD9"/>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he-IL"/>
          </a:p>
        </p:txBody>
      </p:sp>
      <p:sp>
        <p:nvSpPr>
          <p:cNvPr id="25603" name="Rectangle 2"/>
          <p:cNvSpPr>
            <a:spLocks noGrp="1" noChangeArrowheads="1"/>
          </p:cNvSpPr>
          <p:nvPr>
            <p:ph type="title" idx="4294967295"/>
          </p:nvPr>
        </p:nvSpPr>
        <p:spPr>
          <a:xfrm>
            <a:off x="533400" y="0"/>
            <a:ext cx="8610600" cy="719138"/>
          </a:xfrm>
        </p:spPr>
        <p:txBody>
          <a:bodyPr/>
          <a:lstStyle/>
          <a:p>
            <a:pPr marL="346075"/>
            <a:r>
              <a:rPr lang="en-US" dirty="0" smtClean="0"/>
              <a:t>Connectivity Fault Management (CFM)</a:t>
            </a:r>
          </a:p>
        </p:txBody>
      </p:sp>
      <p:sp>
        <p:nvSpPr>
          <p:cNvPr id="25604" name="Rectangle 3"/>
          <p:cNvSpPr>
            <a:spLocks noGrp="1" noChangeArrowheads="1"/>
          </p:cNvSpPr>
          <p:nvPr>
            <p:ph type="body" idx="4294967295"/>
          </p:nvPr>
        </p:nvSpPr>
        <p:spPr>
          <a:xfrm>
            <a:off x="533400" y="1071563"/>
            <a:ext cx="8439150" cy="4459287"/>
          </a:xfrm>
        </p:spPr>
        <p:txBody>
          <a:bodyPr/>
          <a:lstStyle/>
          <a:p>
            <a:pPr eaLnBrk="1" hangingPunct="1">
              <a:spcBef>
                <a:spcPct val="0"/>
              </a:spcBef>
            </a:pPr>
            <a:r>
              <a:rPr lang="en-US" sz="2400" b="0" dirty="0" smtClean="0"/>
              <a:t>Provides end-to-end Ethernet connectivity management –  mechanisms to detect, verify, isolate and report faults</a:t>
            </a:r>
          </a:p>
          <a:p>
            <a:pPr lvl="1">
              <a:spcBef>
                <a:spcPct val="0"/>
              </a:spcBef>
            </a:pPr>
            <a:r>
              <a:rPr lang="en-US" sz="2000" dirty="0" smtClean="0">
                <a:solidFill>
                  <a:schemeClr val="tx1"/>
                </a:solidFill>
              </a:rPr>
              <a:t>Continuity Check Message </a:t>
            </a:r>
          </a:p>
          <a:p>
            <a:pPr lvl="1">
              <a:spcBef>
                <a:spcPct val="0"/>
              </a:spcBef>
            </a:pPr>
            <a:r>
              <a:rPr lang="en-US" sz="2000" dirty="0" smtClean="0">
                <a:solidFill>
                  <a:schemeClr val="tx1"/>
                </a:solidFill>
              </a:rPr>
              <a:t>Loopback </a:t>
            </a:r>
          </a:p>
          <a:p>
            <a:pPr lvl="1">
              <a:spcBef>
                <a:spcPct val="0"/>
              </a:spcBef>
            </a:pPr>
            <a:r>
              <a:rPr lang="en-US" sz="2000" dirty="0" smtClean="0">
                <a:solidFill>
                  <a:schemeClr val="tx1"/>
                </a:solidFill>
              </a:rPr>
              <a:t>Linktrace</a:t>
            </a:r>
          </a:p>
          <a:p>
            <a:pPr lvl="1">
              <a:spcBef>
                <a:spcPct val="0"/>
              </a:spcBef>
            </a:pPr>
            <a:r>
              <a:rPr lang="en-US" sz="2000" dirty="0" smtClean="0">
                <a:solidFill>
                  <a:schemeClr val="tx1"/>
                </a:solidFill>
              </a:rPr>
              <a:t>RDI</a:t>
            </a:r>
          </a:p>
          <a:p>
            <a:pPr lvl="1">
              <a:spcBef>
                <a:spcPct val="0"/>
              </a:spcBef>
            </a:pPr>
            <a:r>
              <a:rPr lang="en-US" sz="2000" dirty="0" smtClean="0">
                <a:solidFill>
                  <a:schemeClr val="tx1"/>
                </a:solidFill>
              </a:rPr>
              <a:t>AIS</a:t>
            </a:r>
          </a:p>
          <a:p>
            <a:pPr lvl="1">
              <a:spcBef>
                <a:spcPct val="0"/>
              </a:spcBef>
            </a:pPr>
            <a:r>
              <a:rPr lang="en-US" sz="2000" dirty="0" smtClean="0">
                <a:solidFill>
                  <a:schemeClr val="tx1"/>
                </a:solidFill>
              </a:rPr>
              <a:t>Lock</a:t>
            </a:r>
          </a:p>
          <a:p>
            <a:pPr lvl="1">
              <a:spcBef>
                <a:spcPct val="0"/>
              </a:spcBef>
            </a:pPr>
            <a:r>
              <a:rPr lang="en-US" sz="2000" dirty="0" smtClean="0">
                <a:solidFill>
                  <a:schemeClr val="tx1"/>
                </a:solidFill>
              </a:rPr>
              <a:t>Test</a:t>
            </a:r>
          </a:p>
          <a:p>
            <a:pPr>
              <a:spcBef>
                <a:spcPct val="0"/>
              </a:spcBef>
            </a:pPr>
            <a:r>
              <a:rPr lang="en-US" sz="2600" b="0" dirty="0" smtClean="0"/>
              <a:t>Scalable to provide connectivity checking and fault detection across multiple networks and multiple domains</a:t>
            </a:r>
          </a:p>
          <a:p>
            <a:pPr lvl="1">
              <a:spcBef>
                <a:spcPct val="0"/>
              </a:spcBef>
            </a:pPr>
            <a:r>
              <a:rPr lang="en-US" sz="2000" dirty="0" smtClean="0">
                <a:solidFill>
                  <a:schemeClr val="tx1"/>
                </a:solidFill>
              </a:rPr>
              <a:t>Partitions the network into Domains to define responsibilities </a:t>
            </a:r>
            <a:br>
              <a:rPr lang="en-US" sz="2000" dirty="0" smtClean="0">
                <a:solidFill>
                  <a:schemeClr val="tx1"/>
                </a:solidFill>
              </a:rPr>
            </a:br>
            <a:r>
              <a:rPr lang="en-US" sz="2000" dirty="0" smtClean="0">
                <a:solidFill>
                  <a:schemeClr val="tx1"/>
                </a:solidFill>
              </a:rPr>
              <a:t>of different stakeholders.</a:t>
            </a:r>
          </a:p>
          <a:p>
            <a:pPr lvl="1">
              <a:spcBef>
                <a:spcPct val="0"/>
              </a:spcBef>
            </a:pPr>
            <a:r>
              <a:rPr lang="en-US" sz="2000" dirty="0" smtClean="0">
                <a:solidFill>
                  <a:schemeClr val="tx1"/>
                </a:solidFill>
              </a:rPr>
              <a:t>Supports up to 8 Maintenance Domain levels</a:t>
            </a:r>
          </a:p>
          <a:p>
            <a:pPr lvl="1">
              <a:spcBef>
                <a:spcPct val="0"/>
              </a:spcBef>
              <a:spcAft>
                <a:spcPct val="5000"/>
              </a:spcAft>
            </a:pPr>
            <a:endParaRPr lang="en-US" sz="2000" dirty="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9"/>
          <p:cNvSpPr>
            <a:spLocks noChangeArrowheads="1"/>
          </p:cNvSpPr>
          <p:nvPr/>
        </p:nvSpPr>
        <p:spPr bwMode="auto">
          <a:xfrm flipH="1">
            <a:off x="4495800" y="762000"/>
            <a:ext cx="4648200" cy="5486400"/>
          </a:xfrm>
          <a:prstGeom prst="rect">
            <a:avLst/>
          </a:prstGeom>
          <a:gradFill rotWithShape="1">
            <a:gsLst>
              <a:gs pos="0">
                <a:srgbClr val="AFCFD9"/>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he-IL"/>
          </a:p>
        </p:txBody>
      </p:sp>
      <p:pic>
        <p:nvPicPr>
          <p:cNvPr id="27651" name="Picture 2" descr="cloud - plain"/>
          <p:cNvPicPr>
            <a:picLocks noChangeAspect="1" noChangeArrowheads="1"/>
          </p:cNvPicPr>
          <p:nvPr/>
        </p:nvPicPr>
        <p:blipFill>
          <a:blip r:embed="rId3" cstate="print">
            <a:extLst>
              <a:ext uri="{28A0092B-C50C-407E-A947-70E740481C1C}">
                <a14:useLocalDpi xmlns:a14="http://schemas.microsoft.com/office/drawing/2010/main" xmlns="" val="0"/>
              </a:ext>
            </a:extLst>
          </a:blip>
          <a:srcRect l="9694" t="24153" r="4674" b="8974"/>
          <a:stretch>
            <a:fillRect/>
          </a:stretch>
        </p:blipFill>
        <p:spPr bwMode="auto">
          <a:xfrm>
            <a:off x="7127875" y="1912938"/>
            <a:ext cx="1157288"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Picture 3" descr="cloud - plain"/>
          <p:cNvPicPr>
            <a:picLocks noChangeAspect="1" noChangeArrowheads="1"/>
          </p:cNvPicPr>
          <p:nvPr/>
        </p:nvPicPr>
        <p:blipFill>
          <a:blip r:embed="rId3" cstate="print">
            <a:extLst>
              <a:ext uri="{28A0092B-C50C-407E-A947-70E740481C1C}">
                <a14:useLocalDpi xmlns:a14="http://schemas.microsoft.com/office/drawing/2010/main" xmlns="" val="0"/>
              </a:ext>
            </a:extLst>
          </a:blip>
          <a:srcRect l="9694" t="24153" r="4674" b="8974"/>
          <a:stretch>
            <a:fillRect/>
          </a:stretch>
        </p:blipFill>
        <p:spPr bwMode="auto">
          <a:xfrm>
            <a:off x="5600700" y="1520825"/>
            <a:ext cx="1655763"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4" descr="cloud - plain"/>
          <p:cNvPicPr>
            <a:picLocks noChangeAspect="1" noChangeArrowheads="1"/>
          </p:cNvPicPr>
          <p:nvPr/>
        </p:nvPicPr>
        <p:blipFill>
          <a:blip r:embed="rId3" cstate="print">
            <a:extLst>
              <a:ext uri="{28A0092B-C50C-407E-A947-70E740481C1C}">
                <a14:useLocalDpi xmlns:a14="http://schemas.microsoft.com/office/drawing/2010/main" xmlns="" val="0"/>
              </a:ext>
            </a:extLst>
          </a:blip>
          <a:srcRect l="9694" t="24153" r="4674" b="8974"/>
          <a:stretch>
            <a:fillRect/>
          </a:stretch>
        </p:blipFill>
        <p:spPr bwMode="auto">
          <a:xfrm>
            <a:off x="3673475" y="1382713"/>
            <a:ext cx="1970088"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5" descr="cloud - plain"/>
          <p:cNvPicPr>
            <a:picLocks noChangeAspect="1" noChangeArrowheads="1"/>
          </p:cNvPicPr>
          <p:nvPr/>
        </p:nvPicPr>
        <p:blipFill>
          <a:blip r:embed="rId3" cstate="print">
            <a:extLst>
              <a:ext uri="{28A0092B-C50C-407E-A947-70E740481C1C}">
                <a14:useLocalDpi xmlns:a14="http://schemas.microsoft.com/office/drawing/2010/main" xmlns="" val="0"/>
              </a:ext>
            </a:extLst>
          </a:blip>
          <a:srcRect l="9694" t="24153" r="4674" b="8974"/>
          <a:stretch>
            <a:fillRect/>
          </a:stretch>
        </p:blipFill>
        <p:spPr bwMode="auto">
          <a:xfrm>
            <a:off x="1992313" y="1474788"/>
            <a:ext cx="1609725" cy="126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6" descr="cloud - plain"/>
          <p:cNvPicPr>
            <a:picLocks noChangeAspect="1" noChangeArrowheads="1"/>
          </p:cNvPicPr>
          <p:nvPr/>
        </p:nvPicPr>
        <p:blipFill>
          <a:blip r:embed="rId3" cstate="print">
            <a:extLst>
              <a:ext uri="{28A0092B-C50C-407E-A947-70E740481C1C}">
                <a14:useLocalDpi xmlns:a14="http://schemas.microsoft.com/office/drawing/2010/main" xmlns="" val="0"/>
              </a:ext>
            </a:extLst>
          </a:blip>
          <a:srcRect l="9694" t="24153" r="4674" b="8974"/>
          <a:stretch>
            <a:fillRect/>
          </a:stretch>
        </p:blipFill>
        <p:spPr bwMode="auto">
          <a:xfrm>
            <a:off x="800100" y="1838325"/>
            <a:ext cx="1157288"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6" name="Rectangle 7"/>
          <p:cNvSpPr>
            <a:spLocks noGrp="1" noChangeArrowheads="1"/>
          </p:cNvSpPr>
          <p:nvPr>
            <p:ph type="title"/>
          </p:nvPr>
        </p:nvSpPr>
        <p:spPr>
          <a:xfrm>
            <a:off x="-14288" y="0"/>
            <a:ext cx="9144001" cy="685800"/>
          </a:xfrm>
        </p:spPr>
        <p:txBody>
          <a:bodyPr/>
          <a:lstStyle/>
          <a:p>
            <a:pPr marL="346075"/>
            <a:r>
              <a:rPr lang="en-US" dirty="0" smtClean="0"/>
              <a:t>Ethernet Link Trace – an Example of CFM</a:t>
            </a:r>
          </a:p>
        </p:txBody>
      </p:sp>
      <p:sp>
        <p:nvSpPr>
          <p:cNvPr id="27657" name="Oval 8"/>
          <p:cNvSpPr>
            <a:spLocks noChangeArrowheads="1"/>
          </p:cNvSpPr>
          <p:nvPr/>
        </p:nvSpPr>
        <p:spPr bwMode="auto">
          <a:xfrm>
            <a:off x="741363" y="3036888"/>
            <a:ext cx="7473950" cy="706437"/>
          </a:xfrm>
          <a:prstGeom prst="ellipse">
            <a:avLst/>
          </a:prstGeom>
          <a:solidFill>
            <a:srgbClr val="66C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pPr algn="ctr"/>
            <a:endParaRPr lang="pt-BR" sz="1000">
              <a:solidFill>
                <a:srgbClr val="66CCFF"/>
              </a:solidFill>
            </a:endParaRPr>
          </a:p>
        </p:txBody>
      </p:sp>
      <p:sp>
        <p:nvSpPr>
          <p:cNvPr id="27658" name="Text Box 9"/>
          <p:cNvSpPr txBox="1">
            <a:spLocks noChangeArrowheads="1"/>
          </p:cNvSpPr>
          <p:nvPr/>
        </p:nvSpPr>
        <p:spPr bwMode="auto">
          <a:xfrm>
            <a:off x="847725" y="2182813"/>
            <a:ext cx="985838"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lnSpc>
                <a:spcPct val="70000"/>
              </a:lnSpc>
            </a:pPr>
            <a:r>
              <a:rPr lang="en-US" sz="1200" dirty="0">
                <a:cs typeface="Tahoma" pitchFamily="34" charset="0"/>
              </a:rPr>
              <a:t>Access Network</a:t>
            </a:r>
          </a:p>
        </p:txBody>
      </p:sp>
      <p:sp>
        <p:nvSpPr>
          <p:cNvPr id="27659" name="Line 10"/>
          <p:cNvSpPr>
            <a:spLocks noChangeShapeType="1"/>
          </p:cNvSpPr>
          <p:nvPr/>
        </p:nvSpPr>
        <p:spPr bwMode="auto">
          <a:xfrm>
            <a:off x="1201738" y="1973263"/>
            <a:ext cx="622300" cy="2063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60" name="Text Box 11"/>
          <p:cNvSpPr txBox="1">
            <a:spLocks noChangeArrowheads="1"/>
          </p:cNvSpPr>
          <p:nvPr/>
        </p:nvSpPr>
        <p:spPr bwMode="auto">
          <a:xfrm>
            <a:off x="2100263" y="1973263"/>
            <a:ext cx="1295400"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lnSpc>
                <a:spcPct val="80000"/>
              </a:lnSpc>
            </a:pPr>
            <a:r>
              <a:rPr lang="en-US" sz="1200" dirty="0">
                <a:cs typeface="Tahoma" pitchFamily="34" charset="0"/>
              </a:rPr>
              <a:t>Metro Aggregation</a:t>
            </a:r>
          </a:p>
          <a:p>
            <a:pPr algn="ctr" eaLnBrk="1" hangingPunct="1">
              <a:lnSpc>
                <a:spcPct val="80000"/>
              </a:lnSpc>
            </a:pPr>
            <a:r>
              <a:rPr lang="en-US" sz="1200" dirty="0">
                <a:cs typeface="Tahoma" pitchFamily="34" charset="0"/>
              </a:rPr>
              <a:t>Network</a:t>
            </a:r>
          </a:p>
        </p:txBody>
      </p:sp>
      <p:sp>
        <p:nvSpPr>
          <p:cNvPr id="27661" name="Line 12"/>
          <p:cNvSpPr>
            <a:spLocks noChangeShapeType="1"/>
          </p:cNvSpPr>
          <p:nvPr/>
        </p:nvSpPr>
        <p:spPr bwMode="auto">
          <a:xfrm>
            <a:off x="2824163" y="1863725"/>
            <a:ext cx="682625" cy="2667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62" name="Line 13"/>
          <p:cNvSpPr>
            <a:spLocks noChangeShapeType="1"/>
          </p:cNvSpPr>
          <p:nvPr/>
        </p:nvSpPr>
        <p:spPr bwMode="auto">
          <a:xfrm>
            <a:off x="1946275" y="2266950"/>
            <a:ext cx="873125" cy="3254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63" name="Line 14"/>
          <p:cNvSpPr>
            <a:spLocks noChangeShapeType="1"/>
          </p:cNvSpPr>
          <p:nvPr/>
        </p:nvSpPr>
        <p:spPr bwMode="auto">
          <a:xfrm flipH="1">
            <a:off x="1836738" y="1841500"/>
            <a:ext cx="877887" cy="4000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64" name="Line 15"/>
          <p:cNvSpPr>
            <a:spLocks noChangeShapeType="1"/>
          </p:cNvSpPr>
          <p:nvPr/>
        </p:nvSpPr>
        <p:spPr bwMode="auto">
          <a:xfrm flipH="1">
            <a:off x="2895600" y="2219325"/>
            <a:ext cx="684213" cy="3730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65" name="Line 16"/>
          <p:cNvSpPr>
            <a:spLocks noChangeShapeType="1"/>
          </p:cNvSpPr>
          <p:nvPr/>
        </p:nvSpPr>
        <p:spPr bwMode="auto">
          <a:xfrm flipH="1">
            <a:off x="685800" y="1906588"/>
            <a:ext cx="381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66" name="Line 17"/>
          <p:cNvSpPr>
            <a:spLocks noChangeShapeType="1"/>
          </p:cNvSpPr>
          <p:nvPr/>
        </p:nvSpPr>
        <p:spPr bwMode="auto">
          <a:xfrm flipV="1">
            <a:off x="8001000" y="1982788"/>
            <a:ext cx="3810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67" name="Text Box 18"/>
          <p:cNvSpPr txBox="1">
            <a:spLocks noChangeArrowheads="1"/>
          </p:cNvSpPr>
          <p:nvPr/>
        </p:nvSpPr>
        <p:spPr bwMode="auto">
          <a:xfrm>
            <a:off x="7227888" y="2192338"/>
            <a:ext cx="985837"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lnSpc>
                <a:spcPct val="70000"/>
              </a:lnSpc>
            </a:pPr>
            <a:r>
              <a:rPr lang="en-US" sz="1200" dirty="0">
                <a:cs typeface="Tahoma" pitchFamily="34" charset="0"/>
              </a:rPr>
              <a:t>Access Network</a:t>
            </a:r>
          </a:p>
        </p:txBody>
      </p:sp>
      <p:sp>
        <p:nvSpPr>
          <p:cNvPr id="27668" name="Line 19"/>
          <p:cNvSpPr>
            <a:spLocks noChangeShapeType="1"/>
          </p:cNvSpPr>
          <p:nvPr/>
        </p:nvSpPr>
        <p:spPr bwMode="auto">
          <a:xfrm flipH="1">
            <a:off x="7285038" y="1973263"/>
            <a:ext cx="622300" cy="2063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pic>
        <p:nvPicPr>
          <p:cNvPr id="27669" name="Picture 20" descr="circl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3755833">
            <a:off x="5915819" y="1478756"/>
            <a:ext cx="985838"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70" name="Line 21"/>
          <p:cNvSpPr>
            <a:spLocks noChangeShapeType="1"/>
          </p:cNvSpPr>
          <p:nvPr/>
        </p:nvSpPr>
        <p:spPr bwMode="auto">
          <a:xfrm>
            <a:off x="3587750" y="2192338"/>
            <a:ext cx="1927225" cy="0"/>
          </a:xfrm>
          <a:prstGeom prst="line">
            <a:avLst/>
          </a:prstGeom>
          <a:noFill/>
          <a:ln w="38100">
            <a:solidFill>
              <a:schemeClr val="folHlink"/>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en-US" dirty="0"/>
          </a:p>
        </p:txBody>
      </p:sp>
      <p:sp>
        <p:nvSpPr>
          <p:cNvPr id="27671" name="Freeform 22"/>
          <p:cNvSpPr>
            <a:spLocks/>
          </p:cNvSpPr>
          <p:nvPr/>
        </p:nvSpPr>
        <p:spPr bwMode="auto">
          <a:xfrm>
            <a:off x="3587750" y="2216150"/>
            <a:ext cx="987425" cy="525463"/>
          </a:xfrm>
          <a:custGeom>
            <a:avLst/>
            <a:gdLst>
              <a:gd name="T0" fmla="*/ 0 w 622"/>
              <a:gd name="T1" fmla="*/ 0 h 331"/>
              <a:gd name="T2" fmla="*/ 2147483647 w 622"/>
              <a:gd name="T3" fmla="*/ 2147483647 h 331"/>
              <a:gd name="T4" fmla="*/ 2147483647 w 622"/>
              <a:gd name="T5" fmla="*/ 2147483647 h 331"/>
              <a:gd name="T6" fmla="*/ 0 60000 65536"/>
              <a:gd name="T7" fmla="*/ 0 60000 65536"/>
              <a:gd name="T8" fmla="*/ 0 60000 65536"/>
              <a:gd name="T9" fmla="*/ 0 w 622"/>
              <a:gd name="T10" fmla="*/ 0 h 331"/>
              <a:gd name="T11" fmla="*/ 622 w 622"/>
              <a:gd name="T12" fmla="*/ 331 h 331"/>
            </a:gdLst>
            <a:ahLst/>
            <a:cxnLst>
              <a:cxn ang="T6">
                <a:pos x="T0" y="T1"/>
              </a:cxn>
              <a:cxn ang="T7">
                <a:pos x="T2" y="T3"/>
              </a:cxn>
              <a:cxn ang="T8">
                <a:pos x="T4" y="T5"/>
              </a:cxn>
            </a:cxnLst>
            <a:rect l="T9" t="T10" r="T11" b="T12"/>
            <a:pathLst>
              <a:path w="622" h="331">
                <a:moveTo>
                  <a:pt x="0" y="0"/>
                </a:moveTo>
                <a:cubicBezTo>
                  <a:pt x="121" y="26"/>
                  <a:pt x="242" y="53"/>
                  <a:pt x="346" y="108"/>
                </a:cubicBezTo>
                <a:cubicBezTo>
                  <a:pt x="450" y="163"/>
                  <a:pt x="536" y="247"/>
                  <a:pt x="622" y="331"/>
                </a:cubicBezTo>
              </a:path>
            </a:pathLst>
          </a:custGeom>
          <a:noFill/>
          <a:ln w="38100">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endParaRPr lang="en-US" dirty="0"/>
          </a:p>
        </p:txBody>
      </p:sp>
      <p:sp>
        <p:nvSpPr>
          <p:cNvPr id="27672" name="Freeform 23"/>
          <p:cNvSpPr>
            <a:spLocks/>
          </p:cNvSpPr>
          <p:nvPr/>
        </p:nvSpPr>
        <p:spPr bwMode="auto">
          <a:xfrm flipH="1">
            <a:off x="4740275" y="2216150"/>
            <a:ext cx="987425" cy="525463"/>
          </a:xfrm>
          <a:custGeom>
            <a:avLst/>
            <a:gdLst>
              <a:gd name="T0" fmla="*/ 0 w 622"/>
              <a:gd name="T1" fmla="*/ 0 h 331"/>
              <a:gd name="T2" fmla="*/ 2147483647 w 622"/>
              <a:gd name="T3" fmla="*/ 2147483647 h 331"/>
              <a:gd name="T4" fmla="*/ 2147483647 w 622"/>
              <a:gd name="T5" fmla="*/ 2147483647 h 331"/>
              <a:gd name="T6" fmla="*/ 0 60000 65536"/>
              <a:gd name="T7" fmla="*/ 0 60000 65536"/>
              <a:gd name="T8" fmla="*/ 0 60000 65536"/>
              <a:gd name="T9" fmla="*/ 0 w 622"/>
              <a:gd name="T10" fmla="*/ 0 h 331"/>
              <a:gd name="T11" fmla="*/ 622 w 622"/>
              <a:gd name="T12" fmla="*/ 331 h 331"/>
            </a:gdLst>
            <a:ahLst/>
            <a:cxnLst>
              <a:cxn ang="T6">
                <a:pos x="T0" y="T1"/>
              </a:cxn>
              <a:cxn ang="T7">
                <a:pos x="T2" y="T3"/>
              </a:cxn>
              <a:cxn ang="T8">
                <a:pos x="T4" y="T5"/>
              </a:cxn>
            </a:cxnLst>
            <a:rect l="T9" t="T10" r="T11" b="T12"/>
            <a:pathLst>
              <a:path w="622" h="331">
                <a:moveTo>
                  <a:pt x="0" y="0"/>
                </a:moveTo>
                <a:cubicBezTo>
                  <a:pt x="121" y="26"/>
                  <a:pt x="242" y="53"/>
                  <a:pt x="346" y="108"/>
                </a:cubicBezTo>
                <a:cubicBezTo>
                  <a:pt x="450" y="163"/>
                  <a:pt x="536" y="247"/>
                  <a:pt x="622" y="331"/>
                </a:cubicBezTo>
              </a:path>
            </a:pathLst>
          </a:custGeom>
          <a:noFill/>
          <a:ln w="38100">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lIns="0" tIns="0" rIns="0" bIns="0" anchor="ctr"/>
          <a:lstStyle/>
          <a:p>
            <a:endParaRPr lang="en-US" dirty="0"/>
          </a:p>
        </p:txBody>
      </p:sp>
      <p:sp>
        <p:nvSpPr>
          <p:cNvPr id="27673" name="Text Box 24"/>
          <p:cNvSpPr txBox="1">
            <a:spLocks noChangeArrowheads="1"/>
          </p:cNvSpPr>
          <p:nvPr/>
        </p:nvSpPr>
        <p:spPr bwMode="auto">
          <a:xfrm>
            <a:off x="3946525" y="1757363"/>
            <a:ext cx="13716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lnSpc>
                <a:spcPct val="85000"/>
              </a:lnSpc>
            </a:pPr>
            <a:r>
              <a:rPr lang="en-US" sz="1300" dirty="0">
                <a:cs typeface="Tahoma" pitchFamily="34" charset="0"/>
              </a:rPr>
              <a:t>IP/MPLS Core</a:t>
            </a:r>
          </a:p>
          <a:p>
            <a:pPr algn="ctr" eaLnBrk="1" hangingPunct="1">
              <a:lnSpc>
                <a:spcPct val="85000"/>
              </a:lnSpc>
            </a:pPr>
            <a:r>
              <a:rPr lang="en-US" sz="1300" dirty="0">
                <a:cs typeface="Tahoma" pitchFamily="34" charset="0"/>
              </a:rPr>
              <a:t>Network</a:t>
            </a:r>
          </a:p>
        </p:txBody>
      </p:sp>
      <p:sp>
        <p:nvSpPr>
          <p:cNvPr id="27674" name="Text Box 25"/>
          <p:cNvSpPr txBox="1">
            <a:spLocks noChangeArrowheads="1"/>
          </p:cNvSpPr>
          <p:nvPr/>
        </p:nvSpPr>
        <p:spPr bwMode="auto">
          <a:xfrm>
            <a:off x="5811838" y="1949450"/>
            <a:ext cx="1214437" cy="43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lnSpc>
                <a:spcPct val="80000"/>
              </a:lnSpc>
            </a:pPr>
            <a:r>
              <a:rPr lang="en-US" sz="1200" dirty="0">
                <a:cs typeface="Tahoma" pitchFamily="34" charset="0"/>
              </a:rPr>
              <a:t>Metro Aggregation Network</a:t>
            </a:r>
          </a:p>
        </p:txBody>
      </p:sp>
      <p:sp>
        <p:nvSpPr>
          <p:cNvPr id="27675" name="Line 26"/>
          <p:cNvSpPr>
            <a:spLocks noChangeShapeType="1"/>
          </p:cNvSpPr>
          <p:nvPr/>
        </p:nvSpPr>
        <p:spPr bwMode="auto">
          <a:xfrm>
            <a:off x="3505200" y="2135188"/>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7676" name="Line 27"/>
          <p:cNvSpPr>
            <a:spLocks noChangeShapeType="1"/>
          </p:cNvSpPr>
          <p:nvPr/>
        </p:nvSpPr>
        <p:spPr bwMode="auto">
          <a:xfrm flipH="1">
            <a:off x="5562600" y="2058988"/>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7677" name="Line 28"/>
          <p:cNvSpPr>
            <a:spLocks noChangeShapeType="1"/>
          </p:cNvSpPr>
          <p:nvPr/>
        </p:nvSpPr>
        <p:spPr bwMode="auto">
          <a:xfrm flipH="1">
            <a:off x="1873250" y="2263775"/>
            <a:ext cx="0" cy="11430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7678" name="Line 29"/>
          <p:cNvSpPr>
            <a:spLocks noChangeShapeType="1"/>
          </p:cNvSpPr>
          <p:nvPr/>
        </p:nvSpPr>
        <p:spPr bwMode="auto">
          <a:xfrm flipH="1">
            <a:off x="838200" y="2058988"/>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7679" name="Line 30"/>
          <p:cNvSpPr>
            <a:spLocks noChangeShapeType="1"/>
          </p:cNvSpPr>
          <p:nvPr/>
        </p:nvSpPr>
        <p:spPr bwMode="auto">
          <a:xfrm flipH="1">
            <a:off x="7231063" y="2103438"/>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sp>
        <p:nvSpPr>
          <p:cNvPr id="27680" name="Line 31"/>
          <p:cNvSpPr>
            <a:spLocks noChangeShapeType="1"/>
          </p:cNvSpPr>
          <p:nvPr/>
        </p:nvSpPr>
        <p:spPr bwMode="auto">
          <a:xfrm flipH="1">
            <a:off x="8229600" y="2058988"/>
            <a:ext cx="0" cy="13716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lIns="0" tIns="0" rIns="0" bIns="0"/>
          <a:lstStyle/>
          <a:p>
            <a:endParaRPr lang="en-US" dirty="0"/>
          </a:p>
        </p:txBody>
      </p:sp>
      <p:grpSp>
        <p:nvGrpSpPr>
          <p:cNvPr id="6" name="Group 32"/>
          <p:cNvGrpSpPr>
            <a:grpSpLocks/>
          </p:cNvGrpSpPr>
          <p:nvPr/>
        </p:nvGrpSpPr>
        <p:grpSpPr bwMode="auto">
          <a:xfrm>
            <a:off x="722313" y="3209925"/>
            <a:ext cx="330200" cy="419100"/>
            <a:chOff x="413" y="2345"/>
            <a:chExt cx="208" cy="264"/>
          </a:xfrm>
        </p:grpSpPr>
        <p:sp>
          <p:nvSpPr>
            <p:cNvPr id="27728" name="Rectangle 33"/>
            <p:cNvSpPr>
              <a:spLocks noChangeArrowheads="1"/>
            </p:cNvSpPr>
            <p:nvPr/>
          </p:nvSpPr>
          <p:spPr bwMode="auto">
            <a:xfrm>
              <a:off x="438" y="2345"/>
              <a:ext cx="154" cy="155"/>
            </a:xfrm>
            <a:prstGeom prst="rect">
              <a:avLst/>
            </a:prstGeom>
            <a:solidFill>
              <a:srgbClr val="FF6600"/>
            </a:solidFill>
            <a:ln w="9525">
              <a:solidFill>
                <a:schemeClr val="tx1"/>
              </a:solidFill>
              <a:miter lim="800000"/>
              <a:headEnd/>
              <a:tailEnd/>
            </a:ln>
          </p:spPr>
          <p:txBody>
            <a:bodyPr wrap="none" lIns="0" tIns="0" rIns="0" bIns="0" anchor="ctr"/>
            <a:lstStyle/>
            <a:p>
              <a:endParaRPr lang="pt-BR"/>
            </a:p>
          </p:txBody>
        </p:sp>
        <p:sp>
          <p:nvSpPr>
            <p:cNvPr id="27729" name="Text Box 34"/>
            <p:cNvSpPr txBox="1">
              <a:spLocks noChangeArrowheads="1"/>
            </p:cNvSpPr>
            <p:nvPr/>
          </p:nvSpPr>
          <p:spPr bwMode="auto">
            <a:xfrm>
              <a:off x="413" y="2494"/>
              <a:ext cx="208"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200" dirty="0"/>
                <a:t>MEP</a:t>
              </a:r>
            </a:p>
          </p:txBody>
        </p:sp>
      </p:grpSp>
      <p:grpSp>
        <p:nvGrpSpPr>
          <p:cNvPr id="7" name="Group 35"/>
          <p:cNvGrpSpPr>
            <a:grpSpLocks/>
          </p:cNvGrpSpPr>
          <p:nvPr/>
        </p:nvGrpSpPr>
        <p:grpSpPr bwMode="auto">
          <a:xfrm>
            <a:off x="8056563" y="3209925"/>
            <a:ext cx="330200" cy="419100"/>
            <a:chOff x="5075" y="2335"/>
            <a:chExt cx="208" cy="264"/>
          </a:xfrm>
        </p:grpSpPr>
        <p:sp>
          <p:nvSpPr>
            <p:cNvPr id="27726" name="Rectangle 36"/>
            <p:cNvSpPr>
              <a:spLocks noChangeArrowheads="1"/>
            </p:cNvSpPr>
            <p:nvPr/>
          </p:nvSpPr>
          <p:spPr bwMode="auto">
            <a:xfrm>
              <a:off x="5085" y="2335"/>
              <a:ext cx="154" cy="155"/>
            </a:xfrm>
            <a:prstGeom prst="rect">
              <a:avLst/>
            </a:prstGeom>
            <a:solidFill>
              <a:srgbClr val="FF6600"/>
            </a:solidFill>
            <a:ln w="9525">
              <a:solidFill>
                <a:schemeClr val="tx1"/>
              </a:solidFill>
              <a:miter lim="800000"/>
              <a:headEnd/>
              <a:tailEnd/>
            </a:ln>
          </p:spPr>
          <p:txBody>
            <a:bodyPr wrap="none" lIns="0" tIns="0" rIns="0" bIns="0" anchor="ctr"/>
            <a:lstStyle/>
            <a:p>
              <a:pPr algn="ctr"/>
              <a:endParaRPr lang="pt-BR" sz="1000"/>
            </a:p>
          </p:txBody>
        </p:sp>
        <p:sp>
          <p:nvSpPr>
            <p:cNvPr id="27727" name="Text Box 37"/>
            <p:cNvSpPr txBox="1">
              <a:spLocks noChangeArrowheads="1"/>
            </p:cNvSpPr>
            <p:nvPr/>
          </p:nvSpPr>
          <p:spPr bwMode="auto">
            <a:xfrm>
              <a:off x="5075" y="2484"/>
              <a:ext cx="208"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200" dirty="0"/>
                <a:t>MEP</a:t>
              </a:r>
            </a:p>
          </p:txBody>
        </p:sp>
      </p:grpSp>
      <p:grpSp>
        <p:nvGrpSpPr>
          <p:cNvPr id="8" name="Group 38"/>
          <p:cNvGrpSpPr>
            <a:grpSpLocks/>
          </p:cNvGrpSpPr>
          <p:nvPr/>
        </p:nvGrpSpPr>
        <p:grpSpPr bwMode="auto">
          <a:xfrm>
            <a:off x="7073900" y="3209925"/>
            <a:ext cx="271463" cy="417513"/>
            <a:chOff x="4456" y="2350"/>
            <a:chExt cx="171" cy="263"/>
          </a:xfrm>
        </p:grpSpPr>
        <p:sp>
          <p:nvSpPr>
            <p:cNvPr id="27724" name="Rectangle 39"/>
            <p:cNvSpPr>
              <a:spLocks noChangeArrowheads="1"/>
            </p:cNvSpPr>
            <p:nvPr/>
          </p:nvSpPr>
          <p:spPr bwMode="auto">
            <a:xfrm>
              <a:off x="4459" y="2350"/>
              <a:ext cx="154" cy="155"/>
            </a:xfrm>
            <a:prstGeom prst="rect">
              <a:avLst/>
            </a:prstGeom>
            <a:solidFill>
              <a:srgbClr val="008000"/>
            </a:solidFill>
            <a:ln w="9525">
              <a:solidFill>
                <a:schemeClr val="tx1"/>
              </a:solidFill>
              <a:miter lim="800000"/>
              <a:headEnd/>
              <a:tailEnd/>
            </a:ln>
          </p:spPr>
          <p:txBody>
            <a:bodyPr wrap="none" lIns="0" tIns="0" rIns="0" bIns="0" anchor="ctr"/>
            <a:lstStyle/>
            <a:p>
              <a:endParaRPr lang="pt-BR"/>
            </a:p>
          </p:txBody>
        </p:sp>
        <p:sp>
          <p:nvSpPr>
            <p:cNvPr id="27725" name="Text Box 40"/>
            <p:cNvSpPr txBox="1">
              <a:spLocks noChangeArrowheads="1"/>
            </p:cNvSpPr>
            <p:nvPr/>
          </p:nvSpPr>
          <p:spPr bwMode="auto">
            <a:xfrm>
              <a:off x="4456" y="2498"/>
              <a:ext cx="1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200" dirty="0"/>
                <a:t>MIP</a:t>
              </a:r>
            </a:p>
          </p:txBody>
        </p:sp>
      </p:grpSp>
      <p:grpSp>
        <p:nvGrpSpPr>
          <p:cNvPr id="9" name="Group 41"/>
          <p:cNvGrpSpPr>
            <a:grpSpLocks/>
          </p:cNvGrpSpPr>
          <p:nvPr/>
        </p:nvGrpSpPr>
        <p:grpSpPr bwMode="auto">
          <a:xfrm>
            <a:off x="1725613" y="3209925"/>
            <a:ext cx="271462" cy="476250"/>
            <a:chOff x="1087" y="2327"/>
            <a:chExt cx="171" cy="300"/>
          </a:xfrm>
        </p:grpSpPr>
        <p:sp>
          <p:nvSpPr>
            <p:cNvPr id="27722" name="Rectangle 42"/>
            <p:cNvSpPr>
              <a:spLocks noChangeArrowheads="1"/>
            </p:cNvSpPr>
            <p:nvPr/>
          </p:nvSpPr>
          <p:spPr bwMode="auto">
            <a:xfrm>
              <a:off x="1102" y="2327"/>
              <a:ext cx="154" cy="155"/>
            </a:xfrm>
            <a:prstGeom prst="rect">
              <a:avLst/>
            </a:prstGeom>
            <a:solidFill>
              <a:srgbClr val="008000"/>
            </a:solidFill>
            <a:ln w="9525">
              <a:solidFill>
                <a:schemeClr val="tx1"/>
              </a:solidFill>
              <a:miter lim="800000"/>
              <a:headEnd/>
              <a:tailEnd/>
            </a:ln>
          </p:spPr>
          <p:txBody>
            <a:bodyPr wrap="none" lIns="0" tIns="0" rIns="0" bIns="0" anchor="ctr"/>
            <a:lstStyle/>
            <a:p>
              <a:endParaRPr lang="pt-BR"/>
            </a:p>
          </p:txBody>
        </p:sp>
        <p:sp>
          <p:nvSpPr>
            <p:cNvPr id="27723" name="Text Box 43"/>
            <p:cNvSpPr txBox="1">
              <a:spLocks noChangeArrowheads="1"/>
            </p:cNvSpPr>
            <p:nvPr/>
          </p:nvSpPr>
          <p:spPr bwMode="auto">
            <a:xfrm>
              <a:off x="1087" y="2512"/>
              <a:ext cx="1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200" dirty="0"/>
                <a:t>MIP</a:t>
              </a:r>
            </a:p>
          </p:txBody>
        </p:sp>
      </p:grpSp>
      <p:grpSp>
        <p:nvGrpSpPr>
          <p:cNvPr id="10" name="Group 44"/>
          <p:cNvGrpSpPr>
            <a:grpSpLocks/>
          </p:cNvGrpSpPr>
          <p:nvPr/>
        </p:nvGrpSpPr>
        <p:grpSpPr bwMode="auto">
          <a:xfrm>
            <a:off x="5419725" y="3209925"/>
            <a:ext cx="271463" cy="417513"/>
            <a:chOff x="3414" y="2338"/>
            <a:chExt cx="171" cy="263"/>
          </a:xfrm>
        </p:grpSpPr>
        <p:sp>
          <p:nvSpPr>
            <p:cNvPr id="27720" name="Rectangle 45"/>
            <p:cNvSpPr>
              <a:spLocks noChangeArrowheads="1"/>
            </p:cNvSpPr>
            <p:nvPr/>
          </p:nvSpPr>
          <p:spPr bwMode="auto">
            <a:xfrm>
              <a:off x="3417" y="2338"/>
              <a:ext cx="154" cy="155"/>
            </a:xfrm>
            <a:prstGeom prst="rect">
              <a:avLst/>
            </a:prstGeom>
            <a:solidFill>
              <a:srgbClr val="008000"/>
            </a:solidFill>
            <a:ln w="9525">
              <a:solidFill>
                <a:schemeClr val="tx1"/>
              </a:solidFill>
              <a:miter lim="800000"/>
              <a:headEnd/>
              <a:tailEnd/>
            </a:ln>
          </p:spPr>
          <p:txBody>
            <a:bodyPr wrap="none" lIns="0" tIns="0" rIns="0" bIns="0" anchor="ctr"/>
            <a:lstStyle/>
            <a:p>
              <a:endParaRPr lang="pt-BR"/>
            </a:p>
          </p:txBody>
        </p:sp>
        <p:sp>
          <p:nvSpPr>
            <p:cNvPr id="27721" name="Text Box 46"/>
            <p:cNvSpPr txBox="1">
              <a:spLocks noChangeArrowheads="1"/>
            </p:cNvSpPr>
            <p:nvPr/>
          </p:nvSpPr>
          <p:spPr bwMode="auto">
            <a:xfrm>
              <a:off x="3414" y="2486"/>
              <a:ext cx="1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200" dirty="0"/>
                <a:t>MIP</a:t>
              </a:r>
            </a:p>
          </p:txBody>
        </p:sp>
      </p:grpSp>
      <p:grpSp>
        <p:nvGrpSpPr>
          <p:cNvPr id="11" name="Group 47"/>
          <p:cNvGrpSpPr>
            <a:grpSpLocks/>
          </p:cNvGrpSpPr>
          <p:nvPr/>
        </p:nvGrpSpPr>
        <p:grpSpPr bwMode="auto">
          <a:xfrm>
            <a:off x="3335338" y="3209925"/>
            <a:ext cx="271462" cy="417513"/>
            <a:chOff x="2101" y="2309"/>
            <a:chExt cx="171" cy="263"/>
          </a:xfrm>
        </p:grpSpPr>
        <p:sp>
          <p:nvSpPr>
            <p:cNvPr id="27718" name="Rectangle 48"/>
            <p:cNvSpPr>
              <a:spLocks noChangeArrowheads="1"/>
            </p:cNvSpPr>
            <p:nvPr/>
          </p:nvSpPr>
          <p:spPr bwMode="auto">
            <a:xfrm>
              <a:off x="2104" y="2309"/>
              <a:ext cx="154" cy="155"/>
            </a:xfrm>
            <a:prstGeom prst="rect">
              <a:avLst/>
            </a:prstGeom>
            <a:solidFill>
              <a:srgbClr val="008000"/>
            </a:solidFill>
            <a:ln w="9525">
              <a:solidFill>
                <a:schemeClr val="tx1"/>
              </a:solidFill>
              <a:miter lim="800000"/>
              <a:headEnd/>
              <a:tailEnd/>
            </a:ln>
          </p:spPr>
          <p:txBody>
            <a:bodyPr wrap="none" lIns="0" tIns="0" rIns="0" bIns="0" anchor="ctr"/>
            <a:lstStyle/>
            <a:p>
              <a:endParaRPr lang="pt-BR"/>
            </a:p>
          </p:txBody>
        </p:sp>
        <p:sp>
          <p:nvSpPr>
            <p:cNvPr id="27719" name="Text Box 49"/>
            <p:cNvSpPr txBox="1">
              <a:spLocks noChangeArrowheads="1"/>
            </p:cNvSpPr>
            <p:nvPr/>
          </p:nvSpPr>
          <p:spPr bwMode="auto">
            <a:xfrm>
              <a:off x="2101" y="2457"/>
              <a:ext cx="171"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1200" dirty="0"/>
                <a:t>MIP</a:t>
              </a:r>
            </a:p>
          </p:txBody>
        </p:sp>
      </p:grpSp>
      <p:sp>
        <p:nvSpPr>
          <p:cNvPr id="1088562" name="Freeform 50"/>
          <p:cNvSpPr>
            <a:spLocks/>
          </p:cNvSpPr>
          <p:nvPr/>
        </p:nvSpPr>
        <p:spPr bwMode="auto">
          <a:xfrm>
            <a:off x="817563" y="3632200"/>
            <a:ext cx="1011237" cy="301625"/>
          </a:xfrm>
          <a:custGeom>
            <a:avLst/>
            <a:gdLst>
              <a:gd name="T0" fmla="*/ 0 w 637"/>
              <a:gd name="T1" fmla="*/ 0 h 190"/>
              <a:gd name="T2" fmla="*/ 2147483647 w 637"/>
              <a:gd name="T3" fmla="*/ 2147483647 h 190"/>
              <a:gd name="T4" fmla="*/ 2147483647 w 637"/>
              <a:gd name="T5" fmla="*/ 2147483647 h 190"/>
              <a:gd name="T6" fmla="*/ 0 60000 65536"/>
              <a:gd name="T7" fmla="*/ 0 60000 65536"/>
              <a:gd name="T8" fmla="*/ 0 60000 65536"/>
              <a:gd name="T9" fmla="*/ 0 w 637"/>
              <a:gd name="T10" fmla="*/ 0 h 190"/>
              <a:gd name="T11" fmla="*/ 637 w 637"/>
              <a:gd name="T12" fmla="*/ 190 h 190"/>
            </a:gdLst>
            <a:ahLst/>
            <a:cxnLst>
              <a:cxn ang="T6">
                <a:pos x="T0" y="T1"/>
              </a:cxn>
              <a:cxn ang="T7">
                <a:pos x="T2" y="T3"/>
              </a:cxn>
              <a:cxn ang="T8">
                <a:pos x="T4" y="T5"/>
              </a:cxn>
            </a:cxnLst>
            <a:rect l="T9" t="T10" r="T11" b="T12"/>
            <a:pathLst>
              <a:path w="637" h="190">
                <a:moveTo>
                  <a:pt x="0" y="0"/>
                </a:moveTo>
                <a:cubicBezTo>
                  <a:pt x="25" y="88"/>
                  <a:pt x="51" y="176"/>
                  <a:pt x="157" y="183"/>
                </a:cubicBezTo>
                <a:cubicBezTo>
                  <a:pt x="263" y="190"/>
                  <a:pt x="450" y="116"/>
                  <a:pt x="637" y="43"/>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63" name="Freeform 51"/>
          <p:cNvSpPr>
            <a:spLocks/>
          </p:cNvSpPr>
          <p:nvPr/>
        </p:nvSpPr>
        <p:spPr bwMode="auto">
          <a:xfrm>
            <a:off x="1870075" y="3644900"/>
            <a:ext cx="1579563" cy="388938"/>
          </a:xfrm>
          <a:custGeom>
            <a:avLst/>
            <a:gdLst>
              <a:gd name="T0" fmla="*/ 0 w 995"/>
              <a:gd name="T1" fmla="*/ 2147483647 h 245"/>
              <a:gd name="T2" fmla="*/ 2147483647 w 995"/>
              <a:gd name="T3" fmla="*/ 2147483647 h 245"/>
              <a:gd name="T4" fmla="*/ 2147483647 w 995"/>
              <a:gd name="T5" fmla="*/ 0 h 245"/>
              <a:gd name="T6" fmla="*/ 0 60000 65536"/>
              <a:gd name="T7" fmla="*/ 0 60000 65536"/>
              <a:gd name="T8" fmla="*/ 0 60000 65536"/>
              <a:gd name="T9" fmla="*/ 0 w 995"/>
              <a:gd name="T10" fmla="*/ 0 h 245"/>
              <a:gd name="T11" fmla="*/ 995 w 995"/>
              <a:gd name="T12" fmla="*/ 245 h 245"/>
            </a:gdLst>
            <a:ahLst/>
            <a:cxnLst>
              <a:cxn ang="T6">
                <a:pos x="T0" y="T1"/>
              </a:cxn>
              <a:cxn ang="T7">
                <a:pos x="T2" y="T3"/>
              </a:cxn>
              <a:cxn ang="T8">
                <a:pos x="T4" y="T5"/>
              </a:cxn>
            </a:cxnLst>
            <a:rect l="T9" t="T10" r="T11" b="T12"/>
            <a:pathLst>
              <a:path w="995" h="245">
                <a:moveTo>
                  <a:pt x="0" y="53"/>
                </a:moveTo>
                <a:cubicBezTo>
                  <a:pt x="122" y="149"/>
                  <a:pt x="244" y="245"/>
                  <a:pt x="410" y="236"/>
                </a:cubicBezTo>
                <a:cubicBezTo>
                  <a:pt x="576" y="227"/>
                  <a:pt x="785" y="113"/>
                  <a:pt x="995" y="0"/>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64" name="Freeform 52"/>
          <p:cNvSpPr>
            <a:spLocks/>
          </p:cNvSpPr>
          <p:nvPr/>
        </p:nvSpPr>
        <p:spPr bwMode="auto">
          <a:xfrm>
            <a:off x="3478213" y="3659188"/>
            <a:ext cx="2049462" cy="223837"/>
          </a:xfrm>
          <a:custGeom>
            <a:avLst/>
            <a:gdLst>
              <a:gd name="T0" fmla="*/ 0 w 1291"/>
              <a:gd name="T1" fmla="*/ 2147483647 h 141"/>
              <a:gd name="T2" fmla="*/ 2147483647 w 1291"/>
              <a:gd name="T3" fmla="*/ 2147483647 h 141"/>
              <a:gd name="T4" fmla="*/ 2147483647 w 1291"/>
              <a:gd name="T5" fmla="*/ 0 h 141"/>
              <a:gd name="T6" fmla="*/ 0 60000 65536"/>
              <a:gd name="T7" fmla="*/ 0 60000 65536"/>
              <a:gd name="T8" fmla="*/ 0 60000 65536"/>
              <a:gd name="T9" fmla="*/ 0 w 1291"/>
              <a:gd name="T10" fmla="*/ 0 h 141"/>
              <a:gd name="T11" fmla="*/ 1291 w 1291"/>
              <a:gd name="T12" fmla="*/ 141 h 141"/>
            </a:gdLst>
            <a:ahLst/>
            <a:cxnLst>
              <a:cxn ang="T6">
                <a:pos x="T0" y="T1"/>
              </a:cxn>
              <a:cxn ang="T7">
                <a:pos x="T2" y="T3"/>
              </a:cxn>
              <a:cxn ang="T8">
                <a:pos x="T4" y="T5"/>
              </a:cxn>
            </a:cxnLst>
            <a:rect l="T9" t="T10" r="T11" b="T12"/>
            <a:pathLst>
              <a:path w="1291" h="141">
                <a:moveTo>
                  <a:pt x="0" y="9"/>
                </a:moveTo>
                <a:cubicBezTo>
                  <a:pt x="163" y="75"/>
                  <a:pt x="326" y="141"/>
                  <a:pt x="541" y="140"/>
                </a:cubicBezTo>
                <a:cubicBezTo>
                  <a:pt x="756" y="139"/>
                  <a:pt x="1023" y="69"/>
                  <a:pt x="1291" y="0"/>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65" name="Freeform 53"/>
          <p:cNvSpPr>
            <a:spLocks/>
          </p:cNvSpPr>
          <p:nvPr/>
        </p:nvSpPr>
        <p:spPr bwMode="auto">
          <a:xfrm>
            <a:off x="5624513" y="3659188"/>
            <a:ext cx="1593850" cy="309562"/>
          </a:xfrm>
          <a:custGeom>
            <a:avLst/>
            <a:gdLst>
              <a:gd name="T0" fmla="*/ 0 w 1004"/>
              <a:gd name="T1" fmla="*/ 0 h 195"/>
              <a:gd name="T2" fmla="*/ 2147483647 w 1004"/>
              <a:gd name="T3" fmla="*/ 2147483647 h 195"/>
              <a:gd name="T4" fmla="*/ 2147483647 w 1004"/>
              <a:gd name="T5" fmla="*/ 2147483647 h 195"/>
              <a:gd name="T6" fmla="*/ 0 60000 65536"/>
              <a:gd name="T7" fmla="*/ 0 60000 65536"/>
              <a:gd name="T8" fmla="*/ 0 60000 65536"/>
              <a:gd name="T9" fmla="*/ 0 w 1004"/>
              <a:gd name="T10" fmla="*/ 0 h 195"/>
              <a:gd name="T11" fmla="*/ 1004 w 1004"/>
              <a:gd name="T12" fmla="*/ 195 h 195"/>
            </a:gdLst>
            <a:ahLst/>
            <a:cxnLst>
              <a:cxn ang="T6">
                <a:pos x="T0" y="T1"/>
              </a:cxn>
              <a:cxn ang="T7">
                <a:pos x="T2" y="T3"/>
              </a:cxn>
              <a:cxn ang="T8">
                <a:pos x="T4" y="T5"/>
              </a:cxn>
            </a:cxnLst>
            <a:rect l="T9" t="T10" r="T11" b="T12"/>
            <a:pathLst>
              <a:path w="1004" h="195">
                <a:moveTo>
                  <a:pt x="0" y="0"/>
                </a:moveTo>
                <a:cubicBezTo>
                  <a:pt x="126" y="94"/>
                  <a:pt x="252" y="189"/>
                  <a:pt x="419" y="192"/>
                </a:cubicBezTo>
                <a:cubicBezTo>
                  <a:pt x="586" y="195"/>
                  <a:pt x="795" y="106"/>
                  <a:pt x="1004" y="17"/>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66" name="Freeform 54"/>
          <p:cNvSpPr>
            <a:spLocks/>
          </p:cNvSpPr>
          <p:nvPr/>
        </p:nvSpPr>
        <p:spPr bwMode="auto">
          <a:xfrm>
            <a:off x="7273925" y="3659188"/>
            <a:ext cx="941388" cy="131762"/>
          </a:xfrm>
          <a:custGeom>
            <a:avLst/>
            <a:gdLst>
              <a:gd name="T0" fmla="*/ 0 w 593"/>
              <a:gd name="T1" fmla="*/ 2147483647 h 83"/>
              <a:gd name="T2" fmla="*/ 2147483647 w 593"/>
              <a:gd name="T3" fmla="*/ 2147483647 h 83"/>
              <a:gd name="T4" fmla="*/ 2147483647 w 593"/>
              <a:gd name="T5" fmla="*/ 0 h 83"/>
              <a:gd name="T6" fmla="*/ 0 60000 65536"/>
              <a:gd name="T7" fmla="*/ 0 60000 65536"/>
              <a:gd name="T8" fmla="*/ 0 60000 65536"/>
              <a:gd name="T9" fmla="*/ 0 w 593"/>
              <a:gd name="T10" fmla="*/ 0 h 83"/>
              <a:gd name="T11" fmla="*/ 593 w 593"/>
              <a:gd name="T12" fmla="*/ 83 h 83"/>
            </a:gdLst>
            <a:ahLst/>
            <a:cxnLst>
              <a:cxn ang="T6">
                <a:pos x="T0" y="T1"/>
              </a:cxn>
              <a:cxn ang="T7">
                <a:pos x="T2" y="T3"/>
              </a:cxn>
              <a:cxn ang="T8">
                <a:pos x="T4" y="T5"/>
              </a:cxn>
            </a:cxnLst>
            <a:rect l="T9" t="T10" r="T11" b="T12"/>
            <a:pathLst>
              <a:path w="593" h="83">
                <a:moveTo>
                  <a:pt x="0" y="26"/>
                </a:moveTo>
                <a:cubicBezTo>
                  <a:pt x="68" y="54"/>
                  <a:pt x="136" y="83"/>
                  <a:pt x="235" y="79"/>
                </a:cubicBezTo>
                <a:cubicBezTo>
                  <a:pt x="334" y="75"/>
                  <a:pt x="463" y="37"/>
                  <a:pt x="593" y="0"/>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67" name="Freeform 55"/>
          <p:cNvSpPr>
            <a:spLocks/>
          </p:cNvSpPr>
          <p:nvPr/>
        </p:nvSpPr>
        <p:spPr bwMode="auto">
          <a:xfrm>
            <a:off x="738188" y="3644900"/>
            <a:ext cx="1090612" cy="490538"/>
          </a:xfrm>
          <a:custGeom>
            <a:avLst/>
            <a:gdLst>
              <a:gd name="T0" fmla="*/ 2147483647 w 716"/>
              <a:gd name="T1" fmla="*/ 2147483647 h 309"/>
              <a:gd name="T2" fmla="*/ 2147483647 w 716"/>
              <a:gd name="T3" fmla="*/ 2147483647 h 309"/>
              <a:gd name="T4" fmla="*/ 2147483647 w 716"/>
              <a:gd name="T5" fmla="*/ 2147483647 h 309"/>
              <a:gd name="T6" fmla="*/ 0 w 716"/>
              <a:gd name="T7" fmla="*/ 0 h 309"/>
              <a:gd name="T8" fmla="*/ 0 60000 65536"/>
              <a:gd name="T9" fmla="*/ 0 60000 65536"/>
              <a:gd name="T10" fmla="*/ 0 60000 65536"/>
              <a:gd name="T11" fmla="*/ 0 60000 65536"/>
              <a:gd name="T12" fmla="*/ 0 w 716"/>
              <a:gd name="T13" fmla="*/ 0 h 309"/>
              <a:gd name="T14" fmla="*/ 716 w 716"/>
              <a:gd name="T15" fmla="*/ 309 h 309"/>
            </a:gdLst>
            <a:ahLst/>
            <a:cxnLst>
              <a:cxn ang="T8">
                <a:pos x="T0" y="T1"/>
              </a:cxn>
              <a:cxn ang="T9">
                <a:pos x="T2" y="T3"/>
              </a:cxn>
              <a:cxn ang="T10">
                <a:pos x="T4" y="T5"/>
              </a:cxn>
              <a:cxn ang="T11">
                <a:pos x="T6" y="T7"/>
              </a:cxn>
            </a:cxnLst>
            <a:rect l="T12" t="T13" r="T14" b="T15"/>
            <a:pathLst>
              <a:path w="716" h="309">
                <a:moveTo>
                  <a:pt x="716" y="88"/>
                </a:moveTo>
                <a:cubicBezTo>
                  <a:pt x="621" y="169"/>
                  <a:pt x="527" y="251"/>
                  <a:pt x="437" y="280"/>
                </a:cubicBezTo>
                <a:cubicBezTo>
                  <a:pt x="347" y="309"/>
                  <a:pt x="248" y="309"/>
                  <a:pt x="175" y="262"/>
                </a:cubicBezTo>
                <a:cubicBezTo>
                  <a:pt x="102" y="215"/>
                  <a:pt x="51" y="107"/>
                  <a:pt x="0" y="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68" name="Freeform 56"/>
          <p:cNvSpPr>
            <a:spLocks/>
          </p:cNvSpPr>
          <p:nvPr/>
        </p:nvSpPr>
        <p:spPr bwMode="auto">
          <a:xfrm>
            <a:off x="730250" y="3756025"/>
            <a:ext cx="2705100" cy="639763"/>
          </a:xfrm>
          <a:custGeom>
            <a:avLst/>
            <a:gdLst>
              <a:gd name="T0" fmla="*/ 2147483647 w 1780"/>
              <a:gd name="T1" fmla="*/ 2147483647 h 403"/>
              <a:gd name="T2" fmla="*/ 2147483647 w 1780"/>
              <a:gd name="T3" fmla="*/ 2147483647 h 403"/>
              <a:gd name="T4" fmla="*/ 2147483647 w 1780"/>
              <a:gd name="T5" fmla="*/ 2147483647 h 403"/>
              <a:gd name="T6" fmla="*/ 0 w 1780"/>
              <a:gd name="T7" fmla="*/ 0 h 403"/>
              <a:gd name="T8" fmla="*/ 0 60000 65536"/>
              <a:gd name="T9" fmla="*/ 0 60000 65536"/>
              <a:gd name="T10" fmla="*/ 0 60000 65536"/>
              <a:gd name="T11" fmla="*/ 0 60000 65536"/>
              <a:gd name="T12" fmla="*/ 0 w 1780"/>
              <a:gd name="T13" fmla="*/ 0 h 403"/>
              <a:gd name="T14" fmla="*/ 1780 w 1780"/>
              <a:gd name="T15" fmla="*/ 403 h 403"/>
            </a:gdLst>
            <a:ahLst/>
            <a:cxnLst>
              <a:cxn ang="T8">
                <a:pos x="T0" y="T1"/>
              </a:cxn>
              <a:cxn ang="T9">
                <a:pos x="T2" y="T3"/>
              </a:cxn>
              <a:cxn ang="T10">
                <a:pos x="T4" y="T5"/>
              </a:cxn>
              <a:cxn ang="T11">
                <a:pos x="T6" y="T7"/>
              </a:cxn>
            </a:cxnLst>
            <a:rect l="T12" t="T13" r="T14" b="T15"/>
            <a:pathLst>
              <a:path w="1780" h="403">
                <a:moveTo>
                  <a:pt x="1780" y="105"/>
                </a:moveTo>
                <a:cubicBezTo>
                  <a:pt x="1718" y="193"/>
                  <a:pt x="1657" y="282"/>
                  <a:pt x="1414" y="323"/>
                </a:cubicBezTo>
                <a:cubicBezTo>
                  <a:pt x="1171" y="364"/>
                  <a:pt x="559" y="403"/>
                  <a:pt x="323" y="349"/>
                </a:cubicBezTo>
                <a:cubicBezTo>
                  <a:pt x="87" y="295"/>
                  <a:pt x="43" y="147"/>
                  <a:pt x="0" y="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69" name="Freeform 57"/>
          <p:cNvSpPr>
            <a:spLocks/>
          </p:cNvSpPr>
          <p:nvPr/>
        </p:nvSpPr>
        <p:spPr bwMode="auto">
          <a:xfrm>
            <a:off x="695325" y="3784600"/>
            <a:ext cx="4945063" cy="757238"/>
          </a:xfrm>
          <a:custGeom>
            <a:avLst/>
            <a:gdLst>
              <a:gd name="T0" fmla="*/ 2147483647 w 3266"/>
              <a:gd name="T1" fmla="*/ 0 h 477"/>
              <a:gd name="T2" fmla="*/ 2147483647 w 3266"/>
              <a:gd name="T3" fmla="*/ 2147483647 h 477"/>
              <a:gd name="T4" fmla="*/ 2147483647 w 3266"/>
              <a:gd name="T5" fmla="*/ 2147483647 h 477"/>
              <a:gd name="T6" fmla="*/ 2147483647 w 3266"/>
              <a:gd name="T7" fmla="*/ 2147483647 h 477"/>
              <a:gd name="T8" fmla="*/ 2147483647 w 3266"/>
              <a:gd name="T9" fmla="*/ 2147483647 h 477"/>
              <a:gd name="T10" fmla="*/ 2147483647 w 3266"/>
              <a:gd name="T11" fmla="*/ 2147483647 h 477"/>
              <a:gd name="T12" fmla="*/ 0 60000 65536"/>
              <a:gd name="T13" fmla="*/ 0 60000 65536"/>
              <a:gd name="T14" fmla="*/ 0 60000 65536"/>
              <a:gd name="T15" fmla="*/ 0 60000 65536"/>
              <a:gd name="T16" fmla="*/ 0 60000 65536"/>
              <a:gd name="T17" fmla="*/ 0 60000 65536"/>
              <a:gd name="T18" fmla="*/ 0 w 3266"/>
              <a:gd name="T19" fmla="*/ 0 h 477"/>
              <a:gd name="T20" fmla="*/ 3266 w 3266"/>
              <a:gd name="T21" fmla="*/ 477 h 477"/>
            </a:gdLst>
            <a:ahLst/>
            <a:cxnLst>
              <a:cxn ang="T12">
                <a:pos x="T0" y="T1"/>
              </a:cxn>
              <a:cxn ang="T13">
                <a:pos x="T2" y="T3"/>
              </a:cxn>
              <a:cxn ang="T14">
                <a:pos x="T4" y="T5"/>
              </a:cxn>
              <a:cxn ang="T15">
                <a:pos x="T6" y="T7"/>
              </a:cxn>
              <a:cxn ang="T16">
                <a:pos x="T8" y="T9"/>
              </a:cxn>
              <a:cxn ang="T17">
                <a:pos x="T10" y="T11"/>
              </a:cxn>
            </a:cxnLst>
            <a:rect l="T18" t="T19" r="T20" b="T21"/>
            <a:pathLst>
              <a:path w="3266" h="477">
                <a:moveTo>
                  <a:pt x="3221" y="0"/>
                </a:moveTo>
                <a:cubicBezTo>
                  <a:pt x="3243" y="58"/>
                  <a:pt x="3266" y="117"/>
                  <a:pt x="3090" y="174"/>
                </a:cubicBezTo>
                <a:cubicBezTo>
                  <a:pt x="2914" y="231"/>
                  <a:pt x="2542" y="291"/>
                  <a:pt x="2165" y="340"/>
                </a:cubicBezTo>
                <a:cubicBezTo>
                  <a:pt x="1788" y="389"/>
                  <a:pt x="1169" y="465"/>
                  <a:pt x="830" y="471"/>
                </a:cubicBezTo>
                <a:cubicBezTo>
                  <a:pt x="491" y="477"/>
                  <a:pt x="264" y="449"/>
                  <a:pt x="132" y="375"/>
                </a:cubicBezTo>
                <a:cubicBezTo>
                  <a:pt x="0" y="301"/>
                  <a:pt x="18" y="163"/>
                  <a:pt x="36" y="26"/>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70" name="Freeform 58"/>
          <p:cNvSpPr>
            <a:spLocks/>
          </p:cNvSpPr>
          <p:nvPr/>
        </p:nvSpPr>
        <p:spPr bwMode="auto">
          <a:xfrm>
            <a:off x="744538" y="3838575"/>
            <a:ext cx="6459537" cy="874713"/>
          </a:xfrm>
          <a:custGeom>
            <a:avLst/>
            <a:gdLst>
              <a:gd name="T0" fmla="*/ 2147483647 w 4334"/>
              <a:gd name="T1" fmla="*/ 2147483647 h 551"/>
              <a:gd name="T2" fmla="*/ 2147483647 w 4334"/>
              <a:gd name="T3" fmla="*/ 2147483647 h 551"/>
              <a:gd name="T4" fmla="*/ 2147483647 w 4334"/>
              <a:gd name="T5" fmla="*/ 2147483647 h 551"/>
              <a:gd name="T6" fmla="*/ 2147483647 w 4334"/>
              <a:gd name="T7" fmla="*/ 2147483647 h 551"/>
              <a:gd name="T8" fmla="*/ 2147483647 w 4334"/>
              <a:gd name="T9" fmla="*/ 2147483647 h 551"/>
              <a:gd name="T10" fmla="*/ 2147483647 w 4334"/>
              <a:gd name="T11" fmla="*/ 0 h 551"/>
              <a:gd name="T12" fmla="*/ 0 60000 65536"/>
              <a:gd name="T13" fmla="*/ 0 60000 65536"/>
              <a:gd name="T14" fmla="*/ 0 60000 65536"/>
              <a:gd name="T15" fmla="*/ 0 60000 65536"/>
              <a:gd name="T16" fmla="*/ 0 60000 65536"/>
              <a:gd name="T17" fmla="*/ 0 60000 65536"/>
              <a:gd name="T18" fmla="*/ 0 w 4334"/>
              <a:gd name="T19" fmla="*/ 0 h 551"/>
              <a:gd name="T20" fmla="*/ 4334 w 4334"/>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4334" h="551">
                <a:moveTo>
                  <a:pt x="4334" y="18"/>
                </a:moveTo>
                <a:cubicBezTo>
                  <a:pt x="4280" y="101"/>
                  <a:pt x="4227" y="185"/>
                  <a:pt x="4003" y="245"/>
                </a:cubicBezTo>
                <a:cubicBezTo>
                  <a:pt x="3779" y="305"/>
                  <a:pt x="3543" y="327"/>
                  <a:pt x="2990" y="376"/>
                </a:cubicBezTo>
                <a:cubicBezTo>
                  <a:pt x="2437" y="425"/>
                  <a:pt x="1166" y="533"/>
                  <a:pt x="686" y="542"/>
                </a:cubicBezTo>
                <a:cubicBezTo>
                  <a:pt x="206" y="551"/>
                  <a:pt x="220" y="518"/>
                  <a:pt x="110" y="428"/>
                </a:cubicBezTo>
                <a:cubicBezTo>
                  <a:pt x="0" y="338"/>
                  <a:pt x="11" y="169"/>
                  <a:pt x="23" y="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1088571" name="Freeform 59"/>
          <p:cNvSpPr>
            <a:spLocks/>
          </p:cNvSpPr>
          <p:nvPr/>
        </p:nvSpPr>
        <p:spPr bwMode="auto">
          <a:xfrm>
            <a:off x="679450" y="3838575"/>
            <a:ext cx="7734300" cy="1162050"/>
          </a:xfrm>
          <a:custGeom>
            <a:avLst/>
            <a:gdLst>
              <a:gd name="T0" fmla="*/ 2147483647 w 5230"/>
              <a:gd name="T1" fmla="*/ 0 h 732"/>
              <a:gd name="T2" fmla="*/ 2147483647 w 5230"/>
              <a:gd name="T3" fmla="*/ 2147483647 h 732"/>
              <a:gd name="T4" fmla="*/ 2147483647 w 5230"/>
              <a:gd name="T5" fmla="*/ 2147483647 h 732"/>
              <a:gd name="T6" fmla="*/ 2147483647 w 5230"/>
              <a:gd name="T7" fmla="*/ 2147483647 h 732"/>
              <a:gd name="T8" fmla="*/ 2147483647 w 5230"/>
              <a:gd name="T9" fmla="*/ 2147483647 h 732"/>
              <a:gd name="T10" fmla="*/ 0 60000 65536"/>
              <a:gd name="T11" fmla="*/ 0 60000 65536"/>
              <a:gd name="T12" fmla="*/ 0 60000 65536"/>
              <a:gd name="T13" fmla="*/ 0 60000 65536"/>
              <a:gd name="T14" fmla="*/ 0 60000 65536"/>
              <a:gd name="T15" fmla="*/ 0 w 5230"/>
              <a:gd name="T16" fmla="*/ 0 h 732"/>
              <a:gd name="T17" fmla="*/ 5230 w 5230"/>
              <a:gd name="T18" fmla="*/ 732 h 732"/>
            </a:gdLst>
            <a:ahLst/>
            <a:cxnLst>
              <a:cxn ang="T10">
                <a:pos x="T0" y="T1"/>
              </a:cxn>
              <a:cxn ang="T11">
                <a:pos x="T2" y="T3"/>
              </a:cxn>
              <a:cxn ang="T12">
                <a:pos x="T4" y="T5"/>
              </a:cxn>
              <a:cxn ang="T13">
                <a:pos x="T6" y="T7"/>
              </a:cxn>
              <a:cxn ang="T14">
                <a:pos x="T8" y="T9"/>
              </a:cxn>
            </a:cxnLst>
            <a:rect l="T15" t="T16" r="T17" b="T18"/>
            <a:pathLst>
              <a:path w="5230" h="732">
                <a:moveTo>
                  <a:pt x="5123" y="0"/>
                </a:moveTo>
                <a:cubicBezTo>
                  <a:pt x="5176" y="60"/>
                  <a:pt x="5230" y="121"/>
                  <a:pt x="5009" y="201"/>
                </a:cubicBezTo>
                <a:cubicBezTo>
                  <a:pt x="4788" y="281"/>
                  <a:pt x="4526" y="404"/>
                  <a:pt x="3796" y="480"/>
                </a:cubicBezTo>
                <a:cubicBezTo>
                  <a:pt x="3066" y="556"/>
                  <a:pt x="1256" y="732"/>
                  <a:pt x="628" y="655"/>
                </a:cubicBezTo>
                <a:cubicBezTo>
                  <a:pt x="0" y="578"/>
                  <a:pt x="13" y="298"/>
                  <a:pt x="26" y="1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dirty="0"/>
          </a:p>
        </p:txBody>
      </p:sp>
      <p:sp>
        <p:nvSpPr>
          <p:cNvPr id="27698" name="Text Box 72"/>
          <p:cNvSpPr txBox="1">
            <a:spLocks noChangeArrowheads="1"/>
          </p:cNvSpPr>
          <p:nvPr/>
        </p:nvSpPr>
        <p:spPr bwMode="auto">
          <a:xfrm>
            <a:off x="8305800" y="1814513"/>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dirty="0"/>
              <a:t>UNI</a:t>
            </a:r>
          </a:p>
        </p:txBody>
      </p:sp>
      <p:sp>
        <p:nvSpPr>
          <p:cNvPr id="27699" name="Text Box 73"/>
          <p:cNvSpPr txBox="1">
            <a:spLocks noChangeArrowheads="1"/>
          </p:cNvSpPr>
          <p:nvPr/>
        </p:nvSpPr>
        <p:spPr bwMode="auto">
          <a:xfrm>
            <a:off x="196850" y="1722438"/>
            <a:ext cx="533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dirty="0"/>
              <a:t>UNI</a:t>
            </a:r>
          </a:p>
        </p:txBody>
      </p:sp>
      <p:sp>
        <p:nvSpPr>
          <p:cNvPr id="1088586" name="AutoShape 74"/>
          <p:cNvSpPr>
            <a:spLocks noChangeArrowheads="1"/>
          </p:cNvSpPr>
          <p:nvPr/>
        </p:nvSpPr>
        <p:spPr bwMode="auto">
          <a:xfrm>
            <a:off x="1295400" y="5376863"/>
            <a:ext cx="6516688" cy="765175"/>
          </a:xfrm>
          <a:prstGeom prst="bevel">
            <a:avLst>
              <a:gd name="adj" fmla="val 9162"/>
            </a:avLst>
          </a:prstGeom>
          <a:solidFill>
            <a:srgbClr val="3D5B67"/>
          </a:solidFill>
          <a:ln w="12700">
            <a:noFill/>
            <a:miter lim="800000"/>
            <a:headEnd/>
            <a:tailEnd/>
          </a:ln>
          <a:effectLst/>
        </p:spPr>
        <p:txBody>
          <a:bodyPr lIns="82296" rIns="82296" anchor="ctr">
            <a:spAutoFit/>
          </a:bodyPr>
          <a:lstStyle/>
          <a:p>
            <a:pPr algn="ctr">
              <a:lnSpc>
                <a:spcPct val="90000"/>
              </a:lnSpc>
              <a:defRPr/>
            </a:pPr>
            <a:r>
              <a:rPr lang="en-US" altLang="en-US" sz="2000" dirty="0">
                <a:solidFill>
                  <a:schemeClr val="bg1"/>
                </a:solidFill>
                <a:effectLst>
                  <a:outerShdw blurRad="38100" dist="38100" dir="2700000" algn="tl">
                    <a:srgbClr val="000000"/>
                  </a:outerShdw>
                </a:effectLst>
                <a:latin typeface="Arial" pitchFamily="34" charset="0"/>
                <a:cs typeface="Arial" pitchFamily="34" charset="0"/>
              </a:rPr>
              <a:t>Ethernet Link Trace is analogous to IP’s Traceroute, finds the location of the broken connection</a:t>
            </a:r>
          </a:p>
        </p:txBody>
      </p:sp>
      <p:pic>
        <p:nvPicPr>
          <p:cNvPr id="27701" name="Picture 77" descr="optical WAN transpo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64025" y="2368550"/>
            <a:ext cx="6159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2" name="Picture 78" descr="MEFstyleNI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 y="1768475"/>
            <a:ext cx="5969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3" name="Picture 79" descr="MEFstyleNI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48600" y="1911350"/>
            <a:ext cx="5969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4" name="Picture 80" descr="optical WAN transpo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1600" y="1835150"/>
            <a:ext cx="6159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5" name="Picture 81" descr="optical WAN transpo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0400" y="1835150"/>
            <a:ext cx="61595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6" name="Picture 10" descr="Router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24000" y="2063750"/>
            <a:ext cx="733425"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7" name="Picture 4" descr="Switch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4600" y="1530350"/>
            <a:ext cx="5334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8" name="Picture 4" descr="Switch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14600" y="2368550"/>
            <a:ext cx="5334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09" name="Picture 10" descr="Router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58000" y="2063750"/>
            <a:ext cx="6096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0" name="Picture 4" descr="Switch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0" y="1447800"/>
            <a:ext cx="5334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711" name="Picture 4" descr="Switch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0" y="2368550"/>
            <a:ext cx="5334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6551" name="Line 87"/>
          <p:cNvSpPr>
            <a:spLocks noChangeShapeType="1"/>
          </p:cNvSpPr>
          <p:nvPr/>
        </p:nvSpPr>
        <p:spPr bwMode="auto">
          <a:xfrm flipV="1">
            <a:off x="3852863" y="2058988"/>
            <a:ext cx="338137" cy="269875"/>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086552" name="Line 88"/>
          <p:cNvSpPr>
            <a:spLocks noChangeShapeType="1"/>
          </p:cNvSpPr>
          <p:nvPr/>
        </p:nvSpPr>
        <p:spPr bwMode="auto">
          <a:xfrm flipH="1" flipV="1">
            <a:off x="3886200" y="2057400"/>
            <a:ext cx="304800" cy="296863"/>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 name="Line 87"/>
          <p:cNvSpPr>
            <a:spLocks noChangeShapeType="1"/>
          </p:cNvSpPr>
          <p:nvPr/>
        </p:nvSpPr>
        <p:spPr bwMode="auto">
          <a:xfrm flipV="1">
            <a:off x="4310063" y="3735388"/>
            <a:ext cx="338137" cy="269875"/>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 name="Line 88"/>
          <p:cNvSpPr>
            <a:spLocks noChangeShapeType="1"/>
          </p:cNvSpPr>
          <p:nvPr/>
        </p:nvSpPr>
        <p:spPr bwMode="auto">
          <a:xfrm flipH="1" flipV="1">
            <a:off x="4343400" y="3733800"/>
            <a:ext cx="304800" cy="296863"/>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 name="Line 87"/>
          <p:cNvSpPr>
            <a:spLocks noChangeShapeType="1"/>
          </p:cNvSpPr>
          <p:nvPr/>
        </p:nvSpPr>
        <p:spPr bwMode="auto">
          <a:xfrm flipV="1">
            <a:off x="4995863" y="3963988"/>
            <a:ext cx="338137" cy="269875"/>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5" name="Line 88"/>
          <p:cNvSpPr>
            <a:spLocks noChangeShapeType="1"/>
          </p:cNvSpPr>
          <p:nvPr/>
        </p:nvSpPr>
        <p:spPr bwMode="auto">
          <a:xfrm flipH="1" flipV="1">
            <a:off x="5029200" y="3962400"/>
            <a:ext cx="304800" cy="296863"/>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88562"/>
                                        </p:tgtEl>
                                        <p:attrNameLst>
                                          <p:attrName>style.visibility</p:attrName>
                                        </p:attrNameLst>
                                      </p:cBhvr>
                                      <p:to>
                                        <p:strVal val="visible"/>
                                      </p:to>
                                    </p:set>
                                    <p:animEffect transition="in" filter="wipe(left)">
                                      <p:cBhvr>
                                        <p:cTn id="7" dur="500"/>
                                        <p:tgtEl>
                                          <p:spTgt spid="1088562"/>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88567"/>
                                        </p:tgtEl>
                                        <p:attrNameLst>
                                          <p:attrName>style.visibility</p:attrName>
                                        </p:attrNameLst>
                                      </p:cBhvr>
                                      <p:to>
                                        <p:strVal val="visible"/>
                                      </p:to>
                                    </p:set>
                                    <p:animEffect transition="in" filter="wipe(right)">
                                      <p:cBhvr>
                                        <p:cTn id="11" dur="500"/>
                                        <p:tgtEl>
                                          <p:spTgt spid="108856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88563"/>
                                        </p:tgtEl>
                                        <p:attrNameLst>
                                          <p:attrName>style.visibility</p:attrName>
                                        </p:attrNameLst>
                                      </p:cBhvr>
                                      <p:to>
                                        <p:strVal val="visible"/>
                                      </p:to>
                                    </p:set>
                                    <p:animEffect transition="in" filter="wipe(left)">
                                      <p:cBhvr>
                                        <p:cTn id="15" dur="500"/>
                                        <p:tgtEl>
                                          <p:spTgt spid="1088563"/>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88568"/>
                                        </p:tgtEl>
                                        <p:attrNameLst>
                                          <p:attrName>style.visibility</p:attrName>
                                        </p:attrNameLst>
                                      </p:cBhvr>
                                      <p:to>
                                        <p:strVal val="visible"/>
                                      </p:to>
                                    </p:set>
                                    <p:animEffect transition="in" filter="wipe(right)">
                                      <p:cBhvr>
                                        <p:cTn id="19" dur="500"/>
                                        <p:tgtEl>
                                          <p:spTgt spid="108856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88564"/>
                                        </p:tgtEl>
                                        <p:attrNameLst>
                                          <p:attrName>style.visibility</p:attrName>
                                        </p:attrNameLst>
                                      </p:cBhvr>
                                      <p:to>
                                        <p:strVal val="visible"/>
                                      </p:to>
                                    </p:set>
                                    <p:animEffect transition="in" filter="wipe(left)">
                                      <p:cBhvr>
                                        <p:cTn id="23" dur="500"/>
                                        <p:tgtEl>
                                          <p:spTgt spid="1088564"/>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88569"/>
                                        </p:tgtEl>
                                        <p:attrNameLst>
                                          <p:attrName>style.visibility</p:attrName>
                                        </p:attrNameLst>
                                      </p:cBhvr>
                                      <p:to>
                                        <p:strVal val="visible"/>
                                      </p:to>
                                    </p:set>
                                    <p:animEffect transition="in" filter="wipe(right)">
                                      <p:cBhvr>
                                        <p:cTn id="27" dur="500"/>
                                        <p:tgtEl>
                                          <p:spTgt spid="108856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88565"/>
                                        </p:tgtEl>
                                        <p:attrNameLst>
                                          <p:attrName>style.visibility</p:attrName>
                                        </p:attrNameLst>
                                      </p:cBhvr>
                                      <p:to>
                                        <p:strVal val="visible"/>
                                      </p:to>
                                    </p:set>
                                    <p:animEffect transition="in" filter="wipe(left)">
                                      <p:cBhvr>
                                        <p:cTn id="31" dur="500"/>
                                        <p:tgtEl>
                                          <p:spTgt spid="1088565"/>
                                        </p:tgtEl>
                                      </p:cBhvr>
                                    </p:animEffect>
                                  </p:childTnLst>
                                </p:cTn>
                              </p:par>
                            </p:childTnLst>
                          </p:cTn>
                        </p:par>
                        <p:par>
                          <p:cTn id="32" fill="hold" nodeType="afterGroup">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088570"/>
                                        </p:tgtEl>
                                        <p:attrNameLst>
                                          <p:attrName>style.visibility</p:attrName>
                                        </p:attrNameLst>
                                      </p:cBhvr>
                                      <p:to>
                                        <p:strVal val="visible"/>
                                      </p:to>
                                    </p:set>
                                    <p:animEffect transition="in" filter="wipe(right)">
                                      <p:cBhvr>
                                        <p:cTn id="35" dur="500"/>
                                        <p:tgtEl>
                                          <p:spTgt spid="1088570"/>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88566"/>
                                        </p:tgtEl>
                                        <p:attrNameLst>
                                          <p:attrName>style.visibility</p:attrName>
                                        </p:attrNameLst>
                                      </p:cBhvr>
                                      <p:to>
                                        <p:strVal val="visible"/>
                                      </p:to>
                                    </p:set>
                                    <p:animEffect transition="in" filter="wipe(left)">
                                      <p:cBhvr>
                                        <p:cTn id="39" dur="500"/>
                                        <p:tgtEl>
                                          <p:spTgt spid="1088566"/>
                                        </p:tgtEl>
                                      </p:cBhvr>
                                    </p:animEffect>
                                  </p:childTnLst>
                                </p:cTn>
                              </p:par>
                            </p:childTnLst>
                          </p:cTn>
                        </p:par>
                        <p:par>
                          <p:cTn id="40" fill="hold" nodeType="afterGroup">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088571"/>
                                        </p:tgtEl>
                                        <p:attrNameLst>
                                          <p:attrName>style.visibility</p:attrName>
                                        </p:attrNameLst>
                                      </p:cBhvr>
                                      <p:to>
                                        <p:strVal val="visible"/>
                                      </p:to>
                                    </p:set>
                                    <p:animEffect transition="in" filter="wipe(right)">
                                      <p:cBhvr>
                                        <p:cTn id="43" dur="500"/>
                                        <p:tgtEl>
                                          <p:spTgt spid="1088571"/>
                                        </p:tgtEl>
                                      </p:cBhvr>
                                    </p:animEffect>
                                  </p:childTnLst>
                                </p:cTn>
                              </p:par>
                            </p:childTnLst>
                          </p:cTn>
                        </p:par>
                        <p:par>
                          <p:cTn id="44" fill="hold" nodeType="afterGroup">
                            <p:stCondLst>
                              <p:cond delay="5000"/>
                            </p:stCondLst>
                            <p:childTnLst>
                              <p:par>
                                <p:cTn id="45" presetID="55" presetClass="entr" presetSubtype="0" fill="hold" grpId="0" nodeType="afterEffect">
                                  <p:stCondLst>
                                    <p:cond delay="0"/>
                                  </p:stCondLst>
                                  <p:childTnLst>
                                    <p:set>
                                      <p:cBhvr>
                                        <p:cTn id="46" dur="1" fill="hold">
                                          <p:stCondLst>
                                            <p:cond delay="0"/>
                                          </p:stCondLst>
                                        </p:cTn>
                                        <p:tgtEl>
                                          <p:spTgt spid="1088586"/>
                                        </p:tgtEl>
                                        <p:attrNameLst>
                                          <p:attrName>style.visibility</p:attrName>
                                        </p:attrNameLst>
                                      </p:cBhvr>
                                      <p:to>
                                        <p:strVal val="visible"/>
                                      </p:to>
                                    </p:set>
                                    <p:anim calcmode="lin" valueType="num">
                                      <p:cBhvr>
                                        <p:cTn id="47" dur="500" fill="hold"/>
                                        <p:tgtEl>
                                          <p:spTgt spid="1088586"/>
                                        </p:tgtEl>
                                        <p:attrNameLst>
                                          <p:attrName>ppt_w</p:attrName>
                                        </p:attrNameLst>
                                      </p:cBhvr>
                                      <p:tavLst>
                                        <p:tav tm="0">
                                          <p:val>
                                            <p:strVal val="#ppt_w*0.70"/>
                                          </p:val>
                                        </p:tav>
                                        <p:tav tm="100000">
                                          <p:val>
                                            <p:strVal val="#ppt_w"/>
                                          </p:val>
                                        </p:tav>
                                      </p:tavLst>
                                    </p:anim>
                                    <p:anim calcmode="lin" valueType="num">
                                      <p:cBhvr>
                                        <p:cTn id="48" dur="500" fill="hold"/>
                                        <p:tgtEl>
                                          <p:spTgt spid="1088586"/>
                                        </p:tgtEl>
                                        <p:attrNameLst>
                                          <p:attrName>ppt_h</p:attrName>
                                        </p:attrNameLst>
                                      </p:cBhvr>
                                      <p:tavLst>
                                        <p:tav tm="0">
                                          <p:val>
                                            <p:strVal val="#ppt_h"/>
                                          </p:val>
                                        </p:tav>
                                        <p:tav tm="100000">
                                          <p:val>
                                            <p:strVal val="#ppt_h"/>
                                          </p:val>
                                        </p:tav>
                                      </p:tavLst>
                                    </p:anim>
                                    <p:animEffect transition="in" filter="fade">
                                      <p:cBhvr>
                                        <p:cTn id="49" dur="500"/>
                                        <p:tgtEl>
                                          <p:spTgt spid="10885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86552"/>
                                        </p:tgtEl>
                                        <p:attrNameLst>
                                          <p:attrName>style.visibility</p:attrName>
                                        </p:attrNameLst>
                                      </p:cBhvr>
                                      <p:to>
                                        <p:strVal val="visible"/>
                                      </p:to>
                                    </p:set>
                                    <p:animEffect transition="in" filter="wipe(up)">
                                      <p:cBhvr>
                                        <p:cTn id="54" dur="500"/>
                                        <p:tgtEl>
                                          <p:spTgt spid="1086552"/>
                                        </p:tgtEl>
                                      </p:cBhvr>
                                    </p:animEffect>
                                  </p:childTnLst>
                                </p:cTn>
                              </p:par>
                            </p:childTnLst>
                          </p:cTn>
                        </p:par>
                        <p:par>
                          <p:cTn id="55" fill="hold" nodeType="afterGroup">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1086551"/>
                                        </p:tgtEl>
                                        <p:attrNameLst>
                                          <p:attrName>style.visibility</p:attrName>
                                        </p:attrNameLst>
                                      </p:cBhvr>
                                      <p:to>
                                        <p:strVal val="visible"/>
                                      </p:to>
                                    </p:set>
                                    <p:animEffect transition="in" filter="wipe(down)">
                                      <p:cBhvr>
                                        <p:cTn id="58" dur="500"/>
                                        <p:tgtEl>
                                          <p:spTgt spid="108655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up)">
                                      <p:cBhvr>
                                        <p:cTn id="63" dur="500"/>
                                        <p:tgtEl>
                                          <p:spTgt spid="3"/>
                                        </p:tgtEl>
                                      </p:cBhvr>
                                    </p:animEffect>
                                  </p:childTnLst>
                                </p:cTn>
                              </p:par>
                            </p:childTnLst>
                          </p:cTn>
                        </p:par>
                        <p:par>
                          <p:cTn id="64" fill="hold" nodeType="afterGroup">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00"/>
                                        <p:tgtEl>
                                          <p:spTgt spid="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088565"/>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088570"/>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08856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088571"/>
                                        </p:tgtEl>
                                        <p:attrNameLst>
                                          <p:attrName>style.visibility</p:attrName>
                                        </p:attrNameLst>
                                      </p:cBhvr>
                                      <p:to>
                                        <p:strVal val="hidden"/>
                                      </p:to>
                                    </p:set>
                                  </p:childTnLst>
                                </p:cTn>
                              </p:par>
                              <p:par>
                                <p:cTn id="78" presetID="22" presetClass="entr" presetSubtype="1" fill="hold" grpId="0" nodeType="with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up)">
                                      <p:cBhvr>
                                        <p:cTn id="80" dur="500"/>
                                        <p:tgtEl>
                                          <p:spTgt spid="5"/>
                                        </p:tgtEl>
                                      </p:cBhvr>
                                    </p:animEffect>
                                  </p:childTnLst>
                                </p:cTn>
                              </p:par>
                            </p:childTnLst>
                          </p:cTn>
                        </p:par>
                        <p:par>
                          <p:cTn id="81" fill="hold" nodeType="afterGroup">
                            <p:stCondLst>
                              <p:cond delay="500"/>
                            </p:stCondLst>
                            <p:childTnLst>
                              <p:par>
                                <p:cTn id="82" presetID="22" presetClass="entr" presetSubtype="4"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down)">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62" grpId="0" animBg="1"/>
      <p:bldP spid="1088563" grpId="0" animBg="1"/>
      <p:bldP spid="1088564" grpId="0" animBg="1"/>
      <p:bldP spid="1088565" grpId="0" animBg="1"/>
      <p:bldP spid="1088565" grpId="1" animBg="1"/>
      <p:bldP spid="1088566" grpId="0" animBg="1"/>
      <p:bldP spid="1088566" grpId="1" animBg="1"/>
      <p:bldP spid="1088567" grpId="0" animBg="1"/>
      <p:bldP spid="1088568" grpId="0" animBg="1"/>
      <p:bldP spid="1088569" grpId="0" animBg="1"/>
      <p:bldP spid="1088570" grpId="0" animBg="1"/>
      <p:bldP spid="1088570" grpId="1" animBg="1"/>
      <p:bldP spid="1088571" grpId="0" animBg="1"/>
      <p:bldP spid="1088571" grpId="1" animBg="1"/>
      <p:bldP spid="1088586" grpId="0" animBg="1" autoUpdateAnimBg="0"/>
      <p:bldP spid="1086551" grpId="0" animBg="1"/>
      <p:bldP spid="1086552" grpId="0" animBg="1"/>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685800"/>
          </a:xfrm>
        </p:spPr>
        <p:txBody>
          <a:bodyPr/>
          <a:lstStyle/>
          <a:p>
            <a:pPr marL="341313" indent="-341313"/>
            <a:r>
              <a:rPr lang="en-US" dirty="0" smtClean="0"/>
              <a:t>	New MEF Technical Work</a:t>
            </a:r>
          </a:p>
        </p:txBody>
      </p:sp>
      <p:grpSp>
        <p:nvGrpSpPr>
          <p:cNvPr id="2" name="Group 28697"/>
          <p:cNvGrpSpPr>
            <a:grpSpLocks/>
          </p:cNvGrpSpPr>
          <p:nvPr/>
        </p:nvGrpSpPr>
        <p:grpSpPr bwMode="auto">
          <a:xfrm>
            <a:off x="6513014" y="4038600"/>
            <a:ext cx="2552700" cy="1655762"/>
            <a:chOff x="6502633" y="4561389"/>
            <a:chExt cx="2551695" cy="1655475"/>
          </a:xfrm>
        </p:grpSpPr>
        <p:sp>
          <p:nvSpPr>
            <p:cNvPr id="28696" name="Isosceles Triangle 28695"/>
            <p:cNvSpPr/>
            <p:nvPr/>
          </p:nvSpPr>
          <p:spPr>
            <a:xfrm rot="5400000">
              <a:off x="6785752" y="4709980"/>
              <a:ext cx="1255494" cy="1682088"/>
            </a:xfrm>
            <a:prstGeom prst="triangle">
              <a:avLst>
                <a:gd name="adj" fmla="val 29800"/>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8" name="Isosceles Triangle 57"/>
            <p:cNvSpPr/>
            <p:nvPr/>
          </p:nvSpPr>
          <p:spPr>
            <a:xfrm rot="5400000" flipV="1">
              <a:off x="7210287" y="3887060"/>
              <a:ext cx="841229" cy="2189888"/>
            </a:xfrm>
            <a:prstGeom prst="triangle">
              <a:avLst>
                <a:gd name="adj" fmla="val 41624"/>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9" name="Isosceles Triangle 58"/>
            <p:cNvSpPr/>
            <p:nvPr/>
          </p:nvSpPr>
          <p:spPr>
            <a:xfrm rot="4799161" flipH="1" flipV="1">
              <a:off x="7041291" y="4900466"/>
              <a:ext cx="777740" cy="1855057"/>
            </a:xfrm>
            <a:prstGeom prst="triangle">
              <a:avLst>
                <a:gd name="adj" fmla="val 23581"/>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0" name="Isosceles Triangle 59"/>
            <p:cNvSpPr/>
            <p:nvPr/>
          </p:nvSpPr>
          <p:spPr>
            <a:xfrm rot="9042795" flipV="1">
              <a:off x="8187894" y="5148662"/>
              <a:ext cx="866434" cy="599971"/>
            </a:xfrm>
            <a:prstGeom prst="triangle">
              <a:avLst>
                <a:gd name="adj" fmla="val 76176"/>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pic>
        <p:nvPicPr>
          <p:cNvPr id="28677" name="Picture 28702"/>
          <p:cNvPicPr>
            <a:picLocks noChangeAspect="1"/>
          </p:cNvPicPr>
          <p:nvPr/>
        </p:nvPicPr>
        <p:blipFill>
          <a:blip r:embed="rId3" cstate="print"/>
          <a:srcRect/>
          <a:stretch>
            <a:fillRect/>
          </a:stretch>
        </p:blipFill>
        <p:spPr bwMode="auto">
          <a:xfrm>
            <a:off x="5486400" y="3213100"/>
            <a:ext cx="3388814" cy="2384425"/>
          </a:xfrm>
          <a:prstGeom prst="rect">
            <a:avLst/>
          </a:prstGeom>
          <a:noFill/>
          <a:ln w="9525">
            <a:noFill/>
            <a:miter lim="800000"/>
            <a:headEnd/>
            <a:tailEnd/>
          </a:ln>
        </p:spPr>
      </p:pic>
      <p:sp>
        <p:nvSpPr>
          <p:cNvPr id="12" name="Rectangle 11"/>
          <p:cNvSpPr/>
          <p:nvPr/>
        </p:nvSpPr>
        <p:spPr>
          <a:xfrm>
            <a:off x="1143000" y="3136900"/>
            <a:ext cx="3200400" cy="830997"/>
          </a:xfrm>
          <a:prstGeom prst="rect">
            <a:avLst/>
          </a:prstGeom>
          <a:ln w="19050">
            <a:solidFill>
              <a:schemeClr val="accent6">
                <a:lumMod val="75000"/>
              </a:schemeClr>
            </a:solidFill>
          </a:ln>
        </p:spPr>
        <p:txBody>
          <a:bodyPr wrap="square">
            <a:spAutoFit/>
          </a:bodyPr>
          <a:lstStyle/>
          <a:p>
            <a:pPr marL="6350" lvl="1">
              <a:buNone/>
            </a:pPr>
            <a:r>
              <a:rPr lang="en-US" b="1" dirty="0" smtClean="0"/>
              <a:t>New Detailed Presentation</a:t>
            </a:r>
            <a:r>
              <a:rPr lang="en-US" dirty="0" smtClean="0"/>
              <a:t> </a:t>
            </a:r>
            <a:br>
              <a:rPr lang="en-US" dirty="0" smtClean="0"/>
            </a:br>
            <a:r>
              <a:rPr lang="en-US" dirty="0" smtClean="0"/>
              <a:t>and Technical Specification </a:t>
            </a:r>
            <a:br>
              <a:rPr lang="en-US" dirty="0" smtClean="0"/>
            </a:br>
            <a:r>
              <a:rPr lang="en-US" dirty="0" smtClean="0"/>
              <a:t>on the MEF website</a:t>
            </a:r>
          </a:p>
        </p:txBody>
      </p:sp>
      <p:sp>
        <p:nvSpPr>
          <p:cNvPr id="28675" name="Content Placeholder 2"/>
          <p:cNvSpPr>
            <a:spLocks noGrp="1"/>
          </p:cNvSpPr>
          <p:nvPr>
            <p:ph idx="1"/>
          </p:nvPr>
        </p:nvSpPr>
        <p:spPr>
          <a:xfrm>
            <a:off x="314325" y="1066800"/>
            <a:ext cx="8412163" cy="5203825"/>
          </a:xfrm>
        </p:spPr>
        <p:txBody>
          <a:bodyPr/>
          <a:lstStyle/>
          <a:p>
            <a:r>
              <a:rPr lang="en-US" sz="2000" dirty="0" smtClean="0"/>
              <a:t>SOAM Fault Management Implementation Agreement (MEF 30)</a:t>
            </a:r>
          </a:p>
          <a:p>
            <a:pPr lvl="1"/>
            <a:r>
              <a:rPr lang="en-US" sz="1800" dirty="0" smtClean="0"/>
              <a:t>Defines the Framework for Service OAM.</a:t>
            </a:r>
          </a:p>
          <a:p>
            <a:pPr lvl="1"/>
            <a:r>
              <a:rPr lang="en-US" sz="1800" dirty="0" smtClean="0"/>
              <a:t>Provides mechanisms to detect, verify, isolate and report end-to-end Ethernet connectivity faults</a:t>
            </a:r>
          </a:p>
          <a:p>
            <a:pPr lvl="1"/>
            <a:r>
              <a:rPr lang="en-US" sz="1800" dirty="0" smtClean="0"/>
              <a:t>Continuity Check, Remote Defect Indication Signal, Loopback, Linktrace, Alarm Indication Signal, Locked Signal, Test Signal</a:t>
            </a:r>
          </a:p>
          <a:p>
            <a:pPr lvl="1"/>
            <a:endParaRPr lang="en-US" sz="1600" dirty="0" smtClean="0"/>
          </a:p>
          <a:p>
            <a:pPr lvl="1"/>
            <a:endParaRPr lang="en-US" sz="1600" dirty="0" smtClean="0"/>
          </a:p>
          <a:p>
            <a:pPr lvl="1"/>
            <a:endParaRPr lang="en-US" sz="1600" dirty="0" smtClean="0"/>
          </a:p>
          <a:p>
            <a:pPr lvl="1"/>
            <a:endParaRPr lang="en-US" sz="1000" dirty="0" smtClean="0"/>
          </a:p>
          <a:p>
            <a:r>
              <a:rPr lang="en-US" sz="2000" dirty="0" smtClean="0"/>
              <a:t>SOAM Fault Management MIB (MEF 31)</a:t>
            </a:r>
          </a:p>
          <a:p>
            <a:pPr lvl="1"/>
            <a:r>
              <a:rPr lang="en-US" sz="1600" dirty="0" smtClean="0"/>
              <a:t>Facilitates multivendor fault detection </a:t>
            </a:r>
            <a:br>
              <a:rPr lang="en-US" sz="1600" dirty="0" smtClean="0"/>
            </a:br>
            <a:r>
              <a:rPr lang="en-US" sz="1600" dirty="0" smtClean="0"/>
              <a:t>and trouble shooting</a:t>
            </a:r>
          </a:p>
          <a:p>
            <a:pPr lvl="1"/>
            <a:endParaRPr lang="en-US" sz="1600" dirty="0" smtClean="0"/>
          </a:p>
          <a:p>
            <a:pPr lvl="1">
              <a:buNone/>
            </a:pPr>
            <a:endParaRPr lang="en-US" sz="1600" dirty="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685800"/>
          </a:xfrm>
        </p:spPr>
        <p:txBody>
          <a:bodyPr/>
          <a:lstStyle/>
          <a:p>
            <a:r>
              <a:rPr lang="en-US" dirty="0" smtClean="0"/>
              <a:t>MEF Reference Presentations</a:t>
            </a:r>
            <a:endParaRPr lang="en-US" dirty="0"/>
          </a:p>
        </p:txBody>
      </p:sp>
      <p:sp>
        <p:nvSpPr>
          <p:cNvPr id="3" name="Content Placeholder 2"/>
          <p:cNvSpPr>
            <a:spLocks noGrp="1"/>
          </p:cNvSpPr>
          <p:nvPr>
            <p:ph idx="1"/>
          </p:nvPr>
        </p:nvSpPr>
        <p:spPr>
          <a:xfrm>
            <a:off x="457200" y="990600"/>
            <a:ext cx="8153400" cy="5181600"/>
          </a:xfrm>
        </p:spPr>
        <p:txBody>
          <a:bodyPr>
            <a:normAutofit/>
          </a:bodyPr>
          <a:lstStyle/>
          <a:p>
            <a:r>
              <a:rPr lang="en-US" sz="2400" dirty="0" smtClean="0"/>
              <a:t>Intention </a:t>
            </a:r>
          </a:p>
          <a:p>
            <a:pPr marL="736600" lvl="1" indent="-273050"/>
            <a:r>
              <a:rPr lang="en-US" sz="2400" dirty="0" smtClean="0"/>
              <a:t>These MEF reference presentations are intended to give general overviews of the MEF work and have been approved by the MEF Marketing Committee</a:t>
            </a:r>
          </a:p>
          <a:p>
            <a:pPr marL="736600" lvl="1" indent="-273050"/>
            <a:r>
              <a:rPr lang="en-US" sz="2400" dirty="0" smtClean="0"/>
              <a:t>Further details on the topic are to be found in related specifications, technical overviews, white papers in the MEF public site Information Center:</a:t>
            </a:r>
            <a:br>
              <a:rPr lang="en-US" sz="2400" dirty="0" smtClean="0"/>
            </a:br>
            <a:r>
              <a:rPr lang="en-US" sz="1800" b="1" dirty="0" smtClean="0"/>
              <a:t>http://metroethernetforum.org/InformationCenter</a:t>
            </a:r>
            <a:endParaRPr lang="en-US" sz="2400" b="1" dirty="0" smtClean="0"/>
          </a:p>
          <a:p>
            <a:pPr marL="342900" lvl="1" indent="-342900">
              <a:buChar char="•"/>
            </a:pPr>
            <a:r>
              <a:rPr lang="en-US" sz="2400" b="1" dirty="0" smtClean="0">
                <a:solidFill>
                  <a:schemeClr val="tx1"/>
                </a:solidFill>
              </a:rPr>
              <a:t>Notice </a:t>
            </a:r>
          </a:p>
          <a:p>
            <a:pPr marL="457200" lvl="1" indent="-1588">
              <a:buNone/>
            </a:pPr>
            <a:r>
              <a:rPr lang="en-US" sz="1600" b="0" dirty="0" smtClean="0">
                <a:solidFill>
                  <a:schemeClr val="tx1"/>
                </a:solidFill>
              </a:rPr>
              <a:t>© The Metro Ethernet Forum 2011. </a:t>
            </a:r>
            <a:br>
              <a:rPr lang="en-US" sz="1600" b="0" dirty="0" smtClean="0">
                <a:solidFill>
                  <a:schemeClr val="tx1"/>
                </a:solidFill>
              </a:rPr>
            </a:br>
            <a:r>
              <a:rPr lang="en-US" sz="1600" b="0" dirty="0" smtClean="0">
                <a:solidFill>
                  <a:schemeClr val="tx1"/>
                </a:solidFill>
              </a:rPr>
              <a:t>Any reproduction of this document, or any portion thereof, shall contain the following statement: "Reproduced with permission of the Metro Ethernet Forum." No user of this document is authorized to modify any of the information contained herein.</a:t>
            </a:r>
            <a:endParaRPr lang="en-US" sz="1600" b="0" dirty="0">
              <a:solidFill>
                <a:schemeClr val="tx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15150"/>
          <a:stretch>
            <a:fillRect/>
          </a:stretch>
        </p:blipFill>
        <p:spPr bwMode="auto">
          <a:xfrm>
            <a:off x="609600" y="1905000"/>
            <a:ext cx="7856538" cy="389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itle 1"/>
          <p:cNvSpPr>
            <a:spLocks noGrp="1"/>
          </p:cNvSpPr>
          <p:nvPr>
            <p:ph type="title"/>
          </p:nvPr>
        </p:nvSpPr>
        <p:spPr>
          <a:xfrm>
            <a:off x="0" y="0"/>
            <a:ext cx="9144000" cy="685800"/>
          </a:xfrm>
        </p:spPr>
        <p:txBody>
          <a:bodyPr/>
          <a:lstStyle/>
          <a:p>
            <a:pPr marL="339725" indent="-339725" eaLnBrk="1" hangingPunct="1"/>
            <a:r>
              <a:rPr lang="en-US" dirty="0" smtClean="0"/>
              <a:t>	Future Work and Summary</a:t>
            </a:r>
          </a:p>
        </p:txBody>
      </p:sp>
      <p:sp>
        <p:nvSpPr>
          <p:cNvPr id="11269" name="TextBox 5"/>
          <p:cNvSpPr txBox="1">
            <a:spLocks noChangeArrowheads="1"/>
          </p:cNvSpPr>
          <p:nvPr/>
        </p:nvSpPr>
        <p:spPr bwMode="auto">
          <a:xfrm>
            <a:off x="685800" y="914400"/>
            <a:ext cx="7696199" cy="4876800"/>
          </a:xfrm>
          <a:prstGeom prst="rect">
            <a:avLst/>
          </a:prstGeom>
          <a:solidFill>
            <a:srgbClr val="FFFFFF">
              <a:alpha val="80000"/>
            </a:srgbClr>
          </a:solid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marL="463550" indent="-285750" eaLnBrk="1" hangingPunct="1">
              <a:buFont typeface="Arial" pitchFamily="34" charset="0"/>
              <a:buChar char="•"/>
            </a:pPr>
            <a:r>
              <a:rPr lang="en-US" sz="2800" b="1" dirty="0" smtClean="0"/>
              <a:t>Work in Progress</a:t>
            </a:r>
          </a:p>
          <a:p>
            <a:pPr marL="1206500" lvl="1" eaLnBrk="1" hangingPunct="1">
              <a:buFont typeface="Arial" pitchFamily="34" charset="0"/>
              <a:buChar char="•"/>
            </a:pPr>
            <a:r>
              <a:rPr lang="en-US" sz="2800" dirty="0" smtClean="0"/>
              <a:t>Many New OAM Projects in Progress</a:t>
            </a:r>
          </a:p>
          <a:p>
            <a:pPr marL="463550" indent="-285750" eaLnBrk="1" hangingPunct="1">
              <a:buFont typeface="Arial" pitchFamily="34" charset="0"/>
              <a:buChar char="•"/>
            </a:pPr>
            <a:r>
              <a:rPr lang="en-US" sz="2800" b="1" dirty="0" smtClean="0"/>
              <a:t>New MEF Goals (July 2011):</a:t>
            </a:r>
          </a:p>
          <a:p>
            <a:pPr marL="914400" lvl="1" indent="6350" eaLnBrk="1" hangingPunct="1"/>
            <a:r>
              <a:rPr lang="en-US" sz="2800" i="1" dirty="0" smtClean="0"/>
              <a:t>“automated, integrated, simple-to-use, on-demand Carrier Ethernet” </a:t>
            </a:r>
          </a:p>
          <a:p>
            <a:pPr marL="914400" lvl="1" indent="6350" eaLnBrk="1" hangingPunct="1"/>
            <a:r>
              <a:rPr lang="en-US" sz="2800" dirty="0" smtClean="0"/>
              <a:t>- are OAM centric</a:t>
            </a:r>
          </a:p>
          <a:p>
            <a:pPr marL="463550" indent="-285750" eaLnBrk="1" hangingPunct="1">
              <a:buFont typeface="Arial" pitchFamily="34" charset="0"/>
              <a:buChar char="•"/>
            </a:pPr>
            <a:r>
              <a:rPr lang="en-US" sz="2800" b="1" dirty="0" smtClean="0"/>
              <a:t>Recommendation</a:t>
            </a:r>
          </a:p>
          <a:p>
            <a:pPr marL="1206500" lvl="1" eaLnBrk="1" hangingPunct="1">
              <a:buFont typeface="Arial" pitchFamily="34" charset="0"/>
              <a:buChar char="•"/>
            </a:pPr>
            <a:r>
              <a:rPr lang="en-US" sz="2800" dirty="0" smtClean="0"/>
              <a:t>Service Providers should incorporate new MEF OAM processes to achieve service scalability</a:t>
            </a:r>
            <a:endParaRPr lang="en-US"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MEF Reference Presentations</a:t>
            </a:r>
            <a:endParaRPr lang="en-US" dirty="0"/>
          </a:p>
        </p:txBody>
      </p:sp>
      <p:graphicFrame>
        <p:nvGraphicFramePr>
          <p:cNvPr id="5" name="Table 4"/>
          <p:cNvGraphicFramePr>
            <a:graphicFrameLocks noGrp="1"/>
          </p:cNvGraphicFramePr>
          <p:nvPr/>
        </p:nvGraphicFramePr>
        <p:xfrm>
          <a:off x="170090" y="924465"/>
          <a:ext cx="8803820" cy="4998720"/>
        </p:xfrm>
        <a:graphic>
          <a:graphicData uri="http://schemas.openxmlformats.org/drawingml/2006/table">
            <a:tbl>
              <a:tblPr firstRow="1" bandRow="1">
                <a:effectLst>
                  <a:outerShdw blurRad="50800" dist="38100" dir="2700000" algn="tl" rotWithShape="0">
                    <a:prstClr val="black">
                      <a:alpha val="40000"/>
                    </a:prstClr>
                  </a:outerShdw>
                </a:effectLst>
                <a:tableStyleId>{1E171933-4619-4E11-9A3F-F7608DF75F80}</a:tableStyleId>
              </a:tblPr>
              <a:tblGrid>
                <a:gridCol w="2125060"/>
                <a:gridCol w="6678760"/>
              </a:tblGrid>
              <a:tr h="221094">
                <a:tc gridSpan="2">
                  <a:txBody>
                    <a:bodyPr/>
                    <a:lstStyle/>
                    <a:p>
                      <a:pPr marL="0" marR="0" algn="ctr">
                        <a:spcBef>
                          <a:spcPts val="1200"/>
                        </a:spcBef>
                        <a:spcAft>
                          <a:spcPts val="1200"/>
                        </a:spcAft>
                      </a:pPr>
                      <a:r>
                        <a:rPr lang="en-US" sz="1600" b="1" dirty="0" smtClean="0">
                          <a:latin typeface="Arial" pitchFamily="34" charset="0"/>
                          <a:ea typeface="Times New Roman"/>
                          <a:cs typeface="Arial" pitchFamily="34" charset="0"/>
                        </a:rPr>
                        <a:t>MEF Reference</a:t>
                      </a:r>
                      <a:r>
                        <a:rPr lang="en-US" sz="1600" b="1" baseline="0" dirty="0" smtClean="0">
                          <a:latin typeface="Arial" pitchFamily="34" charset="0"/>
                          <a:ea typeface="Times New Roman"/>
                          <a:cs typeface="Arial" pitchFamily="34" charset="0"/>
                        </a:rPr>
                        <a:t> Presentations Covering the Principal Work of the MEF</a:t>
                      </a:r>
                      <a:endParaRPr lang="en-US" sz="1600" b="1" dirty="0">
                        <a:latin typeface="Arial" pitchFamily="34" charset="0"/>
                        <a:ea typeface="Times New Roman"/>
                        <a:cs typeface="Arial" pitchFamily="34" charset="0"/>
                      </a:endParaRPr>
                    </a:p>
                  </a:txBody>
                  <a:tcPr marL="47659" marR="47659" marT="0" marB="0" anchor="ctr">
                    <a:solidFill>
                      <a:srgbClr val="8064A2"/>
                    </a:solidFill>
                  </a:tcPr>
                </a:tc>
                <a:tc hMerge="1">
                  <a:txBody>
                    <a:bodyPr/>
                    <a:lstStyle/>
                    <a:p>
                      <a:pPr marL="0" marR="0" algn="ctr">
                        <a:spcBef>
                          <a:spcPts val="0"/>
                        </a:spcBef>
                        <a:spcAft>
                          <a:spcPts val="0"/>
                        </a:spcAft>
                      </a:pPr>
                      <a:endParaRPr lang="en-US" sz="1600" b="1" dirty="0">
                        <a:latin typeface="Times New Roman"/>
                        <a:ea typeface="Times New Roman"/>
                      </a:endParaRPr>
                    </a:p>
                  </a:txBody>
                  <a:tcPr marL="47659" marR="47659" marT="0" marB="0" anchor="ctr"/>
                </a:tc>
              </a:tr>
              <a:tr h="347651">
                <a:tc>
                  <a:txBody>
                    <a:bodyPr/>
                    <a:lstStyle/>
                    <a:p>
                      <a:pPr marL="0" marR="0" algn="l">
                        <a:spcBef>
                          <a:spcPts val="0"/>
                        </a:spcBef>
                        <a:spcAft>
                          <a:spcPts val="0"/>
                        </a:spcAft>
                      </a:pPr>
                      <a:r>
                        <a:rPr lang="en-US" sz="1200" b="1" dirty="0"/>
                        <a:t>Overview presentation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gives basic and most up-to-date information about the work of the MEF. It also introduces the definitions, scope and impact of Carrier Ethernet, the MEF Certification </a:t>
                      </a:r>
                      <a:r>
                        <a:rPr lang="en-US" sz="1200" dirty="0" smtClean="0"/>
                        <a:t>programs </a:t>
                      </a:r>
                      <a:r>
                        <a:rPr lang="en-US" sz="1200" dirty="0"/>
                        <a:t>and describes the benefits of joining the MEF. </a:t>
                      </a:r>
                      <a:endParaRPr lang="en-US" sz="1400" dirty="0">
                        <a:latin typeface="Times New Roman"/>
                        <a:ea typeface="Times New Roman"/>
                      </a:endParaRPr>
                    </a:p>
                  </a:txBody>
                  <a:tcPr marL="47659" marR="47659" marT="0" marB="0" anchor="ctr"/>
                </a:tc>
              </a:tr>
              <a:tr h="347651">
                <a:tc>
                  <a:txBody>
                    <a:bodyPr/>
                    <a:lstStyle/>
                    <a:p>
                      <a:pPr marL="0" marR="0" algn="l">
                        <a:spcBef>
                          <a:spcPts val="0"/>
                        </a:spcBef>
                        <a:spcAft>
                          <a:spcPts val="0"/>
                        </a:spcAft>
                      </a:pPr>
                      <a:r>
                        <a:rPr lang="en-US" sz="1200" b="1" dirty="0"/>
                        <a:t>Overview presentation of the Technical Work of the MEF</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Includes a summary of the specifications of the MEF, structure of the technical committee, work in progress and relationships with other Industry Standards bodies. For PowerPoint overviews of individual </a:t>
                      </a:r>
                      <a:r>
                        <a:rPr lang="en-US" sz="1200" dirty="0" smtClean="0"/>
                        <a:t>specifications: </a:t>
                      </a:r>
                      <a:r>
                        <a:rPr lang="en-US" sz="1200" u="sng" kern="1200" dirty="0" smtClean="0">
                          <a:solidFill>
                            <a:schemeClr val="dk1"/>
                          </a:solidFill>
                          <a:latin typeface="+mn-lt"/>
                          <a:ea typeface="+mn-ea"/>
                          <a:cs typeface="+mn-cs"/>
                          <a:hlinkClick r:id="rId2"/>
                        </a:rPr>
                        <a:t>click here</a:t>
                      </a:r>
                      <a:endParaRPr lang="en-US" sz="1200" u="sng" kern="1200" dirty="0">
                        <a:solidFill>
                          <a:schemeClr val="dk1"/>
                        </a:solidFill>
                        <a:latin typeface="+mn-lt"/>
                        <a:ea typeface="+mn-ea"/>
                        <a:cs typeface="+mn-cs"/>
                        <a:hlinkClick r:id="rId2"/>
                      </a:endParaRPr>
                    </a:p>
                  </a:txBody>
                  <a:tcPr marL="47659" marR="47659" marT="0" marB="0" anchor="ctr"/>
                </a:tc>
              </a:tr>
              <a:tr h="213103">
                <a:tc>
                  <a:txBody>
                    <a:bodyPr/>
                    <a:lstStyle/>
                    <a:p>
                      <a:pPr marL="0" marR="0" algn="l">
                        <a:spcBef>
                          <a:spcPts val="0"/>
                        </a:spcBef>
                        <a:spcAft>
                          <a:spcPts val="0"/>
                        </a:spcAft>
                      </a:pPr>
                      <a:r>
                        <a:rPr lang="en-US" sz="1200" b="1" dirty="0"/>
                        <a:t>Carrier Ethernet Services Overview </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defines the MEF Ethernet Services that represent the principal attribute of a Carrier Ethernet Network</a:t>
                      </a:r>
                      <a:endParaRPr lang="en-US" sz="1400" dirty="0">
                        <a:latin typeface="Times New Roman"/>
                        <a:ea typeface="Times New Roman"/>
                      </a:endParaRPr>
                    </a:p>
                  </a:txBody>
                  <a:tcPr marL="47659" marR="47659" marT="0" marB="0" anchor="ctr"/>
                </a:tc>
              </a:tr>
              <a:tr h="260739">
                <a:tc>
                  <a:txBody>
                    <a:bodyPr/>
                    <a:lstStyle/>
                    <a:p>
                      <a:pPr marL="0" marR="0" algn="l">
                        <a:spcBef>
                          <a:spcPts val="0"/>
                        </a:spcBef>
                        <a:spcAft>
                          <a:spcPts val="0"/>
                        </a:spcAft>
                      </a:pPr>
                      <a:r>
                        <a:rPr lang="en-US" sz="1200" b="1" dirty="0"/>
                        <a:t>Carrier Ethernet User-Network Interface</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discusses the market impact of </a:t>
                      </a:r>
                      <a:r>
                        <a:rPr lang="en-US" sz="1200" dirty="0" smtClean="0"/>
                        <a:t>MEF </a:t>
                      </a:r>
                      <a:r>
                        <a:rPr lang="en-US" sz="1200" dirty="0"/>
                        <a:t>20: UNI Type 2 Implementation agreement </a:t>
                      </a:r>
                      <a:endParaRPr lang="en-US" sz="1400" dirty="0">
                        <a:latin typeface="Times New Roman"/>
                        <a:ea typeface="Times New Roman"/>
                      </a:endParaRPr>
                    </a:p>
                  </a:txBody>
                  <a:tcPr marL="47659" marR="47659" marT="0" marB="0" anchor="ctr"/>
                </a:tc>
              </a:tr>
              <a:tr h="426206">
                <a:tc>
                  <a:txBody>
                    <a:bodyPr/>
                    <a:lstStyle/>
                    <a:p>
                      <a:pPr marL="0" marR="0" algn="l">
                        <a:spcBef>
                          <a:spcPts val="0"/>
                        </a:spcBef>
                        <a:spcAft>
                          <a:spcPts val="0"/>
                        </a:spcAft>
                      </a:pPr>
                      <a:r>
                        <a:rPr lang="en-US" sz="1200" b="1" dirty="0"/>
                        <a:t>Carrier Ethernet Access Technology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how the MEF specifications bring Carrier Ethernet services to the world's Access networks (with examples of Active Ethernet (Direct Fiber), WDM Fiber, MSO Networks(COAX and Direct Fiber), Bonded Copper, PON Fiber and TDM (Bonded T1/E1, DS3/E3))</a:t>
                      </a:r>
                      <a:endParaRPr lang="en-US" sz="1400" dirty="0">
                        <a:latin typeface="Times New Roman"/>
                        <a:ea typeface="Times New Roman"/>
                      </a:endParaRPr>
                    </a:p>
                  </a:txBody>
                  <a:tcPr marL="47659" marR="47659" marT="0" marB="0" anchor="ctr"/>
                </a:tc>
              </a:tr>
              <a:tr h="260739">
                <a:tc>
                  <a:txBody>
                    <a:bodyPr/>
                    <a:lstStyle/>
                    <a:p>
                      <a:pPr marL="0" marR="0" algn="l">
                        <a:spcBef>
                          <a:spcPts val="0"/>
                        </a:spcBef>
                        <a:spcAft>
                          <a:spcPts val="0"/>
                        </a:spcAft>
                      </a:pPr>
                      <a:r>
                        <a:rPr lang="en-US" sz="1200" b="1" dirty="0"/>
                        <a:t>Carrier Ethernet Interconnect Program.</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is the latest presentation from the Carrier Ethernet Interconnect Working Group which acts as a framework for all presentations given on this topic.</a:t>
                      </a:r>
                      <a:endParaRPr lang="en-US" sz="1400" dirty="0">
                        <a:latin typeface="Times New Roman"/>
                        <a:ea typeface="Times New Roman"/>
                      </a:endParaRPr>
                    </a:p>
                  </a:txBody>
                  <a:tcPr marL="47659" marR="47659" marT="0" marB="0" anchor="ctr"/>
                </a:tc>
              </a:tr>
              <a:tr h="260739">
                <a:tc>
                  <a:txBody>
                    <a:bodyPr/>
                    <a:lstStyle/>
                    <a:p>
                      <a:pPr marL="0" marR="0" algn="l">
                        <a:spcBef>
                          <a:spcPts val="0"/>
                        </a:spcBef>
                        <a:spcAft>
                          <a:spcPts val="0"/>
                        </a:spcAft>
                      </a:pPr>
                      <a:r>
                        <a:rPr lang="en-US" sz="1200" b="1" dirty="0"/>
                        <a:t>Carrier Ethernet OAM &amp; Management Overview</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This presentation describes the management framework and the OAM elements for fault and performance management expressed in terms of the life cycle of a Carrier Ethernet circuit</a:t>
                      </a:r>
                      <a:endParaRPr lang="en-US" sz="1400" dirty="0">
                        <a:latin typeface="Times New Roman"/>
                        <a:ea typeface="Times New Roman"/>
                      </a:endParaRPr>
                    </a:p>
                  </a:txBody>
                  <a:tcPr marL="47659" marR="47659" marT="0" marB="0" anchor="ctr"/>
                </a:tc>
              </a:tr>
              <a:tr h="319655">
                <a:tc>
                  <a:txBody>
                    <a:bodyPr/>
                    <a:lstStyle/>
                    <a:p>
                      <a:pPr marL="0" marR="0" algn="l">
                        <a:spcBef>
                          <a:spcPts val="0"/>
                        </a:spcBef>
                        <a:spcAft>
                          <a:spcPts val="0"/>
                        </a:spcAft>
                      </a:pPr>
                      <a:r>
                        <a:rPr lang="en-US" sz="1200" b="1" dirty="0"/>
                        <a:t>Carrier Ethernet for Mobile Backhaul</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marketing and technical overview of the MEF's initiative on Mobile Backhaul that has lead to the adoption of Carrier Ethernet as the technology of choice for 3G and 4G backhaul networks</a:t>
                      </a:r>
                      <a:endParaRPr lang="en-US" sz="1400" dirty="0">
                        <a:latin typeface="Times New Roman"/>
                        <a:ea typeface="Times New Roman"/>
                      </a:endParaRPr>
                    </a:p>
                  </a:txBody>
                  <a:tcPr marL="47659" marR="47659" marT="0" marB="0" anchor="ctr"/>
                </a:tc>
              </a:tr>
              <a:tr h="213103">
                <a:tc>
                  <a:txBody>
                    <a:bodyPr/>
                    <a:lstStyle/>
                    <a:p>
                      <a:pPr marL="0" marR="0" algn="l">
                        <a:spcBef>
                          <a:spcPts val="0"/>
                        </a:spcBef>
                        <a:spcAft>
                          <a:spcPts val="0"/>
                        </a:spcAft>
                      </a:pPr>
                      <a:r>
                        <a:rPr lang="en-US" sz="1200" b="1" dirty="0"/>
                        <a:t>Carrier Ethernet Business Services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comprehensive presentation aimed at business </a:t>
                      </a:r>
                      <a:r>
                        <a:rPr lang="en-US" sz="1200" dirty="0" smtClean="0"/>
                        <a:t>users </a:t>
                      </a:r>
                      <a:endParaRPr lang="en-US" sz="1400" dirty="0">
                        <a:latin typeface="Times New Roman"/>
                        <a:ea typeface="Times New Roman"/>
                      </a:endParaRPr>
                    </a:p>
                  </a:txBody>
                  <a:tcPr marL="47659" marR="47659" marT="0" marB="0" anchor="ctr"/>
                </a:tc>
              </a:tr>
              <a:tr h="319655">
                <a:tc>
                  <a:txBody>
                    <a:bodyPr/>
                    <a:lstStyle/>
                    <a:p>
                      <a:pPr marL="0" marR="0" algn="l">
                        <a:spcBef>
                          <a:spcPts val="0"/>
                        </a:spcBef>
                        <a:spcAft>
                          <a:spcPts val="0"/>
                        </a:spcAft>
                      </a:pPr>
                      <a:r>
                        <a:rPr lang="en-US" sz="1200" b="1" dirty="0"/>
                        <a:t>The MEF Certification Programs</a:t>
                      </a:r>
                      <a:endParaRPr lang="en-US" sz="1400" b="1" dirty="0">
                        <a:latin typeface="Times New Roman"/>
                        <a:ea typeface="Times New Roman"/>
                      </a:endParaRPr>
                    </a:p>
                  </a:txBody>
                  <a:tcPr marL="47659" marR="47659" marT="0" marB="0" anchor="ctr"/>
                </a:tc>
                <a:tc>
                  <a:txBody>
                    <a:bodyPr/>
                    <a:lstStyle/>
                    <a:p>
                      <a:pPr marL="0" marR="0">
                        <a:spcBef>
                          <a:spcPts val="0"/>
                        </a:spcBef>
                        <a:spcAft>
                          <a:spcPts val="0"/>
                        </a:spcAft>
                      </a:pPr>
                      <a:r>
                        <a:rPr lang="en-US" sz="1200" dirty="0"/>
                        <a:t>A presentation of the MEFs three certification programs: Equipment, Services and Professionals. These programs have been a cornerstone of the success of Carrier Ethernet and its deployment in more than 100 countries around the world.</a:t>
                      </a:r>
                      <a:endParaRPr lang="en-US" sz="1400" dirty="0">
                        <a:latin typeface="Times New Roman"/>
                        <a:ea typeface="Times New Roman"/>
                      </a:endParaRPr>
                    </a:p>
                  </a:txBody>
                  <a:tcPr marL="47659" marR="47659" marT="0" marB="0" anchor="ctr"/>
                </a:tc>
              </a:tr>
            </a:tbl>
          </a:graphicData>
        </a:graphic>
      </p:graphicFrame>
      <p:sp>
        <p:nvSpPr>
          <p:cNvPr id="6" name="Rectangle 5"/>
          <p:cNvSpPr/>
          <p:nvPr/>
        </p:nvSpPr>
        <p:spPr>
          <a:xfrm>
            <a:off x="1915675" y="6388905"/>
            <a:ext cx="6906444" cy="307777"/>
          </a:xfrm>
          <a:prstGeom prst="rect">
            <a:avLst/>
          </a:prstGeom>
        </p:spPr>
        <p:txBody>
          <a:bodyPr wrap="square">
            <a:spAutoFit/>
          </a:bodyPr>
          <a:lstStyle/>
          <a:p>
            <a:r>
              <a:rPr lang="en-US" sz="1400" b="1" dirty="0" smtClean="0">
                <a:solidFill>
                  <a:schemeClr val="bg1"/>
                </a:solidFill>
              </a:rPr>
              <a:t>Presentations may be found at http://metroethernetforum.org/Presentations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2971800"/>
            <a:ext cx="9144000" cy="1676400"/>
          </a:xfrm>
          <a:prstGeom prst="rect">
            <a:avLst/>
          </a:prstGeom>
          <a:noFill/>
          <a:ln w="9525">
            <a:noFill/>
            <a:miter lim="800000"/>
            <a:headEnd/>
            <a:tailEnd/>
          </a:ln>
        </p:spPr>
        <p:txBody>
          <a:bodyPr anchor="ctr"/>
          <a:lstStyle/>
          <a:p>
            <a:pPr algn="ctr">
              <a:defRPr/>
            </a:pPr>
            <a:r>
              <a:rPr lang="en-US" sz="4000" b="1" dirty="0" smtClean="0">
                <a:solidFill>
                  <a:schemeClr val="bg1"/>
                </a:solidFill>
                <a:latin typeface="Arial" pitchFamily="34" charset="0"/>
                <a:cs typeface="Arial" pitchFamily="34" charset="0"/>
              </a:rPr>
              <a:t>End of Presentation</a:t>
            </a:r>
            <a:endParaRPr lang="en-US" sz="3600" b="1" i="1" kern="0" dirty="0">
              <a:solidFill>
                <a:schemeClr val="bg1"/>
              </a:solidFill>
              <a:latin typeface="+mj-lt"/>
              <a:ea typeface="+mj-ea"/>
              <a:cs typeface="+mj-cs"/>
            </a:endParaRPr>
          </a:p>
        </p:txBody>
      </p:sp>
      <p:sp>
        <p:nvSpPr>
          <p:cNvPr id="44036" name="Line 3"/>
          <p:cNvSpPr>
            <a:spLocks noChangeShapeType="1"/>
          </p:cNvSpPr>
          <p:nvPr/>
        </p:nvSpPr>
        <p:spPr bwMode="auto">
          <a:xfrm>
            <a:off x="0" y="2971800"/>
            <a:ext cx="9144000" cy="0"/>
          </a:xfrm>
          <a:prstGeom prst="line">
            <a:avLst/>
          </a:prstGeom>
          <a:noFill/>
          <a:ln w="28575">
            <a:solidFill>
              <a:srgbClr val="9EB6C0"/>
            </a:solidFill>
            <a:round/>
            <a:headEnd/>
            <a:tailEnd/>
          </a:ln>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marL="350838" indent="-350838" eaLnBrk="1" hangingPunct="1"/>
            <a:r>
              <a:rPr lang="en-US" sz="4000" dirty="0" smtClean="0"/>
              <a:t>Session Topics</a:t>
            </a:r>
          </a:p>
        </p:txBody>
      </p:sp>
      <p:pic>
        <p:nvPicPr>
          <p:cNvPr id="4" name="Picture 5"/>
          <p:cNvPicPr>
            <a:picLocks noChangeAspect="1" noChangeArrowheads="1"/>
          </p:cNvPicPr>
          <p:nvPr/>
        </p:nvPicPr>
        <p:blipFill>
          <a:blip r:embed="rId2" cstate="print"/>
          <a:srcRect/>
          <a:stretch>
            <a:fillRect/>
          </a:stretch>
        </p:blipFill>
        <p:spPr bwMode="auto">
          <a:xfrm>
            <a:off x="0" y="4876800"/>
            <a:ext cx="9144000" cy="1373188"/>
          </a:xfrm>
          <a:prstGeom prst="rect">
            <a:avLst/>
          </a:prstGeom>
          <a:noFill/>
          <a:ln w="9525">
            <a:solidFill>
              <a:srgbClr val="3D5D67"/>
            </a:solidFill>
            <a:miter lim="800000"/>
            <a:headEnd/>
            <a:tailEnd/>
          </a:ln>
          <a:effectLst/>
        </p:spPr>
      </p:pic>
      <p:sp>
        <p:nvSpPr>
          <p:cNvPr id="5" name="Rectangle 4"/>
          <p:cNvSpPr/>
          <p:nvPr/>
        </p:nvSpPr>
        <p:spPr>
          <a:xfrm>
            <a:off x="0" y="4800600"/>
            <a:ext cx="9144000" cy="914400"/>
          </a:xfrm>
          <a:prstGeom prst="rect">
            <a:avLst/>
          </a:prstGeom>
          <a:gradFill>
            <a:gsLst>
              <a:gs pos="0">
                <a:schemeClr val="bg1">
                  <a:alpha val="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4819" name="Content Placeholder 2"/>
          <p:cNvSpPr>
            <a:spLocks noGrp="1"/>
          </p:cNvSpPr>
          <p:nvPr>
            <p:ph idx="1"/>
          </p:nvPr>
        </p:nvSpPr>
        <p:spPr>
          <a:xfrm>
            <a:off x="457200" y="1143000"/>
            <a:ext cx="8153400" cy="3962400"/>
          </a:xfrm>
        </p:spPr>
        <p:txBody>
          <a:bodyPr/>
          <a:lstStyle/>
          <a:p>
            <a:pPr eaLnBrk="1" hangingPunct="1"/>
            <a:r>
              <a:rPr lang="en-US" dirty="0" smtClean="0"/>
              <a:t>Carrier Ethernet Service Management</a:t>
            </a:r>
          </a:p>
          <a:p>
            <a:pPr lvl="1" eaLnBrk="1" hangingPunct="1">
              <a:buFont typeface="Arial" pitchFamily="34" charset="0"/>
              <a:buChar char="•"/>
            </a:pPr>
            <a:r>
              <a:rPr lang="en-US" dirty="0" smtClean="0"/>
              <a:t>SOAM Fundamentals and Importance</a:t>
            </a:r>
          </a:p>
          <a:p>
            <a:pPr lvl="1" eaLnBrk="1" hangingPunct="1">
              <a:lnSpc>
                <a:spcPct val="115000"/>
              </a:lnSpc>
              <a:buFont typeface="Arial" pitchFamily="34" charset="0"/>
              <a:buChar char="•"/>
            </a:pPr>
            <a:r>
              <a:rPr lang="en-US" dirty="0" smtClean="0"/>
              <a:t>OAM Industry Standards and the MEF Approach</a:t>
            </a:r>
          </a:p>
          <a:p>
            <a:pPr eaLnBrk="1" hangingPunct="1">
              <a:lnSpc>
                <a:spcPct val="115000"/>
              </a:lnSpc>
              <a:buFont typeface="Arial" pitchFamily="34" charset="0"/>
              <a:buChar char="•"/>
            </a:pPr>
            <a:r>
              <a:rPr lang="en-US" dirty="0" smtClean="0"/>
              <a:t>Service Life Cycle</a:t>
            </a:r>
          </a:p>
          <a:p>
            <a:pPr lvl="1" eaLnBrk="1" hangingPunct="1">
              <a:lnSpc>
                <a:spcPct val="115000"/>
              </a:lnSpc>
              <a:buFont typeface="Arial" pitchFamily="34" charset="0"/>
              <a:buChar char="•"/>
            </a:pPr>
            <a:r>
              <a:rPr lang="en-US" dirty="0" smtClean="0"/>
              <a:t>Configuration, Activation, Verification</a:t>
            </a:r>
          </a:p>
          <a:p>
            <a:pPr lvl="1" eaLnBrk="1" hangingPunct="1">
              <a:lnSpc>
                <a:spcPct val="115000"/>
              </a:lnSpc>
              <a:buFont typeface="Arial" pitchFamily="34" charset="0"/>
              <a:buChar char="•"/>
            </a:pPr>
            <a:r>
              <a:rPr lang="en-US" dirty="0" smtClean="0"/>
              <a:t>Performance Management</a:t>
            </a:r>
          </a:p>
          <a:p>
            <a:pPr lvl="1" eaLnBrk="1" hangingPunct="1">
              <a:lnSpc>
                <a:spcPct val="115000"/>
              </a:lnSpc>
              <a:buFont typeface="Arial" pitchFamily="34" charset="0"/>
              <a:buChar char="•"/>
            </a:pPr>
            <a:r>
              <a:rPr lang="en-US" dirty="0" smtClean="0"/>
              <a:t>Fault Management and New MEF specifications</a:t>
            </a:r>
          </a:p>
          <a:p>
            <a:pPr eaLnBrk="1" hangingPunct="1">
              <a:lnSpc>
                <a:spcPct val="115000"/>
              </a:lnSpc>
              <a:buFont typeface="Arial" pitchFamily="34" charset="0"/>
              <a:buChar char="•"/>
            </a:pPr>
            <a:r>
              <a:rPr lang="en-US" dirty="0" smtClean="0"/>
              <a:t>Future Work and Summary</a:t>
            </a:r>
          </a:p>
          <a:p>
            <a:pPr lvl="1" eaLnBrk="1" hangingPunct="1">
              <a:lnSpc>
                <a:spcPct val="115000"/>
              </a:lnSpc>
              <a:buFont typeface="Courier New" pitchFamily="49" charset="0"/>
              <a:buChar char="o"/>
            </a:pPr>
            <a:endParaRPr lang="en-US" dirty="0" smtClean="0"/>
          </a:p>
          <a:p>
            <a:pPr lvl="1" eaLnBrk="1" hangingPunct="1"/>
            <a:endParaRPr lang="en-US" dirty="0" smtClean="0"/>
          </a:p>
          <a:p>
            <a:pPr lvl="1" eaLnBrk="1" hangingPunct="1">
              <a:buNone/>
            </a:pPr>
            <a:endParaRPr lang="en-US" b="0" dirty="0" smtClean="0"/>
          </a:p>
          <a:p>
            <a:pPr eaLnBrk="1" hangingPunct="1"/>
            <a:endParaRPr lang="en-US" dirty="0"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lIns="0" tIns="0" rIns="0" bIns="0"/>
          <a:lstStyle/>
          <a:p>
            <a:pPr marL="0" indent="0" algn="ctr"/>
            <a:r>
              <a:rPr lang="en-US" sz="2400" dirty="0" smtClean="0"/>
              <a:t>MEF Service Operation, Administration &amp; Maintenance (SOAM)</a:t>
            </a:r>
            <a:endParaRPr lang="en-US" sz="2400" dirty="0"/>
          </a:p>
        </p:txBody>
      </p:sp>
      <p:sp>
        <p:nvSpPr>
          <p:cNvPr id="3" name="Content Placeholder 2"/>
          <p:cNvSpPr>
            <a:spLocks noGrp="1"/>
          </p:cNvSpPr>
          <p:nvPr>
            <p:ph idx="1"/>
          </p:nvPr>
        </p:nvSpPr>
        <p:spPr>
          <a:xfrm>
            <a:off x="4953000" y="1143000"/>
            <a:ext cx="3657600" cy="3429000"/>
          </a:xfrm>
        </p:spPr>
        <p:txBody>
          <a:bodyPr/>
          <a:lstStyle/>
          <a:p>
            <a:r>
              <a:rPr lang="en-US" sz="2000" b="0" dirty="0" smtClean="0"/>
              <a:t>OAM – Operations, Administration, and Maintenance </a:t>
            </a:r>
          </a:p>
          <a:p>
            <a:r>
              <a:rPr lang="en-US" sz="2000" b="0" dirty="0" smtClean="0"/>
              <a:t>Processes that support billed services</a:t>
            </a:r>
          </a:p>
          <a:p>
            <a:r>
              <a:rPr lang="en-US" sz="2000" b="0" dirty="0" smtClean="0"/>
              <a:t>The “backroom” of the service provider</a:t>
            </a:r>
          </a:p>
          <a:p>
            <a:r>
              <a:rPr lang="en-US" sz="2000" b="0" dirty="0" smtClean="0"/>
              <a:t>Touches every attribute of Carrier Ethernet Service</a:t>
            </a:r>
          </a:p>
          <a:p>
            <a:r>
              <a:rPr lang="en-US" sz="2000" b="0" dirty="0" smtClean="0"/>
              <a:t>How service is managed</a:t>
            </a:r>
          </a:p>
        </p:txBody>
      </p:sp>
      <p:pic>
        <p:nvPicPr>
          <p:cNvPr id="5" name="Picture 4" descr="cdisklarg.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447800"/>
            <a:ext cx="37592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33400" y="4876800"/>
            <a:ext cx="7772400" cy="1015663"/>
          </a:xfrm>
          <a:prstGeom prst="rect">
            <a:avLst/>
          </a:prstGeom>
          <a:noFill/>
        </p:spPr>
        <p:txBody>
          <a:bodyPr wrap="square" rtlCol="0">
            <a:spAutoFit/>
          </a:bodyPr>
          <a:lstStyle/>
          <a:p>
            <a:r>
              <a:rPr lang="en-US" sz="2000" i="1" dirty="0" smtClean="0">
                <a:solidFill>
                  <a:schemeClr val="accent6">
                    <a:lumMod val="50000"/>
                  </a:schemeClr>
                </a:solidFill>
              </a:rPr>
              <a:t>“ MEF OAM is the essential set of tools that enables automated, provisioning, monitoring and fault isolation that makes Carrier Ethernet a truly integrated, scalable and interconnected service” </a:t>
            </a:r>
            <a:endParaRPr lang="en-US" sz="2000" i="1" dirty="0">
              <a:solidFill>
                <a:schemeClr val="accent6">
                  <a:lumMod val="50000"/>
                </a:schemeClr>
              </a:solidFill>
            </a:endParaRPr>
          </a:p>
        </p:txBody>
      </p:sp>
      <p:sp>
        <p:nvSpPr>
          <p:cNvPr id="7" name="Rectangle 6"/>
          <p:cNvSpPr/>
          <p:nvPr/>
        </p:nvSpPr>
        <p:spPr>
          <a:xfrm>
            <a:off x="1371600" y="914400"/>
            <a:ext cx="3552767" cy="400110"/>
          </a:xfrm>
          <a:prstGeom prst="rect">
            <a:avLst/>
          </a:prstGeom>
        </p:spPr>
        <p:txBody>
          <a:bodyPr wrap="none">
            <a:spAutoFit/>
          </a:bodyPr>
          <a:lstStyle/>
          <a:p>
            <a:r>
              <a:rPr lang="en-US" sz="2000" b="1" dirty="0" smtClean="0"/>
              <a:t>What It Is and Why We Care</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685800"/>
          </a:xfrm>
        </p:spPr>
        <p:txBody>
          <a:bodyPr/>
          <a:lstStyle/>
          <a:p>
            <a:r>
              <a:rPr lang="en-US" dirty="0" smtClean="0"/>
              <a:t>The MEF Approach to OAM</a:t>
            </a:r>
            <a:endParaRPr lang="en-US" dirty="0"/>
          </a:p>
        </p:txBody>
      </p:sp>
      <p:sp>
        <p:nvSpPr>
          <p:cNvPr id="3" name="Content Placeholder 2"/>
          <p:cNvSpPr>
            <a:spLocks noGrp="1"/>
          </p:cNvSpPr>
          <p:nvPr>
            <p:ph idx="1"/>
          </p:nvPr>
        </p:nvSpPr>
        <p:spPr>
          <a:xfrm>
            <a:off x="457200" y="1295400"/>
            <a:ext cx="8153400" cy="5029200"/>
          </a:xfrm>
        </p:spPr>
        <p:txBody>
          <a:bodyPr/>
          <a:lstStyle/>
          <a:p>
            <a:r>
              <a:rPr lang="en-GB" b="0" smtClean="0"/>
              <a:t>Augment </a:t>
            </a:r>
            <a:r>
              <a:rPr lang="en-GB" b="0" dirty="0" smtClean="0"/>
              <a:t>ITU, IEEE device and network management with Service Management to support rich set of MEF based Carrier Ethernet services</a:t>
            </a:r>
          </a:p>
          <a:p>
            <a:r>
              <a:rPr lang="en-GB" b="0" dirty="0" smtClean="0"/>
              <a:t>Facilitate standardized settings and methods to enable automation and scalability of global interconnection</a:t>
            </a:r>
          </a:p>
          <a:p>
            <a:r>
              <a:rPr lang="en-GB" b="0" dirty="0" smtClean="0"/>
              <a:t>Rifle shooting specific processes where interoperability, standardization required</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0" y="0"/>
            <a:ext cx="9144000" cy="685800"/>
          </a:xfrm>
        </p:spPr>
        <p:txBody>
          <a:bodyPr/>
          <a:lstStyle/>
          <a:p>
            <a:pPr marL="341313" indent="-341313"/>
            <a:r>
              <a:rPr lang="en-US" dirty="0" smtClean="0"/>
              <a:t>	Key Ethernet OAM Standards</a:t>
            </a:r>
          </a:p>
        </p:txBody>
      </p:sp>
      <p:graphicFrame>
        <p:nvGraphicFramePr>
          <p:cNvPr id="21" name="Table 20"/>
          <p:cNvGraphicFramePr>
            <a:graphicFrameLocks noGrp="1"/>
          </p:cNvGraphicFramePr>
          <p:nvPr>
            <p:extLst>
              <p:ext uri="{D42A27DB-BD31-4B8C-83A1-F6EECF244321}">
                <p14:modId xmlns:p14="http://schemas.microsoft.com/office/powerpoint/2010/main" xmlns="" val="2271078844"/>
              </p:ext>
            </p:extLst>
          </p:nvPr>
        </p:nvGraphicFramePr>
        <p:xfrm>
          <a:off x="566738" y="841375"/>
          <a:ext cx="8272462" cy="5326063"/>
        </p:xfrm>
        <a:graphic>
          <a:graphicData uri="http://schemas.openxmlformats.org/drawingml/2006/table">
            <a:tbl>
              <a:tblPr firstRow="1" bandRow="1">
                <a:tableStyleId>{00A15C55-8517-42AA-B614-E9B94910E393}</a:tableStyleId>
              </a:tblPr>
              <a:tblGrid>
                <a:gridCol w="2234170"/>
                <a:gridCol w="6038292"/>
              </a:tblGrid>
              <a:tr h="365843">
                <a:tc>
                  <a:txBody>
                    <a:bodyPr/>
                    <a:lstStyle/>
                    <a:p>
                      <a:r>
                        <a:rPr lang="en-US" sz="1800" dirty="0" smtClean="0"/>
                        <a:t>Standards Bodies</a:t>
                      </a:r>
                      <a:endParaRPr lang="en-US" sz="1800" dirty="0"/>
                    </a:p>
                  </a:txBody>
                  <a:tcPr marL="91435" marR="91435" marT="45730" marB="45730"/>
                </a:tc>
                <a:tc>
                  <a:txBody>
                    <a:bodyPr/>
                    <a:lstStyle/>
                    <a:p>
                      <a:r>
                        <a:rPr lang="en-US" sz="1800" dirty="0" smtClean="0"/>
                        <a:t>Ethernet OAM and</a:t>
                      </a:r>
                      <a:r>
                        <a:rPr lang="en-US" sz="1800" baseline="0" dirty="0" smtClean="0"/>
                        <a:t> Enablers</a:t>
                      </a:r>
                      <a:endParaRPr lang="en-US" sz="1800" dirty="0"/>
                    </a:p>
                  </a:txBody>
                  <a:tcPr marL="91435" marR="91435" marT="45730" marB="45730"/>
                </a:tc>
              </a:tr>
              <a:tr h="1105150">
                <a:tc>
                  <a:txBody>
                    <a:bodyPr/>
                    <a:lstStyle/>
                    <a:p>
                      <a:endParaRPr lang="en-US" sz="1400" dirty="0"/>
                    </a:p>
                  </a:txBody>
                  <a:tcPr marL="91435" marR="91435" marT="45730" marB="45730"/>
                </a:tc>
                <a:tc>
                  <a:txBody>
                    <a:bodyPr/>
                    <a:lstStyle/>
                    <a:p>
                      <a:pPr eaLnBrk="0" hangingPunct="0">
                        <a:lnSpc>
                          <a:spcPct val="95000"/>
                        </a:lnSpc>
                        <a:buFontTx/>
                        <a:buChar char="•"/>
                      </a:pPr>
                      <a:r>
                        <a:rPr lang="en-US" sz="1400" b="0" dirty="0" smtClean="0"/>
                        <a:t> 802.3 clause 57 (802.3ah) – Ethernet in the First Mile</a:t>
                      </a:r>
                    </a:p>
                    <a:p>
                      <a:pPr eaLnBrk="0" hangingPunct="0">
                        <a:lnSpc>
                          <a:spcPct val="95000"/>
                        </a:lnSpc>
                        <a:buFontTx/>
                        <a:buChar char="•"/>
                      </a:pPr>
                      <a:r>
                        <a:rPr lang="en-US" sz="1400" b="0" dirty="0" smtClean="0"/>
                        <a:t> 802.1ag – Connectivity Fault Management</a:t>
                      </a:r>
                    </a:p>
                    <a:p>
                      <a:pPr eaLnBrk="0" hangingPunct="0">
                        <a:lnSpc>
                          <a:spcPct val="95000"/>
                        </a:lnSpc>
                        <a:buFontTx/>
                        <a:buChar char="•"/>
                      </a:pPr>
                      <a:r>
                        <a:rPr lang="en-US" sz="1400" b="0" dirty="0" smtClean="0"/>
                        <a:t> 802.1aj  – Two Port MAC Relay</a:t>
                      </a:r>
                    </a:p>
                    <a:p>
                      <a:pPr eaLnBrk="0" hangingPunct="0">
                        <a:lnSpc>
                          <a:spcPct val="95000"/>
                        </a:lnSpc>
                        <a:buFontTx/>
                        <a:buChar char="•"/>
                      </a:pPr>
                      <a:r>
                        <a:rPr lang="en-US" sz="1400" b="0" dirty="0" smtClean="0"/>
                        <a:t> 802.1ap – MIB Definitions for VLAN bridges</a:t>
                      </a:r>
                    </a:p>
                    <a:p>
                      <a:pPr eaLnBrk="0" hangingPunct="0">
                        <a:lnSpc>
                          <a:spcPct val="95000"/>
                        </a:lnSpc>
                        <a:buFontTx/>
                        <a:buChar char="•"/>
                      </a:pPr>
                      <a:r>
                        <a:rPr lang="en-US" sz="1400" b="0" dirty="0" smtClean="0"/>
                        <a:t> 802.1q/802.1ad – VLANs &amp; Provider Bridging</a:t>
                      </a:r>
                    </a:p>
                  </a:txBody>
                  <a:tcPr marL="91435" marR="91435" marT="45730" marB="45730"/>
                </a:tc>
              </a:tr>
              <a:tr h="1916102">
                <a:tc>
                  <a:txBody>
                    <a:bodyPr/>
                    <a:lstStyle/>
                    <a:p>
                      <a:endParaRPr lang="en-US" sz="1400" dirty="0"/>
                    </a:p>
                  </a:txBody>
                  <a:tcPr marL="91435" marR="91435" marT="45730" marB="45730"/>
                </a:tc>
                <a:tc>
                  <a:txBody>
                    <a:bodyPr/>
                    <a:lstStyle/>
                    <a:p>
                      <a:pPr eaLnBrk="0" hangingPunct="0">
                        <a:lnSpc>
                          <a:spcPct val="95000"/>
                        </a:lnSpc>
                        <a:buFontTx/>
                        <a:buChar char="•"/>
                        <a:defRPr/>
                      </a:pPr>
                      <a:r>
                        <a:rPr lang="en-US" sz="1400" b="1" dirty="0" smtClean="0">
                          <a:latin typeface="Arial" pitchFamily="34" charset="0"/>
                          <a:cs typeface="Arial" pitchFamily="34" charset="0"/>
                        </a:rPr>
                        <a:t> MEF 7.1 – EMS-NMS Info Model</a:t>
                      </a:r>
                    </a:p>
                    <a:p>
                      <a:pPr eaLnBrk="0" hangingPunct="0">
                        <a:lnSpc>
                          <a:spcPct val="95000"/>
                        </a:lnSpc>
                        <a:buFontTx/>
                        <a:buChar char="•"/>
                        <a:defRPr/>
                      </a:pPr>
                      <a:r>
                        <a:rPr lang="en-US" sz="1400" b="1" dirty="0" smtClean="0">
                          <a:latin typeface="Arial" pitchFamily="34" charset="0"/>
                          <a:cs typeface="Arial" pitchFamily="34" charset="0"/>
                        </a:rPr>
                        <a:t> MEF 13 – UNI-Type 1</a:t>
                      </a:r>
                    </a:p>
                    <a:p>
                      <a:pPr eaLnBrk="0" hangingPunct="0">
                        <a:lnSpc>
                          <a:spcPct val="95000"/>
                        </a:lnSpc>
                        <a:buFontTx/>
                        <a:buChar char="•"/>
                        <a:defRPr/>
                      </a:pPr>
                      <a:r>
                        <a:rPr lang="en-US" sz="1400" b="1" dirty="0" smtClean="0">
                          <a:latin typeface="Arial" pitchFamily="34" charset="0"/>
                          <a:cs typeface="Arial" pitchFamily="34" charset="0"/>
                        </a:rPr>
                        <a:t> MEF 15 – NE Management Req</a:t>
                      </a:r>
                    </a:p>
                    <a:p>
                      <a:pPr eaLnBrk="0" hangingPunct="0">
                        <a:lnSpc>
                          <a:spcPct val="95000"/>
                        </a:lnSpc>
                        <a:buFontTx/>
                        <a:buChar char="•"/>
                        <a:defRPr/>
                      </a:pPr>
                      <a:r>
                        <a:rPr lang="en-US" sz="1400" b="1" dirty="0" smtClean="0">
                          <a:latin typeface="Arial" pitchFamily="34" charset="0"/>
                          <a:cs typeface="Arial" pitchFamily="34" charset="0"/>
                        </a:rPr>
                        <a:t> MEF 16 – Ethernet Local Mgmt Interface </a:t>
                      </a:r>
                    </a:p>
                    <a:p>
                      <a:pPr eaLnBrk="0" hangingPunct="0">
                        <a:lnSpc>
                          <a:spcPct val="95000"/>
                        </a:lnSpc>
                        <a:buFontTx/>
                        <a:buChar char="•"/>
                        <a:defRPr/>
                      </a:pPr>
                      <a:r>
                        <a:rPr lang="en-US" sz="1400" b="1" dirty="0" smtClean="0">
                          <a:latin typeface="Arial" pitchFamily="34" charset="0"/>
                          <a:cs typeface="Arial" pitchFamily="34" charset="0"/>
                        </a:rPr>
                        <a:t> MEF 17 – OAM Requirements &amp; Framework</a:t>
                      </a:r>
                    </a:p>
                    <a:p>
                      <a:pPr eaLnBrk="0" hangingPunct="0">
                        <a:lnSpc>
                          <a:spcPct val="95000"/>
                        </a:lnSpc>
                        <a:buFontTx/>
                        <a:buChar char="•"/>
                        <a:defRPr/>
                      </a:pPr>
                      <a:r>
                        <a:rPr lang="en-US" sz="1400" b="1" dirty="0" smtClean="0">
                          <a:latin typeface="Arial" pitchFamily="34" charset="0"/>
                          <a:cs typeface="Arial" pitchFamily="34" charset="0"/>
                        </a:rPr>
                        <a:t> MEF 20 – UNI-Type 2</a:t>
                      </a:r>
                    </a:p>
                    <a:p>
                      <a:pPr eaLnBrk="0" hangingPunct="0">
                        <a:lnSpc>
                          <a:spcPct val="95000"/>
                        </a:lnSpc>
                        <a:buFontTx/>
                        <a:buChar char="•"/>
                        <a:defRPr/>
                      </a:pPr>
                      <a:r>
                        <a:rPr lang="en-US" sz="1400" b="1" dirty="0" smtClean="0">
                          <a:latin typeface="Arial" pitchFamily="34" charset="0"/>
                          <a:cs typeface="Arial" pitchFamily="34" charset="0"/>
                        </a:rPr>
                        <a:t> MEF 26 – Ethernet Network to Network Interface</a:t>
                      </a:r>
                    </a:p>
                    <a:p>
                      <a:pPr eaLnBrk="0" hangingPunct="0">
                        <a:lnSpc>
                          <a:spcPct val="95000"/>
                        </a:lnSpc>
                        <a:buFontTx/>
                        <a:buChar char="•"/>
                        <a:defRPr/>
                      </a:pPr>
                      <a:r>
                        <a:rPr lang="en-US" sz="1400" b="0" dirty="0" smtClean="0">
                          <a:latin typeface="Arial" pitchFamily="34" charset="0"/>
                          <a:cs typeface="Arial" pitchFamily="34" charset="0"/>
                        </a:rPr>
                        <a:t> </a:t>
                      </a:r>
                      <a:r>
                        <a:rPr lang="en-US" sz="1400" b="1" dirty="0" smtClean="0">
                          <a:latin typeface="Arial" pitchFamily="34" charset="0"/>
                          <a:cs typeface="Arial" pitchFamily="34" charset="0"/>
                        </a:rPr>
                        <a:t>MEF 30 – Service OAM Fault</a:t>
                      </a:r>
                      <a:r>
                        <a:rPr lang="en-US" sz="1400" b="1" baseline="0" dirty="0" smtClean="0">
                          <a:latin typeface="Arial" pitchFamily="34" charset="0"/>
                          <a:cs typeface="Arial" pitchFamily="34" charset="0"/>
                        </a:rPr>
                        <a:t> Management IA</a:t>
                      </a:r>
                    </a:p>
                    <a:p>
                      <a:pPr eaLnBrk="0" hangingPunct="0">
                        <a:lnSpc>
                          <a:spcPct val="95000"/>
                        </a:lnSpc>
                        <a:buFontTx/>
                        <a:buChar char="•"/>
                        <a:defRPr/>
                      </a:pPr>
                      <a:r>
                        <a:rPr lang="en-US" sz="1400" b="1" baseline="0" dirty="0" smtClean="0">
                          <a:latin typeface="Arial" pitchFamily="34" charset="0"/>
                          <a:cs typeface="Arial" pitchFamily="34" charset="0"/>
                        </a:rPr>
                        <a:t> MEF 31</a:t>
                      </a:r>
                      <a:r>
                        <a:rPr lang="en-US" sz="1400" b="1" dirty="0" smtClean="0">
                          <a:latin typeface="Arial" pitchFamily="34" charset="0"/>
                          <a:cs typeface="Arial" pitchFamily="34" charset="0"/>
                        </a:rPr>
                        <a:t> – SOAM</a:t>
                      </a:r>
                      <a:r>
                        <a:rPr lang="en-US" sz="1400" b="1" baseline="0" dirty="0" smtClean="0">
                          <a:latin typeface="Arial" pitchFamily="34" charset="0"/>
                          <a:cs typeface="Arial" pitchFamily="34" charset="0"/>
                        </a:rPr>
                        <a:t> </a:t>
                      </a:r>
                      <a:r>
                        <a:rPr lang="en-US" sz="1400" b="1" dirty="0" smtClean="0">
                          <a:latin typeface="Arial" pitchFamily="34" charset="0"/>
                          <a:cs typeface="Arial" pitchFamily="34" charset="0"/>
                        </a:rPr>
                        <a:t>Fault</a:t>
                      </a:r>
                      <a:r>
                        <a:rPr lang="en-US" sz="1400" b="1" baseline="0" dirty="0" smtClean="0">
                          <a:latin typeface="Arial" pitchFamily="34" charset="0"/>
                          <a:cs typeface="Arial" pitchFamily="34" charset="0"/>
                        </a:rPr>
                        <a:t> Management </a:t>
                      </a:r>
                      <a:r>
                        <a:rPr lang="en-US" sz="1400" b="1" dirty="0" smtClean="0">
                          <a:effectLst/>
                        </a:rPr>
                        <a:t>Definition</a:t>
                      </a:r>
                      <a:r>
                        <a:rPr lang="en-US" sz="1400" b="1" baseline="0" dirty="0" smtClean="0">
                          <a:effectLst/>
                        </a:rPr>
                        <a:t> of </a:t>
                      </a:r>
                      <a:r>
                        <a:rPr lang="en-US" sz="1400" b="1" dirty="0" smtClean="0">
                          <a:effectLst/>
                        </a:rPr>
                        <a:t>Managed Objects</a:t>
                      </a:r>
                    </a:p>
                  </a:txBody>
                  <a:tcPr marL="91435" marR="91435" marT="45730" marB="45730"/>
                </a:tc>
              </a:tr>
              <a:tr h="945094">
                <a:tc>
                  <a:txBody>
                    <a:bodyPr/>
                    <a:lstStyle/>
                    <a:p>
                      <a:endParaRPr lang="en-US" sz="1400" dirty="0"/>
                    </a:p>
                  </a:txBody>
                  <a:tcPr marL="91435" marR="91435" marT="45730" marB="45730"/>
                </a:tc>
                <a:tc>
                  <a:txBody>
                    <a:bodyPr/>
                    <a:lstStyle/>
                    <a:p>
                      <a:pPr eaLnBrk="0" hangingPunct="0">
                        <a:buFontTx/>
                        <a:buChar char="•"/>
                      </a:pPr>
                      <a:r>
                        <a:rPr lang="en-US" sz="1400" b="0" dirty="0" smtClean="0"/>
                        <a:t> Y.1730/Y.1731 – Ethernet OAM Req &amp; Mechanisms</a:t>
                      </a:r>
                    </a:p>
                    <a:p>
                      <a:pPr eaLnBrk="0" hangingPunct="0">
                        <a:buFontTx/>
                        <a:buChar char="•"/>
                      </a:pPr>
                      <a:r>
                        <a:rPr lang="en-US" sz="1400" b="0" dirty="0" smtClean="0"/>
                        <a:t> G.8031/G.8032 – Ethernet Protection</a:t>
                      </a:r>
                    </a:p>
                    <a:p>
                      <a:pPr eaLnBrk="0" hangingPunct="0">
                        <a:buFontTx/>
                        <a:buChar char="•"/>
                      </a:pPr>
                      <a:r>
                        <a:rPr lang="en-US" sz="1400" b="0" dirty="0" smtClean="0"/>
                        <a:t> Y.1563 – Performance and Availability</a:t>
                      </a:r>
                    </a:p>
                    <a:p>
                      <a:pPr eaLnBrk="0" hangingPunct="0">
                        <a:buFontTx/>
                        <a:buChar char="•"/>
                      </a:pPr>
                      <a:r>
                        <a:rPr lang="en-US" sz="1400" b="0" dirty="0" smtClean="0"/>
                        <a:t> Y.1564 – Service Activation Methodology</a:t>
                      </a:r>
                    </a:p>
                  </a:txBody>
                  <a:tcPr marL="91435" marR="91435" marT="45730" marB="45730"/>
                </a:tc>
              </a:tr>
              <a:tr h="496937">
                <a:tc>
                  <a:txBody>
                    <a:bodyPr/>
                    <a:lstStyle/>
                    <a:p>
                      <a:endParaRPr lang="en-US" sz="1400" dirty="0"/>
                    </a:p>
                  </a:txBody>
                  <a:tcPr marL="91435" marR="91435" marT="45730" marB="45730"/>
                </a:tc>
                <a:tc>
                  <a:txBody>
                    <a:bodyPr/>
                    <a:lstStyle/>
                    <a:p>
                      <a:pPr defTabSz="395288" eaLnBrk="0" hangingPunct="0">
                        <a:lnSpc>
                          <a:spcPct val="95000"/>
                        </a:lnSpc>
                        <a:buFontTx/>
                        <a:buChar char="•"/>
                      </a:pPr>
                      <a:r>
                        <a:rPr lang="en-US" sz="1400" b="0" dirty="0" smtClean="0"/>
                        <a:t> RFC 2544 – Benchmarking Method for Ntwk Interconnect Dev</a:t>
                      </a:r>
                    </a:p>
                    <a:p>
                      <a:pPr defTabSz="395288" eaLnBrk="0" hangingPunct="0">
                        <a:lnSpc>
                          <a:spcPct val="95000"/>
                        </a:lnSpc>
                        <a:buFontTx/>
                        <a:buChar char="•"/>
                      </a:pPr>
                      <a:r>
                        <a:rPr lang="en-US" sz="1400" b="0" dirty="0" smtClean="0"/>
                        <a:t> RFC 2819 – Remote Monitoring (RMON Etherstats)</a:t>
                      </a:r>
                    </a:p>
                  </a:txBody>
                  <a:tcPr marL="91435" marR="91435" marT="45730" marB="45730"/>
                </a:tc>
              </a:tr>
              <a:tr h="496937">
                <a:tc>
                  <a:txBody>
                    <a:bodyPr/>
                    <a:lstStyle/>
                    <a:p>
                      <a:endParaRPr lang="en-US" sz="1400" dirty="0"/>
                    </a:p>
                  </a:txBody>
                  <a:tcPr marL="91435" marR="91435" marT="45730" marB="45730"/>
                </a:tc>
                <a:tc>
                  <a:txBody>
                    <a:bodyPr/>
                    <a:lstStyle/>
                    <a:p>
                      <a:pPr eaLnBrk="0" hangingPunct="0">
                        <a:lnSpc>
                          <a:spcPct val="95000"/>
                        </a:lnSpc>
                        <a:buFontTx/>
                        <a:buChar char="•"/>
                      </a:pPr>
                      <a:r>
                        <a:rPr lang="en-US" sz="1400" b="0" dirty="0" smtClean="0"/>
                        <a:t> TMF814 – EMS to NMS Model (Corba)</a:t>
                      </a:r>
                    </a:p>
                    <a:p>
                      <a:pPr eaLnBrk="0" hangingPunct="0">
                        <a:lnSpc>
                          <a:spcPct val="95000"/>
                        </a:lnSpc>
                        <a:buFontTx/>
                        <a:buChar char="•"/>
                      </a:pPr>
                      <a:r>
                        <a:rPr lang="en-US" sz="1400" b="0" dirty="0" smtClean="0"/>
                        <a:t> TMF854 – EMS to NMS (Web services - MTOSI)</a:t>
                      </a:r>
                    </a:p>
                  </a:txBody>
                  <a:tcPr marL="91435" marR="91435" marT="45730" marB="45730"/>
                </a:tc>
              </a:tr>
            </a:tbl>
          </a:graphicData>
        </a:graphic>
      </p:graphicFrame>
      <p:pic>
        <p:nvPicPr>
          <p:cNvPr id="13338" name="Picture 2" descr="802"/>
          <p:cNvPicPr>
            <a:picLocks noGrp="1" noChangeAspect="1" noChangeArrowheads="1"/>
          </p:cNvPicPr>
          <p:nvPr>
            <p:ph sz="quarter" idx="4294967295"/>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a:xfrm>
            <a:off x="1803400" y="1404938"/>
            <a:ext cx="628650" cy="700087"/>
          </a:xfrm>
        </p:spPr>
      </p:pic>
      <p:pic>
        <p:nvPicPr>
          <p:cNvPr id="13339" name="Picture 16" descr="smllieee"/>
          <p:cNvPicPr>
            <a:picLocks noGrp="1" noChangeAspect="1" noChangeArrowheads="1"/>
          </p:cNvPicPr>
          <p:nvPr>
            <p:ph sz="quarter" idx="4294967295"/>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a:xfrm>
            <a:off x="911225" y="1454150"/>
            <a:ext cx="739775" cy="601663"/>
          </a:xfrm>
        </p:spPr>
      </p:pic>
      <p:pic>
        <p:nvPicPr>
          <p:cNvPr id="13340" name="Picture 3" descr="home_tmflogo4">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19200" y="5791200"/>
            <a:ext cx="895350"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41" name="Picture 17" descr="ITU Home Page">
            <a:hlinkClick r:id="rId7"/>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95400" y="4314825"/>
            <a:ext cx="779463" cy="7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42" name="Picture 21" descr="ietflogo2f"/>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89050" y="5229225"/>
            <a:ext cx="793750"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43" name="Picture 15" descr="mefonlycolo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077913" y="3063875"/>
            <a:ext cx="1214437"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685800"/>
          </a:xfrm>
        </p:spPr>
        <p:txBody>
          <a:bodyPr/>
          <a:lstStyle/>
          <a:p>
            <a:pPr marL="0" indent="0"/>
            <a:r>
              <a:rPr lang="en-US" dirty="0" smtClean="0"/>
              <a:t>Ongoing OAM Related MEF Projects</a:t>
            </a:r>
            <a:endParaRPr lang="en-US" dirty="0"/>
          </a:p>
        </p:txBody>
      </p:sp>
      <p:graphicFrame>
        <p:nvGraphicFramePr>
          <p:cNvPr id="4" name="Group 107"/>
          <p:cNvGraphicFramePr>
            <a:graphicFrameLocks/>
          </p:cNvGraphicFramePr>
          <p:nvPr/>
        </p:nvGraphicFramePr>
        <p:xfrm>
          <a:off x="533400" y="1143000"/>
          <a:ext cx="8194040" cy="4626838"/>
        </p:xfrm>
        <a:graphic>
          <a:graphicData uri="http://schemas.openxmlformats.org/drawingml/2006/table">
            <a:tbl>
              <a:tblPr>
                <a:effectLst>
                  <a:outerShdw blurRad="50800" dist="38100" dir="2700000" algn="tl" rotWithShape="0">
                    <a:prstClr val="black">
                      <a:alpha val="40000"/>
                    </a:prstClr>
                  </a:outerShdw>
                </a:effectLst>
              </a:tblPr>
              <a:tblGrid>
                <a:gridCol w="4307840"/>
                <a:gridCol w="3886200"/>
              </a:tblGrid>
              <a:tr h="261938">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22222"/>
                          </a:solidFill>
                          <a:effectLst/>
                          <a:latin typeface="Arial" pitchFamily="34" charset="0"/>
                          <a:cs typeface="Arial" pitchFamily="34" charset="0"/>
                        </a:rPr>
                        <a:t>Services</a:t>
                      </a:r>
                      <a:endParaRPr kumimoji="0" lang="en-US" sz="2400" b="1" i="0" u="none" strike="noStrike" cap="none" normalizeH="0" baseline="0" dirty="0" smtClean="0">
                        <a:ln>
                          <a:noFill/>
                        </a:ln>
                        <a:solidFill>
                          <a:srgbClr val="222222"/>
                        </a:solidFill>
                        <a:effectLst/>
                        <a:latin typeface="Arial" pitchFamily="34" charset="0"/>
                        <a:cs typeface="Arial" pitchFamily="34" charset="0"/>
                      </a:endParaRPr>
                    </a:p>
                  </a:txBody>
                  <a:tcPr marT="9143" marB="91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2DDE4"/>
                    </a:solidFill>
                  </a:tcPr>
                </a:tc>
                <a:tc hMerge="1">
                  <a:txBody>
                    <a:bodyPr/>
                    <a:lstStyle/>
                    <a:p>
                      <a:endParaRPr lang="en-US"/>
                    </a:p>
                  </a:txBody>
                  <a:tcPr/>
                </a:tc>
              </a:tr>
              <a:tr h="201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22222"/>
                          </a:solidFill>
                          <a:effectLst/>
                          <a:latin typeface="Arial" pitchFamily="34" charset="0"/>
                          <a:cs typeface="Arial" pitchFamily="34" charset="0"/>
                        </a:rPr>
                        <a:t>Classes of Service Phase 2 IA</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22222"/>
                          </a:solidFill>
                          <a:effectLst/>
                          <a:latin typeface="Arial" pitchFamily="34" charset="0"/>
                          <a:cs typeface="Arial" pitchFamily="34" charset="0"/>
                        </a:rPr>
                        <a:t>Bill Rembert, AT&amp;T</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Hybrid NID Service (HNS)</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Henry Fowler, AT&amp;T</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22222"/>
                          </a:solidFill>
                          <a:effectLst/>
                          <a:latin typeface="Arial" pitchFamily="34" charset="0"/>
                          <a:cs typeface="Arial" pitchFamily="34" charset="0"/>
                        </a:rPr>
                        <a:t>Management</a:t>
                      </a:r>
                    </a:p>
                  </a:txBody>
                  <a:tcPr marT="9143" marB="91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2DDE4"/>
                    </a:solidFill>
                  </a:tcPr>
                </a:tc>
                <a:tc hMerge="1">
                  <a:txBody>
                    <a:bodyPr/>
                    <a:lstStyle/>
                    <a:p>
                      <a:endParaRPr lang="en-US"/>
                    </a:p>
                  </a:txBody>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Service OAM Performance Monitoring  Ph 1 IA </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Scott Mansfield, Ericcson | Andrew Corlett, Qosera</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222222"/>
                          </a:solidFill>
                          <a:effectLst/>
                          <a:latin typeface="Arial" pitchFamily="34" charset="0"/>
                          <a:cs typeface="Arial" pitchFamily="34" charset="0"/>
                        </a:rPr>
                        <a:t>Service OAM PM MIB</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22222"/>
                          </a:solidFill>
                          <a:effectLst/>
                          <a:latin typeface="Arial" pitchFamily="34" charset="0"/>
                          <a:cs typeface="Times New Roman" pitchFamily="18" charset="0"/>
                        </a:rPr>
                        <a:t>Steve Mood, Omnitron Systems</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25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222222"/>
                          </a:solidFill>
                          <a:effectLst/>
                          <a:latin typeface="Arial" pitchFamily="34" charset="0"/>
                          <a:cs typeface="Arial" pitchFamily="34" charset="0"/>
                        </a:rPr>
                        <a:t>Service OAM FM and PM, YANG Models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222222"/>
                          </a:solidFill>
                          <a:effectLst/>
                          <a:latin typeface="Arial" pitchFamily="34" charset="0"/>
                          <a:cs typeface="Times New Roman" pitchFamily="18" charset="0"/>
                        </a:rPr>
                        <a:t>Steve Mood, Omnitron Systems</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Service Activation Test</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Brian Hedstrom, Cablelabs</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Service OAM Fault Management Ph 2 IA </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John Lemon, Adtran</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Ethernet Service Latching Loopback</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Paul Marshall, Sunrise Telecom</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222222"/>
                          </a:solidFill>
                          <a:effectLst/>
                          <a:latin typeface="Arial" pitchFamily="34" charset="0"/>
                          <a:cs typeface="Arial" pitchFamily="34" charset="0"/>
                        </a:rPr>
                        <a:t>Test</a:t>
                      </a:r>
                    </a:p>
                  </a:txBody>
                  <a:tcPr marT="9143" marB="91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2DDE4"/>
                    </a:solidFill>
                  </a:tcPr>
                </a:tc>
                <a:tc hMerge="1">
                  <a:txBody>
                    <a:bodyPr/>
                    <a:lstStyle/>
                    <a:p>
                      <a:endParaRPr lang="en-US"/>
                    </a:p>
                  </a:txBody>
                  <a:tcPr/>
                </a:tc>
              </a:tr>
              <a:tr h="201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Abstract Test Suite for ENNI</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T="9143" marB="914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6F2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Carsten Rossenhoevel, EANTC</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T="9143" marB="914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E6F2F9"/>
                    </a:solidFill>
                  </a:tcPr>
                </a:tc>
              </a:tr>
              <a:tr h="2016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Abstract Test Suite for Ethernet Access Services</a:t>
                      </a:r>
                    </a:p>
                  </a:txBody>
                  <a:tcPr marT="9143" marB="9143"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6F2F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Isabelle Morency, Iometrix</a:t>
                      </a:r>
                    </a:p>
                  </a:txBody>
                  <a:tcPr marT="9143" marB="9143"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E6F2F9"/>
                    </a:solidFill>
                  </a:tcPr>
                </a:tc>
              </a:tr>
            </a:tbl>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15150"/>
          <a:stretch>
            <a:fillRect/>
          </a:stretch>
        </p:blipFill>
        <p:spPr bwMode="auto">
          <a:xfrm>
            <a:off x="441325" y="1771650"/>
            <a:ext cx="8702675" cy="431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0" y="1"/>
            <a:ext cx="8934450" cy="685800"/>
          </a:xfrm>
        </p:spPr>
        <p:txBody>
          <a:bodyPr>
            <a:normAutofit/>
          </a:bodyPr>
          <a:lstStyle/>
          <a:p>
            <a:pPr marL="339725" indent="-339725" eaLnBrk="1" hangingPunct="1"/>
            <a:r>
              <a:rPr lang="en-US" dirty="0" smtClean="0"/>
              <a:t>	The Service Life Cycle – A MEF OAM Focus</a:t>
            </a:r>
          </a:p>
        </p:txBody>
      </p:sp>
      <p:sp>
        <p:nvSpPr>
          <p:cNvPr id="4" name="Rectangle 3"/>
          <p:cNvSpPr txBox="1">
            <a:spLocks noChangeArrowheads="1"/>
          </p:cNvSpPr>
          <p:nvPr/>
        </p:nvSpPr>
        <p:spPr>
          <a:xfrm>
            <a:off x="4222232" y="1219200"/>
            <a:ext cx="1435618" cy="676275"/>
          </a:xfrm>
          <a:prstGeom prst="rect">
            <a:avLst/>
          </a:prstGeom>
        </p:spPr>
        <p:txBody>
          <a:bodyPr/>
          <a:lstStyle/>
          <a:p>
            <a:pPr marL="0" marR="0" lvl="1" algn="l" defTabSz="914400" rtl="0" eaLnBrk="0" fontAlgn="base" latinLnBrk="0" hangingPunct="0">
              <a:lnSpc>
                <a:spcPct val="100000"/>
              </a:lnSpc>
              <a:spcBef>
                <a:spcPts val="0"/>
              </a:spcBef>
              <a:spcAft>
                <a:spcPct val="0"/>
              </a:spcAft>
              <a:buClrTx/>
              <a:buSzTx/>
              <a:tabLst/>
              <a:defRPr/>
            </a:pPr>
            <a:r>
              <a:rPr lang="en-US" sz="1200" b="1" dirty="0" smtClean="0">
                <a:latin typeface="Verdana" pitchFamily="34" charset="0"/>
                <a:cs typeface="+mn-cs"/>
              </a:rPr>
              <a:t>[MEF SAT]</a:t>
            </a:r>
          </a:p>
          <a:p>
            <a:pPr marL="0" marR="0" lvl="1" algn="l" defTabSz="914400" rtl="0" eaLnBrk="0" fontAlgn="base" latinLnBrk="0" hangingPunct="0">
              <a:lnSpc>
                <a:spcPct val="100000"/>
              </a:lnSpc>
              <a:spcBef>
                <a:spcPts val="0"/>
              </a:spcBef>
              <a:spcAft>
                <a:spcPct val="0"/>
              </a:spcAft>
              <a:buClrTx/>
              <a:buSzTx/>
              <a:tabLst/>
              <a:defRPr/>
            </a:pPr>
            <a:r>
              <a:rPr lang="en-US" sz="1200" b="1" dirty="0" smtClean="0">
                <a:latin typeface="Verdana" pitchFamily="34" charset="0"/>
                <a:cs typeface="+mn-cs"/>
              </a:rPr>
              <a:t>[MEF LLB]</a:t>
            </a:r>
          </a:p>
          <a:p>
            <a:pPr marL="0" marR="0" lvl="1" algn="l" defTabSz="914400" rtl="0" eaLnBrk="0" fontAlgn="base" latinLnBrk="0" hangingPunct="0">
              <a:lnSpc>
                <a:spcPct val="100000"/>
              </a:lnSpc>
              <a:spcBef>
                <a:spcPts val="0"/>
              </a:spcBef>
              <a:spcAft>
                <a:spcPct val="0"/>
              </a:spcAft>
              <a:buClrTx/>
              <a:buSzTx/>
              <a:tabLst/>
              <a:defRPr/>
            </a:pPr>
            <a:r>
              <a:rPr lang="en-US" sz="1200" b="1" dirty="0" smtClean="0">
                <a:latin typeface="Verdana" pitchFamily="34" charset="0"/>
                <a:cs typeface="+mn-cs"/>
              </a:rPr>
              <a:t>ITU Y.1564</a:t>
            </a:r>
            <a:endParaRPr kumimoji="0" lang="en-US" sz="1200" b="1"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5" name="Rectangle 3"/>
          <p:cNvSpPr txBox="1">
            <a:spLocks noChangeArrowheads="1"/>
          </p:cNvSpPr>
          <p:nvPr/>
        </p:nvSpPr>
        <p:spPr>
          <a:xfrm>
            <a:off x="6248400" y="4668838"/>
            <a:ext cx="1981201" cy="588962"/>
          </a:xfrm>
          <a:prstGeom prst="rect">
            <a:avLst/>
          </a:prstGeom>
        </p:spPr>
        <p:txBody>
          <a:bodyPr/>
          <a:lstStyle/>
          <a:p>
            <a:pPr marL="0" marR="0" lvl="1" algn="l" defTabSz="914400" rtl="0" eaLnBrk="0" fontAlgn="base" latinLnBrk="0" hangingPunct="0">
              <a:lnSpc>
                <a:spcPct val="100000"/>
              </a:lnSpc>
              <a:spcBef>
                <a:spcPts val="0"/>
              </a:spcBef>
              <a:spcAft>
                <a:spcPct val="0"/>
              </a:spcAft>
              <a:buClrTx/>
              <a:buSzTx/>
              <a:tabLst/>
              <a:defRPr/>
            </a:pPr>
            <a:r>
              <a:rPr lang="en-US" sz="1200" b="1" dirty="0" smtClean="0">
                <a:latin typeface="Verdana" pitchFamily="34" charset="0"/>
                <a:cs typeface="+mn-cs"/>
              </a:rPr>
              <a:t>[MEF SOAM PM]</a:t>
            </a:r>
          </a:p>
          <a:p>
            <a:pPr marL="0" marR="0" lvl="1" algn="l" defTabSz="914400" rtl="0" eaLnBrk="0" fontAlgn="base" latinLnBrk="0" hangingPunct="0">
              <a:lnSpc>
                <a:spcPct val="100000"/>
              </a:lnSpc>
              <a:spcBef>
                <a:spcPts val="0"/>
              </a:spcBef>
              <a:spcAft>
                <a:spcPct val="0"/>
              </a:spcAft>
              <a:buClrTx/>
              <a:buSzTx/>
              <a:tabLst/>
              <a:defRPr/>
            </a:pPr>
            <a:r>
              <a:rPr lang="en-US" sz="1200" b="1" dirty="0" smtClean="0">
                <a:latin typeface="Verdana" pitchFamily="34" charset="0"/>
                <a:cs typeface="+mn-cs"/>
              </a:rPr>
              <a:t>[MEF SOAM-PM MIB]</a:t>
            </a:r>
          </a:p>
          <a:p>
            <a:pPr marL="0" marR="0" lvl="1" algn="l" defTabSz="914400" rtl="0" eaLnBrk="0" fontAlgn="base" latinLnBrk="0" hangingPunct="0">
              <a:lnSpc>
                <a:spcPct val="100000"/>
              </a:lnSpc>
              <a:spcBef>
                <a:spcPts val="0"/>
              </a:spcBef>
              <a:spcAft>
                <a:spcPct val="0"/>
              </a:spcAft>
              <a:buClrTx/>
              <a:buSzTx/>
              <a:tabLst/>
              <a:defRPr/>
            </a:pPr>
            <a:r>
              <a:rPr lang="en-US" sz="1200" b="1" dirty="0" smtClean="0">
                <a:latin typeface="Verdana" pitchFamily="34" charset="0"/>
                <a:cs typeface="+mn-cs"/>
              </a:rPr>
              <a:t>ITU Y.1731</a:t>
            </a:r>
            <a:endParaRPr kumimoji="0" lang="en-US" sz="1200" b="1"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6" name="Rectangle 3"/>
          <p:cNvSpPr txBox="1">
            <a:spLocks noChangeArrowheads="1"/>
          </p:cNvSpPr>
          <p:nvPr/>
        </p:nvSpPr>
        <p:spPr>
          <a:xfrm>
            <a:off x="685800" y="4916488"/>
            <a:ext cx="2590800" cy="798512"/>
          </a:xfrm>
          <a:prstGeom prst="rect">
            <a:avLst/>
          </a:prstGeom>
        </p:spPr>
        <p:txBody>
          <a:bodyPr/>
          <a:lstStyle/>
          <a:p>
            <a:pPr marL="0" marR="0" lvl="1" algn="l" defTabSz="914400" rtl="0" eaLnBrk="0" fontAlgn="base" latinLnBrk="0" hangingPunct="0">
              <a:lnSpc>
                <a:spcPct val="100000"/>
              </a:lnSpc>
              <a:spcBef>
                <a:spcPts val="0"/>
              </a:spcBef>
              <a:spcAft>
                <a:spcPct val="0"/>
              </a:spcAft>
              <a:buClrTx/>
              <a:buSzTx/>
              <a:tabLst/>
              <a:defRPr/>
            </a:pPr>
            <a:r>
              <a:rPr kumimoji="0" lang="en-US" sz="1200" b="1" i="0" u="none" strike="noStrike" kern="1200" cap="none" spc="0" normalizeH="0" baseline="0" noProof="0" dirty="0" smtClean="0">
                <a:ln>
                  <a:noFill/>
                </a:ln>
                <a:solidFill>
                  <a:schemeClr val="tx1"/>
                </a:solidFill>
                <a:effectLst/>
                <a:uLnTx/>
                <a:uFillTx/>
                <a:latin typeface="Verdana" pitchFamily="34" charset="0"/>
                <a:ea typeface="+mn-ea"/>
                <a:cs typeface="+mn-cs"/>
              </a:rPr>
              <a:t>[MEF SOAM-FM</a:t>
            </a:r>
            <a:r>
              <a:rPr kumimoji="0" lang="en-US" sz="1200" b="1" i="0" u="none" strike="noStrike" kern="1200" cap="none" spc="0" normalizeH="0" noProof="0" dirty="0" smtClean="0">
                <a:ln>
                  <a:noFill/>
                </a:ln>
                <a:solidFill>
                  <a:schemeClr val="tx1"/>
                </a:solidFill>
                <a:effectLst/>
                <a:uLnTx/>
                <a:uFillTx/>
                <a:latin typeface="Verdana" pitchFamily="34" charset="0"/>
                <a:ea typeface="+mn-ea"/>
                <a:cs typeface="+mn-cs"/>
              </a:rPr>
              <a:t> MIB, YANG]</a:t>
            </a:r>
          </a:p>
          <a:p>
            <a:pPr marL="0" marR="0" lvl="1" algn="l" defTabSz="914400" rtl="0" eaLnBrk="0" fontAlgn="base" latinLnBrk="0" hangingPunct="0">
              <a:lnSpc>
                <a:spcPct val="100000"/>
              </a:lnSpc>
              <a:spcBef>
                <a:spcPts val="0"/>
              </a:spcBef>
              <a:spcAft>
                <a:spcPct val="0"/>
              </a:spcAft>
              <a:buClrTx/>
              <a:buSzTx/>
              <a:tabLst/>
              <a:defRPr/>
            </a:pPr>
            <a:r>
              <a:rPr kumimoji="0" lang="en-US" sz="1200" b="1" i="0" u="none" strike="noStrike" kern="1200" cap="none" spc="0" normalizeH="0" baseline="0" noProof="0" dirty="0" smtClean="0">
                <a:ln>
                  <a:noFill/>
                </a:ln>
                <a:solidFill>
                  <a:schemeClr val="tx1"/>
                </a:solidFill>
                <a:effectLst/>
                <a:uLnTx/>
                <a:uFillTx/>
                <a:latin typeface="Verdana" pitchFamily="34" charset="0"/>
                <a:ea typeface="+mn-ea"/>
                <a:cs typeface="+mn-cs"/>
              </a:rPr>
              <a:t>MEF SOAM-FM</a:t>
            </a:r>
          </a:p>
          <a:p>
            <a:pPr marL="0" lvl="1" eaLnBrk="0" hangingPunct="0">
              <a:spcBef>
                <a:spcPts val="0"/>
              </a:spcBef>
              <a:defRPr/>
            </a:pPr>
            <a:r>
              <a:rPr lang="en-US" sz="1200" b="1" dirty="0" smtClean="0">
                <a:latin typeface="Verdana" pitchFamily="34" charset="0"/>
              </a:rPr>
              <a:t>IEEE 802.1ag</a:t>
            </a:r>
          </a:p>
          <a:p>
            <a:pPr marL="0" lvl="1" eaLnBrk="0" hangingPunct="0">
              <a:spcBef>
                <a:spcPts val="0"/>
              </a:spcBef>
              <a:defRPr/>
            </a:pPr>
            <a:r>
              <a:rPr lang="en-US" sz="1200" b="1" dirty="0" smtClean="0">
                <a:latin typeface="Verdana" pitchFamily="34" charset="0"/>
              </a:rPr>
              <a:t>IEEE 802.3ah</a:t>
            </a:r>
          </a:p>
        </p:txBody>
      </p:sp>
      <p:sp>
        <p:nvSpPr>
          <p:cNvPr id="7" name="Rectangle 3"/>
          <p:cNvSpPr txBox="1">
            <a:spLocks noChangeArrowheads="1"/>
          </p:cNvSpPr>
          <p:nvPr/>
        </p:nvSpPr>
        <p:spPr>
          <a:xfrm>
            <a:off x="2047875" y="6297613"/>
            <a:ext cx="5133976" cy="312737"/>
          </a:xfrm>
          <a:prstGeom prst="rect">
            <a:avLst/>
          </a:prstGeom>
        </p:spPr>
        <p:txBody>
          <a:bodyPr/>
          <a:lstStyle/>
          <a:p>
            <a:pPr marL="0" marR="0" lvl="1" algn="ctr" defTabSz="914400" rtl="0" eaLnBrk="0" fontAlgn="base" latinLnBrk="0" hangingPunct="0">
              <a:lnSpc>
                <a:spcPct val="100000"/>
              </a:lnSpc>
              <a:spcBef>
                <a:spcPts val="0"/>
              </a:spcBef>
              <a:spcAft>
                <a:spcPct val="0"/>
              </a:spcAft>
              <a:buClrTx/>
              <a:buSzTx/>
              <a:tabLst/>
              <a:defRPr/>
            </a:pPr>
            <a:r>
              <a:rPr lang="en-US" b="1" dirty="0" smtClean="0">
                <a:latin typeface="Verdana" pitchFamily="34" charset="0"/>
                <a:cs typeface="+mn-cs"/>
              </a:rPr>
              <a:t>We’ll Focus Today on Y.1564</a:t>
            </a:r>
            <a:endParaRPr kumimoji="0" lang="en-US" b="1"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8" name="Rectangle 3"/>
          <p:cNvSpPr txBox="1">
            <a:spLocks noChangeArrowheads="1"/>
          </p:cNvSpPr>
          <p:nvPr/>
        </p:nvSpPr>
        <p:spPr>
          <a:xfrm>
            <a:off x="914400" y="5791200"/>
            <a:ext cx="3124200" cy="417512"/>
          </a:xfrm>
          <a:prstGeom prst="rect">
            <a:avLst/>
          </a:prstGeom>
        </p:spPr>
        <p:txBody>
          <a:bodyPr/>
          <a:lstStyle/>
          <a:p>
            <a:pPr marL="0" marR="0" lvl="1" algn="l" defTabSz="914400" rtl="0" eaLnBrk="0" fontAlgn="base" latinLnBrk="0" hangingPunct="0">
              <a:lnSpc>
                <a:spcPct val="100000"/>
              </a:lnSpc>
              <a:spcBef>
                <a:spcPts val="0"/>
              </a:spcBef>
              <a:spcAft>
                <a:spcPct val="0"/>
              </a:spcAft>
              <a:buClrTx/>
              <a:buSzTx/>
              <a:tabLst/>
              <a:defRPr/>
            </a:pPr>
            <a:r>
              <a:rPr kumimoji="0" lang="en-US" sz="1200" b="1" i="0" u="none" strike="noStrike" kern="1200" cap="none" spc="0" normalizeH="0" baseline="0" noProof="0" dirty="0" smtClean="0">
                <a:ln>
                  <a:noFill/>
                </a:ln>
                <a:solidFill>
                  <a:schemeClr val="tx1"/>
                </a:solidFill>
                <a:effectLst/>
                <a:uLnTx/>
                <a:uFillTx/>
                <a:latin typeface="Verdana" pitchFamily="34" charset="0"/>
                <a:ea typeface="+mn-ea"/>
                <a:cs typeface="+mn-cs"/>
              </a:rPr>
              <a:t>[] Denotes ongoing MEF Project</a:t>
            </a:r>
            <a:endParaRPr lang="en-US" sz="1200" b="1" dirty="0" smtClean="0">
              <a:latin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0"/>
            <a:ext cx="8610600" cy="685800"/>
          </a:xfrm>
        </p:spPr>
        <p:txBody>
          <a:bodyPr/>
          <a:lstStyle/>
          <a:p>
            <a:r>
              <a:rPr lang="en-US" dirty="0" smtClean="0"/>
              <a:t>1) Provision and Activate the Service</a:t>
            </a:r>
          </a:p>
        </p:txBody>
      </p:sp>
      <p:sp>
        <p:nvSpPr>
          <p:cNvPr id="42" name="Content Placeholder 41"/>
          <p:cNvSpPr>
            <a:spLocks noGrp="1"/>
          </p:cNvSpPr>
          <p:nvPr>
            <p:ph idx="1"/>
          </p:nvPr>
        </p:nvSpPr>
        <p:spPr>
          <a:xfrm>
            <a:off x="304800" y="1143000"/>
            <a:ext cx="8610600" cy="2895600"/>
          </a:xfrm>
        </p:spPr>
        <p:txBody>
          <a:bodyPr/>
          <a:lstStyle/>
          <a:p>
            <a:pPr>
              <a:buNone/>
            </a:pPr>
            <a:r>
              <a:rPr lang="en-US" sz="2400" dirty="0" smtClean="0"/>
              <a:t>Ethernet Service Activation Test Methodology</a:t>
            </a:r>
          </a:p>
          <a:p>
            <a:pPr>
              <a:buNone/>
            </a:pPr>
            <a:r>
              <a:rPr lang="en-US" sz="1000" dirty="0" smtClean="0"/>
              <a:t> </a:t>
            </a:r>
          </a:p>
          <a:p>
            <a:r>
              <a:rPr lang="en-US" sz="1800" dirty="0" smtClean="0"/>
              <a:t>Verify a new service </a:t>
            </a:r>
            <a:r>
              <a:rPr lang="en-US" sz="1800" u="sng" dirty="0" smtClean="0"/>
              <a:t>after</a:t>
            </a:r>
            <a:r>
              <a:rPr lang="en-US" sz="1800" dirty="0" smtClean="0"/>
              <a:t> provisioning is complete, but </a:t>
            </a:r>
            <a:r>
              <a:rPr lang="en-US" sz="1800" u="sng" dirty="0" smtClean="0"/>
              <a:t>before</a:t>
            </a:r>
            <a:r>
              <a:rPr lang="en-US" sz="1800" dirty="0" smtClean="0"/>
              <a:t> it is turned over to the customer</a:t>
            </a:r>
          </a:p>
          <a:p>
            <a:r>
              <a:rPr lang="en-US" sz="1800" dirty="0" smtClean="0"/>
              <a:t>Check that the configuration is correct </a:t>
            </a:r>
          </a:p>
          <a:p>
            <a:r>
              <a:rPr lang="en-US" sz="1800" dirty="0" smtClean="0"/>
              <a:t>Verify that the performance meets the Service Acceptance Criteria (SAC):</a:t>
            </a:r>
          </a:p>
          <a:p>
            <a:pPr lvl="1"/>
            <a:r>
              <a:rPr lang="en-US" sz="1600" dirty="0" smtClean="0"/>
              <a:t>Ensures attainment of Class of Service Performance Objectives</a:t>
            </a:r>
          </a:p>
          <a:p>
            <a:pPr lvl="1"/>
            <a:endParaRPr lang="en-US" sz="1600" dirty="0" smtClean="0"/>
          </a:p>
          <a:p>
            <a:pPr>
              <a:buNone/>
            </a:pPr>
            <a:r>
              <a:rPr lang="en-US" sz="2400" dirty="0" smtClean="0"/>
              <a:t>MEF Projects SAT and LLB building on ITU Y.1564</a:t>
            </a:r>
            <a:endParaRPr lang="en-US" sz="2400" dirty="0"/>
          </a:p>
        </p:txBody>
      </p:sp>
    </p:spTree>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2_MEF Powerpoint Template-blue">
  <a:themeElements>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EF Powerpoint 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EF Powerpoint Template-blu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EF Powerpoint Template-bl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EF Powerpoint Template-blu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EF Powerpoint Template-blu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EF Powerpoint Template-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EF Powerpoint Template-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EF Powerpoint Template-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EB5439CC2B444796DF64AA96948DEA" ma:contentTypeVersion="0" ma:contentTypeDescription="Create a new document." ma:contentTypeScope="" ma:versionID="226ce5b429d438f0a072220477972b6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C74893-D26E-479E-B117-2C8BA0770DBE}">
  <ds:schemaRefs>
    <ds:schemaRef ds:uri="http://schemas.microsoft.com/sharepoint/v3/contenttype/forms"/>
  </ds:schemaRefs>
</ds:datastoreItem>
</file>

<file path=customXml/itemProps2.xml><?xml version="1.0" encoding="utf-8"?>
<ds:datastoreItem xmlns:ds="http://schemas.openxmlformats.org/officeDocument/2006/customXml" ds:itemID="{DA00903E-F34D-4E22-9147-D86D381D7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E3163ED-2B61-46D3-8D53-EC1B4796B37F}">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58905</TotalTime>
  <Words>1596</Words>
  <Application>Microsoft Office PowerPoint</Application>
  <PresentationFormat>On-screen Show (4:3)</PresentationFormat>
  <Paragraphs>278</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2_MEF Powerpoint Template-blue</vt:lpstr>
      <vt:lpstr>Carrier Ethernet  Service OAM</vt:lpstr>
      <vt:lpstr>MEF Reference Presentations</vt:lpstr>
      <vt:lpstr>Session Topics</vt:lpstr>
      <vt:lpstr>MEF Service Operation, Administration &amp; Maintenance (SOAM)</vt:lpstr>
      <vt:lpstr>The MEF Approach to OAM</vt:lpstr>
      <vt:lpstr> Key Ethernet OAM Standards</vt:lpstr>
      <vt:lpstr>Ongoing OAM Related MEF Projects</vt:lpstr>
      <vt:lpstr> The Service Life Cycle – A MEF OAM Focus</vt:lpstr>
      <vt:lpstr>1) Provision and Activate the Service</vt:lpstr>
      <vt:lpstr>Slide 10</vt:lpstr>
      <vt:lpstr>Slide 11</vt:lpstr>
      <vt:lpstr> Performance Management</vt:lpstr>
      <vt:lpstr>2) Performance Management</vt:lpstr>
      <vt:lpstr>Slide 14</vt:lpstr>
      <vt:lpstr> Fault Management</vt:lpstr>
      <vt:lpstr>3) Fault Management</vt:lpstr>
      <vt:lpstr>Connectivity Fault Management (CFM)</vt:lpstr>
      <vt:lpstr>Ethernet Link Trace – an Example of CFM</vt:lpstr>
      <vt:lpstr> New MEF Technical Work</vt:lpstr>
      <vt:lpstr> Future Work and Summary</vt:lpstr>
      <vt:lpstr>MEF Reference Presentations</vt:lpstr>
      <vt:lpstr>Slide 22</vt:lpstr>
    </vt:vector>
  </TitlesOfParts>
  <Company>MEF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MEF Global Interconnect Briefing</dc:title>
  <dc:creator>Kirby Russell</dc:creator>
  <cp:lastModifiedBy>mark.fishburn</cp:lastModifiedBy>
  <cp:revision>2170</cp:revision>
  <dcterms:created xsi:type="dcterms:W3CDTF">2006-09-11T18:40:34Z</dcterms:created>
  <dcterms:modified xsi:type="dcterms:W3CDTF">2011-11-26T20:03:09Z</dcterms:modified>
</cp:coreProperties>
</file>