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2" r:id="rId3"/>
    <p:sldId id="320" r:id="rId4"/>
    <p:sldId id="321" r:id="rId5"/>
    <p:sldId id="258" r:id="rId6"/>
    <p:sldId id="327" r:id="rId7"/>
    <p:sldId id="272" r:id="rId8"/>
    <p:sldId id="324" r:id="rId9"/>
    <p:sldId id="330" r:id="rId10"/>
    <p:sldId id="328" r:id="rId11"/>
    <p:sldId id="259" r:id="rId12"/>
    <p:sldId id="260" r:id="rId13"/>
    <p:sldId id="261" r:id="rId14"/>
    <p:sldId id="262" r:id="rId15"/>
    <p:sldId id="263" r:id="rId16"/>
    <p:sldId id="266" r:id="rId17"/>
    <p:sldId id="269" r:id="rId18"/>
    <p:sldId id="317" r:id="rId19"/>
    <p:sldId id="293" r:id="rId20"/>
    <p:sldId id="312" r:id="rId21"/>
    <p:sldId id="325" r:id="rId22"/>
    <p:sldId id="326" r:id="rId23"/>
    <p:sldId id="316" r:id="rId24"/>
    <p:sldId id="313" r:id="rId25"/>
    <p:sldId id="283" r:id="rId26"/>
    <p:sldId id="289" r:id="rId27"/>
    <p:sldId id="291" r:id="rId28"/>
    <p:sldId id="319" r:id="rId29"/>
    <p:sldId id="284" r:id="rId30"/>
    <p:sldId id="294" r:id="rId31"/>
    <p:sldId id="295" r:id="rId32"/>
    <p:sldId id="296" r:id="rId33"/>
    <p:sldId id="292" r:id="rId34"/>
    <p:sldId id="298" r:id="rId35"/>
    <p:sldId id="299" r:id="rId36"/>
    <p:sldId id="300" r:id="rId37"/>
    <p:sldId id="301" r:id="rId38"/>
    <p:sldId id="302" r:id="rId39"/>
    <p:sldId id="318" r:id="rId40"/>
    <p:sldId id="305" r:id="rId41"/>
    <p:sldId id="308" r:id="rId42"/>
    <p:sldId id="332" r:id="rId43"/>
    <p:sldId id="333" r:id="rId44"/>
    <p:sldId id="334" r:id="rId45"/>
    <p:sldId id="335" r:id="rId46"/>
    <p:sldId id="336" r:id="rId47"/>
    <p:sldId id="337" r:id="rId48"/>
    <p:sldId id="270" r:id="rId49"/>
    <p:sldId id="338" r:id="rId50"/>
    <p:sldId id="33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al Lior" initials="A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D6F0"/>
    <a:srgbClr val="000000"/>
    <a:srgbClr val="9999CC"/>
    <a:srgbClr val="255997"/>
    <a:srgbClr val="000033"/>
    <a:srgbClr val="3333C9"/>
    <a:srgbClr val="000066"/>
    <a:srgbClr val="548ED5"/>
    <a:srgbClr val="94B8E4"/>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96187" autoAdjust="0"/>
  </p:normalViewPr>
  <p:slideViewPr>
    <p:cSldViewPr>
      <p:cViewPr>
        <p:scale>
          <a:sx n="89" d="100"/>
          <a:sy n="89" d="100"/>
        </p:scale>
        <p:origin x="-1454" y="-58"/>
      </p:cViewPr>
      <p:guideLst>
        <p:guide orient="horz" pos="2160"/>
        <p:guide pos="2880"/>
      </p:guideLst>
    </p:cSldViewPr>
  </p:slideViewPr>
  <p:notesTextViewPr>
    <p:cViewPr>
      <p:scale>
        <a:sx n="100" d="100"/>
        <a:sy n="100" d="100"/>
      </p:scale>
      <p:origin x="0" y="0"/>
    </p:cViewPr>
  </p:notesTextViewPr>
  <p:sorterViewPr>
    <p:cViewPr>
      <p:scale>
        <a:sx n="44" d="100"/>
        <a:sy n="44" d="100"/>
      </p:scale>
      <p:origin x="0" y="0"/>
    </p:cViewPr>
  </p:sorter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9-12T10:47:15.988" idx="2">
    <p:pos x="2932" y="2452"/>
    <p:text>But this is not EPL, you are shoinw ELAN!!!!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51500-9710-49A6-AD3D-9DD340CFF67D}" type="datetimeFigureOut">
              <a:rPr lang="en-US" smtClean="0"/>
              <a:pPr/>
              <a:t>11/26/2011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2B45-260F-4F28-819A-9D468CA28CB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a:t>
            </a:fld>
            <a:endParaRPr lang="en-US" dirty="0"/>
          </a:p>
        </p:txBody>
      </p:sp>
    </p:spTree>
    <p:extLst>
      <p:ext uri="{BB962C8B-B14F-4D97-AF65-F5344CB8AC3E}">
        <p14:creationId xmlns:p14="http://schemas.microsoft.com/office/powerpoint/2010/main" xmlns="" val="149735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C621FC28-F1A3-4633-A668-AC9EB8138A2F}" type="slidenum">
              <a:rPr lang="en-US" sz="1200" smtClean="0"/>
              <a:pPr eaLnBrk="1" hangingPunct="1"/>
              <a:t>15</a:t>
            </a:fld>
            <a:endParaRPr lang="en-US" sz="1200"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Subscribers with multiple sites may want to interconnect them to provide services other than those that resemble a LAN. These services may be distributed from a centralized site (or few such sites) where the distribution site is designated as a Root and all the remaining sites are designated as leaves. </a:t>
            </a:r>
          </a:p>
          <a:p>
            <a:endParaRPr lang="en-US" dirty="0" smtClean="0"/>
          </a:p>
          <a:p>
            <a:r>
              <a:rPr lang="en-US" dirty="0" smtClean="0"/>
              <a:t>The EP-Tree service is defined to provide CE-VLAN tag preservation and tunneling of key Layer 2 Control Protocols. A key advantage of this approach is that the Subscriber can configure VLANs across the sites without any need to coordinate with the Service Provider. Each interface is configured for All to One Bundling and, therefore, EP-Tree service supports CE-VLAN ID preservation. In addition, EP-Tree supports CE-VLAN CoS preservation. </a:t>
            </a:r>
          </a:p>
          <a:p>
            <a:endParaRPr lang="en-US" dirty="0" smtClean="0"/>
          </a:p>
          <a:p>
            <a:r>
              <a:rPr lang="en-US" dirty="0" smtClean="0"/>
              <a:t>Some subscribers desire access to certain applications or content services from well-defined access points within their own (or an external) network. In this case it is necessary to interconnect the participating UNIs in a Rooted-Multipoint connection to the well-defined access (or root) point. One or more of the Subscriber’s UNIs may also support other services, e.g., EVPL or EVP-LAN. For such cases, the EVP-Tree service is used. </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C07D75DD-04D2-4538-838B-FD66C3E81411}" type="slidenum">
              <a:rPr lang="en-US" smtClean="0"/>
              <a:pPr/>
              <a:t>16</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F95779-741C-4466-A80E-45B659C208E4}" type="slidenum">
              <a:rPr lang="en-US" smtClean="0"/>
              <a:pPr eaLnBrk="1" hangingPunct="1"/>
              <a:t>17</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5152DD5-7FDA-46A9-B7F0-94388A52EAD1}" type="slidenum">
              <a:rPr lang="en-US" sz="1200" smtClean="0"/>
              <a:pPr eaLnBrk="1" hangingPunct="1"/>
              <a:t>18</a:t>
            </a:fld>
            <a:endParaRPr lang="en-US" sz="1200" dirty="0" smtClean="0"/>
          </a:p>
        </p:txBody>
      </p:sp>
      <p:sp>
        <p:nvSpPr>
          <p:cNvPr id="90115" name="Rectangle 2"/>
          <p:cNvSpPr>
            <a:spLocks noGrp="1" noRot="1" noChangeAspect="1" noChangeArrowheads="1" noTextEdit="1"/>
          </p:cNvSpPr>
          <p:nvPr>
            <p:ph type="sldImg"/>
          </p:nvPr>
        </p:nvSpPr>
        <p:spPr>
          <a:xfrm>
            <a:off x="1144588" y="684213"/>
            <a:ext cx="4572000" cy="3429000"/>
          </a:xfrm>
          <a:ln/>
        </p:spPr>
      </p:sp>
      <p:sp>
        <p:nvSpPr>
          <p:cNvPr id="90116" name="Rectangle 3"/>
          <p:cNvSpPr>
            <a:spLocks noGrp="1" noChangeArrowheads="1"/>
          </p:cNvSpPr>
          <p:nvPr>
            <p:ph type="body" idx="1"/>
          </p:nvPr>
        </p:nvSpPr>
        <p:spPr>
          <a:xfrm>
            <a:off x="682625" y="4343400"/>
            <a:ext cx="549275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5152DD5-7FDA-46A9-B7F0-94388A52EAD1}" type="slidenum">
              <a:rPr lang="en-US" sz="1200" smtClean="0"/>
              <a:pPr eaLnBrk="1" hangingPunct="1"/>
              <a:t>19</a:t>
            </a:fld>
            <a:endParaRPr lang="en-US" sz="1200" dirty="0" smtClean="0"/>
          </a:p>
        </p:txBody>
      </p:sp>
      <p:sp>
        <p:nvSpPr>
          <p:cNvPr id="90115" name="Rectangle 2"/>
          <p:cNvSpPr>
            <a:spLocks noGrp="1" noRot="1" noChangeAspect="1" noChangeArrowheads="1" noTextEdit="1"/>
          </p:cNvSpPr>
          <p:nvPr>
            <p:ph type="sldImg"/>
          </p:nvPr>
        </p:nvSpPr>
        <p:spPr>
          <a:xfrm>
            <a:off x="1144588" y="684213"/>
            <a:ext cx="4572000" cy="3429000"/>
          </a:xfrm>
          <a:ln/>
        </p:spPr>
      </p:sp>
      <p:sp>
        <p:nvSpPr>
          <p:cNvPr id="90116" name="Rectangle 3"/>
          <p:cNvSpPr>
            <a:spLocks noGrp="1" noChangeArrowheads="1"/>
          </p:cNvSpPr>
          <p:nvPr>
            <p:ph type="body" idx="1"/>
          </p:nvPr>
        </p:nvSpPr>
        <p:spPr>
          <a:xfrm>
            <a:off x="682625" y="4343400"/>
            <a:ext cx="549275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36C54DB-D73D-4694-BD50-B2D69AC372C2}" type="slidenum">
              <a:rPr lang="en-US"/>
              <a:pPr/>
              <a:t>21</a:t>
            </a:fld>
            <a:endParaRPr lang="en-US"/>
          </a:p>
        </p:txBody>
      </p:sp>
      <p:sp>
        <p:nvSpPr>
          <p:cNvPr id="60419" name="Rectangle 2"/>
          <p:cNvSpPr>
            <a:spLocks noGrp="1" noRot="1" noChangeAspect="1" noChangeArrowheads="1" noTextEdit="1"/>
          </p:cNvSpPr>
          <p:nvPr>
            <p:ph type="sldImg"/>
          </p:nvPr>
        </p:nvSpPr>
        <p:spPr>
          <a:xfrm>
            <a:off x="1147763" y="685800"/>
            <a:ext cx="4570412" cy="3427413"/>
          </a:xfrm>
          <a:ln/>
        </p:spPr>
      </p:sp>
      <p:sp>
        <p:nvSpPr>
          <p:cNvPr id="60420" name="Rectangle 3"/>
          <p:cNvSpPr>
            <a:spLocks noGrp="1" noChangeArrowheads="1"/>
          </p:cNvSpPr>
          <p:nvPr>
            <p:ph type="body" idx="1"/>
          </p:nvPr>
        </p:nvSpPr>
        <p:spPr>
          <a:xfrm>
            <a:off x="914400" y="4341813"/>
            <a:ext cx="5029200" cy="4116387"/>
          </a:xfrm>
          <a:noFill/>
          <a:ln/>
        </p:spPr>
        <p:txBody>
          <a:bodyPr lIns="89901" tIns="44951" rIns="89901" bIns="44951"/>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8A80AB8-768D-46F2-8104-CEC98208DC52}" type="slidenum">
              <a:rPr lang="en-US"/>
              <a:pPr/>
              <a:t>22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lvl="1" eaLnBrk="1" hangingPunct="1"/>
            <a:r>
              <a:rPr lang="en-GB" altLang="zh-CN" sz="700" smtClean="0"/>
              <a:t>Dedicated Fiber end-points</a:t>
            </a:r>
            <a:endParaRPr lang="en-US" sz="700" smtClean="0"/>
          </a:p>
          <a:p>
            <a:pPr lvl="1" eaLnBrk="1" hangingPunct="1"/>
            <a:r>
              <a:rPr lang="en-US" sz="700" smtClean="0"/>
              <a:t>DOCSIS end-points</a:t>
            </a:r>
          </a:p>
          <a:p>
            <a:pPr lvl="1" eaLnBrk="1" hangingPunct="1"/>
            <a:r>
              <a:rPr lang="en-GB" altLang="zh-CN" sz="700" smtClean="0"/>
              <a:t>MEF E-Line</a:t>
            </a:r>
          </a:p>
          <a:p>
            <a:pPr lvl="2" eaLnBrk="1" hangingPunct="1"/>
            <a:r>
              <a:rPr lang="en-GB" altLang="zh-CN" sz="800" smtClean="0"/>
              <a:t>EPL (Ethernet Private Line)</a:t>
            </a:r>
            <a:r>
              <a:rPr lang="en-US" sz="800" smtClean="0"/>
              <a:t>EVPL (Ethernet Virtual Private Line)</a:t>
            </a:r>
          </a:p>
          <a:p>
            <a:pPr lvl="1" eaLnBrk="1" hangingPunct="1"/>
            <a:r>
              <a:rPr lang="en-US" sz="700" smtClean="0"/>
              <a:t>MEF E-LAN</a:t>
            </a:r>
          </a:p>
          <a:p>
            <a:pPr lvl="1" eaLnBrk="1" hangingPunct="1"/>
            <a:r>
              <a:rPr lang="en-GB" altLang="zh-CN" sz="700" smtClean="0"/>
              <a:t>Converged Services (Video, VoIP, HSI, VPNs)</a:t>
            </a:r>
            <a:endParaRPr lang="en-US" sz="700" smtClean="0">
              <a:ea typeface="SimSun"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t>PCP (8 values) – Priority Control Point – Ethernet</a:t>
            </a:r>
          </a:p>
          <a:p>
            <a:r>
              <a:rPr lang="en-US" dirty="0" smtClean="0"/>
              <a:t>DSCP (64 values) – Differentiated Services Control Point</a:t>
            </a:r>
          </a:p>
          <a:p>
            <a:r>
              <a:rPr lang="en-US" dirty="0" smtClean="0"/>
              <a:t>EVC/VLAN Tag ID – defines priority and not use PCP in 10.1 MEF spec</a:t>
            </a:r>
          </a:p>
          <a:p>
            <a:r>
              <a:rPr lang="en-US" dirty="0" smtClean="0"/>
              <a:t>FD = Frame Delay</a:t>
            </a:r>
          </a:p>
          <a:p>
            <a:r>
              <a:rPr lang="en-US" dirty="0" smtClean="0"/>
              <a:t>IFDV = Interconnect Frame Delay Variation</a:t>
            </a:r>
          </a:p>
          <a:p>
            <a:r>
              <a:rPr lang="en-US" dirty="0" smtClean="0"/>
              <a:t>FLR = Frame Delay Range</a:t>
            </a:r>
          </a:p>
          <a:p>
            <a:r>
              <a:rPr lang="en-US" dirty="0" smtClean="0"/>
              <a:t>MFD = Measured Frame Delay</a:t>
            </a:r>
          </a:p>
          <a:p>
            <a:endParaRPr lang="en-US" dirty="0" smtClean="0"/>
          </a:p>
        </p:txBody>
      </p:sp>
      <p:sp>
        <p:nvSpPr>
          <p:cNvPr id="36868" name="Slide Number Placeholder 3"/>
          <p:cNvSpPr>
            <a:spLocks noGrp="1"/>
          </p:cNvSpPr>
          <p:nvPr>
            <p:ph type="sldNum" sz="quarter" idx="5"/>
          </p:nvPr>
        </p:nvSpPr>
        <p:spPr>
          <a:noFill/>
        </p:spPr>
        <p:txBody>
          <a:bodyPr/>
          <a:lstStyle/>
          <a:p>
            <a:fld id="{076C2F25-A89A-458A-8F83-48300C6BF843}" type="slidenum">
              <a:rPr lang="en-US" smtClean="0"/>
              <a:pPr/>
              <a:t>26</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775546DF-2DF2-48FA-A2A9-CD375802EDF9}" type="slidenum">
              <a:rPr lang="en-US" smtClean="0"/>
              <a:pPr/>
              <a:t>27</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4A95A-5D95-433C-BDFC-77CCD63E5BB9}" type="slidenum">
              <a:rPr lang="en-US"/>
              <a:pPr/>
              <a:t>5</a:t>
            </a:fld>
            <a:endParaRPr lang="en-US" dirty="0"/>
          </a:p>
        </p:txBody>
      </p:sp>
      <p:sp>
        <p:nvSpPr>
          <p:cNvPr id="18434" name="Rectangle 2"/>
          <p:cNvSpPr>
            <a:spLocks noGrp="1" noRot="1" noChangeAspect="1" noChangeArrowheads="1" noTextEdit="1"/>
          </p:cNvSpPr>
          <p:nvPr>
            <p:ph type="sldImg"/>
          </p:nvPr>
        </p:nvSpPr>
        <p:spPr>
          <a:xfrm>
            <a:off x="1143000" y="685800"/>
            <a:ext cx="4567238" cy="3425825"/>
          </a:xfrm>
          <a:ln/>
        </p:spPr>
      </p:sp>
      <p:sp>
        <p:nvSpPr>
          <p:cNvPr id="18435" name="Rectangle 3"/>
          <p:cNvSpPr>
            <a:spLocks noGrp="1" noChangeArrowheads="1"/>
          </p:cNvSpPr>
          <p:nvPr>
            <p:ph type="body" idx="1"/>
          </p:nvPr>
        </p:nvSpPr>
        <p:spPr>
          <a:xfrm>
            <a:off x="533400" y="4340225"/>
            <a:ext cx="5867400" cy="4111625"/>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F17966-DC78-43C9-9128-4E891734418B}" type="slidenum">
              <a:rPr lang="zh-CN" altLang="en-US" smtClean="0"/>
              <a:pPr>
                <a:defRPr/>
              </a:pPr>
              <a:t>30</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F17966-DC78-43C9-9128-4E891734418B}" type="slidenum">
              <a:rPr lang="zh-CN" altLang="en-US" smtClean="0"/>
              <a:pPr>
                <a:defRPr/>
              </a:pPr>
              <a:t>31</a:t>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z="2000" dirty="0" smtClean="0"/>
              <a:t>In addition to what is stated on the slide.</a:t>
            </a:r>
          </a:p>
          <a:p>
            <a:pPr eaLnBrk="1" hangingPunct="1"/>
            <a:endParaRPr lang="en-US" sz="2000" dirty="0" smtClean="0"/>
          </a:p>
          <a:p>
            <a:pPr eaLnBrk="1" hangingPunct="1"/>
            <a:r>
              <a:rPr lang="en-US" sz="2000" dirty="0" smtClean="0"/>
              <a:t>Phase 2 Emerging areas:</a:t>
            </a:r>
          </a:p>
          <a:p>
            <a:pPr eaLnBrk="1" hangingPunct="1"/>
            <a:r>
              <a:rPr lang="en-US" sz="2000" dirty="0" smtClean="0"/>
              <a:t>- Convergence on required Class of Service Performance Objectives  (CPOs)</a:t>
            </a:r>
          </a:p>
          <a:p>
            <a:pPr eaLnBrk="1" hangingPunct="1"/>
            <a:r>
              <a:rPr lang="en-US" sz="2000" dirty="0" smtClean="0"/>
              <a:t>- Creation of Performance Tiers (PT)</a:t>
            </a:r>
          </a:p>
          <a:p>
            <a:pPr eaLnBrk="1" hangingPunct="1"/>
            <a:r>
              <a:rPr lang="en-US" sz="2000" dirty="0" smtClean="0"/>
              <a:t>- Added support for OVC cases (e.g., OVC services, UNI Tunnel Access)</a:t>
            </a:r>
          </a:p>
          <a:p>
            <a:pPr eaLnBrk="1" hangingPunct="1"/>
            <a:r>
              <a:rPr lang="en-US" sz="2000" dirty="0" smtClean="0"/>
              <a:t>- Adding guidance for burst alignment (i.e., CBS) and shaping for ENNI case</a:t>
            </a:r>
          </a:p>
          <a:p>
            <a:pPr eaLnBrk="1" hangingPunct="1"/>
            <a:r>
              <a:rPr lang="en-US" sz="2000" dirty="0" smtClean="0"/>
              <a:t>- Increased number of performance parameters</a:t>
            </a:r>
          </a:p>
          <a:p>
            <a:endParaRPr lang="en-US" sz="2000" dirty="0" smtClean="0"/>
          </a:p>
        </p:txBody>
      </p:sp>
      <p:sp>
        <p:nvSpPr>
          <p:cNvPr id="39940" name="Slide Number Placeholder 3"/>
          <p:cNvSpPr>
            <a:spLocks noGrp="1"/>
          </p:cNvSpPr>
          <p:nvPr>
            <p:ph type="sldNum" sz="quarter" idx="5"/>
          </p:nvPr>
        </p:nvSpPr>
        <p:spPr>
          <a:noFill/>
        </p:spPr>
        <p:txBody>
          <a:bodyPr/>
          <a:lstStyle/>
          <a:p>
            <a:fld id="{124B83CE-FCFB-4EFB-B16D-A6FBBFA7EFD7}" type="slidenum">
              <a:rPr lang="en-US" smtClean="0"/>
              <a:pPr/>
              <a:t>32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a:lnSpc>
                <a:spcPct val="80000"/>
              </a:lnSpc>
            </a:pPr>
            <a:endParaRPr lang="en-US" sz="900" dirty="0" smtClean="0"/>
          </a:p>
        </p:txBody>
      </p:sp>
      <p:sp>
        <p:nvSpPr>
          <p:cNvPr id="41988" name="Slide Number Placeholder 3"/>
          <p:cNvSpPr>
            <a:spLocks noGrp="1"/>
          </p:cNvSpPr>
          <p:nvPr>
            <p:ph type="sldNum" sz="quarter" idx="5"/>
          </p:nvPr>
        </p:nvSpPr>
        <p:spPr>
          <a:noFill/>
        </p:spPr>
        <p:txBody>
          <a:bodyPr/>
          <a:lstStyle/>
          <a:p>
            <a:fld id="{88E94E28-1280-4B46-AC12-6AE3BCE8D398}" type="slidenum">
              <a:rPr lang="en-US" smtClean="0"/>
              <a:pPr/>
              <a:t>34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D4E3F1CD-F4B4-41AB-8701-C61B930A0BA8}" type="slidenum">
              <a:rPr lang="en-US" smtClean="0"/>
              <a:pPr/>
              <a:t>35</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p>
        </p:txBody>
      </p:sp>
      <p:sp>
        <p:nvSpPr>
          <p:cNvPr id="44036" name="Slide Number Placeholder 3"/>
          <p:cNvSpPr>
            <a:spLocks noGrp="1"/>
          </p:cNvSpPr>
          <p:nvPr>
            <p:ph type="sldNum" sz="quarter" idx="5"/>
          </p:nvPr>
        </p:nvSpPr>
        <p:spPr>
          <a:noFill/>
        </p:spPr>
        <p:txBody>
          <a:bodyPr/>
          <a:lstStyle/>
          <a:p>
            <a:fld id="{BC034FD6-8F4A-4B6C-A9E5-D7A43BBCFDC8}" type="slidenum">
              <a:rPr lang="en-US" smtClean="0"/>
              <a:pPr/>
              <a:t>36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Talk about bw profiles, colors</a:t>
            </a:r>
            <a:r>
              <a:rPr lang="en-US" baseline="0" dirty="0" smtClean="0"/>
              <a:t>, etc</a:t>
            </a:r>
            <a:endParaRPr lang="en-US" dirty="0" smtClean="0"/>
          </a:p>
        </p:txBody>
      </p:sp>
      <p:sp>
        <p:nvSpPr>
          <p:cNvPr id="4" name="Slide Number Placeholder 3"/>
          <p:cNvSpPr>
            <a:spLocks noGrp="1"/>
          </p:cNvSpPr>
          <p:nvPr>
            <p:ph type="sldNum" sz="quarter" idx="5"/>
          </p:nvPr>
        </p:nvSpPr>
        <p:spPr/>
        <p:txBody>
          <a:bodyPr/>
          <a:lstStyle/>
          <a:p>
            <a:pPr>
              <a:defRPr/>
            </a:pPr>
            <a:fld id="{6067E761-8C12-4DB3-A321-475CC633E060}" type="slidenum">
              <a:rPr lang="en-US" smtClean="0"/>
              <a:pPr>
                <a:defRPr/>
              </a:pPr>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5ACC56A-2DE0-4736-9EBA-C0255BFD43FA}" type="slidenum">
              <a:rPr lang="en-US"/>
              <a:pPr/>
              <a:t>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7942C-37B4-484F-81F2-443B49EF1D9F}" type="slidenum">
              <a:rPr lang="en-US"/>
              <a:pPr/>
              <a:t>9</a:t>
            </a:fld>
            <a:endParaRPr 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5EE95-C44B-468F-83B8-C02866A12C63}" type="slidenum">
              <a:rPr lang="en-US"/>
              <a:pPr/>
              <a:t>10</a:t>
            </a:fld>
            <a:endParaRPr lang="en-US"/>
          </a:p>
        </p:txBody>
      </p:sp>
      <p:sp>
        <p:nvSpPr>
          <p:cNvPr id="993282" name="Rectangle 2"/>
          <p:cNvSpPr>
            <a:spLocks noGrp="1" noRot="1" noChangeAspect="1" noChangeArrowheads="1" noTextEdit="1"/>
          </p:cNvSpPr>
          <p:nvPr>
            <p:ph type="sldImg"/>
          </p:nvPr>
        </p:nvSpPr>
        <p:spPr>
          <a:ln/>
        </p:spPr>
      </p:sp>
      <p:sp>
        <p:nvSpPr>
          <p:cNvPr id="99328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Explain service types generally as they will be explained in more details on next few slides</a:t>
            </a:r>
          </a:p>
          <a:p>
            <a:endParaRPr lang="en-US" dirty="0" smtClean="0"/>
          </a:p>
          <a:p>
            <a:r>
              <a:rPr lang="en-US" dirty="0" smtClean="0"/>
              <a:t>E-Access is a new service type (hence the animation)</a:t>
            </a:r>
          </a:p>
          <a:p>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E18DE3D-650F-4656-A99C-27D7769C4243}" type="slidenum">
              <a:rPr lang="en-US" sz="1200" smtClean="0"/>
              <a:pPr eaLnBrk="1" hangingPunct="1"/>
              <a:t>11</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18265F8-3378-4D23-A9D0-81BB49477952}" type="slidenum">
              <a:rPr lang="en-US" sz="1200" smtClean="0"/>
              <a:pPr eaLnBrk="1" hangingPunct="1"/>
              <a:t>12</a:t>
            </a:fld>
            <a:endParaRPr lang="en-US" sz="1200"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a:p>
            <a:r>
              <a:rPr lang="en-US" dirty="0" smtClean="0"/>
              <a:t>An Ethernet Private Line (EPL) service is specified using an E-Line Service type. An EPL service uses a Point-to-Point EVC between two UNIs and provides a high degree of transparency for Service Frames between the UNIs it interconnects such that the Service Frame’s header and payload are identical at both the source and destination UNI when a Service Frame is delivered. Figure 6 below shows the basic structure of EPL service.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5901854F-2C77-47A1-8578-07D8EEE58A88}" type="slidenum">
              <a:rPr lang="en-US" sz="1200" smtClean="0"/>
              <a:pPr eaLnBrk="1" hangingPunct="1"/>
              <a:t>13</a:t>
            </a:fld>
            <a:endParaRPr lang="en-US" sz="1200" dirty="0" smtClean="0"/>
          </a:p>
        </p:txBody>
      </p:sp>
      <p:sp>
        <p:nvSpPr>
          <p:cNvPr id="81923"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dirty="0" smtClean="0"/>
              <a:t>An Ethernet Virtual Private Line (EVPL) is created using an E-Line Service type. An EVPL can be used to create services similar to the Ethernet Private Line (EPL) with some notable exceptions. First, an EVPL allows for service multiplexing at the UNI. This capability allows more than one EVC to be supported at the UNI where the EPL does not allow this. Second, an EVPL need not provide as much transparency of Service Frames as with an EPL. Because service multiplexing is permitted, some Service Frames may be sent to one EVC while other Service Frames may be sent to other EVCs. </a:t>
            </a:r>
          </a:p>
          <a:p>
            <a:pPr>
              <a:defRPr/>
            </a:pPr>
            <a:endParaRPr lang="en-US" dirty="0" smtClean="0"/>
          </a:p>
          <a:p>
            <a:pPr>
              <a:defRPr/>
            </a:pPr>
            <a:r>
              <a:rPr lang="en-US" dirty="0" smtClean="0"/>
              <a:t>An E-Line Service such as EVPL can provide point-to-point EVCs between UNIs analogous to using Frame Relay PVCs to interconnect sites.</a:t>
            </a:r>
          </a:p>
          <a:p>
            <a:pPr>
              <a:defRPr/>
            </a:pPr>
            <a:endParaRPr lang="de-DE" dirty="0" smtClean="0"/>
          </a:p>
          <a:p>
            <a:pPr marL="342900" indent="-342900" eaLnBrk="1" hangingPunct="1">
              <a:buFont typeface="Arial" pitchFamily="34" charset="0"/>
              <a:buChar char="•"/>
              <a:defRPr/>
            </a:pPr>
            <a:r>
              <a:rPr lang="en-US" sz="2000" dirty="0" smtClean="0"/>
              <a:t>Replaces Frame Relay or ATM L2 VPN services</a:t>
            </a:r>
          </a:p>
          <a:p>
            <a:pPr lvl="1" eaLnBrk="1" hangingPunct="1">
              <a:defRPr/>
            </a:pPr>
            <a:r>
              <a:rPr lang="en-US" sz="1800" dirty="0" smtClean="0"/>
              <a:t>- To deliver higher bandwidth, end-to-end services</a:t>
            </a:r>
          </a:p>
          <a:p>
            <a:pPr marL="342900" indent="-342900" eaLnBrk="1" hangingPunct="1">
              <a:buFont typeface="Arial" pitchFamily="34" charset="0"/>
              <a:buChar char="•"/>
              <a:defRPr/>
            </a:pPr>
            <a:r>
              <a:rPr lang="en-US" sz="2000" dirty="0" smtClean="0"/>
              <a:t>Enables multiple services (EVCs) to be delivered over  single physical connection (UNI) to customer premises</a:t>
            </a:r>
          </a:p>
          <a:p>
            <a:pPr marL="342900" indent="-342900" eaLnBrk="1" hangingPunct="1">
              <a:buFont typeface="Arial" pitchFamily="34" charset="0"/>
              <a:buChar char="•"/>
              <a:defRPr/>
            </a:pPr>
            <a:r>
              <a:rPr lang="en-US" sz="2000" dirty="0" smtClean="0"/>
              <a:t>Supports “hub &amp; spoke” connectivity via Service Multiplexed UNI at hub site</a:t>
            </a:r>
          </a:p>
          <a:p>
            <a:pPr lvl="1" eaLnBrk="1" hangingPunct="1">
              <a:defRPr/>
            </a:pPr>
            <a:r>
              <a:rPr lang="en-US" sz="1800" dirty="0" smtClean="0"/>
              <a:t>- Similar to Frame Relay or Private Line hub and spoke deployme</a:t>
            </a:r>
            <a:r>
              <a:rPr lang="en-US" sz="2000" dirty="0" smtClean="0"/>
              <a:t>nts</a:t>
            </a:r>
          </a:p>
          <a:p>
            <a:pPr>
              <a:defRPr/>
            </a:pPr>
            <a:endParaRPr lang="de-DE" dirty="0" smtClean="0"/>
          </a:p>
          <a:p>
            <a:pPr>
              <a:defRPr/>
            </a:pPr>
            <a:r>
              <a:rPr lang="en-US" dirty="0" smtClean="0"/>
              <a:t>An E-Line Service can be used to construct services analogous to Frame Relay or private leased</a:t>
            </a:r>
          </a:p>
          <a:p>
            <a:pPr>
              <a:defRPr/>
            </a:pPr>
            <a:r>
              <a:rPr lang="en-US" dirty="0" smtClean="0"/>
              <a:t>lines. However, the range of Ethernet bandwidth and connectivity options is much greater.</a:t>
            </a:r>
          </a:p>
          <a:p>
            <a:pPr eaLnBrk="1" hangingPunct="1">
              <a:defRPr/>
            </a:pPr>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CC3F26C9-93AE-488A-83E9-048E4F307882}" type="slidenum">
              <a:rPr lang="en-US" sz="1200" smtClean="0"/>
              <a:pPr eaLnBrk="1" hangingPunct="1"/>
              <a:t>14</a:t>
            </a:fld>
            <a:endParaRPr lang="en-US" sz="1200"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a:p>
            <a:r>
              <a:rPr lang="en-US" dirty="0" smtClean="0"/>
              <a:t>Some Subscribers commonly desire an E-LAN service type to connect their UNIs in a metro network, while at the same time accessing other services from one or more of those UNIs. </a:t>
            </a:r>
          </a:p>
          <a:p>
            <a:endParaRPr lang="en-US" dirty="0" smtClean="0"/>
          </a:p>
          <a:p>
            <a:r>
              <a:rPr lang="en-US" dirty="0" smtClean="0"/>
              <a:t>Example on right a Subscriber site wants to access a public or private IP service from a UNI that is also used to for E-LAN service among the Subscriber’s several metro locations. </a:t>
            </a:r>
          </a:p>
          <a:p>
            <a:endParaRPr lang="en-US" dirty="0" smtClean="0"/>
          </a:p>
          <a:p>
            <a:r>
              <a:rPr lang="en-US" dirty="0" smtClean="0"/>
              <a:t>The EP-LAN service is defined to provide CE-VLAN tag preservation and tunneling of key Layer 2 Control Protocols. A key advantage of this approach is that the Subscriber can configure VLANs across the sites without any need to coordinate with the Service Provider. Each interface is configured for All to One Bundling and, therefore, EP-LAN service supports CE-VLAN ID preservation. In addition, EP-LAN supports CE-VLAN CoS preservation</a:t>
            </a:r>
            <a:r>
              <a:rPr lang="en-US" b="1" dirty="0" smtClean="0"/>
              <a:t>. </a:t>
            </a:r>
          </a:p>
          <a:p>
            <a:endParaRPr lang="en-US" dirty="0" smtClean="0"/>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gradFill>
            <a:gsLst>
              <a:gs pos="0">
                <a:srgbClr val="C8D6F0"/>
              </a:gs>
              <a:gs pos="33000">
                <a:schemeClr val="accent1">
                  <a:tint val="66000"/>
                  <a:satMod val="160000"/>
                </a:schemeClr>
              </a:gs>
              <a:gs pos="61000">
                <a:schemeClr val="accent1">
                  <a:tint val="44500"/>
                  <a:satMod val="160000"/>
                </a:schemeClr>
              </a:gs>
              <a:gs pos="100000">
                <a:schemeClr val="accent1">
                  <a:tint val="23500"/>
                  <a:satMod val="160000"/>
                </a:schemeClr>
              </a:gs>
            </a:gsLst>
            <a:lin ang="5400000" scaled="0"/>
          </a:gra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14"/>
          <p:cNvGrpSpPr/>
          <p:nvPr userDrawn="1"/>
        </p:nvGrpSpPr>
        <p:grpSpPr>
          <a:xfrm>
            <a:off x="0" y="2663645"/>
            <a:ext cx="9144000" cy="1593795"/>
            <a:chOff x="34187" y="2620888"/>
            <a:chExt cx="9150914" cy="1600200"/>
          </a:xfrm>
        </p:grpSpPr>
        <p:sp>
          <p:nvSpPr>
            <p:cNvPr id="1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pic>
        <p:nvPicPr>
          <p:cNvPr id="14" name="Picture 13" descr="meflogo.png"/>
          <p:cNvPicPr>
            <a:picLocks noChangeAspect="1"/>
          </p:cNvPicPr>
          <p:nvPr userDrawn="1"/>
        </p:nvPicPr>
        <p:blipFill>
          <a:blip r:embed="rId4" cstate="print"/>
          <a:stretch>
            <a:fillRect/>
          </a:stretch>
        </p:blipFill>
        <p:spPr>
          <a:xfrm>
            <a:off x="2219255" y="469095"/>
            <a:ext cx="4831787" cy="1631513"/>
          </a:xfrm>
          <a:prstGeom prst="rect">
            <a:avLst/>
          </a:prstGeom>
          <a:effectLst>
            <a:outerShdw blurRad="190500" dist="76200" dir="1800000" algn="tl" rotWithShape="0">
              <a:prstClr val="black">
                <a:alpha val="71000"/>
              </a:prstClr>
            </a:outerShdw>
          </a:effectLst>
        </p:spPr>
      </p:pic>
      <p:sp>
        <p:nvSpPr>
          <p:cNvPr id="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0" y="4491530"/>
            <a:ext cx="9143999" cy="1593795"/>
          </a:xfrm>
        </p:spPr>
        <p:txBody>
          <a:bodyPr vert="horz" lIns="91440" tIns="45720" rIns="91440" bIns="45720" rtlCol="0" anchor="ctr" anchorCtr="1">
            <a:normAutofit/>
          </a:bodyPr>
          <a:lstStyle>
            <a:lvl1pPr marL="0" indent="0" algn="ctr" defTabSz="914400" rtl="0" eaLnBrk="1" latinLnBrk="0" hangingPunct="1">
              <a:spcBef>
                <a:spcPct val="20000"/>
              </a:spcBef>
              <a:buFont typeface="Arial" pitchFamily="34" charset="0"/>
              <a:buNone/>
              <a:defRPr lang="en-US" sz="3200" b="1" kern="1200" dirty="0" smtClean="0">
                <a:solidFill>
                  <a:schemeClr val="bg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6"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757238"/>
            <a:ext cx="9139238" cy="549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8686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338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49643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43000"/>
            <a:ext cx="40005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143000"/>
            <a:ext cx="40005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 xmlns:p14="http://schemas.microsoft.com/office/powerpoint/2010/main" val="4190680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ectangle 4"/>
          <p:cNvSpPr/>
          <p:nvPr userDrawn="1"/>
        </p:nvSpPr>
        <p:spPr>
          <a:xfrm>
            <a:off x="152400" y="914400"/>
            <a:ext cx="8839200" cy="51816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5"/>
          <p:cNvSpPr>
            <a:spLocks noGrp="1" noChangeArrowheads="1"/>
          </p:cNvSpPr>
          <p:nvPr>
            <p:ph type="title"/>
          </p:nvPr>
        </p:nvSpPr>
        <p:spPr bwMode="auto">
          <a:xfrm>
            <a:off x="15240" y="30480"/>
            <a:ext cx="9083675" cy="685800"/>
          </a:xfrm>
          <a:prstGeom prst="rect">
            <a:avLst/>
          </a:prstGeom>
          <a:noFill/>
          <a:ln w="9525">
            <a:noFill/>
            <a:miter lim="800000"/>
            <a:headEnd/>
            <a:tailEnd/>
          </a:ln>
        </p:spPr>
        <p:txBody>
          <a:bodyPr/>
          <a:lstStyle>
            <a:lvl1pPr>
              <a:defRPr sz="3600"/>
            </a:lvl1pPr>
          </a:lstStyle>
          <a:p>
            <a:pPr lvl="0"/>
            <a:r>
              <a:rPr lang="en-US" altLang="zh-CN" dirty="0" smtClean="0"/>
              <a:t>	Click to edit Master title style</a:t>
            </a:r>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26"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127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rgbClr val="2E387F"/>
                </a:solidFill>
                <a:ea typeface="SimSun" pitchFamily="2" charset="-122"/>
              </a:rPr>
              <a:pPr algn="ctr"/>
              <a:t>‹#›</a:t>
            </a:fld>
            <a:endParaRPr lang="en-US" altLang="zh-CN" sz="1200" b="1" dirty="0">
              <a:solidFill>
                <a:srgbClr val="2E387F"/>
              </a:solidFill>
              <a:ea typeface="SimSun" pitchFamily="2" charset="-122"/>
            </a:endParaRPr>
          </a:p>
        </p:txBody>
      </p:sp>
      <p:sp>
        <p:nvSpPr>
          <p:cNvPr id="33" name="Rectangle 9"/>
          <p:cNvSpPr>
            <a:spLocks noGrp="1" noChangeArrowheads="1"/>
          </p:cNvSpPr>
          <p:nvPr>
            <p:ph type="subTitle" idx="1"/>
          </p:nvPr>
        </p:nvSpPr>
        <p:spPr>
          <a:xfrm>
            <a:off x="1219200" y="4419600"/>
            <a:ext cx="6705600" cy="2286000"/>
          </a:xfrm>
        </p:spPr>
        <p:txBody>
          <a:bodyPr anchor="ctr" anchorCtr="1"/>
          <a:lstStyle>
            <a:lvl1pPr marL="0" indent="0" algn="ctr">
              <a:buFontTx/>
              <a:buNone/>
              <a:defRPr>
                <a:solidFill>
                  <a:schemeClr val="bg1"/>
                </a:solidFill>
              </a:defRPr>
            </a:lvl1pPr>
          </a:lstStyle>
          <a:p>
            <a:r>
              <a:rPr lang="en-US" altLang="zh-CN"/>
              <a:t>Click to edit Master subtitle style</a:t>
            </a:r>
          </a:p>
        </p:txBody>
      </p:sp>
      <p:sp>
        <p:nvSpPr>
          <p:cNvPr id="35" name="Line 3"/>
          <p:cNvSpPr>
            <a:spLocks noChangeShapeType="1"/>
          </p:cNvSpPr>
          <p:nvPr userDrawn="1"/>
        </p:nvSpPr>
        <p:spPr bwMode="auto">
          <a:xfrm>
            <a:off x="0" y="29718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6" name="Rectangle 15"/>
          <p:cNvSpPr>
            <a:spLocks noChangeArrowheads="1"/>
          </p:cNvSpPr>
          <p:nvPr userDrawn="1"/>
        </p:nvSpPr>
        <p:spPr bwMode="auto">
          <a:xfrm>
            <a:off x="0" y="2971800"/>
            <a:ext cx="9171274" cy="11430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sp>
        <p:nvSpPr>
          <p:cNvPr id="37" name="Rectangle 8"/>
          <p:cNvSpPr>
            <a:spLocks noGrp="1" noChangeArrowheads="1"/>
          </p:cNvSpPr>
          <p:nvPr>
            <p:ph type="ctrTitle"/>
          </p:nvPr>
        </p:nvSpPr>
        <p:spPr>
          <a:xfrm>
            <a:off x="0" y="2971800"/>
            <a:ext cx="9144000" cy="1143000"/>
          </a:xfrm>
        </p:spPr>
        <p:txBody>
          <a:bodyPr/>
          <a:lstStyle>
            <a:lvl1pPr algn="ctr">
              <a:defRPr sz="4000">
                <a:solidFill>
                  <a:schemeClr val="bg1"/>
                </a:solidFill>
              </a:defRPr>
            </a:lvl1pPr>
          </a:lstStyle>
          <a:p>
            <a:r>
              <a:rPr lang="en-US" altLang="zh-CN" dirty="0"/>
              <a:t>Click to edit Master title style</a:t>
            </a:r>
          </a:p>
        </p:txBody>
      </p:sp>
      <p:sp>
        <p:nvSpPr>
          <p:cNvPr id="31" name="Line 4"/>
          <p:cNvSpPr>
            <a:spLocks noChangeShapeType="1"/>
          </p:cNvSpPr>
          <p:nvPr userDrawn="1"/>
        </p:nvSpPr>
        <p:spPr bwMode="auto">
          <a:xfrm>
            <a:off x="0" y="41148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14" name="Picture 13" descr="meflogo.png"/>
          <p:cNvPicPr>
            <a:picLocks noChangeAspect="1"/>
          </p:cNvPicPr>
          <p:nvPr userDrawn="1"/>
        </p:nvPicPr>
        <p:blipFill>
          <a:blip r:embed="rId4" cstate="print"/>
          <a:stretch>
            <a:fillRect/>
          </a:stretch>
        </p:blipFill>
        <p:spPr>
          <a:xfrm>
            <a:off x="730813" y="186542"/>
            <a:ext cx="7696200" cy="2598717"/>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xmlns="" val="17563750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827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
          </a:xfrm>
        </p:spPr>
        <p:txBody>
          <a:bodyPr/>
          <a:lstStyle>
            <a:lvl1pPr marL="344488" indent="-344488">
              <a:defRPr/>
            </a:lvl1pPr>
          </a:lstStyle>
          <a:p>
            <a:r>
              <a:rPr lang="en-US" smtClean="0"/>
              <a:t>Click to edit Master title style</a:t>
            </a:r>
            <a:endParaRPr lang="en-CA" dirty="0"/>
          </a:p>
        </p:txBody>
      </p:sp>
      <p:sp>
        <p:nvSpPr>
          <p:cNvPr id="5" name="Content Placeholder 2"/>
          <p:cNvSpPr>
            <a:spLocks noGrp="1"/>
          </p:cNvSpPr>
          <p:nvPr>
            <p:ph idx="1"/>
          </p:nvPr>
        </p:nvSpPr>
        <p:spPr>
          <a:xfrm>
            <a:off x="481012" y="1019175"/>
            <a:ext cx="8153400" cy="502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xmlns="" val="37264230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127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4"/>
          <p:cNvSpPr>
            <a:spLocks noChangeShapeType="1"/>
          </p:cNvSpPr>
          <p:nvPr userDrawn="1"/>
        </p:nvSpPr>
        <p:spPr bwMode="auto">
          <a:xfrm>
            <a:off x="27274" y="37338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rgbClr val="2E387F"/>
                </a:solidFill>
                <a:ea typeface="SimSun" pitchFamily="2" charset="-122"/>
              </a:rPr>
              <a:pPr algn="ctr"/>
              <a:t>‹#›</a:t>
            </a:fld>
            <a:endParaRPr lang="en-US" altLang="zh-CN" sz="1200" b="1" dirty="0">
              <a:solidFill>
                <a:srgbClr val="2E387F"/>
              </a:solidFill>
              <a:ea typeface="SimSun" pitchFamily="2" charset="-122"/>
            </a:endParaRPr>
          </a:p>
        </p:txBody>
      </p:sp>
      <p:sp>
        <p:nvSpPr>
          <p:cNvPr id="31" name="Line 3"/>
          <p:cNvSpPr>
            <a:spLocks noChangeShapeType="1"/>
          </p:cNvSpPr>
          <p:nvPr userDrawn="1"/>
        </p:nvSpPr>
        <p:spPr bwMode="auto">
          <a:xfrm>
            <a:off x="34187" y="21336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2" name="Line 4"/>
          <p:cNvSpPr>
            <a:spLocks noChangeShapeType="1"/>
          </p:cNvSpPr>
          <p:nvPr userDrawn="1"/>
        </p:nvSpPr>
        <p:spPr bwMode="auto">
          <a:xfrm>
            <a:off x="41101" y="37338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3" name="Rectangle 15"/>
          <p:cNvSpPr>
            <a:spLocks noChangeArrowheads="1"/>
          </p:cNvSpPr>
          <p:nvPr userDrawn="1"/>
        </p:nvSpPr>
        <p:spPr bwMode="auto">
          <a:xfrm>
            <a:off x="0" y="2133600"/>
            <a:ext cx="9171274" cy="16002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27274" y="2133600"/>
            <a:ext cx="9144000" cy="1600200"/>
          </a:xfrm>
        </p:spPr>
        <p:txBody>
          <a:bodyPr/>
          <a:lstStyle>
            <a:lvl1pPr algn="ctr">
              <a:defRPr sz="4000">
                <a:solidFill>
                  <a:schemeClr val="bg1"/>
                </a:solidFill>
              </a:defRPr>
            </a:lvl1pPr>
          </a:lstStyle>
          <a:p>
            <a:r>
              <a:rPr lang="en-US" altLang="zh-CN" dirty="0"/>
              <a:t>Click to edit Master title style</a:t>
            </a:r>
          </a:p>
        </p:txBody>
      </p:sp>
      <p:pic>
        <p:nvPicPr>
          <p:cNvPr id="16" name="Picture 15" descr="meflogo.png"/>
          <p:cNvPicPr>
            <a:picLocks noChangeAspect="1"/>
          </p:cNvPicPr>
          <p:nvPr userDrawn="1"/>
        </p:nvPicPr>
        <p:blipFill>
          <a:blip r:embed="rId4" cstate="print"/>
          <a:stretch>
            <a:fillRect/>
          </a:stretch>
        </p:blipFill>
        <p:spPr>
          <a:xfrm>
            <a:off x="2209800" y="228600"/>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 xmlns:p14="http://schemas.microsoft.com/office/powerpoint/2010/main" val="209776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gradFill>
            <a:gsLst>
              <a:gs pos="0">
                <a:srgbClr val="C8D6F0"/>
              </a:gs>
              <a:gs pos="33000">
                <a:schemeClr val="accent1">
                  <a:tint val="66000"/>
                  <a:satMod val="160000"/>
                </a:schemeClr>
              </a:gs>
              <a:gs pos="61000">
                <a:schemeClr val="accent1">
                  <a:tint val="44500"/>
                  <a:satMod val="160000"/>
                </a:schemeClr>
              </a:gs>
              <a:gs pos="100000">
                <a:srgbClr val="000033"/>
              </a:gs>
            </a:gsLst>
            <a:lin ang="5400000" scaled="0"/>
          </a:gra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userDrawn="1"/>
        </p:nvSpPr>
        <p:spPr>
          <a:xfrm>
            <a:off x="0" y="0"/>
            <a:ext cx="9144000" cy="4567426"/>
          </a:xfrm>
          <a:prstGeom prst="rect">
            <a:avLst/>
          </a:prstGeom>
          <a:gradFill>
            <a:gsLst>
              <a:gs pos="21000">
                <a:schemeClr val="bg1">
                  <a:alpha val="14000"/>
                </a:schemeClr>
              </a:gs>
              <a:gs pos="55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289621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7"/>
          <p:cNvSpPr>
            <a:spLocks noChangeArrowheads="1"/>
          </p:cNvSpPr>
          <p:nvPr userDrawn="1"/>
        </p:nvSpPr>
        <p:spPr bwMode="auto">
          <a:xfrm>
            <a:off x="8774113" y="6540695"/>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pic>
        <p:nvPicPr>
          <p:cNvPr id="14" name="Picture 13" descr="meflogo.png"/>
          <p:cNvPicPr>
            <a:picLocks noChangeAspect="1"/>
          </p:cNvPicPr>
          <p:nvPr userDrawn="1"/>
        </p:nvPicPr>
        <p:blipFill>
          <a:blip r:embed="rId4" cstate="print"/>
          <a:stretch>
            <a:fillRect/>
          </a:stretch>
        </p:blipFill>
        <p:spPr>
          <a:xfrm>
            <a:off x="2209800" y="469095"/>
            <a:ext cx="4831787" cy="1631513"/>
          </a:xfrm>
          <a:prstGeom prst="rect">
            <a:avLst/>
          </a:prstGeom>
          <a:effectLst>
            <a:outerShdw blurRad="190500" dist="76200" dir="1800000" algn="tl" rotWithShape="0">
              <a:prstClr val="black">
                <a:alpha val="71000"/>
              </a:prstClr>
            </a:outerShdw>
          </a:effectLst>
        </p:spPr>
      </p:pic>
      <p:sp>
        <p:nvSpPr>
          <p:cNvPr id="3" name="Subtitle 2"/>
          <p:cNvSpPr>
            <a:spLocks noGrp="1"/>
          </p:cNvSpPr>
          <p:nvPr>
            <p:ph type="subTitle" idx="1"/>
          </p:nvPr>
        </p:nvSpPr>
        <p:spPr>
          <a:xfrm>
            <a:off x="0" y="4415634"/>
            <a:ext cx="9144000" cy="1138426"/>
          </a:xfrm>
        </p:spPr>
        <p:txBody>
          <a:bodyPr anchor="ctr" anchorCtr="1">
            <a:normAutofit/>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6" name="Group 14"/>
          <p:cNvGrpSpPr/>
          <p:nvPr userDrawn="1"/>
        </p:nvGrpSpPr>
        <p:grpSpPr>
          <a:xfrm>
            <a:off x="0" y="2663645"/>
            <a:ext cx="9144000" cy="1593795"/>
            <a:chOff x="34187" y="2620888"/>
            <a:chExt cx="9150914" cy="1600200"/>
          </a:xfrm>
        </p:grpSpPr>
        <p:sp>
          <p:nvSpPr>
            <p:cNvPr id="18"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1"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14"/>
          <p:cNvGrpSpPr/>
          <p:nvPr userDrawn="1"/>
        </p:nvGrpSpPr>
        <p:grpSpPr>
          <a:xfrm>
            <a:off x="0" y="2663645"/>
            <a:ext cx="9144000" cy="1593795"/>
            <a:chOff x="34187" y="2620888"/>
            <a:chExt cx="9150914" cy="1600200"/>
          </a:xfrm>
        </p:grpSpPr>
        <p:sp>
          <p:nvSpPr>
            <p:cNvPr id="1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pic>
        <p:nvPicPr>
          <p:cNvPr id="14" name="Picture 13" descr="meflogo.png"/>
          <p:cNvPicPr>
            <a:picLocks noChangeAspect="1"/>
          </p:cNvPicPr>
          <p:nvPr userDrawn="1"/>
        </p:nvPicPr>
        <p:blipFill>
          <a:blip r:embed="rId4" cstate="print"/>
          <a:stretch>
            <a:fillRect/>
          </a:stretch>
        </p:blipFill>
        <p:spPr>
          <a:xfrm>
            <a:off x="2209800" y="469095"/>
            <a:ext cx="4831787" cy="1631513"/>
          </a:xfrm>
          <a:prstGeom prst="rect">
            <a:avLst/>
          </a:prstGeom>
          <a:effectLst>
            <a:outerShdw blurRad="190500" dist="76200" dir="1800000" algn="tl" rotWithShape="0">
              <a:prstClr val="black">
                <a:alpha val="71000"/>
              </a:prstClr>
            </a:outerShdw>
          </a:effectLst>
        </p:spPr>
      </p:pic>
      <p:sp>
        <p:nvSpPr>
          <p:cNvPr id="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
        <p:nvSpPr>
          <p:cNvPr id="16"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flipV="1">
            <a:off x="0" y="714895"/>
            <a:ext cx="9144000" cy="5586152"/>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0" y="0"/>
            <a:ext cx="9144000" cy="696780"/>
          </a:xfrm>
        </p:spPr>
        <p:txBody>
          <a:bodyPr/>
          <a:lstStyle>
            <a:lvl1pPr algn="ctr">
              <a:defRPr/>
            </a:lvl1pPr>
          </a:lstStyle>
          <a:p>
            <a:r>
              <a:rPr lang="en-US" dirty="0" smtClean="0"/>
              <a:t>Click to edit Master title style</a:t>
            </a:r>
            <a:endParaRPr lang="en-US" dirty="0"/>
          </a:p>
        </p:txBody>
      </p:sp>
      <p:sp>
        <p:nvSpPr>
          <p:cNvPr id="10" name="Content Placeholder 2"/>
          <p:cNvSpPr>
            <a:spLocks noGrp="1"/>
          </p:cNvSpPr>
          <p:nvPr>
            <p:ph idx="1"/>
          </p:nvPr>
        </p:nvSpPr>
        <p:spPr>
          <a:xfrm>
            <a:off x="853146" y="1228044"/>
            <a:ext cx="7589500" cy="47813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p:cNvSpPr/>
          <p:nvPr userDrawn="1"/>
        </p:nvSpPr>
        <p:spPr>
          <a:xfrm flipV="1">
            <a:off x="0" y="696780"/>
            <a:ext cx="9144000" cy="561623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ine 3"/>
          <p:cNvSpPr>
            <a:spLocks noChangeShapeType="1"/>
          </p:cNvSpPr>
          <p:nvPr userDrawn="1"/>
        </p:nvSpPr>
        <p:spPr bwMode="auto">
          <a:xfrm>
            <a:off x="0" y="69678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 name="Title 1"/>
          <p:cNvSpPr>
            <a:spLocks noGrp="1"/>
          </p:cNvSpPr>
          <p:nvPr>
            <p:ph type="title"/>
          </p:nvPr>
        </p:nvSpPr>
        <p:spPr>
          <a:xfrm>
            <a:off x="0" y="0"/>
            <a:ext cx="9144000" cy="696780"/>
          </a:xfrm>
        </p:spPr>
        <p:txBody>
          <a:bodyPr/>
          <a:lstStyle>
            <a:lvl1pPr algn="ctr">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4"/>
          <p:cNvSpPr>
            <a:spLocks noChangeShapeType="1"/>
          </p:cNvSpPr>
          <p:nvPr userDrawn="1"/>
        </p:nvSpPr>
        <p:spPr bwMode="auto">
          <a:xfrm>
            <a:off x="27274" y="37338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rgbClr val="2E387F"/>
                </a:solidFill>
                <a:ea typeface="SimSun" pitchFamily="2" charset="-122"/>
              </a:rPr>
              <a:pPr algn="ctr"/>
              <a:t>‹#›</a:t>
            </a:fld>
            <a:endParaRPr lang="en-US" altLang="zh-CN" sz="1200" b="1" dirty="0">
              <a:solidFill>
                <a:srgbClr val="2E387F"/>
              </a:solidFill>
              <a:ea typeface="SimSun" pitchFamily="2" charset="-122"/>
            </a:endParaRPr>
          </a:p>
        </p:txBody>
      </p:sp>
      <p:sp>
        <p:nvSpPr>
          <p:cNvPr id="31" name="Line 3"/>
          <p:cNvSpPr>
            <a:spLocks noChangeShapeType="1"/>
          </p:cNvSpPr>
          <p:nvPr userDrawn="1"/>
        </p:nvSpPr>
        <p:spPr bwMode="auto">
          <a:xfrm>
            <a:off x="0" y="2133600"/>
            <a:ext cx="9178187"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2" name="Line 4"/>
          <p:cNvSpPr>
            <a:spLocks noChangeShapeType="1"/>
          </p:cNvSpPr>
          <p:nvPr userDrawn="1"/>
        </p:nvSpPr>
        <p:spPr bwMode="auto">
          <a:xfrm>
            <a:off x="0" y="3733800"/>
            <a:ext cx="9178187"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3" name="Rectangle 15"/>
          <p:cNvSpPr>
            <a:spLocks noChangeArrowheads="1"/>
          </p:cNvSpPr>
          <p:nvPr userDrawn="1"/>
        </p:nvSpPr>
        <p:spPr bwMode="auto">
          <a:xfrm>
            <a:off x="0" y="2133600"/>
            <a:ext cx="9144000"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0" y="2133600"/>
            <a:ext cx="9144000" cy="1600200"/>
          </a:xfrm>
        </p:spPr>
        <p:txBody>
          <a:bodyPr/>
          <a:lstStyle>
            <a:lvl1pPr algn="ctr">
              <a:defRPr sz="4000">
                <a:solidFill>
                  <a:schemeClr val="bg1"/>
                </a:solidFill>
              </a:defRPr>
            </a:lvl1pPr>
          </a:lstStyle>
          <a:p>
            <a:r>
              <a:rPr lang="en-US" altLang="zh-CN" dirty="0"/>
              <a:t>Click to edit Master title style</a:t>
            </a:r>
          </a:p>
        </p:txBody>
      </p:sp>
      <p:pic>
        <p:nvPicPr>
          <p:cNvPr id="11" name="Picture 10" descr="meflogo.png"/>
          <p:cNvPicPr>
            <a:picLocks noChangeAspect="1"/>
          </p:cNvPicPr>
          <p:nvPr userDrawn="1"/>
        </p:nvPicPr>
        <p:blipFill>
          <a:blip r:embed="rId4" cstate="print"/>
          <a:stretch>
            <a:fillRect/>
          </a:stretch>
        </p:blipFill>
        <p:spPr>
          <a:xfrm>
            <a:off x="2667000" y="304800"/>
            <a:ext cx="3886200" cy="1311432"/>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xmlns="" val="209776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43000"/>
            <a:ext cx="8153400" cy="4648200"/>
          </a:xfrm>
        </p:spPr>
        <p:txBody>
          <a:bodyPr/>
          <a:lstStyle/>
          <a:p>
            <a:pPr lvl="0"/>
            <a:r>
              <a:rPr lang="en-US" noProof="0" dirty="0" smtClean="0"/>
              <a:t>Click icon to add table</a:t>
            </a:r>
            <a:endParaRPr lang="en-CA" noProof="0" dirty="0"/>
          </a:p>
        </p:txBody>
      </p:sp>
    </p:spTree>
    <p:extLst>
      <p:ext uri="{BB962C8B-B14F-4D97-AF65-F5344CB8AC3E}">
        <p14:creationId xmlns="" xmlns:p14="http://schemas.microsoft.com/office/powerpoint/2010/main" val="3464998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1"/>
          <p:cNvPicPr>
            <a:picLocks noChangeAspect="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0" y="241410"/>
            <a:ext cx="3956050"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reeform 22"/>
          <p:cNvSpPr/>
          <p:nvPr userDrawn="1"/>
        </p:nvSpPr>
        <p:spPr>
          <a:xfrm rot="17922264">
            <a:off x="6587496" y="85979"/>
            <a:ext cx="999014" cy="841343"/>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FFFFFF">
              <a:alpha val="41961"/>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userDrawn="1"/>
        </p:nvSpPr>
        <p:spPr>
          <a:xfrm>
            <a:off x="4875580" y="317305"/>
            <a:ext cx="2243086" cy="841343"/>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94B8E4"/>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userDrawn="1"/>
        </p:nvSpPr>
        <p:spPr>
          <a:xfrm rot="441437">
            <a:off x="3136722" y="212397"/>
            <a:ext cx="2197485" cy="1161677"/>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94B8E4"/>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96780"/>
            <a:ext cx="9144000" cy="561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21879" y="848570"/>
            <a:ext cx="8424345" cy="51608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7" name="Picture 12" descr="MEF-logo-for-PowerPoint-whi"/>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60325" y="6388100"/>
            <a:ext cx="12192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Line 3"/>
          <p:cNvSpPr>
            <a:spLocks noChangeShapeType="1"/>
          </p:cNvSpPr>
          <p:nvPr userDrawn="1"/>
        </p:nvSpPr>
        <p:spPr bwMode="auto">
          <a:xfrm>
            <a:off x="-18300" y="69678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6" name="Line 3"/>
          <p:cNvSpPr>
            <a:spLocks noChangeShapeType="1"/>
          </p:cNvSpPr>
          <p:nvPr userDrawn="1"/>
        </p:nvSpPr>
        <p:spPr bwMode="auto">
          <a:xfrm>
            <a:off x="0" y="631301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8" name="Freeform 27"/>
          <p:cNvSpPr/>
          <p:nvPr userDrawn="1"/>
        </p:nvSpPr>
        <p:spPr>
          <a:xfrm rot="15718769">
            <a:off x="7830269" y="-71157"/>
            <a:ext cx="625630" cy="1070569"/>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FFFFFF">
              <a:alpha val="6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flipV="1">
            <a:off x="0" y="0"/>
            <a:ext cx="9144000" cy="696780"/>
          </a:xfrm>
          <a:prstGeom prst="rect">
            <a:avLst/>
          </a:prstGeom>
          <a:solidFill>
            <a:srgbClr val="25599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64835" y="0"/>
            <a:ext cx="8381390" cy="6967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1" name="Rectangle 7"/>
          <p:cNvSpPr>
            <a:spLocks noChangeArrowheads="1"/>
          </p:cNvSpPr>
          <p:nvPr userDrawn="1"/>
        </p:nvSpPr>
        <p:spPr bwMode="auto">
          <a:xfrm>
            <a:off x="8774113" y="649374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
        <p:nvSpPr>
          <p:cNvPr id="18" name="Freeform 17"/>
          <p:cNvSpPr/>
          <p:nvPr userDrawn="1"/>
        </p:nvSpPr>
        <p:spPr>
          <a:xfrm rot="21083011">
            <a:off x="4247312" y="104593"/>
            <a:ext cx="1459637" cy="841343"/>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C8D6F0">
              <a:alpha val="61961"/>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rot="18189825">
            <a:off x="5800421" y="95424"/>
            <a:ext cx="625630" cy="734874"/>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chemeClr val="accent1">
              <a:lumMod val="60000"/>
              <a:lumOff val="40000"/>
              <a:alpha val="61961"/>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49" r:id="rId2"/>
    <p:sldLayoutId id="2147483657" r:id="rId3"/>
    <p:sldLayoutId id="2147483650" r:id="rId4"/>
    <p:sldLayoutId id="2147483654" r:id="rId5"/>
    <p:sldLayoutId id="2147483655" r:id="rId6"/>
    <p:sldLayoutId id="2147483675" r:id="rId7"/>
    <p:sldLayoutId id="2147483676" r:id="rId8"/>
    <p:sldLayoutId id="2147483677" r:id="rId9"/>
    <p:sldLayoutId id="2147483678" r:id="rId10"/>
    <p:sldLayoutId id="2147483679" r:id="rId11"/>
    <p:sldLayoutId id="2147483680" r:id="rId12"/>
    <p:sldLayoutId id="2147483681" r:id="rId13"/>
    <p:sldLayoutId id="2147483684" r:id="rId14"/>
    <p:sldLayoutId id="2147483687" r:id="rId15"/>
    <p:sldLayoutId id="2147483688" r:id="rId16"/>
  </p:sldLayoutIdLst>
  <p:txStyles>
    <p:titleStyle>
      <a:lvl1pPr algn="l"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28.png"/><Relationship Id="rId9" Type="http://schemas.openxmlformats.org/officeDocument/2006/relationships/image" Target="../media/image13.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37.png"/><Relationship Id="rId12" Type="http://schemas.openxmlformats.org/officeDocument/2006/relationships/image" Target="../media/image48.png"/><Relationship Id="rId17"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47.png"/><Relationship Id="rId5" Type="http://schemas.openxmlformats.org/officeDocument/2006/relationships/image" Target="../media/image35.png"/><Relationship Id="rId15" Type="http://schemas.openxmlformats.org/officeDocument/2006/relationships/image" Target="../media/image39.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38.pn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image" Target="../media/image42.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60.png"/><Relationship Id="rId10"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6.jpeg"/><Relationship Id="rId21" Type="http://schemas.openxmlformats.org/officeDocument/2006/relationships/image" Target="../media/image76.png"/><Relationship Id="rId7" Type="http://schemas.openxmlformats.org/officeDocument/2006/relationships/image" Target="../media/image64.png"/><Relationship Id="rId12" Type="http://schemas.openxmlformats.org/officeDocument/2006/relationships/image" Target="../media/image57.png"/><Relationship Id="rId17" Type="http://schemas.openxmlformats.org/officeDocument/2006/relationships/image" Target="../media/image72.png"/><Relationship Id="rId2" Type="http://schemas.openxmlformats.org/officeDocument/2006/relationships/notesSlide" Target="../notesSlides/notesSlide10.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5" Type="http://schemas.openxmlformats.org/officeDocument/2006/relationships/image" Target="../media/image70.png"/><Relationship Id="rId10" Type="http://schemas.openxmlformats.org/officeDocument/2006/relationships/image" Target="../media/image66.png"/><Relationship Id="rId19" Type="http://schemas.openxmlformats.org/officeDocument/2006/relationships/image" Target="../media/image74.png"/><Relationship Id="rId4" Type="http://schemas.openxmlformats.org/officeDocument/2006/relationships/image" Target="../media/image61.png"/><Relationship Id="rId9" Type="http://schemas.openxmlformats.org/officeDocument/2006/relationships/image" Target="../media/image43.png"/><Relationship Id="rId14" Type="http://schemas.openxmlformats.org/officeDocument/2006/relationships/image" Target="../media/image69.png"/><Relationship Id="rId22"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11.xml"/><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image" Target="../media/image80.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9.png"/><Relationship Id="rId9" Type="http://schemas.openxmlformats.org/officeDocument/2006/relationships/image" Target="../media/image83.png"/><Relationship Id="rId14" Type="http://schemas.openxmlformats.org/officeDocument/2006/relationships/image" Target="../media/image8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image" Target="../media/image43.png"/><Relationship Id="rId21" Type="http://schemas.openxmlformats.org/officeDocument/2006/relationships/image" Target="../media/image112.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17.xml"/><Relationship Id="rId16" Type="http://schemas.openxmlformats.org/officeDocument/2006/relationships/image" Target="../media/image107.png"/><Relationship Id="rId20" Type="http://schemas.openxmlformats.org/officeDocument/2006/relationships/image" Target="../media/image111.png"/><Relationship Id="rId1" Type="http://schemas.openxmlformats.org/officeDocument/2006/relationships/slideLayout" Target="../slideLayouts/slideLayout5.xml"/><Relationship Id="rId6" Type="http://schemas.openxmlformats.org/officeDocument/2006/relationships/image" Target="../media/image78.png"/><Relationship Id="rId11" Type="http://schemas.openxmlformats.org/officeDocument/2006/relationships/image" Target="../media/image102.png"/><Relationship Id="rId5" Type="http://schemas.openxmlformats.org/officeDocument/2006/relationships/image" Target="../media/image97.png"/><Relationship Id="rId15" Type="http://schemas.openxmlformats.org/officeDocument/2006/relationships/image" Target="../media/image106.png"/><Relationship Id="rId23" Type="http://schemas.openxmlformats.org/officeDocument/2006/relationships/image" Target="../media/image114.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6.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7.png"/><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118.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7.png"/><Relationship Id="rId1" Type="http://schemas.openxmlformats.org/officeDocument/2006/relationships/slideLayout" Target="../slideLayouts/slideLayout14.xml"/><Relationship Id="rId4" Type="http://schemas.openxmlformats.org/officeDocument/2006/relationships/image" Target="../media/image120.png"/></Relationships>
</file>

<file path=ppt/slides/_rels/slide4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7.png"/><Relationship Id="rId1" Type="http://schemas.openxmlformats.org/officeDocument/2006/relationships/slideLayout" Target="../slideLayouts/slideLayout14.xml"/><Relationship Id="rId5" Type="http://schemas.openxmlformats.org/officeDocument/2006/relationships/image" Target="../media/image122.png"/><Relationship Id="rId4" Type="http://schemas.openxmlformats.org/officeDocument/2006/relationships/image" Target="../media/image119.png"/></Relationships>
</file>

<file path=ppt/slides/_rels/slide4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3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26.png"/><Relationship Id="rId11" Type="http://schemas.openxmlformats.org/officeDocument/2006/relationships/image" Target="../media/image103.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49.xml.rels><?xml version="1.0" encoding="UTF-8" standalone="yes"?>
<Relationships xmlns="http://schemas.openxmlformats.org/package/2006/relationships"><Relationship Id="rId2" Type="http://schemas.openxmlformats.org/officeDocument/2006/relationships/hyperlink" Target="http://metroethernetforum.org/page_loader.php?p_id=29"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normAutofit lnSpcReduction="10000"/>
          </a:bodyPr>
          <a:lstStyle/>
          <a:p>
            <a:r>
              <a:rPr lang="en-US" dirty="0" smtClean="0"/>
              <a:t>MEF Reference Presentation</a:t>
            </a:r>
          </a:p>
          <a:p>
            <a:r>
              <a:rPr lang="en-US" dirty="0" smtClean="0"/>
              <a:t>November 2011</a:t>
            </a:r>
            <a:endParaRPr lang="en-US" dirty="0"/>
          </a:p>
        </p:txBody>
      </p:sp>
      <p:sp>
        <p:nvSpPr>
          <p:cNvPr id="6" name="Title 4"/>
          <p:cNvSpPr>
            <a:spLocks noGrp="1"/>
          </p:cNvSpPr>
          <p:nvPr>
            <p:ph type="ctrTitle"/>
          </p:nvPr>
        </p:nvSpPr>
        <p:spPr>
          <a:ln>
            <a:miter lim="800000"/>
            <a:headEnd/>
            <a:tailEnd/>
          </a:ln>
          <a:effectLst>
            <a:outerShdw blurRad="127000" dist="50800" dir="5400000" algn="t" rotWithShape="0">
              <a:prstClr val="black">
                <a:alpha val="53000"/>
              </a:prstClr>
            </a:outerShdw>
          </a:effectLst>
          <a:extLst/>
        </p:spPr>
        <p:txBody>
          <a:bodyPr wrap="square">
            <a:spAutoFit/>
          </a:bodyPr>
          <a:lstStyle/>
          <a:p>
            <a:pPr>
              <a:defRPr/>
            </a:pPr>
            <a:r>
              <a:rPr lang="en-US" sz="4800" dirty="0" smtClean="0"/>
              <a:t>Carrier Ethernet Services</a:t>
            </a:r>
            <a:endParaRPr lang="en-CA" sz="4800" dirty="0"/>
          </a:p>
        </p:txBody>
      </p:sp>
    </p:spTree>
    <p:extLst>
      <p:ext uri="{BB962C8B-B14F-4D97-AF65-F5344CB8AC3E}">
        <p14:creationId xmlns:p14="http://schemas.microsoft.com/office/powerpoint/2010/main" xmlns="" val="165657916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a:t>Carrier Ethernet Terminology</a:t>
            </a:r>
          </a:p>
        </p:txBody>
      </p:sp>
      <p:sp>
        <p:nvSpPr>
          <p:cNvPr id="992259" name="Rectangle 3"/>
          <p:cNvSpPr>
            <a:spLocks noGrp="1" noChangeArrowheads="1"/>
          </p:cNvSpPr>
          <p:nvPr>
            <p:ph type="body" idx="1"/>
          </p:nvPr>
        </p:nvSpPr>
        <p:spPr>
          <a:xfrm>
            <a:off x="457200" y="914400"/>
            <a:ext cx="8153400" cy="5029200"/>
          </a:xfrm>
        </p:spPr>
        <p:txBody>
          <a:bodyPr>
            <a:normAutofit lnSpcReduction="10000"/>
          </a:bodyPr>
          <a:lstStyle/>
          <a:p>
            <a:pPr>
              <a:lnSpc>
                <a:spcPct val="90000"/>
              </a:lnSpc>
            </a:pPr>
            <a:r>
              <a:rPr lang="en-US" sz="2400" dirty="0"/>
              <a:t>UNI Type I</a:t>
            </a:r>
          </a:p>
          <a:p>
            <a:pPr lvl="1">
              <a:lnSpc>
                <a:spcPct val="90000"/>
              </a:lnSpc>
            </a:pPr>
            <a:r>
              <a:rPr lang="en-US" sz="2000" dirty="0"/>
              <a:t>A UNI compliant with MEF 13</a:t>
            </a:r>
          </a:p>
          <a:p>
            <a:pPr lvl="1">
              <a:lnSpc>
                <a:spcPct val="90000"/>
              </a:lnSpc>
            </a:pPr>
            <a:r>
              <a:rPr lang="en-US" sz="2000" dirty="0"/>
              <a:t>Manually Configurable</a:t>
            </a:r>
          </a:p>
          <a:p>
            <a:pPr>
              <a:lnSpc>
                <a:spcPct val="90000"/>
              </a:lnSpc>
            </a:pPr>
            <a:r>
              <a:rPr lang="en-US" sz="2400" dirty="0"/>
              <a:t>UNI Type II</a:t>
            </a:r>
          </a:p>
          <a:p>
            <a:pPr lvl="1">
              <a:lnSpc>
                <a:spcPct val="90000"/>
              </a:lnSpc>
            </a:pPr>
            <a:r>
              <a:rPr lang="en-US" sz="2000" dirty="0" smtClean="0"/>
              <a:t>Supports E-Tree</a:t>
            </a:r>
          </a:p>
          <a:p>
            <a:pPr lvl="1">
              <a:lnSpc>
                <a:spcPct val="90000"/>
              </a:lnSpc>
            </a:pPr>
            <a:r>
              <a:rPr lang="en-US" sz="2000" dirty="0" smtClean="0"/>
              <a:t>Support service OAM, link protection </a:t>
            </a:r>
          </a:p>
          <a:p>
            <a:pPr lvl="1">
              <a:lnSpc>
                <a:spcPct val="90000"/>
              </a:lnSpc>
            </a:pPr>
            <a:r>
              <a:rPr lang="en-US" sz="2000" dirty="0" smtClean="0"/>
              <a:t>Automatically </a:t>
            </a:r>
            <a:r>
              <a:rPr lang="en-US" sz="2000" dirty="0"/>
              <a:t>Configurable via E-LMI </a:t>
            </a:r>
          </a:p>
          <a:p>
            <a:pPr lvl="1">
              <a:lnSpc>
                <a:spcPct val="90000"/>
              </a:lnSpc>
            </a:pPr>
            <a:r>
              <a:rPr lang="en-US" sz="2000" dirty="0"/>
              <a:t>Manageable via OAM</a:t>
            </a:r>
          </a:p>
          <a:p>
            <a:pPr>
              <a:lnSpc>
                <a:spcPct val="90000"/>
              </a:lnSpc>
            </a:pPr>
            <a:r>
              <a:rPr lang="en-US" sz="2400" dirty="0"/>
              <a:t>Network to Network Interface (NNI)</a:t>
            </a:r>
          </a:p>
          <a:p>
            <a:pPr lvl="1">
              <a:lnSpc>
                <a:spcPct val="90000"/>
              </a:lnSpc>
            </a:pPr>
            <a:r>
              <a:rPr lang="en-US" sz="2000" dirty="0"/>
              <a:t>Network to Network Interface between distinct MEN operated by one or more carriers</a:t>
            </a:r>
          </a:p>
          <a:p>
            <a:pPr lvl="1">
              <a:lnSpc>
                <a:spcPct val="90000"/>
              </a:lnSpc>
            </a:pPr>
            <a:r>
              <a:rPr lang="en-US" sz="2000" dirty="0"/>
              <a:t>An active project of the MEF</a:t>
            </a:r>
          </a:p>
          <a:p>
            <a:pPr>
              <a:lnSpc>
                <a:spcPct val="90000"/>
              </a:lnSpc>
            </a:pPr>
            <a:r>
              <a:rPr lang="en-US" sz="2400" dirty="0"/>
              <a:t>Metro Ethernet Network (MEN)</a:t>
            </a:r>
          </a:p>
          <a:p>
            <a:pPr lvl="1">
              <a:lnSpc>
                <a:spcPct val="90000"/>
              </a:lnSpc>
            </a:pPr>
            <a:r>
              <a:rPr lang="en-US" sz="2000" dirty="0"/>
              <a:t>An Ethernet transport network connecting user end-points</a:t>
            </a:r>
            <a:br>
              <a:rPr lang="en-US" sz="2000" dirty="0"/>
            </a:br>
            <a:r>
              <a:rPr lang="en-US" sz="2000" dirty="0"/>
              <a:t>(Expanded to Access and Global networks in addition to the original Metro Network meaning)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81000" y="1371600"/>
            <a:ext cx="2895600" cy="4267200"/>
          </a:xfrm>
          <a:prstGeom prst="rect">
            <a:avLst/>
          </a:prstGeom>
        </p:spPr>
        <p:txBody>
          <a:bodyPr/>
          <a:lstStyle/>
          <a:p>
            <a:pPr marL="0" lvl="1" fontAlgn="auto">
              <a:spcBef>
                <a:spcPts val="0"/>
              </a:spcBef>
              <a:spcAft>
                <a:spcPts val="0"/>
              </a:spcAft>
              <a:defRPr/>
            </a:pPr>
            <a:r>
              <a:rPr lang="en-US" sz="3200" b="1" dirty="0">
                <a:solidFill>
                  <a:srgbClr val="FFFFD5"/>
                </a:solidFill>
                <a:effectLst>
                  <a:outerShdw blurRad="38100" dist="38100" dir="2700000" algn="tl">
                    <a:srgbClr val="000000">
                      <a:alpha val="43137"/>
                    </a:srgbClr>
                  </a:outerShdw>
                </a:effectLst>
                <a:latin typeface="+mn-lt"/>
                <a:cs typeface="+mn-cs"/>
              </a:rPr>
              <a:t>Features</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Low latency</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Predictable QoS</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1 mbps to 10 gbps</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Standardized</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Reliable</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Manageable</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Optimal Line Usage</a:t>
            </a:r>
          </a:p>
          <a:p>
            <a:pPr marL="282575" lvl="1" indent="-282575" fontAlgn="auto">
              <a:spcBef>
                <a:spcPts val="0"/>
              </a:spcBef>
              <a:spcAft>
                <a:spcPts val="600"/>
              </a:spcAft>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cs typeface="+mn-cs"/>
              </a:rPr>
              <a:t>Low cost</a:t>
            </a:r>
          </a:p>
          <a:p>
            <a:pPr marL="174625" lvl="1" indent="-174625" fontAlgn="auto">
              <a:spcBef>
                <a:spcPts val="0"/>
              </a:spcBef>
              <a:spcAft>
                <a:spcPts val="0"/>
              </a:spcAft>
              <a:buFont typeface="Arial" pitchFamily="34" charset="0"/>
              <a:buChar char="•"/>
              <a:defRPr/>
            </a:pPr>
            <a:endParaRPr lang="en-US" sz="2000" dirty="0">
              <a:solidFill>
                <a:schemeClr val="bg1"/>
              </a:solidFill>
              <a:effectLst>
                <a:outerShdw blurRad="38100" dist="38100" dir="2700000" algn="tl">
                  <a:srgbClr val="000000">
                    <a:alpha val="43137"/>
                  </a:srgbClr>
                </a:outerShdw>
              </a:effectLst>
              <a:latin typeface="+mn-lt"/>
              <a:cs typeface="+mn-cs"/>
            </a:endParaRPr>
          </a:p>
          <a:p>
            <a:pPr lvl="1" fontAlgn="auto">
              <a:spcBef>
                <a:spcPts val="0"/>
              </a:spcBef>
              <a:spcAft>
                <a:spcPts val="0"/>
              </a:spcAft>
              <a:defRPr/>
            </a:pP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81" name="Left Brace 80"/>
          <p:cNvSpPr/>
          <p:nvPr/>
        </p:nvSpPr>
        <p:spPr>
          <a:xfrm>
            <a:off x="3048000" y="914400"/>
            <a:ext cx="228600" cy="4872038"/>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bg1"/>
              </a:solidFill>
            </a:endParaRPr>
          </a:p>
        </p:txBody>
      </p:sp>
      <p:sp>
        <p:nvSpPr>
          <p:cNvPr id="38917" name="Rectangle 5"/>
          <p:cNvSpPr>
            <a:spLocks noGrp="1" noChangeArrowheads="1"/>
          </p:cNvSpPr>
          <p:nvPr>
            <p:ph type="title"/>
          </p:nvPr>
        </p:nvSpPr>
        <p:spPr/>
        <p:txBody>
          <a:bodyPr/>
          <a:lstStyle/>
          <a:p>
            <a:pPr marL="346075" indent="-342900"/>
            <a:r>
              <a:rPr lang="en-US" sz="3600" dirty="0" smtClean="0"/>
              <a:t>	Carrier Ethernet Service Types</a:t>
            </a:r>
            <a:endParaRPr lang="en-US" altLang="zh-CN" sz="3600" dirty="0" smtClean="0">
              <a:ea typeface="SimSun" pitchFamily="2" charset="-122"/>
            </a:endParaRPr>
          </a:p>
        </p:txBody>
      </p:sp>
      <p:sp>
        <p:nvSpPr>
          <p:cNvPr id="96" name="Rectangle 95"/>
          <p:cNvSpPr/>
          <p:nvPr/>
        </p:nvSpPr>
        <p:spPr bwMode="auto">
          <a:xfrm>
            <a:off x="3352800" y="936625"/>
            <a:ext cx="5627688" cy="1244600"/>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Rectangle 96"/>
          <p:cNvSpPr/>
          <p:nvPr/>
        </p:nvSpPr>
        <p:spPr bwMode="auto">
          <a:xfrm>
            <a:off x="3352800" y="2247900"/>
            <a:ext cx="5627688" cy="1243013"/>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Rectangle 97"/>
          <p:cNvSpPr/>
          <p:nvPr/>
        </p:nvSpPr>
        <p:spPr bwMode="auto">
          <a:xfrm>
            <a:off x="3352800" y="3566350"/>
            <a:ext cx="5627688" cy="1244600"/>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391" name="Rectangle 38"/>
          <p:cNvSpPr>
            <a:spLocks noChangeArrowheads="1"/>
          </p:cNvSpPr>
          <p:nvPr/>
        </p:nvSpPr>
        <p:spPr bwMode="auto">
          <a:xfrm>
            <a:off x="3429000" y="2338388"/>
            <a:ext cx="4876800" cy="992187"/>
          </a:xfrm>
          <a:prstGeom prst="rect">
            <a:avLst/>
          </a:prstGeom>
          <a:noFill/>
          <a:ln w="9525">
            <a:noFill/>
            <a:miter lim="800000"/>
            <a:headEnd/>
            <a:tailEnd/>
          </a:ln>
        </p:spPr>
        <p:txBody>
          <a:bodyPr/>
          <a:lstStyle/>
          <a:p>
            <a:pPr marL="342900" indent="-342900" eaLnBrk="0" hangingPunct="0">
              <a:lnSpc>
                <a:spcPct val="80000"/>
              </a:lnSpc>
              <a:spcBef>
                <a:spcPts val="0"/>
              </a:spcBef>
              <a:defRPr/>
            </a:pPr>
            <a:r>
              <a:rPr lang="en-US" sz="2400" b="1" dirty="0">
                <a:latin typeface="Calibri" pitchFamily="34" charset="0"/>
              </a:rPr>
              <a:t>E-LAN Service Type for</a:t>
            </a:r>
          </a:p>
          <a:p>
            <a:pPr marL="171450" indent="-171450" eaLnBrk="0" hangingPunct="0">
              <a:spcBef>
                <a:spcPts val="0"/>
              </a:spcBef>
              <a:buFontTx/>
              <a:buChar char="•"/>
              <a:defRPr/>
            </a:pPr>
            <a:r>
              <a:rPr lang="en-US" b="1" dirty="0">
                <a:latin typeface="Calibri" pitchFamily="34" charset="0"/>
              </a:rPr>
              <a:t>Multipoint L2 </a:t>
            </a:r>
            <a:r>
              <a:rPr lang="en-US" b="1" dirty="0" smtClean="0">
                <a:latin typeface="Calibri" pitchFamily="34" charset="0"/>
              </a:rPr>
              <a:t>VPNs</a:t>
            </a:r>
            <a:endParaRPr lang="en-US" b="1" dirty="0">
              <a:latin typeface="Calibri" pitchFamily="34" charset="0"/>
            </a:endParaRPr>
          </a:p>
          <a:p>
            <a:pPr marL="171450" indent="-171450" eaLnBrk="0" hangingPunct="0">
              <a:spcBef>
                <a:spcPts val="0"/>
              </a:spcBef>
              <a:buFontTx/>
              <a:buChar char="•"/>
              <a:defRPr/>
            </a:pPr>
            <a:r>
              <a:rPr lang="en-US" b="1" dirty="0">
                <a:latin typeface="Calibri" pitchFamily="34" charset="0"/>
              </a:rPr>
              <a:t>Transparent LAN Service</a:t>
            </a:r>
          </a:p>
          <a:p>
            <a:pPr marL="171450" indent="-171450" eaLnBrk="0" hangingPunct="0">
              <a:spcBef>
                <a:spcPts val="0"/>
              </a:spcBef>
              <a:buFontTx/>
              <a:buChar char="•"/>
              <a:defRPr/>
            </a:pPr>
            <a:r>
              <a:rPr lang="en-US" b="1" dirty="0">
                <a:latin typeface="Calibri" pitchFamily="34" charset="0"/>
              </a:rPr>
              <a:t>Multicast networks</a:t>
            </a:r>
            <a:endParaRPr lang="en-US" sz="1200" b="1" dirty="0">
              <a:latin typeface="Calibri" pitchFamily="34" charset="0"/>
            </a:endParaRPr>
          </a:p>
        </p:txBody>
      </p:sp>
      <p:sp>
        <p:nvSpPr>
          <p:cNvPr id="16392" name="Rectangle 39"/>
          <p:cNvSpPr>
            <a:spLocks noChangeArrowheads="1"/>
          </p:cNvSpPr>
          <p:nvPr/>
        </p:nvSpPr>
        <p:spPr bwMode="auto">
          <a:xfrm>
            <a:off x="3429000" y="3668713"/>
            <a:ext cx="4876800" cy="992187"/>
          </a:xfrm>
          <a:prstGeom prst="rect">
            <a:avLst/>
          </a:prstGeom>
          <a:noFill/>
          <a:ln w="9525">
            <a:noFill/>
            <a:miter lim="800000"/>
            <a:headEnd/>
            <a:tailEnd/>
          </a:ln>
        </p:spPr>
        <p:txBody>
          <a:bodyPr/>
          <a:lstStyle/>
          <a:p>
            <a:pPr marL="342900" indent="-342900" eaLnBrk="0" hangingPunct="0">
              <a:lnSpc>
                <a:spcPct val="80000"/>
              </a:lnSpc>
              <a:spcBef>
                <a:spcPts val="0"/>
              </a:spcBef>
              <a:defRPr/>
            </a:pPr>
            <a:r>
              <a:rPr lang="en-US" sz="2400" b="1" dirty="0">
                <a:latin typeface="Calibri" pitchFamily="34" charset="0"/>
              </a:rPr>
              <a:t>E-Tree Service Type for</a:t>
            </a:r>
          </a:p>
          <a:p>
            <a:pPr marL="171450" indent="-171450" eaLnBrk="0" hangingPunct="0">
              <a:spcBef>
                <a:spcPts val="0"/>
              </a:spcBef>
              <a:buFontTx/>
              <a:buChar char="•"/>
              <a:defRPr/>
            </a:pPr>
            <a:r>
              <a:rPr lang="en-US" b="1" dirty="0">
                <a:latin typeface="Calibri" pitchFamily="34" charset="0"/>
              </a:rPr>
              <a:t>Rooted multi-point L2 VPNs</a:t>
            </a:r>
          </a:p>
          <a:p>
            <a:pPr marL="171450" indent="-171450" eaLnBrk="0" hangingPunct="0">
              <a:spcBef>
                <a:spcPts val="0"/>
              </a:spcBef>
              <a:buFontTx/>
              <a:buChar char="•"/>
              <a:defRPr/>
            </a:pPr>
            <a:r>
              <a:rPr lang="en-US" b="1" dirty="0">
                <a:latin typeface="Calibri" pitchFamily="34" charset="0"/>
              </a:rPr>
              <a:t>Broadcast networks</a:t>
            </a:r>
          </a:p>
          <a:p>
            <a:pPr marL="171450" indent="-171450" eaLnBrk="0" hangingPunct="0">
              <a:spcBef>
                <a:spcPts val="0"/>
              </a:spcBef>
              <a:buFontTx/>
              <a:buChar char="•"/>
              <a:defRPr/>
            </a:pPr>
            <a:r>
              <a:rPr lang="en-US" b="1" dirty="0">
                <a:latin typeface="Calibri" pitchFamily="34" charset="0"/>
              </a:rPr>
              <a:t>Telemetry networks</a:t>
            </a:r>
            <a:endParaRPr lang="en-US" sz="1200" b="1" dirty="0">
              <a:latin typeface="Calibri" pitchFamily="34" charset="0"/>
            </a:endParaRPr>
          </a:p>
        </p:txBody>
      </p:sp>
      <p:sp>
        <p:nvSpPr>
          <p:cNvPr id="55" name="Rectangle 8"/>
          <p:cNvSpPr>
            <a:spLocks noChangeArrowheads="1"/>
          </p:cNvSpPr>
          <p:nvPr/>
        </p:nvSpPr>
        <p:spPr bwMode="auto">
          <a:xfrm>
            <a:off x="6248400" y="3698875"/>
            <a:ext cx="184150" cy="233363"/>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endParaRPr lang="en-GB" sz="1400" b="1" dirty="0">
              <a:latin typeface="+mn-lt"/>
              <a:cs typeface="+mn-cs"/>
            </a:endParaRPr>
          </a:p>
        </p:txBody>
      </p:sp>
      <p:grpSp>
        <p:nvGrpSpPr>
          <p:cNvPr id="2" name="Group 40"/>
          <p:cNvGrpSpPr>
            <a:grpSpLocks/>
          </p:cNvGrpSpPr>
          <p:nvPr/>
        </p:nvGrpSpPr>
        <p:grpSpPr bwMode="auto">
          <a:xfrm>
            <a:off x="8164513" y="3586163"/>
            <a:ext cx="446087" cy="501650"/>
            <a:chOff x="4734" y="1459"/>
            <a:chExt cx="705" cy="720"/>
          </a:xfrm>
        </p:grpSpPr>
        <p:pic>
          <p:nvPicPr>
            <p:cNvPr id="39000" name="Picture 41" descr="Flat scre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34" y="1459"/>
              <a:ext cx="70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001" name="Picture 42" descr="p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96" y="1488"/>
              <a:ext cx="422" cy="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43"/>
          <p:cNvGrpSpPr>
            <a:grpSpLocks/>
          </p:cNvGrpSpPr>
          <p:nvPr/>
        </p:nvGrpSpPr>
        <p:grpSpPr bwMode="auto">
          <a:xfrm>
            <a:off x="8153400" y="4264025"/>
            <a:ext cx="447675" cy="500063"/>
            <a:chOff x="4734" y="1459"/>
            <a:chExt cx="705" cy="720"/>
          </a:xfrm>
        </p:grpSpPr>
        <p:pic>
          <p:nvPicPr>
            <p:cNvPr id="38998" name="Picture 44" descr="Flat scree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34" y="1459"/>
              <a:ext cx="70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99" name="Picture 45" descr="p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96" y="1488"/>
              <a:ext cx="422" cy="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8" name="Line 46"/>
          <p:cNvSpPr>
            <a:spLocks noChangeShapeType="1"/>
          </p:cNvSpPr>
          <p:nvPr/>
        </p:nvSpPr>
        <p:spPr bwMode="auto">
          <a:xfrm>
            <a:off x="7751763" y="4487863"/>
            <a:ext cx="323850" cy="195262"/>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pic>
        <p:nvPicPr>
          <p:cNvPr id="38927" name="Picture 47" descr="clou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1800" y="3938588"/>
            <a:ext cx="1447800"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Line 48"/>
          <p:cNvSpPr>
            <a:spLocks noChangeShapeType="1"/>
          </p:cNvSpPr>
          <p:nvPr/>
        </p:nvSpPr>
        <p:spPr bwMode="auto">
          <a:xfrm flipV="1">
            <a:off x="7391400" y="4062413"/>
            <a:ext cx="339725" cy="134937"/>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61" name="Line 49"/>
          <p:cNvSpPr>
            <a:spLocks noChangeShapeType="1"/>
          </p:cNvSpPr>
          <p:nvPr/>
        </p:nvSpPr>
        <p:spPr bwMode="auto">
          <a:xfrm flipV="1">
            <a:off x="6638925" y="4333875"/>
            <a:ext cx="284163" cy="1270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63" name="Line 51"/>
          <p:cNvSpPr>
            <a:spLocks noChangeShapeType="1"/>
          </p:cNvSpPr>
          <p:nvPr/>
        </p:nvSpPr>
        <p:spPr bwMode="auto">
          <a:xfrm>
            <a:off x="7467600" y="4403725"/>
            <a:ext cx="298450" cy="109538"/>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64" name="Line 52"/>
          <p:cNvSpPr>
            <a:spLocks noChangeShapeType="1"/>
          </p:cNvSpPr>
          <p:nvPr/>
        </p:nvSpPr>
        <p:spPr bwMode="auto">
          <a:xfrm flipV="1">
            <a:off x="7735888" y="3943350"/>
            <a:ext cx="250825" cy="117475"/>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65" name="Line 53"/>
          <p:cNvSpPr>
            <a:spLocks noChangeShapeType="1"/>
          </p:cNvSpPr>
          <p:nvPr/>
        </p:nvSpPr>
        <p:spPr bwMode="auto">
          <a:xfrm flipH="1" flipV="1">
            <a:off x="7391400" y="4116388"/>
            <a:ext cx="0" cy="317500"/>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66" name="Line 54"/>
          <p:cNvSpPr>
            <a:spLocks noChangeShapeType="1"/>
          </p:cNvSpPr>
          <p:nvPr/>
        </p:nvSpPr>
        <p:spPr bwMode="auto">
          <a:xfrm>
            <a:off x="7086600" y="4332288"/>
            <a:ext cx="247650" cy="7937"/>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67" name="Line 55"/>
          <p:cNvSpPr>
            <a:spLocks noChangeShapeType="1"/>
          </p:cNvSpPr>
          <p:nvPr/>
        </p:nvSpPr>
        <p:spPr bwMode="auto">
          <a:xfrm flipV="1">
            <a:off x="8164513" y="3863975"/>
            <a:ext cx="179387" cy="0"/>
          </a:xfrm>
          <a:prstGeom prst="line">
            <a:avLst/>
          </a:prstGeom>
          <a:noFill/>
          <a:ln w="1905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68" name="Line 56"/>
          <p:cNvSpPr>
            <a:spLocks noChangeShapeType="1"/>
          </p:cNvSpPr>
          <p:nvPr/>
        </p:nvSpPr>
        <p:spPr bwMode="auto">
          <a:xfrm flipV="1">
            <a:off x="8075613" y="4683125"/>
            <a:ext cx="217487" cy="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pic>
        <p:nvPicPr>
          <p:cNvPr id="38936" name="Picture 57" descr="Residentia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10513" y="3744913"/>
            <a:ext cx="3254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Line 58"/>
          <p:cNvSpPr>
            <a:spLocks noChangeShapeType="1"/>
          </p:cNvSpPr>
          <p:nvPr/>
        </p:nvSpPr>
        <p:spPr bwMode="auto">
          <a:xfrm flipH="1">
            <a:off x="7467600" y="4229100"/>
            <a:ext cx="609600" cy="115888"/>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en-US" dirty="0">
              <a:latin typeface="+mn-lt"/>
              <a:cs typeface="+mn-cs"/>
            </a:endParaRPr>
          </a:p>
        </p:txBody>
      </p:sp>
      <p:pic>
        <p:nvPicPr>
          <p:cNvPr id="38938" name="Picture 59" descr="Large Enterpris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00800" y="3983038"/>
            <a:ext cx="265113"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39" name="Picture 60" descr="Residentia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48600" y="4519613"/>
            <a:ext cx="3254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Rectangle 61"/>
          <p:cNvSpPr>
            <a:spLocks noChangeArrowheads="1"/>
          </p:cNvSpPr>
          <p:nvPr/>
        </p:nvSpPr>
        <p:spPr bwMode="auto">
          <a:xfrm>
            <a:off x="7548563" y="3875088"/>
            <a:ext cx="457200"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sp>
        <p:nvSpPr>
          <p:cNvPr id="74" name="Rectangle 62"/>
          <p:cNvSpPr>
            <a:spLocks noChangeArrowheads="1"/>
          </p:cNvSpPr>
          <p:nvPr/>
        </p:nvSpPr>
        <p:spPr bwMode="auto">
          <a:xfrm>
            <a:off x="6629400" y="4114800"/>
            <a:ext cx="457200"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sp>
        <p:nvSpPr>
          <p:cNvPr id="75" name="Rectangle 63"/>
          <p:cNvSpPr>
            <a:spLocks noChangeArrowheads="1"/>
          </p:cNvSpPr>
          <p:nvPr/>
        </p:nvSpPr>
        <p:spPr bwMode="auto">
          <a:xfrm>
            <a:off x="7543800" y="4567238"/>
            <a:ext cx="457200" cy="176212"/>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pic>
        <p:nvPicPr>
          <p:cNvPr id="38943" name="Picture 9" descr="ServiceProvider Central Offic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35750" y="2303463"/>
            <a:ext cx="712788"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44" name="Picture 10" descr="cloud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40550" y="2535238"/>
            <a:ext cx="1752600"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Line 11"/>
          <p:cNvSpPr>
            <a:spLocks noChangeShapeType="1"/>
          </p:cNvSpPr>
          <p:nvPr/>
        </p:nvSpPr>
        <p:spPr bwMode="auto">
          <a:xfrm>
            <a:off x="7524750" y="2633663"/>
            <a:ext cx="0" cy="231775"/>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25" name="Rectangle 12"/>
          <p:cNvSpPr>
            <a:spLocks noChangeArrowheads="1"/>
          </p:cNvSpPr>
          <p:nvPr/>
        </p:nvSpPr>
        <p:spPr bwMode="auto">
          <a:xfrm>
            <a:off x="6940550" y="2535238"/>
            <a:ext cx="434975"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sp>
        <p:nvSpPr>
          <p:cNvPr id="26" name="Line 13"/>
          <p:cNvSpPr>
            <a:spLocks noChangeShapeType="1"/>
          </p:cNvSpPr>
          <p:nvPr/>
        </p:nvSpPr>
        <p:spPr bwMode="auto">
          <a:xfrm flipH="1" flipV="1">
            <a:off x="7178675" y="2500313"/>
            <a:ext cx="346075" cy="13335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27" name="Line 14"/>
          <p:cNvSpPr>
            <a:spLocks noChangeShapeType="1"/>
          </p:cNvSpPr>
          <p:nvPr/>
        </p:nvSpPr>
        <p:spPr bwMode="auto">
          <a:xfrm flipH="1">
            <a:off x="7178675" y="3065463"/>
            <a:ext cx="196850" cy="16510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pic>
        <p:nvPicPr>
          <p:cNvPr id="38949" name="Picture 15" descr="bildin"/>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34175" y="3048000"/>
            <a:ext cx="461963"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Line 16"/>
          <p:cNvSpPr>
            <a:spLocks noChangeShapeType="1"/>
          </p:cNvSpPr>
          <p:nvPr/>
        </p:nvSpPr>
        <p:spPr bwMode="auto">
          <a:xfrm>
            <a:off x="8018463" y="3098800"/>
            <a:ext cx="98425" cy="16510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30" name="Line 17"/>
          <p:cNvSpPr>
            <a:spLocks noChangeShapeType="1"/>
          </p:cNvSpPr>
          <p:nvPr/>
        </p:nvSpPr>
        <p:spPr bwMode="auto">
          <a:xfrm flipH="1">
            <a:off x="8067675" y="2568575"/>
            <a:ext cx="247650" cy="265113"/>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en-US" dirty="0">
              <a:latin typeface="+mn-lt"/>
              <a:cs typeface="+mn-cs"/>
            </a:endParaRPr>
          </a:p>
        </p:txBody>
      </p:sp>
      <p:pic>
        <p:nvPicPr>
          <p:cNvPr id="38952" name="Picture 18" descr="Small Enterpris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077200" y="3200400"/>
            <a:ext cx="36988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 Box 19"/>
          <p:cNvSpPr txBox="1">
            <a:spLocks noChangeArrowheads="1"/>
          </p:cNvSpPr>
          <p:nvPr/>
        </p:nvSpPr>
        <p:spPr bwMode="auto">
          <a:xfrm>
            <a:off x="8067675" y="2390775"/>
            <a:ext cx="847725" cy="307975"/>
          </a:xfrm>
          <a:prstGeom prst="rect">
            <a:avLst/>
          </a:prstGeom>
          <a:solidFill>
            <a:srgbClr val="FF0000"/>
          </a:solidFill>
          <a:ln w="12700">
            <a:noFill/>
            <a:miter lim="800000"/>
            <a:headEnd/>
            <a:tailEnd/>
          </a:ln>
          <a:effectLst>
            <a:outerShdw blurRad="63500" dist="38099" dir="2700000" algn="ctr" rotWithShape="0">
              <a:schemeClr val="bg2">
                <a:alpha val="74997"/>
              </a:schemeClr>
            </a:outerShdw>
          </a:effectLst>
        </p:spPr>
        <p:txBody>
          <a:bodyPr>
            <a:spAutoFit/>
          </a:bodyPr>
          <a:lstStyle/>
          <a:p>
            <a:pPr eaLnBrk="0" fontAlgn="auto" hangingPunct="0">
              <a:spcBef>
                <a:spcPts val="0"/>
              </a:spcBef>
              <a:spcAft>
                <a:spcPts val="0"/>
              </a:spcAft>
              <a:defRPr/>
            </a:pPr>
            <a:r>
              <a:rPr lang="en-US" sz="700" b="1" dirty="0">
                <a:solidFill>
                  <a:schemeClr val="bg1"/>
                </a:solidFill>
              </a:rPr>
              <a:t>Multi-point to </a:t>
            </a:r>
          </a:p>
          <a:p>
            <a:pPr eaLnBrk="0" fontAlgn="auto" hangingPunct="0">
              <a:spcBef>
                <a:spcPts val="0"/>
              </a:spcBef>
              <a:spcAft>
                <a:spcPts val="0"/>
              </a:spcAft>
              <a:defRPr/>
            </a:pPr>
            <a:r>
              <a:rPr lang="en-US" sz="700" b="1" dirty="0">
                <a:solidFill>
                  <a:schemeClr val="bg1"/>
                </a:solidFill>
              </a:rPr>
              <a:t>Multi-point EVC</a:t>
            </a:r>
          </a:p>
        </p:txBody>
      </p:sp>
      <p:sp>
        <p:nvSpPr>
          <p:cNvPr id="33" name="Rectangle 20"/>
          <p:cNvSpPr>
            <a:spLocks noChangeArrowheads="1"/>
          </p:cNvSpPr>
          <p:nvPr/>
        </p:nvSpPr>
        <p:spPr bwMode="auto">
          <a:xfrm>
            <a:off x="7131050" y="3124200"/>
            <a:ext cx="488950"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pic>
        <p:nvPicPr>
          <p:cNvPr id="38955" name="Picture 21" descr="Small Enterpris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467600" y="3200400"/>
            <a:ext cx="36988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Line 22"/>
          <p:cNvSpPr>
            <a:spLocks noChangeShapeType="1"/>
          </p:cNvSpPr>
          <p:nvPr/>
        </p:nvSpPr>
        <p:spPr bwMode="auto">
          <a:xfrm>
            <a:off x="7723188" y="3130550"/>
            <a:ext cx="0" cy="100013"/>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36" name="Line 23"/>
          <p:cNvSpPr>
            <a:spLocks noChangeShapeType="1"/>
          </p:cNvSpPr>
          <p:nvPr/>
        </p:nvSpPr>
        <p:spPr bwMode="auto">
          <a:xfrm flipV="1">
            <a:off x="7178675" y="2865438"/>
            <a:ext cx="1284288" cy="0"/>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37" name="Line 24"/>
          <p:cNvSpPr>
            <a:spLocks noChangeShapeType="1"/>
          </p:cNvSpPr>
          <p:nvPr/>
        </p:nvSpPr>
        <p:spPr bwMode="auto">
          <a:xfrm flipV="1">
            <a:off x="7375525" y="2865438"/>
            <a:ext cx="0" cy="200025"/>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38" name="Line 25"/>
          <p:cNvSpPr>
            <a:spLocks noChangeShapeType="1"/>
          </p:cNvSpPr>
          <p:nvPr/>
        </p:nvSpPr>
        <p:spPr bwMode="auto">
          <a:xfrm flipV="1">
            <a:off x="7723188" y="2865438"/>
            <a:ext cx="0" cy="233362"/>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39" name="Line 26"/>
          <p:cNvSpPr>
            <a:spLocks noChangeShapeType="1"/>
          </p:cNvSpPr>
          <p:nvPr/>
        </p:nvSpPr>
        <p:spPr bwMode="auto">
          <a:xfrm flipV="1">
            <a:off x="8018463" y="2865438"/>
            <a:ext cx="0" cy="233362"/>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40" name="Rectangle 27"/>
          <p:cNvSpPr>
            <a:spLocks noChangeArrowheads="1"/>
          </p:cNvSpPr>
          <p:nvPr/>
        </p:nvSpPr>
        <p:spPr bwMode="auto">
          <a:xfrm>
            <a:off x="7702550" y="3133725"/>
            <a:ext cx="561975"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pic>
        <p:nvPicPr>
          <p:cNvPr id="38962" name="Picture 28" descr="ServiceProvider Central Offic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858000" y="995363"/>
            <a:ext cx="609600"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63" name="Picture 29" descr="cloud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880225" y="1246188"/>
            <a:ext cx="1627188"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Line 30"/>
          <p:cNvSpPr>
            <a:spLocks noChangeShapeType="1"/>
          </p:cNvSpPr>
          <p:nvPr/>
        </p:nvSpPr>
        <p:spPr bwMode="auto">
          <a:xfrm>
            <a:off x="7470775" y="1354138"/>
            <a:ext cx="593725" cy="493712"/>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45" name="Rectangle 31"/>
          <p:cNvSpPr>
            <a:spLocks noChangeArrowheads="1"/>
          </p:cNvSpPr>
          <p:nvPr/>
        </p:nvSpPr>
        <p:spPr bwMode="auto">
          <a:xfrm>
            <a:off x="6934200" y="1246188"/>
            <a:ext cx="409575"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sp>
        <p:nvSpPr>
          <p:cNvPr id="46" name="Line 32"/>
          <p:cNvSpPr>
            <a:spLocks noChangeShapeType="1"/>
          </p:cNvSpPr>
          <p:nvPr/>
        </p:nvSpPr>
        <p:spPr bwMode="auto">
          <a:xfrm flipH="1" flipV="1">
            <a:off x="7175500" y="1209675"/>
            <a:ext cx="295275" cy="144463"/>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47" name="Line 33"/>
          <p:cNvSpPr>
            <a:spLocks noChangeShapeType="1"/>
          </p:cNvSpPr>
          <p:nvPr/>
        </p:nvSpPr>
        <p:spPr bwMode="auto">
          <a:xfrm>
            <a:off x="8081963" y="1847850"/>
            <a:ext cx="180975" cy="85725"/>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pic>
        <p:nvPicPr>
          <p:cNvPr id="38968" name="Picture 34" descr="bildin"/>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229600" y="1701800"/>
            <a:ext cx="3952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Line 35"/>
          <p:cNvSpPr>
            <a:spLocks noChangeShapeType="1"/>
          </p:cNvSpPr>
          <p:nvPr/>
        </p:nvSpPr>
        <p:spPr bwMode="auto">
          <a:xfrm flipH="1">
            <a:off x="7934325" y="1282700"/>
            <a:ext cx="211138" cy="287338"/>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en-US" dirty="0">
              <a:latin typeface="+mn-lt"/>
              <a:cs typeface="+mn-cs"/>
            </a:endParaRPr>
          </a:p>
        </p:txBody>
      </p:sp>
      <p:sp>
        <p:nvSpPr>
          <p:cNvPr id="50" name="Text Box 36"/>
          <p:cNvSpPr txBox="1">
            <a:spLocks noChangeArrowheads="1"/>
          </p:cNvSpPr>
          <p:nvPr/>
        </p:nvSpPr>
        <p:spPr bwMode="auto">
          <a:xfrm>
            <a:off x="7848600" y="1177925"/>
            <a:ext cx="1066800" cy="215900"/>
          </a:xfrm>
          <a:prstGeom prst="rect">
            <a:avLst/>
          </a:prstGeom>
          <a:solidFill>
            <a:srgbClr val="FF0000"/>
          </a:solidFill>
          <a:ln w="12700">
            <a:noFill/>
            <a:miter lim="800000"/>
            <a:headEnd/>
            <a:tailEnd/>
          </a:ln>
          <a:effectLst>
            <a:outerShdw blurRad="63500" dist="38099" dir="2700000" algn="ctr" rotWithShape="0">
              <a:schemeClr val="bg2">
                <a:alpha val="74997"/>
              </a:schemeClr>
            </a:outerShdw>
          </a:effectLst>
        </p:spPr>
        <p:txBody>
          <a:bodyPr>
            <a:spAutoFit/>
          </a:bodyPr>
          <a:lstStyle/>
          <a:p>
            <a:pPr eaLnBrk="0" fontAlgn="auto" hangingPunct="0">
              <a:spcBef>
                <a:spcPts val="0"/>
              </a:spcBef>
              <a:spcAft>
                <a:spcPts val="0"/>
              </a:spcAft>
              <a:defRPr/>
            </a:pPr>
            <a:r>
              <a:rPr lang="en-US" sz="800" dirty="0">
                <a:solidFill>
                  <a:schemeClr val="bg1"/>
                </a:solidFill>
              </a:rPr>
              <a:t>Point-to-Point EVC</a:t>
            </a:r>
          </a:p>
        </p:txBody>
      </p:sp>
      <p:sp>
        <p:nvSpPr>
          <p:cNvPr id="51" name="Rectangle 37"/>
          <p:cNvSpPr>
            <a:spLocks noChangeArrowheads="1"/>
          </p:cNvSpPr>
          <p:nvPr/>
        </p:nvSpPr>
        <p:spPr bwMode="auto">
          <a:xfrm>
            <a:off x="7900988" y="1878013"/>
            <a:ext cx="436562"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sp>
        <p:nvSpPr>
          <p:cNvPr id="38972" name="Rectangle 38"/>
          <p:cNvSpPr>
            <a:spLocks noChangeArrowheads="1"/>
          </p:cNvSpPr>
          <p:nvPr/>
        </p:nvSpPr>
        <p:spPr bwMode="auto">
          <a:xfrm>
            <a:off x="3352800" y="1012825"/>
            <a:ext cx="4876800"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58750">
              <a:lnSpc>
                <a:spcPct val="80000"/>
              </a:lnSpc>
            </a:pPr>
            <a:r>
              <a:rPr lang="en-US" sz="2400" b="1" dirty="0">
                <a:latin typeface="Calibri" pitchFamily="34" charset="0"/>
                <a:ea typeface="Arial" charset="0"/>
                <a:cs typeface="Calibri" pitchFamily="34" charset="0"/>
              </a:rPr>
              <a:t>E-Line Service Type for</a:t>
            </a:r>
          </a:p>
          <a:p>
            <a:pPr marL="171450" indent="-158750">
              <a:lnSpc>
                <a:spcPct val="90000"/>
              </a:lnSpc>
              <a:buSzPct val="100000"/>
              <a:buFontTx/>
              <a:buChar char="•"/>
            </a:pPr>
            <a:r>
              <a:rPr lang="en-US" b="1" dirty="0">
                <a:latin typeface="Calibri" pitchFamily="34" charset="0"/>
                <a:ea typeface="Arial" charset="0"/>
                <a:cs typeface="Calibri" pitchFamily="34" charset="0"/>
              </a:rPr>
              <a:t>Virtual Private Lines (EVPL)</a:t>
            </a:r>
          </a:p>
          <a:p>
            <a:pPr marL="171450" indent="-158750">
              <a:lnSpc>
                <a:spcPct val="90000"/>
              </a:lnSpc>
              <a:buSzPct val="100000"/>
              <a:buFontTx/>
              <a:buChar char="•"/>
            </a:pPr>
            <a:r>
              <a:rPr lang="en-US" b="1" dirty="0">
                <a:latin typeface="Calibri" pitchFamily="34" charset="0"/>
                <a:ea typeface="Arial" charset="0"/>
                <a:cs typeface="Calibri" pitchFamily="34" charset="0"/>
              </a:rPr>
              <a:t>Ethernet Private Lines (EPL)</a:t>
            </a:r>
          </a:p>
          <a:p>
            <a:pPr marL="171450" indent="-158750">
              <a:lnSpc>
                <a:spcPct val="90000"/>
              </a:lnSpc>
              <a:buSzPct val="100000"/>
              <a:buFontTx/>
              <a:buChar char="•"/>
            </a:pPr>
            <a:r>
              <a:rPr lang="en-US" b="1" dirty="0">
                <a:latin typeface="Calibri" pitchFamily="34" charset="0"/>
                <a:ea typeface="Arial" charset="0"/>
                <a:cs typeface="Calibri" pitchFamily="34" charset="0"/>
              </a:rPr>
              <a:t>Ethernet Internet Access</a:t>
            </a:r>
          </a:p>
        </p:txBody>
      </p:sp>
      <p:sp>
        <p:nvSpPr>
          <p:cNvPr id="147" name="Rectangle 146"/>
          <p:cNvSpPr/>
          <p:nvPr/>
        </p:nvSpPr>
        <p:spPr bwMode="auto">
          <a:xfrm>
            <a:off x="3352800" y="4876800"/>
            <a:ext cx="5627688" cy="1244600"/>
          </a:xfrm>
          <a:prstGeom prst="rect">
            <a:avLst/>
          </a:prstGeom>
          <a:solidFill>
            <a:schemeClr val="accent1">
              <a:lumMod val="20000"/>
              <a:lumOff val="80000"/>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8" name="Rectangle 39"/>
          <p:cNvSpPr>
            <a:spLocks noChangeArrowheads="1"/>
          </p:cNvSpPr>
          <p:nvPr/>
        </p:nvSpPr>
        <p:spPr bwMode="auto">
          <a:xfrm>
            <a:off x="3429000" y="4967288"/>
            <a:ext cx="4876800" cy="992187"/>
          </a:xfrm>
          <a:prstGeom prst="rect">
            <a:avLst/>
          </a:prstGeom>
          <a:noFill/>
          <a:ln w="9525">
            <a:noFill/>
            <a:miter lim="800000"/>
            <a:headEnd/>
            <a:tailEnd/>
          </a:ln>
        </p:spPr>
        <p:txBody>
          <a:bodyPr/>
          <a:lstStyle/>
          <a:p>
            <a:pPr marL="342900" indent="-342900" eaLnBrk="0" hangingPunct="0">
              <a:lnSpc>
                <a:spcPct val="80000"/>
              </a:lnSpc>
              <a:spcBef>
                <a:spcPts val="0"/>
              </a:spcBef>
              <a:defRPr/>
            </a:pPr>
            <a:r>
              <a:rPr lang="en-US" sz="2400" b="1" dirty="0">
                <a:latin typeface="Calibri" pitchFamily="34" charset="0"/>
              </a:rPr>
              <a:t>E- </a:t>
            </a:r>
            <a:r>
              <a:rPr lang="en-US" sz="2400" b="1" dirty="0" smtClean="0">
                <a:latin typeface="Calibri" pitchFamily="34" charset="0"/>
              </a:rPr>
              <a:t>Access </a:t>
            </a:r>
            <a:r>
              <a:rPr lang="en-US" sz="2400" b="1" dirty="0">
                <a:latin typeface="Calibri" pitchFamily="34" charset="0"/>
              </a:rPr>
              <a:t>Service </a:t>
            </a:r>
            <a:r>
              <a:rPr lang="en-US" sz="2400" b="1" dirty="0" smtClean="0">
                <a:latin typeface="Calibri" pitchFamily="34" charset="0"/>
              </a:rPr>
              <a:t>Type</a:t>
            </a:r>
            <a:r>
              <a:rPr lang="en-US" sz="2400" dirty="0" smtClean="0">
                <a:latin typeface="Calibri" pitchFamily="34" charset="0"/>
              </a:rPr>
              <a:t>*</a:t>
            </a:r>
            <a:r>
              <a:rPr lang="en-US" sz="2400" b="1" dirty="0" smtClean="0">
                <a:latin typeface="Calibri" pitchFamily="34" charset="0"/>
              </a:rPr>
              <a:t> </a:t>
            </a:r>
            <a:r>
              <a:rPr lang="en-US" sz="2400" b="1" dirty="0">
                <a:latin typeface="Calibri" pitchFamily="34" charset="0"/>
              </a:rPr>
              <a:t>for</a:t>
            </a:r>
          </a:p>
          <a:p>
            <a:pPr marL="171450" indent="-171450" eaLnBrk="0" hangingPunct="0">
              <a:spcBef>
                <a:spcPts val="0"/>
              </a:spcBef>
              <a:buFontTx/>
              <a:buChar char="•"/>
              <a:defRPr/>
            </a:pPr>
            <a:r>
              <a:rPr lang="en-US" b="1" dirty="0">
                <a:latin typeface="Calibri" pitchFamily="34" charset="0"/>
              </a:rPr>
              <a:t>Wholesale Access Services</a:t>
            </a:r>
          </a:p>
          <a:p>
            <a:pPr marL="171450" indent="-171450" eaLnBrk="0" hangingPunct="0">
              <a:spcBef>
                <a:spcPts val="0"/>
              </a:spcBef>
              <a:buFontTx/>
              <a:buChar char="•"/>
              <a:defRPr/>
            </a:pPr>
            <a:r>
              <a:rPr lang="en-US" b="1" dirty="0">
                <a:latin typeface="Calibri" pitchFamily="34" charset="0"/>
              </a:rPr>
              <a:t>Access EPL</a:t>
            </a:r>
          </a:p>
          <a:p>
            <a:pPr marL="171450" indent="-171450" eaLnBrk="0" hangingPunct="0">
              <a:spcBef>
                <a:spcPts val="0"/>
              </a:spcBef>
              <a:buFontTx/>
              <a:buChar char="•"/>
              <a:defRPr/>
            </a:pPr>
            <a:r>
              <a:rPr lang="en-US" b="1" dirty="0">
                <a:latin typeface="Calibri" pitchFamily="34" charset="0"/>
              </a:rPr>
              <a:t>Access EVPL</a:t>
            </a:r>
            <a:endParaRPr lang="en-US" sz="1200" b="1" dirty="0">
              <a:latin typeface="Calibri" pitchFamily="34" charset="0"/>
            </a:endParaRPr>
          </a:p>
        </p:txBody>
      </p:sp>
      <p:sp>
        <p:nvSpPr>
          <p:cNvPr id="149" name="Rectangle 8"/>
          <p:cNvSpPr>
            <a:spLocks noChangeArrowheads="1"/>
          </p:cNvSpPr>
          <p:nvPr/>
        </p:nvSpPr>
        <p:spPr bwMode="auto">
          <a:xfrm>
            <a:off x="6324600" y="4995863"/>
            <a:ext cx="184150" cy="233362"/>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endParaRPr lang="en-GB" sz="1400" b="1" dirty="0">
              <a:latin typeface="+mn-lt"/>
              <a:cs typeface="+mn-cs"/>
            </a:endParaRPr>
          </a:p>
        </p:txBody>
      </p:sp>
      <p:pic>
        <p:nvPicPr>
          <p:cNvPr id="38976" name="Picture 47" descr="clou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800" y="5181600"/>
            <a:ext cx="14478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Line 49"/>
          <p:cNvSpPr>
            <a:spLocks noChangeShapeType="1"/>
          </p:cNvSpPr>
          <p:nvPr/>
        </p:nvSpPr>
        <p:spPr bwMode="auto">
          <a:xfrm flipV="1">
            <a:off x="7010400" y="5562600"/>
            <a:ext cx="360363" cy="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164" name="Line 54"/>
          <p:cNvSpPr>
            <a:spLocks noChangeShapeType="1"/>
          </p:cNvSpPr>
          <p:nvPr/>
        </p:nvSpPr>
        <p:spPr bwMode="auto">
          <a:xfrm>
            <a:off x="7391400" y="5562600"/>
            <a:ext cx="990600" cy="7938"/>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166" name="Line 56"/>
          <p:cNvSpPr>
            <a:spLocks noChangeShapeType="1"/>
          </p:cNvSpPr>
          <p:nvPr/>
        </p:nvSpPr>
        <p:spPr bwMode="auto">
          <a:xfrm flipV="1">
            <a:off x="8382000" y="5562600"/>
            <a:ext cx="217488" cy="0"/>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168" name="Line 58"/>
          <p:cNvSpPr>
            <a:spLocks noChangeShapeType="1"/>
          </p:cNvSpPr>
          <p:nvPr/>
        </p:nvSpPr>
        <p:spPr bwMode="auto">
          <a:xfrm flipH="1">
            <a:off x="7391400" y="5029200"/>
            <a:ext cx="228600" cy="533400"/>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en-US" dirty="0">
              <a:latin typeface="+mn-lt"/>
              <a:cs typeface="+mn-cs"/>
            </a:endParaRPr>
          </a:p>
        </p:txBody>
      </p:sp>
      <p:sp>
        <p:nvSpPr>
          <p:cNvPr id="172" name="Rectangle 62"/>
          <p:cNvSpPr>
            <a:spLocks noChangeArrowheads="1"/>
          </p:cNvSpPr>
          <p:nvPr/>
        </p:nvSpPr>
        <p:spPr bwMode="auto">
          <a:xfrm>
            <a:off x="6934200" y="5257800"/>
            <a:ext cx="457200" cy="230188"/>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ENNI</a:t>
            </a:r>
          </a:p>
        </p:txBody>
      </p:sp>
      <p:sp>
        <p:nvSpPr>
          <p:cNvPr id="173" name="Rectangle 63"/>
          <p:cNvSpPr>
            <a:spLocks noChangeArrowheads="1"/>
          </p:cNvSpPr>
          <p:nvPr/>
        </p:nvSpPr>
        <p:spPr bwMode="auto">
          <a:xfrm>
            <a:off x="8305800" y="5181600"/>
            <a:ext cx="457200"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pic>
        <p:nvPicPr>
          <p:cNvPr id="38983" name="Picture 5" descr="cloud - plain"/>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943600" y="5257800"/>
            <a:ext cx="1295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 name="Line 54"/>
          <p:cNvSpPr>
            <a:spLocks noChangeShapeType="1"/>
          </p:cNvSpPr>
          <p:nvPr/>
        </p:nvSpPr>
        <p:spPr bwMode="auto">
          <a:xfrm flipV="1">
            <a:off x="6019800" y="5562600"/>
            <a:ext cx="990600" cy="228600"/>
          </a:xfrm>
          <a:prstGeom prst="line">
            <a:avLst/>
          </a:prstGeom>
          <a:noFill/>
          <a:ln w="38100" cap="rnd">
            <a:solidFill>
              <a:srgbClr val="5F5F5F"/>
            </a:solidFill>
            <a:prstDash val="sysDot"/>
            <a:round/>
            <a:headEnd/>
            <a:tailEnd/>
          </a:ln>
        </p:spPr>
        <p:txBody>
          <a:bodyPr/>
          <a:lstStyle/>
          <a:p>
            <a:pPr fontAlgn="auto">
              <a:spcBef>
                <a:spcPts val="0"/>
              </a:spcBef>
              <a:spcAft>
                <a:spcPts val="0"/>
              </a:spcAft>
              <a:defRPr/>
            </a:pPr>
            <a:endParaRPr lang="en-US" dirty="0">
              <a:latin typeface="+mn-lt"/>
              <a:cs typeface="+mn-cs"/>
            </a:endParaRPr>
          </a:p>
        </p:txBody>
      </p:sp>
      <p:sp>
        <p:nvSpPr>
          <p:cNvPr id="176" name="Line 32"/>
          <p:cNvSpPr>
            <a:spLocks noChangeShapeType="1"/>
          </p:cNvSpPr>
          <p:nvPr/>
        </p:nvSpPr>
        <p:spPr bwMode="auto">
          <a:xfrm flipH="1">
            <a:off x="5791200" y="5791200"/>
            <a:ext cx="219075" cy="85725"/>
          </a:xfrm>
          <a:prstGeom prst="line">
            <a:avLst/>
          </a:prstGeom>
          <a:noFill/>
          <a:ln w="38100">
            <a:solidFill>
              <a:srgbClr val="5F5F5F"/>
            </a:solidFill>
            <a:round/>
            <a:headEnd/>
            <a:tailEnd/>
          </a:ln>
        </p:spPr>
        <p:txBody>
          <a:bodyPr/>
          <a:lstStyle/>
          <a:p>
            <a:pPr fontAlgn="auto">
              <a:spcBef>
                <a:spcPts val="0"/>
              </a:spcBef>
              <a:spcAft>
                <a:spcPts val="0"/>
              </a:spcAft>
              <a:defRPr/>
            </a:pPr>
            <a:endParaRPr lang="en-US" dirty="0">
              <a:latin typeface="+mn-lt"/>
              <a:cs typeface="+mn-cs"/>
            </a:endParaRPr>
          </a:p>
        </p:txBody>
      </p:sp>
      <p:sp>
        <p:nvSpPr>
          <p:cNvPr id="160" name="Text Box 50"/>
          <p:cNvSpPr txBox="1">
            <a:spLocks noChangeArrowheads="1"/>
          </p:cNvSpPr>
          <p:nvPr/>
        </p:nvSpPr>
        <p:spPr bwMode="auto">
          <a:xfrm>
            <a:off x="7162800" y="4953000"/>
            <a:ext cx="1066800" cy="215900"/>
          </a:xfrm>
          <a:prstGeom prst="rect">
            <a:avLst/>
          </a:prstGeom>
          <a:solidFill>
            <a:srgbClr val="FF0000"/>
          </a:solidFill>
          <a:ln w="12700">
            <a:noFill/>
            <a:miter lim="800000"/>
            <a:headEnd/>
            <a:tailEnd/>
          </a:ln>
          <a:effectLst>
            <a:outerShdw blurRad="63500" dist="38099" dir="2700000" algn="ctr" rotWithShape="0">
              <a:schemeClr val="bg2">
                <a:alpha val="74997"/>
              </a:schemeClr>
            </a:outerShdw>
          </a:effectLst>
        </p:spPr>
        <p:txBody>
          <a:bodyPr>
            <a:spAutoFit/>
          </a:bodyPr>
          <a:lstStyle/>
          <a:p>
            <a:pPr eaLnBrk="0" fontAlgn="auto" hangingPunct="0">
              <a:spcBef>
                <a:spcPts val="0"/>
              </a:spcBef>
              <a:spcAft>
                <a:spcPts val="0"/>
              </a:spcAft>
              <a:defRPr/>
            </a:pPr>
            <a:r>
              <a:rPr lang="en-US" sz="800" dirty="0">
                <a:solidFill>
                  <a:schemeClr val="bg1"/>
                </a:solidFill>
              </a:rPr>
              <a:t>Point-to-Point EVC</a:t>
            </a:r>
          </a:p>
        </p:txBody>
      </p:sp>
      <p:pic>
        <p:nvPicPr>
          <p:cNvPr id="38987" name="Picture 59" descr="Large Enterpris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86400" y="5638800"/>
            <a:ext cx="265113"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7" name="Rectangle 62"/>
          <p:cNvSpPr>
            <a:spLocks noChangeArrowheads="1"/>
          </p:cNvSpPr>
          <p:nvPr/>
        </p:nvSpPr>
        <p:spPr bwMode="auto">
          <a:xfrm>
            <a:off x="5715000" y="5486400"/>
            <a:ext cx="457200" cy="174625"/>
          </a:xfrm>
          <a:prstGeom prst="rect">
            <a:avLst/>
          </a:prstGeom>
          <a:noFill/>
          <a:ln w="9525">
            <a:noFill/>
            <a:miter lim="800000"/>
            <a:headEnd/>
            <a:tailEnd/>
          </a:ln>
        </p:spPr>
        <p:txBody>
          <a:bodyPr>
            <a:spAutoFit/>
          </a:bodyPr>
          <a:lstStyle/>
          <a:p>
            <a:pPr fontAlgn="auto">
              <a:spcBef>
                <a:spcPts val="0"/>
              </a:spcBef>
              <a:spcAft>
                <a:spcPts val="0"/>
              </a:spcAft>
              <a:defRPr/>
            </a:pPr>
            <a:r>
              <a:rPr lang="en-US" sz="900" dirty="0">
                <a:latin typeface="+mn-lt"/>
                <a:cs typeface="+mn-cs"/>
              </a:rPr>
              <a:t>UNI</a:t>
            </a:r>
          </a:p>
        </p:txBody>
      </p:sp>
      <p:pic>
        <p:nvPicPr>
          <p:cNvPr id="38989" name="Picture 18" descr="Small Enterpris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610600" y="5410200"/>
            <a:ext cx="36988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Text Box 50"/>
          <p:cNvSpPr txBox="1">
            <a:spLocks noChangeArrowheads="1"/>
          </p:cNvSpPr>
          <p:nvPr/>
        </p:nvSpPr>
        <p:spPr bwMode="auto">
          <a:xfrm>
            <a:off x="7924800" y="4038600"/>
            <a:ext cx="914400" cy="338138"/>
          </a:xfrm>
          <a:prstGeom prst="rect">
            <a:avLst/>
          </a:prstGeom>
          <a:solidFill>
            <a:srgbClr val="FF0000"/>
          </a:solidFill>
          <a:ln w="12700">
            <a:noFill/>
            <a:miter lim="800000"/>
            <a:headEnd/>
            <a:tailEnd/>
          </a:ln>
          <a:effectLst>
            <a:outerShdw blurRad="63500" dist="38099" dir="2700000" algn="ctr" rotWithShape="0">
              <a:schemeClr val="bg2">
                <a:alpha val="74997"/>
              </a:schemeClr>
            </a:outerShdw>
          </a:effectLst>
        </p:spPr>
        <p:txBody>
          <a:bodyPr>
            <a:spAutoFit/>
          </a:bodyPr>
          <a:lstStyle/>
          <a:p>
            <a:pPr eaLnBrk="0" fontAlgn="auto" hangingPunct="0">
              <a:spcBef>
                <a:spcPts val="0"/>
              </a:spcBef>
              <a:spcAft>
                <a:spcPts val="0"/>
              </a:spcAft>
              <a:defRPr/>
            </a:pPr>
            <a:r>
              <a:rPr lang="en-US" sz="800" dirty="0">
                <a:solidFill>
                  <a:schemeClr val="bg1"/>
                </a:solidFill>
              </a:rPr>
              <a:t>Rooted Multipoint EVC</a:t>
            </a:r>
          </a:p>
        </p:txBody>
      </p:sp>
      <p:sp>
        <p:nvSpPr>
          <p:cNvPr id="91" name="Rectangle 90"/>
          <p:cNvSpPr/>
          <p:nvPr/>
        </p:nvSpPr>
        <p:spPr>
          <a:xfrm>
            <a:off x="7315200" y="5410200"/>
            <a:ext cx="1219200" cy="415498"/>
          </a:xfrm>
          <a:prstGeom prst="rect">
            <a:avLst/>
          </a:prstGeom>
          <a:solidFill>
            <a:srgbClr val="FFFFFF">
              <a:alpha val="27843"/>
            </a:srgbClr>
          </a:solidFill>
          <a:effectLst>
            <a:softEdge rad="31750"/>
          </a:effectLst>
        </p:spPr>
        <p:txBody>
          <a:bodyPr>
            <a:spAutoFit/>
          </a:bodyPr>
          <a:lstStyle/>
          <a:p>
            <a:pPr algn="ctr" eaLnBrk="0" hangingPunct="0">
              <a:defRPr/>
            </a:pPr>
            <a:r>
              <a:rPr lang="en-US" sz="1000" b="1" dirty="0"/>
              <a:t>Carrier Ethernet </a:t>
            </a:r>
            <a:br>
              <a:rPr lang="en-US" sz="1000" b="1" dirty="0"/>
            </a:br>
            <a:r>
              <a:rPr lang="en-US" sz="1000" b="1" dirty="0"/>
              <a:t>Access Network</a:t>
            </a:r>
          </a:p>
        </p:txBody>
      </p:sp>
      <p:sp>
        <p:nvSpPr>
          <p:cNvPr id="92" name="Rectangle 91"/>
          <p:cNvSpPr/>
          <p:nvPr/>
        </p:nvSpPr>
        <p:spPr>
          <a:xfrm>
            <a:off x="5943600" y="5756702"/>
            <a:ext cx="1295400" cy="415498"/>
          </a:xfrm>
          <a:prstGeom prst="rect">
            <a:avLst/>
          </a:prstGeom>
          <a:solidFill>
            <a:srgbClr val="FFFFFF">
              <a:alpha val="27843"/>
            </a:srgbClr>
          </a:solidFill>
          <a:effectLst>
            <a:softEdge rad="31750"/>
          </a:effectLst>
        </p:spPr>
        <p:txBody>
          <a:bodyPr>
            <a:spAutoFit/>
          </a:bodyPr>
          <a:lstStyle/>
          <a:p>
            <a:pPr algn="ctr" eaLnBrk="0" hangingPunct="0">
              <a:defRPr/>
            </a:pPr>
            <a:r>
              <a:rPr lang="en-US" sz="1050" b="1" dirty="0"/>
              <a:t>Carrier Ethernet </a:t>
            </a:r>
            <a:br>
              <a:rPr lang="en-US" sz="1050" b="1" dirty="0"/>
            </a:br>
            <a:r>
              <a:rPr lang="en-US" sz="1050" b="1" dirty="0"/>
              <a:t> Service Provider</a:t>
            </a:r>
          </a:p>
        </p:txBody>
      </p:sp>
      <p:sp>
        <p:nvSpPr>
          <p:cNvPr id="85" name="TextBox 84"/>
          <p:cNvSpPr txBox="1">
            <a:spLocks noChangeArrowheads="1"/>
          </p:cNvSpPr>
          <p:nvPr/>
        </p:nvSpPr>
        <p:spPr bwMode="auto">
          <a:xfrm>
            <a:off x="719328" y="6372225"/>
            <a:ext cx="8132064" cy="276999"/>
          </a:xfrm>
          <a:prstGeom prst="rect">
            <a:avLst/>
          </a:prstGeom>
          <a:noFill/>
          <a:ln w="9525">
            <a:noFill/>
            <a:miter lim="800000"/>
            <a:headEnd/>
            <a:tailEnd/>
          </a:ln>
        </p:spPr>
        <p:txBody>
          <a:bodyPr wrap="square">
            <a:spAutoFit/>
          </a:bodyPr>
          <a:lstStyle/>
          <a:p>
            <a:pPr algn="r">
              <a:defRPr/>
            </a:pPr>
            <a:r>
              <a:rPr lang="en-US" sz="1200" dirty="0" smtClean="0">
                <a:solidFill>
                  <a:schemeClr val="accent6">
                    <a:lumMod val="20000"/>
                    <a:lumOff val="80000"/>
                  </a:schemeClr>
                </a:solidFill>
              </a:rPr>
              <a:t> * Technical Specification due for completion 1/12.  All </a:t>
            </a:r>
            <a:r>
              <a:rPr lang="en-US" sz="1200" dirty="0">
                <a:solidFill>
                  <a:schemeClr val="accent6">
                    <a:lumMod val="20000"/>
                    <a:lumOff val="80000"/>
                  </a:schemeClr>
                </a:solidFill>
                <a:latin typeface="Arial" charset="0"/>
                <a:cs typeface="Arial" charset="0"/>
              </a:rPr>
              <a:t>specifications subject to change until approved. </a:t>
            </a:r>
          </a:p>
        </p:txBody>
      </p:sp>
      <p:cxnSp>
        <p:nvCxnSpPr>
          <p:cNvPr id="87" name="Straight Arrow Connector 86"/>
          <p:cNvCxnSpPr/>
          <p:nvPr/>
        </p:nvCxnSpPr>
        <p:spPr>
          <a:xfrm flipV="1">
            <a:off x="8610600" y="5715000"/>
            <a:ext cx="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7162800" y="5715000"/>
            <a:ext cx="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305800" y="60198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162800" y="6019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7543800" y="5943600"/>
            <a:ext cx="838200" cy="246221"/>
          </a:xfrm>
          <a:prstGeom prst="rect">
            <a:avLst/>
          </a:prstGeom>
          <a:solidFill>
            <a:srgbClr val="FFFFFF">
              <a:alpha val="27843"/>
            </a:srgbClr>
          </a:solidFill>
          <a:effectLst>
            <a:softEdge rad="31750"/>
          </a:effectLst>
        </p:spPr>
        <p:txBody>
          <a:bodyPr wrap="square">
            <a:spAutoFit/>
          </a:bodyPr>
          <a:lstStyle/>
          <a:p>
            <a:pPr algn="ctr" eaLnBrk="0" hangingPunct="0">
              <a:defRPr/>
            </a:pPr>
            <a:r>
              <a:rPr lang="en-US" sz="1000" b="1" dirty="0" smtClean="0"/>
              <a:t>E-Access</a:t>
            </a:r>
            <a:endParaRPr lang="en-US" sz="1000" b="1" dirty="0"/>
          </a:p>
        </p:txBody>
      </p:sp>
    </p:spTree>
    <p:extLst>
      <p:ext uri="{BB962C8B-B14F-4D97-AF65-F5344CB8AC3E}">
        <p14:creationId xmlns:p14="http://schemas.microsoft.com/office/powerpoint/2010/main" xmlns="" val="19960213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47"/>
                                        </p:tgtEl>
                                      </p:cBhvr>
                                    </p:animEffect>
                                    <p:animScale>
                                      <p:cBhvr>
                                        <p:cTn id="7" dur="250" autoRev="1" fill="hold"/>
                                        <p:tgtEl>
                                          <p:spTgt spid="147"/>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137" y="762000"/>
            <a:ext cx="9144000" cy="5486400"/>
          </a:xfrm>
          <a:prstGeom prst="rect">
            <a:avLst/>
          </a:prstGeom>
          <a:gradFill>
            <a:gsLst>
              <a:gs pos="0">
                <a:srgbClr val="BBBF27">
                  <a:alpha val="60000"/>
                </a:srgbClr>
              </a:gs>
              <a:gs pos="15000">
                <a:srgbClr val="E7E9B3"/>
              </a:gs>
              <a:gs pos="0">
                <a:srgbClr val="DADC89"/>
              </a:gs>
              <a:gs pos="57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965" name="Line 2"/>
          <p:cNvSpPr>
            <a:spLocks noChangeShapeType="1"/>
          </p:cNvSpPr>
          <p:nvPr/>
        </p:nvSpPr>
        <p:spPr bwMode="auto">
          <a:xfrm flipV="1">
            <a:off x="2137565" y="4953000"/>
            <a:ext cx="1066800" cy="7620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0966" name="Rectangle 3"/>
          <p:cNvSpPr>
            <a:spLocks noGrp="1" noChangeArrowheads="1"/>
          </p:cNvSpPr>
          <p:nvPr>
            <p:ph type="title"/>
          </p:nvPr>
        </p:nvSpPr>
        <p:spPr>
          <a:xfrm>
            <a:off x="0" y="0"/>
            <a:ext cx="9144000" cy="685800"/>
          </a:xfrm>
        </p:spPr>
        <p:txBody>
          <a:bodyPr/>
          <a:lstStyle/>
          <a:p>
            <a:pPr marL="350838" indent="-350838" eaLnBrk="1" hangingPunct="1"/>
            <a:r>
              <a:rPr lang="en-US" dirty="0" smtClean="0"/>
              <a:t>	Services Using E-Line Service Type</a:t>
            </a:r>
          </a:p>
        </p:txBody>
      </p:sp>
      <p:sp>
        <p:nvSpPr>
          <p:cNvPr id="16388" name="Rectangle 4"/>
          <p:cNvSpPr>
            <a:spLocks noGrp="1" noChangeArrowheads="1"/>
          </p:cNvSpPr>
          <p:nvPr>
            <p:ph type="body" sz="half" idx="1"/>
          </p:nvPr>
        </p:nvSpPr>
        <p:spPr>
          <a:xfrm>
            <a:off x="0" y="924465"/>
            <a:ext cx="8686800" cy="3276600"/>
          </a:xfrm>
        </p:spPr>
        <p:txBody>
          <a:bodyPr/>
          <a:lstStyle/>
          <a:p>
            <a:pPr marL="347663" indent="-347663" eaLnBrk="1" hangingPunct="1">
              <a:buFontTx/>
              <a:buNone/>
              <a:defRPr/>
            </a:pPr>
            <a:r>
              <a:rPr lang="en-US" dirty="0" smtClean="0"/>
              <a:t>Ethernet Private Line (EPL)</a:t>
            </a:r>
          </a:p>
          <a:p>
            <a:pPr marL="282575" indent="-217488" eaLnBrk="1" hangingPunct="1">
              <a:defRPr/>
            </a:pPr>
            <a:r>
              <a:rPr lang="en-US" sz="2400" b="0" dirty="0" smtClean="0"/>
              <a:t>Replaces a TDM Private line</a:t>
            </a:r>
          </a:p>
          <a:p>
            <a:pPr marL="282575" indent="-217488" eaLnBrk="1" hangingPunct="1">
              <a:defRPr/>
            </a:pPr>
            <a:r>
              <a:rPr lang="en-US" sz="2400" b="0" dirty="0" smtClean="0"/>
              <a:t>Port-based service with single service (EVC) across dedicated UNIs providing site-to-site connectivity</a:t>
            </a:r>
          </a:p>
          <a:p>
            <a:pPr marL="282575" indent="-217488" eaLnBrk="1" hangingPunct="1">
              <a:defRPr/>
            </a:pPr>
            <a:r>
              <a:rPr lang="en-US" sz="2400" b="0" dirty="0" smtClean="0"/>
              <a:t>Typically delivered over SDH (Ethernet over SDH)</a:t>
            </a:r>
          </a:p>
          <a:p>
            <a:pPr marL="282575" indent="-217488" eaLnBrk="1" hangingPunct="1">
              <a:defRPr/>
            </a:pPr>
            <a:r>
              <a:rPr lang="en-US" sz="2400" b="0" dirty="0" smtClean="0"/>
              <a:t>Most popular Ethernet service due to its simplicity</a:t>
            </a:r>
          </a:p>
        </p:txBody>
      </p:sp>
      <p:sp>
        <p:nvSpPr>
          <p:cNvPr id="40968" name="Line 5"/>
          <p:cNvSpPr>
            <a:spLocks noChangeShapeType="1"/>
          </p:cNvSpPr>
          <p:nvPr/>
        </p:nvSpPr>
        <p:spPr bwMode="auto">
          <a:xfrm>
            <a:off x="5866485" y="5637157"/>
            <a:ext cx="9144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0969" name="Picture 6" descr="ServiceProvider Central Off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6885" y="5392682"/>
            <a:ext cx="1066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9" name="Picture 7" descr="bildin"/>
          <p:cNvPicPr>
            <a:picLocks noChangeAspect="1" noChangeArrowheads="1"/>
          </p:cNvPicPr>
          <p:nvPr/>
        </p:nvPicPr>
        <p:blipFill>
          <a:blip r:embed="rId4" cstate="print"/>
          <a:srcRect/>
          <a:stretch>
            <a:fillRect/>
          </a:stretch>
        </p:blipFill>
        <p:spPr bwMode="auto">
          <a:xfrm>
            <a:off x="5643563" y="3652110"/>
            <a:ext cx="833437" cy="1066800"/>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1" name="Picture 8" descr="Servers 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6875" y="3956910"/>
            <a:ext cx="5603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2" name="Line 9"/>
          <p:cNvSpPr>
            <a:spLocks noChangeShapeType="1"/>
          </p:cNvSpPr>
          <p:nvPr/>
        </p:nvSpPr>
        <p:spPr bwMode="auto">
          <a:xfrm>
            <a:off x="4574135" y="5470525"/>
            <a:ext cx="990600" cy="320675"/>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18443" name="Picture 10" descr="cloud2"/>
          <p:cNvPicPr>
            <a:picLocks noChangeAspect="1" noChangeArrowheads="1"/>
          </p:cNvPicPr>
          <p:nvPr/>
        </p:nvPicPr>
        <p:blipFill>
          <a:blip r:embed="rId6" cstate="print"/>
          <a:srcRect/>
          <a:stretch>
            <a:fillRect/>
          </a:stretch>
        </p:blipFill>
        <p:spPr bwMode="auto">
          <a:xfrm>
            <a:off x="2819400" y="4267200"/>
            <a:ext cx="2362200" cy="1349375"/>
          </a:xfrm>
          <a:prstGeom prst="rect">
            <a:avLst/>
          </a:prstGeom>
          <a:ln>
            <a:noFill/>
          </a:ln>
          <a:effectLst>
            <a:outerShdw blurRad="292100" dist="139700" dir="2700000" algn="tl" rotWithShape="0">
              <a:srgbClr val="333333">
                <a:alpha val="65000"/>
              </a:srgbClr>
            </a:outerShdw>
          </a:effectLst>
        </p:spPr>
      </p:pic>
      <p:sp>
        <p:nvSpPr>
          <p:cNvPr id="40974" name="Line 11"/>
          <p:cNvSpPr>
            <a:spLocks noChangeShapeType="1"/>
          </p:cNvSpPr>
          <p:nvPr/>
        </p:nvSpPr>
        <p:spPr bwMode="auto">
          <a:xfrm flipV="1">
            <a:off x="2971800" y="4572000"/>
            <a:ext cx="16002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0975" name="Line 12"/>
          <p:cNvSpPr>
            <a:spLocks noChangeShapeType="1"/>
          </p:cNvSpPr>
          <p:nvPr/>
        </p:nvSpPr>
        <p:spPr bwMode="auto">
          <a:xfrm flipV="1">
            <a:off x="2598730" y="5181600"/>
            <a:ext cx="45537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0976" name="Text Box 13"/>
          <p:cNvSpPr txBox="1">
            <a:spLocks noChangeArrowheads="1"/>
          </p:cNvSpPr>
          <p:nvPr/>
        </p:nvSpPr>
        <p:spPr bwMode="auto">
          <a:xfrm>
            <a:off x="3048000" y="5791200"/>
            <a:ext cx="1600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t>Point-to-Point EVCs</a:t>
            </a:r>
          </a:p>
        </p:txBody>
      </p:sp>
      <p:sp>
        <p:nvSpPr>
          <p:cNvPr id="40977" name="Line 14"/>
          <p:cNvSpPr>
            <a:spLocks noChangeShapeType="1"/>
          </p:cNvSpPr>
          <p:nvPr/>
        </p:nvSpPr>
        <p:spPr bwMode="auto">
          <a:xfrm flipV="1">
            <a:off x="3733800" y="5334000"/>
            <a:ext cx="3048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38927" name="Picture 15" descr="Medium Enterprise"/>
          <p:cNvPicPr>
            <a:picLocks noChangeAspect="1" noChangeArrowheads="1"/>
          </p:cNvPicPr>
          <p:nvPr/>
        </p:nvPicPr>
        <p:blipFill>
          <a:blip r:embed="rId7" cstate="print"/>
          <a:srcRect/>
          <a:stretch>
            <a:fillRect/>
          </a:stretch>
        </p:blipFill>
        <p:spPr bwMode="auto">
          <a:xfrm>
            <a:off x="1687990" y="4495800"/>
            <a:ext cx="685800" cy="641350"/>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9" name="Line 16"/>
          <p:cNvSpPr>
            <a:spLocks noChangeShapeType="1"/>
          </p:cNvSpPr>
          <p:nvPr/>
        </p:nvSpPr>
        <p:spPr bwMode="auto">
          <a:xfrm>
            <a:off x="3124200" y="5105400"/>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0980" name="Picture 17" descr="Remote DSLA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3085" y="5637157"/>
            <a:ext cx="457200"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1" name="Text Box 18"/>
          <p:cNvSpPr txBox="1">
            <a:spLocks noChangeArrowheads="1"/>
          </p:cNvSpPr>
          <p:nvPr/>
        </p:nvSpPr>
        <p:spPr bwMode="auto">
          <a:xfrm>
            <a:off x="3962400" y="4876800"/>
            <a:ext cx="1219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t>Carrier Ethernet Network</a:t>
            </a:r>
          </a:p>
        </p:txBody>
      </p:sp>
      <p:pic>
        <p:nvPicPr>
          <p:cNvPr id="40982" name="Picture 19" descr="Remote DSLA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95150" y="4946900"/>
            <a:ext cx="457200"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2" name="Rectangle 20"/>
          <p:cNvSpPr>
            <a:spLocks noChangeArrowheads="1"/>
          </p:cNvSpPr>
          <p:nvPr/>
        </p:nvSpPr>
        <p:spPr bwMode="auto">
          <a:xfrm>
            <a:off x="1992790" y="513715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38933" name="Rectangle 21"/>
          <p:cNvSpPr>
            <a:spLocks noChangeArrowheads="1"/>
          </p:cNvSpPr>
          <p:nvPr/>
        </p:nvSpPr>
        <p:spPr bwMode="auto">
          <a:xfrm>
            <a:off x="2848765" y="51054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0985" name="Line 22"/>
          <p:cNvSpPr>
            <a:spLocks noChangeShapeType="1"/>
          </p:cNvSpPr>
          <p:nvPr/>
        </p:nvSpPr>
        <p:spPr bwMode="auto">
          <a:xfrm flipV="1">
            <a:off x="4497935" y="4343400"/>
            <a:ext cx="762000" cy="30480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0986" name="Picture 23" descr="Remote DSLAM"/>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29200" y="4261710"/>
            <a:ext cx="533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6" name="Rectangle 24"/>
          <p:cNvSpPr>
            <a:spLocks noChangeArrowheads="1"/>
          </p:cNvSpPr>
          <p:nvPr/>
        </p:nvSpPr>
        <p:spPr bwMode="auto">
          <a:xfrm>
            <a:off x="5257800" y="464271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pic>
        <p:nvPicPr>
          <p:cNvPr id="40988" name="Picture 25" descr="Router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99565" y="4814888"/>
            <a:ext cx="685800"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9" name="Picture 26" descr="Router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93135" y="5210175"/>
            <a:ext cx="762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0" name="Picture 2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620173" y="5137150"/>
            <a:ext cx="31432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1" name="Picture 28" descr="Router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40735" y="4343400"/>
            <a:ext cx="762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rnd" algn="ctr">
                <a:solidFill>
                  <a:srgbClr val="000000"/>
                </a:solidFill>
                <a:prstDash val="sysDot"/>
                <a:miter lim="800000"/>
                <a:headEnd/>
                <a:tailEnd/>
              </a14:hiddenLine>
            </a:ext>
          </a:extLst>
        </p:spPr>
      </p:pic>
      <p:pic>
        <p:nvPicPr>
          <p:cNvPr id="40992"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421735" y="4308475"/>
            <a:ext cx="284163"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42" name="Rectangle 30"/>
          <p:cNvSpPr>
            <a:spLocks noChangeArrowheads="1"/>
          </p:cNvSpPr>
          <p:nvPr/>
        </p:nvSpPr>
        <p:spPr bwMode="auto">
          <a:xfrm>
            <a:off x="4739235" y="44450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38943" name="Rectangle 31"/>
          <p:cNvSpPr>
            <a:spLocks noChangeArrowheads="1"/>
          </p:cNvSpPr>
          <p:nvPr/>
        </p:nvSpPr>
        <p:spPr bwMode="auto">
          <a:xfrm>
            <a:off x="5409285" y="5941957"/>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38944" name="Rectangle 32"/>
          <p:cNvSpPr>
            <a:spLocks noChangeArrowheads="1"/>
          </p:cNvSpPr>
          <p:nvPr/>
        </p:nvSpPr>
        <p:spPr bwMode="auto">
          <a:xfrm>
            <a:off x="4955135" y="55626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0996" name="Line 33"/>
          <p:cNvSpPr>
            <a:spLocks noChangeShapeType="1"/>
          </p:cNvSpPr>
          <p:nvPr/>
        </p:nvSpPr>
        <p:spPr bwMode="auto">
          <a:xfrm flipV="1">
            <a:off x="3733800" y="4724400"/>
            <a:ext cx="228600" cy="1066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40997" name="Text Box 34"/>
          <p:cNvSpPr txBox="1">
            <a:spLocks noChangeArrowheads="1"/>
          </p:cNvSpPr>
          <p:nvPr/>
        </p:nvSpPr>
        <p:spPr bwMode="auto">
          <a:xfrm>
            <a:off x="5714085" y="5027557"/>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200" dirty="0"/>
              <a:t>ISP</a:t>
            </a:r>
          </a:p>
          <a:p>
            <a:pPr algn="ctr"/>
            <a:r>
              <a:rPr lang="en-US" sz="1200" dirty="0"/>
              <a:t>POP</a:t>
            </a:r>
          </a:p>
        </p:txBody>
      </p:sp>
      <p:pic>
        <p:nvPicPr>
          <p:cNvPr id="40998" name="Picture 3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96440" y="4683125"/>
            <a:ext cx="288925"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48" name="Rectangle 36"/>
          <p:cNvSpPr>
            <a:spLocks noChangeArrowheads="1"/>
          </p:cNvSpPr>
          <p:nvPr/>
        </p:nvSpPr>
        <p:spPr bwMode="auto">
          <a:xfrm>
            <a:off x="2594765" y="48768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1000" name="Text Box 37"/>
          <p:cNvSpPr txBox="1">
            <a:spLocks noChangeArrowheads="1"/>
          </p:cNvSpPr>
          <p:nvPr/>
        </p:nvSpPr>
        <p:spPr bwMode="auto">
          <a:xfrm>
            <a:off x="6477000" y="3926748"/>
            <a:ext cx="11430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t>Storage Service Provider</a:t>
            </a:r>
          </a:p>
        </p:txBody>
      </p:sp>
      <p:pic>
        <p:nvPicPr>
          <p:cNvPr id="41001" name="Picture 3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453860" y="5311720"/>
            <a:ext cx="65405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2" name="Text Box 39"/>
          <p:cNvSpPr txBox="1">
            <a:spLocks noChangeArrowheads="1"/>
          </p:cNvSpPr>
          <p:nvPr/>
        </p:nvSpPr>
        <p:spPr bwMode="auto">
          <a:xfrm>
            <a:off x="6337973" y="5022795"/>
            <a:ext cx="9144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200" dirty="0"/>
              <a:t>Internet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37" y="762000"/>
            <a:ext cx="9144000" cy="5486400"/>
          </a:xfrm>
          <a:prstGeom prst="rect">
            <a:avLst/>
          </a:prstGeom>
          <a:gradFill>
            <a:gsLst>
              <a:gs pos="0">
                <a:srgbClr val="BBBF27">
                  <a:alpha val="60000"/>
                </a:srgbClr>
              </a:gs>
              <a:gs pos="15000">
                <a:srgbClr val="E7E9B3"/>
              </a:gs>
              <a:gs pos="0">
                <a:srgbClr val="DADC89"/>
              </a:gs>
              <a:gs pos="57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 name="Group 2"/>
          <p:cNvGrpSpPr>
            <a:grpSpLocks/>
          </p:cNvGrpSpPr>
          <p:nvPr/>
        </p:nvGrpSpPr>
        <p:grpSpPr bwMode="auto">
          <a:xfrm>
            <a:off x="6102905" y="5537200"/>
            <a:ext cx="990600" cy="152400"/>
            <a:chOff x="4944" y="3648"/>
            <a:chExt cx="624" cy="96"/>
          </a:xfrm>
        </p:grpSpPr>
        <p:sp>
          <p:nvSpPr>
            <p:cNvPr id="42039" name="Line 3"/>
            <p:cNvSpPr>
              <a:spLocks noChangeShapeType="1"/>
            </p:cNvSpPr>
            <p:nvPr/>
          </p:nvSpPr>
          <p:spPr bwMode="auto">
            <a:xfrm flipH="1">
              <a:off x="4944" y="3648"/>
              <a:ext cx="624" cy="0"/>
            </a:xfrm>
            <a:prstGeom prst="line">
              <a:avLst/>
            </a:prstGeom>
            <a:noFill/>
            <a:ln w="38100">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2040" name="Line 4"/>
            <p:cNvSpPr>
              <a:spLocks noChangeShapeType="1"/>
            </p:cNvSpPr>
            <p:nvPr/>
          </p:nvSpPr>
          <p:spPr bwMode="auto">
            <a:xfrm flipH="1">
              <a:off x="4944" y="3744"/>
              <a:ext cx="624" cy="0"/>
            </a:xfrm>
            <a:prstGeom prst="line">
              <a:avLst/>
            </a:prstGeom>
            <a:noFill/>
            <a:ln w="38100">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2041" name="Line 5"/>
            <p:cNvSpPr>
              <a:spLocks noChangeShapeType="1"/>
            </p:cNvSpPr>
            <p:nvPr/>
          </p:nvSpPr>
          <p:spPr bwMode="auto">
            <a:xfrm flipH="1">
              <a:off x="4944" y="3696"/>
              <a:ext cx="624" cy="0"/>
            </a:xfrm>
            <a:prstGeom prst="line">
              <a:avLst/>
            </a:prstGeom>
            <a:noFill/>
            <a:ln w="38100">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3" name="Group 6"/>
          <p:cNvGrpSpPr>
            <a:grpSpLocks/>
          </p:cNvGrpSpPr>
          <p:nvPr/>
        </p:nvGrpSpPr>
        <p:grpSpPr bwMode="auto">
          <a:xfrm>
            <a:off x="5508078" y="4241800"/>
            <a:ext cx="990600" cy="152400"/>
            <a:chOff x="4944" y="3648"/>
            <a:chExt cx="624" cy="96"/>
          </a:xfrm>
        </p:grpSpPr>
        <p:sp>
          <p:nvSpPr>
            <p:cNvPr id="42036" name="Line 7"/>
            <p:cNvSpPr>
              <a:spLocks noChangeShapeType="1"/>
            </p:cNvSpPr>
            <p:nvPr/>
          </p:nvSpPr>
          <p:spPr bwMode="auto">
            <a:xfrm flipH="1">
              <a:off x="4944" y="3648"/>
              <a:ext cx="624" cy="0"/>
            </a:xfrm>
            <a:prstGeom prst="line">
              <a:avLst/>
            </a:prstGeom>
            <a:noFill/>
            <a:ln w="38100">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2037" name="Line 8"/>
            <p:cNvSpPr>
              <a:spLocks noChangeShapeType="1"/>
            </p:cNvSpPr>
            <p:nvPr/>
          </p:nvSpPr>
          <p:spPr bwMode="auto">
            <a:xfrm flipH="1">
              <a:off x="4944" y="3744"/>
              <a:ext cx="624" cy="0"/>
            </a:xfrm>
            <a:prstGeom prst="line">
              <a:avLst/>
            </a:prstGeom>
            <a:noFill/>
            <a:ln w="38100">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2038" name="Line 9"/>
            <p:cNvSpPr>
              <a:spLocks noChangeShapeType="1"/>
            </p:cNvSpPr>
            <p:nvPr/>
          </p:nvSpPr>
          <p:spPr bwMode="auto">
            <a:xfrm flipH="1">
              <a:off x="4944" y="3696"/>
              <a:ext cx="624" cy="0"/>
            </a:xfrm>
            <a:prstGeom prst="line">
              <a:avLst/>
            </a:prstGeom>
            <a:noFill/>
            <a:ln w="38100">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41991" name="Rectangle 10"/>
          <p:cNvSpPr>
            <a:spLocks noGrp="1" noChangeArrowheads="1"/>
          </p:cNvSpPr>
          <p:nvPr>
            <p:ph type="title"/>
          </p:nvPr>
        </p:nvSpPr>
        <p:spPr>
          <a:xfrm>
            <a:off x="0" y="0"/>
            <a:ext cx="9144000" cy="685800"/>
          </a:xfrm>
        </p:spPr>
        <p:txBody>
          <a:bodyPr/>
          <a:lstStyle/>
          <a:p>
            <a:pPr marL="350838" indent="-350838" eaLnBrk="1" hangingPunct="1"/>
            <a:r>
              <a:rPr lang="en-US" dirty="0" smtClean="0"/>
              <a:t>	Services Using E-Line Service Type</a:t>
            </a:r>
          </a:p>
        </p:txBody>
      </p:sp>
      <p:sp>
        <p:nvSpPr>
          <p:cNvPr id="41992" name="Rectangle 11"/>
          <p:cNvSpPr>
            <a:spLocks noGrp="1" noChangeArrowheads="1"/>
          </p:cNvSpPr>
          <p:nvPr>
            <p:ph type="body" sz="half" idx="1"/>
          </p:nvPr>
        </p:nvSpPr>
        <p:spPr>
          <a:xfrm>
            <a:off x="127000" y="914400"/>
            <a:ext cx="9245600" cy="2971800"/>
          </a:xfrm>
        </p:spPr>
        <p:txBody>
          <a:bodyPr/>
          <a:lstStyle/>
          <a:p>
            <a:pPr eaLnBrk="1" hangingPunct="1">
              <a:buFontTx/>
              <a:buNone/>
            </a:pPr>
            <a:r>
              <a:rPr lang="en-US" dirty="0" smtClean="0"/>
              <a:t>Ethernet Virtual Private Line (EVPL)</a:t>
            </a:r>
          </a:p>
          <a:p>
            <a:pPr eaLnBrk="1" hangingPunct="1"/>
            <a:r>
              <a:rPr lang="en-US" sz="2000" b="0" dirty="0" smtClean="0"/>
              <a:t>Replaces Frame Relay or ATM L2 VPN services</a:t>
            </a:r>
          </a:p>
          <a:p>
            <a:pPr lvl="1" eaLnBrk="1" hangingPunct="1"/>
            <a:r>
              <a:rPr lang="en-US" sz="1800" dirty="0" smtClean="0"/>
              <a:t>To deliver higher bandwidth, end-to-end services</a:t>
            </a:r>
          </a:p>
          <a:p>
            <a:pPr eaLnBrk="1" hangingPunct="1"/>
            <a:r>
              <a:rPr lang="en-US" sz="2000" b="0" dirty="0" smtClean="0"/>
              <a:t>Enables multiple services (EVCs) to be delivered over  single physical connection (UNI) to customer premises</a:t>
            </a:r>
          </a:p>
          <a:p>
            <a:pPr eaLnBrk="1" hangingPunct="1"/>
            <a:r>
              <a:rPr lang="en-US" sz="2000" b="0" dirty="0" smtClean="0"/>
              <a:t>Supports “hub &amp; spoke” connectivity via Service Multiplexed UNI at hub site</a:t>
            </a:r>
          </a:p>
          <a:p>
            <a:pPr lvl="1" eaLnBrk="1" hangingPunct="1"/>
            <a:r>
              <a:rPr lang="en-US" sz="1800" dirty="0" smtClean="0"/>
              <a:t>Similar to Frame Relay or Private Line hub and spoke deployme</a:t>
            </a:r>
            <a:r>
              <a:rPr lang="en-US" sz="2000" dirty="0" smtClean="0"/>
              <a:t>nts</a:t>
            </a:r>
          </a:p>
        </p:txBody>
      </p:sp>
      <p:pic>
        <p:nvPicPr>
          <p:cNvPr id="41993" name="Picture 12" descr="sto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0565" y="3860800"/>
            <a:ext cx="5334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4" name="Picture 13" descr="Large Enterpri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5845" y="4013200"/>
            <a:ext cx="884238" cy="1325563"/>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5" name="Text Box 14"/>
          <p:cNvSpPr txBox="1">
            <a:spLocks noChangeArrowheads="1"/>
          </p:cNvSpPr>
          <p:nvPr/>
        </p:nvSpPr>
        <p:spPr bwMode="auto">
          <a:xfrm>
            <a:off x="2176463" y="4127500"/>
            <a:ext cx="990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200" dirty="0"/>
              <a:t>Service Multiplexed Ethernet UNI</a:t>
            </a:r>
          </a:p>
        </p:txBody>
      </p:sp>
      <p:sp>
        <p:nvSpPr>
          <p:cNvPr id="41996" name="Line 15"/>
          <p:cNvSpPr>
            <a:spLocks noChangeShapeType="1"/>
          </p:cNvSpPr>
          <p:nvPr/>
        </p:nvSpPr>
        <p:spPr bwMode="auto">
          <a:xfrm>
            <a:off x="4851400" y="5535613"/>
            <a:ext cx="1016000" cy="153987"/>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19467" name="Picture 16" descr="cloud2"/>
          <p:cNvPicPr>
            <a:picLocks noChangeAspect="1" noChangeArrowheads="1"/>
          </p:cNvPicPr>
          <p:nvPr/>
        </p:nvPicPr>
        <p:blipFill>
          <a:blip r:embed="rId5" cstate="print"/>
          <a:srcRect/>
          <a:stretch>
            <a:fillRect/>
          </a:stretch>
        </p:blipFill>
        <p:spPr bwMode="auto">
          <a:xfrm>
            <a:off x="2794000" y="4424363"/>
            <a:ext cx="2362200" cy="1349375"/>
          </a:xfrm>
          <a:prstGeom prst="rect">
            <a:avLst/>
          </a:prstGeom>
          <a:ln>
            <a:noFill/>
          </a:ln>
          <a:effectLst>
            <a:outerShdw blurRad="292100" dist="139700" dir="2700000" algn="tl" rotWithShape="0">
              <a:srgbClr val="333333">
                <a:alpha val="65000"/>
              </a:srgbClr>
            </a:outerShdw>
          </a:effectLst>
        </p:spPr>
      </p:pic>
      <p:sp>
        <p:nvSpPr>
          <p:cNvPr id="41998" name="Line 17"/>
          <p:cNvSpPr>
            <a:spLocks noChangeShapeType="1"/>
          </p:cNvSpPr>
          <p:nvPr/>
        </p:nvSpPr>
        <p:spPr bwMode="auto">
          <a:xfrm flipV="1">
            <a:off x="3022600" y="4652963"/>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1999" name="Line 18"/>
          <p:cNvSpPr>
            <a:spLocks noChangeShapeType="1"/>
          </p:cNvSpPr>
          <p:nvPr/>
        </p:nvSpPr>
        <p:spPr bwMode="auto">
          <a:xfrm>
            <a:off x="1905000" y="5156200"/>
            <a:ext cx="1066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2000" name="Text Box 19"/>
          <p:cNvSpPr txBox="1">
            <a:spLocks noChangeArrowheads="1"/>
          </p:cNvSpPr>
          <p:nvPr/>
        </p:nvSpPr>
        <p:spPr bwMode="auto">
          <a:xfrm>
            <a:off x="2794000" y="5948363"/>
            <a:ext cx="23066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t>Point-to-Point EVCs</a:t>
            </a:r>
          </a:p>
        </p:txBody>
      </p:sp>
      <p:sp>
        <p:nvSpPr>
          <p:cNvPr id="42001" name="Line 20"/>
          <p:cNvSpPr>
            <a:spLocks noChangeShapeType="1"/>
          </p:cNvSpPr>
          <p:nvPr/>
        </p:nvSpPr>
        <p:spPr bwMode="auto">
          <a:xfrm flipV="1">
            <a:off x="3810000" y="5461000"/>
            <a:ext cx="3556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42002" name="Picture 21" descr="Medium Enterpris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9505" y="5214938"/>
            <a:ext cx="7366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3" name="Line 22"/>
          <p:cNvSpPr>
            <a:spLocks noChangeShapeType="1"/>
          </p:cNvSpPr>
          <p:nvPr/>
        </p:nvSpPr>
        <p:spPr bwMode="auto">
          <a:xfrm>
            <a:off x="3022600" y="5186363"/>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2004" name="Picture 23"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67905" y="5567363"/>
            <a:ext cx="457200"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5" name="Text Box 24"/>
          <p:cNvSpPr txBox="1">
            <a:spLocks noChangeArrowheads="1"/>
          </p:cNvSpPr>
          <p:nvPr/>
        </p:nvSpPr>
        <p:spPr bwMode="auto">
          <a:xfrm>
            <a:off x="3327400" y="5033963"/>
            <a:ext cx="182880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t>Carrier Ethernet Network</a:t>
            </a:r>
          </a:p>
        </p:txBody>
      </p:sp>
      <p:pic>
        <p:nvPicPr>
          <p:cNvPr id="42006" name="Picture 25"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13845" y="5002213"/>
            <a:ext cx="457200"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6" name="Rectangle 26"/>
          <p:cNvSpPr>
            <a:spLocks noChangeArrowheads="1"/>
          </p:cNvSpPr>
          <p:nvPr/>
        </p:nvSpPr>
        <p:spPr bwMode="auto">
          <a:xfrm>
            <a:off x="1913845" y="5307013"/>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39957" name="Rectangle 27"/>
          <p:cNvSpPr>
            <a:spLocks noChangeArrowheads="1"/>
          </p:cNvSpPr>
          <p:nvPr/>
        </p:nvSpPr>
        <p:spPr bwMode="auto">
          <a:xfrm>
            <a:off x="2324100" y="50800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2009" name="Line 28"/>
          <p:cNvSpPr>
            <a:spLocks noChangeShapeType="1"/>
          </p:cNvSpPr>
          <p:nvPr/>
        </p:nvSpPr>
        <p:spPr bwMode="auto">
          <a:xfrm flipV="1">
            <a:off x="4546600" y="4394200"/>
            <a:ext cx="787400" cy="182563"/>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2010" name="Picture 29" descr="Remote DSLA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50865" y="4271963"/>
            <a:ext cx="533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60" name="Rectangle 30"/>
          <p:cNvSpPr>
            <a:spLocks noChangeArrowheads="1"/>
          </p:cNvSpPr>
          <p:nvPr/>
        </p:nvSpPr>
        <p:spPr bwMode="auto">
          <a:xfrm>
            <a:off x="5179465" y="4652963"/>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pic>
        <p:nvPicPr>
          <p:cNvPr id="42012" name="Picture 31"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41600" y="4957763"/>
            <a:ext cx="685800"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13" name="Picture 32"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18000" y="5230813"/>
            <a:ext cx="762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14" name="Picture 35"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13200" y="4424363"/>
            <a:ext cx="762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rnd" algn="ctr">
                <a:solidFill>
                  <a:srgbClr val="000000"/>
                </a:solidFill>
                <a:prstDash val="sysDot"/>
                <a:miter lim="800000"/>
                <a:headEnd/>
                <a:tailEnd/>
              </a14:hiddenLine>
            </a:ext>
          </a:extLst>
        </p:spPr>
      </p:pic>
      <p:sp>
        <p:nvSpPr>
          <p:cNvPr id="39967" name="Rectangle 37"/>
          <p:cNvSpPr>
            <a:spLocks noChangeArrowheads="1"/>
          </p:cNvSpPr>
          <p:nvPr/>
        </p:nvSpPr>
        <p:spPr bwMode="auto">
          <a:xfrm>
            <a:off x="4647895" y="43942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39968" name="Rectangle 38"/>
          <p:cNvSpPr>
            <a:spLocks noChangeArrowheads="1"/>
          </p:cNvSpPr>
          <p:nvPr/>
        </p:nvSpPr>
        <p:spPr bwMode="auto">
          <a:xfrm>
            <a:off x="5544105" y="5872163"/>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39969" name="Rectangle 39"/>
          <p:cNvSpPr>
            <a:spLocks noChangeArrowheads="1"/>
          </p:cNvSpPr>
          <p:nvPr/>
        </p:nvSpPr>
        <p:spPr bwMode="auto">
          <a:xfrm>
            <a:off x="5103265" y="5499100"/>
            <a:ext cx="304800" cy="152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2018" name="Line 40"/>
          <p:cNvSpPr>
            <a:spLocks noChangeShapeType="1"/>
          </p:cNvSpPr>
          <p:nvPr/>
        </p:nvSpPr>
        <p:spPr bwMode="auto">
          <a:xfrm flipV="1">
            <a:off x="3810000" y="4881563"/>
            <a:ext cx="279400" cy="111283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grpSp>
        <p:nvGrpSpPr>
          <p:cNvPr id="4" name="Group 41"/>
          <p:cNvGrpSpPr>
            <a:grpSpLocks/>
          </p:cNvGrpSpPr>
          <p:nvPr/>
        </p:nvGrpSpPr>
        <p:grpSpPr bwMode="auto">
          <a:xfrm>
            <a:off x="5889078" y="3632200"/>
            <a:ext cx="1347787" cy="1279525"/>
            <a:chOff x="3648" y="2208"/>
            <a:chExt cx="849" cy="806"/>
          </a:xfrm>
        </p:grpSpPr>
        <p:grpSp>
          <p:nvGrpSpPr>
            <p:cNvPr id="5" name="Group 42"/>
            <p:cNvGrpSpPr>
              <a:grpSpLocks/>
            </p:cNvGrpSpPr>
            <p:nvPr/>
          </p:nvGrpSpPr>
          <p:grpSpPr bwMode="auto">
            <a:xfrm>
              <a:off x="3792" y="2208"/>
              <a:ext cx="705" cy="720"/>
              <a:chOff x="4158" y="2515"/>
              <a:chExt cx="705" cy="720"/>
            </a:xfrm>
          </p:grpSpPr>
          <p:pic>
            <p:nvPicPr>
              <p:cNvPr id="42034" name="Picture 43" descr="Flat screen"/>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58" y="2515"/>
                <a:ext cx="70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35" name="Picture 44" descr="pic"/>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20" y="2544"/>
                <a:ext cx="422" cy="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2031" name="Picture 45" descr="Desktop"/>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648" y="2400"/>
              <a:ext cx="266"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32" name="Picture 46" descr="Laptop"/>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744" y="2448"/>
              <a:ext cx="417"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33" name="Picture 47" descr="Office Phone"/>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032" y="2736"/>
              <a:ext cx="432" cy="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48"/>
          <p:cNvGrpSpPr>
            <a:grpSpLocks/>
          </p:cNvGrpSpPr>
          <p:nvPr/>
        </p:nvGrpSpPr>
        <p:grpSpPr bwMode="auto">
          <a:xfrm>
            <a:off x="6560105" y="4927600"/>
            <a:ext cx="1347787" cy="1279525"/>
            <a:chOff x="3648" y="2208"/>
            <a:chExt cx="849" cy="806"/>
          </a:xfrm>
        </p:grpSpPr>
        <p:grpSp>
          <p:nvGrpSpPr>
            <p:cNvPr id="7" name="Group 49"/>
            <p:cNvGrpSpPr>
              <a:grpSpLocks/>
            </p:cNvGrpSpPr>
            <p:nvPr/>
          </p:nvGrpSpPr>
          <p:grpSpPr bwMode="auto">
            <a:xfrm>
              <a:off x="3792" y="2208"/>
              <a:ext cx="705" cy="720"/>
              <a:chOff x="4158" y="2515"/>
              <a:chExt cx="705" cy="720"/>
            </a:xfrm>
          </p:grpSpPr>
          <p:pic>
            <p:nvPicPr>
              <p:cNvPr id="42028" name="Picture 50" descr="Flat screen"/>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58" y="2515"/>
                <a:ext cx="70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29" name="Picture 51" descr="pic"/>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20" y="2544"/>
                <a:ext cx="422" cy="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2025" name="Picture 52" descr="Desktop"/>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648" y="2400"/>
              <a:ext cx="266"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26" name="Picture 53" descr="Laptop"/>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744" y="2448"/>
              <a:ext cx="417"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27" name="Picture 54" descr="Office Phone"/>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032" y="2736"/>
              <a:ext cx="432" cy="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2021" name="Picture 2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625975" y="5137150"/>
            <a:ext cx="31432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22" name="Picture 29"/>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318000" y="4308475"/>
            <a:ext cx="284163"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23" name="Picture 35"/>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878138" y="4805363"/>
            <a:ext cx="288925"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758825"/>
            <a:ext cx="9144000" cy="5486400"/>
          </a:xfrm>
          <a:prstGeom prst="rect">
            <a:avLst/>
          </a:prstGeom>
          <a:gradFill>
            <a:gsLst>
              <a:gs pos="0">
                <a:schemeClr val="bg1">
                  <a:lumMod val="65000"/>
                </a:schemeClr>
              </a:gs>
              <a:gs pos="30000">
                <a:srgbClr val="E4E4E4"/>
              </a:gs>
              <a:gs pos="13000">
                <a:srgbClr val="D6D6D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11" name="Picture 3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6138" y="3287713"/>
            <a:ext cx="576262"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6" descr="ServiceProvider Central Offic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775" y="3495675"/>
            <a:ext cx="776288"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Line 8"/>
          <p:cNvSpPr>
            <a:spLocks noChangeShapeType="1"/>
          </p:cNvSpPr>
          <p:nvPr/>
        </p:nvSpPr>
        <p:spPr bwMode="auto">
          <a:xfrm flipV="1">
            <a:off x="7970838" y="4021138"/>
            <a:ext cx="661987" cy="579437"/>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14" name="Rectangle 2"/>
          <p:cNvSpPr>
            <a:spLocks noGrp="1" noChangeArrowheads="1"/>
          </p:cNvSpPr>
          <p:nvPr>
            <p:ph type="title"/>
          </p:nvPr>
        </p:nvSpPr>
        <p:spPr>
          <a:xfrm>
            <a:off x="0" y="0"/>
            <a:ext cx="9144000" cy="685800"/>
          </a:xfrm>
        </p:spPr>
        <p:txBody>
          <a:bodyPr/>
          <a:lstStyle/>
          <a:p>
            <a:pPr marL="350838" indent="-350838" eaLnBrk="1" hangingPunct="1"/>
            <a:r>
              <a:rPr lang="en-US" dirty="0" smtClean="0"/>
              <a:t>	Services Using E-LAN Service Type</a:t>
            </a:r>
          </a:p>
        </p:txBody>
      </p:sp>
      <p:sp>
        <p:nvSpPr>
          <p:cNvPr id="43015" name="Rectangle 3"/>
          <p:cNvSpPr>
            <a:spLocks noGrp="1" noChangeArrowheads="1"/>
          </p:cNvSpPr>
          <p:nvPr>
            <p:ph type="body" sz="half" idx="1"/>
          </p:nvPr>
        </p:nvSpPr>
        <p:spPr>
          <a:xfrm>
            <a:off x="127000" y="914400"/>
            <a:ext cx="8153400" cy="2433638"/>
          </a:xfrm>
        </p:spPr>
        <p:txBody>
          <a:bodyPr/>
          <a:lstStyle/>
          <a:p>
            <a:pPr eaLnBrk="1" hangingPunct="1">
              <a:spcBef>
                <a:spcPts val="1200"/>
              </a:spcBef>
            </a:pPr>
            <a:r>
              <a:rPr lang="en-US" sz="2400" dirty="0" smtClean="0"/>
              <a:t>EP-LAN</a:t>
            </a:r>
            <a:r>
              <a:rPr lang="en-US" sz="2000" dirty="0" smtClean="0"/>
              <a:t>: Each UNI dedicated to the EP-LAN service. Example use is Transparent LAN</a:t>
            </a:r>
          </a:p>
          <a:p>
            <a:pPr eaLnBrk="1" hangingPunct="1">
              <a:spcBef>
                <a:spcPts val="1200"/>
              </a:spcBef>
            </a:pPr>
            <a:r>
              <a:rPr lang="en-US" sz="2400" dirty="0" smtClean="0"/>
              <a:t>EVP-LAN</a:t>
            </a:r>
            <a:r>
              <a:rPr lang="en-US" sz="2000" dirty="0" smtClean="0"/>
              <a:t>: Service Multiplexing allowed at each UNI. Example use is Internet access and corporate VPN via one UNI</a:t>
            </a:r>
            <a:endParaRPr lang="en-US" sz="2000" b="0" dirty="0" smtClean="0"/>
          </a:p>
        </p:txBody>
      </p:sp>
      <p:sp>
        <p:nvSpPr>
          <p:cNvPr id="43016" name="Text Box 33"/>
          <p:cNvSpPr txBox="1">
            <a:spLocks noChangeArrowheads="1"/>
          </p:cNvSpPr>
          <p:nvPr/>
        </p:nvSpPr>
        <p:spPr bwMode="auto">
          <a:xfrm>
            <a:off x="528638" y="2865438"/>
            <a:ext cx="2773362"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b="1" dirty="0"/>
              <a:t>Ethernet Private LAN example</a:t>
            </a:r>
          </a:p>
        </p:txBody>
      </p:sp>
      <p:sp>
        <p:nvSpPr>
          <p:cNvPr id="43061" name="Line 28"/>
          <p:cNvSpPr>
            <a:spLocks noChangeShapeType="1"/>
          </p:cNvSpPr>
          <p:nvPr/>
        </p:nvSpPr>
        <p:spPr bwMode="auto">
          <a:xfrm flipV="1">
            <a:off x="2749755" y="3915432"/>
            <a:ext cx="1121901" cy="30746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3062" name="Picture 4" descr="Large Enterpri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775" y="3749048"/>
            <a:ext cx="633819" cy="885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63" name="Line 5"/>
          <p:cNvSpPr>
            <a:spLocks noChangeShapeType="1"/>
          </p:cNvSpPr>
          <p:nvPr/>
        </p:nvSpPr>
        <p:spPr bwMode="auto">
          <a:xfrm>
            <a:off x="2996624" y="4602249"/>
            <a:ext cx="461960" cy="658385"/>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0487" name="Picture 6" descr="cloud2"/>
          <p:cNvPicPr>
            <a:picLocks noChangeAspect="1" noChangeArrowheads="1"/>
          </p:cNvPicPr>
          <p:nvPr/>
        </p:nvPicPr>
        <p:blipFill>
          <a:blip r:embed="rId6" cstate="print"/>
          <a:srcRect/>
          <a:stretch>
            <a:fillRect/>
          </a:stretch>
        </p:blipFill>
        <p:spPr bwMode="auto">
          <a:xfrm>
            <a:off x="1390650" y="3798888"/>
            <a:ext cx="2312988" cy="1231900"/>
          </a:xfrm>
          <a:prstGeom prst="rect">
            <a:avLst/>
          </a:prstGeom>
          <a:ln>
            <a:noFill/>
          </a:ln>
          <a:effectLst>
            <a:outerShdw blurRad="292100" dist="139700" dir="2700000" algn="tl" rotWithShape="0">
              <a:srgbClr val="333333">
                <a:alpha val="65000"/>
              </a:srgbClr>
            </a:outerShdw>
          </a:effectLst>
        </p:spPr>
      </p:pic>
      <p:sp>
        <p:nvSpPr>
          <p:cNvPr id="43065" name="Line 7"/>
          <p:cNvSpPr>
            <a:spLocks noChangeShapeType="1"/>
          </p:cNvSpPr>
          <p:nvPr/>
        </p:nvSpPr>
        <p:spPr bwMode="auto">
          <a:xfrm flipV="1">
            <a:off x="2230382" y="4080848"/>
            <a:ext cx="725936" cy="245968"/>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66" name="Line 8"/>
          <p:cNvSpPr>
            <a:spLocks noChangeShapeType="1"/>
          </p:cNvSpPr>
          <p:nvPr/>
        </p:nvSpPr>
        <p:spPr bwMode="auto">
          <a:xfrm>
            <a:off x="1185581" y="4486951"/>
            <a:ext cx="359817"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67" name="Text Box 9"/>
          <p:cNvSpPr txBox="1">
            <a:spLocks noChangeArrowheads="1"/>
          </p:cNvSpPr>
          <p:nvPr/>
        </p:nvSpPr>
        <p:spPr bwMode="auto">
          <a:xfrm>
            <a:off x="886745" y="5017911"/>
            <a:ext cx="2067819" cy="523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400" dirty="0"/>
              <a:t>Multipoint-to-Multipoint EVC</a:t>
            </a:r>
          </a:p>
        </p:txBody>
      </p:sp>
      <p:sp>
        <p:nvSpPr>
          <p:cNvPr id="43068" name="Line 10"/>
          <p:cNvSpPr>
            <a:spLocks noChangeShapeType="1"/>
          </p:cNvSpPr>
          <p:nvPr/>
        </p:nvSpPr>
        <p:spPr bwMode="auto">
          <a:xfrm flipV="1">
            <a:off x="2230383" y="4729076"/>
            <a:ext cx="230980" cy="335644"/>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43069" name="Line 11"/>
          <p:cNvSpPr>
            <a:spLocks noChangeShapeType="1"/>
          </p:cNvSpPr>
          <p:nvPr/>
        </p:nvSpPr>
        <p:spPr bwMode="auto">
          <a:xfrm>
            <a:off x="2230382" y="4572784"/>
            <a:ext cx="791931" cy="184476"/>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70" name="Text Box 12"/>
          <p:cNvSpPr txBox="1">
            <a:spLocks noChangeArrowheads="1"/>
          </p:cNvSpPr>
          <p:nvPr/>
        </p:nvSpPr>
        <p:spPr bwMode="auto">
          <a:xfrm>
            <a:off x="2295150" y="4304766"/>
            <a:ext cx="116359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t>Carrier Ethernet Network</a:t>
            </a:r>
          </a:p>
        </p:txBody>
      </p:sp>
      <p:pic>
        <p:nvPicPr>
          <p:cNvPr id="43071" name="Picture 13"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9616" y="4362687"/>
            <a:ext cx="395965" cy="2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4" name="Rectangle 14"/>
          <p:cNvSpPr>
            <a:spLocks noChangeArrowheads="1"/>
          </p:cNvSpPr>
          <p:nvPr/>
        </p:nvSpPr>
        <p:spPr bwMode="auto">
          <a:xfrm>
            <a:off x="789888" y="4608513"/>
            <a:ext cx="263525" cy="1238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pic>
        <p:nvPicPr>
          <p:cNvPr id="43073" name="Picture 16" descr="Router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72457" y="4326816"/>
            <a:ext cx="593947" cy="35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74" name="Picture 17"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50520" y="4547162"/>
            <a:ext cx="659942" cy="397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75" name="Picture 20"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60353" y="3896372"/>
            <a:ext cx="659942" cy="397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rnd" algn="ctr">
                <a:solidFill>
                  <a:srgbClr val="000000"/>
                </a:solidFill>
                <a:prstDash val="sysDot"/>
                <a:miter lim="800000"/>
                <a:headEnd/>
                <a:tailEnd/>
              </a14:hiddenLine>
            </a:ext>
          </a:extLst>
        </p:spPr>
      </p:pic>
      <p:sp>
        <p:nvSpPr>
          <p:cNvPr id="40982" name="Rectangle 22"/>
          <p:cNvSpPr>
            <a:spLocks noChangeArrowheads="1"/>
          </p:cNvSpPr>
          <p:nvPr/>
        </p:nvSpPr>
        <p:spPr bwMode="auto">
          <a:xfrm>
            <a:off x="3283870" y="4946900"/>
            <a:ext cx="263525" cy="1238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3077" name="Line 23"/>
          <p:cNvSpPr>
            <a:spLocks noChangeShapeType="1"/>
          </p:cNvSpPr>
          <p:nvPr/>
        </p:nvSpPr>
        <p:spPr bwMode="auto">
          <a:xfrm flipV="1">
            <a:off x="2230382" y="4203833"/>
            <a:ext cx="21998" cy="430444"/>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78" name="Line 24"/>
          <p:cNvSpPr>
            <a:spLocks noChangeShapeType="1"/>
          </p:cNvSpPr>
          <p:nvPr/>
        </p:nvSpPr>
        <p:spPr bwMode="auto">
          <a:xfrm flipV="1">
            <a:off x="1636434" y="4511292"/>
            <a:ext cx="593947" cy="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3079" name="Picture 25" descr="store"/>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59000" y="3459163"/>
            <a:ext cx="541538" cy="60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80" name="Picture 27"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67475" y="5084996"/>
            <a:ext cx="395965" cy="2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81" name="Picture 29" descr="Remote DSLAM"/>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585681" y="3878281"/>
            <a:ext cx="461960" cy="276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0" name="Rectangle 30"/>
          <p:cNvSpPr>
            <a:spLocks noChangeArrowheads="1"/>
          </p:cNvSpPr>
          <p:nvPr/>
        </p:nvSpPr>
        <p:spPr bwMode="auto">
          <a:xfrm>
            <a:off x="3916363" y="4100513"/>
            <a:ext cx="263525" cy="12223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0991" name="Rectangle 31"/>
          <p:cNvSpPr>
            <a:spLocks noChangeArrowheads="1"/>
          </p:cNvSpPr>
          <p:nvPr/>
        </p:nvSpPr>
        <p:spPr bwMode="auto">
          <a:xfrm>
            <a:off x="3042453" y="5138738"/>
            <a:ext cx="263525" cy="12223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0992" name="Rectangle 32"/>
          <p:cNvSpPr>
            <a:spLocks noChangeArrowheads="1"/>
          </p:cNvSpPr>
          <p:nvPr/>
        </p:nvSpPr>
        <p:spPr bwMode="auto">
          <a:xfrm>
            <a:off x="3278188" y="3976688"/>
            <a:ext cx="263525" cy="1238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pic>
        <p:nvPicPr>
          <p:cNvPr id="43085"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795099" y="3766270"/>
            <a:ext cx="227214" cy="28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5" name="Rectangle 15"/>
          <p:cNvSpPr>
            <a:spLocks noChangeArrowheads="1"/>
          </p:cNvSpPr>
          <p:nvPr/>
        </p:nvSpPr>
        <p:spPr bwMode="auto">
          <a:xfrm>
            <a:off x="1211849" y="4415635"/>
            <a:ext cx="263525" cy="1238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pic>
        <p:nvPicPr>
          <p:cNvPr id="43087" name="Picture 26" descr="Medium Enterpris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53810" y="5165194"/>
            <a:ext cx="659942" cy="57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8" name="Text Box 33"/>
          <p:cNvSpPr txBox="1">
            <a:spLocks noChangeArrowheads="1"/>
          </p:cNvSpPr>
          <p:nvPr/>
        </p:nvSpPr>
        <p:spPr bwMode="auto">
          <a:xfrm>
            <a:off x="4721225" y="2835275"/>
            <a:ext cx="36242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b="1" dirty="0"/>
              <a:t>Ethernet Virtual </a:t>
            </a:r>
            <a:br>
              <a:rPr lang="en-US" b="1" dirty="0"/>
            </a:br>
            <a:r>
              <a:rPr lang="en-US" b="1" dirty="0"/>
              <a:t>Private LAN</a:t>
            </a:r>
          </a:p>
          <a:p>
            <a:r>
              <a:rPr lang="en-US" b="1" dirty="0"/>
              <a:t>example</a:t>
            </a:r>
          </a:p>
        </p:txBody>
      </p:sp>
      <p:grpSp>
        <p:nvGrpSpPr>
          <p:cNvPr id="3" name="Group 2"/>
          <p:cNvGrpSpPr>
            <a:grpSpLocks/>
          </p:cNvGrpSpPr>
          <p:nvPr/>
        </p:nvGrpSpPr>
        <p:grpSpPr bwMode="auto">
          <a:xfrm>
            <a:off x="5203825" y="3662363"/>
            <a:ext cx="3533775" cy="2490787"/>
            <a:chOff x="4287622" y="3743204"/>
            <a:chExt cx="3533805" cy="2489989"/>
          </a:xfrm>
        </p:grpSpPr>
        <p:pic>
          <p:nvPicPr>
            <p:cNvPr id="40" name="Picture 6" descr="cloud2"/>
            <p:cNvPicPr>
              <a:picLocks noChangeAspect="1" noChangeArrowheads="1"/>
            </p:cNvPicPr>
            <p:nvPr/>
          </p:nvPicPr>
          <p:blipFill>
            <a:blip r:embed="rId6" cstate="print"/>
            <a:srcRect/>
            <a:stretch>
              <a:fillRect/>
            </a:stretch>
          </p:blipFill>
          <p:spPr bwMode="auto">
            <a:xfrm>
              <a:off x="5202030" y="4097103"/>
              <a:ext cx="2570185" cy="1367987"/>
            </a:xfrm>
            <a:prstGeom prst="rect">
              <a:avLst/>
            </a:prstGeom>
            <a:ln>
              <a:noFill/>
            </a:ln>
            <a:effectLst>
              <a:outerShdw blurRad="292100" dist="139700" dir="2700000" algn="tl" rotWithShape="0">
                <a:srgbClr val="333333">
                  <a:alpha val="65000"/>
                </a:srgbClr>
              </a:outerShdw>
            </a:effectLst>
          </p:spPr>
        </p:pic>
        <p:sp>
          <p:nvSpPr>
            <p:cNvPr id="43036" name="Line 5"/>
            <p:cNvSpPr>
              <a:spLocks noChangeShapeType="1"/>
            </p:cNvSpPr>
            <p:nvPr/>
          </p:nvSpPr>
          <p:spPr bwMode="auto">
            <a:xfrm>
              <a:off x="6831315" y="5218952"/>
              <a:ext cx="528043" cy="48823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37" name="Line 8"/>
            <p:cNvSpPr>
              <a:spLocks noChangeShapeType="1"/>
            </p:cNvSpPr>
            <p:nvPr/>
          </p:nvSpPr>
          <p:spPr bwMode="auto">
            <a:xfrm flipV="1">
              <a:off x="4794591" y="4991363"/>
              <a:ext cx="782654" cy="364942"/>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38" name="Text Box 9"/>
            <p:cNvSpPr txBox="1">
              <a:spLocks noChangeArrowheads="1"/>
            </p:cNvSpPr>
            <p:nvPr/>
          </p:nvSpPr>
          <p:spPr bwMode="auto">
            <a:xfrm>
              <a:off x="5113469" y="5709973"/>
              <a:ext cx="206816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400" dirty="0"/>
                <a:t>Multipoint-to-Multipoint EVC</a:t>
              </a:r>
            </a:p>
          </p:txBody>
        </p:sp>
        <p:sp>
          <p:nvSpPr>
            <p:cNvPr id="43039" name="Line 10"/>
            <p:cNvSpPr>
              <a:spLocks noChangeShapeType="1"/>
            </p:cNvSpPr>
            <p:nvPr/>
          </p:nvSpPr>
          <p:spPr bwMode="auto">
            <a:xfrm flipV="1">
              <a:off x="6057444" y="4908068"/>
              <a:ext cx="294677" cy="766668"/>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43040" name="Line 11"/>
            <p:cNvSpPr>
              <a:spLocks noChangeShapeType="1"/>
            </p:cNvSpPr>
            <p:nvPr/>
          </p:nvSpPr>
          <p:spPr bwMode="auto">
            <a:xfrm flipV="1">
              <a:off x="5790444" y="4852421"/>
              <a:ext cx="267000" cy="246237"/>
            </a:xfrm>
            <a:prstGeom prst="line">
              <a:avLst/>
            </a:prstGeom>
            <a:noFill/>
            <a:ln w="28575" cap="rnd">
              <a:solidFill>
                <a:srgbClr val="C000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41" name="Text Box 12"/>
            <p:cNvSpPr txBox="1">
              <a:spLocks noChangeArrowheads="1"/>
            </p:cNvSpPr>
            <p:nvPr/>
          </p:nvSpPr>
          <p:spPr bwMode="auto">
            <a:xfrm>
              <a:off x="6057608" y="4353204"/>
              <a:ext cx="858070" cy="3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t>Carrier Ethernet Network</a:t>
              </a:r>
            </a:p>
          </p:txBody>
        </p:sp>
        <p:pic>
          <p:nvPicPr>
            <p:cNvPr id="43042" name="Picture 13"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94591" y="5154818"/>
              <a:ext cx="396032" cy="237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Rectangle 14"/>
            <p:cNvSpPr>
              <a:spLocks noChangeArrowheads="1"/>
            </p:cNvSpPr>
            <p:nvPr/>
          </p:nvSpPr>
          <p:spPr bwMode="auto">
            <a:xfrm>
              <a:off x="5119479" y="5515873"/>
              <a:ext cx="265115" cy="1221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pic>
          <p:nvPicPr>
            <p:cNvPr id="43044" name="Picture 16" descr="Router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25930" y="4922429"/>
              <a:ext cx="594048" cy="357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5" name="Picture 17"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83644" y="5067562"/>
              <a:ext cx="660054" cy="397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6" name="Picture 20"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40234" y="4271529"/>
              <a:ext cx="660054" cy="397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rnd" algn="ctr">
                  <a:solidFill>
                    <a:srgbClr val="000000"/>
                  </a:solidFill>
                  <a:prstDash val="sysDot"/>
                  <a:miter lim="800000"/>
                  <a:headEnd/>
                  <a:tailEnd/>
                </a14:hiddenLine>
              </a:ext>
            </a:extLst>
          </p:spPr>
        </p:pic>
        <p:sp>
          <p:nvSpPr>
            <p:cNvPr id="52" name="Rectangle 22"/>
            <p:cNvSpPr>
              <a:spLocks noChangeArrowheads="1"/>
            </p:cNvSpPr>
            <p:nvPr/>
          </p:nvSpPr>
          <p:spPr bwMode="auto">
            <a:xfrm>
              <a:off x="6883464" y="5436225"/>
              <a:ext cx="263527" cy="1221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3048" name="Line 23"/>
            <p:cNvSpPr>
              <a:spLocks noChangeShapeType="1"/>
            </p:cNvSpPr>
            <p:nvPr/>
          </p:nvSpPr>
          <p:spPr bwMode="auto">
            <a:xfrm flipV="1">
              <a:off x="5685515" y="3881599"/>
              <a:ext cx="265761" cy="1200929"/>
            </a:xfrm>
            <a:prstGeom prst="line">
              <a:avLst/>
            </a:prstGeom>
            <a:noFill/>
            <a:ln w="28575" cap="rnd">
              <a:solidFill>
                <a:srgbClr val="0070C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3049" name="Picture 26" descr="Medium Enterpris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161373" y="5501863"/>
              <a:ext cx="660054" cy="57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0" name="Picture 27"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1342" y="5515427"/>
              <a:ext cx="396032" cy="237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51" name="Line 28"/>
            <p:cNvSpPr>
              <a:spLocks noChangeShapeType="1"/>
            </p:cNvSpPr>
            <p:nvPr/>
          </p:nvSpPr>
          <p:spPr bwMode="auto">
            <a:xfrm flipV="1">
              <a:off x="5853489" y="4811148"/>
              <a:ext cx="1400128" cy="33309"/>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3052" name="Picture 29" descr="Remote DSLAM"/>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685515" y="3743204"/>
              <a:ext cx="462038" cy="276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Rectangle 30"/>
            <p:cNvSpPr>
              <a:spLocks noChangeArrowheads="1"/>
            </p:cNvSpPr>
            <p:nvPr/>
          </p:nvSpPr>
          <p:spPr bwMode="auto">
            <a:xfrm>
              <a:off x="5511595" y="3844771"/>
              <a:ext cx="265114" cy="12378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61" name="Rectangle 31"/>
            <p:cNvSpPr>
              <a:spLocks noChangeArrowheads="1"/>
            </p:cNvSpPr>
            <p:nvPr/>
          </p:nvSpPr>
          <p:spPr bwMode="auto">
            <a:xfrm>
              <a:off x="7254685" y="5428589"/>
              <a:ext cx="263527" cy="12378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67" name="Rectangle 15"/>
            <p:cNvSpPr>
              <a:spLocks noChangeArrowheads="1"/>
            </p:cNvSpPr>
            <p:nvPr/>
          </p:nvSpPr>
          <p:spPr bwMode="auto">
            <a:xfrm>
              <a:off x="5097809" y="5082625"/>
              <a:ext cx="263527" cy="12378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pic>
          <p:nvPicPr>
            <p:cNvPr id="43056" name="Picture 4" descr="Large Enterpri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7622" y="4804868"/>
              <a:ext cx="633926" cy="885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57" name="Line 11"/>
            <p:cNvSpPr>
              <a:spLocks noChangeShapeType="1"/>
            </p:cNvSpPr>
            <p:nvPr/>
          </p:nvSpPr>
          <p:spPr bwMode="auto">
            <a:xfrm flipH="1" flipV="1">
              <a:off x="6536769" y="4800600"/>
              <a:ext cx="140565" cy="261958"/>
            </a:xfrm>
            <a:prstGeom prst="line">
              <a:avLst/>
            </a:prstGeom>
            <a:noFill/>
            <a:ln w="28575" cap="rnd">
              <a:solidFill>
                <a:srgbClr val="C000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058" name="Line 11"/>
            <p:cNvSpPr>
              <a:spLocks noChangeShapeType="1"/>
            </p:cNvSpPr>
            <p:nvPr/>
          </p:nvSpPr>
          <p:spPr bwMode="auto">
            <a:xfrm flipH="1">
              <a:off x="7029302" y="4494049"/>
              <a:ext cx="132071" cy="341618"/>
            </a:xfrm>
            <a:prstGeom prst="line">
              <a:avLst/>
            </a:prstGeom>
            <a:noFill/>
            <a:ln w="28575" cap="rnd">
              <a:solidFill>
                <a:srgbClr val="C000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3059" name="Picture 20" descr="Router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644002" y="4155235"/>
              <a:ext cx="483331" cy="290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rnd" algn="ctr">
                  <a:solidFill>
                    <a:srgbClr val="000000"/>
                  </a:solidFill>
                  <a:prstDash val="sysDot"/>
                  <a:miter lim="800000"/>
                  <a:headEnd/>
                  <a:tailEnd/>
                </a14:hiddenLine>
              </a:ext>
            </a:extLst>
          </p:spPr>
        </p:pic>
        <p:sp>
          <p:nvSpPr>
            <p:cNvPr id="62" name="Rectangle 32"/>
            <p:cNvSpPr>
              <a:spLocks noChangeArrowheads="1"/>
            </p:cNvSpPr>
            <p:nvPr/>
          </p:nvSpPr>
          <p:spPr bwMode="auto">
            <a:xfrm>
              <a:off x="5994199" y="4119320"/>
              <a:ext cx="263527" cy="1221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grpSp>
      <p:sp>
        <p:nvSpPr>
          <p:cNvPr id="43020" name="Text Box 9"/>
          <p:cNvSpPr txBox="1">
            <a:spLocks noChangeArrowheads="1"/>
          </p:cNvSpPr>
          <p:nvPr/>
        </p:nvSpPr>
        <p:spPr bwMode="auto">
          <a:xfrm>
            <a:off x="4495800" y="4121150"/>
            <a:ext cx="2068513"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400" dirty="0"/>
              <a:t>Point-to-Point EVC</a:t>
            </a:r>
          </a:p>
          <a:p>
            <a:pPr algn="ctr"/>
            <a:r>
              <a:rPr lang="en-US" sz="1400" dirty="0"/>
              <a:t>(EVPL)</a:t>
            </a:r>
          </a:p>
        </p:txBody>
      </p:sp>
      <p:pic>
        <p:nvPicPr>
          <p:cNvPr id="43021" name="Picture 4" descr="Large Enterprise"/>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434388" y="3571875"/>
            <a:ext cx="476250"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2" name="Picture 27" descr="Remote DSL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45488" y="4008438"/>
            <a:ext cx="39687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23" name="Line 10"/>
          <p:cNvSpPr>
            <a:spLocks noChangeShapeType="1"/>
          </p:cNvSpPr>
          <p:nvPr/>
        </p:nvSpPr>
        <p:spPr bwMode="auto">
          <a:xfrm>
            <a:off x="5851525" y="4481513"/>
            <a:ext cx="839788" cy="12065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76" name="Rectangle 32"/>
          <p:cNvSpPr>
            <a:spLocks noChangeArrowheads="1"/>
          </p:cNvSpPr>
          <p:nvPr/>
        </p:nvSpPr>
        <p:spPr bwMode="auto">
          <a:xfrm>
            <a:off x="8270875" y="4187950"/>
            <a:ext cx="263525" cy="1238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77" name="Rectangle 30"/>
          <p:cNvSpPr>
            <a:spLocks noChangeArrowheads="1"/>
          </p:cNvSpPr>
          <p:nvPr/>
        </p:nvSpPr>
        <p:spPr bwMode="auto">
          <a:xfrm>
            <a:off x="8269288" y="3916363"/>
            <a:ext cx="265112" cy="1238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3026" name="Text Box 34"/>
          <p:cNvSpPr txBox="1">
            <a:spLocks noChangeArrowheads="1"/>
          </p:cNvSpPr>
          <p:nvPr/>
        </p:nvSpPr>
        <p:spPr bwMode="auto">
          <a:xfrm>
            <a:off x="6313488" y="3294063"/>
            <a:ext cx="1108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200" dirty="0"/>
              <a:t>ISP POP</a:t>
            </a:r>
          </a:p>
        </p:txBody>
      </p:sp>
      <p:sp>
        <p:nvSpPr>
          <p:cNvPr id="43027" name="Text Box 39"/>
          <p:cNvSpPr txBox="1">
            <a:spLocks noChangeArrowheads="1"/>
          </p:cNvSpPr>
          <p:nvPr/>
        </p:nvSpPr>
        <p:spPr bwMode="auto">
          <a:xfrm>
            <a:off x="7026275" y="2987675"/>
            <a:ext cx="9144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100" dirty="0"/>
              <a:t>Internet</a:t>
            </a:r>
          </a:p>
        </p:txBody>
      </p:sp>
      <p:sp>
        <p:nvSpPr>
          <p:cNvPr id="43028" name="Line 8"/>
          <p:cNvSpPr>
            <a:spLocks noChangeShapeType="1"/>
          </p:cNvSpPr>
          <p:nvPr/>
        </p:nvSpPr>
        <p:spPr bwMode="auto">
          <a:xfrm flipV="1">
            <a:off x="6910388" y="3749675"/>
            <a:ext cx="153987" cy="14288"/>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3029"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977365" y="4441825"/>
            <a:ext cx="227013"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0"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520825" y="4179888"/>
            <a:ext cx="227013"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1"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640513" y="3930650"/>
            <a:ext cx="227012"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2"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313488" y="4656138"/>
            <a:ext cx="2286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3"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970838" y="4037013"/>
            <a:ext cx="227012"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4"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58100" y="4887913"/>
            <a:ext cx="2286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1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57238"/>
            <a:ext cx="9139238" cy="549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Rectangle 46"/>
          <p:cNvSpPr/>
          <p:nvPr/>
        </p:nvSpPr>
        <p:spPr>
          <a:xfrm>
            <a:off x="1137" y="762000"/>
            <a:ext cx="9144000" cy="5486400"/>
          </a:xfrm>
          <a:prstGeom prst="rect">
            <a:avLst/>
          </a:prstGeom>
          <a:gradFill>
            <a:gsLst>
              <a:gs pos="0">
                <a:srgbClr val="9F5A47">
                  <a:alpha val="45000"/>
                </a:srgbClr>
              </a:gs>
              <a:gs pos="24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37" name="Rectangle 2"/>
          <p:cNvSpPr>
            <a:spLocks noGrp="1" noChangeArrowheads="1"/>
          </p:cNvSpPr>
          <p:nvPr>
            <p:ph type="title"/>
          </p:nvPr>
        </p:nvSpPr>
        <p:spPr>
          <a:xfrm>
            <a:off x="0" y="0"/>
            <a:ext cx="8539163" cy="685800"/>
          </a:xfrm>
        </p:spPr>
        <p:txBody>
          <a:bodyPr/>
          <a:lstStyle/>
          <a:p>
            <a:pPr marL="350838" indent="-350838" eaLnBrk="1" hangingPunct="1"/>
            <a:r>
              <a:rPr lang="en-US" dirty="0" smtClean="0"/>
              <a:t>	Services Using E-Tree Service Type</a:t>
            </a:r>
          </a:p>
        </p:txBody>
      </p:sp>
      <p:sp>
        <p:nvSpPr>
          <p:cNvPr id="44038" name="Rectangle 32"/>
          <p:cNvSpPr>
            <a:spLocks noChangeArrowheads="1"/>
          </p:cNvSpPr>
          <p:nvPr/>
        </p:nvSpPr>
        <p:spPr bwMode="auto">
          <a:xfrm>
            <a:off x="0" y="24336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de-DE"/>
          </a:p>
        </p:txBody>
      </p:sp>
      <p:pic>
        <p:nvPicPr>
          <p:cNvPr id="44089" name="Picture 4" descr="Large Enterpri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012" y="4291028"/>
            <a:ext cx="511455" cy="843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90" name="Line 6"/>
          <p:cNvSpPr>
            <a:spLocks noChangeShapeType="1"/>
          </p:cNvSpPr>
          <p:nvPr/>
        </p:nvSpPr>
        <p:spPr bwMode="auto">
          <a:xfrm>
            <a:off x="2991419" y="4814585"/>
            <a:ext cx="1050645" cy="3661"/>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1512" name="Picture 7" descr="cloud2"/>
          <p:cNvPicPr>
            <a:picLocks noChangeAspect="1" noChangeArrowheads="1"/>
          </p:cNvPicPr>
          <p:nvPr/>
        </p:nvPicPr>
        <p:blipFill>
          <a:blip r:embed="rId5" cstate="print"/>
          <a:srcRect/>
          <a:stretch>
            <a:fillRect/>
          </a:stretch>
        </p:blipFill>
        <p:spPr bwMode="auto">
          <a:xfrm>
            <a:off x="1287463" y="4232275"/>
            <a:ext cx="1651000" cy="1038225"/>
          </a:xfrm>
          <a:prstGeom prst="rect">
            <a:avLst/>
          </a:prstGeom>
          <a:ln>
            <a:noFill/>
          </a:ln>
          <a:effectLst>
            <a:outerShdw blurRad="292100" dist="139700" dir="2700000" algn="tl" rotWithShape="0">
              <a:srgbClr val="333333">
                <a:alpha val="65000"/>
              </a:srgbClr>
            </a:outerShdw>
          </a:effectLst>
        </p:spPr>
      </p:pic>
      <p:sp>
        <p:nvSpPr>
          <p:cNvPr id="44092" name="Line 8"/>
          <p:cNvSpPr>
            <a:spLocks noChangeShapeType="1"/>
          </p:cNvSpPr>
          <p:nvPr/>
        </p:nvSpPr>
        <p:spPr bwMode="auto">
          <a:xfrm flipV="1">
            <a:off x="1855346" y="4431376"/>
            <a:ext cx="585788" cy="234319"/>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93" name="Line 9"/>
          <p:cNvSpPr>
            <a:spLocks noChangeShapeType="1"/>
          </p:cNvSpPr>
          <p:nvPr/>
        </p:nvSpPr>
        <p:spPr bwMode="auto">
          <a:xfrm>
            <a:off x="861282" y="4818246"/>
            <a:ext cx="479281"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94" name="Line 10"/>
          <p:cNvSpPr>
            <a:spLocks noChangeShapeType="1"/>
          </p:cNvSpPr>
          <p:nvPr/>
        </p:nvSpPr>
        <p:spPr bwMode="auto">
          <a:xfrm>
            <a:off x="1855346" y="4900014"/>
            <a:ext cx="639041" cy="175739"/>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95" name="Text Box 11"/>
          <p:cNvSpPr txBox="1">
            <a:spLocks noChangeArrowheads="1"/>
          </p:cNvSpPr>
          <p:nvPr/>
        </p:nvSpPr>
        <p:spPr bwMode="auto">
          <a:xfrm>
            <a:off x="1124585" y="4067692"/>
            <a:ext cx="1224829" cy="16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t>Carrier Ethernet Network</a:t>
            </a:r>
          </a:p>
        </p:txBody>
      </p:sp>
      <p:pic>
        <p:nvPicPr>
          <p:cNvPr id="44096" name="Picture 12" descr="Remote DSLA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7204" y="4699867"/>
            <a:ext cx="319521" cy="22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7" name="Rectangle 13"/>
          <p:cNvSpPr>
            <a:spLocks noChangeArrowheads="1"/>
          </p:cNvSpPr>
          <p:nvPr/>
        </p:nvSpPr>
        <p:spPr bwMode="auto">
          <a:xfrm>
            <a:off x="836925" y="4933950"/>
            <a:ext cx="212725" cy="1174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4098" name="Line 15"/>
          <p:cNvSpPr>
            <a:spLocks noChangeShapeType="1"/>
          </p:cNvSpPr>
          <p:nvPr/>
        </p:nvSpPr>
        <p:spPr bwMode="auto">
          <a:xfrm flipV="1">
            <a:off x="2604222" y="4173868"/>
            <a:ext cx="745548" cy="234319"/>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099" name="Picture 16"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63052" y="4665695"/>
            <a:ext cx="479281" cy="340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100" name="Picture 17" descr="Router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07400" y="4579046"/>
            <a:ext cx="532534" cy="378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101" name="Picture 20" descr="Router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45871" y="4173869"/>
            <a:ext cx="532534" cy="378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rnd" algn="ctr">
                <a:solidFill>
                  <a:srgbClr val="000000"/>
                </a:solidFill>
                <a:prstDash val="sysDot"/>
                <a:miter lim="800000"/>
                <a:headEnd/>
                <a:tailEnd/>
              </a14:hiddenLine>
            </a:ext>
          </a:extLst>
        </p:spPr>
      </p:pic>
      <p:sp>
        <p:nvSpPr>
          <p:cNvPr id="42006" name="Rectangle 22"/>
          <p:cNvSpPr>
            <a:spLocks noChangeArrowheads="1"/>
          </p:cNvSpPr>
          <p:nvPr/>
        </p:nvSpPr>
        <p:spPr bwMode="auto">
          <a:xfrm>
            <a:off x="2706688" y="4232275"/>
            <a:ext cx="269875" cy="1301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2007" name="Rectangle 23"/>
          <p:cNvSpPr>
            <a:spLocks noChangeArrowheads="1"/>
          </p:cNvSpPr>
          <p:nvPr/>
        </p:nvSpPr>
        <p:spPr bwMode="auto">
          <a:xfrm>
            <a:off x="3205163" y="4759325"/>
            <a:ext cx="277812" cy="1381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44104" name="Line 24"/>
          <p:cNvSpPr>
            <a:spLocks noChangeShapeType="1"/>
          </p:cNvSpPr>
          <p:nvPr/>
        </p:nvSpPr>
        <p:spPr bwMode="auto">
          <a:xfrm flipH="1" flipV="1">
            <a:off x="1819844" y="4525348"/>
            <a:ext cx="0" cy="468638"/>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105" name="Line 25"/>
          <p:cNvSpPr>
            <a:spLocks noChangeShapeType="1"/>
          </p:cNvSpPr>
          <p:nvPr/>
        </p:nvSpPr>
        <p:spPr bwMode="auto">
          <a:xfrm flipV="1">
            <a:off x="1376065" y="4841434"/>
            <a:ext cx="479281" cy="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106" name="Picture 26" descr="stor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70290" y="3729994"/>
            <a:ext cx="576912" cy="761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107" name="Picture 27" descr="Medium Enterprise"/>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09470" y="4349608"/>
            <a:ext cx="532534" cy="54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108" name="Picture 28" descr="Remote DSLA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09470" y="4756005"/>
            <a:ext cx="319521" cy="22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109" name="Picture 29" descr="Remote DSLAM"/>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978205" y="4104661"/>
            <a:ext cx="372773" cy="263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14" name="Rectangle 30"/>
          <p:cNvSpPr>
            <a:spLocks noChangeArrowheads="1"/>
          </p:cNvSpPr>
          <p:nvPr/>
        </p:nvSpPr>
        <p:spPr bwMode="auto">
          <a:xfrm>
            <a:off x="3180548" y="4363243"/>
            <a:ext cx="214313" cy="1174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2015" name="Rectangle 31"/>
          <p:cNvSpPr>
            <a:spLocks noChangeArrowheads="1"/>
          </p:cNvSpPr>
          <p:nvPr/>
        </p:nvSpPr>
        <p:spPr bwMode="auto">
          <a:xfrm>
            <a:off x="3676220" y="4905320"/>
            <a:ext cx="212725" cy="1174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4112" name="Line 33"/>
          <p:cNvSpPr>
            <a:spLocks noChangeShapeType="1"/>
          </p:cNvSpPr>
          <p:nvPr/>
        </p:nvSpPr>
        <p:spPr bwMode="auto">
          <a:xfrm flipV="1">
            <a:off x="1819844" y="4759667"/>
            <a:ext cx="1118321" cy="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113" name="Text Box 34"/>
          <p:cNvSpPr txBox="1">
            <a:spLocks noChangeArrowheads="1"/>
          </p:cNvSpPr>
          <p:nvPr/>
        </p:nvSpPr>
        <p:spPr bwMode="auto">
          <a:xfrm>
            <a:off x="1911927" y="4349608"/>
            <a:ext cx="443778" cy="246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000" b="1" dirty="0"/>
              <a:t>Leaf</a:t>
            </a:r>
          </a:p>
        </p:txBody>
      </p:sp>
      <p:sp>
        <p:nvSpPr>
          <p:cNvPr id="44114" name="Text Box 35"/>
          <p:cNvSpPr txBox="1">
            <a:spLocks noChangeArrowheads="1"/>
          </p:cNvSpPr>
          <p:nvPr/>
        </p:nvSpPr>
        <p:spPr bwMode="auto">
          <a:xfrm>
            <a:off x="2192618" y="4818246"/>
            <a:ext cx="443778" cy="246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000" b="1" dirty="0"/>
              <a:t>Leaf</a:t>
            </a:r>
          </a:p>
        </p:txBody>
      </p:sp>
      <p:sp>
        <p:nvSpPr>
          <p:cNvPr id="44115" name="Line 36"/>
          <p:cNvSpPr>
            <a:spLocks noChangeShapeType="1"/>
          </p:cNvSpPr>
          <p:nvPr/>
        </p:nvSpPr>
        <p:spPr bwMode="auto">
          <a:xfrm>
            <a:off x="2636396" y="5283224"/>
            <a:ext cx="873134" cy="237979"/>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116" name="Picture 37" descr="Router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52378" y="5047684"/>
            <a:ext cx="532534" cy="378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23" name="Rectangle 39"/>
          <p:cNvSpPr>
            <a:spLocks noChangeArrowheads="1"/>
          </p:cNvSpPr>
          <p:nvPr/>
        </p:nvSpPr>
        <p:spPr bwMode="auto">
          <a:xfrm>
            <a:off x="2778125" y="5291138"/>
            <a:ext cx="304800" cy="1555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pic>
        <p:nvPicPr>
          <p:cNvPr id="44118" name="Picture 40" descr="Medium Enterprise"/>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364193" y="5173386"/>
            <a:ext cx="532534" cy="547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119" name="Picture 41" descr="Remote DSLA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28691" y="5404044"/>
            <a:ext cx="319521" cy="225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26" name="Rectangle 42"/>
          <p:cNvSpPr>
            <a:spLocks noChangeArrowheads="1"/>
          </p:cNvSpPr>
          <p:nvPr/>
        </p:nvSpPr>
        <p:spPr bwMode="auto">
          <a:xfrm>
            <a:off x="3238500" y="5468938"/>
            <a:ext cx="212725" cy="1174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4121" name="Text Box 43"/>
          <p:cNvSpPr txBox="1">
            <a:spLocks noChangeArrowheads="1"/>
          </p:cNvSpPr>
          <p:nvPr/>
        </p:nvSpPr>
        <p:spPr bwMode="auto">
          <a:xfrm>
            <a:off x="2299124" y="4583928"/>
            <a:ext cx="443778" cy="246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000" b="1" dirty="0"/>
              <a:t>Leaf</a:t>
            </a:r>
          </a:p>
        </p:txBody>
      </p:sp>
      <p:sp>
        <p:nvSpPr>
          <p:cNvPr id="44122" name="Rectangle 44"/>
          <p:cNvSpPr>
            <a:spLocks noChangeArrowheads="1"/>
          </p:cNvSpPr>
          <p:nvPr/>
        </p:nvSpPr>
        <p:spPr bwMode="auto">
          <a:xfrm>
            <a:off x="844640" y="5320445"/>
            <a:ext cx="1208187" cy="211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dirty="0"/>
              <a:t>Rooted-Multipoint EVC</a:t>
            </a:r>
          </a:p>
        </p:txBody>
      </p:sp>
      <p:sp>
        <p:nvSpPr>
          <p:cNvPr id="44123" name="Line 45"/>
          <p:cNvSpPr>
            <a:spLocks noChangeShapeType="1"/>
          </p:cNvSpPr>
          <p:nvPr/>
        </p:nvSpPr>
        <p:spPr bwMode="auto">
          <a:xfrm flipV="1">
            <a:off x="1615705" y="4993986"/>
            <a:ext cx="189716" cy="351478"/>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44124" name="Text Box 46"/>
          <p:cNvSpPr txBox="1">
            <a:spLocks noChangeArrowheads="1"/>
          </p:cNvSpPr>
          <p:nvPr/>
        </p:nvSpPr>
        <p:spPr bwMode="auto">
          <a:xfrm>
            <a:off x="390876" y="3427413"/>
            <a:ext cx="1970377" cy="234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400" b="1" dirty="0"/>
              <a:t>Ethernet Private Tree example</a:t>
            </a:r>
          </a:p>
        </p:txBody>
      </p:sp>
      <p:sp>
        <p:nvSpPr>
          <p:cNvPr id="41998" name="Rectangle 14"/>
          <p:cNvSpPr>
            <a:spLocks noChangeArrowheads="1"/>
          </p:cNvSpPr>
          <p:nvPr/>
        </p:nvSpPr>
        <p:spPr bwMode="auto">
          <a:xfrm>
            <a:off x="1057275" y="4841875"/>
            <a:ext cx="282575" cy="1571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pic>
        <p:nvPicPr>
          <p:cNvPr id="44040"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390775" y="4032250"/>
            <a:ext cx="227013"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1"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901950" y="4468813"/>
            <a:ext cx="227013"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2"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93975" y="4957763"/>
            <a:ext cx="227013"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3" name="Picture 29"/>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28713" y="4479925"/>
            <a:ext cx="227012"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4" name="Text Box 5"/>
          <p:cNvSpPr txBox="1">
            <a:spLocks noChangeArrowheads="1"/>
          </p:cNvSpPr>
          <p:nvPr/>
        </p:nvSpPr>
        <p:spPr bwMode="auto">
          <a:xfrm>
            <a:off x="1401763" y="4608513"/>
            <a:ext cx="4445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900" b="1" dirty="0"/>
              <a:t>Root</a:t>
            </a:r>
          </a:p>
        </p:txBody>
      </p:sp>
      <p:sp>
        <p:nvSpPr>
          <p:cNvPr id="37901" name="Rectangle 3"/>
          <p:cNvSpPr txBox="1">
            <a:spLocks noChangeArrowheads="1"/>
          </p:cNvSpPr>
          <p:nvPr/>
        </p:nvSpPr>
        <p:spPr bwMode="auto">
          <a:xfrm>
            <a:off x="127000" y="914400"/>
            <a:ext cx="8636000"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marL="0" indent="0" eaLnBrk="1" hangingPunct="1">
              <a:spcBef>
                <a:spcPts val="1200"/>
              </a:spcBef>
              <a:defRPr/>
            </a:pPr>
            <a:r>
              <a:rPr lang="en-US" sz="2400" b="1" i="1" dirty="0" smtClean="0"/>
              <a:t>EP-Tree and EVP-Tree</a:t>
            </a:r>
            <a:r>
              <a:rPr lang="en-US" sz="2000" b="1" i="1" dirty="0" smtClean="0"/>
              <a:t>:  Both allow root - root and root - leaf communication but not leaf - leaf communication.</a:t>
            </a:r>
          </a:p>
          <a:p>
            <a:pPr eaLnBrk="1" hangingPunct="1">
              <a:spcBef>
                <a:spcPts val="1200"/>
              </a:spcBef>
              <a:buFontTx/>
              <a:buChar char="•"/>
              <a:defRPr/>
            </a:pPr>
            <a:r>
              <a:rPr lang="en-US" sz="2000" b="1" dirty="0" smtClean="0"/>
              <a:t>EP-Tree requires dedication of the UNIs to the single EP-Tree service</a:t>
            </a:r>
          </a:p>
          <a:p>
            <a:pPr eaLnBrk="1" hangingPunct="1">
              <a:spcBef>
                <a:spcPts val="1200"/>
              </a:spcBef>
              <a:buFontTx/>
              <a:buChar char="•"/>
              <a:defRPr/>
            </a:pPr>
            <a:r>
              <a:rPr lang="en-US" sz="2000" b="1" dirty="0" smtClean="0"/>
              <a:t>EVP-Tree allows each UNI to be support multiple simultaneous services at the cost of more complex configuration that EP-Tree</a:t>
            </a:r>
          </a:p>
        </p:txBody>
      </p:sp>
      <p:sp>
        <p:nvSpPr>
          <p:cNvPr id="44047" name="Text Box 5"/>
          <p:cNvSpPr txBox="1">
            <a:spLocks noChangeArrowheads="1"/>
          </p:cNvSpPr>
          <p:nvPr/>
        </p:nvSpPr>
        <p:spPr bwMode="auto">
          <a:xfrm>
            <a:off x="6628602" y="4277156"/>
            <a:ext cx="551768" cy="23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900" b="1" dirty="0"/>
              <a:t>Root</a:t>
            </a:r>
          </a:p>
        </p:txBody>
      </p:sp>
      <p:sp>
        <p:nvSpPr>
          <p:cNvPr id="44048" name="Line 6"/>
          <p:cNvSpPr>
            <a:spLocks noChangeShapeType="1"/>
          </p:cNvSpPr>
          <p:nvPr/>
        </p:nvSpPr>
        <p:spPr bwMode="auto">
          <a:xfrm>
            <a:off x="7979747" y="4971654"/>
            <a:ext cx="507880" cy="386377"/>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140" name="Picture 7" descr="cloud2"/>
          <p:cNvPicPr>
            <a:picLocks noChangeAspect="1" noChangeArrowheads="1"/>
          </p:cNvPicPr>
          <p:nvPr/>
        </p:nvPicPr>
        <p:blipFill>
          <a:blip r:embed="rId13" cstate="print"/>
          <a:srcRect/>
          <a:stretch>
            <a:fillRect/>
          </a:stretch>
        </p:blipFill>
        <p:spPr bwMode="auto">
          <a:xfrm>
            <a:off x="5964238" y="4148138"/>
            <a:ext cx="2052637" cy="1038225"/>
          </a:xfrm>
          <a:prstGeom prst="rect">
            <a:avLst/>
          </a:prstGeom>
          <a:ln>
            <a:noFill/>
          </a:ln>
          <a:effectLst>
            <a:outerShdw blurRad="292100" dist="139700" dir="2700000" algn="tl" rotWithShape="0">
              <a:srgbClr val="333333">
                <a:alpha val="65000"/>
              </a:srgbClr>
            </a:outerShdw>
          </a:effectLst>
        </p:spPr>
      </p:pic>
      <p:sp>
        <p:nvSpPr>
          <p:cNvPr id="44050" name="Line 15"/>
          <p:cNvSpPr>
            <a:spLocks noChangeShapeType="1"/>
          </p:cNvSpPr>
          <p:nvPr/>
        </p:nvSpPr>
        <p:spPr bwMode="auto">
          <a:xfrm flipH="1">
            <a:off x="7038492" y="5190572"/>
            <a:ext cx="141877" cy="331821"/>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051" name="Picture 27" descr="Medium Enterprise"/>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684556" y="5432296"/>
            <a:ext cx="546556" cy="5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52" name="Picture 28" descr="Remote DSLAM"/>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906947" y="5326375"/>
            <a:ext cx="397273" cy="225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53" name="Picture 29" descr="Remote DSLAM"/>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284003" y="5098690"/>
            <a:ext cx="463486" cy="263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54" name="Line 36"/>
          <p:cNvSpPr>
            <a:spLocks noChangeShapeType="1"/>
          </p:cNvSpPr>
          <p:nvPr/>
        </p:nvSpPr>
        <p:spPr bwMode="auto">
          <a:xfrm flipH="1">
            <a:off x="5732912" y="4936376"/>
            <a:ext cx="417031" cy="303796"/>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055" name="Picture 40" descr="Medium Enterprise"/>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479898" y="5078826"/>
            <a:ext cx="513465" cy="54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56" name="Picture 41" descr="Remote DSLAM"/>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768522" y="5022795"/>
            <a:ext cx="397273" cy="225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57" name="Text Box 46"/>
          <p:cNvSpPr txBox="1">
            <a:spLocks noChangeArrowheads="1"/>
          </p:cNvSpPr>
          <p:nvPr/>
        </p:nvSpPr>
        <p:spPr bwMode="auto">
          <a:xfrm>
            <a:off x="4397375" y="3400099"/>
            <a:ext cx="2449853" cy="523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400" b="1" dirty="0"/>
              <a:t>Ethernet Virtual Private Tree example</a:t>
            </a:r>
          </a:p>
        </p:txBody>
      </p:sp>
      <p:pic>
        <p:nvPicPr>
          <p:cNvPr id="44058" name="Picture 27" descr="Medium Enterprise"/>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8063170" y="5204279"/>
            <a:ext cx="562928" cy="5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3" name="Rectangle 42"/>
          <p:cNvSpPr>
            <a:spLocks noChangeArrowheads="1"/>
          </p:cNvSpPr>
          <p:nvPr/>
        </p:nvSpPr>
        <p:spPr bwMode="auto">
          <a:xfrm>
            <a:off x="8175730" y="5173895"/>
            <a:ext cx="265113" cy="1174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181" name="Rectangle 42"/>
          <p:cNvSpPr>
            <a:spLocks noChangeArrowheads="1"/>
          </p:cNvSpPr>
          <p:nvPr/>
        </p:nvSpPr>
        <p:spPr bwMode="auto">
          <a:xfrm>
            <a:off x="6754369" y="5388134"/>
            <a:ext cx="265112" cy="1158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182" name="Rectangle 42"/>
          <p:cNvSpPr>
            <a:spLocks noChangeArrowheads="1"/>
          </p:cNvSpPr>
          <p:nvPr/>
        </p:nvSpPr>
        <p:spPr bwMode="auto">
          <a:xfrm>
            <a:off x="5665958" y="5051085"/>
            <a:ext cx="263525" cy="1174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4062" name="Line 28"/>
          <p:cNvSpPr>
            <a:spLocks noChangeShapeType="1"/>
          </p:cNvSpPr>
          <p:nvPr/>
        </p:nvSpPr>
        <p:spPr bwMode="auto">
          <a:xfrm flipV="1">
            <a:off x="6309470" y="4674544"/>
            <a:ext cx="1458045" cy="16655"/>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63" name="Line 24"/>
          <p:cNvSpPr>
            <a:spLocks noChangeShapeType="1"/>
          </p:cNvSpPr>
          <p:nvPr/>
        </p:nvSpPr>
        <p:spPr bwMode="auto">
          <a:xfrm flipV="1">
            <a:off x="6313114" y="4691198"/>
            <a:ext cx="99752" cy="226604"/>
          </a:xfrm>
          <a:prstGeom prst="line">
            <a:avLst/>
          </a:prstGeom>
          <a:noFill/>
          <a:ln w="28575" cap="rnd">
            <a:solidFill>
              <a:srgbClr val="C000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64" name="Line 24"/>
          <p:cNvSpPr>
            <a:spLocks noChangeShapeType="1"/>
          </p:cNvSpPr>
          <p:nvPr/>
        </p:nvSpPr>
        <p:spPr bwMode="auto">
          <a:xfrm flipH="1" flipV="1">
            <a:off x="6944149" y="4699815"/>
            <a:ext cx="0" cy="246086"/>
          </a:xfrm>
          <a:prstGeom prst="line">
            <a:avLst/>
          </a:prstGeom>
          <a:noFill/>
          <a:ln w="28575" cap="rnd">
            <a:solidFill>
              <a:srgbClr val="C000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65" name="Line 24"/>
          <p:cNvSpPr>
            <a:spLocks noChangeShapeType="1"/>
          </p:cNvSpPr>
          <p:nvPr/>
        </p:nvSpPr>
        <p:spPr bwMode="auto">
          <a:xfrm flipH="1" flipV="1">
            <a:off x="7617791" y="4711549"/>
            <a:ext cx="74862" cy="140351"/>
          </a:xfrm>
          <a:prstGeom prst="line">
            <a:avLst/>
          </a:prstGeom>
          <a:noFill/>
          <a:ln w="28575" cap="rnd">
            <a:solidFill>
              <a:srgbClr val="C000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66" name="Line 33"/>
          <p:cNvSpPr>
            <a:spLocks noChangeShapeType="1"/>
          </p:cNvSpPr>
          <p:nvPr/>
        </p:nvSpPr>
        <p:spPr bwMode="auto">
          <a:xfrm flipV="1">
            <a:off x="6412866" y="4479297"/>
            <a:ext cx="469210" cy="398114"/>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67" name="Line 33"/>
          <p:cNvSpPr>
            <a:spLocks noChangeShapeType="1"/>
          </p:cNvSpPr>
          <p:nvPr/>
        </p:nvSpPr>
        <p:spPr bwMode="auto">
          <a:xfrm flipV="1">
            <a:off x="6990943" y="4469046"/>
            <a:ext cx="118487" cy="490253"/>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68" name="Line 33"/>
          <p:cNvSpPr>
            <a:spLocks noChangeShapeType="1"/>
          </p:cNvSpPr>
          <p:nvPr/>
        </p:nvSpPr>
        <p:spPr bwMode="auto">
          <a:xfrm flipH="1" flipV="1">
            <a:off x="7362304" y="4479298"/>
            <a:ext cx="255484" cy="372602"/>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069" name="Picture 16" descr="Router2"/>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905185" y="4752291"/>
            <a:ext cx="595910" cy="34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70" name="Picture 17" descr="Router2"/>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550670" y="4770132"/>
            <a:ext cx="662122" cy="378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71" name="Picture 37" descr="Router2"/>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805948" y="4929207"/>
            <a:ext cx="662122" cy="378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 name="Rectangle 39"/>
          <p:cNvSpPr>
            <a:spLocks noChangeArrowheads="1"/>
          </p:cNvSpPr>
          <p:nvPr/>
        </p:nvSpPr>
        <p:spPr bwMode="auto">
          <a:xfrm>
            <a:off x="5862215" y="4871005"/>
            <a:ext cx="331788" cy="1381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183" name="Rectangle 39"/>
          <p:cNvSpPr>
            <a:spLocks noChangeArrowheads="1"/>
          </p:cNvSpPr>
          <p:nvPr/>
        </p:nvSpPr>
        <p:spPr bwMode="auto">
          <a:xfrm>
            <a:off x="7912100" y="4989513"/>
            <a:ext cx="333375" cy="1365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184" name="Rectangle 39"/>
          <p:cNvSpPr>
            <a:spLocks noChangeArrowheads="1"/>
          </p:cNvSpPr>
          <p:nvPr/>
        </p:nvSpPr>
        <p:spPr bwMode="auto">
          <a:xfrm>
            <a:off x="6904038" y="5183188"/>
            <a:ext cx="333375" cy="1381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pic>
        <p:nvPicPr>
          <p:cNvPr id="44075" name="Picture 35"/>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5958729" y="4548480"/>
            <a:ext cx="250310" cy="29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76" name="Picture 35"/>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111995" y="4846634"/>
            <a:ext cx="250310" cy="29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77" name="Picture 35"/>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842006" y="4653733"/>
            <a:ext cx="250310" cy="29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78" name="Line 6"/>
          <p:cNvSpPr>
            <a:spLocks noChangeShapeType="1"/>
          </p:cNvSpPr>
          <p:nvPr/>
        </p:nvSpPr>
        <p:spPr bwMode="auto">
          <a:xfrm flipV="1">
            <a:off x="7237150" y="3860930"/>
            <a:ext cx="429091" cy="292129"/>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44079" name="Picture 4" descr="Large Enterprise"/>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7514322" y="3377347"/>
            <a:ext cx="446619"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80" name="Picture 29" descr="Remote DSLAM"/>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380115" y="3753670"/>
            <a:ext cx="463486" cy="263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81" name="Picture 16" descr="Router2"/>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858610" y="3979758"/>
            <a:ext cx="595910" cy="34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82" name="Picture 35"/>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6930059" y="3824054"/>
            <a:ext cx="250310" cy="29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83" name="Rectangle 44"/>
          <p:cNvSpPr>
            <a:spLocks noChangeArrowheads="1"/>
          </p:cNvSpPr>
          <p:nvPr/>
        </p:nvSpPr>
        <p:spPr bwMode="auto">
          <a:xfrm>
            <a:off x="5338405" y="3866478"/>
            <a:ext cx="1385551" cy="461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dirty="0"/>
              <a:t>Rooted-Multipoint</a:t>
            </a:r>
            <a:br>
              <a:rPr lang="en-US" sz="1200" dirty="0"/>
            </a:br>
            <a:r>
              <a:rPr lang="en-US" sz="1200" dirty="0"/>
              <a:t>EVC</a:t>
            </a:r>
          </a:p>
        </p:txBody>
      </p:sp>
      <p:sp>
        <p:nvSpPr>
          <p:cNvPr id="44084" name="Line 45"/>
          <p:cNvSpPr>
            <a:spLocks noChangeShapeType="1"/>
          </p:cNvSpPr>
          <p:nvPr/>
        </p:nvSpPr>
        <p:spPr bwMode="auto">
          <a:xfrm>
            <a:off x="6209039" y="4146132"/>
            <a:ext cx="596909" cy="28518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44085" name="Line 33"/>
          <p:cNvSpPr>
            <a:spLocks noChangeShapeType="1"/>
          </p:cNvSpPr>
          <p:nvPr/>
        </p:nvSpPr>
        <p:spPr bwMode="auto">
          <a:xfrm flipV="1">
            <a:off x="6723956" y="4469046"/>
            <a:ext cx="712454" cy="0"/>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86" name="Line 33"/>
          <p:cNvSpPr>
            <a:spLocks noChangeShapeType="1"/>
          </p:cNvSpPr>
          <p:nvPr/>
        </p:nvSpPr>
        <p:spPr bwMode="auto">
          <a:xfrm flipH="1">
            <a:off x="7029828" y="4277155"/>
            <a:ext cx="40990" cy="191889"/>
          </a:xfrm>
          <a:prstGeom prst="line">
            <a:avLst/>
          </a:prstGeom>
          <a:noFill/>
          <a:ln w="28575" cap="rnd">
            <a:solidFill>
              <a:srgbClr val="5F5F5F"/>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087" name="Line 45"/>
          <p:cNvSpPr>
            <a:spLocks noChangeShapeType="1"/>
          </p:cNvSpPr>
          <p:nvPr/>
        </p:nvSpPr>
        <p:spPr bwMode="auto">
          <a:xfrm flipH="1">
            <a:off x="7647231" y="4338565"/>
            <a:ext cx="370004" cy="296715"/>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44088" name="Rectangle 44"/>
          <p:cNvSpPr>
            <a:spLocks noChangeArrowheads="1"/>
          </p:cNvSpPr>
          <p:nvPr/>
        </p:nvSpPr>
        <p:spPr bwMode="auto">
          <a:xfrm>
            <a:off x="7931730" y="4031558"/>
            <a:ext cx="1199570" cy="461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dirty="0"/>
              <a:t>Multipoint to</a:t>
            </a:r>
            <a:br>
              <a:rPr lang="en-US" sz="1200" dirty="0"/>
            </a:br>
            <a:r>
              <a:rPr lang="en-US" sz="1200" dirty="0"/>
              <a:t>Multipoint EVC</a:t>
            </a:r>
          </a:p>
        </p:txBody>
      </p:sp>
      <p:sp>
        <p:nvSpPr>
          <p:cNvPr id="93" name="Rectangle 39"/>
          <p:cNvSpPr>
            <a:spLocks noChangeArrowheads="1"/>
          </p:cNvSpPr>
          <p:nvPr/>
        </p:nvSpPr>
        <p:spPr bwMode="auto">
          <a:xfrm>
            <a:off x="7304220" y="3960265"/>
            <a:ext cx="333375" cy="1365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696780"/>
          </a:xfrm>
        </p:spPr>
        <p:txBody>
          <a:bodyPr/>
          <a:lstStyle/>
          <a:p>
            <a:pPr algn="ctr" eaLnBrk="1" hangingPunct="1"/>
            <a:r>
              <a:rPr lang="en-US" sz="3200" dirty="0" smtClean="0"/>
              <a:t>Delivered Over Wide Variety of Access Media</a:t>
            </a:r>
          </a:p>
        </p:txBody>
      </p:sp>
      <p:sp>
        <p:nvSpPr>
          <p:cNvPr id="27651" name="Rectangle 3"/>
          <p:cNvSpPr>
            <a:spLocks noGrp="1" noChangeArrowheads="1"/>
          </p:cNvSpPr>
          <p:nvPr>
            <p:ph idx="4294967295"/>
          </p:nvPr>
        </p:nvSpPr>
        <p:spPr>
          <a:xfrm>
            <a:off x="228600" y="696780"/>
            <a:ext cx="8382000" cy="5626905"/>
          </a:xfrm>
        </p:spPr>
        <p:txBody>
          <a:bodyPr>
            <a:noAutofit/>
          </a:bodyPr>
          <a:lstStyle/>
          <a:p>
            <a:pPr marL="0" indent="0" eaLnBrk="1" hangingPunct="1">
              <a:lnSpc>
                <a:spcPct val="105000"/>
              </a:lnSpc>
              <a:buFontTx/>
              <a:buNone/>
            </a:pPr>
            <a:r>
              <a:rPr lang="en-US" sz="2000" b="0" dirty="0" smtClean="0"/>
              <a:t>Carrier Ethernet provides consistent services delivered to users connected over the widest variety of access networks</a:t>
            </a:r>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endParaRPr lang="en-US" sz="2000" b="0" dirty="0" smtClean="0"/>
          </a:p>
          <a:p>
            <a:pPr marL="0" indent="0" eaLnBrk="1" hangingPunct="1">
              <a:lnSpc>
                <a:spcPct val="105000"/>
              </a:lnSpc>
              <a:buFontTx/>
              <a:buNone/>
            </a:pPr>
            <a:r>
              <a:rPr lang="en-US" sz="2000" b="0" dirty="0" smtClean="0"/>
              <a:t>… and across a wide variety of backhaul transport technologies</a:t>
            </a:r>
            <a:endParaRPr lang="en-US" sz="2400" b="0" dirty="0" smtClean="0"/>
          </a:p>
        </p:txBody>
      </p:sp>
      <p:grpSp>
        <p:nvGrpSpPr>
          <p:cNvPr id="2" name="Group 269"/>
          <p:cNvGrpSpPr/>
          <p:nvPr/>
        </p:nvGrpSpPr>
        <p:grpSpPr>
          <a:xfrm>
            <a:off x="685800" y="1480865"/>
            <a:ext cx="7225580" cy="4492471"/>
            <a:chOff x="76200" y="806450"/>
            <a:chExt cx="8839201" cy="5495732"/>
          </a:xfrm>
        </p:grpSpPr>
        <p:grpSp>
          <p:nvGrpSpPr>
            <p:cNvPr id="3" name="Group 111"/>
            <p:cNvGrpSpPr/>
            <p:nvPr/>
          </p:nvGrpSpPr>
          <p:grpSpPr>
            <a:xfrm>
              <a:off x="3081529" y="4800600"/>
              <a:ext cx="1679447" cy="1295400"/>
              <a:chOff x="3614929" y="4876800"/>
              <a:chExt cx="1679447" cy="1295400"/>
            </a:xfrm>
          </p:grpSpPr>
          <p:grpSp>
            <p:nvGrpSpPr>
              <p:cNvPr id="4" name="Group 160"/>
              <p:cNvGrpSpPr/>
              <p:nvPr/>
            </p:nvGrpSpPr>
            <p:grpSpPr>
              <a:xfrm>
                <a:off x="3614929" y="4876800"/>
                <a:ext cx="1261871" cy="990600"/>
                <a:chOff x="3614929" y="4876800"/>
                <a:chExt cx="1261871" cy="990600"/>
              </a:xfrm>
            </p:grpSpPr>
            <p:sp>
              <p:nvSpPr>
                <p:cNvPr id="139" name="Line 49"/>
                <p:cNvSpPr>
                  <a:spLocks noChangeShapeType="1"/>
                </p:cNvSpPr>
                <p:nvPr/>
              </p:nvSpPr>
              <p:spPr bwMode="auto">
                <a:xfrm>
                  <a:off x="4876800" y="4876800"/>
                  <a:ext cx="0" cy="838200"/>
                </a:xfrm>
                <a:prstGeom prst="line">
                  <a:avLst/>
                </a:prstGeom>
                <a:noFill/>
                <a:ln w="19050">
                  <a:solidFill>
                    <a:srgbClr val="B5B5B5"/>
                  </a:solidFill>
                  <a:round/>
                  <a:headEnd/>
                  <a:tailEnd/>
                </a:ln>
              </p:spPr>
              <p:txBody>
                <a:bodyPr/>
                <a:lstStyle/>
                <a:p>
                  <a:endParaRPr lang="en-US" dirty="0"/>
                </a:p>
              </p:txBody>
            </p:sp>
            <p:sp>
              <p:nvSpPr>
                <p:cNvPr id="140" name="Line 58"/>
                <p:cNvSpPr>
                  <a:spLocks noChangeShapeType="1"/>
                </p:cNvSpPr>
                <p:nvPr/>
              </p:nvSpPr>
              <p:spPr bwMode="auto">
                <a:xfrm>
                  <a:off x="4800600" y="4876800"/>
                  <a:ext cx="0" cy="914400"/>
                </a:xfrm>
                <a:prstGeom prst="line">
                  <a:avLst/>
                </a:prstGeom>
                <a:noFill/>
                <a:ln w="19050">
                  <a:solidFill>
                    <a:srgbClr val="B5B5B5"/>
                  </a:solidFill>
                  <a:round/>
                  <a:headEnd/>
                  <a:tailEnd/>
                </a:ln>
              </p:spPr>
              <p:txBody>
                <a:bodyPr/>
                <a:lstStyle/>
                <a:p>
                  <a:endParaRPr lang="en-US" dirty="0"/>
                </a:p>
              </p:txBody>
            </p:sp>
            <p:sp>
              <p:nvSpPr>
                <p:cNvPr id="141" name="Line 59"/>
                <p:cNvSpPr>
                  <a:spLocks noChangeShapeType="1"/>
                </p:cNvSpPr>
                <p:nvPr/>
              </p:nvSpPr>
              <p:spPr bwMode="auto">
                <a:xfrm>
                  <a:off x="4724400" y="4876800"/>
                  <a:ext cx="0" cy="990600"/>
                </a:xfrm>
                <a:prstGeom prst="line">
                  <a:avLst/>
                </a:prstGeom>
                <a:noFill/>
                <a:ln w="19050">
                  <a:solidFill>
                    <a:srgbClr val="B5B5B5"/>
                  </a:solidFill>
                  <a:round/>
                  <a:headEnd/>
                  <a:tailEnd/>
                </a:ln>
              </p:spPr>
              <p:txBody>
                <a:bodyPr/>
                <a:lstStyle/>
                <a:p>
                  <a:endParaRPr lang="en-US" dirty="0"/>
                </a:p>
              </p:txBody>
            </p:sp>
            <p:sp>
              <p:nvSpPr>
                <p:cNvPr id="142" name="Line 60"/>
                <p:cNvSpPr>
                  <a:spLocks noChangeShapeType="1"/>
                </p:cNvSpPr>
                <p:nvPr/>
              </p:nvSpPr>
              <p:spPr bwMode="auto">
                <a:xfrm>
                  <a:off x="4648200" y="4876800"/>
                  <a:ext cx="0" cy="838200"/>
                </a:xfrm>
                <a:prstGeom prst="line">
                  <a:avLst/>
                </a:prstGeom>
                <a:noFill/>
                <a:ln w="19050">
                  <a:solidFill>
                    <a:srgbClr val="B5B5B5"/>
                  </a:solidFill>
                  <a:round/>
                  <a:headEnd/>
                  <a:tailEnd/>
                </a:ln>
              </p:spPr>
              <p:txBody>
                <a:bodyPr/>
                <a:lstStyle/>
                <a:p>
                  <a:endParaRPr lang="en-US" dirty="0"/>
                </a:p>
              </p:txBody>
            </p:sp>
            <p:sp>
              <p:nvSpPr>
                <p:cNvPr id="143" name="Text Box 65"/>
                <p:cNvSpPr txBox="1">
                  <a:spLocks noChangeArrowheads="1"/>
                </p:cNvSpPr>
                <p:nvPr/>
              </p:nvSpPr>
              <p:spPr bwMode="auto">
                <a:xfrm>
                  <a:off x="3614929" y="4991100"/>
                  <a:ext cx="985645" cy="535532"/>
                </a:xfrm>
                <a:prstGeom prst="rect">
                  <a:avLst/>
                </a:prstGeom>
                <a:noFill/>
                <a:ln w="9525">
                  <a:noFill/>
                  <a:miter lim="800000"/>
                  <a:headEnd/>
                  <a:tailEnd/>
                </a:ln>
              </p:spPr>
              <p:txBody>
                <a:bodyPr wrap="square">
                  <a:spAutoFit/>
                </a:bodyPr>
                <a:lstStyle/>
                <a:p>
                  <a:pPr algn="r" defTabSz="457200">
                    <a:spcBef>
                      <a:spcPct val="50000"/>
                    </a:spcBef>
                  </a:pPr>
                  <a:r>
                    <a:rPr lang="en-US" sz="1200" b="1" dirty="0">
                      <a:latin typeface="Calibri" pitchFamily="34" charset="0"/>
                    </a:rPr>
                    <a:t>Bonded T1/E1</a:t>
                  </a:r>
                </a:p>
              </p:txBody>
            </p:sp>
          </p:grpSp>
          <p:grpSp>
            <p:nvGrpSpPr>
              <p:cNvPr id="5" name="Group 159"/>
              <p:cNvGrpSpPr/>
              <p:nvPr/>
            </p:nvGrpSpPr>
            <p:grpSpPr>
              <a:xfrm>
                <a:off x="3657600" y="5334000"/>
                <a:ext cx="1636776" cy="838200"/>
                <a:chOff x="3657600" y="5334000"/>
                <a:chExt cx="1636776" cy="838200"/>
              </a:xfrm>
            </p:grpSpPr>
            <p:sp>
              <p:nvSpPr>
                <p:cNvPr id="129" name="Line 70"/>
                <p:cNvSpPr>
                  <a:spLocks noChangeShapeType="1"/>
                </p:cNvSpPr>
                <p:nvPr/>
              </p:nvSpPr>
              <p:spPr bwMode="auto">
                <a:xfrm>
                  <a:off x="3962400" y="5838825"/>
                  <a:ext cx="762000" cy="1588"/>
                </a:xfrm>
                <a:prstGeom prst="line">
                  <a:avLst/>
                </a:prstGeom>
                <a:noFill/>
                <a:ln w="57150">
                  <a:solidFill>
                    <a:srgbClr val="B5B5B5"/>
                  </a:solidFill>
                  <a:round/>
                  <a:headEnd/>
                  <a:tailEnd/>
                </a:ln>
              </p:spPr>
              <p:txBody>
                <a:bodyPr/>
                <a:lstStyle/>
                <a:p>
                  <a:endParaRPr lang="en-US" dirty="0"/>
                </a:p>
              </p:txBody>
            </p:sp>
            <p:sp>
              <p:nvSpPr>
                <p:cNvPr id="130" name="Oval 71"/>
                <p:cNvSpPr>
                  <a:spLocks noChangeArrowheads="1"/>
                </p:cNvSpPr>
                <p:nvPr/>
              </p:nvSpPr>
              <p:spPr bwMode="auto">
                <a:xfrm>
                  <a:off x="4343400" y="5762625"/>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pic>
              <p:nvPicPr>
                <p:cNvPr id="131" name="Picture 73" descr="Small Enterprise"/>
                <p:cNvPicPr>
                  <a:picLocks noChangeAspect="1" noChangeArrowheads="1"/>
                </p:cNvPicPr>
                <p:nvPr/>
              </p:nvPicPr>
              <p:blipFill>
                <a:blip r:embed="rId3" cstate="print"/>
                <a:srcRect/>
                <a:stretch>
                  <a:fillRect/>
                </a:stretch>
              </p:blipFill>
              <p:spPr bwMode="auto">
                <a:xfrm>
                  <a:off x="3733800" y="5562600"/>
                  <a:ext cx="506413" cy="609600"/>
                </a:xfrm>
                <a:prstGeom prst="rect">
                  <a:avLst/>
                </a:prstGeom>
                <a:noFill/>
                <a:ln w="9525">
                  <a:noFill/>
                  <a:miter lim="800000"/>
                  <a:headEnd/>
                  <a:tailEnd/>
                </a:ln>
              </p:spPr>
            </p:pic>
            <p:sp>
              <p:nvSpPr>
                <p:cNvPr id="134" name="Rectangle 88"/>
                <p:cNvSpPr>
                  <a:spLocks noChangeArrowheads="1"/>
                </p:cNvSpPr>
                <p:nvPr/>
              </p:nvSpPr>
              <p:spPr bwMode="auto">
                <a:xfrm>
                  <a:off x="3657600" y="5543550"/>
                  <a:ext cx="1600200" cy="62865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35" name="Oval 93"/>
                <p:cNvSpPr>
                  <a:spLocks noChangeArrowheads="1"/>
                </p:cNvSpPr>
                <p:nvPr/>
              </p:nvSpPr>
              <p:spPr bwMode="auto">
                <a:xfrm>
                  <a:off x="4543425" y="5334000"/>
                  <a:ext cx="457200" cy="104775"/>
                </a:xfrm>
                <a:prstGeom prst="ellipse">
                  <a:avLst/>
                </a:prstGeom>
                <a:no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36" name="Line 49"/>
                <p:cNvSpPr>
                  <a:spLocks noChangeShapeType="1"/>
                </p:cNvSpPr>
                <p:nvPr/>
              </p:nvSpPr>
              <p:spPr bwMode="auto">
                <a:xfrm flipH="1">
                  <a:off x="4724400" y="5715000"/>
                  <a:ext cx="152400" cy="152400"/>
                </a:xfrm>
                <a:prstGeom prst="line">
                  <a:avLst/>
                </a:prstGeom>
                <a:noFill/>
                <a:ln w="19050">
                  <a:solidFill>
                    <a:srgbClr val="B5B5B5"/>
                  </a:solidFill>
                  <a:round/>
                  <a:headEnd/>
                  <a:tailEnd/>
                </a:ln>
              </p:spPr>
              <p:txBody>
                <a:bodyPr/>
                <a:lstStyle/>
                <a:p>
                  <a:endParaRPr lang="en-US" dirty="0"/>
                </a:p>
              </p:txBody>
            </p:sp>
            <p:sp>
              <p:nvSpPr>
                <p:cNvPr id="137" name="Line 49"/>
                <p:cNvSpPr>
                  <a:spLocks noChangeShapeType="1"/>
                </p:cNvSpPr>
                <p:nvPr/>
              </p:nvSpPr>
              <p:spPr bwMode="auto">
                <a:xfrm>
                  <a:off x="4648200" y="5715000"/>
                  <a:ext cx="76200" cy="152400"/>
                </a:xfrm>
                <a:prstGeom prst="line">
                  <a:avLst/>
                </a:prstGeom>
                <a:noFill/>
                <a:ln w="19050">
                  <a:solidFill>
                    <a:srgbClr val="B5B5B5"/>
                  </a:solidFill>
                  <a:round/>
                  <a:headEnd/>
                  <a:tailEnd/>
                </a:ln>
              </p:spPr>
              <p:txBody>
                <a:bodyPr/>
                <a:lstStyle/>
                <a:p>
                  <a:endParaRPr lang="en-US" dirty="0"/>
                </a:p>
              </p:txBody>
            </p:sp>
            <p:sp>
              <p:nvSpPr>
                <p:cNvPr id="138" name="Rectangle 107"/>
                <p:cNvSpPr>
                  <a:spLocks noChangeArrowheads="1"/>
                </p:cNvSpPr>
                <p:nvPr/>
              </p:nvSpPr>
              <p:spPr bwMode="auto">
                <a:xfrm>
                  <a:off x="4495799" y="5851525"/>
                  <a:ext cx="798577"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grpSp>
        </p:grpSp>
        <p:sp>
          <p:nvSpPr>
            <p:cNvPr id="144" name="Rectangle 47"/>
            <p:cNvSpPr>
              <a:spLocks noChangeArrowheads="1"/>
            </p:cNvSpPr>
            <p:nvPr/>
          </p:nvSpPr>
          <p:spPr bwMode="auto">
            <a:xfrm>
              <a:off x="152400" y="2409825"/>
              <a:ext cx="1219200" cy="9144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45" name="Line 11"/>
            <p:cNvSpPr>
              <a:spLocks noChangeShapeType="1"/>
            </p:cNvSpPr>
            <p:nvPr/>
          </p:nvSpPr>
          <p:spPr bwMode="auto">
            <a:xfrm>
              <a:off x="2743200" y="2971800"/>
              <a:ext cx="381000" cy="152400"/>
            </a:xfrm>
            <a:prstGeom prst="line">
              <a:avLst/>
            </a:prstGeom>
            <a:noFill/>
            <a:ln w="57150">
              <a:solidFill>
                <a:srgbClr val="B5B5B5"/>
              </a:solidFill>
              <a:round/>
              <a:headEnd/>
              <a:tailEnd/>
            </a:ln>
          </p:spPr>
          <p:txBody>
            <a:bodyPr/>
            <a:lstStyle/>
            <a:p>
              <a:endParaRPr lang="en-US" dirty="0"/>
            </a:p>
          </p:txBody>
        </p:sp>
        <p:sp>
          <p:nvSpPr>
            <p:cNvPr id="146" name="Line 11"/>
            <p:cNvSpPr>
              <a:spLocks noChangeShapeType="1"/>
            </p:cNvSpPr>
            <p:nvPr/>
          </p:nvSpPr>
          <p:spPr bwMode="auto">
            <a:xfrm flipH="1">
              <a:off x="714375" y="2976563"/>
              <a:ext cx="2057400" cy="0"/>
            </a:xfrm>
            <a:prstGeom prst="line">
              <a:avLst/>
            </a:prstGeom>
            <a:noFill/>
            <a:ln w="57150">
              <a:solidFill>
                <a:srgbClr val="B5B5B5"/>
              </a:solidFill>
              <a:round/>
              <a:headEnd/>
              <a:tailEnd/>
            </a:ln>
          </p:spPr>
          <p:txBody>
            <a:bodyPr/>
            <a:lstStyle/>
            <a:p>
              <a:endParaRPr lang="en-US" dirty="0"/>
            </a:p>
          </p:txBody>
        </p:sp>
        <p:sp>
          <p:nvSpPr>
            <p:cNvPr id="147" name="Line 6"/>
            <p:cNvSpPr>
              <a:spLocks noChangeShapeType="1"/>
            </p:cNvSpPr>
            <p:nvPr/>
          </p:nvSpPr>
          <p:spPr bwMode="auto">
            <a:xfrm>
              <a:off x="2171700" y="1905000"/>
              <a:ext cx="1638300" cy="0"/>
            </a:xfrm>
            <a:prstGeom prst="line">
              <a:avLst/>
            </a:prstGeom>
            <a:noFill/>
            <a:ln w="57150">
              <a:solidFill>
                <a:schemeClr val="folHlink"/>
              </a:solidFill>
              <a:round/>
              <a:headEnd/>
              <a:tailEnd/>
            </a:ln>
          </p:spPr>
          <p:txBody>
            <a:bodyPr/>
            <a:lstStyle/>
            <a:p>
              <a:endParaRPr lang="en-US" dirty="0"/>
            </a:p>
          </p:txBody>
        </p:sp>
        <p:pic>
          <p:nvPicPr>
            <p:cNvPr id="148" name="Picture 2" descr="CWDM Link"/>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078087">
              <a:off x="3279775" y="1244600"/>
              <a:ext cx="1150938" cy="1905000"/>
            </a:xfrm>
            <a:prstGeom prst="rect">
              <a:avLst/>
            </a:prstGeom>
            <a:noFill/>
            <a:ln w="9525">
              <a:noFill/>
              <a:miter lim="800000"/>
              <a:headEnd/>
              <a:tailEnd/>
            </a:ln>
          </p:spPr>
        </p:pic>
        <p:sp>
          <p:nvSpPr>
            <p:cNvPr id="149" name="Rectangle 135"/>
            <p:cNvSpPr>
              <a:spLocks noChangeArrowheads="1"/>
            </p:cNvSpPr>
            <p:nvPr/>
          </p:nvSpPr>
          <p:spPr bwMode="auto">
            <a:xfrm rot="20631122">
              <a:off x="4987925" y="3165475"/>
              <a:ext cx="2011363" cy="9525"/>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pPr defTabSz="457200"/>
              <a:endParaRPr lang="en-US" dirty="0">
                <a:latin typeface="Calibri" pitchFamily="34" charset="0"/>
              </a:endParaRPr>
            </a:p>
          </p:txBody>
        </p:sp>
        <p:sp>
          <p:nvSpPr>
            <p:cNvPr id="150" name="Oval 93"/>
            <p:cNvSpPr>
              <a:spLocks noChangeArrowheads="1"/>
            </p:cNvSpPr>
            <p:nvPr/>
          </p:nvSpPr>
          <p:spPr bwMode="auto">
            <a:xfrm>
              <a:off x="5321300" y="3048000"/>
              <a:ext cx="152400" cy="371475"/>
            </a:xfrm>
            <a:prstGeom prst="ellipse">
              <a:avLst/>
            </a:prstGeom>
            <a:no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51" name="Rectangle 136"/>
            <p:cNvSpPr>
              <a:spLocks noChangeArrowheads="1"/>
            </p:cNvSpPr>
            <p:nvPr/>
          </p:nvSpPr>
          <p:spPr bwMode="auto">
            <a:xfrm rot="20631122">
              <a:off x="5033963" y="3098800"/>
              <a:ext cx="2011363" cy="9525"/>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pPr defTabSz="457200"/>
              <a:endParaRPr lang="en-US" dirty="0">
                <a:latin typeface="Calibri" pitchFamily="34" charset="0"/>
              </a:endParaRPr>
            </a:p>
          </p:txBody>
        </p:sp>
        <p:sp>
          <p:nvSpPr>
            <p:cNvPr id="152" name="Rectangle 137"/>
            <p:cNvSpPr>
              <a:spLocks noChangeArrowheads="1"/>
            </p:cNvSpPr>
            <p:nvPr/>
          </p:nvSpPr>
          <p:spPr bwMode="auto">
            <a:xfrm rot="20631122">
              <a:off x="5037138" y="3022600"/>
              <a:ext cx="2011363" cy="9525"/>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pPr defTabSz="457200"/>
              <a:endParaRPr lang="en-US" dirty="0">
                <a:latin typeface="Calibri" pitchFamily="34" charset="0"/>
              </a:endParaRPr>
            </a:p>
          </p:txBody>
        </p:sp>
        <p:sp>
          <p:nvSpPr>
            <p:cNvPr id="153" name="Rectangle 138"/>
            <p:cNvSpPr>
              <a:spLocks noChangeArrowheads="1"/>
            </p:cNvSpPr>
            <p:nvPr/>
          </p:nvSpPr>
          <p:spPr bwMode="auto">
            <a:xfrm rot="20631122">
              <a:off x="4981575" y="2946400"/>
              <a:ext cx="2011363" cy="9525"/>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pPr defTabSz="457200"/>
              <a:endParaRPr lang="en-US" dirty="0">
                <a:latin typeface="Calibri" pitchFamily="34" charset="0"/>
              </a:endParaRPr>
            </a:p>
          </p:txBody>
        </p:sp>
        <p:sp>
          <p:nvSpPr>
            <p:cNvPr id="154" name="Rectangle 139"/>
            <p:cNvSpPr>
              <a:spLocks noChangeArrowheads="1"/>
            </p:cNvSpPr>
            <p:nvPr/>
          </p:nvSpPr>
          <p:spPr bwMode="auto">
            <a:xfrm rot="18148271">
              <a:off x="6924675" y="2828925"/>
              <a:ext cx="146050" cy="9525"/>
            </a:xfrm>
            <a:prstGeom prst="rect">
              <a:avLst/>
            </a:prstGeom>
            <a:solidFill>
              <a:srgbClr val="CC9900"/>
            </a:solidFill>
            <a:ln w="9525">
              <a:pattFill prst="wdDnDiag">
                <a:fgClr>
                  <a:srgbClr val="CC9900"/>
                </a:fgClr>
                <a:bgClr>
                  <a:srgbClr val="C0C0C0"/>
                </a:bgClr>
              </a:pattFill>
              <a:miter lim="800000"/>
              <a:headEnd/>
              <a:tailEnd/>
            </a:ln>
          </p:spPr>
          <p:txBody>
            <a:bodyPr rot="10800000" wrap="none" anchor="ctr"/>
            <a:lstStyle/>
            <a:p>
              <a:pPr defTabSz="457200"/>
              <a:endParaRPr lang="en-US" dirty="0">
                <a:latin typeface="Calibri" pitchFamily="34" charset="0"/>
              </a:endParaRPr>
            </a:p>
          </p:txBody>
        </p:sp>
        <p:sp>
          <p:nvSpPr>
            <p:cNvPr id="155" name="Rectangle 140"/>
            <p:cNvSpPr>
              <a:spLocks noChangeArrowheads="1"/>
            </p:cNvSpPr>
            <p:nvPr/>
          </p:nvSpPr>
          <p:spPr bwMode="auto">
            <a:xfrm rot="3451729" flipV="1">
              <a:off x="6902193" y="2725738"/>
              <a:ext cx="155575" cy="9525"/>
            </a:xfrm>
            <a:prstGeom prst="rect">
              <a:avLst/>
            </a:prstGeom>
            <a:solidFill>
              <a:srgbClr val="CC9900"/>
            </a:solidFill>
            <a:ln w="9525">
              <a:pattFill prst="wdDnDiag">
                <a:fgClr>
                  <a:srgbClr val="CC9900"/>
                </a:fgClr>
                <a:bgClr>
                  <a:srgbClr val="C0C0C0"/>
                </a:bgClr>
              </a:pattFill>
              <a:miter lim="800000"/>
              <a:headEnd/>
              <a:tailEnd/>
            </a:ln>
          </p:spPr>
          <p:txBody>
            <a:bodyPr rot="10800000" wrap="none" anchor="ctr"/>
            <a:lstStyle/>
            <a:p>
              <a:pPr defTabSz="457200"/>
              <a:endParaRPr lang="en-US" dirty="0">
                <a:latin typeface="Calibri" pitchFamily="34" charset="0"/>
              </a:endParaRPr>
            </a:p>
          </p:txBody>
        </p:sp>
        <p:sp>
          <p:nvSpPr>
            <p:cNvPr id="156" name="Line 48"/>
            <p:cNvSpPr>
              <a:spLocks noChangeShapeType="1"/>
            </p:cNvSpPr>
            <p:nvPr/>
          </p:nvSpPr>
          <p:spPr bwMode="auto">
            <a:xfrm>
              <a:off x="5410200" y="5332413"/>
              <a:ext cx="1209675" cy="3175"/>
            </a:xfrm>
            <a:prstGeom prst="line">
              <a:avLst/>
            </a:prstGeom>
            <a:noFill/>
            <a:ln w="57150">
              <a:solidFill>
                <a:srgbClr val="B5B5B5"/>
              </a:solidFill>
              <a:round/>
              <a:headEnd/>
              <a:tailEnd/>
            </a:ln>
          </p:spPr>
          <p:txBody>
            <a:bodyPr/>
            <a:lstStyle/>
            <a:p>
              <a:endParaRPr lang="en-US" dirty="0"/>
            </a:p>
          </p:txBody>
        </p:sp>
        <p:sp>
          <p:nvSpPr>
            <p:cNvPr id="157" name="Line 7"/>
            <p:cNvSpPr>
              <a:spLocks noChangeShapeType="1"/>
            </p:cNvSpPr>
            <p:nvPr/>
          </p:nvSpPr>
          <p:spPr bwMode="auto">
            <a:xfrm flipV="1">
              <a:off x="914400" y="3848100"/>
              <a:ext cx="685800" cy="152400"/>
            </a:xfrm>
            <a:prstGeom prst="line">
              <a:avLst/>
            </a:prstGeom>
            <a:noFill/>
            <a:ln w="57150">
              <a:solidFill>
                <a:srgbClr val="B5B5B5"/>
              </a:solidFill>
              <a:round/>
              <a:headEnd/>
              <a:tailEnd/>
            </a:ln>
          </p:spPr>
          <p:txBody>
            <a:bodyPr/>
            <a:lstStyle/>
            <a:p>
              <a:endParaRPr lang="en-US" dirty="0"/>
            </a:p>
          </p:txBody>
        </p:sp>
        <p:sp>
          <p:nvSpPr>
            <p:cNvPr id="158" name="Line 80"/>
            <p:cNvSpPr>
              <a:spLocks noChangeShapeType="1"/>
            </p:cNvSpPr>
            <p:nvPr/>
          </p:nvSpPr>
          <p:spPr bwMode="auto">
            <a:xfrm>
              <a:off x="2019300" y="1176338"/>
              <a:ext cx="1676400" cy="0"/>
            </a:xfrm>
            <a:prstGeom prst="line">
              <a:avLst/>
            </a:prstGeom>
            <a:noFill/>
            <a:ln w="57150">
              <a:solidFill>
                <a:schemeClr val="folHlink"/>
              </a:solidFill>
              <a:round/>
              <a:headEnd/>
              <a:tailEnd/>
            </a:ln>
          </p:spPr>
          <p:txBody>
            <a:bodyPr/>
            <a:lstStyle/>
            <a:p>
              <a:endParaRPr lang="en-US" dirty="0"/>
            </a:p>
          </p:txBody>
        </p:sp>
        <p:pic>
          <p:nvPicPr>
            <p:cNvPr id="159" name="Picture 3" descr="Network Ring"/>
            <p:cNvPicPr>
              <a:picLocks noChangeAspect="1" noChangeArrowheads="1"/>
            </p:cNvPicPr>
            <p:nvPr/>
          </p:nvPicPr>
          <p:blipFill>
            <a:blip r:embed="rId5" cstate="print"/>
            <a:srcRect/>
            <a:stretch>
              <a:fillRect/>
            </a:stretch>
          </p:blipFill>
          <p:spPr bwMode="auto">
            <a:xfrm rot="20687368">
              <a:off x="1562000" y="3413752"/>
              <a:ext cx="1599428" cy="804219"/>
            </a:xfrm>
            <a:prstGeom prst="rect">
              <a:avLst/>
            </a:prstGeom>
            <a:noFill/>
            <a:ln w="9525">
              <a:noFill/>
              <a:miter lim="800000"/>
              <a:headEnd/>
              <a:tailEnd/>
            </a:ln>
          </p:spPr>
        </p:pic>
        <p:sp>
          <p:nvSpPr>
            <p:cNvPr id="160" name="Line 8"/>
            <p:cNvSpPr>
              <a:spLocks noChangeShapeType="1"/>
            </p:cNvSpPr>
            <p:nvPr/>
          </p:nvSpPr>
          <p:spPr bwMode="auto">
            <a:xfrm flipV="1">
              <a:off x="7086600" y="2743200"/>
              <a:ext cx="838200" cy="28575"/>
            </a:xfrm>
            <a:prstGeom prst="line">
              <a:avLst/>
            </a:prstGeom>
            <a:noFill/>
            <a:ln w="57150">
              <a:solidFill>
                <a:srgbClr val="B5B5B5"/>
              </a:solidFill>
              <a:round/>
              <a:headEnd/>
              <a:tailEnd/>
            </a:ln>
          </p:spPr>
          <p:txBody>
            <a:bodyPr/>
            <a:lstStyle/>
            <a:p>
              <a:endParaRPr lang="en-US" dirty="0"/>
            </a:p>
          </p:txBody>
        </p:sp>
        <p:pic>
          <p:nvPicPr>
            <p:cNvPr id="161" name="Picture 10" descr="University"/>
            <p:cNvPicPr>
              <a:picLocks noChangeAspect="1" noChangeArrowheads="1"/>
            </p:cNvPicPr>
            <p:nvPr/>
          </p:nvPicPr>
          <p:blipFill>
            <a:blip r:embed="rId6" cstate="print"/>
            <a:srcRect/>
            <a:stretch>
              <a:fillRect/>
            </a:stretch>
          </p:blipFill>
          <p:spPr bwMode="auto">
            <a:xfrm>
              <a:off x="7543800" y="2133600"/>
              <a:ext cx="1295400" cy="912813"/>
            </a:xfrm>
            <a:prstGeom prst="rect">
              <a:avLst/>
            </a:prstGeom>
            <a:noFill/>
            <a:ln w="9525">
              <a:noFill/>
              <a:miter lim="800000"/>
              <a:headEnd/>
              <a:tailEnd/>
            </a:ln>
          </p:spPr>
        </p:pic>
        <p:sp>
          <p:nvSpPr>
            <p:cNvPr id="162" name="Line 11"/>
            <p:cNvSpPr>
              <a:spLocks noChangeShapeType="1"/>
            </p:cNvSpPr>
            <p:nvPr/>
          </p:nvSpPr>
          <p:spPr bwMode="auto">
            <a:xfrm flipH="1" flipV="1">
              <a:off x="5334000" y="1295400"/>
              <a:ext cx="0" cy="838200"/>
            </a:xfrm>
            <a:prstGeom prst="line">
              <a:avLst/>
            </a:prstGeom>
            <a:noFill/>
            <a:ln w="57150">
              <a:solidFill>
                <a:srgbClr val="B5B5B5"/>
              </a:solidFill>
              <a:round/>
              <a:headEnd/>
              <a:tailEnd/>
            </a:ln>
          </p:spPr>
          <p:txBody>
            <a:bodyPr/>
            <a:lstStyle/>
            <a:p>
              <a:endParaRPr lang="en-US" dirty="0"/>
            </a:p>
          </p:txBody>
        </p:sp>
        <p:sp>
          <p:nvSpPr>
            <p:cNvPr id="163" name="Line 12"/>
            <p:cNvSpPr>
              <a:spLocks noChangeShapeType="1"/>
            </p:cNvSpPr>
            <p:nvPr/>
          </p:nvSpPr>
          <p:spPr bwMode="auto">
            <a:xfrm flipV="1">
              <a:off x="6096000" y="1352550"/>
              <a:ext cx="1143000" cy="857250"/>
            </a:xfrm>
            <a:prstGeom prst="line">
              <a:avLst/>
            </a:prstGeom>
            <a:noFill/>
            <a:ln w="57150">
              <a:solidFill>
                <a:srgbClr val="B5B5B5"/>
              </a:solidFill>
              <a:round/>
              <a:headEnd/>
              <a:tailEnd/>
            </a:ln>
          </p:spPr>
          <p:txBody>
            <a:bodyPr/>
            <a:lstStyle/>
            <a:p>
              <a:endParaRPr lang="en-US" dirty="0"/>
            </a:p>
          </p:txBody>
        </p:sp>
        <p:sp>
          <p:nvSpPr>
            <p:cNvPr id="164" name="Line 13"/>
            <p:cNvSpPr>
              <a:spLocks noChangeShapeType="1"/>
            </p:cNvSpPr>
            <p:nvPr/>
          </p:nvSpPr>
          <p:spPr bwMode="auto">
            <a:xfrm flipV="1">
              <a:off x="4495800" y="2590800"/>
              <a:ext cx="609600" cy="533400"/>
            </a:xfrm>
            <a:prstGeom prst="line">
              <a:avLst/>
            </a:prstGeom>
            <a:noFill/>
            <a:ln w="57150">
              <a:solidFill>
                <a:srgbClr val="B5B5B5"/>
              </a:solidFill>
              <a:round/>
              <a:headEnd/>
              <a:tailEnd/>
            </a:ln>
          </p:spPr>
          <p:txBody>
            <a:bodyPr/>
            <a:lstStyle/>
            <a:p>
              <a:endParaRPr lang="en-US" dirty="0"/>
            </a:p>
          </p:txBody>
        </p:sp>
        <p:sp>
          <p:nvSpPr>
            <p:cNvPr id="165" name="Line 14"/>
            <p:cNvSpPr>
              <a:spLocks noChangeShapeType="1"/>
            </p:cNvSpPr>
            <p:nvPr/>
          </p:nvSpPr>
          <p:spPr bwMode="auto">
            <a:xfrm>
              <a:off x="4391025" y="3708400"/>
              <a:ext cx="914400" cy="711200"/>
            </a:xfrm>
            <a:prstGeom prst="line">
              <a:avLst/>
            </a:prstGeom>
            <a:noFill/>
            <a:ln w="57150">
              <a:solidFill>
                <a:srgbClr val="B5B5B5"/>
              </a:solidFill>
              <a:round/>
              <a:headEnd/>
              <a:tailEnd/>
            </a:ln>
          </p:spPr>
          <p:txBody>
            <a:bodyPr/>
            <a:lstStyle/>
            <a:p>
              <a:endParaRPr lang="en-US" dirty="0"/>
            </a:p>
          </p:txBody>
        </p:sp>
        <p:grpSp>
          <p:nvGrpSpPr>
            <p:cNvPr id="6" name="Group 16"/>
            <p:cNvGrpSpPr>
              <a:grpSpLocks/>
            </p:cNvGrpSpPr>
            <p:nvPr/>
          </p:nvGrpSpPr>
          <p:grpSpPr bwMode="auto">
            <a:xfrm>
              <a:off x="4330700" y="1803400"/>
              <a:ext cx="2209800" cy="990600"/>
              <a:chOff x="2880" y="1120"/>
              <a:chExt cx="1584" cy="752"/>
            </a:xfrm>
            <a:effectLst>
              <a:outerShdw blurRad="50800" dist="38100" dir="2700000" algn="tl" rotWithShape="0">
                <a:prstClr val="black">
                  <a:alpha val="40000"/>
                </a:prstClr>
              </a:outerShdw>
            </a:effectLst>
          </p:grpSpPr>
          <p:pic>
            <p:nvPicPr>
              <p:cNvPr id="167" name="Picture 17" descr="cloud2"/>
              <p:cNvPicPr>
                <a:picLocks noChangeAspect="1" noChangeArrowheads="1"/>
              </p:cNvPicPr>
              <p:nvPr/>
            </p:nvPicPr>
            <p:blipFill>
              <a:blip r:embed="rId7" cstate="print"/>
              <a:srcRect/>
              <a:stretch>
                <a:fillRect/>
              </a:stretch>
            </p:blipFill>
            <p:spPr bwMode="auto">
              <a:xfrm>
                <a:off x="2880" y="1120"/>
                <a:ext cx="1584" cy="752"/>
              </a:xfrm>
              <a:prstGeom prst="rect">
                <a:avLst/>
              </a:prstGeom>
              <a:noFill/>
              <a:ln w="9525">
                <a:noFill/>
                <a:miter lim="800000"/>
                <a:headEnd/>
                <a:tailEnd/>
              </a:ln>
            </p:spPr>
          </p:pic>
          <p:sp>
            <p:nvSpPr>
              <p:cNvPr id="168" name="Text Box 18"/>
              <p:cNvSpPr txBox="1">
                <a:spLocks noChangeArrowheads="1"/>
              </p:cNvSpPr>
              <p:nvPr/>
            </p:nvSpPr>
            <p:spPr bwMode="auto">
              <a:xfrm>
                <a:off x="3263" y="1344"/>
                <a:ext cx="913" cy="232"/>
              </a:xfrm>
              <a:prstGeom prst="rect">
                <a:avLst/>
              </a:prstGeom>
              <a:noFill/>
              <a:ln w="9525">
                <a:noFill/>
                <a:miter lim="800000"/>
                <a:headEnd/>
                <a:tailEnd/>
              </a:ln>
            </p:spPr>
            <p:txBody>
              <a:bodyPr wrap="square">
                <a:spAutoFit/>
              </a:bodyPr>
              <a:lstStyle/>
              <a:p>
                <a:pPr algn="ctr" defTabSz="457200">
                  <a:spcBef>
                    <a:spcPct val="50000"/>
                  </a:spcBef>
                </a:pPr>
                <a:r>
                  <a:rPr lang="en-US" sz="1400" b="1" dirty="0" smtClean="0">
                    <a:latin typeface="Calibri" pitchFamily="34" charset="0"/>
                  </a:rPr>
                  <a:t>MSO/ Cable </a:t>
                </a:r>
              </a:p>
            </p:txBody>
          </p:sp>
        </p:grpSp>
        <p:sp>
          <p:nvSpPr>
            <p:cNvPr id="169" name="Oval 19"/>
            <p:cNvSpPr>
              <a:spLocks noChangeArrowheads="1"/>
            </p:cNvSpPr>
            <p:nvPr/>
          </p:nvSpPr>
          <p:spPr bwMode="auto">
            <a:xfrm>
              <a:off x="4724400" y="2755900"/>
              <a:ext cx="152400" cy="152400"/>
            </a:xfrm>
            <a:prstGeom prst="ellipse">
              <a:avLst/>
            </a:prstGeom>
            <a:solidFill>
              <a:schemeClr val="accent1"/>
            </a:solidFill>
            <a:ln w="9525">
              <a:solidFill>
                <a:schemeClr val="tx1"/>
              </a:solidFill>
              <a:round/>
              <a:headEnd/>
              <a:tailEnd/>
            </a:ln>
          </p:spPr>
          <p:txBody>
            <a:bodyPr wrap="none" anchor="ctr"/>
            <a:lstStyle/>
            <a:p>
              <a:pPr defTabSz="457200"/>
              <a:endParaRPr lang="en-US" dirty="0">
                <a:latin typeface="Calibri" pitchFamily="34" charset="0"/>
              </a:endParaRPr>
            </a:p>
          </p:txBody>
        </p:sp>
        <p:pic>
          <p:nvPicPr>
            <p:cNvPr id="170" name="Picture 20" descr="University"/>
            <p:cNvPicPr>
              <a:picLocks noChangeAspect="1" noChangeArrowheads="1"/>
            </p:cNvPicPr>
            <p:nvPr/>
          </p:nvPicPr>
          <p:blipFill>
            <a:blip r:embed="rId6" cstate="print"/>
            <a:srcRect/>
            <a:stretch>
              <a:fillRect/>
            </a:stretch>
          </p:blipFill>
          <p:spPr bwMode="auto">
            <a:xfrm>
              <a:off x="5943600" y="5030788"/>
              <a:ext cx="1295400" cy="912813"/>
            </a:xfrm>
            <a:prstGeom prst="rect">
              <a:avLst/>
            </a:prstGeom>
            <a:noFill/>
            <a:ln w="9525">
              <a:noFill/>
              <a:miter lim="800000"/>
              <a:headEnd/>
              <a:tailEnd/>
            </a:ln>
          </p:spPr>
        </p:pic>
        <p:pic>
          <p:nvPicPr>
            <p:cNvPr id="171" name="Picture 22" descr="Medium Enterprise"/>
            <p:cNvPicPr>
              <a:picLocks noChangeAspect="1" noChangeArrowheads="1"/>
            </p:cNvPicPr>
            <p:nvPr/>
          </p:nvPicPr>
          <p:blipFill>
            <a:blip r:embed="rId8" cstate="print"/>
            <a:srcRect/>
            <a:stretch>
              <a:fillRect/>
            </a:stretch>
          </p:blipFill>
          <p:spPr bwMode="auto">
            <a:xfrm>
              <a:off x="381000" y="3609975"/>
              <a:ext cx="762000" cy="712788"/>
            </a:xfrm>
            <a:prstGeom prst="rect">
              <a:avLst/>
            </a:prstGeom>
            <a:noFill/>
            <a:ln w="9525">
              <a:noFill/>
              <a:miter lim="800000"/>
              <a:headEnd/>
              <a:tailEnd/>
            </a:ln>
          </p:spPr>
        </p:pic>
        <p:pic>
          <p:nvPicPr>
            <p:cNvPr id="172" name="Picture 23" descr="Small Enterprise"/>
            <p:cNvPicPr>
              <a:picLocks noChangeAspect="1" noChangeArrowheads="1"/>
            </p:cNvPicPr>
            <p:nvPr/>
          </p:nvPicPr>
          <p:blipFill>
            <a:blip r:embed="rId9" cstate="print"/>
            <a:srcRect/>
            <a:stretch>
              <a:fillRect/>
            </a:stretch>
          </p:blipFill>
          <p:spPr bwMode="auto">
            <a:xfrm>
              <a:off x="7162800" y="1028700"/>
              <a:ext cx="379413" cy="457200"/>
            </a:xfrm>
            <a:prstGeom prst="rect">
              <a:avLst/>
            </a:prstGeom>
            <a:noFill/>
            <a:ln w="9525">
              <a:noFill/>
              <a:miter lim="800000"/>
              <a:headEnd/>
              <a:tailEnd/>
            </a:ln>
          </p:spPr>
        </p:pic>
        <p:sp>
          <p:nvSpPr>
            <p:cNvPr id="173" name="Oval 24"/>
            <p:cNvSpPr>
              <a:spLocks noChangeArrowheads="1"/>
            </p:cNvSpPr>
            <p:nvPr/>
          </p:nvSpPr>
          <p:spPr bwMode="auto">
            <a:xfrm>
              <a:off x="6781800" y="156210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74" name="Text Box 27"/>
            <p:cNvSpPr txBox="1">
              <a:spLocks noChangeArrowheads="1"/>
            </p:cNvSpPr>
            <p:nvPr/>
          </p:nvSpPr>
          <p:spPr bwMode="auto">
            <a:xfrm>
              <a:off x="149225" y="5867400"/>
              <a:ext cx="2755520" cy="267765"/>
            </a:xfrm>
            <a:prstGeom prst="rect">
              <a:avLst/>
            </a:prstGeom>
            <a:noFill/>
            <a:ln w="9525">
              <a:noFill/>
              <a:miter lim="800000"/>
              <a:headEnd/>
              <a:tailEnd/>
            </a:ln>
          </p:spPr>
          <p:txBody>
            <a:bodyPr wrap="square">
              <a:spAutoFit/>
            </a:bodyPr>
            <a:lstStyle/>
            <a:p>
              <a:pPr defTabSz="457200">
                <a:spcBef>
                  <a:spcPct val="50000"/>
                </a:spcBef>
              </a:pPr>
              <a:r>
                <a:rPr lang="en-US" sz="900" dirty="0">
                  <a:latin typeface="Calibri" pitchFamily="34" charset="0"/>
                </a:rPr>
                <a:t>Ethernet User to Network Interface (UNI)</a:t>
              </a:r>
            </a:p>
          </p:txBody>
        </p:sp>
        <p:sp>
          <p:nvSpPr>
            <p:cNvPr id="175" name="Text Box 28"/>
            <p:cNvSpPr txBox="1">
              <a:spLocks noChangeArrowheads="1"/>
            </p:cNvSpPr>
            <p:nvPr/>
          </p:nvSpPr>
          <p:spPr bwMode="auto">
            <a:xfrm>
              <a:off x="149225" y="6019800"/>
              <a:ext cx="2755520" cy="282382"/>
            </a:xfrm>
            <a:prstGeom prst="rect">
              <a:avLst/>
            </a:prstGeom>
            <a:noFill/>
            <a:ln w="9525">
              <a:noFill/>
              <a:miter lim="800000"/>
              <a:headEnd/>
              <a:tailEnd/>
            </a:ln>
          </p:spPr>
          <p:txBody>
            <a:bodyPr wrap="square">
              <a:spAutoFit/>
            </a:bodyPr>
            <a:lstStyle/>
            <a:p>
              <a:pPr defTabSz="457200">
                <a:spcBef>
                  <a:spcPct val="50000"/>
                </a:spcBef>
              </a:pPr>
              <a:r>
                <a:rPr lang="en-US" sz="900" dirty="0">
                  <a:latin typeface="Calibri" pitchFamily="34" charset="0"/>
                </a:rPr>
                <a:t>Ethernet Network </a:t>
              </a:r>
              <a:r>
                <a:rPr lang="en-US" sz="900" dirty="0" smtClean="0">
                  <a:latin typeface="Calibri" pitchFamily="34" charset="0"/>
                </a:rPr>
                <a:t>Network </a:t>
              </a:r>
              <a:r>
                <a:rPr lang="en-US" sz="900" dirty="0">
                  <a:latin typeface="Calibri" pitchFamily="34" charset="0"/>
                </a:rPr>
                <a:t>Interface (NNI)</a:t>
              </a:r>
            </a:p>
          </p:txBody>
        </p:sp>
        <p:pic>
          <p:nvPicPr>
            <p:cNvPr id="176" name="Picture 30" descr="Small Enterprise"/>
            <p:cNvPicPr>
              <a:picLocks noChangeAspect="1" noChangeArrowheads="1"/>
            </p:cNvPicPr>
            <p:nvPr/>
          </p:nvPicPr>
          <p:blipFill>
            <a:blip r:embed="rId3" cstate="print"/>
            <a:srcRect/>
            <a:stretch>
              <a:fillRect/>
            </a:stretch>
          </p:blipFill>
          <p:spPr bwMode="auto">
            <a:xfrm>
              <a:off x="5105400" y="838200"/>
              <a:ext cx="506413" cy="609600"/>
            </a:xfrm>
            <a:prstGeom prst="rect">
              <a:avLst/>
            </a:prstGeom>
            <a:noFill/>
            <a:ln w="9525">
              <a:noFill/>
              <a:miter lim="800000"/>
              <a:headEnd/>
              <a:tailEnd/>
            </a:ln>
          </p:spPr>
        </p:pic>
        <p:sp>
          <p:nvSpPr>
            <p:cNvPr id="177" name="Oval 31"/>
            <p:cNvSpPr>
              <a:spLocks noChangeArrowheads="1"/>
            </p:cNvSpPr>
            <p:nvPr/>
          </p:nvSpPr>
          <p:spPr bwMode="auto">
            <a:xfrm>
              <a:off x="5257800" y="152400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78" name="Text Box 33"/>
            <p:cNvSpPr txBox="1">
              <a:spLocks noChangeArrowheads="1"/>
            </p:cNvSpPr>
            <p:nvPr/>
          </p:nvSpPr>
          <p:spPr bwMode="auto">
            <a:xfrm>
              <a:off x="6400799" y="1905000"/>
              <a:ext cx="2057400" cy="321319"/>
            </a:xfrm>
            <a:prstGeom prst="rect">
              <a:avLst/>
            </a:prstGeom>
            <a:noFill/>
            <a:ln w="9525">
              <a:noFill/>
              <a:miter lim="800000"/>
              <a:headEnd/>
              <a:tailEnd/>
            </a:ln>
          </p:spPr>
          <p:txBody>
            <a:bodyPr>
              <a:spAutoFit/>
            </a:bodyPr>
            <a:lstStyle/>
            <a:p>
              <a:pPr defTabSz="457200">
                <a:spcBef>
                  <a:spcPct val="50000"/>
                </a:spcBef>
              </a:pPr>
              <a:r>
                <a:rPr lang="en-US" sz="1200" b="1" dirty="0">
                  <a:latin typeface="Calibri" pitchFamily="34" charset="0"/>
                </a:rPr>
                <a:t>COAX</a:t>
              </a:r>
            </a:p>
          </p:txBody>
        </p:sp>
        <p:sp>
          <p:nvSpPr>
            <p:cNvPr id="179" name="Text Box 34"/>
            <p:cNvSpPr txBox="1">
              <a:spLocks noChangeArrowheads="1"/>
            </p:cNvSpPr>
            <p:nvPr/>
          </p:nvSpPr>
          <p:spPr bwMode="auto">
            <a:xfrm>
              <a:off x="3962399" y="1638300"/>
              <a:ext cx="1447799" cy="321319"/>
            </a:xfrm>
            <a:prstGeom prst="rect">
              <a:avLst/>
            </a:prstGeom>
            <a:noFill/>
            <a:ln w="9525">
              <a:noFill/>
              <a:miter lim="800000"/>
              <a:headEnd/>
              <a:tailEnd/>
            </a:ln>
          </p:spPr>
          <p:txBody>
            <a:bodyPr>
              <a:spAutoFit/>
            </a:bodyPr>
            <a:lstStyle/>
            <a:p>
              <a:pPr algn="ctr" defTabSz="457200">
                <a:spcBef>
                  <a:spcPct val="50000"/>
                </a:spcBef>
              </a:pPr>
              <a:r>
                <a:rPr lang="en-US" sz="1200" b="1" dirty="0">
                  <a:latin typeface="Calibri" pitchFamily="34" charset="0"/>
                </a:rPr>
                <a:t>Direct Fiber</a:t>
              </a:r>
            </a:p>
          </p:txBody>
        </p:sp>
        <p:sp>
          <p:nvSpPr>
            <p:cNvPr id="180" name="Oval 44"/>
            <p:cNvSpPr>
              <a:spLocks noChangeArrowheads="1"/>
            </p:cNvSpPr>
            <p:nvPr/>
          </p:nvSpPr>
          <p:spPr bwMode="auto">
            <a:xfrm>
              <a:off x="7391400" y="2689225"/>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81" name="Rectangle 45"/>
            <p:cNvSpPr>
              <a:spLocks noChangeArrowheads="1"/>
            </p:cNvSpPr>
            <p:nvPr/>
          </p:nvSpPr>
          <p:spPr bwMode="auto">
            <a:xfrm>
              <a:off x="7086600" y="2133600"/>
              <a:ext cx="1828800" cy="9906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82" name="Rectangle 46"/>
            <p:cNvSpPr>
              <a:spLocks noChangeArrowheads="1"/>
            </p:cNvSpPr>
            <p:nvPr/>
          </p:nvSpPr>
          <p:spPr bwMode="auto">
            <a:xfrm>
              <a:off x="6629399" y="952500"/>
              <a:ext cx="1313690" cy="8382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83" name="Rectangle 47"/>
            <p:cNvSpPr>
              <a:spLocks noChangeArrowheads="1"/>
            </p:cNvSpPr>
            <p:nvPr/>
          </p:nvSpPr>
          <p:spPr bwMode="auto">
            <a:xfrm>
              <a:off x="5029200" y="806450"/>
              <a:ext cx="1066800" cy="9144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84" name="Oval 50"/>
            <p:cNvSpPr>
              <a:spLocks noChangeArrowheads="1"/>
            </p:cNvSpPr>
            <p:nvPr/>
          </p:nvSpPr>
          <p:spPr bwMode="auto">
            <a:xfrm>
              <a:off x="5791200" y="525780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85" name="Rectangle 52"/>
            <p:cNvSpPr>
              <a:spLocks noChangeArrowheads="1"/>
            </p:cNvSpPr>
            <p:nvPr/>
          </p:nvSpPr>
          <p:spPr bwMode="auto">
            <a:xfrm>
              <a:off x="228600" y="3581400"/>
              <a:ext cx="1524000" cy="7620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86" name="Rectangle 54"/>
            <p:cNvSpPr>
              <a:spLocks noChangeArrowheads="1"/>
            </p:cNvSpPr>
            <p:nvPr/>
          </p:nvSpPr>
          <p:spPr bwMode="auto">
            <a:xfrm>
              <a:off x="5486400" y="5029200"/>
              <a:ext cx="1752600" cy="9144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87" name="Line 55"/>
            <p:cNvSpPr>
              <a:spLocks noChangeShapeType="1"/>
            </p:cNvSpPr>
            <p:nvPr/>
          </p:nvSpPr>
          <p:spPr bwMode="auto">
            <a:xfrm flipH="1" flipV="1">
              <a:off x="4848225" y="4581525"/>
              <a:ext cx="411163" cy="685800"/>
            </a:xfrm>
            <a:prstGeom prst="line">
              <a:avLst/>
            </a:prstGeom>
            <a:noFill/>
            <a:ln w="57150">
              <a:solidFill>
                <a:srgbClr val="B5B5B5"/>
              </a:solidFill>
              <a:round/>
              <a:headEnd/>
              <a:tailEnd/>
            </a:ln>
          </p:spPr>
          <p:txBody>
            <a:bodyPr/>
            <a:lstStyle/>
            <a:p>
              <a:endParaRPr lang="en-US" dirty="0"/>
            </a:p>
          </p:txBody>
        </p:sp>
        <p:sp>
          <p:nvSpPr>
            <p:cNvPr id="188" name="Text Box 56"/>
            <p:cNvSpPr txBox="1">
              <a:spLocks noChangeArrowheads="1"/>
            </p:cNvSpPr>
            <p:nvPr/>
          </p:nvSpPr>
          <p:spPr bwMode="auto">
            <a:xfrm>
              <a:off x="2819400" y="1981199"/>
              <a:ext cx="990601" cy="535531"/>
            </a:xfrm>
            <a:prstGeom prst="rect">
              <a:avLst/>
            </a:prstGeom>
            <a:noFill/>
            <a:ln w="9525">
              <a:noFill/>
              <a:miter lim="800000"/>
              <a:headEnd/>
              <a:tailEnd/>
            </a:ln>
          </p:spPr>
          <p:txBody>
            <a:bodyPr>
              <a:spAutoFit/>
            </a:bodyPr>
            <a:lstStyle/>
            <a:p>
              <a:pPr algn="r" defTabSz="457200">
                <a:spcBef>
                  <a:spcPct val="50000"/>
                </a:spcBef>
              </a:pPr>
              <a:r>
                <a:rPr lang="en-US" sz="1200" b="1" dirty="0">
                  <a:latin typeface="Calibri" pitchFamily="34" charset="0"/>
                </a:rPr>
                <a:t>WDM Fiber</a:t>
              </a:r>
            </a:p>
          </p:txBody>
        </p:sp>
        <p:sp>
          <p:nvSpPr>
            <p:cNvPr id="189" name="Text Box 61"/>
            <p:cNvSpPr txBox="1">
              <a:spLocks noChangeArrowheads="1"/>
            </p:cNvSpPr>
            <p:nvPr/>
          </p:nvSpPr>
          <p:spPr bwMode="auto">
            <a:xfrm rot="20673975">
              <a:off x="5024438" y="2638425"/>
              <a:ext cx="2214563" cy="304800"/>
            </a:xfrm>
            <a:prstGeom prst="rect">
              <a:avLst/>
            </a:prstGeom>
            <a:noFill/>
            <a:ln w="9525">
              <a:noFill/>
              <a:miter lim="800000"/>
              <a:headEnd/>
              <a:tailEnd/>
            </a:ln>
          </p:spPr>
          <p:txBody>
            <a:bodyPr>
              <a:spAutoFit/>
            </a:bodyPr>
            <a:lstStyle/>
            <a:p>
              <a:pPr algn="ctr" defTabSz="457200">
                <a:spcBef>
                  <a:spcPct val="50000"/>
                </a:spcBef>
              </a:pPr>
              <a:r>
                <a:rPr lang="en-US" sz="1400" b="1" dirty="0">
                  <a:latin typeface="Calibri" pitchFamily="34" charset="0"/>
                </a:rPr>
                <a:t>Bonded Copper</a:t>
              </a:r>
            </a:p>
          </p:txBody>
        </p:sp>
        <p:sp>
          <p:nvSpPr>
            <p:cNvPr id="190" name="Line 66"/>
            <p:cNvSpPr>
              <a:spLocks noChangeShapeType="1"/>
            </p:cNvSpPr>
            <p:nvPr/>
          </p:nvSpPr>
          <p:spPr bwMode="auto">
            <a:xfrm flipH="1" flipV="1">
              <a:off x="4943475" y="4495800"/>
              <a:ext cx="411163" cy="685800"/>
            </a:xfrm>
            <a:prstGeom prst="line">
              <a:avLst/>
            </a:prstGeom>
            <a:noFill/>
            <a:ln w="57150">
              <a:solidFill>
                <a:srgbClr val="B5B5B5"/>
              </a:solidFill>
              <a:round/>
              <a:headEnd/>
              <a:tailEnd/>
            </a:ln>
          </p:spPr>
          <p:txBody>
            <a:bodyPr/>
            <a:lstStyle/>
            <a:p>
              <a:endParaRPr lang="en-US" dirty="0"/>
            </a:p>
          </p:txBody>
        </p:sp>
        <p:pic>
          <p:nvPicPr>
            <p:cNvPr id="191" name="Picture 68" descr="cloud2"/>
            <p:cNvPicPr>
              <a:picLocks noChangeAspect="1" noChangeArrowheads="1"/>
            </p:cNvPicPr>
            <p:nvPr/>
          </p:nvPicPr>
          <p:blipFill>
            <a:blip r:embed="rId10" cstate="print"/>
            <a:srcRect/>
            <a:stretch>
              <a:fillRect/>
            </a:stretch>
          </p:blipFill>
          <p:spPr bwMode="auto">
            <a:xfrm>
              <a:off x="3429000" y="3962400"/>
              <a:ext cx="2209800" cy="1122363"/>
            </a:xfrm>
            <a:prstGeom prst="rect">
              <a:avLst/>
            </a:prstGeom>
            <a:noFill/>
            <a:ln w="9525">
              <a:noFill/>
              <a:miter lim="800000"/>
              <a:headEnd/>
              <a:tailEnd/>
            </a:ln>
          </p:spPr>
        </p:pic>
        <p:sp>
          <p:nvSpPr>
            <p:cNvPr id="192" name="Text Box 69"/>
            <p:cNvSpPr txBox="1">
              <a:spLocks noChangeArrowheads="1"/>
            </p:cNvSpPr>
            <p:nvPr/>
          </p:nvSpPr>
          <p:spPr bwMode="auto">
            <a:xfrm>
              <a:off x="4162425" y="4267200"/>
              <a:ext cx="1371600" cy="523220"/>
            </a:xfrm>
            <a:prstGeom prst="rect">
              <a:avLst/>
            </a:prstGeom>
            <a:noFill/>
            <a:ln w="9525">
              <a:noFill/>
              <a:miter lim="800000"/>
              <a:headEnd/>
              <a:tailEnd/>
            </a:ln>
          </p:spPr>
          <p:txBody>
            <a:bodyPr wrap="square">
              <a:spAutoFit/>
            </a:bodyPr>
            <a:lstStyle/>
            <a:p>
              <a:pPr algn="ctr" defTabSz="457200">
                <a:spcBef>
                  <a:spcPct val="50000"/>
                </a:spcBef>
              </a:pPr>
              <a:r>
                <a:rPr lang="en-US" sz="1400" b="1" dirty="0" smtClean="0">
                  <a:latin typeface="Calibri" pitchFamily="34" charset="0"/>
                </a:rPr>
                <a:t>Service Provider 2</a:t>
              </a:r>
            </a:p>
          </p:txBody>
        </p:sp>
        <p:sp>
          <p:nvSpPr>
            <p:cNvPr id="193" name="Oval 74"/>
            <p:cNvSpPr>
              <a:spLocks noChangeArrowheads="1"/>
            </p:cNvSpPr>
            <p:nvPr/>
          </p:nvSpPr>
          <p:spPr bwMode="auto">
            <a:xfrm>
              <a:off x="1266825" y="3819525"/>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94" name="Text Box 89"/>
            <p:cNvSpPr txBox="1">
              <a:spLocks noChangeArrowheads="1"/>
            </p:cNvSpPr>
            <p:nvPr/>
          </p:nvSpPr>
          <p:spPr bwMode="auto">
            <a:xfrm>
              <a:off x="4267200" y="4953000"/>
              <a:ext cx="685800" cy="321319"/>
            </a:xfrm>
            <a:prstGeom prst="rect">
              <a:avLst/>
            </a:prstGeom>
            <a:noFill/>
            <a:ln w="9525">
              <a:noFill/>
              <a:miter lim="800000"/>
              <a:headEnd/>
              <a:tailEnd/>
            </a:ln>
          </p:spPr>
          <p:txBody>
            <a:bodyPr>
              <a:spAutoFit/>
            </a:bodyPr>
            <a:lstStyle/>
            <a:p>
              <a:pPr defTabSz="457200">
                <a:spcBef>
                  <a:spcPct val="50000"/>
                </a:spcBef>
              </a:pPr>
              <a:r>
                <a:rPr lang="en-US" sz="1200" b="1" dirty="0">
                  <a:latin typeface="Calibri" pitchFamily="34" charset="0"/>
                </a:rPr>
                <a:t>TDM</a:t>
              </a:r>
            </a:p>
          </p:txBody>
        </p:sp>
        <p:sp>
          <p:nvSpPr>
            <p:cNvPr id="195" name="Line 55"/>
            <p:cNvSpPr>
              <a:spLocks noChangeShapeType="1"/>
            </p:cNvSpPr>
            <p:nvPr/>
          </p:nvSpPr>
          <p:spPr bwMode="auto">
            <a:xfrm flipH="1" flipV="1">
              <a:off x="5276850" y="5257800"/>
              <a:ext cx="152400" cy="76200"/>
            </a:xfrm>
            <a:prstGeom prst="line">
              <a:avLst/>
            </a:prstGeom>
            <a:noFill/>
            <a:ln w="57150">
              <a:solidFill>
                <a:srgbClr val="B5B5B5"/>
              </a:solidFill>
              <a:round/>
              <a:headEnd/>
              <a:tailEnd/>
            </a:ln>
          </p:spPr>
          <p:txBody>
            <a:bodyPr/>
            <a:lstStyle/>
            <a:p>
              <a:endParaRPr lang="en-US" dirty="0"/>
            </a:p>
          </p:txBody>
        </p:sp>
        <p:sp>
          <p:nvSpPr>
            <p:cNvPr id="196" name="Line 55"/>
            <p:cNvSpPr>
              <a:spLocks noChangeShapeType="1"/>
            </p:cNvSpPr>
            <p:nvPr/>
          </p:nvSpPr>
          <p:spPr bwMode="auto">
            <a:xfrm flipH="1" flipV="1">
              <a:off x="5334000" y="5105400"/>
              <a:ext cx="100013" cy="242888"/>
            </a:xfrm>
            <a:prstGeom prst="line">
              <a:avLst/>
            </a:prstGeom>
            <a:noFill/>
            <a:ln w="57150">
              <a:solidFill>
                <a:srgbClr val="B5B5B5"/>
              </a:solidFill>
              <a:round/>
              <a:headEnd/>
              <a:tailEnd/>
            </a:ln>
          </p:spPr>
          <p:txBody>
            <a:bodyPr/>
            <a:lstStyle/>
            <a:p>
              <a:endParaRPr lang="en-US" dirty="0"/>
            </a:p>
          </p:txBody>
        </p:sp>
        <p:sp>
          <p:nvSpPr>
            <p:cNvPr id="197" name="Oval 93"/>
            <p:cNvSpPr>
              <a:spLocks noChangeArrowheads="1"/>
            </p:cNvSpPr>
            <p:nvPr/>
          </p:nvSpPr>
          <p:spPr bwMode="auto">
            <a:xfrm rot="20141727">
              <a:off x="5090920" y="5109946"/>
              <a:ext cx="381000" cy="152400"/>
            </a:xfrm>
            <a:prstGeom prst="ellipse">
              <a:avLst/>
            </a:prstGeom>
            <a:no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198" name="Rectangle 45"/>
            <p:cNvSpPr>
              <a:spLocks noChangeArrowheads="1"/>
            </p:cNvSpPr>
            <p:nvPr/>
          </p:nvSpPr>
          <p:spPr bwMode="auto">
            <a:xfrm>
              <a:off x="1295400" y="885825"/>
              <a:ext cx="1638300" cy="12954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199" name="Oval 77"/>
            <p:cNvSpPr>
              <a:spLocks noChangeArrowheads="1"/>
            </p:cNvSpPr>
            <p:nvPr/>
          </p:nvSpPr>
          <p:spPr bwMode="auto">
            <a:xfrm>
              <a:off x="2381250" y="182880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200" name="Oval 81"/>
            <p:cNvSpPr>
              <a:spLocks noChangeArrowheads="1"/>
            </p:cNvSpPr>
            <p:nvPr/>
          </p:nvSpPr>
          <p:spPr bwMode="auto">
            <a:xfrm>
              <a:off x="2333625" y="1100138"/>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pic>
          <p:nvPicPr>
            <p:cNvPr id="201" name="Picture 82" descr="Large Enterprise"/>
            <p:cNvPicPr>
              <a:picLocks noChangeAspect="1" noChangeArrowheads="1"/>
            </p:cNvPicPr>
            <p:nvPr/>
          </p:nvPicPr>
          <p:blipFill>
            <a:blip r:embed="rId11" cstate="print"/>
            <a:srcRect/>
            <a:stretch>
              <a:fillRect/>
            </a:stretch>
          </p:blipFill>
          <p:spPr bwMode="auto">
            <a:xfrm>
              <a:off x="1371600" y="914400"/>
              <a:ext cx="793750" cy="1190625"/>
            </a:xfrm>
            <a:prstGeom prst="rect">
              <a:avLst/>
            </a:prstGeom>
            <a:noFill/>
            <a:ln w="9525">
              <a:noFill/>
              <a:miter lim="800000"/>
              <a:headEnd/>
              <a:tailEnd/>
            </a:ln>
          </p:spPr>
        </p:pic>
        <p:sp>
          <p:nvSpPr>
            <p:cNvPr id="202" name="Rectangle 94"/>
            <p:cNvSpPr>
              <a:spLocks noChangeArrowheads="1"/>
            </p:cNvSpPr>
            <p:nvPr/>
          </p:nvSpPr>
          <p:spPr bwMode="auto">
            <a:xfrm>
              <a:off x="960121" y="4114800"/>
              <a:ext cx="868679"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3" name="Rectangle 100"/>
            <p:cNvSpPr>
              <a:spLocks noChangeArrowheads="1"/>
            </p:cNvSpPr>
            <p:nvPr/>
          </p:nvSpPr>
          <p:spPr bwMode="auto">
            <a:xfrm>
              <a:off x="2247900" y="1431925"/>
              <a:ext cx="833629"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4" name="Rectangle 103"/>
            <p:cNvSpPr>
              <a:spLocks noChangeArrowheads="1"/>
            </p:cNvSpPr>
            <p:nvPr/>
          </p:nvSpPr>
          <p:spPr bwMode="auto">
            <a:xfrm>
              <a:off x="5391151" y="1371600"/>
              <a:ext cx="784099"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5" name="Rectangle 104"/>
            <p:cNvSpPr>
              <a:spLocks noChangeArrowheads="1"/>
            </p:cNvSpPr>
            <p:nvPr/>
          </p:nvSpPr>
          <p:spPr bwMode="auto">
            <a:xfrm>
              <a:off x="7010400" y="1524001"/>
              <a:ext cx="844297"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6" name="Rectangle 105"/>
            <p:cNvSpPr>
              <a:spLocks noChangeArrowheads="1"/>
            </p:cNvSpPr>
            <p:nvPr/>
          </p:nvSpPr>
          <p:spPr bwMode="auto">
            <a:xfrm>
              <a:off x="7086600" y="2346325"/>
              <a:ext cx="768097"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7" name="Rectangle 106"/>
            <p:cNvSpPr>
              <a:spLocks noChangeArrowheads="1"/>
            </p:cNvSpPr>
            <p:nvPr/>
          </p:nvSpPr>
          <p:spPr bwMode="auto">
            <a:xfrm>
              <a:off x="5562600" y="5562599"/>
              <a:ext cx="789433"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8" name="Rectangle 110"/>
            <p:cNvSpPr>
              <a:spLocks noChangeArrowheads="1"/>
            </p:cNvSpPr>
            <p:nvPr/>
          </p:nvSpPr>
          <p:spPr bwMode="auto">
            <a:xfrm>
              <a:off x="609600" y="3047999"/>
              <a:ext cx="880873" cy="283463"/>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09" name="Oval 31"/>
            <p:cNvSpPr>
              <a:spLocks noChangeArrowheads="1"/>
            </p:cNvSpPr>
            <p:nvPr/>
          </p:nvSpPr>
          <p:spPr bwMode="auto">
            <a:xfrm>
              <a:off x="1066800" y="289560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pic>
          <p:nvPicPr>
            <p:cNvPr id="210" name="Picture 30" descr="Small Enterprise"/>
            <p:cNvPicPr>
              <a:picLocks noChangeAspect="1" noChangeArrowheads="1"/>
            </p:cNvPicPr>
            <p:nvPr/>
          </p:nvPicPr>
          <p:blipFill>
            <a:blip r:embed="rId12" cstate="print"/>
            <a:srcRect/>
            <a:stretch>
              <a:fillRect/>
            </a:stretch>
          </p:blipFill>
          <p:spPr bwMode="auto">
            <a:xfrm>
              <a:off x="241300" y="2514600"/>
              <a:ext cx="569913" cy="685800"/>
            </a:xfrm>
            <a:prstGeom prst="rect">
              <a:avLst/>
            </a:prstGeom>
            <a:noFill/>
            <a:ln w="9525">
              <a:noFill/>
              <a:miter lim="800000"/>
              <a:headEnd/>
              <a:tailEnd/>
            </a:ln>
          </p:spPr>
        </p:pic>
        <p:sp>
          <p:nvSpPr>
            <p:cNvPr id="211" name="Text Box 34"/>
            <p:cNvSpPr txBox="1">
              <a:spLocks noChangeArrowheads="1"/>
            </p:cNvSpPr>
            <p:nvPr/>
          </p:nvSpPr>
          <p:spPr bwMode="auto">
            <a:xfrm>
              <a:off x="1225297" y="2666999"/>
              <a:ext cx="2033016" cy="621240"/>
            </a:xfrm>
            <a:prstGeom prst="rect">
              <a:avLst/>
            </a:prstGeom>
            <a:noFill/>
            <a:ln w="9525">
              <a:noFill/>
              <a:miter lim="800000"/>
              <a:headEnd/>
              <a:tailEnd/>
            </a:ln>
          </p:spPr>
          <p:txBody>
            <a:bodyPr wrap="square">
              <a:spAutoFit/>
            </a:bodyPr>
            <a:lstStyle/>
            <a:p>
              <a:pPr algn="ctr" defTabSz="457200">
                <a:spcBef>
                  <a:spcPct val="50000"/>
                </a:spcBef>
              </a:pPr>
              <a:r>
                <a:rPr lang="en-US" sz="1200" b="1" dirty="0">
                  <a:latin typeface="Calibri" pitchFamily="34" charset="0"/>
                </a:rPr>
                <a:t>Direct </a:t>
              </a:r>
              <a:r>
                <a:rPr lang="en-US" sz="1200" b="1" dirty="0" smtClean="0">
                  <a:latin typeface="Calibri" pitchFamily="34" charset="0"/>
                </a:rPr>
                <a:t>Fiber</a:t>
              </a:r>
            </a:p>
            <a:p>
              <a:pPr algn="ctr" defTabSz="457200">
                <a:spcBef>
                  <a:spcPct val="50000"/>
                </a:spcBef>
              </a:pPr>
              <a:r>
                <a:rPr lang="en-US" sz="1000" b="1" dirty="0" smtClean="0">
                  <a:latin typeface="Calibri" pitchFamily="34" charset="0"/>
                </a:rPr>
                <a:t>100Mbps/1Gbps/10 Gbps</a:t>
              </a:r>
              <a:endParaRPr lang="en-US" sz="1000" b="1" dirty="0">
                <a:latin typeface="Calibri" pitchFamily="34" charset="0"/>
              </a:endParaRPr>
            </a:p>
          </p:txBody>
        </p:sp>
        <p:sp>
          <p:nvSpPr>
            <p:cNvPr id="212" name="Text Box 34"/>
            <p:cNvSpPr txBox="1">
              <a:spLocks noChangeArrowheads="1"/>
            </p:cNvSpPr>
            <p:nvPr/>
          </p:nvSpPr>
          <p:spPr bwMode="auto">
            <a:xfrm>
              <a:off x="1578865" y="3669792"/>
              <a:ext cx="1376555" cy="321319"/>
            </a:xfrm>
            <a:prstGeom prst="rect">
              <a:avLst/>
            </a:prstGeom>
            <a:noFill/>
            <a:ln w="9525">
              <a:noFill/>
              <a:miter lim="800000"/>
              <a:headEnd/>
              <a:tailEnd/>
            </a:ln>
          </p:spPr>
          <p:txBody>
            <a:bodyPr wrap="square">
              <a:spAutoFit/>
            </a:bodyPr>
            <a:lstStyle/>
            <a:p>
              <a:pPr algn="ctr" defTabSz="457200">
                <a:spcBef>
                  <a:spcPct val="50000"/>
                </a:spcBef>
              </a:pPr>
              <a:r>
                <a:rPr lang="en-US" sz="1200" b="1" dirty="0">
                  <a:latin typeface="Calibri" pitchFamily="34" charset="0"/>
                </a:rPr>
                <a:t>SONET/ SDH</a:t>
              </a:r>
            </a:p>
          </p:txBody>
        </p:sp>
        <p:pic>
          <p:nvPicPr>
            <p:cNvPr id="213" name="Picture 2" descr="CWDM Link"/>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3709717">
              <a:off x="3136637" y="3673283"/>
              <a:ext cx="511175" cy="1371600"/>
            </a:xfrm>
            <a:prstGeom prst="rect">
              <a:avLst/>
            </a:prstGeom>
            <a:noFill/>
            <a:ln w="9525">
              <a:noFill/>
              <a:miter lim="800000"/>
              <a:headEnd/>
              <a:tailEnd/>
            </a:ln>
          </p:spPr>
        </p:pic>
        <p:sp>
          <p:nvSpPr>
            <p:cNvPr id="214" name="Line 80"/>
            <p:cNvSpPr>
              <a:spLocks noChangeShapeType="1"/>
            </p:cNvSpPr>
            <p:nvPr/>
          </p:nvSpPr>
          <p:spPr bwMode="auto">
            <a:xfrm flipV="1">
              <a:off x="762000" y="4953000"/>
              <a:ext cx="2057400" cy="228600"/>
            </a:xfrm>
            <a:prstGeom prst="line">
              <a:avLst/>
            </a:prstGeom>
            <a:noFill/>
            <a:ln w="57150">
              <a:solidFill>
                <a:schemeClr val="folHlink"/>
              </a:solidFill>
              <a:round/>
              <a:headEnd/>
              <a:tailEnd/>
            </a:ln>
          </p:spPr>
          <p:txBody>
            <a:bodyPr/>
            <a:lstStyle/>
            <a:p>
              <a:endParaRPr lang="en-US" dirty="0"/>
            </a:p>
          </p:txBody>
        </p:sp>
        <p:sp>
          <p:nvSpPr>
            <p:cNvPr id="215" name="Text Box 56"/>
            <p:cNvSpPr txBox="1">
              <a:spLocks noChangeArrowheads="1"/>
            </p:cNvSpPr>
            <p:nvPr/>
          </p:nvSpPr>
          <p:spPr bwMode="auto">
            <a:xfrm>
              <a:off x="2641600" y="4201180"/>
              <a:ext cx="787400" cy="535531"/>
            </a:xfrm>
            <a:prstGeom prst="rect">
              <a:avLst/>
            </a:prstGeom>
            <a:noFill/>
            <a:ln w="9525">
              <a:noFill/>
              <a:miter lim="800000"/>
              <a:headEnd/>
              <a:tailEnd/>
            </a:ln>
          </p:spPr>
          <p:txBody>
            <a:bodyPr wrap="square">
              <a:spAutoFit/>
            </a:bodyPr>
            <a:lstStyle/>
            <a:p>
              <a:pPr defTabSz="457200">
                <a:spcBef>
                  <a:spcPct val="50000"/>
                </a:spcBef>
              </a:pPr>
              <a:r>
                <a:rPr lang="en-US" sz="1200" b="1" dirty="0" smtClean="0">
                  <a:latin typeface="Calibri" pitchFamily="34" charset="0"/>
                </a:rPr>
                <a:t>     PON </a:t>
              </a:r>
              <a:br>
                <a:rPr lang="en-US" sz="1200" b="1" dirty="0" smtClean="0">
                  <a:latin typeface="Calibri" pitchFamily="34" charset="0"/>
                </a:rPr>
              </a:br>
              <a:r>
                <a:rPr lang="en-US" sz="1200" b="1" dirty="0" smtClean="0">
                  <a:latin typeface="Calibri" pitchFamily="34" charset="0"/>
                </a:rPr>
                <a:t>Fiber    </a:t>
              </a:r>
              <a:endParaRPr lang="en-US" sz="1200" b="1" dirty="0">
                <a:latin typeface="Calibri" pitchFamily="34" charset="0"/>
              </a:endParaRPr>
            </a:p>
          </p:txBody>
        </p:sp>
        <p:sp>
          <p:nvSpPr>
            <p:cNvPr id="216" name="Rectangle 45"/>
            <p:cNvSpPr>
              <a:spLocks noChangeArrowheads="1"/>
            </p:cNvSpPr>
            <p:nvPr/>
          </p:nvSpPr>
          <p:spPr bwMode="auto">
            <a:xfrm>
              <a:off x="228600" y="4876800"/>
              <a:ext cx="1219200" cy="6096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217" name="Oval 81"/>
            <p:cNvSpPr>
              <a:spLocks noChangeArrowheads="1"/>
            </p:cNvSpPr>
            <p:nvPr/>
          </p:nvSpPr>
          <p:spPr bwMode="auto">
            <a:xfrm>
              <a:off x="1133475" y="504825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218" name="Rectangle 100"/>
            <p:cNvSpPr>
              <a:spLocks noChangeArrowheads="1"/>
            </p:cNvSpPr>
            <p:nvPr/>
          </p:nvSpPr>
          <p:spPr bwMode="auto">
            <a:xfrm>
              <a:off x="838201" y="5257799"/>
              <a:ext cx="740665" cy="283463"/>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19" name="Line 80"/>
            <p:cNvSpPr>
              <a:spLocks noChangeShapeType="1"/>
            </p:cNvSpPr>
            <p:nvPr/>
          </p:nvSpPr>
          <p:spPr bwMode="auto">
            <a:xfrm flipV="1">
              <a:off x="1752600" y="4953000"/>
              <a:ext cx="1219200" cy="762000"/>
            </a:xfrm>
            <a:prstGeom prst="line">
              <a:avLst/>
            </a:prstGeom>
            <a:noFill/>
            <a:ln w="57150">
              <a:solidFill>
                <a:schemeClr val="folHlink"/>
              </a:solidFill>
              <a:round/>
              <a:headEnd/>
              <a:tailEnd/>
            </a:ln>
          </p:spPr>
          <p:txBody>
            <a:bodyPr/>
            <a:lstStyle/>
            <a:p>
              <a:endParaRPr lang="en-US" dirty="0"/>
            </a:p>
          </p:txBody>
        </p:sp>
        <p:sp>
          <p:nvSpPr>
            <p:cNvPr id="220" name="Oval 77"/>
            <p:cNvSpPr>
              <a:spLocks noChangeArrowheads="1"/>
            </p:cNvSpPr>
            <p:nvPr/>
          </p:nvSpPr>
          <p:spPr bwMode="auto">
            <a:xfrm>
              <a:off x="2162175" y="5334000"/>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pic>
          <p:nvPicPr>
            <p:cNvPr id="221" name="Picture 78" descr="DSLAM"/>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743200" y="4724400"/>
              <a:ext cx="374650" cy="374650"/>
            </a:xfrm>
            <a:prstGeom prst="rect">
              <a:avLst/>
            </a:prstGeom>
            <a:noFill/>
            <a:ln w="9525">
              <a:noFill/>
              <a:miter lim="800000"/>
              <a:headEnd/>
              <a:tailEnd/>
            </a:ln>
          </p:spPr>
        </p:pic>
        <p:pic>
          <p:nvPicPr>
            <p:cNvPr id="222" name="Picture 30" descr="Small Enterprise"/>
            <p:cNvPicPr>
              <a:picLocks noChangeAspect="1" noChangeArrowheads="1"/>
            </p:cNvPicPr>
            <p:nvPr/>
          </p:nvPicPr>
          <p:blipFill>
            <a:blip r:embed="rId15" cstate="print"/>
            <a:srcRect/>
            <a:stretch>
              <a:fillRect/>
            </a:stretch>
          </p:blipFill>
          <p:spPr bwMode="auto">
            <a:xfrm>
              <a:off x="1676400" y="5410200"/>
              <a:ext cx="341313" cy="411163"/>
            </a:xfrm>
            <a:prstGeom prst="rect">
              <a:avLst/>
            </a:prstGeom>
            <a:noFill/>
            <a:ln w="9525">
              <a:noFill/>
              <a:miter lim="800000"/>
              <a:headEnd/>
              <a:tailEnd/>
            </a:ln>
          </p:spPr>
        </p:pic>
        <p:sp>
          <p:nvSpPr>
            <p:cNvPr id="223" name="Rectangle 45"/>
            <p:cNvSpPr>
              <a:spLocks noChangeArrowheads="1"/>
            </p:cNvSpPr>
            <p:nvPr/>
          </p:nvSpPr>
          <p:spPr bwMode="auto">
            <a:xfrm>
              <a:off x="1600200" y="5181600"/>
              <a:ext cx="762000" cy="685800"/>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grpSp>
          <p:nvGrpSpPr>
            <p:cNvPr id="7" name="Group 62"/>
            <p:cNvGrpSpPr>
              <a:grpSpLocks/>
            </p:cNvGrpSpPr>
            <p:nvPr/>
          </p:nvGrpSpPr>
          <p:grpSpPr bwMode="auto">
            <a:xfrm>
              <a:off x="2667000" y="2743200"/>
              <a:ext cx="2743200" cy="1303338"/>
              <a:chOff x="1824" y="1771"/>
              <a:chExt cx="1728" cy="821"/>
            </a:xfrm>
            <a:effectLst>
              <a:outerShdw blurRad="50800" dist="38100" dir="2700000" algn="tl" rotWithShape="0">
                <a:prstClr val="black">
                  <a:alpha val="40000"/>
                </a:prstClr>
              </a:outerShdw>
            </a:effectLst>
          </p:grpSpPr>
          <p:pic>
            <p:nvPicPr>
              <p:cNvPr id="225" name="Picture 63" descr="cloud2"/>
              <p:cNvPicPr>
                <a:picLocks noChangeAspect="1" noChangeArrowheads="1"/>
              </p:cNvPicPr>
              <p:nvPr/>
            </p:nvPicPr>
            <p:blipFill>
              <a:blip r:embed="rId16" cstate="print"/>
              <a:srcRect/>
              <a:stretch>
                <a:fillRect/>
              </a:stretch>
            </p:blipFill>
            <p:spPr bwMode="auto">
              <a:xfrm>
                <a:off x="1824" y="1771"/>
                <a:ext cx="1728" cy="821"/>
              </a:xfrm>
              <a:prstGeom prst="rect">
                <a:avLst/>
              </a:prstGeom>
              <a:noFill/>
              <a:ln w="9525">
                <a:noFill/>
                <a:miter lim="800000"/>
                <a:headEnd/>
                <a:tailEnd/>
              </a:ln>
            </p:spPr>
          </p:pic>
          <p:sp>
            <p:nvSpPr>
              <p:cNvPr id="226" name="Text Box 64"/>
              <p:cNvSpPr txBox="1">
                <a:spLocks noChangeArrowheads="1"/>
              </p:cNvSpPr>
              <p:nvPr/>
            </p:nvSpPr>
            <p:spPr bwMode="auto">
              <a:xfrm>
                <a:off x="2208" y="2011"/>
                <a:ext cx="864" cy="330"/>
              </a:xfrm>
              <a:prstGeom prst="rect">
                <a:avLst/>
              </a:prstGeom>
              <a:noFill/>
              <a:ln w="9525">
                <a:noFill/>
                <a:miter lim="800000"/>
                <a:headEnd/>
                <a:tailEnd/>
              </a:ln>
            </p:spPr>
            <p:txBody>
              <a:bodyPr wrap="square">
                <a:spAutoFit/>
              </a:bodyPr>
              <a:lstStyle/>
              <a:p>
                <a:pPr algn="ctr" defTabSz="457200">
                  <a:spcBef>
                    <a:spcPct val="50000"/>
                  </a:spcBef>
                </a:pPr>
                <a:r>
                  <a:rPr lang="en-US" sz="1400" b="1" dirty="0" smtClean="0">
                    <a:latin typeface="Calibri" pitchFamily="34" charset="0"/>
                  </a:rPr>
                  <a:t>Service Provider </a:t>
                </a:r>
                <a:r>
                  <a:rPr lang="en-US" sz="1400" b="1" dirty="0">
                    <a:latin typeface="Calibri" pitchFamily="34" charset="0"/>
                  </a:rPr>
                  <a:t>1</a:t>
                </a:r>
              </a:p>
            </p:txBody>
          </p:sp>
        </p:grpSp>
        <p:sp>
          <p:nvSpPr>
            <p:cNvPr id="227" name="Rectangle 100"/>
            <p:cNvSpPr>
              <a:spLocks noChangeArrowheads="1"/>
            </p:cNvSpPr>
            <p:nvPr/>
          </p:nvSpPr>
          <p:spPr bwMode="auto">
            <a:xfrm>
              <a:off x="1552575" y="5181599"/>
              <a:ext cx="821818"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pic>
          <p:nvPicPr>
            <p:cNvPr id="228" name="Picture 20" descr="University"/>
            <p:cNvPicPr>
              <a:picLocks noChangeAspect="1" noChangeArrowheads="1"/>
            </p:cNvPicPr>
            <p:nvPr/>
          </p:nvPicPr>
          <p:blipFill>
            <a:blip r:embed="rId17" cstate="print"/>
            <a:srcRect/>
            <a:stretch>
              <a:fillRect/>
            </a:stretch>
          </p:blipFill>
          <p:spPr bwMode="auto">
            <a:xfrm>
              <a:off x="266700" y="4927600"/>
              <a:ext cx="685800" cy="482600"/>
            </a:xfrm>
            <a:prstGeom prst="rect">
              <a:avLst/>
            </a:prstGeom>
            <a:noFill/>
            <a:ln w="9525">
              <a:noFill/>
              <a:miter lim="800000"/>
              <a:headEnd/>
              <a:tailEnd/>
            </a:ln>
          </p:spPr>
        </p:pic>
        <p:pic>
          <p:nvPicPr>
            <p:cNvPr id="229" name="Picture 22" descr="Medium Enterprise"/>
            <p:cNvPicPr>
              <a:picLocks noChangeAspect="1" noChangeArrowheads="1"/>
            </p:cNvPicPr>
            <p:nvPr/>
          </p:nvPicPr>
          <p:blipFill>
            <a:blip r:embed="rId8" cstate="print"/>
            <a:srcRect/>
            <a:stretch>
              <a:fillRect/>
            </a:stretch>
          </p:blipFill>
          <p:spPr bwMode="auto">
            <a:xfrm>
              <a:off x="8001001" y="3276600"/>
              <a:ext cx="762000" cy="712788"/>
            </a:xfrm>
            <a:prstGeom prst="rect">
              <a:avLst/>
            </a:prstGeom>
            <a:noFill/>
            <a:ln w="9525">
              <a:noFill/>
              <a:miter lim="800000"/>
              <a:headEnd/>
              <a:tailEnd/>
            </a:ln>
          </p:spPr>
        </p:pic>
        <p:sp>
          <p:nvSpPr>
            <p:cNvPr id="230" name="Line 12"/>
            <p:cNvSpPr>
              <a:spLocks noChangeShapeType="1"/>
            </p:cNvSpPr>
            <p:nvPr/>
          </p:nvSpPr>
          <p:spPr bwMode="auto">
            <a:xfrm>
              <a:off x="5257800" y="3581400"/>
              <a:ext cx="1066800" cy="0"/>
            </a:xfrm>
            <a:prstGeom prst="line">
              <a:avLst/>
            </a:prstGeom>
            <a:noFill/>
            <a:ln w="57150">
              <a:solidFill>
                <a:srgbClr val="B5B5B5"/>
              </a:solidFill>
              <a:round/>
              <a:headEnd/>
              <a:tailEnd/>
            </a:ln>
          </p:spPr>
          <p:txBody>
            <a:bodyPr/>
            <a:lstStyle/>
            <a:p>
              <a:endParaRPr lang="en-US" dirty="0"/>
            </a:p>
          </p:txBody>
        </p:sp>
        <p:sp>
          <p:nvSpPr>
            <p:cNvPr id="231" name="Line 8"/>
            <p:cNvSpPr>
              <a:spLocks noChangeShapeType="1"/>
            </p:cNvSpPr>
            <p:nvPr/>
          </p:nvSpPr>
          <p:spPr bwMode="auto">
            <a:xfrm>
              <a:off x="7608889" y="3756025"/>
              <a:ext cx="533400" cy="1588"/>
            </a:xfrm>
            <a:prstGeom prst="line">
              <a:avLst/>
            </a:prstGeom>
            <a:noFill/>
            <a:ln w="57150">
              <a:solidFill>
                <a:srgbClr val="B5B5B5"/>
              </a:solidFill>
              <a:round/>
              <a:headEnd/>
              <a:tailEnd/>
            </a:ln>
          </p:spPr>
          <p:txBody>
            <a:bodyPr/>
            <a:lstStyle/>
            <a:p>
              <a:endParaRPr lang="en-US" dirty="0"/>
            </a:p>
          </p:txBody>
        </p:sp>
        <p:sp>
          <p:nvSpPr>
            <p:cNvPr id="232" name="Oval 44"/>
            <p:cNvSpPr>
              <a:spLocks noChangeArrowheads="1"/>
            </p:cNvSpPr>
            <p:nvPr/>
          </p:nvSpPr>
          <p:spPr bwMode="auto">
            <a:xfrm>
              <a:off x="7761289" y="3673475"/>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233" name="Rectangle 45"/>
            <p:cNvSpPr>
              <a:spLocks noChangeArrowheads="1"/>
            </p:cNvSpPr>
            <p:nvPr/>
          </p:nvSpPr>
          <p:spPr bwMode="auto">
            <a:xfrm>
              <a:off x="7696201" y="3227386"/>
              <a:ext cx="1219200" cy="881063"/>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234" name="Rectangle 105"/>
            <p:cNvSpPr>
              <a:spLocks noChangeArrowheads="1"/>
            </p:cNvSpPr>
            <p:nvPr/>
          </p:nvSpPr>
          <p:spPr bwMode="auto">
            <a:xfrm>
              <a:off x="7673976" y="3836987"/>
              <a:ext cx="799465"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35" name="Oval 25"/>
            <p:cNvSpPr>
              <a:spLocks noChangeAspect="1" noChangeArrowheads="1"/>
            </p:cNvSpPr>
            <p:nvPr/>
          </p:nvSpPr>
          <p:spPr bwMode="auto">
            <a:xfrm>
              <a:off x="76200" y="6081713"/>
              <a:ext cx="128588" cy="128587"/>
            </a:xfrm>
            <a:prstGeom prst="ellipse">
              <a:avLst/>
            </a:prstGeom>
            <a:solidFill>
              <a:schemeClr val="accent1"/>
            </a:solidFill>
            <a:ln w="9525">
              <a:solidFill>
                <a:schemeClr val="tx1"/>
              </a:solidFill>
              <a:round/>
              <a:headEnd/>
              <a:tailEnd/>
            </a:ln>
          </p:spPr>
          <p:txBody>
            <a:bodyPr wrap="none" anchor="ctr"/>
            <a:lstStyle/>
            <a:p>
              <a:endParaRPr lang="en-US" sz="1600" dirty="0"/>
            </a:p>
          </p:txBody>
        </p:sp>
        <p:sp>
          <p:nvSpPr>
            <p:cNvPr id="236" name="Oval 26"/>
            <p:cNvSpPr>
              <a:spLocks noChangeAspect="1" noChangeArrowheads="1"/>
            </p:cNvSpPr>
            <p:nvPr/>
          </p:nvSpPr>
          <p:spPr bwMode="auto">
            <a:xfrm>
              <a:off x="76200" y="5915025"/>
              <a:ext cx="128588" cy="128588"/>
            </a:xfrm>
            <a:prstGeom prst="ellipse">
              <a:avLst/>
            </a:prstGeom>
            <a:solidFill>
              <a:srgbClr val="FF0066"/>
            </a:solidFill>
            <a:ln w="9525">
              <a:solidFill>
                <a:schemeClr val="tx1"/>
              </a:solidFill>
              <a:round/>
              <a:headEnd/>
              <a:tailEnd/>
            </a:ln>
          </p:spPr>
          <p:txBody>
            <a:bodyPr wrap="none" anchor="ctr"/>
            <a:lstStyle/>
            <a:p>
              <a:endParaRPr lang="en-US" sz="1600" dirty="0"/>
            </a:p>
          </p:txBody>
        </p:sp>
        <p:pic>
          <p:nvPicPr>
            <p:cNvPr id="237" name="Picture 67" descr="Small Enterprise"/>
            <p:cNvPicPr>
              <a:picLocks noChangeAspect="1" noChangeArrowheads="1"/>
            </p:cNvPicPr>
            <p:nvPr/>
          </p:nvPicPr>
          <p:blipFill>
            <a:blip r:embed="rId18" cstate="print"/>
            <a:srcRect/>
            <a:stretch>
              <a:fillRect/>
            </a:stretch>
          </p:blipFill>
          <p:spPr bwMode="auto">
            <a:xfrm>
              <a:off x="8385049" y="4657344"/>
              <a:ext cx="443265" cy="533400"/>
            </a:xfrm>
            <a:prstGeom prst="rect">
              <a:avLst/>
            </a:prstGeom>
            <a:noFill/>
          </p:spPr>
        </p:pic>
        <p:grpSp>
          <p:nvGrpSpPr>
            <p:cNvPr id="8" name="Group 117"/>
            <p:cNvGrpSpPr/>
            <p:nvPr/>
          </p:nvGrpSpPr>
          <p:grpSpPr>
            <a:xfrm rot="3534332">
              <a:off x="5950512" y="4058302"/>
              <a:ext cx="457200" cy="426720"/>
              <a:chOff x="7696200" y="1859280"/>
              <a:chExt cx="533400" cy="426720"/>
            </a:xfrm>
          </p:grpSpPr>
          <p:sp>
            <p:nvSpPr>
              <p:cNvPr id="239" name="Arc 238"/>
              <p:cNvSpPr/>
              <p:nvPr/>
            </p:nvSpPr>
            <p:spPr>
              <a:xfrm>
                <a:off x="7696200" y="1981200"/>
                <a:ext cx="381000" cy="304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0" name="Arc 239"/>
              <p:cNvSpPr/>
              <p:nvPr/>
            </p:nvSpPr>
            <p:spPr>
              <a:xfrm>
                <a:off x="7696200" y="1859280"/>
                <a:ext cx="533400" cy="4267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1" name="Arc 240"/>
              <p:cNvSpPr/>
              <p:nvPr/>
            </p:nvSpPr>
            <p:spPr>
              <a:xfrm>
                <a:off x="7696200" y="1920240"/>
                <a:ext cx="457200" cy="3657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 name="Group 121"/>
            <p:cNvGrpSpPr/>
            <p:nvPr/>
          </p:nvGrpSpPr>
          <p:grpSpPr>
            <a:xfrm rot="15092033">
              <a:off x="7132782" y="4643050"/>
              <a:ext cx="457200" cy="426720"/>
              <a:chOff x="7696200" y="1859280"/>
              <a:chExt cx="533400" cy="426720"/>
            </a:xfrm>
          </p:grpSpPr>
          <p:sp>
            <p:nvSpPr>
              <p:cNvPr id="243" name="Arc 242"/>
              <p:cNvSpPr/>
              <p:nvPr/>
            </p:nvSpPr>
            <p:spPr>
              <a:xfrm>
                <a:off x="7696200" y="1981200"/>
                <a:ext cx="381000" cy="304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4" name="Arc 243"/>
              <p:cNvSpPr/>
              <p:nvPr/>
            </p:nvSpPr>
            <p:spPr>
              <a:xfrm>
                <a:off x="7696200" y="1859280"/>
                <a:ext cx="533400" cy="4267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5" name="Arc 244"/>
              <p:cNvSpPr/>
              <p:nvPr/>
            </p:nvSpPr>
            <p:spPr>
              <a:xfrm>
                <a:off x="7696200" y="1920240"/>
                <a:ext cx="457200" cy="3657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46" name="Text Box 57"/>
            <p:cNvSpPr txBox="1">
              <a:spLocks noChangeArrowheads="1"/>
            </p:cNvSpPr>
            <p:nvPr/>
          </p:nvSpPr>
          <p:spPr bwMode="auto">
            <a:xfrm>
              <a:off x="6629399" y="4267199"/>
              <a:ext cx="960122" cy="338859"/>
            </a:xfrm>
            <a:prstGeom prst="rect">
              <a:avLst/>
            </a:prstGeom>
            <a:noFill/>
            <a:ln w="9525">
              <a:noFill/>
              <a:miter lim="800000"/>
              <a:headEnd/>
              <a:tailEnd/>
            </a:ln>
          </p:spPr>
          <p:txBody>
            <a:bodyPr wrap="square">
              <a:spAutoFit/>
            </a:bodyPr>
            <a:lstStyle/>
            <a:p>
              <a:pPr>
                <a:spcBef>
                  <a:spcPct val="50000"/>
                </a:spcBef>
              </a:pPr>
              <a:r>
                <a:rPr lang="en-US" sz="1200" b="1" dirty="0" smtClean="0"/>
                <a:t>WiMax</a:t>
              </a:r>
              <a:endParaRPr lang="en-US" sz="1200" b="1" dirty="0"/>
            </a:p>
          </p:txBody>
        </p:sp>
        <p:pic>
          <p:nvPicPr>
            <p:cNvPr id="247" name="Picture 246" descr="fw2.png"/>
            <p:cNvPicPr>
              <a:picLocks noChangeAspect="1"/>
            </p:cNvPicPr>
            <p:nvPr/>
          </p:nvPicPr>
          <p:blipFill>
            <a:blip r:embed="rId19" cstate="print"/>
            <a:stretch>
              <a:fillRect/>
            </a:stretch>
          </p:blipFill>
          <p:spPr>
            <a:xfrm flipH="1">
              <a:off x="5486400" y="3962400"/>
              <a:ext cx="1028700" cy="685800"/>
            </a:xfrm>
            <a:prstGeom prst="rect">
              <a:avLst/>
            </a:prstGeom>
          </p:spPr>
        </p:pic>
        <p:sp>
          <p:nvSpPr>
            <p:cNvPr id="248" name="Line 12"/>
            <p:cNvSpPr>
              <a:spLocks noChangeShapeType="1"/>
            </p:cNvSpPr>
            <p:nvPr/>
          </p:nvSpPr>
          <p:spPr bwMode="auto">
            <a:xfrm>
              <a:off x="4800600" y="3733800"/>
              <a:ext cx="1219200" cy="533400"/>
            </a:xfrm>
            <a:prstGeom prst="line">
              <a:avLst/>
            </a:prstGeom>
            <a:noFill/>
            <a:ln w="57150">
              <a:solidFill>
                <a:srgbClr val="B5B5B5"/>
              </a:solidFill>
              <a:round/>
              <a:headEnd/>
              <a:tailEnd/>
            </a:ln>
          </p:spPr>
          <p:txBody>
            <a:bodyPr/>
            <a:lstStyle/>
            <a:p>
              <a:endParaRPr lang="en-US" dirty="0"/>
            </a:p>
          </p:txBody>
        </p:sp>
        <p:pic>
          <p:nvPicPr>
            <p:cNvPr id="249" name="Picture 248" descr="fw2.png"/>
            <p:cNvPicPr>
              <a:picLocks noChangeAspect="1"/>
            </p:cNvPicPr>
            <p:nvPr/>
          </p:nvPicPr>
          <p:blipFill>
            <a:blip r:embed="rId19" cstate="print"/>
            <a:stretch>
              <a:fillRect/>
            </a:stretch>
          </p:blipFill>
          <p:spPr>
            <a:xfrm>
              <a:off x="7010400" y="4648200"/>
              <a:ext cx="1028700" cy="685800"/>
            </a:xfrm>
            <a:prstGeom prst="rect">
              <a:avLst/>
            </a:prstGeom>
          </p:spPr>
        </p:pic>
        <p:sp>
          <p:nvSpPr>
            <p:cNvPr id="250" name="Line 8"/>
            <p:cNvSpPr>
              <a:spLocks noChangeShapeType="1"/>
            </p:cNvSpPr>
            <p:nvPr/>
          </p:nvSpPr>
          <p:spPr bwMode="auto">
            <a:xfrm>
              <a:off x="7696199" y="4981575"/>
              <a:ext cx="688849" cy="29336"/>
            </a:xfrm>
            <a:prstGeom prst="line">
              <a:avLst/>
            </a:prstGeom>
            <a:noFill/>
            <a:ln w="57150">
              <a:solidFill>
                <a:srgbClr val="B5B5B5"/>
              </a:solidFill>
              <a:round/>
              <a:headEnd/>
              <a:tailEnd/>
            </a:ln>
          </p:spPr>
          <p:txBody>
            <a:bodyPr/>
            <a:lstStyle/>
            <a:p>
              <a:endParaRPr lang="en-US" dirty="0"/>
            </a:p>
          </p:txBody>
        </p:sp>
        <p:sp>
          <p:nvSpPr>
            <p:cNvPr id="251" name="Oval 44"/>
            <p:cNvSpPr>
              <a:spLocks noChangeArrowheads="1"/>
            </p:cNvSpPr>
            <p:nvPr/>
          </p:nvSpPr>
          <p:spPr bwMode="auto">
            <a:xfrm>
              <a:off x="7761288" y="4899026"/>
              <a:ext cx="152400" cy="152400"/>
            </a:xfrm>
            <a:prstGeom prst="ellipse">
              <a:avLst/>
            </a:prstGeom>
            <a:solidFill>
              <a:srgbClr val="FF0066"/>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252" name="Rectangle 45"/>
            <p:cNvSpPr>
              <a:spLocks noChangeArrowheads="1"/>
            </p:cNvSpPr>
            <p:nvPr/>
          </p:nvSpPr>
          <p:spPr bwMode="auto">
            <a:xfrm>
              <a:off x="7696200" y="4452937"/>
              <a:ext cx="1219200" cy="881063"/>
            </a:xfrm>
            <a:prstGeom prst="rect">
              <a:avLst/>
            </a:prstGeom>
            <a:noFill/>
            <a:ln w="9525">
              <a:solidFill>
                <a:schemeClr val="bg2"/>
              </a:solidFill>
              <a:prstDash val="dash"/>
              <a:miter lim="800000"/>
              <a:headEnd/>
              <a:tailEnd/>
            </a:ln>
          </p:spPr>
          <p:txBody>
            <a:bodyPr wrap="none" anchor="ctr"/>
            <a:lstStyle/>
            <a:p>
              <a:pPr defTabSz="457200"/>
              <a:endParaRPr lang="en-US" dirty="0">
                <a:latin typeface="Calibri" pitchFamily="34" charset="0"/>
              </a:endParaRPr>
            </a:p>
          </p:txBody>
        </p:sp>
        <p:sp>
          <p:nvSpPr>
            <p:cNvPr id="253" name="Rectangle 105"/>
            <p:cNvSpPr>
              <a:spLocks noChangeArrowheads="1"/>
            </p:cNvSpPr>
            <p:nvPr/>
          </p:nvSpPr>
          <p:spPr bwMode="auto">
            <a:xfrm>
              <a:off x="7673975" y="5062538"/>
              <a:ext cx="799466" cy="285616"/>
            </a:xfrm>
            <a:prstGeom prst="rect">
              <a:avLst/>
            </a:prstGeom>
            <a:noFill/>
            <a:ln w="9525">
              <a:noFill/>
              <a:miter lim="800000"/>
              <a:headEnd/>
              <a:tailEnd/>
            </a:ln>
          </p:spPr>
          <p:txBody>
            <a:bodyPr wrap="square">
              <a:spAutoFit/>
            </a:bodyPr>
            <a:lstStyle/>
            <a:p>
              <a:pPr defTabSz="457200"/>
              <a:r>
                <a:rPr lang="en-US" sz="1000" dirty="0">
                  <a:latin typeface="Calibri" pitchFamily="34" charset="0"/>
                </a:rPr>
                <a:t>Ethernet</a:t>
              </a:r>
            </a:p>
          </p:txBody>
        </p:sp>
        <p:sp>
          <p:nvSpPr>
            <p:cNvPr id="254" name="Oval 19"/>
            <p:cNvSpPr>
              <a:spLocks noChangeArrowheads="1"/>
            </p:cNvSpPr>
            <p:nvPr/>
          </p:nvSpPr>
          <p:spPr bwMode="auto">
            <a:xfrm>
              <a:off x="4572000" y="3886200"/>
              <a:ext cx="152400" cy="152400"/>
            </a:xfrm>
            <a:prstGeom prst="ellipse">
              <a:avLst/>
            </a:prstGeom>
            <a:solidFill>
              <a:schemeClr val="accent1"/>
            </a:solidFill>
            <a:ln w="9525">
              <a:solidFill>
                <a:schemeClr val="tx1"/>
              </a:solidFill>
              <a:round/>
              <a:headEnd/>
              <a:tailEnd/>
            </a:ln>
          </p:spPr>
          <p:txBody>
            <a:bodyPr wrap="none" anchor="ctr"/>
            <a:lstStyle/>
            <a:p>
              <a:pPr defTabSz="457200"/>
              <a:endParaRPr lang="en-US" dirty="0">
                <a:latin typeface="Calibri" pitchFamily="34" charset="0"/>
              </a:endParaRPr>
            </a:p>
          </p:txBody>
        </p:sp>
        <p:sp>
          <p:nvSpPr>
            <p:cNvPr id="255" name="Line 49"/>
            <p:cNvSpPr>
              <a:spLocks noChangeShapeType="1"/>
            </p:cNvSpPr>
            <p:nvPr/>
          </p:nvSpPr>
          <p:spPr bwMode="auto">
            <a:xfrm>
              <a:off x="6477000" y="3429000"/>
              <a:ext cx="914400" cy="0"/>
            </a:xfrm>
            <a:prstGeom prst="line">
              <a:avLst/>
            </a:prstGeom>
            <a:noFill/>
            <a:ln w="19050">
              <a:solidFill>
                <a:srgbClr val="B5B5B5"/>
              </a:solidFill>
              <a:prstDash val="sysDash"/>
              <a:round/>
              <a:headEnd/>
              <a:tailEnd/>
            </a:ln>
          </p:spPr>
          <p:txBody>
            <a:bodyPr/>
            <a:lstStyle/>
            <a:p>
              <a:endParaRPr lang="en-US" dirty="0"/>
            </a:p>
          </p:txBody>
        </p:sp>
        <p:pic>
          <p:nvPicPr>
            <p:cNvPr id="256" name="Picture 67" descr="Small Enterprise"/>
            <p:cNvPicPr>
              <a:picLocks noChangeAspect="1" noChangeArrowheads="1"/>
            </p:cNvPicPr>
            <p:nvPr/>
          </p:nvPicPr>
          <p:blipFill>
            <a:blip r:embed="rId18" cstate="print"/>
            <a:srcRect/>
            <a:stretch>
              <a:fillRect/>
            </a:stretch>
          </p:blipFill>
          <p:spPr bwMode="auto">
            <a:xfrm>
              <a:off x="5994046" y="3429000"/>
              <a:ext cx="443265" cy="533400"/>
            </a:xfrm>
            <a:prstGeom prst="rect">
              <a:avLst/>
            </a:prstGeom>
            <a:noFill/>
          </p:spPr>
        </p:pic>
        <p:grpSp>
          <p:nvGrpSpPr>
            <p:cNvPr id="10" name="Group 117"/>
            <p:cNvGrpSpPr/>
            <p:nvPr/>
          </p:nvGrpSpPr>
          <p:grpSpPr>
            <a:xfrm rot="2308368">
              <a:off x="6255312" y="3211177"/>
              <a:ext cx="457200" cy="426720"/>
              <a:chOff x="7696200" y="1859280"/>
              <a:chExt cx="533400" cy="426720"/>
            </a:xfrm>
          </p:grpSpPr>
          <p:sp>
            <p:nvSpPr>
              <p:cNvPr id="258" name="Arc 257"/>
              <p:cNvSpPr/>
              <p:nvPr/>
            </p:nvSpPr>
            <p:spPr>
              <a:xfrm>
                <a:off x="7696200" y="1981200"/>
                <a:ext cx="381000" cy="304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9" name="Arc 258"/>
              <p:cNvSpPr/>
              <p:nvPr/>
            </p:nvSpPr>
            <p:spPr>
              <a:xfrm>
                <a:off x="7696200" y="1859280"/>
                <a:ext cx="533400" cy="4267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0" name="Arc 259"/>
              <p:cNvSpPr/>
              <p:nvPr/>
            </p:nvSpPr>
            <p:spPr>
              <a:xfrm>
                <a:off x="7696200" y="1920240"/>
                <a:ext cx="457200" cy="3657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1" name="Group 121"/>
            <p:cNvGrpSpPr/>
            <p:nvPr/>
          </p:nvGrpSpPr>
          <p:grpSpPr>
            <a:xfrm rot="12976442">
              <a:off x="7168531" y="3213179"/>
              <a:ext cx="457200" cy="426720"/>
              <a:chOff x="7696200" y="1859280"/>
              <a:chExt cx="533400" cy="426720"/>
            </a:xfrm>
          </p:grpSpPr>
          <p:sp>
            <p:nvSpPr>
              <p:cNvPr id="262" name="Arc 261"/>
              <p:cNvSpPr/>
              <p:nvPr/>
            </p:nvSpPr>
            <p:spPr>
              <a:xfrm>
                <a:off x="7696200" y="1981200"/>
                <a:ext cx="381000" cy="304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3" name="Arc 262"/>
              <p:cNvSpPr/>
              <p:nvPr/>
            </p:nvSpPr>
            <p:spPr>
              <a:xfrm>
                <a:off x="7696200" y="1859280"/>
                <a:ext cx="533400" cy="4267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4" name="Arc 263"/>
              <p:cNvSpPr/>
              <p:nvPr/>
            </p:nvSpPr>
            <p:spPr>
              <a:xfrm>
                <a:off x="7696200" y="1920240"/>
                <a:ext cx="457200" cy="3657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65" name="Text Box 57"/>
            <p:cNvSpPr txBox="1">
              <a:spLocks noChangeArrowheads="1"/>
            </p:cNvSpPr>
            <p:nvPr/>
          </p:nvSpPr>
          <p:spPr bwMode="auto">
            <a:xfrm>
              <a:off x="6400800" y="3581400"/>
              <a:ext cx="1219200" cy="461665"/>
            </a:xfrm>
            <a:prstGeom prst="rect">
              <a:avLst/>
            </a:prstGeom>
            <a:noFill/>
            <a:ln w="9525">
              <a:noFill/>
              <a:miter lim="800000"/>
              <a:headEnd/>
              <a:tailEnd/>
            </a:ln>
          </p:spPr>
          <p:txBody>
            <a:bodyPr wrap="square">
              <a:spAutoFit/>
            </a:bodyPr>
            <a:lstStyle/>
            <a:p>
              <a:pPr>
                <a:spcBef>
                  <a:spcPct val="50000"/>
                </a:spcBef>
              </a:pPr>
              <a:r>
                <a:rPr lang="en-US" sz="1200" b="1" dirty="0" smtClean="0"/>
                <a:t>Packet Wireless</a:t>
              </a:r>
              <a:endParaRPr lang="en-US" sz="1200" b="1" dirty="0"/>
            </a:p>
          </p:txBody>
        </p:sp>
        <p:pic>
          <p:nvPicPr>
            <p:cNvPr id="266" name="Picture 265" descr="fw2.png"/>
            <p:cNvPicPr>
              <a:picLocks noChangeAspect="1"/>
            </p:cNvPicPr>
            <p:nvPr/>
          </p:nvPicPr>
          <p:blipFill>
            <a:blip r:embed="rId19" cstate="print"/>
            <a:stretch>
              <a:fillRect/>
            </a:stretch>
          </p:blipFill>
          <p:spPr>
            <a:xfrm flipH="1">
              <a:off x="5791200" y="3124200"/>
              <a:ext cx="1028700" cy="685800"/>
            </a:xfrm>
            <a:prstGeom prst="rect">
              <a:avLst/>
            </a:prstGeom>
          </p:spPr>
        </p:pic>
        <p:pic>
          <p:nvPicPr>
            <p:cNvPr id="267" name="Picture 266" descr="fw1.png"/>
            <p:cNvPicPr>
              <a:picLocks noChangeAspect="1"/>
            </p:cNvPicPr>
            <p:nvPr/>
          </p:nvPicPr>
          <p:blipFill>
            <a:blip r:embed="rId20" cstate="print"/>
            <a:stretch>
              <a:fillRect/>
            </a:stretch>
          </p:blipFill>
          <p:spPr>
            <a:xfrm flipH="1">
              <a:off x="7239001" y="3124200"/>
              <a:ext cx="533400" cy="1066800"/>
            </a:xfrm>
            <a:prstGeom prst="rect">
              <a:avLst/>
            </a:prstGeom>
          </p:spPr>
        </p:pic>
        <p:sp>
          <p:nvSpPr>
            <p:cNvPr id="268" name="Text Box 57"/>
            <p:cNvSpPr txBox="1">
              <a:spLocks noChangeArrowheads="1"/>
            </p:cNvSpPr>
            <p:nvPr/>
          </p:nvSpPr>
          <p:spPr bwMode="auto">
            <a:xfrm>
              <a:off x="5291329" y="4745736"/>
              <a:ext cx="823719" cy="321319"/>
            </a:xfrm>
            <a:prstGeom prst="rect">
              <a:avLst/>
            </a:prstGeom>
            <a:noFill/>
            <a:ln w="9525">
              <a:noFill/>
              <a:miter lim="800000"/>
              <a:headEnd/>
              <a:tailEnd/>
            </a:ln>
          </p:spPr>
          <p:txBody>
            <a:bodyPr wrap="square">
              <a:spAutoFit/>
            </a:bodyPr>
            <a:lstStyle/>
            <a:p>
              <a:pPr defTabSz="457200">
                <a:spcBef>
                  <a:spcPct val="50000"/>
                </a:spcBef>
              </a:pPr>
              <a:r>
                <a:rPr lang="en-US" sz="1200" b="1" dirty="0">
                  <a:latin typeface="Calibri" pitchFamily="34" charset="0"/>
                </a:rPr>
                <a:t>DS3/E3</a:t>
              </a:r>
            </a:p>
          </p:txBody>
        </p:sp>
        <p:sp>
          <p:nvSpPr>
            <p:cNvPr id="269" name="Line 49"/>
            <p:cNvSpPr>
              <a:spLocks noChangeShapeType="1"/>
            </p:cNvSpPr>
            <p:nvPr/>
          </p:nvSpPr>
          <p:spPr bwMode="auto">
            <a:xfrm>
              <a:off x="6248400" y="4343400"/>
              <a:ext cx="990600" cy="457200"/>
            </a:xfrm>
            <a:prstGeom prst="line">
              <a:avLst/>
            </a:prstGeom>
            <a:noFill/>
            <a:ln w="19050">
              <a:solidFill>
                <a:srgbClr val="B5B5B5"/>
              </a:solidFill>
              <a:prstDash val="sysDash"/>
              <a:round/>
              <a:headEnd/>
              <a:tailEnd/>
            </a:ln>
          </p:spPr>
          <p:txBody>
            <a:bodyPr/>
            <a:lstStyle/>
            <a:p>
              <a:endParaRPr lang="en-US" dirty="0"/>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Service Attributes</a:t>
            </a:r>
          </a:p>
        </p:txBody>
      </p:sp>
      <p:sp>
        <p:nvSpPr>
          <p:cNvPr id="21507" name="Rectangle 3"/>
          <p:cNvSpPr>
            <a:spLocks noGrp="1" noChangeArrowheads="1"/>
          </p:cNvSpPr>
          <p:nvPr>
            <p:ph type="body" idx="1"/>
          </p:nvPr>
        </p:nvSpPr>
        <p:spPr>
          <a:xfrm>
            <a:off x="457200" y="990600"/>
            <a:ext cx="8153400" cy="5094725"/>
          </a:xfrm>
        </p:spPr>
        <p:txBody>
          <a:bodyPr>
            <a:normAutofit lnSpcReduction="10000"/>
          </a:bodyPr>
          <a:lstStyle/>
          <a:p>
            <a:pPr eaLnBrk="1" hangingPunct="1">
              <a:lnSpc>
                <a:spcPct val="90000"/>
              </a:lnSpc>
            </a:pPr>
            <a:r>
              <a:rPr lang="en-US" sz="2400" dirty="0" smtClean="0"/>
              <a:t>EVC Service Attributes (Defined in MEF 10.2)</a:t>
            </a:r>
          </a:p>
          <a:p>
            <a:pPr lvl="1" eaLnBrk="1" hangingPunct="1">
              <a:lnSpc>
                <a:spcPct val="90000"/>
              </a:lnSpc>
            </a:pPr>
            <a:r>
              <a:rPr lang="en-US" sz="2000" dirty="0" smtClean="0"/>
              <a:t>Fundamentals of enabling the value of Carrier Ethernet:</a:t>
            </a:r>
          </a:p>
          <a:p>
            <a:pPr lvl="2"/>
            <a:r>
              <a:rPr lang="en-US" sz="1800" dirty="0" smtClean="0"/>
              <a:t>Virtual Connections</a:t>
            </a:r>
          </a:p>
          <a:p>
            <a:pPr lvl="2"/>
            <a:r>
              <a:rPr lang="en-US" sz="1800" dirty="0" smtClean="0"/>
              <a:t>Bandwidth profiles</a:t>
            </a:r>
          </a:p>
          <a:p>
            <a:pPr lvl="2"/>
            <a:r>
              <a:rPr lang="en-US" sz="1800" dirty="0" smtClean="0"/>
              <a:t>Class of Service Identification</a:t>
            </a:r>
          </a:p>
          <a:p>
            <a:pPr lvl="1">
              <a:lnSpc>
                <a:spcPct val="90000"/>
              </a:lnSpc>
            </a:pPr>
            <a:r>
              <a:rPr lang="en-US" sz="2000" dirty="0" smtClean="0"/>
              <a:t>Service Performance</a:t>
            </a:r>
          </a:p>
          <a:p>
            <a:pPr lvl="2">
              <a:lnSpc>
                <a:spcPct val="90000"/>
              </a:lnSpc>
            </a:pPr>
            <a:r>
              <a:rPr lang="en-US" sz="1800" dirty="0" smtClean="0"/>
              <a:t>Frame Delay (Latency)</a:t>
            </a:r>
          </a:p>
          <a:p>
            <a:pPr lvl="2">
              <a:lnSpc>
                <a:spcPct val="90000"/>
              </a:lnSpc>
            </a:pPr>
            <a:r>
              <a:rPr lang="en-US" sz="1800" dirty="0" smtClean="0"/>
              <a:t>Inter Frame Delay Variation </a:t>
            </a:r>
          </a:p>
          <a:p>
            <a:pPr lvl="2">
              <a:lnSpc>
                <a:spcPct val="90000"/>
              </a:lnSpc>
            </a:pPr>
            <a:r>
              <a:rPr lang="en-US" sz="1800" dirty="0" smtClean="0"/>
              <a:t>Frame Loss Ratio</a:t>
            </a:r>
          </a:p>
          <a:p>
            <a:pPr lvl="2">
              <a:lnSpc>
                <a:spcPct val="90000"/>
              </a:lnSpc>
            </a:pPr>
            <a:r>
              <a:rPr lang="en-US" sz="1800" dirty="0" smtClean="0"/>
              <a:t>Availability</a:t>
            </a:r>
          </a:p>
          <a:p>
            <a:pPr lvl="3" eaLnBrk="1" hangingPunct="1">
              <a:lnSpc>
                <a:spcPct val="90000"/>
              </a:lnSpc>
            </a:pPr>
            <a:endParaRPr lang="en-US" sz="1800" dirty="0" smtClean="0"/>
          </a:p>
          <a:p>
            <a:pPr eaLnBrk="1" hangingPunct="1">
              <a:lnSpc>
                <a:spcPct val="90000"/>
              </a:lnSpc>
            </a:pPr>
            <a:r>
              <a:rPr lang="en-US" sz="2400" dirty="0" smtClean="0"/>
              <a:t>UNI Service Attributes</a:t>
            </a:r>
          </a:p>
          <a:p>
            <a:pPr lvl="1" eaLnBrk="1" hangingPunct="1">
              <a:lnSpc>
                <a:spcPct val="90000"/>
              </a:lnSpc>
            </a:pPr>
            <a:r>
              <a:rPr lang="en-US" sz="2000" dirty="0" smtClean="0"/>
              <a:t>Details regarding the UNI including:</a:t>
            </a:r>
          </a:p>
          <a:p>
            <a:pPr lvl="2" eaLnBrk="1" hangingPunct="1">
              <a:lnSpc>
                <a:spcPct val="90000"/>
              </a:lnSpc>
            </a:pPr>
            <a:r>
              <a:rPr lang="en-US" sz="2000" dirty="0" smtClean="0"/>
              <a:t>Physical interface capabilities</a:t>
            </a:r>
          </a:p>
          <a:p>
            <a:pPr lvl="2" eaLnBrk="1" hangingPunct="1">
              <a:lnSpc>
                <a:spcPct val="90000"/>
              </a:lnSpc>
            </a:pPr>
            <a:r>
              <a:rPr lang="en-US" sz="2000" dirty="0" smtClean="0"/>
              <a:t>Service multiplexing capability</a:t>
            </a:r>
          </a:p>
          <a:p>
            <a:pPr lvl="2" eaLnBrk="1" hangingPunct="1">
              <a:lnSpc>
                <a:spcPct val="90000"/>
              </a:lnSpc>
            </a:pPr>
            <a:r>
              <a:rPr lang="en-US" sz="2000" dirty="0" smtClean="0"/>
              <a:t>C-VLAN bundling capability</a:t>
            </a:r>
          </a:p>
        </p:txBody>
      </p:sp>
    </p:spTree>
    <p:extLst>
      <p:ext uri="{BB962C8B-B14F-4D97-AF65-F5344CB8AC3E}">
        <p14:creationId xmlns="" xmlns:p14="http://schemas.microsoft.com/office/powerpoint/2010/main" val="529439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245984" y="0"/>
            <a:ext cx="8898015" cy="685800"/>
          </a:xfrm>
        </p:spPr>
        <p:txBody>
          <a:bodyPr/>
          <a:lstStyle/>
          <a:p>
            <a:pPr marL="350838" indent="-350838" eaLnBrk="1" hangingPunct="1"/>
            <a:r>
              <a:rPr lang="en-US" sz="3200" dirty="0" smtClean="0"/>
              <a:t>Bandwidth Profiles &amp; Traffic Management (1)</a:t>
            </a:r>
          </a:p>
        </p:txBody>
      </p:sp>
      <p:sp>
        <p:nvSpPr>
          <p:cNvPr id="149508" name="Rectangle 4"/>
          <p:cNvSpPr>
            <a:spLocks noGrp="1" noChangeArrowheads="1"/>
          </p:cNvSpPr>
          <p:nvPr>
            <p:ph type="body" sz="half" idx="1"/>
          </p:nvPr>
        </p:nvSpPr>
        <p:spPr>
          <a:xfrm>
            <a:off x="245984" y="860425"/>
            <a:ext cx="8727925" cy="5224900"/>
          </a:xfrm>
        </p:spPr>
        <p:txBody>
          <a:bodyPr>
            <a:noAutofit/>
          </a:bodyPr>
          <a:lstStyle/>
          <a:p>
            <a:pPr marL="0" indent="0" eaLnBrk="1" hangingPunct="1">
              <a:spcBef>
                <a:spcPts val="0"/>
              </a:spcBef>
              <a:buFontTx/>
              <a:buNone/>
            </a:pPr>
            <a:r>
              <a:rPr lang="en-US" sz="1800" dirty="0" smtClean="0"/>
              <a:t>Bandwidth Profiles per EVC &amp; per Class of Service Governed by 6 Parameters</a:t>
            </a:r>
          </a:p>
          <a:p>
            <a:pPr marL="231775" lvl="1" indent="-176213" eaLnBrk="1" hangingPunct="1">
              <a:spcBef>
                <a:spcPts val="0"/>
              </a:spcBef>
              <a:buSzPct val="85000"/>
            </a:pPr>
            <a:r>
              <a:rPr lang="en-US" sz="1800" b="1" dirty="0" smtClean="0"/>
              <a:t>CIR </a:t>
            </a:r>
            <a:r>
              <a:rPr lang="en-US" sz="1800" dirty="0" smtClean="0"/>
              <a:t>(Committed Information Rate)</a:t>
            </a:r>
          </a:p>
          <a:p>
            <a:pPr marL="576263" lvl="2" indent="-231775" eaLnBrk="1" hangingPunct="1">
              <a:spcBef>
                <a:spcPts val="0"/>
              </a:spcBef>
            </a:pPr>
            <a:r>
              <a:rPr lang="en-US" sz="1800" dirty="0" smtClean="0"/>
              <a:t>CIR defines assured bandwidth</a:t>
            </a:r>
          </a:p>
          <a:p>
            <a:pPr marL="576263" lvl="2" indent="-231775" eaLnBrk="1" hangingPunct="1">
              <a:spcBef>
                <a:spcPts val="0"/>
              </a:spcBef>
              <a:spcAft>
                <a:spcPts val="600"/>
              </a:spcAft>
            </a:pPr>
            <a:r>
              <a:rPr lang="en-US" sz="1800" dirty="0" smtClean="0"/>
              <a:t>Assured via bandwidth reservation, traffic engineering</a:t>
            </a:r>
          </a:p>
          <a:p>
            <a:pPr marL="231775" lvl="1" indent="-176213">
              <a:spcBef>
                <a:spcPts val="0"/>
              </a:spcBef>
              <a:buSzPct val="85000"/>
            </a:pPr>
            <a:r>
              <a:rPr lang="en-US" sz="1800" b="1" dirty="0" smtClean="0"/>
              <a:t>EIR</a:t>
            </a:r>
            <a:r>
              <a:rPr lang="en-US" sz="1800" dirty="0" smtClean="0"/>
              <a:t> (Excess Information Rate)</a:t>
            </a:r>
          </a:p>
          <a:p>
            <a:pPr marL="576263" lvl="2" indent="-231775">
              <a:spcBef>
                <a:spcPts val="0"/>
              </a:spcBef>
            </a:pPr>
            <a:r>
              <a:rPr lang="en-US" sz="1800" dirty="0" smtClean="0"/>
              <a:t>EIR bandwidth is considered ‘excess’</a:t>
            </a:r>
          </a:p>
          <a:p>
            <a:pPr marL="576263" lvl="2" indent="-231775">
              <a:spcBef>
                <a:spcPts val="0"/>
              </a:spcBef>
            </a:pPr>
            <a:r>
              <a:rPr lang="en-US" altLang="en-US" sz="1800" dirty="0" smtClean="0"/>
              <a:t>EIR improves the network’s Goodput </a:t>
            </a:r>
          </a:p>
          <a:p>
            <a:pPr marL="576263" lvl="2" indent="-231775">
              <a:spcBef>
                <a:spcPts val="0"/>
              </a:spcBef>
              <a:spcAft>
                <a:spcPts val="600"/>
              </a:spcAft>
            </a:pPr>
            <a:r>
              <a:rPr lang="en-US" sz="1800" dirty="0" smtClean="0"/>
              <a:t>Traffic dropped at congestion points </a:t>
            </a:r>
            <a:r>
              <a:rPr lang="en-US" sz="1600" dirty="0" smtClean="0"/>
              <a:t>in the network</a:t>
            </a:r>
            <a:endParaRPr lang="he-IL" sz="1800" dirty="0" smtClean="0"/>
          </a:p>
          <a:p>
            <a:pPr marL="231775" lvl="1" indent="-176213">
              <a:spcBef>
                <a:spcPts val="0"/>
              </a:spcBef>
              <a:buSzPct val="85000"/>
            </a:pPr>
            <a:r>
              <a:rPr lang="en-US" sz="1800" b="1" dirty="0" smtClean="0"/>
              <a:t>CBS/EBS</a:t>
            </a:r>
            <a:r>
              <a:rPr lang="en-US" sz="1800" dirty="0" smtClean="0"/>
              <a:t> (Committed/Excess Burst Size in bytes)</a:t>
            </a:r>
          </a:p>
          <a:p>
            <a:pPr marL="576263" lvl="2" indent="-231775">
              <a:spcBef>
                <a:spcPts val="0"/>
              </a:spcBef>
            </a:pPr>
            <a:r>
              <a:rPr lang="en-US" sz="1800" dirty="0" smtClean="0"/>
              <a:t>Higher burst size results in improved performance</a:t>
            </a:r>
          </a:p>
          <a:p>
            <a:pPr marL="0" lvl="1" indent="0">
              <a:spcBef>
                <a:spcPts val="1200"/>
              </a:spcBef>
              <a:buNone/>
            </a:pPr>
            <a:r>
              <a:rPr lang="en-US" sz="1800" b="1" dirty="0" smtClean="0"/>
              <a:t>Color Mode </a:t>
            </a:r>
            <a:r>
              <a:rPr lang="en-US" sz="1800" dirty="0" smtClean="0"/>
              <a:t>(“Color Aware” or “Color Blind”) </a:t>
            </a:r>
          </a:p>
          <a:p>
            <a:pPr marL="231775" lvl="1" indent="-176213">
              <a:spcBef>
                <a:spcPts val="0"/>
              </a:spcBef>
              <a:buSzPct val="85000"/>
            </a:pPr>
            <a:r>
              <a:rPr lang="en-US" sz="1800" dirty="0" smtClean="0"/>
              <a:t>When set as “Color Aware” governs discard eligibility</a:t>
            </a:r>
          </a:p>
          <a:p>
            <a:pPr marL="576263" lvl="2" indent="-231775">
              <a:spcBef>
                <a:spcPts val="0"/>
              </a:spcBef>
              <a:buClr>
                <a:schemeClr val="tx1"/>
              </a:buClr>
            </a:pPr>
            <a:r>
              <a:rPr lang="en-US" sz="1800" dirty="0" smtClean="0"/>
              <a:t>Marking typically done at ingress</a:t>
            </a:r>
          </a:p>
          <a:p>
            <a:pPr marL="804863" lvl="2" indent="-231775">
              <a:spcBef>
                <a:spcPts val="0"/>
              </a:spcBef>
              <a:buClr>
                <a:schemeClr val="tx1"/>
              </a:buClr>
            </a:pPr>
            <a:r>
              <a:rPr lang="en-US" sz="1800" b="1" dirty="0" smtClean="0">
                <a:solidFill>
                  <a:srgbClr val="33CC33"/>
                </a:solidFill>
                <a:effectLst>
                  <a:outerShdw blurRad="50800" dist="38100" dir="2700000" algn="tl" rotWithShape="0">
                    <a:prstClr val="black">
                      <a:alpha val="40000"/>
                    </a:prstClr>
                  </a:outerShdw>
                </a:effectLst>
              </a:rPr>
              <a:t>Green</a:t>
            </a:r>
            <a:r>
              <a:rPr lang="en-US" sz="1800" dirty="0" smtClean="0"/>
              <a:t> – </a:t>
            </a:r>
            <a:r>
              <a:rPr lang="en-US" sz="1800" u="sng" dirty="0" smtClean="0"/>
              <a:t>Forwarded</a:t>
            </a:r>
            <a:r>
              <a:rPr lang="en-US" sz="1800" dirty="0" smtClean="0"/>
              <a:t> frames – CIR conforming traffic</a:t>
            </a:r>
          </a:p>
          <a:p>
            <a:pPr marL="804863" lvl="2" indent="-231775">
              <a:spcBef>
                <a:spcPts val="0"/>
              </a:spcBef>
              <a:buClr>
                <a:schemeClr val="tx1"/>
              </a:buClr>
            </a:pPr>
            <a:r>
              <a:rPr lang="en-US" sz="1800" b="1" dirty="0" smtClean="0">
                <a:solidFill>
                  <a:srgbClr val="FFFF00"/>
                </a:solidFill>
                <a:effectLst>
                  <a:outerShdw blurRad="50800" dist="38100" dir="2700000" algn="tl" rotWithShape="0">
                    <a:prstClr val="black">
                      <a:alpha val="40000"/>
                    </a:prstClr>
                  </a:outerShdw>
                </a:effectLst>
              </a:rPr>
              <a:t>Yellow</a:t>
            </a:r>
            <a:r>
              <a:rPr lang="en-US" sz="1800" dirty="0" smtClean="0">
                <a:solidFill>
                  <a:srgbClr val="FF9900"/>
                </a:solidFill>
              </a:rPr>
              <a:t> </a:t>
            </a:r>
            <a:r>
              <a:rPr lang="en-US" sz="1800" dirty="0" smtClean="0"/>
              <a:t>– </a:t>
            </a:r>
            <a:r>
              <a:rPr lang="en-US" sz="1800" u="sng" dirty="0" smtClean="0"/>
              <a:t>Discard </a:t>
            </a:r>
            <a:r>
              <a:rPr lang="en-US" sz="1800" dirty="0" smtClean="0"/>
              <a:t>Eligible frames – Over CIR , within EIR</a:t>
            </a:r>
          </a:p>
          <a:p>
            <a:pPr marL="804863" lvl="2" indent="-231775">
              <a:spcBef>
                <a:spcPts val="0"/>
              </a:spcBef>
              <a:buClr>
                <a:schemeClr val="tx1"/>
              </a:buClr>
            </a:pPr>
            <a:r>
              <a:rPr lang="en-US" sz="1800" b="1" dirty="0" smtClean="0">
                <a:solidFill>
                  <a:srgbClr val="FF3300"/>
                </a:solidFill>
                <a:effectLst>
                  <a:outerShdw blurRad="50800" dist="38100" dir="2700000" algn="tl" rotWithShape="0">
                    <a:prstClr val="black">
                      <a:alpha val="40000"/>
                    </a:prstClr>
                  </a:outerShdw>
                </a:effectLst>
              </a:rPr>
              <a:t>Red</a:t>
            </a:r>
            <a:r>
              <a:rPr lang="en-US" sz="1800" dirty="0" smtClean="0">
                <a:effectLst>
                  <a:outerShdw blurRad="50800" dist="38100" dir="2700000" algn="tl" rotWithShape="0">
                    <a:prstClr val="black">
                      <a:alpha val="40000"/>
                    </a:prstClr>
                  </a:outerShdw>
                </a:effectLst>
              </a:rPr>
              <a:t> </a:t>
            </a:r>
            <a:r>
              <a:rPr lang="en-US" sz="1800" dirty="0" smtClean="0"/>
              <a:t>– </a:t>
            </a:r>
            <a:r>
              <a:rPr lang="en-US" sz="1800" u="sng" dirty="0" smtClean="0"/>
              <a:t>Discarded</a:t>
            </a:r>
            <a:r>
              <a:rPr lang="en-US" sz="1800" dirty="0" smtClean="0"/>
              <a:t> frames – Exceeds EIR</a:t>
            </a:r>
          </a:p>
          <a:p>
            <a:pPr marL="176213" lvl="1" indent="-231775">
              <a:spcBef>
                <a:spcPts val="1200"/>
              </a:spcBef>
              <a:buNone/>
            </a:pPr>
            <a:r>
              <a:rPr lang="en-US" sz="1800" b="1" dirty="0" smtClean="0"/>
              <a:t>Coupling Flag </a:t>
            </a:r>
            <a:r>
              <a:rPr lang="en-US" sz="1800" dirty="0" smtClean="0"/>
              <a:t>(set to 1 or 0) </a:t>
            </a:r>
            <a:r>
              <a:rPr lang="en-US" sz="1800" b="1" dirty="0" smtClean="0"/>
              <a:t>governs which frames are classed as </a:t>
            </a:r>
            <a:r>
              <a:rPr lang="en-US" sz="1600" b="1" dirty="0" smtClean="0">
                <a:solidFill>
                  <a:srgbClr val="FFFF00"/>
                </a:solidFill>
                <a:effectLst>
                  <a:outerShdw blurRad="50800" dist="38100" dir="2700000" algn="tl" rotWithShape="0">
                    <a:prstClr val="black">
                      <a:alpha val="40000"/>
                    </a:prstClr>
                  </a:outerShdw>
                </a:effectLst>
              </a:rPr>
              <a:t>yellow</a:t>
            </a:r>
          </a:p>
        </p:txBody>
      </p:sp>
      <p:grpSp>
        <p:nvGrpSpPr>
          <p:cNvPr id="2" name="Group 2"/>
          <p:cNvGrpSpPr>
            <a:grpSpLocks/>
          </p:cNvGrpSpPr>
          <p:nvPr/>
        </p:nvGrpSpPr>
        <p:grpSpPr bwMode="auto">
          <a:xfrm>
            <a:off x="6058760" y="1607520"/>
            <a:ext cx="3085240" cy="2946462"/>
            <a:chOff x="5697538" y="862013"/>
            <a:chExt cx="3352800" cy="3201987"/>
          </a:xfrm>
        </p:grpSpPr>
        <p:sp>
          <p:nvSpPr>
            <p:cNvPr id="52255" name="Oval 5"/>
            <p:cNvSpPr>
              <a:spLocks noChangeAspect="1" noChangeArrowheads="1"/>
            </p:cNvSpPr>
            <p:nvPr/>
          </p:nvSpPr>
          <p:spPr bwMode="auto">
            <a:xfrm>
              <a:off x="5697538" y="862013"/>
              <a:ext cx="3352800" cy="3201987"/>
            </a:xfrm>
            <a:prstGeom prst="ellipse">
              <a:avLst/>
            </a:prstGeom>
            <a:gradFill rotWithShape="1">
              <a:gsLst>
                <a:gs pos="0">
                  <a:srgbClr val="FFFFFF"/>
                </a:gs>
                <a:gs pos="100000">
                  <a:srgbClr val="B3B3E7"/>
                </a:gs>
              </a:gsLst>
              <a:path path="shape">
                <a:fillToRect l="50000" t="50000" r="50000" b="50000"/>
              </a:path>
            </a:gradFill>
            <a:ln w="9525" algn="ctr">
              <a:solidFill>
                <a:srgbClr val="000000"/>
              </a:solidFill>
              <a:round/>
              <a:headEnd/>
              <a:tailEnd/>
            </a:ln>
            <a:effectLst>
              <a:outerShdw blurRad="50800" dist="38100" dir="2700000" algn="tl" rotWithShape="0">
                <a:prstClr val="black">
                  <a:alpha val="40000"/>
                </a:prstClr>
              </a:outerShdw>
            </a:effectLst>
          </p:spPr>
          <p:txBody>
            <a:bodyPr wrap="none" anchor="ctr"/>
            <a:lstStyle/>
            <a:p>
              <a:endParaRPr lang="de-DE" sz="1600"/>
            </a:p>
          </p:txBody>
        </p:sp>
        <p:sp>
          <p:nvSpPr>
            <p:cNvPr id="52256" name="Oval 6"/>
            <p:cNvSpPr>
              <a:spLocks noChangeAspect="1" noChangeArrowheads="1"/>
            </p:cNvSpPr>
            <p:nvPr/>
          </p:nvSpPr>
          <p:spPr bwMode="auto">
            <a:xfrm>
              <a:off x="5818188" y="1287463"/>
              <a:ext cx="1714500" cy="1704975"/>
            </a:xfrm>
            <a:prstGeom prst="ellipse">
              <a:avLst/>
            </a:prstGeom>
            <a:gradFill rotWithShape="1">
              <a:gsLst>
                <a:gs pos="0">
                  <a:srgbClr val="FFD685">
                    <a:alpha val="51999"/>
                  </a:srgbClr>
                </a:gs>
                <a:gs pos="100000">
                  <a:srgbClr val="CABCD2">
                    <a:alpha val="50998"/>
                  </a:srgbClr>
                </a:gs>
              </a:gsLst>
              <a:path path="shape">
                <a:fillToRect l="50000" t="50000" r="50000" b="50000"/>
              </a:path>
            </a:gradFill>
            <a:ln w="12700" algn="ctr">
              <a:solidFill>
                <a:srgbClr val="A58203"/>
              </a:solidFill>
              <a:round/>
              <a:headEnd/>
              <a:tailEnd/>
            </a:ln>
          </p:spPr>
          <p:txBody>
            <a:bodyPr anchorCtr="1"/>
            <a:lstStyle/>
            <a:p>
              <a:r>
                <a:rPr lang="en-US" sz="1600" b="1" dirty="0"/>
                <a:t>EVC-1</a:t>
              </a:r>
            </a:p>
          </p:txBody>
        </p:sp>
        <p:sp>
          <p:nvSpPr>
            <p:cNvPr id="52257" name="Oval 7"/>
            <p:cNvSpPr>
              <a:spLocks noChangeAspect="1" noChangeArrowheads="1"/>
            </p:cNvSpPr>
            <p:nvPr/>
          </p:nvSpPr>
          <p:spPr bwMode="auto">
            <a:xfrm rot="1548567">
              <a:off x="6400800" y="1892300"/>
              <a:ext cx="546100" cy="538163"/>
            </a:xfrm>
            <a:prstGeom prst="ellipse">
              <a:avLst/>
            </a:prstGeom>
            <a:gradFill rotWithShape="1">
              <a:gsLst>
                <a:gs pos="0">
                  <a:srgbClr val="FFDA8F"/>
                </a:gs>
                <a:gs pos="100000">
                  <a:srgbClr val="FFEFCD"/>
                </a:gs>
              </a:gsLst>
              <a:lin ang="5400000" scaled="1"/>
            </a:gradFill>
            <a:ln w="9525">
              <a:solidFill>
                <a:schemeClr val="tx1"/>
              </a:solidFill>
              <a:round/>
              <a:headEnd/>
              <a:tailEnd/>
            </a:ln>
          </p:spPr>
          <p:txBody>
            <a:bodyPr wrap="none"/>
            <a:lstStyle/>
            <a:p>
              <a:pPr algn="ctr"/>
              <a:r>
                <a:rPr lang="en-US" sz="1100" dirty="0"/>
                <a:t>CIR</a:t>
              </a:r>
            </a:p>
          </p:txBody>
        </p:sp>
        <p:sp>
          <p:nvSpPr>
            <p:cNvPr id="52258" name="Line 8"/>
            <p:cNvSpPr>
              <a:spLocks noChangeAspect="1" noChangeShapeType="1"/>
            </p:cNvSpPr>
            <p:nvPr/>
          </p:nvSpPr>
          <p:spPr bwMode="auto">
            <a:xfrm rot="1548567">
              <a:off x="6411913" y="2139950"/>
              <a:ext cx="52705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600" dirty="0"/>
            </a:p>
          </p:txBody>
        </p:sp>
        <p:sp>
          <p:nvSpPr>
            <p:cNvPr id="52259" name="Line 9"/>
            <p:cNvSpPr>
              <a:spLocks noChangeAspect="1" noChangeShapeType="1"/>
            </p:cNvSpPr>
            <p:nvPr/>
          </p:nvSpPr>
          <p:spPr bwMode="auto">
            <a:xfrm rot="1548567">
              <a:off x="5818188" y="2139950"/>
              <a:ext cx="17145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600" dirty="0"/>
            </a:p>
          </p:txBody>
        </p:sp>
        <p:sp>
          <p:nvSpPr>
            <p:cNvPr id="52260" name="Text Box 10"/>
            <p:cNvSpPr txBox="1">
              <a:spLocks noChangeAspect="1" noChangeArrowheads="1"/>
            </p:cNvSpPr>
            <p:nvPr/>
          </p:nvSpPr>
          <p:spPr bwMode="auto">
            <a:xfrm rot="1548567">
              <a:off x="6034310" y="1658871"/>
              <a:ext cx="456758" cy="28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100" dirty="0"/>
                <a:t>EIR</a:t>
              </a:r>
            </a:p>
          </p:txBody>
        </p:sp>
        <p:sp>
          <p:nvSpPr>
            <p:cNvPr id="52261" name="Oval 11"/>
            <p:cNvSpPr>
              <a:spLocks noChangeAspect="1" noChangeArrowheads="1"/>
            </p:cNvSpPr>
            <p:nvPr/>
          </p:nvSpPr>
          <p:spPr bwMode="auto">
            <a:xfrm>
              <a:off x="7204075" y="1217613"/>
              <a:ext cx="1714500" cy="1703387"/>
            </a:xfrm>
            <a:prstGeom prst="ellipse">
              <a:avLst/>
            </a:prstGeom>
            <a:gradFill rotWithShape="1">
              <a:gsLst>
                <a:gs pos="0">
                  <a:srgbClr val="FF6600">
                    <a:alpha val="56000"/>
                  </a:srgbClr>
                </a:gs>
                <a:gs pos="100000">
                  <a:srgbClr val="CABCD2">
                    <a:alpha val="56000"/>
                  </a:srgbClr>
                </a:gs>
              </a:gsLst>
              <a:path path="shape">
                <a:fillToRect l="50000" t="50000" r="50000" b="50000"/>
              </a:path>
            </a:gradFill>
            <a:ln w="9525" algn="ctr">
              <a:solidFill>
                <a:schemeClr val="tx1"/>
              </a:solidFill>
              <a:round/>
              <a:headEnd/>
              <a:tailEnd/>
            </a:ln>
          </p:spPr>
          <p:txBody>
            <a:bodyPr anchorCtr="1"/>
            <a:lstStyle/>
            <a:p>
              <a:r>
                <a:rPr lang="en-US" sz="1600" b="1" dirty="0"/>
                <a:t>EVC-2</a:t>
              </a:r>
            </a:p>
          </p:txBody>
        </p:sp>
        <p:sp>
          <p:nvSpPr>
            <p:cNvPr id="52262" name="Oval 12"/>
            <p:cNvSpPr>
              <a:spLocks noChangeAspect="1" noChangeArrowheads="1"/>
            </p:cNvSpPr>
            <p:nvPr/>
          </p:nvSpPr>
          <p:spPr bwMode="auto">
            <a:xfrm rot="-2535620">
              <a:off x="7805738" y="1806575"/>
              <a:ext cx="544512" cy="538163"/>
            </a:xfrm>
            <a:prstGeom prst="ellipse">
              <a:avLst/>
            </a:prstGeom>
            <a:gradFill rotWithShape="1">
              <a:gsLst>
                <a:gs pos="0">
                  <a:srgbClr val="FFFFFF">
                    <a:alpha val="56000"/>
                  </a:srgbClr>
                </a:gs>
                <a:gs pos="100000">
                  <a:srgbClr val="FF6600">
                    <a:alpha val="56000"/>
                  </a:srgbClr>
                </a:gs>
              </a:gsLst>
              <a:path path="shape">
                <a:fillToRect l="50000" t="50000" r="50000" b="50000"/>
              </a:path>
            </a:gradFill>
            <a:ln w="9525" algn="ctr">
              <a:solidFill>
                <a:schemeClr val="tx1"/>
              </a:solidFill>
              <a:round/>
              <a:headEnd/>
              <a:tailEnd/>
            </a:ln>
          </p:spPr>
          <p:txBody>
            <a:bodyPr/>
            <a:lstStyle/>
            <a:p>
              <a:pPr algn="ctr"/>
              <a:r>
                <a:rPr lang="en-US" sz="1100" dirty="0"/>
                <a:t>CIR</a:t>
              </a:r>
            </a:p>
          </p:txBody>
        </p:sp>
        <p:sp>
          <p:nvSpPr>
            <p:cNvPr id="52263" name="Line 13"/>
            <p:cNvSpPr>
              <a:spLocks noChangeAspect="1" noChangeShapeType="1"/>
            </p:cNvSpPr>
            <p:nvPr/>
          </p:nvSpPr>
          <p:spPr bwMode="auto">
            <a:xfrm rot="-2535620">
              <a:off x="7797800" y="2070100"/>
              <a:ext cx="52705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600" dirty="0"/>
            </a:p>
          </p:txBody>
        </p:sp>
        <p:sp>
          <p:nvSpPr>
            <p:cNvPr id="52264" name="Line 14"/>
            <p:cNvSpPr>
              <a:spLocks noChangeAspect="1" noChangeShapeType="1"/>
            </p:cNvSpPr>
            <p:nvPr/>
          </p:nvSpPr>
          <p:spPr bwMode="auto">
            <a:xfrm rot="-2535620">
              <a:off x="7204075" y="2070100"/>
              <a:ext cx="17145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600" dirty="0"/>
            </a:p>
          </p:txBody>
        </p:sp>
        <p:sp>
          <p:nvSpPr>
            <p:cNvPr id="52265" name="Text Box 15"/>
            <p:cNvSpPr txBox="1">
              <a:spLocks noChangeAspect="1" noChangeArrowheads="1"/>
            </p:cNvSpPr>
            <p:nvPr/>
          </p:nvSpPr>
          <p:spPr bwMode="auto">
            <a:xfrm rot="19064380">
              <a:off x="8187486" y="1355658"/>
              <a:ext cx="498567" cy="28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100" b="1" dirty="0"/>
                <a:t> EIR</a:t>
              </a:r>
            </a:p>
          </p:txBody>
        </p:sp>
        <p:sp>
          <p:nvSpPr>
            <p:cNvPr id="52266" name="Oval 16"/>
            <p:cNvSpPr>
              <a:spLocks noChangeAspect="1" noChangeArrowheads="1"/>
            </p:cNvSpPr>
            <p:nvPr/>
          </p:nvSpPr>
          <p:spPr bwMode="auto">
            <a:xfrm>
              <a:off x="6543675" y="2354263"/>
              <a:ext cx="1714500" cy="1703387"/>
            </a:xfrm>
            <a:prstGeom prst="ellipse">
              <a:avLst/>
            </a:prstGeom>
            <a:gradFill rotWithShape="1">
              <a:gsLst>
                <a:gs pos="0">
                  <a:srgbClr val="5491DA">
                    <a:alpha val="40999"/>
                  </a:srgbClr>
                </a:gs>
                <a:gs pos="100000">
                  <a:srgbClr val="CABCD2">
                    <a:alpha val="39998"/>
                  </a:srgbClr>
                </a:gs>
              </a:gsLst>
              <a:path path="shape">
                <a:fillToRect l="50000" t="50000" r="50000" b="50000"/>
              </a:path>
            </a:gradFill>
            <a:ln w="19050" algn="ctr">
              <a:solidFill>
                <a:srgbClr val="003399">
                  <a:alpha val="47058"/>
                </a:srgbClr>
              </a:solidFill>
              <a:round/>
              <a:headEnd/>
              <a:tailEnd/>
            </a:ln>
          </p:spPr>
          <p:txBody>
            <a:bodyPr anchor="b" anchorCtr="1"/>
            <a:lstStyle/>
            <a:p>
              <a:r>
                <a:rPr lang="en-US" sz="1600" b="1" dirty="0">
                  <a:solidFill>
                    <a:schemeClr val="accent2"/>
                  </a:solidFill>
                </a:rPr>
                <a:t>EVC-3</a:t>
              </a:r>
            </a:p>
          </p:txBody>
        </p:sp>
        <p:sp>
          <p:nvSpPr>
            <p:cNvPr id="52267" name="Oval 17"/>
            <p:cNvSpPr>
              <a:spLocks noChangeAspect="1" noChangeArrowheads="1"/>
            </p:cNvSpPr>
            <p:nvPr/>
          </p:nvSpPr>
          <p:spPr bwMode="auto">
            <a:xfrm rot="5201137">
              <a:off x="7127081" y="2936082"/>
              <a:ext cx="487363" cy="501650"/>
            </a:xfrm>
            <a:prstGeom prst="ellipse">
              <a:avLst/>
            </a:prstGeom>
            <a:gradFill rotWithShape="1">
              <a:gsLst>
                <a:gs pos="0">
                  <a:srgbClr val="FFFFFF"/>
                </a:gs>
                <a:gs pos="100000">
                  <a:srgbClr val="5491DA"/>
                </a:gs>
              </a:gsLst>
              <a:path path="shape">
                <a:fillToRect l="50000" t="50000" r="50000" b="50000"/>
              </a:path>
            </a:gradFill>
            <a:ln w="25400" algn="ctr">
              <a:solidFill>
                <a:srgbClr val="003399"/>
              </a:solidFill>
              <a:round/>
              <a:headEnd/>
              <a:tailEnd/>
            </a:ln>
          </p:spPr>
          <p:txBody>
            <a:bodyPr rot="10800000" vert="eaVert"/>
            <a:lstStyle/>
            <a:p>
              <a:pPr algn="r"/>
              <a:r>
                <a:rPr lang="en-US" sz="1100" b="1" dirty="0"/>
                <a:t>CIR</a:t>
              </a:r>
            </a:p>
          </p:txBody>
        </p:sp>
        <p:sp>
          <p:nvSpPr>
            <p:cNvPr id="52268" name="Line 18"/>
            <p:cNvSpPr>
              <a:spLocks noChangeAspect="1" noChangeShapeType="1"/>
            </p:cNvSpPr>
            <p:nvPr/>
          </p:nvSpPr>
          <p:spPr bwMode="auto">
            <a:xfrm>
              <a:off x="7137400" y="3205163"/>
              <a:ext cx="528638"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600" dirty="0"/>
            </a:p>
          </p:txBody>
        </p:sp>
        <p:sp>
          <p:nvSpPr>
            <p:cNvPr id="52269" name="Line 19"/>
            <p:cNvSpPr>
              <a:spLocks noChangeAspect="1" noChangeShapeType="1"/>
            </p:cNvSpPr>
            <p:nvPr/>
          </p:nvSpPr>
          <p:spPr bwMode="auto">
            <a:xfrm>
              <a:off x="6543675" y="3205163"/>
              <a:ext cx="17145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600" dirty="0"/>
            </a:p>
          </p:txBody>
        </p:sp>
        <p:sp>
          <p:nvSpPr>
            <p:cNvPr id="52270" name="Text Box 20"/>
            <p:cNvSpPr txBox="1">
              <a:spLocks noChangeAspect="1" noChangeArrowheads="1"/>
            </p:cNvSpPr>
            <p:nvPr/>
          </p:nvSpPr>
          <p:spPr bwMode="auto">
            <a:xfrm>
              <a:off x="6675438" y="2957513"/>
              <a:ext cx="456758" cy="28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100" dirty="0"/>
                <a:t>EIR</a:t>
              </a:r>
            </a:p>
          </p:txBody>
        </p:sp>
      </p:grpSp>
      <p:sp>
        <p:nvSpPr>
          <p:cNvPr id="55" name="TextBox 54"/>
          <p:cNvSpPr txBox="1"/>
          <p:nvPr/>
        </p:nvSpPr>
        <p:spPr>
          <a:xfrm>
            <a:off x="6393480" y="3504895"/>
            <a:ext cx="2428640" cy="1214320"/>
          </a:xfrm>
          <a:prstGeom prst="rect">
            <a:avLst/>
          </a:prstGeom>
          <a:noFill/>
        </p:spPr>
        <p:txBody>
          <a:bodyPr wrap="square" rtlCol="0">
            <a:prstTxWarp prst="textArchDown">
              <a:avLst/>
            </a:prstTxWarp>
            <a:spAutoFit/>
          </a:bodyPr>
          <a:lstStyle/>
          <a:p>
            <a:pPr algn="ctr"/>
            <a:r>
              <a:rPr lang="en-US" dirty="0" smtClean="0"/>
              <a:t>Total Physical Bandwidth</a:t>
            </a:r>
            <a:br>
              <a:rPr lang="en-US" dirty="0" smtClean="0"/>
            </a:br>
            <a:r>
              <a:rPr lang="en-US" dirty="0" smtClean="0"/>
              <a:t>at the UNI</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fade">
                                      <p:cBhvr>
                                        <p:cTn id="7" dur="500"/>
                                        <p:tgtEl>
                                          <p:spTgt spid="14950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508">
                                            <p:txEl>
                                              <p:pRg st="1" end="1"/>
                                            </p:txEl>
                                          </p:spTgt>
                                        </p:tgtEl>
                                        <p:attrNameLst>
                                          <p:attrName>style.visibility</p:attrName>
                                        </p:attrNameLst>
                                      </p:cBhvr>
                                      <p:to>
                                        <p:strVal val="visible"/>
                                      </p:to>
                                    </p:set>
                                    <p:animEffect transition="in" filter="fade">
                                      <p:cBhvr>
                                        <p:cTn id="10" dur="500"/>
                                        <p:tgtEl>
                                          <p:spTgt spid="14950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508">
                                            <p:txEl>
                                              <p:pRg st="2" end="2"/>
                                            </p:txEl>
                                          </p:spTgt>
                                        </p:tgtEl>
                                        <p:attrNameLst>
                                          <p:attrName>style.visibility</p:attrName>
                                        </p:attrNameLst>
                                      </p:cBhvr>
                                      <p:to>
                                        <p:strVal val="visible"/>
                                      </p:to>
                                    </p:set>
                                    <p:animEffect transition="in" filter="fade">
                                      <p:cBhvr>
                                        <p:cTn id="13" dur="500"/>
                                        <p:tgtEl>
                                          <p:spTgt spid="14950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9508">
                                            <p:txEl>
                                              <p:pRg st="3" end="3"/>
                                            </p:txEl>
                                          </p:spTgt>
                                        </p:tgtEl>
                                        <p:attrNameLst>
                                          <p:attrName>style.visibility</p:attrName>
                                        </p:attrNameLst>
                                      </p:cBhvr>
                                      <p:to>
                                        <p:strVal val="visible"/>
                                      </p:to>
                                    </p:set>
                                    <p:animEffect transition="in" filter="fade">
                                      <p:cBhvr>
                                        <p:cTn id="16" dur="500"/>
                                        <p:tgtEl>
                                          <p:spTgt spid="14950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508">
                                            <p:txEl>
                                              <p:pRg st="4" end="4"/>
                                            </p:txEl>
                                          </p:spTgt>
                                        </p:tgtEl>
                                        <p:attrNameLst>
                                          <p:attrName>style.visibility</p:attrName>
                                        </p:attrNameLst>
                                      </p:cBhvr>
                                      <p:to>
                                        <p:strVal val="visible"/>
                                      </p:to>
                                    </p:set>
                                    <p:animEffect transition="in" filter="fade">
                                      <p:cBhvr>
                                        <p:cTn id="19" dur="500"/>
                                        <p:tgtEl>
                                          <p:spTgt spid="14950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9508">
                                            <p:txEl>
                                              <p:pRg st="5" end="5"/>
                                            </p:txEl>
                                          </p:spTgt>
                                        </p:tgtEl>
                                        <p:attrNameLst>
                                          <p:attrName>style.visibility</p:attrName>
                                        </p:attrNameLst>
                                      </p:cBhvr>
                                      <p:to>
                                        <p:strVal val="visible"/>
                                      </p:to>
                                    </p:set>
                                    <p:animEffect transition="in" filter="fade">
                                      <p:cBhvr>
                                        <p:cTn id="22" dur="500"/>
                                        <p:tgtEl>
                                          <p:spTgt spid="14950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9508">
                                            <p:txEl>
                                              <p:pRg st="6" end="6"/>
                                            </p:txEl>
                                          </p:spTgt>
                                        </p:tgtEl>
                                        <p:attrNameLst>
                                          <p:attrName>style.visibility</p:attrName>
                                        </p:attrNameLst>
                                      </p:cBhvr>
                                      <p:to>
                                        <p:strVal val="visible"/>
                                      </p:to>
                                    </p:set>
                                    <p:animEffect transition="in" filter="fade">
                                      <p:cBhvr>
                                        <p:cTn id="25" dur="500"/>
                                        <p:tgtEl>
                                          <p:spTgt spid="14950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9508">
                                            <p:txEl>
                                              <p:pRg st="7" end="7"/>
                                            </p:txEl>
                                          </p:spTgt>
                                        </p:tgtEl>
                                        <p:attrNameLst>
                                          <p:attrName>style.visibility</p:attrName>
                                        </p:attrNameLst>
                                      </p:cBhvr>
                                      <p:to>
                                        <p:strVal val="visible"/>
                                      </p:to>
                                    </p:set>
                                    <p:animEffect transition="in" filter="fade">
                                      <p:cBhvr>
                                        <p:cTn id="28" dur="500"/>
                                        <p:tgtEl>
                                          <p:spTgt spid="14950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9508">
                                            <p:txEl>
                                              <p:pRg st="8" end="8"/>
                                            </p:txEl>
                                          </p:spTgt>
                                        </p:tgtEl>
                                        <p:attrNameLst>
                                          <p:attrName>style.visibility</p:attrName>
                                        </p:attrNameLst>
                                      </p:cBhvr>
                                      <p:to>
                                        <p:strVal val="visible"/>
                                      </p:to>
                                    </p:set>
                                    <p:animEffect transition="in" filter="fade">
                                      <p:cBhvr>
                                        <p:cTn id="31" dur="500"/>
                                        <p:tgtEl>
                                          <p:spTgt spid="149508">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9508">
                                            <p:txEl>
                                              <p:pRg st="9" end="9"/>
                                            </p:txEl>
                                          </p:spTgt>
                                        </p:tgtEl>
                                        <p:attrNameLst>
                                          <p:attrName>style.visibility</p:attrName>
                                        </p:attrNameLst>
                                      </p:cBhvr>
                                      <p:to>
                                        <p:strVal val="visible"/>
                                      </p:to>
                                    </p:set>
                                    <p:animEffect transition="in" filter="fade">
                                      <p:cBhvr>
                                        <p:cTn id="34" dur="500"/>
                                        <p:tgtEl>
                                          <p:spTgt spid="149508">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9508">
                                            <p:txEl>
                                              <p:pRg st="10" end="10"/>
                                            </p:txEl>
                                          </p:spTgt>
                                        </p:tgtEl>
                                        <p:attrNameLst>
                                          <p:attrName>style.visibility</p:attrName>
                                        </p:attrNameLst>
                                      </p:cBhvr>
                                      <p:to>
                                        <p:strVal val="visible"/>
                                      </p:to>
                                    </p:set>
                                    <p:animEffect transition="in" filter="fade">
                                      <p:cBhvr>
                                        <p:cTn id="37" dur="500"/>
                                        <p:tgtEl>
                                          <p:spTgt spid="149508">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9508">
                                            <p:txEl>
                                              <p:pRg st="11" end="11"/>
                                            </p:txEl>
                                          </p:spTgt>
                                        </p:tgtEl>
                                        <p:attrNameLst>
                                          <p:attrName>style.visibility</p:attrName>
                                        </p:attrNameLst>
                                      </p:cBhvr>
                                      <p:to>
                                        <p:strVal val="visible"/>
                                      </p:to>
                                    </p:set>
                                    <p:animEffect transition="in" filter="fade">
                                      <p:cBhvr>
                                        <p:cTn id="40" dur="500"/>
                                        <p:tgtEl>
                                          <p:spTgt spid="149508">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9508">
                                            <p:txEl>
                                              <p:pRg st="12" end="12"/>
                                            </p:txEl>
                                          </p:spTgt>
                                        </p:tgtEl>
                                        <p:attrNameLst>
                                          <p:attrName>style.visibility</p:attrName>
                                        </p:attrNameLst>
                                      </p:cBhvr>
                                      <p:to>
                                        <p:strVal val="visible"/>
                                      </p:to>
                                    </p:set>
                                    <p:animEffect transition="in" filter="fade">
                                      <p:cBhvr>
                                        <p:cTn id="43" dur="500"/>
                                        <p:tgtEl>
                                          <p:spTgt spid="149508">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9508">
                                            <p:txEl>
                                              <p:pRg st="13" end="13"/>
                                            </p:txEl>
                                          </p:spTgt>
                                        </p:tgtEl>
                                        <p:attrNameLst>
                                          <p:attrName>style.visibility</p:attrName>
                                        </p:attrNameLst>
                                      </p:cBhvr>
                                      <p:to>
                                        <p:strVal val="visible"/>
                                      </p:to>
                                    </p:set>
                                    <p:animEffect transition="in" filter="fade">
                                      <p:cBhvr>
                                        <p:cTn id="46" dur="500"/>
                                        <p:tgtEl>
                                          <p:spTgt spid="149508">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508">
                                            <p:txEl>
                                              <p:pRg st="14" end="14"/>
                                            </p:txEl>
                                          </p:spTgt>
                                        </p:tgtEl>
                                        <p:attrNameLst>
                                          <p:attrName>style.visibility</p:attrName>
                                        </p:attrNameLst>
                                      </p:cBhvr>
                                      <p:to>
                                        <p:strVal val="visible"/>
                                      </p:to>
                                    </p:set>
                                    <p:animEffect transition="in" filter="fade">
                                      <p:cBhvr>
                                        <p:cTn id="49" dur="500"/>
                                        <p:tgtEl>
                                          <p:spTgt spid="149508">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9508">
                                            <p:txEl>
                                              <p:pRg st="15" end="15"/>
                                            </p:txEl>
                                          </p:spTgt>
                                        </p:tgtEl>
                                        <p:attrNameLst>
                                          <p:attrName>style.visibility</p:attrName>
                                        </p:attrNameLst>
                                      </p:cBhvr>
                                      <p:to>
                                        <p:strVal val="visible"/>
                                      </p:to>
                                    </p:set>
                                    <p:animEffect transition="in" filter="fade">
                                      <p:cBhvr>
                                        <p:cTn id="52" dur="500"/>
                                        <p:tgtEl>
                                          <p:spTgt spid="149508">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9508">
                                            <p:txEl>
                                              <p:pRg st="16" end="16"/>
                                            </p:txEl>
                                          </p:spTgt>
                                        </p:tgtEl>
                                        <p:attrNameLst>
                                          <p:attrName>style.visibility</p:attrName>
                                        </p:attrNameLst>
                                      </p:cBhvr>
                                      <p:to>
                                        <p:strVal val="visible"/>
                                      </p:to>
                                    </p:set>
                                    <p:animEffect transition="in" filter="fade">
                                      <p:cBhvr>
                                        <p:cTn id="55" dur="500"/>
                                        <p:tgtEl>
                                          <p:spTgt spid="149508">
                                            <p:txEl>
                                              <p:pRg st="16" end="16"/>
                                            </p:txEl>
                                          </p:spTgt>
                                        </p:tgtEl>
                                      </p:cBhvr>
                                    </p:animEffect>
                                  </p:childTnLst>
                                </p:cTn>
                              </p:par>
                            </p:childTnLst>
                          </p:cTn>
                        </p:par>
                        <p:par>
                          <p:cTn id="56" fill="hold" nodeType="afterGroup">
                            <p:stCondLst>
                              <p:cond delay="500"/>
                            </p:stCondLst>
                            <p:childTnLst>
                              <p:par>
                                <p:cTn id="57" presetID="10" presetClass="entr" presetSubtype="0" fill="hold" nodeType="afterEffect">
                                  <p:stCondLst>
                                    <p:cond delay="20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245984" y="0"/>
            <a:ext cx="8898015" cy="685800"/>
          </a:xfrm>
        </p:spPr>
        <p:txBody>
          <a:bodyPr/>
          <a:lstStyle/>
          <a:p>
            <a:pPr marL="350838" indent="-350838" eaLnBrk="1" hangingPunct="1"/>
            <a:r>
              <a:rPr lang="en-US" sz="3200" dirty="0" smtClean="0"/>
              <a:t>Bandwidth Profiles &amp; Traffic Management (2)</a:t>
            </a:r>
          </a:p>
        </p:txBody>
      </p:sp>
      <p:sp>
        <p:nvSpPr>
          <p:cNvPr id="149508" name="Rectangle 4"/>
          <p:cNvSpPr>
            <a:spLocks noGrp="1" noChangeArrowheads="1"/>
          </p:cNvSpPr>
          <p:nvPr>
            <p:ph type="body" sz="half" idx="1"/>
          </p:nvPr>
        </p:nvSpPr>
        <p:spPr>
          <a:xfrm>
            <a:off x="170090" y="772675"/>
            <a:ext cx="8803819" cy="1138425"/>
          </a:xfrm>
        </p:spPr>
        <p:txBody>
          <a:bodyPr>
            <a:normAutofit/>
          </a:bodyPr>
          <a:lstStyle/>
          <a:p>
            <a:r>
              <a:rPr lang="en-US" sz="2000" dirty="0" smtClean="0"/>
              <a:t>Bandwidth Profiles can divide bandwidth per EVC over a single UNI</a:t>
            </a:r>
          </a:p>
          <a:p>
            <a:pPr marL="573088" lvl="2" indent="-173038">
              <a:buFontTx/>
              <a:buChar char="–"/>
            </a:pPr>
            <a:r>
              <a:rPr lang="en-US" sz="1800" dirty="0" smtClean="0">
                <a:solidFill>
                  <a:srgbClr val="4A4A4A"/>
                </a:solidFill>
              </a:rPr>
              <a:t>Multiple services over same port (UNI)</a:t>
            </a:r>
          </a:p>
          <a:p>
            <a:pPr marL="573088" lvl="2" indent="-173038">
              <a:buFontTx/>
              <a:buChar char="–"/>
            </a:pPr>
            <a:r>
              <a:rPr lang="en-US" sz="1800" dirty="0" smtClean="0">
                <a:solidFill>
                  <a:srgbClr val="4A4A4A"/>
                </a:solidFill>
              </a:rPr>
              <a:t>CoS markings enable the network to determine the network QoS to provide</a:t>
            </a:r>
            <a:endParaRPr lang="en-US" sz="1800" dirty="0">
              <a:solidFill>
                <a:srgbClr val="4A4A4A"/>
              </a:solidFill>
            </a:endParaRPr>
          </a:p>
        </p:txBody>
      </p:sp>
      <p:grpSp>
        <p:nvGrpSpPr>
          <p:cNvPr id="140" name="Group 139"/>
          <p:cNvGrpSpPr/>
          <p:nvPr/>
        </p:nvGrpSpPr>
        <p:grpSpPr>
          <a:xfrm>
            <a:off x="853145" y="2062890"/>
            <a:ext cx="3491170" cy="1897375"/>
            <a:chOff x="853145" y="1911100"/>
            <a:chExt cx="3770463" cy="2049165"/>
          </a:xfrm>
        </p:grpSpPr>
        <p:sp>
          <p:nvSpPr>
            <p:cNvPr id="115" name="AutoShape 2"/>
            <p:cNvSpPr>
              <a:spLocks noChangeArrowheads="1"/>
            </p:cNvSpPr>
            <p:nvPr/>
          </p:nvSpPr>
          <p:spPr bwMode="auto">
            <a:xfrm>
              <a:off x="853145" y="1911101"/>
              <a:ext cx="3770463" cy="2049164"/>
            </a:xfrm>
            <a:prstGeom prst="roundRect">
              <a:avLst>
                <a:gd name="adj" fmla="val 9687"/>
              </a:avLst>
            </a:prstGeom>
            <a:gradFill rotWithShape="1">
              <a:gsLst>
                <a:gs pos="0">
                  <a:srgbClr val="AFCFD9"/>
                </a:gs>
                <a:gs pos="100000">
                  <a:schemeClr val="bg1"/>
                </a:gs>
              </a:gsLst>
              <a:lin ang="0" scaled="1"/>
            </a:gradFill>
            <a:ln w="9525">
              <a:solidFill>
                <a:srgbClr val="4A4A4A"/>
              </a:solidFill>
              <a:round/>
              <a:headEnd/>
              <a:tailEnd/>
            </a:ln>
            <a:effectLst>
              <a:outerShdw blurRad="50800" dist="38100" dir="2700000" algn="tl" rotWithShape="0">
                <a:prstClr val="black">
                  <a:alpha val="40000"/>
                </a:prstClr>
              </a:outerShdw>
            </a:effectLst>
          </p:spPr>
          <p:txBody>
            <a:bodyPr wrap="none" anchor="ctr"/>
            <a:lstStyle/>
            <a:p>
              <a:endParaRPr lang="de-DE" sz="1600"/>
            </a:p>
          </p:txBody>
        </p:sp>
        <p:sp>
          <p:nvSpPr>
            <p:cNvPr id="85" name="AutoShape 3"/>
            <p:cNvSpPr>
              <a:spLocks noChangeArrowheads="1"/>
            </p:cNvSpPr>
            <p:nvPr/>
          </p:nvSpPr>
          <p:spPr bwMode="auto">
            <a:xfrm rot="5400000">
              <a:off x="856181" y="2496923"/>
              <a:ext cx="1593795"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a:effectLst/>
          </p:spPr>
          <p:txBody>
            <a:bodyPr rot="10800000" vert="eaVert" wrap="none" anchor="ctr"/>
            <a:lstStyle/>
            <a:p>
              <a:pPr algn="r"/>
              <a:endParaRPr lang="he-IL" sz="1600"/>
            </a:p>
          </p:txBody>
        </p:sp>
        <p:sp>
          <p:nvSpPr>
            <p:cNvPr id="86" name="Rectangle 4"/>
            <p:cNvSpPr>
              <a:spLocks noChangeArrowheads="1"/>
            </p:cNvSpPr>
            <p:nvPr/>
          </p:nvSpPr>
          <p:spPr bwMode="auto">
            <a:xfrm>
              <a:off x="1124442" y="2876363"/>
              <a:ext cx="508473" cy="338554"/>
            </a:xfrm>
            <a:prstGeom prst="rect">
              <a:avLst/>
            </a:prstGeom>
            <a:noFill/>
            <a:ln w="38100">
              <a:noFill/>
              <a:miter lim="800000"/>
              <a:headEnd/>
              <a:tailEnd/>
            </a:ln>
            <a:effectLst/>
          </p:spPr>
          <p:txBody>
            <a:bodyPr wrap="none">
              <a:spAutoFit/>
            </a:bodyPr>
            <a:lstStyle/>
            <a:p>
              <a:r>
                <a:rPr lang="en-US" sz="1600" b="1" dirty="0"/>
                <a:t>UNI</a:t>
              </a:r>
              <a:endParaRPr lang="en-US" sz="1600" b="1" baseline="-25000" dirty="0"/>
            </a:p>
          </p:txBody>
        </p:sp>
        <p:sp>
          <p:nvSpPr>
            <p:cNvPr id="87" name="AutoShape 5"/>
            <p:cNvSpPr>
              <a:spLocks noChangeArrowheads="1"/>
            </p:cNvSpPr>
            <p:nvPr/>
          </p:nvSpPr>
          <p:spPr bwMode="auto">
            <a:xfrm rot="5400000" flipH="1">
              <a:off x="2099960" y="2319944"/>
              <a:ext cx="287338" cy="762000"/>
            </a:xfrm>
            <a:prstGeom prst="can">
              <a:avLst>
                <a:gd name="adj" fmla="val 49724"/>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rgbClr val="006600"/>
                  </a:solidFill>
                </a:rPr>
                <a:t>EVC</a:t>
              </a:r>
              <a:r>
                <a:rPr lang="en-US" sz="1200" b="1" baseline="-25000" dirty="0">
                  <a:solidFill>
                    <a:srgbClr val="006600"/>
                  </a:solidFill>
                </a:rPr>
                <a:t>1</a:t>
              </a:r>
            </a:p>
          </p:txBody>
        </p:sp>
        <p:sp>
          <p:nvSpPr>
            <p:cNvPr id="88" name="AutoShape 6"/>
            <p:cNvSpPr>
              <a:spLocks noChangeArrowheads="1"/>
            </p:cNvSpPr>
            <p:nvPr/>
          </p:nvSpPr>
          <p:spPr bwMode="auto">
            <a:xfrm rot="5400000" flipH="1">
              <a:off x="2166635" y="2745394"/>
              <a:ext cx="287338" cy="762000"/>
            </a:xfrm>
            <a:prstGeom prst="can">
              <a:avLst>
                <a:gd name="adj" fmla="val 49724"/>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rgbClr val="800000"/>
                  </a:solidFill>
                </a:rPr>
                <a:t>EVC</a:t>
              </a:r>
              <a:r>
                <a:rPr lang="en-US" sz="1200" b="1" baseline="-25000" dirty="0">
                  <a:solidFill>
                    <a:srgbClr val="800000"/>
                  </a:solidFill>
                </a:rPr>
                <a:t>2</a:t>
              </a:r>
            </a:p>
          </p:txBody>
        </p:sp>
        <p:sp>
          <p:nvSpPr>
            <p:cNvPr id="89" name="AutoShape 7"/>
            <p:cNvSpPr>
              <a:spLocks noChangeArrowheads="1"/>
            </p:cNvSpPr>
            <p:nvPr/>
          </p:nvSpPr>
          <p:spPr bwMode="auto">
            <a:xfrm rot="5400000" flipH="1">
              <a:off x="2165048" y="3175607"/>
              <a:ext cx="287337" cy="762000"/>
            </a:xfrm>
            <a:prstGeom prst="can">
              <a:avLst>
                <a:gd name="adj" fmla="val 49724"/>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chemeClr val="accent2"/>
                  </a:solidFill>
                </a:rPr>
                <a:t>EVC</a:t>
              </a:r>
              <a:r>
                <a:rPr lang="en-US" sz="1200" b="1" baseline="-25000" dirty="0">
                  <a:solidFill>
                    <a:schemeClr val="accent2"/>
                  </a:solidFill>
                </a:rPr>
                <a:t>3</a:t>
              </a:r>
            </a:p>
          </p:txBody>
        </p:sp>
        <p:grpSp>
          <p:nvGrpSpPr>
            <p:cNvPr id="139" name="Group 138"/>
            <p:cNvGrpSpPr/>
            <p:nvPr/>
          </p:nvGrpSpPr>
          <p:grpSpPr>
            <a:xfrm>
              <a:off x="2167429" y="2296925"/>
              <a:ext cx="1371600" cy="1587445"/>
              <a:chOff x="2167429" y="2296925"/>
              <a:chExt cx="1371600" cy="1631950"/>
            </a:xfrm>
          </p:grpSpPr>
          <p:sp>
            <p:nvSpPr>
              <p:cNvPr id="90" name="Line 8"/>
              <p:cNvSpPr>
                <a:spLocks noChangeShapeType="1"/>
              </p:cNvSpPr>
              <p:nvPr/>
            </p:nvSpPr>
            <p:spPr bwMode="auto">
              <a:xfrm>
                <a:off x="2167429" y="2296925"/>
                <a:ext cx="1371600" cy="0"/>
              </a:xfrm>
              <a:prstGeom prst="line">
                <a:avLst/>
              </a:prstGeom>
              <a:noFill/>
              <a:ln w="19050">
                <a:solidFill>
                  <a:schemeClr val="tx1"/>
                </a:solidFill>
                <a:round/>
                <a:headEnd/>
                <a:tailEnd/>
              </a:ln>
              <a:effectLst/>
            </p:spPr>
            <p:txBody>
              <a:bodyPr/>
              <a:lstStyle/>
              <a:p>
                <a:endParaRPr lang="he-IL" sz="1600"/>
              </a:p>
            </p:txBody>
          </p:sp>
          <p:sp>
            <p:nvSpPr>
              <p:cNvPr id="91" name="Line 9"/>
              <p:cNvSpPr>
                <a:spLocks noChangeShapeType="1"/>
              </p:cNvSpPr>
              <p:nvPr/>
            </p:nvSpPr>
            <p:spPr bwMode="auto">
              <a:xfrm>
                <a:off x="2167429" y="3928875"/>
                <a:ext cx="1371600" cy="0"/>
              </a:xfrm>
              <a:prstGeom prst="line">
                <a:avLst/>
              </a:prstGeom>
              <a:noFill/>
              <a:ln w="19050">
                <a:solidFill>
                  <a:schemeClr val="tx1"/>
                </a:solidFill>
                <a:round/>
                <a:headEnd/>
                <a:tailEnd/>
              </a:ln>
              <a:effectLst/>
            </p:spPr>
            <p:txBody>
              <a:bodyPr/>
              <a:lstStyle/>
              <a:p>
                <a:endParaRPr lang="he-IL" sz="1600"/>
              </a:p>
            </p:txBody>
          </p:sp>
          <p:sp>
            <p:nvSpPr>
              <p:cNvPr id="92" name="Line 10"/>
              <p:cNvSpPr>
                <a:spLocks noChangeShapeType="1"/>
              </p:cNvSpPr>
              <p:nvPr/>
            </p:nvSpPr>
            <p:spPr bwMode="auto">
              <a:xfrm>
                <a:off x="2932604" y="2300100"/>
                <a:ext cx="0" cy="1617663"/>
              </a:xfrm>
              <a:prstGeom prst="line">
                <a:avLst/>
              </a:prstGeom>
              <a:noFill/>
              <a:ln w="19050">
                <a:solidFill>
                  <a:schemeClr val="tx1"/>
                </a:solidFill>
                <a:round/>
                <a:headEnd type="triangle" w="med" len="med"/>
                <a:tailEnd type="triangle" w="med" len="med"/>
              </a:ln>
              <a:effectLst/>
            </p:spPr>
            <p:txBody>
              <a:bodyPr/>
              <a:lstStyle/>
              <a:p>
                <a:endParaRPr lang="he-IL" sz="1600"/>
              </a:p>
            </p:txBody>
          </p:sp>
        </p:grpSp>
        <p:sp>
          <p:nvSpPr>
            <p:cNvPr id="93" name="Text Box 11"/>
            <p:cNvSpPr txBox="1">
              <a:spLocks noChangeArrowheads="1"/>
            </p:cNvSpPr>
            <p:nvPr/>
          </p:nvSpPr>
          <p:spPr bwMode="auto">
            <a:xfrm>
              <a:off x="2911967" y="2800163"/>
              <a:ext cx="1641732" cy="590931"/>
            </a:xfrm>
            <a:prstGeom prst="rect">
              <a:avLst/>
            </a:prstGeom>
            <a:noFill/>
            <a:ln w="38100">
              <a:noFill/>
              <a:miter lim="800000"/>
              <a:headEnd/>
              <a:tailEnd/>
            </a:ln>
            <a:effectLst/>
          </p:spPr>
          <p:txBody>
            <a:bodyPr wrap="square">
              <a:spAutoFit/>
            </a:bodyPr>
            <a:lstStyle/>
            <a:p>
              <a:pPr>
                <a:lnSpc>
                  <a:spcPct val="90000"/>
                </a:lnSpc>
              </a:pPr>
              <a:r>
                <a:rPr lang="en-US" sz="1200" b="1" dirty="0">
                  <a:solidFill>
                    <a:srgbClr val="000099"/>
                  </a:solidFill>
                </a:rPr>
                <a:t>Ingress </a:t>
              </a:r>
              <a:r>
                <a:rPr lang="en-US" sz="1200" b="1" dirty="0" smtClean="0">
                  <a:solidFill>
                    <a:srgbClr val="000099"/>
                  </a:solidFill>
                </a:rPr>
                <a:t/>
              </a:r>
              <a:br>
                <a:rPr lang="en-US" sz="1200" b="1" dirty="0" smtClean="0">
                  <a:solidFill>
                    <a:srgbClr val="000099"/>
                  </a:solidFill>
                </a:rPr>
              </a:br>
              <a:r>
                <a:rPr lang="en-US" sz="1200" b="1" dirty="0" smtClean="0">
                  <a:solidFill>
                    <a:srgbClr val="000099"/>
                  </a:solidFill>
                </a:rPr>
                <a:t>Bandwidth </a:t>
              </a:r>
              <a:r>
                <a:rPr lang="en-US" sz="1200" b="1" dirty="0">
                  <a:solidFill>
                    <a:srgbClr val="000099"/>
                  </a:solidFill>
                </a:rPr>
                <a:t>Profile </a:t>
              </a:r>
              <a:r>
                <a:rPr lang="en-US" sz="1200" b="1" dirty="0" smtClean="0">
                  <a:solidFill>
                    <a:srgbClr val="000099"/>
                  </a:solidFill>
                </a:rPr>
                <a:t/>
              </a:r>
              <a:br>
                <a:rPr lang="en-US" sz="1200" b="1" dirty="0" smtClean="0">
                  <a:solidFill>
                    <a:srgbClr val="000099"/>
                  </a:solidFill>
                </a:rPr>
              </a:br>
              <a:r>
                <a:rPr lang="en-US" sz="1200" b="1" dirty="0" smtClean="0">
                  <a:solidFill>
                    <a:srgbClr val="000099"/>
                  </a:solidFill>
                </a:rPr>
                <a:t>Per </a:t>
              </a:r>
              <a:r>
                <a:rPr lang="en-US" sz="1200" b="1" dirty="0">
                  <a:solidFill>
                    <a:srgbClr val="000099"/>
                  </a:solidFill>
                </a:rPr>
                <a:t>Ingress UNI</a:t>
              </a:r>
              <a:endParaRPr lang="en-US" sz="1200" b="1" baseline="-25000" dirty="0">
                <a:solidFill>
                  <a:srgbClr val="000099"/>
                </a:solidFill>
              </a:endParaRPr>
            </a:p>
          </p:txBody>
        </p:sp>
        <p:sp>
          <p:nvSpPr>
            <p:cNvPr id="113" name="Text Box 50"/>
            <p:cNvSpPr txBox="1">
              <a:spLocks noChangeArrowheads="1"/>
            </p:cNvSpPr>
            <p:nvPr/>
          </p:nvSpPr>
          <p:spPr bwMode="auto">
            <a:xfrm>
              <a:off x="2200954" y="1911100"/>
              <a:ext cx="1114279" cy="338554"/>
            </a:xfrm>
            <a:prstGeom prst="rect">
              <a:avLst/>
            </a:prstGeom>
            <a:noFill/>
            <a:ln w="9525">
              <a:noFill/>
              <a:miter lim="800000"/>
              <a:headEnd/>
              <a:tailEnd/>
            </a:ln>
            <a:effectLst/>
          </p:spPr>
          <p:txBody>
            <a:bodyPr wrap="none">
              <a:spAutoFit/>
            </a:bodyPr>
            <a:lstStyle/>
            <a:p>
              <a:r>
                <a:rPr lang="en-US" sz="1600" b="1" dirty="0"/>
                <a:t>Port-based</a:t>
              </a:r>
            </a:p>
          </p:txBody>
        </p:sp>
      </p:grpSp>
      <p:grpSp>
        <p:nvGrpSpPr>
          <p:cNvPr id="141" name="Group 140"/>
          <p:cNvGrpSpPr/>
          <p:nvPr/>
        </p:nvGrpSpPr>
        <p:grpSpPr>
          <a:xfrm>
            <a:off x="4572000" y="2062891"/>
            <a:ext cx="3524901" cy="1897374"/>
            <a:chOff x="4559857" y="1911101"/>
            <a:chExt cx="3806893" cy="2049164"/>
          </a:xfrm>
        </p:grpSpPr>
        <p:sp>
          <p:nvSpPr>
            <p:cNvPr id="117" name="AutoShape 2"/>
            <p:cNvSpPr>
              <a:spLocks noChangeArrowheads="1"/>
            </p:cNvSpPr>
            <p:nvPr/>
          </p:nvSpPr>
          <p:spPr bwMode="auto">
            <a:xfrm>
              <a:off x="4559857" y="1911101"/>
              <a:ext cx="3788594" cy="2049164"/>
            </a:xfrm>
            <a:prstGeom prst="roundRect">
              <a:avLst>
                <a:gd name="adj" fmla="val 9687"/>
              </a:avLst>
            </a:prstGeom>
            <a:gradFill rotWithShape="1">
              <a:gsLst>
                <a:gs pos="0">
                  <a:srgbClr val="AFCFD9"/>
                </a:gs>
                <a:gs pos="100000">
                  <a:schemeClr val="bg1"/>
                </a:gs>
              </a:gsLst>
              <a:lin ang="0" scaled="1"/>
            </a:gradFill>
            <a:ln w="9525">
              <a:solidFill>
                <a:srgbClr val="4A4A4A"/>
              </a:solidFill>
              <a:round/>
              <a:headEnd/>
              <a:tailEnd/>
            </a:ln>
            <a:effectLst>
              <a:outerShdw blurRad="50800" dist="38100" dir="2700000" algn="tl" rotWithShape="0">
                <a:prstClr val="black">
                  <a:alpha val="40000"/>
                </a:prstClr>
              </a:outerShdw>
            </a:effectLst>
          </p:spPr>
          <p:txBody>
            <a:bodyPr wrap="none" anchor="ctr"/>
            <a:lstStyle/>
            <a:p>
              <a:endParaRPr lang="de-DE" sz="1600"/>
            </a:p>
          </p:txBody>
        </p:sp>
        <p:sp>
          <p:nvSpPr>
            <p:cNvPr id="95" name="AutoShape 13"/>
            <p:cNvSpPr>
              <a:spLocks noChangeArrowheads="1"/>
            </p:cNvSpPr>
            <p:nvPr/>
          </p:nvSpPr>
          <p:spPr bwMode="auto">
            <a:xfrm rot="5400000">
              <a:off x="4571085" y="2443281"/>
              <a:ext cx="1638300"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a:effectLst/>
          </p:spPr>
          <p:txBody>
            <a:bodyPr rot="10800000" vert="eaVert" wrap="none" anchor="ctr"/>
            <a:lstStyle/>
            <a:p>
              <a:pPr algn="r"/>
              <a:endParaRPr lang="he-IL" sz="1600"/>
            </a:p>
          </p:txBody>
        </p:sp>
        <p:sp>
          <p:nvSpPr>
            <p:cNvPr id="96" name="Rectangle 14"/>
            <p:cNvSpPr>
              <a:spLocks noChangeArrowheads="1"/>
            </p:cNvSpPr>
            <p:nvPr/>
          </p:nvSpPr>
          <p:spPr bwMode="auto">
            <a:xfrm>
              <a:off x="4861598" y="2800469"/>
              <a:ext cx="508473" cy="338554"/>
            </a:xfrm>
            <a:prstGeom prst="rect">
              <a:avLst/>
            </a:prstGeom>
            <a:noFill/>
            <a:ln w="38100">
              <a:noFill/>
              <a:miter lim="800000"/>
              <a:headEnd/>
              <a:tailEnd/>
            </a:ln>
            <a:effectLst/>
          </p:spPr>
          <p:txBody>
            <a:bodyPr wrap="none">
              <a:spAutoFit/>
            </a:bodyPr>
            <a:lstStyle/>
            <a:p>
              <a:r>
                <a:rPr lang="en-US" sz="1600" b="1" dirty="0"/>
                <a:t>UNI</a:t>
              </a:r>
              <a:endParaRPr lang="en-US" sz="1600" b="1" baseline="-25000" dirty="0"/>
            </a:p>
          </p:txBody>
        </p:sp>
        <p:sp>
          <p:nvSpPr>
            <p:cNvPr id="97" name="AutoShape 15"/>
            <p:cNvSpPr>
              <a:spLocks noChangeArrowheads="1"/>
            </p:cNvSpPr>
            <p:nvPr/>
          </p:nvSpPr>
          <p:spPr bwMode="auto">
            <a:xfrm rot="5400000" flipH="1">
              <a:off x="5837116" y="2244050"/>
              <a:ext cx="287338" cy="762000"/>
            </a:xfrm>
            <a:prstGeom prst="can">
              <a:avLst>
                <a:gd name="adj" fmla="val 49724"/>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rgbClr val="006600"/>
                  </a:solidFill>
                </a:rPr>
                <a:t>EVC</a:t>
              </a:r>
              <a:r>
                <a:rPr lang="en-US" sz="1200" b="1" baseline="-25000" dirty="0">
                  <a:solidFill>
                    <a:srgbClr val="006600"/>
                  </a:solidFill>
                </a:rPr>
                <a:t>1</a:t>
              </a:r>
            </a:p>
          </p:txBody>
        </p:sp>
        <p:sp>
          <p:nvSpPr>
            <p:cNvPr id="98" name="AutoShape 16"/>
            <p:cNvSpPr>
              <a:spLocks noChangeArrowheads="1"/>
            </p:cNvSpPr>
            <p:nvPr/>
          </p:nvSpPr>
          <p:spPr bwMode="auto">
            <a:xfrm rot="5400000" flipH="1">
              <a:off x="5903791" y="2669500"/>
              <a:ext cx="287338" cy="762000"/>
            </a:xfrm>
            <a:prstGeom prst="can">
              <a:avLst>
                <a:gd name="adj" fmla="val 49724"/>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rgbClr val="800000"/>
                  </a:solidFill>
                </a:rPr>
                <a:t>EVC</a:t>
              </a:r>
              <a:r>
                <a:rPr lang="en-US" sz="1200" b="1" baseline="-25000" dirty="0">
                  <a:solidFill>
                    <a:srgbClr val="800000"/>
                  </a:solidFill>
                </a:rPr>
                <a:t>2</a:t>
              </a:r>
            </a:p>
          </p:txBody>
        </p:sp>
        <p:sp>
          <p:nvSpPr>
            <p:cNvPr id="99" name="AutoShape 17"/>
            <p:cNvSpPr>
              <a:spLocks noChangeArrowheads="1"/>
            </p:cNvSpPr>
            <p:nvPr/>
          </p:nvSpPr>
          <p:spPr bwMode="auto">
            <a:xfrm rot="5400000" flipH="1">
              <a:off x="5845054" y="3156863"/>
              <a:ext cx="401637" cy="762000"/>
            </a:xfrm>
            <a:prstGeom prst="can">
              <a:avLst>
                <a:gd name="adj" fmla="val 35573"/>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chemeClr val="accent2"/>
                  </a:solidFill>
                </a:rPr>
                <a:t>EVC</a:t>
              </a:r>
              <a:r>
                <a:rPr lang="en-US" sz="1200" b="1" baseline="-25000" dirty="0">
                  <a:solidFill>
                    <a:schemeClr val="accent2"/>
                  </a:solidFill>
                </a:rPr>
                <a:t>3</a:t>
              </a:r>
            </a:p>
          </p:txBody>
        </p:sp>
        <p:sp>
          <p:nvSpPr>
            <p:cNvPr id="100" name="Line 18"/>
            <p:cNvSpPr>
              <a:spLocks noChangeShapeType="1"/>
            </p:cNvSpPr>
            <p:nvPr/>
          </p:nvSpPr>
          <p:spPr bwMode="auto">
            <a:xfrm>
              <a:off x="6523710" y="2490906"/>
              <a:ext cx="0" cy="266700"/>
            </a:xfrm>
            <a:prstGeom prst="line">
              <a:avLst/>
            </a:prstGeom>
            <a:noFill/>
            <a:ln w="19050">
              <a:solidFill>
                <a:schemeClr val="tx1"/>
              </a:solidFill>
              <a:round/>
              <a:headEnd type="triangle" w="med" len="med"/>
              <a:tailEnd type="triangle" w="med" len="med"/>
            </a:ln>
            <a:effectLst/>
          </p:spPr>
          <p:txBody>
            <a:bodyPr/>
            <a:lstStyle/>
            <a:p>
              <a:endParaRPr lang="he-IL" sz="1600"/>
            </a:p>
          </p:txBody>
        </p:sp>
        <p:sp>
          <p:nvSpPr>
            <p:cNvPr id="101" name="Line 19"/>
            <p:cNvSpPr>
              <a:spLocks noChangeShapeType="1"/>
            </p:cNvSpPr>
            <p:nvPr/>
          </p:nvSpPr>
          <p:spPr bwMode="auto">
            <a:xfrm>
              <a:off x="6377660" y="2487731"/>
              <a:ext cx="274638" cy="0"/>
            </a:xfrm>
            <a:prstGeom prst="line">
              <a:avLst/>
            </a:prstGeom>
            <a:noFill/>
            <a:ln w="19050">
              <a:solidFill>
                <a:schemeClr val="tx1"/>
              </a:solidFill>
              <a:round/>
              <a:headEnd/>
              <a:tailEnd/>
            </a:ln>
            <a:effectLst/>
          </p:spPr>
          <p:txBody>
            <a:bodyPr/>
            <a:lstStyle/>
            <a:p>
              <a:endParaRPr lang="he-IL" sz="1600"/>
            </a:p>
          </p:txBody>
        </p:sp>
        <p:sp>
          <p:nvSpPr>
            <p:cNvPr id="102" name="Line 20"/>
            <p:cNvSpPr>
              <a:spLocks noChangeShapeType="1"/>
            </p:cNvSpPr>
            <p:nvPr/>
          </p:nvSpPr>
          <p:spPr bwMode="auto">
            <a:xfrm>
              <a:off x="6380835" y="2762369"/>
              <a:ext cx="274638" cy="0"/>
            </a:xfrm>
            <a:prstGeom prst="line">
              <a:avLst/>
            </a:prstGeom>
            <a:noFill/>
            <a:ln w="19050">
              <a:solidFill>
                <a:schemeClr val="tx1"/>
              </a:solidFill>
              <a:round/>
              <a:headEnd/>
              <a:tailEnd/>
            </a:ln>
            <a:effectLst/>
          </p:spPr>
          <p:txBody>
            <a:bodyPr/>
            <a:lstStyle/>
            <a:p>
              <a:endParaRPr lang="he-IL" sz="1600"/>
            </a:p>
          </p:txBody>
        </p:sp>
        <p:sp>
          <p:nvSpPr>
            <p:cNvPr id="103" name="Line 21"/>
            <p:cNvSpPr>
              <a:spLocks noChangeShapeType="1"/>
            </p:cNvSpPr>
            <p:nvPr/>
          </p:nvSpPr>
          <p:spPr bwMode="auto">
            <a:xfrm>
              <a:off x="6596735" y="2914769"/>
              <a:ext cx="0" cy="266700"/>
            </a:xfrm>
            <a:prstGeom prst="line">
              <a:avLst/>
            </a:prstGeom>
            <a:noFill/>
            <a:ln w="19050">
              <a:solidFill>
                <a:schemeClr val="tx1"/>
              </a:solidFill>
              <a:round/>
              <a:headEnd type="triangle" w="med" len="med"/>
              <a:tailEnd type="triangle" w="med" len="med"/>
            </a:ln>
            <a:effectLst/>
          </p:spPr>
          <p:txBody>
            <a:bodyPr/>
            <a:lstStyle/>
            <a:p>
              <a:endParaRPr lang="he-IL" sz="1600"/>
            </a:p>
          </p:txBody>
        </p:sp>
        <p:sp>
          <p:nvSpPr>
            <p:cNvPr id="104" name="Line 22"/>
            <p:cNvSpPr>
              <a:spLocks noChangeShapeType="1"/>
            </p:cNvSpPr>
            <p:nvPr/>
          </p:nvSpPr>
          <p:spPr bwMode="auto">
            <a:xfrm>
              <a:off x="6450685" y="2911594"/>
              <a:ext cx="274638" cy="0"/>
            </a:xfrm>
            <a:prstGeom prst="line">
              <a:avLst/>
            </a:prstGeom>
            <a:noFill/>
            <a:ln w="19050">
              <a:solidFill>
                <a:schemeClr val="tx1"/>
              </a:solidFill>
              <a:round/>
              <a:headEnd/>
              <a:tailEnd/>
            </a:ln>
            <a:effectLst/>
          </p:spPr>
          <p:txBody>
            <a:bodyPr/>
            <a:lstStyle/>
            <a:p>
              <a:endParaRPr lang="he-IL" sz="1600"/>
            </a:p>
          </p:txBody>
        </p:sp>
        <p:sp>
          <p:nvSpPr>
            <p:cNvPr id="105" name="Line 23"/>
            <p:cNvSpPr>
              <a:spLocks noChangeShapeType="1"/>
            </p:cNvSpPr>
            <p:nvPr/>
          </p:nvSpPr>
          <p:spPr bwMode="auto">
            <a:xfrm>
              <a:off x="6453860" y="3186231"/>
              <a:ext cx="274638" cy="0"/>
            </a:xfrm>
            <a:prstGeom prst="line">
              <a:avLst/>
            </a:prstGeom>
            <a:noFill/>
            <a:ln w="19050">
              <a:solidFill>
                <a:schemeClr val="tx1"/>
              </a:solidFill>
              <a:round/>
              <a:headEnd/>
              <a:tailEnd/>
            </a:ln>
            <a:effectLst/>
          </p:spPr>
          <p:txBody>
            <a:bodyPr/>
            <a:lstStyle/>
            <a:p>
              <a:endParaRPr lang="he-IL" sz="1600"/>
            </a:p>
          </p:txBody>
        </p:sp>
        <p:sp>
          <p:nvSpPr>
            <p:cNvPr id="106" name="Line 24"/>
            <p:cNvSpPr>
              <a:spLocks noChangeShapeType="1"/>
            </p:cNvSpPr>
            <p:nvPr/>
          </p:nvSpPr>
          <p:spPr bwMode="auto">
            <a:xfrm flipH="1">
              <a:off x="6599910" y="3343394"/>
              <a:ext cx="3175" cy="366712"/>
            </a:xfrm>
            <a:prstGeom prst="line">
              <a:avLst/>
            </a:prstGeom>
            <a:noFill/>
            <a:ln w="19050">
              <a:solidFill>
                <a:schemeClr val="tx1"/>
              </a:solidFill>
              <a:round/>
              <a:headEnd type="triangle" w="med" len="med"/>
              <a:tailEnd type="triangle" w="med" len="med"/>
            </a:ln>
            <a:effectLst/>
          </p:spPr>
          <p:txBody>
            <a:bodyPr/>
            <a:lstStyle/>
            <a:p>
              <a:endParaRPr lang="he-IL" sz="1600"/>
            </a:p>
          </p:txBody>
        </p:sp>
        <p:sp>
          <p:nvSpPr>
            <p:cNvPr id="107" name="Line 25"/>
            <p:cNvSpPr>
              <a:spLocks noChangeShapeType="1"/>
            </p:cNvSpPr>
            <p:nvPr/>
          </p:nvSpPr>
          <p:spPr bwMode="auto">
            <a:xfrm>
              <a:off x="6461798" y="3335456"/>
              <a:ext cx="274637" cy="0"/>
            </a:xfrm>
            <a:prstGeom prst="line">
              <a:avLst/>
            </a:prstGeom>
            <a:noFill/>
            <a:ln w="19050">
              <a:solidFill>
                <a:schemeClr val="tx1"/>
              </a:solidFill>
              <a:round/>
              <a:headEnd/>
              <a:tailEnd/>
            </a:ln>
            <a:effectLst/>
          </p:spPr>
          <p:txBody>
            <a:bodyPr/>
            <a:lstStyle/>
            <a:p>
              <a:endParaRPr lang="he-IL" sz="1600"/>
            </a:p>
          </p:txBody>
        </p:sp>
        <p:sp>
          <p:nvSpPr>
            <p:cNvPr id="108" name="Line 26"/>
            <p:cNvSpPr>
              <a:spLocks noChangeShapeType="1"/>
            </p:cNvSpPr>
            <p:nvPr/>
          </p:nvSpPr>
          <p:spPr bwMode="auto">
            <a:xfrm>
              <a:off x="6464973" y="3727569"/>
              <a:ext cx="274637" cy="0"/>
            </a:xfrm>
            <a:prstGeom prst="line">
              <a:avLst/>
            </a:prstGeom>
            <a:noFill/>
            <a:ln w="19050">
              <a:solidFill>
                <a:schemeClr val="tx1"/>
              </a:solidFill>
              <a:round/>
              <a:headEnd/>
              <a:tailEnd/>
            </a:ln>
            <a:effectLst/>
          </p:spPr>
          <p:txBody>
            <a:bodyPr/>
            <a:lstStyle/>
            <a:p>
              <a:endParaRPr lang="he-IL" sz="1600"/>
            </a:p>
          </p:txBody>
        </p:sp>
        <p:sp>
          <p:nvSpPr>
            <p:cNvPr id="109" name="Text Box 27"/>
            <p:cNvSpPr txBox="1">
              <a:spLocks noChangeArrowheads="1"/>
            </p:cNvSpPr>
            <p:nvPr/>
          </p:nvSpPr>
          <p:spPr bwMode="auto">
            <a:xfrm>
              <a:off x="6639598" y="2414706"/>
              <a:ext cx="1727152" cy="391517"/>
            </a:xfrm>
            <a:prstGeom prst="rect">
              <a:avLst/>
            </a:prstGeom>
            <a:noFill/>
            <a:ln w="38100">
              <a:noFill/>
              <a:miter lim="800000"/>
              <a:headEnd/>
              <a:tailEnd/>
            </a:ln>
            <a:effectLst/>
          </p:spPr>
          <p:txBody>
            <a:bodyPr wrap="square">
              <a:spAutoFit/>
            </a:bodyPr>
            <a:lstStyle/>
            <a:p>
              <a:pPr>
                <a:lnSpc>
                  <a:spcPct val="80000"/>
                </a:lnSpc>
              </a:pPr>
              <a:r>
                <a:rPr lang="en-US" sz="1200" b="1" dirty="0">
                  <a:solidFill>
                    <a:srgbClr val="006600"/>
                  </a:solidFill>
                </a:rPr>
                <a:t>Ingress Bandwidth Profile Per EVC</a:t>
              </a:r>
              <a:r>
                <a:rPr lang="en-US" sz="1200" b="1" baseline="-25000" dirty="0">
                  <a:solidFill>
                    <a:srgbClr val="006600"/>
                  </a:solidFill>
                </a:rPr>
                <a:t>1</a:t>
              </a:r>
            </a:p>
          </p:txBody>
        </p:sp>
        <p:sp>
          <p:nvSpPr>
            <p:cNvPr id="110" name="Text Box 28"/>
            <p:cNvSpPr txBox="1">
              <a:spLocks noChangeArrowheads="1"/>
            </p:cNvSpPr>
            <p:nvPr/>
          </p:nvSpPr>
          <p:spPr bwMode="auto">
            <a:xfrm>
              <a:off x="6704685" y="2835394"/>
              <a:ext cx="1662065" cy="391517"/>
            </a:xfrm>
            <a:prstGeom prst="rect">
              <a:avLst/>
            </a:prstGeom>
            <a:noFill/>
            <a:ln w="38100">
              <a:noFill/>
              <a:miter lim="800000"/>
              <a:headEnd/>
              <a:tailEnd/>
            </a:ln>
            <a:effectLst/>
          </p:spPr>
          <p:txBody>
            <a:bodyPr wrap="square">
              <a:spAutoFit/>
            </a:bodyPr>
            <a:lstStyle/>
            <a:p>
              <a:pPr>
                <a:lnSpc>
                  <a:spcPct val="80000"/>
                </a:lnSpc>
              </a:pPr>
              <a:r>
                <a:rPr lang="en-US" sz="1200" b="1" dirty="0">
                  <a:solidFill>
                    <a:srgbClr val="800000"/>
                  </a:solidFill>
                </a:rPr>
                <a:t>Ingress Bandwidth Profile Per EVC</a:t>
              </a:r>
              <a:r>
                <a:rPr lang="en-US" sz="1200" b="1" baseline="-25000" dirty="0">
                  <a:solidFill>
                    <a:srgbClr val="800000"/>
                  </a:solidFill>
                </a:rPr>
                <a:t>2</a:t>
              </a:r>
            </a:p>
          </p:txBody>
        </p:sp>
        <p:sp>
          <p:nvSpPr>
            <p:cNvPr id="111" name="Text Box 29"/>
            <p:cNvSpPr txBox="1">
              <a:spLocks noChangeArrowheads="1"/>
            </p:cNvSpPr>
            <p:nvPr/>
          </p:nvSpPr>
          <p:spPr bwMode="auto">
            <a:xfrm>
              <a:off x="6704685" y="3338631"/>
              <a:ext cx="1662065" cy="387798"/>
            </a:xfrm>
            <a:prstGeom prst="rect">
              <a:avLst/>
            </a:prstGeom>
            <a:noFill/>
            <a:ln w="38100">
              <a:noFill/>
              <a:miter lim="800000"/>
              <a:headEnd/>
              <a:tailEnd/>
            </a:ln>
            <a:effectLst/>
          </p:spPr>
          <p:txBody>
            <a:bodyPr wrap="square">
              <a:spAutoFit/>
            </a:bodyPr>
            <a:lstStyle/>
            <a:p>
              <a:pPr>
                <a:lnSpc>
                  <a:spcPct val="80000"/>
                </a:lnSpc>
              </a:pPr>
              <a:r>
                <a:rPr lang="en-US" sz="1200" b="1" dirty="0">
                  <a:solidFill>
                    <a:schemeClr val="accent2"/>
                  </a:solidFill>
                </a:rPr>
                <a:t>Ingress Bandwidth Profile Per EVC</a:t>
              </a:r>
              <a:r>
                <a:rPr lang="en-US" sz="1200" b="1" baseline="-25000" dirty="0">
                  <a:solidFill>
                    <a:schemeClr val="accent2"/>
                  </a:solidFill>
                </a:rPr>
                <a:t>3</a:t>
              </a:r>
            </a:p>
          </p:txBody>
        </p:sp>
        <p:sp>
          <p:nvSpPr>
            <p:cNvPr id="112" name="Text Box 51"/>
            <p:cNvSpPr txBox="1">
              <a:spLocks noChangeArrowheads="1"/>
            </p:cNvSpPr>
            <p:nvPr/>
          </p:nvSpPr>
          <p:spPr bwMode="auto">
            <a:xfrm>
              <a:off x="5938110" y="1911101"/>
              <a:ext cx="1670522" cy="338554"/>
            </a:xfrm>
            <a:prstGeom prst="rect">
              <a:avLst/>
            </a:prstGeom>
            <a:noFill/>
            <a:ln w="9525">
              <a:noFill/>
              <a:miter lim="800000"/>
              <a:headEnd/>
              <a:tailEnd/>
            </a:ln>
            <a:effectLst/>
          </p:spPr>
          <p:txBody>
            <a:bodyPr wrap="none">
              <a:spAutoFit/>
            </a:bodyPr>
            <a:lstStyle/>
            <a:p>
              <a:r>
                <a:rPr lang="en-US" sz="1600" b="1" dirty="0"/>
                <a:t>Port/VLAN-based</a:t>
              </a:r>
            </a:p>
          </p:txBody>
        </p:sp>
      </p:grpSp>
      <p:grpSp>
        <p:nvGrpSpPr>
          <p:cNvPr id="142" name="Group 141"/>
          <p:cNvGrpSpPr/>
          <p:nvPr/>
        </p:nvGrpSpPr>
        <p:grpSpPr>
          <a:xfrm>
            <a:off x="855856" y="4112056"/>
            <a:ext cx="7207314" cy="2039168"/>
            <a:chOff x="855856" y="4112056"/>
            <a:chExt cx="7510894" cy="2125060"/>
          </a:xfrm>
        </p:grpSpPr>
        <p:sp>
          <p:nvSpPr>
            <p:cNvPr id="138" name="AutoShape 2"/>
            <p:cNvSpPr>
              <a:spLocks noChangeArrowheads="1"/>
            </p:cNvSpPr>
            <p:nvPr/>
          </p:nvSpPr>
          <p:spPr bwMode="auto">
            <a:xfrm>
              <a:off x="855856" y="4112056"/>
              <a:ext cx="7510894" cy="2125060"/>
            </a:xfrm>
            <a:prstGeom prst="roundRect">
              <a:avLst>
                <a:gd name="adj" fmla="val 9687"/>
              </a:avLst>
            </a:prstGeom>
            <a:gradFill rotWithShape="1">
              <a:gsLst>
                <a:gs pos="0">
                  <a:srgbClr val="AFCFD9"/>
                </a:gs>
                <a:gs pos="100000">
                  <a:schemeClr val="bg1"/>
                </a:gs>
              </a:gsLst>
              <a:lin ang="0" scaled="1"/>
            </a:gradFill>
            <a:ln w="9525">
              <a:solidFill>
                <a:srgbClr val="4A4A4A"/>
              </a:solidFill>
              <a:round/>
              <a:headEnd/>
              <a:tailEnd/>
            </a:ln>
            <a:effectLst>
              <a:outerShdw blurRad="50800" dist="38100" dir="2700000" algn="tl" rotWithShape="0">
                <a:prstClr val="black">
                  <a:alpha val="40000"/>
                </a:prstClr>
              </a:outerShdw>
            </a:effectLst>
          </p:spPr>
          <p:txBody>
            <a:bodyPr wrap="none" anchor="ctr"/>
            <a:lstStyle/>
            <a:p>
              <a:endParaRPr lang="de-DE" sz="1600"/>
            </a:p>
          </p:txBody>
        </p:sp>
        <p:sp>
          <p:nvSpPr>
            <p:cNvPr id="118" name="AutoShape 31"/>
            <p:cNvSpPr>
              <a:spLocks noChangeArrowheads="1"/>
            </p:cNvSpPr>
            <p:nvPr/>
          </p:nvSpPr>
          <p:spPr bwMode="auto">
            <a:xfrm rot="5400000">
              <a:off x="763352" y="4584038"/>
              <a:ext cx="1973270"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a:effectLst/>
          </p:spPr>
          <p:txBody>
            <a:bodyPr rot="10800000" vert="eaVert" wrap="none" anchor="ctr"/>
            <a:lstStyle/>
            <a:p>
              <a:pPr algn="r"/>
              <a:endParaRPr lang="he-IL" sz="1600"/>
            </a:p>
          </p:txBody>
        </p:sp>
        <p:sp>
          <p:nvSpPr>
            <p:cNvPr id="119" name="Rectangle 32"/>
            <p:cNvSpPr>
              <a:spLocks noChangeArrowheads="1"/>
            </p:cNvSpPr>
            <p:nvPr/>
          </p:nvSpPr>
          <p:spPr bwMode="auto">
            <a:xfrm>
              <a:off x="1221350" y="4938838"/>
              <a:ext cx="508473" cy="338554"/>
            </a:xfrm>
            <a:prstGeom prst="rect">
              <a:avLst/>
            </a:prstGeom>
            <a:noFill/>
            <a:ln w="38100">
              <a:noFill/>
              <a:miter lim="800000"/>
              <a:headEnd/>
              <a:tailEnd/>
            </a:ln>
            <a:effectLst/>
          </p:spPr>
          <p:txBody>
            <a:bodyPr wrap="none">
              <a:spAutoFit/>
            </a:bodyPr>
            <a:lstStyle/>
            <a:p>
              <a:r>
                <a:rPr lang="en-US" sz="1600" b="1" dirty="0"/>
                <a:t>UNI</a:t>
              </a:r>
              <a:endParaRPr lang="en-US" sz="1600" b="1" baseline="-25000" dirty="0"/>
            </a:p>
          </p:txBody>
        </p:sp>
        <p:sp>
          <p:nvSpPr>
            <p:cNvPr id="120" name="AutoShape 33"/>
            <p:cNvSpPr>
              <a:spLocks noChangeArrowheads="1"/>
            </p:cNvSpPr>
            <p:nvPr/>
          </p:nvSpPr>
          <p:spPr bwMode="auto">
            <a:xfrm rot="5400000" flipH="1">
              <a:off x="1812693" y="4601495"/>
              <a:ext cx="1246187" cy="952500"/>
            </a:xfrm>
            <a:prstGeom prst="can">
              <a:avLst>
                <a:gd name="adj" fmla="val 24829"/>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rgbClr val="006600"/>
                  </a:solidFill>
                </a:rPr>
                <a:t>EVC</a:t>
              </a:r>
              <a:r>
                <a:rPr lang="en-US" sz="1200" b="1" baseline="-25000" dirty="0">
                  <a:solidFill>
                    <a:srgbClr val="006600"/>
                  </a:solidFill>
                </a:rPr>
                <a:t>1</a:t>
              </a:r>
            </a:p>
          </p:txBody>
        </p:sp>
        <p:sp>
          <p:nvSpPr>
            <p:cNvPr id="121" name="AutoShape 34"/>
            <p:cNvSpPr>
              <a:spLocks noChangeArrowheads="1"/>
            </p:cNvSpPr>
            <p:nvPr/>
          </p:nvSpPr>
          <p:spPr bwMode="auto">
            <a:xfrm rot="5400000" flipH="1">
              <a:off x="3338280" y="4004595"/>
              <a:ext cx="214313" cy="1371600"/>
            </a:xfrm>
            <a:prstGeom prst="can">
              <a:avLst>
                <a:gd name="adj" fmla="val 45067"/>
              </a:avLst>
            </a:prstGeom>
            <a:solidFill>
              <a:schemeClr val="bg1"/>
            </a:solidFill>
            <a:ln w="22225">
              <a:solidFill>
                <a:schemeClr val="tx1"/>
              </a:solidFill>
              <a:round/>
              <a:headEnd/>
              <a:tailEnd/>
            </a:ln>
            <a:effectLst/>
          </p:spPr>
          <p:txBody>
            <a:bodyPr rot="10800000" vert="eaVert" wrap="none" anchor="ctr"/>
            <a:lstStyle/>
            <a:p>
              <a:pPr algn="ctr"/>
              <a:r>
                <a:rPr lang="en-US" sz="1100" b="1" dirty="0">
                  <a:solidFill>
                    <a:srgbClr val="993300"/>
                  </a:solidFill>
                </a:rPr>
                <a:t>CE-VLAN CoS 6</a:t>
              </a:r>
              <a:endParaRPr lang="en-US" sz="1100" b="1" baseline="-25000" dirty="0">
                <a:solidFill>
                  <a:srgbClr val="993300"/>
                </a:solidFill>
              </a:endParaRPr>
            </a:p>
          </p:txBody>
        </p:sp>
        <p:sp>
          <p:nvSpPr>
            <p:cNvPr id="122" name="Text Box 35"/>
            <p:cNvSpPr txBox="1">
              <a:spLocks noChangeArrowheads="1"/>
            </p:cNvSpPr>
            <p:nvPr/>
          </p:nvSpPr>
          <p:spPr bwMode="auto">
            <a:xfrm>
              <a:off x="4412225" y="4568951"/>
              <a:ext cx="3498850" cy="240066"/>
            </a:xfrm>
            <a:prstGeom prst="rect">
              <a:avLst/>
            </a:prstGeom>
            <a:noFill/>
            <a:ln w="38100">
              <a:noFill/>
              <a:miter lim="800000"/>
              <a:headEnd/>
              <a:tailEnd/>
            </a:ln>
            <a:effectLst/>
          </p:spPr>
          <p:txBody>
            <a:bodyPr>
              <a:spAutoFit/>
            </a:bodyPr>
            <a:lstStyle/>
            <a:p>
              <a:pPr>
                <a:lnSpc>
                  <a:spcPct val="80000"/>
                </a:lnSpc>
              </a:pPr>
              <a:r>
                <a:rPr lang="en-US" sz="1200" b="1" dirty="0">
                  <a:solidFill>
                    <a:srgbClr val="993300"/>
                  </a:solidFill>
                </a:rPr>
                <a:t>Ingress Bandwidth Profile Per CoS ID 6</a:t>
              </a:r>
              <a:endParaRPr lang="en-US" sz="1200" b="1" baseline="-25000" dirty="0">
                <a:solidFill>
                  <a:srgbClr val="993300"/>
                </a:solidFill>
              </a:endParaRPr>
            </a:p>
          </p:txBody>
        </p:sp>
        <p:sp>
          <p:nvSpPr>
            <p:cNvPr id="123" name="AutoShape 36"/>
            <p:cNvSpPr>
              <a:spLocks noChangeArrowheads="1"/>
            </p:cNvSpPr>
            <p:nvPr/>
          </p:nvSpPr>
          <p:spPr bwMode="auto">
            <a:xfrm rot="5400000" flipH="1">
              <a:off x="3320024" y="4356226"/>
              <a:ext cx="250825" cy="1371600"/>
            </a:xfrm>
            <a:prstGeom prst="can">
              <a:avLst>
                <a:gd name="adj" fmla="val 38506"/>
              </a:avLst>
            </a:prstGeom>
            <a:solidFill>
              <a:schemeClr val="bg1"/>
            </a:solidFill>
            <a:ln w="22225">
              <a:solidFill>
                <a:schemeClr val="tx1"/>
              </a:solidFill>
              <a:round/>
              <a:headEnd/>
              <a:tailEnd/>
            </a:ln>
            <a:effectLst/>
          </p:spPr>
          <p:txBody>
            <a:bodyPr rot="10800000" vert="eaVert" wrap="none" anchor="ctr"/>
            <a:lstStyle/>
            <a:p>
              <a:pPr algn="ctr"/>
              <a:r>
                <a:rPr lang="en-US" sz="1100" b="1" dirty="0">
                  <a:solidFill>
                    <a:srgbClr val="660066"/>
                  </a:solidFill>
                </a:rPr>
                <a:t>CE-VLAN CoS 4</a:t>
              </a:r>
              <a:endParaRPr lang="en-US" sz="1100" b="1" baseline="-25000" dirty="0">
                <a:solidFill>
                  <a:srgbClr val="660066"/>
                </a:solidFill>
              </a:endParaRPr>
            </a:p>
          </p:txBody>
        </p:sp>
        <p:sp>
          <p:nvSpPr>
            <p:cNvPr id="124" name="AutoShape 37"/>
            <p:cNvSpPr>
              <a:spLocks noChangeArrowheads="1"/>
            </p:cNvSpPr>
            <p:nvPr/>
          </p:nvSpPr>
          <p:spPr bwMode="auto">
            <a:xfrm rot="5400000" flipH="1">
              <a:off x="3301768" y="4718970"/>
              <a:ext cx="287337" cy="1371600"/>
            </a:xfrm>
            <a:prstGeom prst="can">
              <a:avLst>
                <a:gd name="adj" fmla="val 33613"/>
              </a:avLst>
            </a:prstGeom>
            <a:solidFill>
              <a:schemeClr val="bg1"/>
            </a:solidFill>
            <a:ln w="22225">
              <a:solidFill>
                <a:schemeClr val="tx1"/>
              </a:solidFill>
              <a:round/>
              <a:headEnd/>
              <a:tailEnd/>
            </a:ln>
            <a:effectLst/>
          </p:spPr>
          <p:txBody>
            <a:bodyPr rot="10800000" vert="eaVert" wrap="none" anchor="ctr"/>
            <a:lstStyle/>
            <a:p>
              <a:pPr algn="ctr"/>
              <a:r>
                <a:rPr lang="en-US" sz="1100" b="1" dirty="0">
                  <a:solidFill>
                    <a:srgbClr val="000066"/>
                  </a:solidFill>
                </a:rPr>
                <a:t>CE-VLAN CoS 2</a:t>
              </a:r>
              <a:endParaRPr lang="en-US" sz="1100" b="1" baseline="-25000" dirty="0">
                <a:solidFill>
                  <a:srgbClr val="000066"/>
                </a:solidFill>
              </a:endParaRPr>
            </a:p>
          </p:txBody>
        </p:sp>
        <p:sp>
          <p:nvSpPr>
            <p:cNvPr id="125" name="Line 38"/>
            <p:cNvSpPr>
              <a:spLocks noChangeShapeType="1"/>
            </p:cNvSpPr>
            <p:nvPr/>
          </p:nvSpPr>
          <p:spPr bwMode="auto">
            <a:xfrm>
              <a:off x="4321737" y="5265863"/>
              <a:ext cx="0" cy="266700"/>
            </a:xfrm>
            <a:prstGeom prst="line">
              <a:avLst/>
            </a:prstGeom>
            <a:noFill/>
            <a:ln w="19050">
              <a:solidFill>
                <a:schemeClr val="tx1"/>
              </a:solidFill>
              <a:round/>
              <a:headEnd type="triangle" w="med" len="med"/>
              <a:tailEnd type="triangle" w="med" len="med"/>
            </a:ln>
            <a:effectLst/>
          </p:spPr>
          <p:txBody>
            <a:bodyPr/>
            <a:lstStyle/>
            <a:p>
              <a:endParaRPr lang="he-IL" sz="1600"/>
            </a:p>
          </p:txBody>
        </p:sp>
        <p:sp>
          <p:nvSpPr>
            <p:cNvPr id="126" name="Line 39"/>
            <p:cNvSpPr>
              <a:spLocks noChangeShapeType="1"/>
            </p:cNvSpPr>
            <p:nvPr/>
          </p:nvSpPr>
          <p:spPr bwMode="auto">
            <a:xfrm>
              <a:off x="4175687" y="5262688"/>
              <a:ext cx="274638" cy="0"/>
            </a:xfrm>
            <a:prstGeom prst="line">
              <a:avLst/>
            </a:prstGeom>
            <a:noFill/>
            <a:ln w="19050">
              <a:solidFill>
                <a:schemeClr val="tx1"/>
              </a:solidFill>
              <a:round/>
              <a:headEnd/>
              <a:tailEnd/>
            </a:ln>
            <a:effectLst/>
          </p:spPr>
          <p:txBody>
            <a:bodyPr/>
            <a:lstStyle/>
            <a:p>
              <a:endParaRPr lang="he-IL" sz="1600"/>
            </a:p>
          </p:txBody>
        </p:sp>
        <p:sp>
          <p:nvSpPr>
            <p:cNvPr id="127" name="Line 40"/>
            <p:cNvSpPr>
              <a:spLocks noChangeShapeType="1"/>
            </p:cNvSpPr>
            <p:nvPr/>
          </p:nvSpPr>
          <p:spPr bwMode="auto">
            <a:xfrm>
              <a:off x="4178862" y="5537326"/>
              <a:ext cx="274638" cy="0"/>
            </a:xfrm>
            <a:prstGeom prst="line">
              <a:avLst/>
            </a:prstGeom>
            <a:noFill/>
            <a:ln w="19050">
              <a:solidFill>
                <a:schemeClr val="tx1"/>
              </a:solidFill>
              <a:round/>
              <a:headEnd/>
              <a:tailEnd/>
            </a:ln>
            <a:effectLst/>
          </p:spPr>
          <p:txBody>
            <a:bodyPr/>
            <a:lstStyle/>
            <a:p>
              <a:endParaRPr lang="he-IL" sz="1600"/>
            </a:p>
          </p:txBody>
        </p:sp>
        <p:sp>
          <p:nvSpPr>
            <p:cNvPr id="128" name="Line 41"/>
            <p:cNvSpPr>
              <a:spLocks noChangeShapeType="1"/>
            </p:cNvSpPr>
            <p:nvPr/>
          </p:nvSpPr>
          <p:spPr bwMode="auto">
            <a:xfrm>
              <a:off x="4305862" y="4927726"/>
              <a:ext cx="0" cy="223837"/>
            </a:xfrm>
            <a:prstGeom prst="line">
              <a:avLst/>
            </a:prstGeom>
            <a:noFill/>
            <a:ln w="19050">
              <a:solidFill>
                <a:schemeClr val="tx1"/>
              </a:solidFill>
              <a:round/>
              <a:headEnd type="triangle" w="med" len="med"/>
              <a:tailEnd type="triangle" w="med" len="med"/>
            </a:ln>
            <a:effectLst/>
          </p:spPr>
          <p:txBody>
            <a:bodyPr/>
            <a:lstStyle/>
            <a:p>
              <a:endParaRPr lang="he-IL" sz="1600"/>
            </a:p>
          </p:txBody>
        </p:sp>
        <p:sp>
          <p:nvSpPr>
            <p:cNvPr id="129" name="Line 42"/>
            <p:cNvSpPr>
              <a:spLocks noChangeShapeType="1"/>
            </p:cNvSpPr>
            <p:nvPr/>
          </p:nvSpPr>
          <p:spPr bwMode="auto">
            <a:xfrm>
              <a:off x="4159812" y="4915026"/>
              <a:ext cx="274638" cy="0"/>
            </a:xfrm>
            <a:prstGeom prst="line">
              <a:avLst/>
            </a:prstGeom>
            <a:noFill/>
            <a:ln w="19050">
              <a:solidFill>
                <a:schemeClr val="tx1"/>
              </a:solidFill>
              <a:round/>
              <a:headEnd/>
              <a:tailEnd/>
            </a:ln>
            <a:effectLst/>
          </p:spPr>
          <p:txBody>
            <a:bodyPr/>
            <a:lstStyle/>
            <a:p>
              <a:endParaRPr lang="he-IL" sz="1600"/>
            </a:p>
          </p:txBody>
        </p:sp>
        <p:sp>
          <p:nvSpPr>
            <p:cNvPr id="130" name="Line 43"/>
            <p:cNvSpPr>
              <a:spLocks noChangeShapeType="1"/>
            </p:cNvSpPr>
            <p:nvPr/>
          </p:nvSpPr>
          <p:spPr bwMode="auto">
            <a:xfrm>
              <a:off x="4162987" y="5167438"/>
              <a:ext cx="274638" cy="0"/>
            </a:xfrm>
            <a:prstGeom prst="line">
              <a:avLst/>
            </a:prstGeom>
            <a:noFill/>
            <a:ln w="19050">
              <a:solidFill>
                <a:schemeClr val="tx1"/>
              </a:solidFill>
              <a:round/>
              <a:headEnd/>
              <a:tailEnd/>
            </a:ln>
            <a:effectLst/>
          </p:spPr>
          <p:txBody>
            <a:bodyPr/>
            <a:lstStyle/>
            <a:p>
              <a:endParaRPr lang="he-IL" sz="1600"/>
            </a:p>
          </p:txBody>
        </p:sp>
        <p:sp>
          <p:nvSpPr>
            <p:cNvPr id="131" name="Line 44"/>
            <p:cNvSpPr>
              <a:spLocks noChangeShapeType="1"/>
            </p:cNvSpPr>
            <p:nvPr/>
          </p:nvSpPr>
          <p:spPr bwMode="auto">
            <a:xfrm>
              <a:off x="4289987" y="4576888"/>
              <a:ext cx="0" cy="204788"/>
            </a:xfrm>
            <a:prstGeom prst="line">
              <a:avLst/>
            </a:prstGeom>
            <a:noFill/>
            <a:ln w="19050">
              <a:solidFill>
                <a:schemeClr val="tx1"/>
              </a:solidFill>
              <a:round/>
              <a:headEnd type="triangle" w="med" len="med"/>
              <a:tailEnd type="triangle" w="med" len="med"/>
            </a:ln>
            <a:effectLst/>
          </p:spPr>
          <p:txBody>
            <a:bodyPr/>
            <a:lstStyle/>
            <a:p>
              <a:endParaRPr lang="he-IL" sz="1600"/>
            </a:p>
          </p:txBody>
        </p:sp>
        <p:sp>
          <p:nvSpPr>
            <p:cNvPr id="132" name="Line 45"/>
            <p:cNvSpPr>
              <a:spLocks noChangeShapeType="1"/>
            </p:cNvSpPr>
            <p:nvPr/>
          </p:nvSpPr>
          <p:spPr bwMode="auto">
            <a:xfrm>
              <a:off x="4150287" y="4583238"/>
              <a:ext cx="274638" cy="0"/>
            </a:xfrm>
            <a:prstGeom prst="line">
              <a:avLst/>
            </a:prstGeom>
            <a:noFill/>
            <a:ln w="19050">
              <a:solidFill>
                <a:schemeClr val="tx1"/>
              </a:solidFill>
              <a:round/>
              <a:headEnd/>
              <a:tailEnd/>
            </a:ln>
            <a:effectLst/>
          </p:spPr>
          <p:txBody>
            <a:bodyPr/>
            <a:lstStyle/>
            <a:p>
              <a:endParaRPr lang="he-IL" sz="1600"/>
            </a:p>
          </p:txBody>
        </p:sp>
        <p:sp>
          <p:nvSpPr>
            <p:cNvPr id="133" name="Line 46"/>
            <p:cNvSpPr>
              <a:spLocks noChangeShapeType="1"/>
            </p:cNvSpPr>
            <p:nvPr/>
          </p:nvSpPr>
          <p:spPr bwMode="auto">
            <a:xfrm>
              <a:off x="4153462" y="4786438"/>
              <a:ext cx="274638" cy="0"/>
            </a:xfrm>
            <a:prstGeom prst="line">
              <a:avLst/>
            </a:prstGeom>
            <a:noFill/>
            <a:ln w="19050">
              <a:solidFill>
                <a:schemeClr val="tx1"/>
              </a:solidFill>
              <a:round/>
              <a:headEnd/>
              <a:tailEnd/>
            </a:ln>
            <a:effectLst/>
          </p:spPr>
          <p:txBody>
            <a:bodyPr/>
            <a:lstStyle/>
            <a:p>
              <a:endParaRPr lang="he-IL" sz="1600"/>
            </a:p>
          </p:txBody>
        </p:sp>
        <p:sp>
          <p:nvSpPr>
            <p:cNvPr id="134" name="Text Box 47"/>
            <p:cNvSpPr txBox="1">
              <a:spLocks noChangeArrowheads="1"/>
            </p:cNvSpPr>
            <p:nvPr/>
          </p:nvSpPr>
          <p:spPr bwMode="auto">
            <a:xfrm>
              <a:off x="4423337" y="4916613"/>
              <a:ext cx="3487738" cy="243785"/>
            </a:xfrm>
            <a:prstGeom prst="rect">
              <a:avLst/>
            </a:prstGeom>
            <a:noFill/>
            <a:ln w="38100">
              <a:noFill/>
              <a:miter lim="800000"/>
              <a:headEnd/>
              <a:tailEnd/>
            </a:ln>
            <a:effectLst/>
          </p:spPr>
          <p:txBody>
            <a:bodyPr>
              <a:spAutoFit/>
            </a:bodyPr>
            <a:lstStyle/>
            <a:p>
              <a:pPr>
                <a:lnSpc>
                  <a:spcPct val="80000"/>
                </a:lnSpc>
              </a:pPr>
              <a:r>
                <a:rPr lang="en-US" sz="1200" b="1" dirty="0">
                  <a:solidFill>
                    <a:srgbClr val="660066"/>
                  </a:solidFill>
                </a:rPr>
                <a:t>Ingress Bandwidth Profile Per CoS ID 4</a:t>
              </a:r>
              <a:endParaRPr lang="en-US" sz="1200" b="1" baseline="-25000" dirty="0">
                <a:solidFill>
                  <a:srgbClr val="660066"/>
                </a:solidFill>
              </a:endParaRPr>
            </a:p>
          </p:txBody>
        </p:sp>
        <p:sp>
          <p:nvSpPr>
            <p:cNvPr id="135" name="Text Box 48"/>
            <p:cNvSpPr txBox="1">
              <a:spLocks noChangeArrowheads="1"/>
            </p:cNvSpPr>
            <p:nvPr/>
          </p:nvSpPr>
          <p:spPr bwMode="auto">
            <a:xfrm>
              <a:off x="4423337" y="5276976"/>
              <a:ext cx="3563938" cy="243785"/>
            </a:xfrm>
            <a:prstGeom prst="rect">
              <a:avLst/>
            </a:prstGeom>
            <a:noFill/>
            <a:ln w="38100">
              <a:noFill/>
              <a:miter lim="800000"/>
              <a:headEnd/>
              <a:tailEnd/>
            </a:ln>
            <a:effectLst/>
          </p:spPr>
          <p:txBody>
            <a:bodyPr>
              <a:spAutoFit/>
            </a:bodyPr>
            <a:lstStyle/>
            <a:p>
              <a:pPr>
                <a:lnSpc>
                  <a:spcPct val="80000"/>
                </a:lnSpc>
              </a:pPr>
              <a:r>
                <a:rPr lang="en-US" sz="1200" b="1" dirty="0">
                  <a:solidFill>
                    <a:srgbClr val="000066"/>
                  </a:solidFill>
                </a:rPr>
                <a:t>Ingress Bandwidth Profile Per CoS ID 2</a:t>
              </a:r>
              <a:endParaRPr lang="en-US" sz="1200" b="1" baseline="-25000" dirty="0">
                <a:solidFill>
                  <a:srgbClr val="000066"/>
                </a:solidFill>
              </a:endParaRPr>
            </a:p>
          </p:txBody>
        </p:sp>
        <p:sp>
          <p:nvSpPr>
            <p:cNvPr id="136" name="AutoShape 49"/>
            <p:cNvSpPr>
              <a:spLocks noChangeArrowheads="1"/>
            </p:cNvSpPr>
            <p:nvPr/>
          </p:nvSpPr>
          <p:spPr bwMode="auto">
            <a:xfrm rot="5400000" flipH="1">
              <a:off x="2311168" y="5539707"/>
              <a:ext cx="287338" cy="762000"/>
            </a:xfrm>
            <a:prstGeom prst="can">
              <a:avLst>
                <a:gd name="adj" fmla="val 49724"/>
              </a:avLst>
            </a:prstGeom>
            <a:solidFill>
              <a:schemeClr val="bg1"/>
            </a:solidFill>
            <a:ln w="22225">
              <a:solidFill>
                <a:schemeClr val="tx1"/>
              </a:solidFill>
              <a:round/>
              <a:headEnd/>
              <a:tailEnd/>
            </a:ln>
            <a:effectLst/>
          </p:spPr>
          <p:txBody>
            <a:bodyPr rot="10800000" vert="eaVert" wrap="none" anchor="ctr"/>
            <a:lstStyle/>
            <a:p>
              <a:pPr algn="ctr"/>
              <a:r>
                <a:rPr lang="en-US" sz="1200" b="1" dirty="0">
                  <a:solidFill>
                    <a:srgbClr val="800000"/>
                  </a:solidFill>
                </a:rPr>
                <a:t>EVC</a:t>
              </a:r>
              <a:r>
                <a:rPr lang="en-US" sz="1200" b="1" baseline="-25000" dirty="0">
                  <a:solidFill>
                    <a:srgbClr val="800000"/>
                  </a:solidFill>
                </a:rPr>
                <a:t>2</a:t>
              </a:r>
            </a:p>
          </p:txBody>
        </p:sp>
        <p:sp>
          <p:nvSpPr>
            <p:cNvPr id="137" name="Text Box 52"/>
            <p:cNvSpPr txBox="1">
              <a:spLocks noChangeArrowheads="1"/>
            </p:cNvSpPr>
            <p:nvPr/>
          </p:nvSpPr>
          <p:spPr bwMode="auto">
            <a:xfrm>
              <a:off x="3369237" y="4156201"/>
              <a:ext cx="2076081" cy="338554"/>
            </a:xfrm>
            <a:prstGeom prst="rect">
              <a:avLst/>
            </a:prstGeom>
            <a:noFill/>
            <a:ln w="9525">
              <a:noFill/>
              <a:miter lim="800000"/>
              <a:headEnd/>
              <a:tailEnd/>
            </a:ln>
            <a:effectLst/>
          </p:spPr>
          <p:txBody>
            <a:bodyPr wrap="none">
              <a:spAutoFit/>
            </a:bodyPr>
            <a:lstStyle/>
            <a:p>
              <a:r>
                <a:rPr lang="en-US" sz="1600" b="1" dirty="0"/>
                <a:t>Port/VLAN/CoS-based</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fade">
                                      <p:cBhvr>
                                        <p:cTn id="7" dur="500"/>
                                        <p:tgtEl>
                                          <p:spTgt spid="14950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508">
                                            <p:txEl>
                                              <p:pRg st="1" end="1"/>
                                            </p:txEl>
                                          </p:spTgt>
                                        </p:tgtEl>
                                        <p:attrNameLst>
                                          <p:attrName>style.visibility</p:attrName>
                                        </p:attrNameLst>
                                      </p:cBhvr>
                                      <p:to>
                                        <p:strVal val="visible"/>
                                      </p:to>
                                    </p:set>
                                    <p:animEffect transition="in" filter="fade">
                                      <p:cBhvr>
                                        <p:cTn id="10" dur="500"/>
                                        <p:tgtEl>
                                          <p:spTgt spid="14950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508">
                                            <p:txEl>
                                              <p:pRg st="2" end="2"/>
                                            </p:txEl>
                                          </p:spTgt>
                                        </p:tgtEl>
                                        <p:attrNameLst>
                                          <p:attrName>style.visibility</p:attrName>
                                        </p:attrNameLst>
                                      </p:cBhvr>
                                      <p:to>
                                        <p:strVal val="visible"/>
                                      </p:to>
                                    </p:set>
                                    <p:animEffect transition="in" filter="fade">
                                      <p:cBhvr>
                                        <p:cTn id="13" dur="500"/>
                                        <p:tgtEl>
                                          <p:spTgt spid="149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5181600"/>
          </a:xfrm>
        </p:spPr>
        <p:txBody>
          <a:bodyPr>
            <a:normAutofit/>
          </a:bodyPr>
          <a:lstStyle/>
          <a:p>
            <a:r>
              <a:rPr lang="en-US" sz="2400" dirty="0" smtClean="0"/>
              <a:t>Intention </a:t>
            </a:r>
          </a:p>
          <a:p>
            <a:pPr marL="736600" lvl="1" indent="-273050"/>
            <a:r>
              <a:rPr lang="en-US" sz="2400" dirty="0" smtClean="0"/>
              <a:t>These MEF reference presentations are intended to give general overviews of the MEF work and have been approved by the MEF Marketing Committee</a:t>
            </a:r>
          </a:p>
          <a:p>
            <a:pPr marL="736600" lvl="1" indent="-273050"/>
            <a:r>
              <a:rPr lang="en-US" sz="2400" dirty="0" smtClean="0"/>
              <a:t>Further details on the topic are to be found in related specifications, technical overviews, white papers in the MEF public site Information Center:</a:t>
            </a:r>
            <a:br>
              <a:rPr lang="en-US" sz="2400" dirty="0" smtClean="0"/>
            </a:br>
            <a:r>
              <a:rPr lang="en-US" sz="1800" b="1" dirty="0" smtClean="0"/>
              <a:t>http://metroethernetforum.org/InformationCenter</a:t>
            </a:r>
            <a:endParaRPr lang="en-US" sz="2400" b="1" dirty="0" smtClean="0"/>
          </a:p>
          <a:p>
            <a:pPr marL="342900" lvl="1" indent="-342900">
              <a:buChar char="•"/>
            </a:pPr>
            <a:r>
              <a:rPr lang="en-US" sz="2400" b="1" dirty="0" smtClean="0">
                <a:solidFill>
                  <a:schemeClr val="tx1"/>
                </a:solidFill>
              </a:rPr>
              <a:t>Notice </a:t>
            </a:r>
          </a:p>
          <a:p>
            <a:pPr marL="457200" lvl="1" indent="-1588">
              <a:buNone/>
            </a:pPr>
            <a:r>
              <a:rPr lang="en-US" sz="1600" b="0" dirty="0" smtClean="0">
                <a:solidFill>
                  <a:schemeClr val="tx1"/>
                </a:solidFill>
              </a:rPr>
              <a:t>© The Metro Ethernet Forum 2011. </a:t>
            </a:r>
            <a:br>
              <a:rPr lang="en-US" sz="1600" b="0" dirty="0" smtClean="0">
                <a:solidFill>
                  <a:schemeClr val="tx1"/>
                </a:solidFill>
              </a:rPr>
            </a:br>
            <a:r>
              <a:rPr lang="en-US" sz="1600" b="0" dirty="0" smtClean="0">
                <a:solidFill>
                  <a:schemeClr val="tx1"/>
                </a:solidFill>
              </a:rPr>
              <a:t>Any reproduction of this document, or any portion thereof, shall contain the following statement: "Reproduced with permission of the Metro Ethernet Forum." No user of this document is authorized to modify any of the information contained herein.</a:t>
            </a:r>
            <a:endParaRPr lang="en-US" sz="1600" b="0" dirty="0">
              <a:solidFill>
                <a:schemeClr val="tx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a:spLocks noChangeArrowheads="1"/>
          </p:cNvSpPr>
          <p:nvPr/>
        </p:nvSpPr>
        <p:spPr bwMode="auto">
          <a:xfrm>
            <a:off x="701355" y="1455730"/>
            <a:ext cx="7772400" cy="4640270"/>
          </a:xfrm>
          <a:prstGeom prst="roundRect">
            <a:avLst>
              <a:gd name="adj" fmla="val 2722"/>
            </a:avLst>
          </a:prstGeom>
          <a:solidFill>
            <a:schemeClr val="accent2">
              <a:lumMod val="20000"/>
              <a:lumOff val="80000"/>
            </a:schemeClr>
          </a:solidFill>
          <a:ln w="25400">
            <a:solidFill>
              <a:srgbClr val="7F7F7F"/>
            </a:solid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chemeClr val="lt1"/>
              </a:solidFill>
              <a:latin typeface="+mn-lt"/>
              <a:cs typeface="+mn-cs"/>
            </a:endParaRPr>
          </a:p>
        </p:txBody>
      </p:sp>
      <p:sp>
        <p:nvSpPr>
          <p:cNvPr id="8195" name="Rectangle 4"/>
          <p:cNvSpPr>
            <a:spLocks noGrp="1" noChangeArrowheads="1"/>
          </p:cNvSpPr>
          <p:nvPr>
            <p:ph type="title"/>
          </p:nvPr>
        </p:nvSpPr>
        <p:spPr>
          <a:xfrm>
            <a:off x="533400" y="0"/>
            <a:ext cx="8610600" cy="685800"/>
          </a:xfrm>
        </p:spPr>
        <p:txBody>
          <a:bodyPr/>
          <a:lstStyle/>
          <a:p>
            <a:pPr marL="350838" indent="-350838"/>
            <a:r>
              <a:rPr lang="en-US" dirty="0" smtClean="0"/>
              <a:t>Further Technical information</a:t>
            </a:r>
          </a:p>
        </p:txBody>
      </p:sp>
      <p:sp>
        <p:nvSpPr>
          <p:cNvPr id="8196" name="Rectangle 2"/>
          <p:cNvSpPr>
            <a:spLocks noChangeArrowheads="1"/>
          </p:cNvSpPr>
          <p:nvPr/>
        </p:nvSpPr>
        <p:spPr bwMode="auto">
          <a:xfrm>
            <a:off x="914401" y="4002088"/>
            <a:ext cx="2250830" cy="981075"/>
          </a:xfrm>
          <a:prstGeom prst="rect">
            <a:avLst/>
          </a:prstGeom>
          <a:solidFill>
            <a:schemeClr val="bg1"/>
          </a:solidFill>
          <a:ln w="9525">
            <a:solidFill>
              <a:schemeClr val="bg2"/>
            </a:solidFill>
            <a:miter lim="800000"/>
            <a:headEnd/>
            <a:tailEnd/>
          </a:ln>
        </p:spPr>
        <p:txBody>
          <a:bodyPr wrap="none" anchor="ctr"/>
          <a:lstStyle/>
          <a:p>
            <a:endParaRPr lang="en-US" dirty="0"/>
          </a:p>
        </p:txBody>
      </p:sp>
      <p:sp>
        <p:nvSpPr>
          <p:cNvPr id="8197" name="Text Box 3"/>
          <p:cNvSpPr txBox="1">
            <a:spLocks noChangeArrowheads="1"/>
          </p:cNvSpPr>
          <p:nvPr/>
        </p:nvSpPr>
        <p:spPr bwMode="auto">
          <a:xfrm>
            <a:off x="914401" y="4151313"/>
            <a:ext cx="2250830" cy="801687"/>
          </a:xfrm>
          <a:prstGeom prst="rect">
            <a:avLst/>
          </a:prstGeom>
          <a:noFill/>
          <a:ln w="9525">
            <a:noFill/>
            <a:miter lim="800000"/>
            <a:headEnd/>
            <a:tailEnd/>
          </a:ln>
        </p:spPr>
        <p:txBody>
          <a:bodyPr wrap="square" lIns="0" tIns="0" rIns="0" bIns="0">
            <a:noAutofit/>
          </a:bodyPr>
          <a:lstStyle/>
          <a:p>
            <a:pPr algn="ctr" eaLnBrk="0" hangingPunct="0"/>
            <a:r>
              <a:rPr lang="en-US" sz="2000" b="1" dirty="0">
                <a:solidFill>
                  <a:srgbClr val="008080"/>
                </a:solidFill>
                <a:ea typeface="MS PGothic" pitchFamily="34" charset="-128"/>
              </a:rPr>
              <a:t>MEF 9</a:t>
            </a:r>
          </a:p>
          <a:p>
            <a:pPr algn="ctr" eaLnBrk="0" hangingPunct="0">
              <a:spcAft>
                <a:spcPts val="600"/>
              </a:spcAft>
            </a:pPr>
            <a:r>
              <a:rPr lang="en-US" sz="1200" dirty="0">
                <a:solidFill>
                  <a:srgbClr val="5A5A5A"/>
                </a:solidFill>
                <a:ea typeface="MS Mincho" pitchFamily="49" charset="-128"/>
              </a:rPr>
              <a:t>Abstract Test Suite for Ethernet Services at the UNI</a:t>
            </a:r>
          </a:p>
        </p:txBody>
      </p:sp>
      <p:sp>
        <p:nvSpPr>
          <p:cNvPr id="8198" name="Rectangle 4"/>
          <p:cNvSpPr>
            <a:spLocks noChangeArrowheads="1"/>
          </p:cNvSpPr>
          <p:nvPr/>
        </p:nvSpPr>
        <p:spPr bwMode="auto">
          <a:xfrm>
            <a:off x="914400" y="5410200"/>
            <a:ext cx="4747846" cy="457200"/>
          </a:xfrm>
          <a:prstGeom prst="rect">
            <a:avLst/>
          </a:prstGeom>
          <a:solidFill>
            <a:srgbClr val="F5F5FB"/>
          </a:solidFill>
          <a:ln w="9525">
            <a:solidFill>
              <a:schemeClr val="bg2"/>
            </a:solidFill>
            <a:miter lim="800000"/>
            <a:headEnd/>
            <a:tailEnd/>
          </a:ln>
        </p:spPr>
        <p:txBody>
          <a:bodyPr wrap="none" anchor="ctr"/>
          <a:lstStyle/>
          <a:p>
            <a:pPr algn="ctr" eaLnBrk="0" hangingPunct="0"/>
            <a:endParaRPr lang="en-US" sz="1200" dirty="0">
              <a:ea typeface="MS PGothic" pitchFamily="34" charset="-128"/>
            </a:endParaRPr>
          </a:p>
        </p:txBody>
      </p:sp>
      <p:sp>
        <p:nvSpPr>
          <p:cNvPr id="8199" name="Line 9"/>
          <p:cNvSpPr>
            <a:spLocks noChangeShapeType="1"/>
          </p:cNvSpPr>
          <p:nvPr/>
        </p:nvSpPr>
        <p:spPr bwMode="auto">
          <a:xfrm>
            <a:off x="3276600" y="3281363"/>
            <a:ext cx="0" cy="393700"/>
          </a:xfrm>
          <a:prstGeom prst="line">
            <a:avLst/>
          </a:prstGeom>
          <a:noFill/>
          <a:ln w="50800">
            <a:solidFill>
              <a:srgbClr val="5A5A5A"/>
            </a:solidFill>
            <a:round/>
            <a:headEnd/>
            <a:tailEnd type="triangle" w="med" len="med"/>
          </a:ln>
        </p:spPr>
        <p:txBody>
          <a:bodyPr wrap="none" anchor="ctr"/>
          <a:lstStyle/>
          <a:p>
            <a:endParaRPr lang="en-US" dirty="0"/>
          </a:p>
        </p:txBody>
      </p:sp>
      <p:sp>
        <p:nvSpPr>
          <p:cNvPr id="8201" name="Rectangle 2"/>
          <p:cNvSpPr>
            <a:spLocks noChangeArrowheads="1"/>
          </p:cNvSpPr>
          <p:nvPr/>
        </p:nvSpPr>
        <p:spPr bwMode="auto">
          <a:xfrm>
            <a:off x="914400" y="2290763"/>
            <a:ext cx="2286000" cy="981075"/>
          </a:xfrm>
          <a:prstGeom prst="rect">
            <a:avLst/>
          </a:prstGeom>
          <a:solidFill>
            <a:schemeClr val="bg1"/>
          </a:solidFill>
          <a:ln w="9525">
            <a:solidFill>
              <a:schemeClr val="bg2"/>
            </a:solidFill>
            <a:miter lim="800000"/>
            <a:headEnd/>
            <a:tailEnd/>
          </a:ln>
        </p:spPr>
        <p:txBody>
          <a:bodyPr wrap="none" anchor="ctr"/>
          <a:lstStyle/>
          <a:p>
            <a:endParaRPr lang="en-US" dirty="0"/>
          </a:p>
        </p:txBody>
      </p:sp>
      <p:sp>
        <p:nvSpPr>
          <p:cNvPr id="8202" name="Text Box 3"/>
          <p:cNvSpPr txBox="1">
            <a:spLocks noChangeArrowheads="1"/>
          </p:cNvSpPr>
          <p:nvPr/>
        </p:nvSpPr>
        <p:spPr bwMode="auto">
          <a:xfrm>
            <a:off x="914400" y="2366963"/>
            <a:ext cx="2286000" cy="768350"/>
          </a:xfrm>
          <a:prstGeom prst="rect">
            <a:avLst/>
          </a:prstGeom>
          <a:noFill/>
          <a:ln w="9525">
            <a:noFill/>
            <a:miter lim="800000"/>
            <a:headEnd/>
            <a:tailEnd/>
          </a:ln>
        </p:spPr>
        <p:txBody>
          <a:bodyPr wrap="square">
            <a:spAutoFit/>
          </a:bodyPr>
          <a:lstStyle/>
          <a:p>
            <a:pPr algn="ctr" eaLnBrk="0" hangingPunct="0"/>
            <a:r>
              <a:rPr lang="en-US" sz="2000" b="1" dirty="0">
                <a:solidFill>
                  <a:srgbClr val="008080"/>
                </a:solidFill>
                <a:ea typeface="MS PGothic" pitchFamily="34" charset="-128"/>
              </a:rPr>
              <a:t>MEF 6.1</a:t>
            </a:r>
          </a:p>
          <a:p>
            <a:pPr algn="ctr" eaLnBrk="0" hangingPunct="0"/>
            <a:r>
              <a:rPr lang="en-US" sz="1200" dirty="0">
                <a:solidFill>
                  <a:srgbClr val="5A5A5A"/>
                </a:solidFill>
                <a:ea typeface="MS PGothic" pitchFamily="34" charset="-128"/>
              </a:rPr>
              <a:t>Metro Ethernet Services Definitions Phase 2 </a:t>
            </a:r>
            <a:r>
              <a:rPr lang="en-US" sz="1200" i="1" dirty="0">
                <a:solidFill>
                  <a:srgbClr val="5A5A5A"/>
                </a:solidFill>
                <a:ea typeface="MS PGothic" pitchFamily="34" charset="-128"/>
              </a:rPr>
              <a:t> </a:t>
            </a:r>
          </a:p>
        </p:txBody>
      </p:sp>
      <p:sp>
        <p:nvSpPr>
          <p:cNvPr id="8203" name="Rectangle 2"/>
          <p:cNvSpPr>
            <a:spLocks noChangeArrowheads="1"/>
          </p:cNvSpPr>
          <p:nvPr/>
        </p:nvSpPr>
        <p:spPr bwMode="auto">
          <a:xfrm>
            <a:off x="3352800" y="2290763"/>
            <a:ext cx="2286000" cy="981075"/>
          </a:xfrm>
          <a:prstGeom prst="rect">
            <a:avLst/>
          </a:prstGeom>
          <a:solidFill>
            <a:schemeClr val="bg1"/>
          </a:solidFill>
          <a:ln w="9525">
            <a:solidFill>
              <a:schemeClr val="bg2"/>
            </a:solidFill>
            <a:miter lim="800000"/>
            <a:headEnd/>
            <a:tailEnd/>
          </a:ln>
        </p:spPr>
        <p:txBody>
          <a:bodyPr wrap="none" anchor="ctr"/>
          <a:lstStyle/>
          <a:p>
            <a:endParaRPr lang="en-US" dirty="0"/>
          </a:p>
        </p:txBody>
      </p:sp>
      <p:sp>
        <p:nvSpPr>
          <p:cNvPr id="8204" name="Text Box 3"/>
          <p:cNvSpPr txBox="1">
            <a:spLocks noChangeArrowheads="1"/>
          </p:cNvSpPr>
          <p:nvPr/>
        </p:nvSpPr>
        <p:spPr bwMode="auto">
          <a:xfrm>
            <a:off x="3352800" y="2366963"/>
            <a:ext cx="2286000" cy="768350"/>
          </a:xfrm>
          <a:prstGeom prst="rect">
            <a:avLst/>
          </a:prstGeom>
          <a:noFill/>
          <a:ln w="9525">
            <a:noFill/>
            <a:miter lim="800000"/>
            <a:headEnd/>
            <a:tailEnd/>
          </a:ln>
        </p:spPr>
        <p:txBody>
          <a:bodyPr wrap="square">
            <a:spAutoFit/>
          </a:bodyPr>
          <a:lstStyle/>
          <a:p>
            <a:pPr algn="ctr" eaLnBrk="0" hangingPunct="0"/>
            <a:r>
              <a:rPr lang="en-US" sz="2000" b="1" dirty="0">
                <a:solidFill>
                  <a:srgbClr val="008080"/>
                </a:solidFill>
                <a:ea typeface="MS PGothic" pitchFamily="34" charset="-128"/>
              </a:rPr>
              <a:t>MEF 10.2</a:t>
            </a:r>
          </a:p>
          <a:p>
            <a:pPr algn="ctr" eaLnBrk="0" hangingPunct="0"/>
            <a:r>
              <a:rPr lang="en-US" sz="1200" dirty="0">
                <a:solidFill>
                  <a:srgbClr val="5A5A5A"/>
                </a:solidFill>
                <a:ea typeface="MS PGothic" pitchFamily="34" charset="-128"/>
              </a:rPr>
              <a:t>Ethernet Services Attributes Phase 2 </a:t>
            </a:r>
            <a:r>
              <a:rPr lang="en-US" sz="1200" i="1" dirty="0">
                <a:solidFill>
                  <a:srgbClr val="5A5A5A"/>
                </a:solidFill>
                <a:ea typeface="MS PGothic" pitchFamily="34" charset="-128"/>
              </a:rPr>
              <a:t> </a:t>
            </a:r>
          </a:p>
        </p:txBody>
      </p:sp>
      <p:sp>
        <p:nvSpPr>
          <p:cNvPr id="8205" name="Rectangle 2"/>
          <p:cNvSpPr>
            <a:spLocks noChangeArrowheads="1"/>
          </p:cNvSpPr>
          <p:nvPr/>
        </p:nvSpPr>
        <p:spPr bwMode="auto">
          <a:xfrm>
            <a:off x="3352799" y="4002088"/>
            <a:ext cx="2286001" cy="981075"/>
          </a:xfrm>
          <a:prstGeom prst="rect">
            <a:avLst/>
          </a:prstGeom>
          <a:solidFill>
            <a:schemeClr val="bg1"/>
          </a:solidFill>
          <a:ln w="9525">
            <a:solidFill>
              <a:schemeClr val="bg2"/>
            </a:solidFill>
            <a:miter lim="800000"/>
            <a:headEnd/>
            <a:tailEnd/>
          </a:ln>
        </p:spPr>
        <p:txBody>
          <a:bodyPr wrap="none" anchor="ctr"/>
          <a:lstStyle/>
          <a:p>
            <a:endParaRPr lang="en-US" dirty="0"/>
          </a:p>
        </p:txBody>
      </p:sp>
      <p:sp>
        <p:nvSpPr>
          <p:cNvPr id="8206" name="Text Box 3"/>
          <p:cNvSpPr txBox="1">
            <a:spLocks noChangeArrowheads="1"/>
          </p:cNvSpPr>
          <p:nvPr/>
        </p:nvSpPr>
        <p:spPr bwMode="auto">
          <a:xfrm>
            <a:off x="3352799" y="4151313"/>
            <a:ext cx="2286001" cy="801687"/>
          </a:xfrm>
          <a:prstGeom prst="rect">
            <a:avLst/>
          </a:prstGeom>
          <a:noFill/>
          <a:ln w="9525">
            <a:noFill/>
            <a:miter lim="800000"/>
            <a:headEnd/>
            <a:tailEnd/>
          </a:ln>
        </p:spPr>
        <p:txBody>
          <a:bodyPr wrap="square" lIns="0" tIns="0" rIns="0" bIns="0">
            <a:noAutofit/>
          </a:bodyPr>
          <a:lstStyle/>
          <a:p>
            <a:pPr algn="ctr" eaLnBrk="0" hangingPunct="0"/>
            <a:r>
              <a:rPr lang="en-US" sz="2000" b="1" dirty="0">
                <a:solidFill>
                  <a:srgbClr val="008080"/>
                </a:solidFill>
                <a:ea typeface="MS PGothic" pitchFamily="34" charset="-128"/>
              </a:rPr>
              <a:t>MEF 14</a:t>
            </a:r>
          </a:p>
          <a:p>
            <a:pPr algn="ctr" eaLnBrk="0" hangingPunct="0">
              <a:spcAft>
                <a:spcPts val="600"/>
              </a:spcAft>
            </a:pPr>
            <a:r>
              <a:rPr lang="en-US" sz="1200" dirty="0">
                <a:solidFill>
                  <a:srgbClr val="5A5A5A"/>
                </a:solidFill>
                <a:ea typeface="MS Mincho" pitchFamily="49" charset="-128"/>
              </a:rPr>
              <a:t>Abstract Test Suite for Traffic Management phase 1</a:t>
            </a:r>
          </a:p>
        </p:txBody>
      </p:sp>
      <p:sp>
        <p:nvSpPr>
          <p:cNvPr id="8207" name="Text Box 3"/>
          <p:cNvSpPr txBox="1">
            <a:spLocks noChangeArrowheads="1"/>
          </p:cNvSpPr>
          <p:nvPr/>
        </p:nvSpPr>
        <p:spPr bwMode="auto">
          <a:xfrm>
            <a:off x="1447799" y="5410200"/>
            <a:ext cx="3516923" cy="400050"/>
          </a:xfrm>
          <a:prstGeom prst="rect">
            <a:avLst/>
          </a:prstGeom>
          <a:noFill/>
          <a:ln w="9525">
            <a:noFill/>
            <a:miter lim="800000"/>
            <a:headEnd/>
            <a:tailEnd/>
          </a:ln>
        </p:spPr>
        <p:txBody>
          <a:bodyPr wrap="square">
            <a:spAutoFit/>
          </a:bodyPr>
          <a:lstStyle/>
          <a:p>
            <a:pPr algn="ctr" eaLnBrk="0" hangingPunct="0"/>
            <a:r>
              <a:rPr lang="en-US" sz="2000" b="1" dirty="0">
                <a:solidFill>
                  <a:srgbClr val="008080"/>
                </a:solidFill>
                <a:ea typeface="MS PGothic" pitchFamily="34" charset="-128"/>
              </a:rPr>
              <a:t>MEF Certification</a:t>
            </a:r>
          </a:p>
        </p:txBody>
      </p:sp>
      <p:sp>
        <p:nvSpPr>
          <p:cNvPr id="8208" name="Line 9"/>
          <p:cNvSpPr>
            <a:spLocks noChangeShapeType="1"/>
          </p:cNvSpPr>
          <p:nvPr/>
        </p:nvSpPr>
        <p:spPr bwMode="auto">
          <a:xfrm>
            <a:off x="3276600" y="4957763"/>
            <a:ext cx="0" cy="393700"/>
          </a:xfrm>
          <a:prstGeom prst="line">
            <a:avLst/>
          </a:prstGeom>
          <a:noFill/>
          <a:ln w="50800">
            <a:solidFill>
              <a:srgbClr val="5A5A5A"/>
            </a:solidFill>
            <a:round/>
            <a:headEnd/>
            <a:tailEnd type="triangle" w="med" len="med"/>
          </a:ln>
        </p:spPr>
        <p:txBody>
          <a:bodyPr wrap="none" anchor="ctr"/>
          <a:lstStyle/>
          <a:p>
            <a:endParaRPr lang="en-US" dirty="0"/>
          </a:p>
        </p:txBody>
      </p:sp>
      <p:sp>
        <p:nvSpPr>
          <p:cNvPr id="32" name="Rounded Rectangle 31"/>
          <p:cNvSpPr>
            <a:spLocks noChangeArrowheads="1"/>
          </p:cNvSpPr>
          <p:nvPr/>
        </p:nvSpPr>
        <p:spPr bwMode="auto">
          <a:xfrm>
            <a:off x="5943600" y="3962400"/>
            <a:ext cx="2209800" cy="1905000"/>
          </a:xfrm>
          <a:prstGeom prst="roundRect">
            <a:avLst>
              <a:gd name="adj" fmla="val 2722"/>
            </a:avLst>
          </a:prstGeom>
          <a:solidFill>
            <a:schemeClr val="accent5">
              <a:lumMod val="40000"/>
              <a:lumOff val="60000"/>
            </a:schemeClr>
          </a:solidFill>
          <a:ln w="25400">
            <a:solidFill>
              <a:srgbClr val="7F7F7F"/>
            </a:solid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chemeClr val="lt1"/>
              </a:solidFill>
              <a:latin typeface="+mn-lt"/>
              <a:cs typeface="+mn-cs"/>
            </a:endParaRPr>
          </a:p>
        </p:txBody>
      </p:sp>
      <p:sp>
        <p:nvSpPr>
          <p:cNvPr id="8210" name="Rectangle 33"/>
          <p:cNvSpPr>
            <a:spLocks noChangeArrowheads="1"/>
          </p:cNvSpPr>
          <p:nvPr/>
        </p:nvSpPr>
        <p:spPr bwMode="auto">
          <a:xfrm>
            <a:off x="914400" y="1933575"/>
            <a:ext cx="4114800" cy="276225"/>
          </a:xfrm>
          <a:prstGeom prst="rect">
            <a:avLst/>
          </a:prstGeom>
          <a:noFill/>
          <a:ln w="9525">
            <a:noFill/>
            <a:miter lim="800000"/>
            <a:headEnd/>
            <a:tailEnd/>
          </a:ln>
        </p:spPr>
        <p:txBody>
          <a:bodyPr>
            <a:spAutoFit/>
          </a:bodyPr>
          <a:lstStyle/>
          <a:p>
            <a:pPr algn="ctr"/>
            <a:r>
              <a:rPr lang="en-US" sz="1200" b="1" dirty="0"/>
              <a:t>Carrier Ethernet services attributes and definitions</a:t>
            </a:r>
          </a:p>
        </p:txBody>
      </p:sp>
      <p:sp>
        <p:nvSpPr>
          <p:cNvPr id="8211" name="Rectangle 34"/>
          <p:cNvSpPr>
            <a:spLocks noChangeArrowheads="1"/>
          </p:cNvSpPr>
          <p:nvPr/>
        </p:nvSpPr>
        <p:spPr bwMode="auto">
          <a:xfrm>
            <a:off x="990600" y="3657600"/>
            <a:ext cx="4572000" cy="276225"/>
          </a:xfrm>
          <a:prstGeom prst="rect">
            <a:avLst/>
          </a:prstGeom>
          <a:noFill/>
          <a:ln w="9525">
            <a:noFill/>
            <a:miter lim="800000"/>
            <a:headEnd/>
            <a:tailEnd/>
          </a:ln>
        </p:spPr>
        <p:txBody>
          <a:bodyPr wrap="square">
            <a:spAutoFit/>
          </a:bodyPr>
          <a:lstStyle/>
          <a:p>
            <a:pPr algn="ctr"/>
            <a:r>
              <a:rPr lang="en-US" sz="1200" b="1" dirty="0"/>
              <a:t>Carrier Ethernet </a:t>
            </a:r>
            <a:r>
              <a:rPr lang="en-US" sz="1200" b="1" dirty="0" smtClean="0"/>
              <a:t>Services </a:t>
            </a:r>
            <a:r>
              <a:rPr lang="en-US" sz="1200" b="1" dirty="0"/>
              <a:t>Certification Test </a:t>
            </a:r>
            <a:r>
              <a:rPr lang="en-US" sz="1200" b="1" dirty="0" smtClean="0"/>
              <a:t>Suites</a:t>
            </a:r>
            <a:endParaRPr lang="en-US" sz="1200" b="1" dirty="0"/>
          </a:p>
        </p:txBody>
      </p:sp>
      <p:sp>
        <p:nvSpPr>
          <p:cNvPr id="8212" name="Rectangle 35"/>
          <p:cNvSpPr>
            <a:spLocks noChangeArrowheads="1"/>
          </p:cNvSpPr>
          <p:nvPr/>
        </p:nvSpPr>
        <p:spPr bwMode="auto">
          <a:xfrm>
            <a:off x="990600" y="1510990"/>
            <a:ext cx="7204008" cy="400110"/>
          </a:xfrm>
          <a:prstGeom prst="rect">
            <a:avLst/>
          </a:prstGeom>
          <a:noFill/>
          <a:ln w="9525">
            <a:noFill/>
            <a:miter lim="800000"/>
            <a:headEnd/>
            <a:tailEnd/>
          </a:ln>
        </p:spPr>
        <p:txBody>
          <a:bodyPr wrap="square">
            <a:spAutoFit/>
          </a:bodyPr>
          <a:lstStyle/>
          <a:p>
            <a:pPr algn="ctr"/>
            <a:r>
              <a:rPr lang="en-US" sz="2000" b="1" dirty="0" smtClean="0"/>
              <a:t>Key MEF Carrier </a:t>
            </a:r>
            <a:r>
              <a:rPr lang="en-US" sz="2000" b="1" dirty="0"/>
              <a:t>Ethernet </a:t>
            </a:r>
            <a:r>
              <a:rPr lang="en-US" sz="2000" b="1" dirty="0" smtClean="0"/>
              <a:t>Services Specifications </a:t>
            </a:r>
            <a:endParaRPr lang="en-US" sz="2000" b="1" dirty="0"/>
          </a:p>
        </p:txBody>
      </p:sp>
      <p:sp>
        <p:nvSpPr>
          <p:cNvPr id="8213" name="Content Placeholder 5"/>
          <p:cNvSpPr txBox="1">
            <a:spLocks/>
          </p:cNvSpPr>
          <p:nvPr/>
        </p:nvSpPr>
        <p:spPr bwMode="auto">
          <a:xfrm>
            <a:off x="5938110" y="4036160"/>
            <a:ext cx="2209800" cy="1754735"/>
          </a:xfrm>
          <a:prstGeom prst="rect">
            <a:avLst/>
          </a:prstGeom>
          <a:noFill/>
          <a:ln w="9525">
            <a:noFill/>
            <a:miter lim="800000"/>
            <a:headEnd/>
            <a:tailEnd/>
          </a:ln>
        </p:spPr>
        <p:txBody>
          <a:bodyPr/>
          <a:lstStyle/>
          <a:p>
            <a:pPr eaLnBrk="0" hangingPunct="0">
              <a:spcBef>
                <a:spcPts val="600"/>
              </a:spcBef>
              <a:spcAft>
                <a:spcPts val="600"/>
              </a:spcAft>
            </a:pPr>
            <a:r>
              <a:rPr lang="en-US" sz="1400" b="1" dirty="0" smtClean="0"/>
              <a:t>Other important MEF </a:t>
            </a:r>
            <a:r>
              <a:rPr lang="en-US" sz="1400" b="1" dirty="0"/>
              <a:t>technical specifications</a:t>
            </a:r>
          </a:p>
          <a:p>
            <a:pPr marL="117475" indent="-117475" eaLnBrk="0" hangingPunct="0">
              <a:buFontTx/>
              <a:buChar char="–"/>
            </a:pPr>
            <a:r>
              <a:rPr lang="en-US" sz="1100" dirty="0">
                <a:solidFill>
                  <a:srgbClr val="4A4A4A"/>
                </a:solidFill>
              </a:rPr>
              <a:t>MEF 20 </a:t>
            </a:r>
            <a:r>
              <a:rPr lang="en-US" sz="1100" b="1" dirty="0">
                <a:solidFill>
                  <a:srgbClr val="4A4A4A"/>
                </a:solidFill>
              </a:rPr>
              <a:t>UNI Type 2</a:t>
            </a:r>
            <a:r>
              <a:rPr lang="en-US" sz="1100" dirty="0">
                <a:solidFill>
                  <a:srgbClr val="4A4A4A"/>
                </a:solidFill>
              </a:rPr>
              <a:t> Implementation </a:t>
            </a:r>
            <a:r>
              <a:rPr lang="en-US" sz="1100" dirty="0" smtClean="0">
                <a:solidFill>
                  <a:srgbClr val="4A4A4A"/>
                </a:solidFill>
              </a:rPr>
              <a:t>Agreement</a:t>
            </a:r>
          </a:p>
          <a:p>
            <a:pPr marL="117475" indent="-117475" eaLnBrk="0" hangingPunct="0">
              <a:buFontTx/>
              <a:buChar char="–"/>
            </a:pPr>
            <a:r>
              <a:rPr lang="en-US" sz="1100" dirty="0" smtClean="0">
                <a:solidFill>
                  <a:srgbClr val="4A4A4A"/>
                </a:solidFill>
              </a:rPr>
              <a:t>MEF 23 </a:t>
            </a:r>
            <a:r>
              <a:rPr lang="en-US" sz="1100" b="1" dirty="0" smtClean="0">
                <a:solidFill>
                  <a:srgbClr val="4A4A4A"/>
                </a:solidFill>
              </a:rPr>
              <a:t>Class of Service </a:t>
            </a:r>
            <a:r>
              <a:rPr lang="en-US" sz="1100" dirty="0" smtClean="0">
                <a:solidFill>
                  <a:srgbClr val="4A4A4A"/>
                </a:solidFill>
              </a:rPr>
              <a:t>Implementation Agreement </a:t>
            </a:r>
          </a:p>
          <a:p>
            <a:pPr marL="117475" indent="-117475" eaLnBrk="0" hangingPunct="0">
              <a:buFontTx/>
              <a:buChar char="–"/>
            </a:pPr>
            <a:r>
              <a:rPr lang="en-US" sz="1100" dirty="0" smtClean="0">
                <a:solidFill>
                  <a:srgbClr val="4A4A4A"/>
                </a:solidFill>
              </a:rPr>
              <a:t>MEF </a:t>
            </a:r>
            <a:r>
              <a:rPr lang="en-US" sz="1100" dirty="0">
                <a:solidFill>
                  <a:srgbClr val="4A4A4A"/>
                </a:solidFill>
              </a:rPr>
              <a:t>22 </a:t>
            </a:r>
            <a:r>
              <a:rPr lang="en-US" sz="1100" b="1" dirty="0">
                <a:solidFill>
                  <a:srgbClr val="4A4A4A"/>
                </a:solidFill>
              </a:rPr>
              <a:t>Mobile Backhaul </a:t>
            </a:r>
            <a:r>
              <a:rPr lang="en-US" sz="1100" dirty="0">
                <a:solidFill>
                  <a:srgbClr val="4A4A4A"/>
                </a:solidFill>
              </a:rPr>
              <a:t>Implementation Agreement </a:t>
            </a:r>
          </a:p>
          <a:p>
            <a:pPr marL="342900" indent="-342900" eaLnBrk="0" hangingPunct="0">
              <a:spcBef>
                <a:spcPts val="600"/>
              </a:spcBef>
              <a:spcAft>
                <a:spcPts val="600"/>
              </a:spcAft>
              <a:buFontTx/>
              <a:buChar char="–"/>
            </a:pPr>
            <a:endParaRPr lang="en-US" sz="1100" dirty="0">
              <a:solidFill>
                <a:srgbClr val="4A4A4A"/>
              </a:solidFill>
            </a:endParaRPr>
          </a:p>
        </p:txBody>
      </p:sp>
      <p:sp>
        <p:nvSpPr>
          <p:cNvPr id="23" name="Rectangle 2"/>
          <p:cNvSpPr>
            <a:spLocks noChangeArrowheads="1"/>
          </p:cNvSpPr>
          <p:nvPr/>
        </p:nvSpPr>
        <p:spPr bwMode="auto">
          <a:xfrm>
            <a:off x="5867400" y="2286000"/>
            <a:ext cx="2286000" cy="981075"/>
          </a:xfrm>
          <a:prstGeom prst="rect">
            <a:avLst/>
          </a:prstGeom>
          <a:solidFill>
            <a:schemeClr val="bg1"/>
          </a:solidFill>
          <a:ln w="9525">
            <a:solidFill>
              <a:schemeClr val="bg2"/>
            </a:solidFill>
            <a:miter lim="800000"/>
            <a:headEnd/>
            <a:tailEnd/>
          </a:ln>
        </p:spPr>
        <p:txBody>
          <a:bodyPr wrap="none" anchor="ctr"/>
          <a:lstStyle/>
          <a:p>
            <a:endParaRPr lang="en-US" dirty="0"/>
          </a:p>
        </p:txBody>
      </p:sp>
      <p:sp>
        <p:nvSpPr>
          <p:cNvPr id="24" name="Text Box 3"/>
          <p:cNvSpPr txBox="1">
            <a:spLocks noChangeArrowheads="1"/>
          </p:cNvSpPr>
          <p:nvPr/>
        </p:nvSpPr>
        <p:spPr bwMode="auto">
          <a:xfrm>
            <a:off x="5867400" y="2362200"/>
            <a:ext cx="2286000" cy="769441"/>
          </a:xfrm>
          <a:prstGeom prst="rect">
            <a:avLst/>
          </a:prstGeom>
          <a:noFill/>
          <a:ln w="9525">
            <a:noFill/>
            <a:miter lim="800000"/>
            <a:headEnd/>
            <a:tailEnd/>
          </a:ln>
        </p:spPr>
        <p:txBody>
          <a:bodyPr wrap="square">
            <a:spAutoFit/>
          </a:bodyPr>
          <a:lstStyle/>
          <a:p>
            <a:pPr algn="ctr" eaLnBrk="0" hangingPunct="0"/>
            <a:r>
              <a:rPr lang="en-US" sz="2000" b="1" dirty="0">
                <a:solidFill>
                  <a:srgbClr val="008080"/>
                </a:solidFill>
                <a:ea typeface="MS PGothic" pitchFamily="34" charset="-128"/>
              </a:rPr>
              <a:t>MEF </a:t>
            </a:r>
            <a:r>
              <a:rPr lang="en-US" sz="2000" b="1" dirty="0" smtClean="0">
                <a:solidFill>
                  <a:srgbClr val="008080"/>
                </a:solidFill>
                <a:ea typeface="MS PGothic" pitchFamily="34" charset="-128"/>
              </a:rPr>
              <a:t>26</a:t>
            </a:r>
            <a:endParaRPr lang="en-US" sz="2000" b="1" dirty="0">
              <a:solidFill>
                <a:srgbClr val="008080"/>
              </a:solidFill>
              <a:ea typeface="MS PGothic" pitchFamily="34" charset="-128"/>
            </a:endParaRPr>
          </a:p>
          <a:p>
            <a:pPr algn="ctr" eaLnBrk="0" hangingPunct="0"/>
            <a:r>
              <a:rPr lang="en-US" sz="1200" dirty="0" smtClean="0">
                <a:solidFill>
                  <a:srgbClr val="4A4A4A"/>
                </a:solidFill>
              </a:rPr>
              <a:t>External Network Network Interface (ENNI) Phase 1</a:t>
            </a:r>
            <a:endParaRPr lang="en-US" sz="1200" i="1" dirty="0">
              <a:solidFill>
                <a:srgbClr val="5A5A5A"/>
              </a:solidFill>
              <a:ea typeface="MS PGothic" pitchFamily="34" charset="-128"/>
            </a:endParaRPr>
          </a:p>
        </p:txBody>
      </p:sp>
      <p:sp>
        <p:nvSpPr>
          <p:cNvPr id="25" name="TextBox 24"/>
          <p:cNvSpPr txBox="1"/>
          <p:nvPr/>
        </p:nvSpPr>
        <p:spPr>
          <a:xfrm>
            <a:off x="853145" y="924465"/>
            <a:ext cx="7753020" cy="369332"/>
          </a:xfrm>
          <a:prstGeom prst="rect">
            <a:avLst/>
          </a:prstGeom>
          <a:noFill/>
        </p:spPr>
        <p:txBody>
          <a:bodyPr wrap="none" rtlCol="0">
            <a:spAutoFit/>
          </a:bodyPr>
          <a:lstStyle/>
          <a:p>
            <a:r>
              <a:rPr lang="en-US" dirty="0" smtClean="0"/>
              <a:t>For information on MEF Technical Specifications visit metroethernetforum.org</a:t>
            </a:r>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Aspect="1" noChangeShapeType="1"/>
          </p:cNvSpPr>
          <p:nvPr/>
        </p:nvSpPr>
        <p:spPr bwMode="gray">
          <a:xfrm>
            <a:off x="6554788" y="4876800"/>
            <a:ext cx="1676400" cy="0"/>
          </a:xfrm>
          <a:prstGeom prst="line">
            <a:avLst/>
          </a:prstGeom>
          <a:noFill/>
          <a:ln w="38100">
            <a:solidFill>
              <a:srgbClr val="BF1238"/>
            </a:solidFill>
            <a:round/>
            <a:headEnd type="triangle" w="med" len="med"/>
            <a:tailEnd type="triangle" w="med" len="med"/>
          </a:ln>
        </p:spPr>
        <p:txBody>
          <a:bodyPr wrap="none" anchor="ctr"/>
          <a:lstStyle/>
          <a:p>
            <a:endParaRPr lang="en-US"/>
          </a:p>
        </p:txBody>
      </p:sp>
      <p:sp>
        <p:nvSpPr>
          <p:cNvPr id="31747" name="Text Box 3"/>
          <p:cNvSpPr txBox="1">
            <a:spLocks noChangeAspect="1" noChangeArrowheads="1"/>
          </p:cNvSpPr>
          <p:nvPr/>
        </p:nvSpPr>
        <p:spPr bwMode="gray">
          <a:xfrm>
            <a:off x="6464300" y="4133850"/>
            <a:ext cx="1857375" cy="581025"/>
          </a:xfrm>
          <a:prstGeom prst="rect">
            <a:avLst/>
          </a:prstGeom>
          <a:noFill/>
          <a:ln w="9525">
            <a:noFill/>
            <a:miter lim="800000"/>
            <a:headEnd/>
            <a:tailEnd/>
          </a:ln>
        </p:spPr>
        <p:txBody>
          <a:bodyPr wrap="none">
            <a:spAutoFit/>
          </a:bodyPr>
          <a:lstStyle/>
          <a:p>
            <a:pPr algn="ctr" eaLnBrk="0" hangingPunct="0"/>
            <a:r>
              <a:rPr lang="en-US" b="1"/>
              <a:t>TDM Circuits</a:t>
            </a:r>
          </a:p>
          <a:p>
            <a:pPr algn="ctr" eaLnBrk="0" hangingPunct="0"/>
            <a:r>
              <a:rPr lang="en-US" b="1"/>
              <a:t>(e.g. T1/E1 Lines)</a:t>
            </a:r>
          </a:p>
        </p:txBody>
      </p:sp>
      <p:sp>
        <p:nvSpPr>
          <p:cNvPr id="31748" name="Rectangle 4"/>
          <p:cNvSpPr>
            <a:spLocks noGrp="1" noChangeArrowheads="1"/>
          </p:cNvSpPr>
          <p:nvPr>
            <p:ph type="title"/>
          </p:nvPr>
        </p:nvSpPr>
        <p:spPr/>
        <p:txBody>
          <a:bodyPr/>
          <a:lstStyle/>
          <a:p>
            <a:pPr eaLnBrk="1" hangingPunct="1">
              <a:lnSpc>
                <a:spcPct val="85000"/>
              </a:lnSpc>
            </a:pPr>
            <a:r>
              <a:rPr lang="en-GB" sz="2800" smtClean="0"/>
              <a:t>Circuit Emulation Services over Carrier Ethernet</a:t>
            </a:r>
          </a:p>
        </p:txBody>
      </p:sp>
      <p:sp>
        <p:nvSpPr>
          <p:cNvPr id="31749" name="Rectangle 5"/>
          <p:cNvSpPr>
            <a:spLocks noGrp="1" noChangeArrowheads="1"/>
          </p:cNvSpPr>
          <p:nvPr>
            <p:ph type="body" idx="1"/>
          </p:nvPr>
        </p:nvSpPr>
        <p:spPr>
          <a:xfrm>
            <a:off x="457200" y="1562100"/>
            <a:ext cx="7924800" cy="2933700"/>
          </a:xfrm>
        </p:spPr>
        <p:txBody>
          <a:bodyPr/>
          <a:lstStyle/>
          <a:p>
            <a:pPr eaLnBrk="1" hangingPunct="1"/>
            <a:r>
              <a:rPr lang="en-GB" smtClean="0"/>
              <a:t>Enables TDM Services to be transported across Carrier Ethernet network, re-creating the TDM circuit at the far end</a:t>
            </a:r>
          </a:p>
          <a:p>
            <a:pPr lvl="1" eaLnBrk="1" hangingPunct="1"/>
            <a:r>
              <a:rPr lang="en-GB" smtClean="0"/>
              <a:t>Runs on a standard Ethernet Line Service (E-Line)</a:t>
            </a:r>
          </a:p>
        </p:txBody>
      </p:sp>
      <p:sp>
        <p:nvSpPr>
          <p:cNvPr id="31750" name="AutoShape 6"/>
          <p:cNvSpPr>
            <a:spLocks noChangeAspect="1" noChangeArrowheads="1"/>
          </p:cNvSpPr>
          <p:nvPr/>
        </p:nvSpPr>
        <p:spPr bwMode="gray">
          <a:xfrm rot="-5400000">
            <a:off x="4323556" y="2851944"/>
            <a:ext cx="473075" cy="4065588"/>
          </a:xfrm>
          <a:prstGeom prst="can">
            <a:avLst>
              <a:gd name="adj" fmla="val 32347"/>
            </a:avLst>
          </a:prstGeom>
          <a:gradFill rotWithShape="0">
            <a:gsLst>
              <a:gs pos="0">
                <a:srgbClr val="5C788F"/>
              </a:gs>
              <a:gs pos="50000">
                <a:srgbClr val="ABBAC5"/>
              </a:gs>
              <a:gs pos="100000">
                <a:srgbClr val="5C788F"/>
              </a:gs>
            </a:gsLst>
            <a:lin ang="5400000" scaled="1"/>
          </a:gradFill>
          <a:ln w="9525">
            <a:solidFill>
              <a:srgbClr val="354451"/>
            </a:solidFill>
            <a:round/>
            <a:headEnd/>
            <a:tailEnd/>
          </a:ln>
        </p:spPr>
        <p:txBody>
          <a:bodyPr wrap="none" anchor="ctr"/>
          <a:lstStyle/>
          <a:p>
            <a:endParaRPr lang="en-US"/>
          </a:p>
        </p:txBody>
      </p:sp>
      <p:sp>
        <p:nvSpPr>
          <p:cNvPr id="31751" name="Rectangle 7"/>
          <p:cNvSpPr>
            <a:spLocks noChangeAspect="1" noChangeArrowheads="1"/>
          </p:cNvSpPr>
          <p:nvPr/>
        </p:nvSpPr>
        <p:spPr bwMode="gray">
          <a:xfrm>
            <a:off x="2590800" y="3810000"/>
            <a:ext cx="3962400" cy="365125"/>
          </a:xfrm>
          <a:prstGeom prst="rect">
            <a:avLst/>
          </a:prstGeom>
          <a:noFill/>
          <a:ln w="9525">
            <a:noFill/>
            <a:miter lim="800000"/>
            <a:headEnd/>
            <a:tailEnd/>
          </a:ln>
        </p:spPr>
        <p:txBody>
          <a:bodyPr lIns="0" tIns="0" rIns="0" bIns="0">
            <a:spAutoFit/>
          </a:bodyPr>
          <a:lstStyle/>
          <a:p>
            <a:pPr algn="ctr" eaLnBrk="0" hangingPunct="0">
              <a:lnSpc>
                <a:spcPct val="120000"/>
              </a:lnSpc>
            </a:pPr>
            <a:r>
              <a:rPr lang="en-US" sz="2000" b="1">
                <a:solidFill>
                  <a:srgbClr val="3C4E5C"/>
                </a:solidFill>
              </a:rPr>
              <a:t>Carrier Ethernet Network</a:t>
            </a:r>
          </a:p>
        </p:txBody>
      </p:sp>
      <p:sp>
        <p:nvSpPr>
          <p:cNvPr id="31752" name="Line 8"/>
          <p:cNvSpPr>
            <a:spLocks noChangeAspect="1" noChangeShapeType="1"/>
          </p:cNvSpPr>
          <p:nvPr/>
        </p:nvSpPr>
        <p:spPr bwMode="gray">
          <a:xfrm>
            <a:off x="960438" y="4876800"/>
            <a:ext cx="1662112" cy="0"/>
          </a:xfrm>
          <a:prstGeom prst="line">
            <a:avLst/>
          </a:prstGeom>
          <a:noFill/>
          <a:ln w="38100">
            <a:solidFill>
              <a:srgbClr val="BF1238"/>
            </a:solidFill>
            <a:round/>
            <a:headEnd type="triangle" w="med" len="med"/>
            <a:tailEnd type="triangle" w="med" len="med"/>
          </a:ln>
        </p:spPr>
        <p:txBody>
          <a:bodyPr wrap="none" anchor="ctr"/>
          <a:lstStyle/>
          <a:p>
            <a:endParaRPr lang="en-US"/>
          </a:p>
        </p:txBody>
      </p:sp>
      <p:sp>
        <p:nvSpPr>
          <p:cNvPr id="31753" name="Text Box 9"/>
          <p:cNvSpPr txBox="1">
            <a:spLocks noChangeAspect="1" noChangeArrowheads="1"/>
          </p:cNvSpPr>
          <p:nvPr/>
        </p:nvSpPr>
        <p:spPr bwMode="gray">
          <a:xfrm>
            <a:off x="863600" y="4133850"/>
            <a:ext cx="1857375" cy="581025"/>
          </a:xfrm>
          <a:prstGeom prst="rect">
            <a:avLst/>
          </a:prstGeom>
          <a:noFill/>
          <a:ln w="9525">
            <a:noFill/>
            <a:miter lim="800000"/>
            <a:headEnd/>
            <a:tailEnd/>
          </a:ln>
        </p:spPr>
        <p:txBody>
          <a:bodyPr wrap="none">
            <a:spAutoFit/>
          </a:bodyPr>
          <a:lstStyle/>
          <a:p>
            <a:pPr algn="ctr" eaLnBrk="0" hangingPunct="0"/>
            <a:r>
              <a:rPr lang="en-US" b="1"/>
              <a:t>TDM Circuits</a:t>
            </a:r>
          </a:p>
          <a:p>
            <a:pPr algn="ctr" eaLnBrk="0" hangingPunct="0"/>
            <a:r>
              <a:rPr lang="en-US" b="1"/>
              <a:t>(e.g. T1/E1 Lines)</a:t>
            </a:r>
          </a:p>
        </p:txBody>
      </p:sp>
      <p:sp>
        <p:nvSpPr>
          <p:cNvPr id="31754" name="Oval 10"/>
          <p:cNvSpPr>
            <a:spLocks noChangeAspect="1" noChangeArrowheads="1"/>
          </p:cNvSpPr>
          <p:nvPr/>
        </p:nvSpPr>
        <p:spPr bwMode="gray">
          <a:xfrm>
            <a:off x="4997450" y="4572000"/>
            <a:ext cx="1187450" cy="609600"/>
          </a:xfrm>
          <a:prstGeom prst="ellipse">
            <a:avLst/>
          </a:prstGeom>
          <a:solidFill>
            <a:schemeClr val="bg1"/>
          </a:solidFill>
          <a:ln w="9525">
            <a:noFill/>
            <a:round/>
            <a:headEnd/>
            <a:tailEnd/>
          </a:ln>
        </p:spPr>
        <p:txBody>
          <a:bodyPr wrap="none" anchor="ctr"/>
          <a:lstStyle/>
          <a:p>
            <a:endParaRPr lang="en-US"/>
          </a:p>
        </p:txBody>
      </p:sp>
      <p:sp>
        <p:nvSpPr>
          <p:cNvPr id="31755" name="Oval 11"/>
          <p:cNvSpPr>
            <a:spLocks noChangeAspect="1" noChangeArrowheads="1"/>
          </p:cNvSpPr>
          <p:nvPr/>
        </p:nvSpPr>
        <p:spPr bwMode="gray">
          <a:xfrm>
            <a:off x="3089275" y="4495800"/>
            <a:ext cx="1104900" cy="762000"/>
          </a:xfrm>
          <a:prstGeom prst="ellipse">
            <a:avLst/>
          </a:prstGeom>
          <a:solidFill>
            <a:schemeClr val="bg1"/>
          </a:solidFill>
          <a:ln w="9525">
            <a:noFill/>
            <a:round/>
            <a:headEnd/>
            <a:tailEnd/>
          </a:ln>
        </p:spPr>
        <p:txBody>
          <a:bodyPr wrap="none" anchor="ctr"/>
          <a:lstStyle/>
          <a:p>
            <a:endParaRPr lang="en-US"/>
          </a:p>
        </p:txBody>
      </p:sp>
      <p:pic>
        <p:nvPicPr>
          <p:cNvPr id="31756" name="Picture 12" descr="cloud2"/>
          <p:cNvPicPr>
            <a:picLocks noChangeAspect="1" noChangeArrowheads="1"/>
          </p:cNvPicPr>
          <p:nvPr/>
        </p:nvPicPr>
        <p:blipFill>
          <a:blip r:embed="rId3" cstate="print"/>
          <a:srcRect/>
          <a:stretch>
            <a:fillRect/>
          </a:stretch>
        </p:blipFill>
        <p:spPr bwMode="auto">
          <a:xfrm>
            <a:off x="3124200" y="4038600"/>
            <a:ext cx="2819400" cy="1609725"/>
          </a:xfrm>
          <a:prstGeom prst="rect">
            <a:avLst/>
          </a:prstGeom>
          <a:noFill/>
          <a:ln w="9525">
            <a:noFill/>
            <a:miter lim="800000"/>
            <a:headEnd/>
            <a:tailEnd/>
          </a:ln>
        </p:spPr>
      </p:pic>
      <p:sp>
        <p:nvSpPr>
          <p:cNvPr id="31757" name="Rectangle 13"/>
          <p:cNvSpPr>
            <a:spLocks noChangeAspect="1" noChangeArrowheads="1"/>
          </p:cNvSpPr>
          <p:nvPr/>
        </p:nvSpPr>
        <p:spPr bwMode="gray">
          <a:xfrm>
            <a:off x="3276600" y="4572000"/>
            <a:ext cx="2438400" cy="685800"/>
          </a:xfrm>
          <a:prstGeom prst="rect">
            <a:avLst/>
          </a:prstGeom>
          <a:noFill/>
          <a:ln w="9525">
            <a:noFill/>
            <a:miter lim="800000"/>
            <a:headEnd/>
            <a:tailEnd/>
          </a:ln>
        </p:spPr>
        <p:txBody>
          <a:bodyPr anchor="ctr"/>
          <a:lstStyle/>
          <a:p>
            <a:pPr algn="ctr">
              <a:lnSpc>
                <a:spcPct val="80000"/>
              </a:lnSpc>
            </a:pPr>
            <a:r>
              <a:rPr lang="en-US" i="1">
                <a:solidFill>
                  <a:srgbClr val="3C4E5C"/>
                </a:solidFill>
                <a:latin typeface="Arial Black" pitchFamily="34" charset="0"/>
              </a:rPr>
              <a:t>Circuit Emulated</a:t>
            </a:r>
          </a:p>
          <a:p>
            <a:pPr algn="ctr">
              <a:lnSpc>
                <a:spcPct val="80000"/>
              </a:lnSpc>
            </a:pPr>
            <a:endParaRPr lang="en-US" i="1">
              <a:solidFill>
                <a:srgbClr val="3C4E5C"/>
              </a:solidFill>
              <a:latin typeface="Arial Black" pitchFamily="34" charset="0"/>
            </a:endParaRPr>
          </a:p>
          <a:p>
            <a:pPr algn="ctr">
              <a:lnSpc>
                <a:spcPct val="80000"/>
              </a:lnSpc>
            </a:pPr>
            <a:r>
              <a:rPr lang="en-US" i="1">
                <a:solidFill>
                  <a:srgbClr val="3C4E5C"/>
                </a:solidFill>
                <a:latin typeface="Arial Black" pitchFamily="34" charset="0"/>
              </a:rPr>
              <a:t>TDM Traffic</a:t>
            </a:r>
          </a:p>
        </p:txBody>
      </p:sp>
      <p:sp>
        <p:nvSpPr>
          <p:cNvPr id="31758" name="Line 14"/>
          <p:cNvSpPr>
            <a:spLocks noChangeShapeType="1"/>
          </p:cNvSpPr>
          <p:nvPr/>
        </p:nvSpPr>
        <p:spPr bwMode="gray">
          <a:xfrm>
            <a:off x="3098800" y="4876800"/>
            <a:ext cx="2971800" cy="0"/>
          </a:xfrm>
          <a:prstGeom prst="line">
            <a:avLst/>
          </a:prstGeom>
          <a:noFill/>
          <a:ln w="76200">
            <a:solidFill>
              <a:srgbClr val="5C788F"/>
            </a:solidFill>
            <a:prstDash val="sysDot"/>
            <a:round/>
            <a:headEnd type="none" w="lg" len="med"/>
            <a:tailEnd type="none" w="lg" len="me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flipV="1">
            <a:off x="2133600" y="3429000"/>
            <a:ext cx="0" cy="1295400"/>
          </a:xfrm>
          <a:prstGeom prst="line">
            <a:avLst/>
          </a:prstGeom>
          <a:noFill/>
          <a:ln w="38100">
            <a:solidFill>
              <a:srgbClr val="C0C0C0"/>
            </a:solidFill>
            <a:round/>
            <a:headEnd/>
            <a:tailEnd/>
          </a:ln>
        </p:spPr>
        <p:txBody>
          <a:bodyPr/>
          <a:lstStyle/>
          <a:p>
            <a:endParaRPr lang="en-US"/>
          </a:p>
        </p:txBody>
      </p:sp>
      <p:sp>
        <p:nvSpPr>
          <p:cNvPr id="32771" name="Line 3"/>
          <p:cNvSpPr>
            <a:spLocks noChangeShapeType="1"/>
          </p:cNvSpPr>
          <p:nvPr/>
        </p:nvSpPr>
        <p:spPr bwMode="auto">
          <a:xfrm>
            <a:off x="2362200" y="5181600"/>
            <a:ext cx="0" cy="762000"/>
          </a:xfrm>
          <a:prstGeom prst="line">
            <a:avLst/>
          </a:prstGeom>
          <a:noFill/>
          <a:ln w="28575">
            <a:solidFill>
              <a:schemeClr val="accent1"/>
            </a:solidFill>
            <a:round/>
            <a:headEnd/>
            <a:tailEnd/>
          </a:ln>
        </p:spPr>
        <p:txBody>
          <a:bodyPr/>
          <a:lstStyle/>
          <a:p>
            <a:endParaRPr lang="en-US"/>
          </a:p>
        </p:txBody>
      </p:sp>
      <p:pic>
        <p:nvPicPr>
          <p:cNvPr id="32772" name="Picture 4" descr="store"/>
          <p:cNvPicPr>
            <a:picLocks noChangeAspect="1" noChangeArrowheads="1"/>
          </p:cNvPicPr>
          <p:nvPr/>
        </p:nvPicPr>
        <p:blipFill>
          <a:blip r:embed="rId3" cstate="print"/>
          <a:srcRect/>
          <a:stretch>
            <a:fillRect/>
          </a:stretch>
        </p:blipFill>
        <p:spPr bwMode="auto">
          <a:xfrm>
            <a:off x="2514600" y="5562600"/>
            <a:ext cx="444500" cy="533400"/>
          </a:xfrm>
          <a:prstGeom prst="rect">
            <a:avLst/>
          </a:prstGeom>
          <a:noFill/>
          <a:ln w="9525">
            <a:noFill/>
            <a:miter lim="800000"/>
            <a:headEnd/>
            <a:tailEnd/>
          </a:ln>
        </p:spPr>
      </p:pic>
      <p:pic>
        <p:nvPicPr>
          <p:cNvPr id="32773" name="Picture 5" descr="cloud2"/>
          <p:cNvPicPr>
            <a:picLocks noChangeAspect="1" noChangeArrowheads="1"/>
          </p:cNvPicPr>
          <p:nvPr/>
        </p:nvPicPr>
        <p:blipFill>
          <a:blip r:embed="rId4" cstate="print"/>
          <a:srcRect/>
          <a:stretch>
            <a:fillRect/>
          </a:stretch>
        </p:blipFill>
        <p:spPr bwMode="auto">
          <a:xfrm>
            <a:off x="1524000" y="4419600"/>
            <a:ext cx="1752600" cy="858838"/>
          </a:xfrm>
          <a:prstGeom prst="rect">
            <a:avLst/>
          </a:prstGeom>
          <a:noFill/>
          <a:ln w="9525">
            <a:noFill/>
            <a:miter lim="800000"/>
            <a:headEnd/>
            <a:tailEnd/>
          </a:ln>
        </p:spPr>
      </p:pic>
      <p:pic>
        <p:nvPicPr>
          <p:cNvPr id="32774" name="Picture 6" descr="store"/>
          <p:cNvPicPr>
            <a:picLocks noChangeAspect="1" noChangeArrowheads="1"/>
          </p:cNvPicPr>
          <p:nvPr/>
        </p:nvPicPr>
        <p:blipFill>
          <a:blip r:embed="rId3" cstate="print"/>
          <a:srcRect/>
          <a:stretch>
            <a:fillRect/>
          </a:stretch>
        </p:blipFill>
        <p:spPr bwMode="auto">
          <a:xfrm>
            <a:off x="7772400" y="1676400"/>
            <a:ext cx="444500" cy="533400"/>
          </a:xfrm>
          <a:prstGeom prst="rect">
            <a:avLst/>
          </a:prstGeom>
          <a:noFill/>
          <a:ln w="9525">
            <a:noFill/>
            <a:miter lim="800000"/>
            <a:headEnd/>
            <a:tailEnd/>
          </a:ln>
        </p:spPr>
      </p:pic>
      <p:pic>
        <p:nvPicPr>
          <p:cNvPr id="32775" name="Picture 7" descr="Network Ring"/>
          <p:cNvPicPr>
            <a:picLocks noChangeAspect="1" noChangeArrowheads="1"/>
          </p:cNvPicPr>
          <p:nvPr/>
        </p:nvPicPr>
        <p:blipFill>
          <a:blip r:embed="rId5" cstate="print"/>
          <a:srcRect/>
          <a:stretch>
            <a:fillRect/>
          </a:stretch>
        </p:blipFill>
        <p:spPr bwMode="auto">
          <a:xfrm>
            <a:off x="1981200" y="2590800"/>
            <a:ext cx="3429000" cy="1371600"/>
          </a:xfrm>
          <a:prstGeom prst="rect">
            <a:avLst/>
          </a:prstGeom>
          <a:noFill/>
          <a:ln w="9525">
            <a:noFill/>
            <a:miter lim="800000"/>
            <a:headEnd/>
            <a:tailEnd/>
          </a:ln>
        </p:spPr>
      </p:pic>
      <p:sp>
        <p:nvSpPr>
          <p:cNvPr id="32776" name="Line 8"/>
          <p:cNvSpPr>
            <a:spLocks noChangeShapeType="1"/>
          </p:cNvSpPr>
          <p:nvPr/>
        </p:nvSpPr>
        <p:spPr bwMode="auto">
          <a:xfrm flipV="1">
            <a:off x="5943600" y="2133600"/>
            <a:ext cx="1524000" cy="0"/>
          </a:xfrm>
          <a:prstGeom prst="line">
            <a:avLst/>
          </a:prstGeom>
          <a:noFill/>
          <a:ln w="9525">
            <a:solidFill>
              <a:schemeClr val="tx1"/>
            </a:solidFill>
            <a:round/>
            <a:headEnd/>
            <a:tailEnd/>
          </a:ln>
        </p:spPr>
        <p:txBody>
          <a:bodyPr/>
          <a:lstStyle/>
          <a:p>
            <a:endParaRPr lang="en-US"/>
          </a:p>
        </p:txBody>
      </p:sp>
      <p:sp>
        <p:nvSpPr>
          <p:cNvPr id="32777" name="Rectangle 9"/>
          <p:cNvSpPr>
            <a:spLocks noGrp="1" noChangeArrowheads="1"/>
          </p:cNvSpPr>
          <p:nvPr>
            <p:ph type="title"/>
          </p:nvPr>
        </p:nvSpPr>
        <p:spPr/>
        <p:txBody>
          <a:bodyPr/>
          <a:lstStyle/>
          <a:p>
            <a:pPr eaLnBrk="1" hangingPunct="1"/>
            <a:r>
              <a:rPr lang="en-US" sz="2800" smtClean="0"/>
              <a:t>Carrier Ethernet Architecture for Cable Operators</a:t>
            </a:r>
          </a:p>
        </p:txBody>
      </p:sp>
      <p:sp>
        <p:nvSpPr>
          <p:cNvPr id="32778" name="Rectangle 10"/>
          <p:cNvSpPr>
            <a:spLocks noChangeArrowheads="1"/>
          </p:cNvSpPr>
          <p:nvPr/>
        </p:nvSpPr>
        <p:spPr bwMode="auto">
          <a:xfrm>
            <a:off x="2743200" y="1066800"/>
            <a:ext cx="2286000" cy="1828800"/>
          </a:xfrm>
          <a:prstGeom prst="rect">
            <a:avLst/>
          </a:prstGeom>
          <a:noFill/>
          <a:ln w="9525" algn="ctr">
            <a:solidFill>
              <a:schemeClr val="tx1"/>
            </a:solidFill>
            <a:prstDash val="dash"/>
            <a:miter lim="800000"/>
            <a:headEnd/>
            <a:tailEnd/>
          </a:ln>
        </p:spPr>
        <p:txBody>
          <a:bodyPr wrap="none" anchor="ctr"/>
          <a:lstStyle/>
          <a:p>
            <a:endParaRPr lang="en-US"/>
          </a:p>
        </p:txBody>
      </p:sp>
      <p:sp>
        <p:nvSpPr>
          <p:cNvPr id="32779" name="Text Box 11"/>
          <p:cNvSpPr txBox="1">
            <a:spLocks noChangeArrowheads="1"/>
          </p:cNvSpPr>
          <p:nvPr/>
        </p:nvSpPr>
        <p:spPr bwMode="auto">
          <a:xfrm>
            <a:off x="381000" y="762000"/>
            <a:ext cx="2057400" cy="366713"/>
          </a:xfrm>
          <a:prstGeom prst="rect">
            <a:avLst/>
          </a:prstGeom>
          <a:noFill/>
          <a:ln w="9525">
            <a:noFill/>
            <a:miter lim="800000"/>
            <a:headEnd/>
            <a:tailEnd/>
          </a:ln>
        </p:spPr>
        <p:txBody>
          <a:bodyPr lIns="91426" tIns="45714" rIns="91426" bIns="45714">
            <a:spAutoFit/>
          </a:bodyPr>
          <a:lstStyle/>
          <a:p>
            <a:pPr algn="ctr">
              <a:spcBef>
                <a:spcPct val="50000"/>
              </a:spcBef>
            </a:pPr>
            <a:r>
              <a:rPr lang="en-US" sz="1800"/>
              <a:t>Headend</a:t>
            </a:r>
          </a:p>
        </p:txBody>
      </p:sp>
      <p:sp>
        <p:nvSpPr>
          <p:cNvPr id="32780" name="Text Box 12"/>
          <p:cNvSpPr txBox="1">
            <a:spLocks noChangeArrowheads="1"/>
          </p:cNvSpPr>
          <p:nvPr/>
        </p:nvSpPr>
        <p:spPr bwMode="auto">
          <a:xfrm>
            <a:off x="3276600" y="762000"/>
            <a:ext cx="762000" cy="366713"/>
          </a:xfrm>
          <a:prstGeom prst="rect">
            <a:avLst/>
          </a:prstGeom>
          <a:noFill/>
          <a:ln w="9525" algn="ctr">
            <a:noFill/>
            <a:miter lim="800000"/>
            <a:headEnd/>
            <a:tailEnd/>
          </a:ln>
        </p:spPr>
        <p:txBody>
          <a:bodyPr lIns="91426" tIns="45714" rIns="91426" bIns="45714">
            <a:spAutoFit/>
          </a:bodyPr>
          <a:lstStyle/>
          <a:p>
            <a:pPr algn="ctr">
              <a:spcBef>
                <a:spcPct val="50000"/>
              </a:spcBef>
            </a:pPr>
            <a:r>
              <a:rPr lang="en-US" sz="1800"/>
              <a:t>Hub</a:t>
            </a:r>
          </a:p>
        </p:txBody>
      </p:sp>
      <p:sp>
        <p:nvSpPr>
          <p:cNvPr id="32781" name="Line 13"/>
          <p:cNvSpPr>
            <a:spLocks noChangeShapeType="1"/>
          </p:cNvSpPr>
          <p:nvPr/>
        </p:nvSpPr>
        <p:spPr bwMode="auto">
          <a:xfrm>
            <a:off x="5880100" y="3048000"/>
            <a:ext cx="1905000" cy="1447800"/>
          </a:xfrm>
          <a:prstGeom prst="line">
            <a:avLst/>
          </a:prstGeom>
          <a:noFill/>
          <a:ln w="38100">
            <a:solidFill>
              <a:schemeClr val="tx1"/>
            </a:solidFill>
            <a:round/>
            <a:headEnd/>
            <a:tailEnd/>
          </a:ln>
        </p:spPr>
        <p:txBody>
          <a:bodyPr anchor="ctr">
            <a:spAutoFit/>
          </a:bodyPr>
          <a:lstStyle/>
          <a:p>
            <a:endParaRPr lang="en-US"/>
          </a:p>
        </p:txBody>
      </p:sp>
      <p:sp>
        <p:nvSpPr>
          <p:cNvPr id="32782" name="Line 14"/>
          <p:cNvSpPr>
            <a:spLocks noChangeShapeType="1"/>
          </p:cNvSpPr>
          <p:nvPr/>
        </p:nvSpPr>
        <p:spPr bwMode="auto">
          <a:xfrm flipV="1">
            <a:off x="6942138" y="3775075"/>
            <a:ext cx="131762" cy="57150"/>
          </a:xfrm>
          <a:prstGeom prst="line">
            <a:avLst/>
          </a:prstGeom>
          <a:noFill/>
          <a:ln w="28575">
            <a:solidFill>
              <a:schemeClr val="tx1"/>
            </a:solidFill>
            <a:round/>
            <a:headEnd/>
            <a:tailEnd/>
          </a:ln>
        </p:spPr>
        <p:txBody>
          <a:bodyPr wrap="none" anchor="ctr">
            <a:spAutoFit/>
          </a:bodyPr>
          <a:lstStyle/>
          <a:p>
            <a:endParaRPr lang="en-US"/>
          </a:p>
        </p:txBody>
      </p:sp>
      <p:sp>
        <p:nvSpPr>
          <p:cNvPr id="32783" name="Line 15"/>
          <p:cNvSpPr>
            <a:spLocks noChangeShapeType="1"/>
          </p:cNvSpPr>
          <p:nvPr/>
        </p:nvSpPr>
        <p:spPr bwMode="auto">
          <a:xfrm flipV="1">
            <a:off x="6456363" y="3451225"/>
            <a:ext cx="133350" cy="58738"/>
          </a:xfrm>
          <a:prstGeom prst="line">
            <a:avLst/>
          </a:prstGeom>
          <a:noFill/>
          <a:ln w="28575">
            <a:solidFill>
              <a:schemeClr val="tx1"/>
            </a:solidFill>
            <a:round/>
            <a:headEnd/>
            <a:tailEnd/>
          </a:ln>
        </p:spPr>
        <p:txBody>
          <a:bodyPr wrap="none" anchor="ctr">
            <a:spAutoFit/>
          </a:bodyPr>
          <a:lstStyle/>
          <a:p>
            <a:endParaRPr lang="en-US"/>
          </a:p>
        </p:txBody>
      </p:sp>
      <p:sp>
        <p:nvSpPr>
          <p:cNvPr id="32784" name="Line 16"/>
          <p:cNvSpPr>
            <a:spLocks noChangeShapeType="1"/>
          </p:cNvSpPr>
          <p:nvPr/>
        </p:nvSpPr>
        <p:spPr bwMode="auto">
          <a:xfrm flipV="1">
            <a:off x="7150100" y="3927475"/>
            <a:ext cx="133350" cy="58738"/>
          </a:xfrm>
          <a:prstGeom prst="line">
            <a:avLst/>
          </a:prstGeom>
          <a:noFill/>
          <a:ln w="28575">
            <a:solidFill>
              <a:schemeClr val="tx1"/>
            </a:solidFill>
            <a:round/>
            <a:headEnd/>
            <a:tailEnd/>
          </a:ln>
        </p:spPr>
        <p:txBody>
          <a:bodyPr wrap="none" anchor="ctr">
            <a:spAutoFit/>
          </a:bodyPr>
          <a:lstStyle/>
          <a:p>
            <a:endParaRPr lang="en-US"/>
          </a:p>
        </p:txBody>
      </p:sp>
      <p:sp>
        <p:nvSpPr>
          <p:cNvPr id="32785" name="Line 17"/>
          <p:cNvSpPr>
            <a:spLocks noChangeShapeType="1"/>
          </p:cNvSpPr>
          <p:nvPr/>
        </p:nvSpPr>
        <p:spPr bwMode="auto">
          <a:xfrm flipV="1">
            <a:off x="6692900" y="3622675"/>
            <a:ext cx="133350" cy="58738"/>
          </a:xfrm>
          <a:prstGeom prst="line">
            <a:avLst/>
          </a:prstGeom>
          <a:noFill/>
          <a:ln w="28575">
            <a:solidFill>
              <a:schemeClr val="tx1"/>
            </a:solidFill>
            <a:round/>
            <a:headEnd/>
            <a:tailEnd/>
          </a:ln>
        </p:spPr>
        <p:txBody>
          <a:bodyPr wrap="none" anchor="ctr">
            <a:spAutoFit/>
          </a:bodyPr>
          <a:lstStyle/>
          <a:p>
            <a:endParaRPr lang="en-US"/>
          </a:p>
        </p:txBody>
      </p:sp>
      <p:sp>
        <p:nvSpPr>
          <p:cNvPr id="32786" name="Line 18"/>
          <p:cNvSpPr>
            <a:spLocks noChangeShapeType="1"/>
          </p:cNvSpPr>
          <p:nvPr/>
        </p:nvSpPr>
        <p:spPr bwMode="auto">
          <a:xfrm flipV="1">
            <a:off x="7454900" y="4156075"/>
            <a:ext cx="133350" cy="58738"/>
          </a:xfrm>
          <a:prstGeom prst="line">
            <a:avLst/>
          </a:prstGeom>
          <a:noFill/>
          <a:ln w="28575">
            <a:solidFill>
              <a:schemeClr val="tx1"/>
            </a:solidFill>
            <a:round/>
            <a:headEnd/>
            <a:tailEnd/>
          </a:ln>
        </p:spPr>
        <p:txBody>
          <a:bodyPr wrap="none" anchor="ctr">
            <a:spAutoFit/>
          </a:bodyPr>
          <a:lstStyle/>
          <a:p>
            <a:endParaRPr lang="en-US"/>
          </a:p>
        </p:txBody>
      </p:sp>
      <p:grpSp>
        <p:nvGrpSpPr>
          <p:cNvPr id="2" name="Group 19"/>
          <p:cNvGrpSpPr>
            <a:grpSpLocks/>
          </p:cNvGrpSpPr>
          <p:nvPr/>
        </p:nvGrpSpPr>
        <p:grpSpPr bwMode="auto">
          <a:xfrm>
            <a:off x="4090988" y="1882775"/>
            <a:ext cx="414337" cy="268288"/>
            <a:chOff x="2113" y="960"/>
            <a:chExt cx="252" cy="192"/>
          </a:xfrm>
        </p:grpSpPr>
        <p:sp>
          <p:nvSpPr>
            <p:cNvPr id="32932" name="Oval 20"/>
            <p:cNvSpPr>
              <a:spLocks noChangeArrowheads="1"/>
            </p:cNvSpPr>
            <p:nvPr/>
          </p:nvSpPr>
          <p:spPr bwMode="auto">
            <a:xfrm>
              <a:off x="2201" y="960"/>
              <a:ext cx="164" cy="192"/>
            </a:xfrm>
            <a:prstGeom prst="ellipse">
              <a:avLst/>
            </a:prstGeom>
            <a:solidFill>
              <a:schemeClr val="hlink"/>
            </a:solidFill>
            <a:ln w="9525">
              <a:solidFill>
                <a:schemeClr val="tx1"/>
              </a:solidFill>
              <a:round/>
              <a:headEnd/>
              <a:tailEnd/>
            </a:ln>
          </p:spPr>
          <p:txBody>
            <a:bodyPr wrap="none" anchor="ctr">
              <a:spAutoFit/>
            </a:bodyPr>
            <a:lstStyle/>
            <a:p>
              <a:endParaRPr lang="en-US"/>
            </a:p>
          </p:txBody>
        </p:sp>
        <p:sp>
          <p:nvSpPr>
            <p:cNvPr id="32933" name="Rectangle 21"/>
            <p:cNvSpPr>
              <a:spLocks noChangeArrowheads="1"/>
            </p:cNvSpPr>
            <p:nvPr/>
          </p:nvSpPr>
          <p:spPr bwMode="auto">
            <a:xfrm>
              <a:off x="2113" y="960"/>
              <a:ext cx="170" cy="192"/>
            </a:xfrm>
            <a:prstGeom prst="rect">
              <a:avLst/>
            </a:prstGeom>
            <a:solidFill>
              <a:schemeClr val="hlink"/>
            </a:solidFill>
            <a:ln w="9525">
              <a:solidFill>
                <a:schemeClr val="tx1"/>
              </a:solidFill>
              <a:miter lim="800000"/>
              <a:headEnd/>
              <a:tailEnd/>
            </a:ln>
          </p:spPr>
          <p:txBody>
            <a:bodyPr anchor="ctr">
              <a:spAutoFit/>
            </a:bodyPr>
            <a:lstStyle/>
            <a:p>
              <a:endParaRPr lang="en-US"/>
            </a:p>
          </p:txBody>
        </p:sp>
        <p:sp>
          <p:nvSpPr>
            <p:cNvPr id="32934" name="Line 22"/>
            <p:cNvSpPr>
              <a:spLocks noChangeShapeType="1"/>
            </p:cNvSpPr>
            <p:nvPr/>
          </p:nvSpPr>
          <p:spPr bwMode="auto">
            <a:xfrm>
              <a:off x="2283" y="960"/>
              <a:ext cx="0" cy="192"/>
            </a:xfrm>
            <a:prstGeom prst="line">
              <a:avLst/>
            </a:prstGeom>
            <a:noFill/>
            <a:ln w="9525">
              <a:solidFill>
                <a:schemeClr val="hlink"/>
              </a:solidFill>
              <a:round/>
              <a:headEnd/>
              <a:tailEnd/>
            </a:ln>
          </p:spPr>
          <p:txBody>
            <a:bodyPr wrap="none" anchor="ctr">
              <a:spAutoFit/>
            </a:bodyPr>
            <a:lstStyle/>
            <a:p>
              <a:endParaRPr lang="en-US"/>
            </a:p>
          </p:txBody>
        </p:sp>
      </p:grpSp>
      <p:sp>
        <p:nvSpPr>
          <p:cNvPr id="32788" name="Text Box 23"/>
          <p:cNvSpPr txBox="1">
            <a:spLocks noChangeArrowheads="1"/>
          </p:cNvSpPr>
          <p:nvPr/>
        </p:nvSpPr>
        <p:spPr bwMode="auto">
          <a:xfrm>
            <a:off x="4037013" y="1941513"/>
            <a:ext cx="520700" cy="228600"/>
          </a:xfrm>
          <a:prstGeom prst="rect">
            <a:avLst/>
          </a:prstGeom>
          <a:noFill/>
          <a:ln w="9525">
            <a:noFill/>
            <a:miter lim="800000"/>
            <a:headEnd/>
            <a:tailEnd/>
          </a:ln>
        </p:spPr>
        <p:txBody>
          <a:bodyPr wrap="none" lIns="91426" tIns="45714" rIns="91426" bIns="45714">
            <a:spAutoFit/>
          </a:bodyPr>
          <a:lstStyle/>
          <a:p>
            <a:pPr algn="ctr"/>
            <a:r>
              <a:rPr lang="en-US" sz="900"/>
              <a:t>EQAM</a:t>
            </a:r>
          </a:p>
        </p:txBody>
      </p:sp>
      <p:grpSp>
        <p:nvGrpSpPr>
          <p:cNvPr id="3" name="Group 24"/>
          <p:cNvGrpSpPr>
            <a:grpSpLocks/>
          </p:cNvGrpSpPr>
          <p:nvPr/>
        </p:nvGrpSpPr>
        <p:grpSpPr bwMode="auto">
          <a:xfrm>
            <a:off x="4084638" y="2216150"/>
            <a:ext cx="411162" cy="269875"/>
            <a:chOff x="4440" y="1472"/>
            <a:chExt cx="321" cy="208"/>
          </a:xfrm>
        </p:grpSpPr>
        <p:sp>
          <p:nvSpPr>
            <p:cNvPr id="32929" name="Oval 25"/>
            <p:cNvSpPr>
              <a:spLocks noChangeArrowheads="1"/>
            </p:cNvSpPr>
            <p:nvPr/>
          </p:nvSpPr>
          <p:spPr bwMode="auto">
            <a:xfrm>
              <a:off x="4552" y="1472"/>
              <a:ext cx="209" cy="208"/>
            </a:xfrm>
            <a:prstGeom prst="ellipse">
              <a:avLst/>
            </a:prstGeom>
            <a:solidFill>
              <a:srgbClr val="FFFFCC"/>
            </a:solidFill>
            <a:ln w="9525">
              <a:solidFill>
                <a:schemeClr val="tx1"/>
              </a:solidFill>
              <a:round/>
              <a:headEnd/>
              <a:tailEnd/>
            </a:ln>
          </p:spPr>
          <p:txBody>
            <a:bodyPr wrap="none" anchor="ctr">
              <a:spAutoFit/>
            </a:bodyPr>
            <a:lstStyle/>
            <a:p>
              <a:endParaRPr lang="en-US"/>
            </a:p>
          </p:txBody>
        </p:sp>
        <p:sp>
          <p:nvSpPr>
            <p:cNvPr id="32930" name="Rectangle 26"/>
            <p:cNvSpPr>
              <a:spLocks noChangeArrowheads="1"/>
            </p:cNvSpPr>
            <p:nvPr/>
          </p:nvSpPr>
          <p:spPr bwMode="auto">
            <a:xfrm>
              <a:off x="4440" y="1472"/>
              <a:ext cx="217" cy="208"/>
            </a:xfrm>
            <a:prstGeom prst="rect">
              <a:avLst/>
            </a:prstGeom>
            <a:solidFill>
              <a:srgbClr val="FFFFCC"/>
            </a:solidFill>
            <a:ln w="9525">
              <a:solidFill>
                <a:schemeClr val="tx1"/>
              </a:solidFill>
              <a:miter lim="800000"/>
              <a:headEnd/>
              <a:tailEnd/>
            </a:ln>
          </p:spPr>
          <p:txBody>
            <a:bodyPr anchor="ctr">
              <a:spAutoFit/>
            </a:bodyPr>
            <a:lstStyle/>
            <a:p>
              <a:endParaRPr lang="en-US"/>
            </a:p>
          </p:txBody>
        </p:sp>
        <p:sp>
          <p:nvSpPr>
            <p:cNvPr id="32931" name="Line 27"/>
            <p:cNvSpPr>
              <a:spLocks noChangeShapeType="1"/>
            </p:cNvSpPr>
            <p:nvPr/>
          </p:nvSpPr>
          <p:spPr bwMode="auto">
            <a:xfrm>
              <a:off x="4657" y="1472"/>
              <a:ext cx="0" cy="208"/>
            </a:xfrm>
            <a:prstGeom prst="line">
              <a:avLst/>
            </a:prstGeom>
            <a:noFill/>
            <a:ln w="9525">
              <a:solidFill>
                <a:srgbClr val="FFFFCC"/>
              </a:solidFill>
              <a:round/>
              <a:headEnd/>
              <a:tailEnd/>
            </a:ln>
          </p:spPr>
          <p:txBody>
            <a:bodyPr wrap="none" anchor="ctr">
              <a:spAutoFit/>
            </a:bodyPr>
            <a:lstStyle/>
            <a:p>
              <a:endParaRPr lang="en-US"/>
            </a:p>
          </p:txBody>
        </p:sp>
      </p:grpSp>
      <p:sp>
        <p:nvSpPr>
          <p:cNvPr id="32790" name="Text Box 28"/>
          <p:cNvSpPr txBox="1">
            <a:spLocks noChangeArrowheads="1"/>
          </p:cNvSpPr>
          <p:nvPr/>
        </p:nvSpPr>
        <p:spPr bwMode="auto">
          <a:xfrm>
            <a:off x="4035425" y="2274888"/>
            <a:ext cx="508000" cy="228600"/>
          </a:xfrm>
          <a:prstGeom prst="rect">
            <a:avLst/>
          </a:prstGeom>
          <a:noFill/>
          <a:ln w="9525">
            <a:noFill/>
            <a:miter lim="800000"/>
            <a:headEnd/>
            <a:tailEnd/>
          </a:ln>
        </p:spPr>
        <p:txBody>
          <a:bodyPr wrap="none" lIns="91426" tIns="45714" rIns="91426" bIns="45714">
            <a:spAutoFit/>
          </a:bodyPr>
          <a:lstStyle/>
          <a:p>
            <a:pPr algn="ctr"/>
            <a:r>
              <a:rPr lang="en-US" sz="900"/>
              <a:t>CMTS</a:t>
            </a:r>
          </a:p>
        </p:txBody>
      </p:sp>
      <p:sp>
        <p:nvSpPr>
          <p:cNvPr id="32791" name="Line 29"/>
          <p:cNvSpPr>
            <a:spLocks noChangeShapeType="1"/>
          </p:cNvSpPr>
          <p:nvPr/>
        </p:nvSpPr>
        <p:spPr bwMode="auto">
          <a:xfrm flipV="1">
            <a:off x="3759200" y="1703388"/>
            <a:ext cx="330200" cy="482600"/>
          </a:xfrm>
          <a:prstGeom prst="line">
            <a:avLst/>
          </a:prstGeom>
          <a:noFill/>
          <a:ln w="28575">
            <a:solidFill>
              <a:srgbClr val="FF0000"/>
            </a:solidFill>
            <a:round/>
            <a:headEnd/>
            <a:tailEnd/>
          </a:ln>
        </p:spPr>
        <p:txBody>
          <a:bodyPr anchor="ctr"/>
          <a:lstStyle/>
          <a:p>
            <a:endParaRPr lang="en-US"/>
          </a:p>
        </p:txBody>
      </p:sp>
      <p:sp>
        <p:nvSpPr>
          <p:cNvPr id="32792" name="Line 30"/>
          <p:cNvSpPr>
            <a:spLocks noChangeShapeType="1"/>
          </p:cNvSpPr>
          <p:nvPr/>
        </p:nvSpPr>
        <p:spPr bwMode="auto">
          <a:xfrm flipV="1">
            <a:off x="3794125" y="1987550"/>
            <a:ext cx="285750" cy="255588"/>
          </a:xfrm>
          <a:prstGeom prst="line">
            <a:avLst/>
          </a:prstGeom>
          <a:noFill/>
          <a:ln w="28575">
            <a:solidFill>
              <a:srgbClr val="FF0000"/>
            </a:solidFill>
            <a:round/>
            <a:headEnd/>
            <a:tailEnd/>
          </a:ln>
        </p:spPr>
        <p:txBody>
          <a:bodyPr anchor="ctr"/>
          <a:lstStyle/>
          <a:p>
            <a:endParaRPr lang="en-US"/>
          </a:p>
        </p:txBody>
      </p:sp>
      <p:sp>
        <p:nvSpPr>
          <p:cNvPr id="32793" name="Line 31"/>
          <p:cNvSpPr>
            <a:spLocks noChangeShapeType="1"/>
          </p:cNvSpPr>
          <p:nvPr/>
        </p:nvSpPr>
        <p:spPr bwMode="auto">
          <a:xfrm flipV="1">
            <a:off x="3822700" y="2349500"/>
            <a:ext cx="273050" cy="0"/>
          </a:xfrm>
          <a:prstGeom prst="line">
            <a:avLst/>
          </a:prstGeom>
          <a:noFill/>
          <a:ln w="28575">
            <a:solidFill>
              <a:srgbClr val="FF0000"/>
            </a:solidFill>
            <a:round/>
            <a:headEnd/>
            <a:tailEnd/>
          </a:ln>
        </p:spPr>
        <p:txBody>
          <a:bodyPr anchor="ctr"/>
          <a:lstStyle/>
          <a:p>
            <a:endParaRPr lang="en-US"/>
          </a:p>
        </p:txBody>
      </p:sp>
      <p:sp>
        <p:nvSpPr>
          <p:cNvPr id="32794" name="Text Box 32"/>
          <p:cNvSpPr txBox="1">
            <a:spLocks noChangeArrowheads="1"/>
          </p:cNvSpPr>
          <p:nvPr/>
        </p:nvSpPr>
        <p:spPr bwMode="auto">
          <a:xfrm>
            <a:off x="2681288" y="3154363"/>
            <a:ext cx="2043112" cy="274637"/>
          </a:xfrm>
          <a:prstGeom prst="rect">
            <a:avLst/>
          </a:prstGeom>
          <a:noFill/>
          <a:ln w="9525">
            <a:noFill/>
            <a:miter lim="800000"/>
            <a:headEnd/>
            <a:tailEnd/>
          </a:ln>
        </p:spPr>
        <p:txBody>
          <a:bodyPr lIns="91426" tIns="45714" rIns="91426" bIns="45714">
            <a:spAutoFit/>
          </a:bodyPr>
          <a:lstStyle/>
          <a:p>
            <a:pPr algn="ctr"/>
            <a:r>
              <a:rPr lang="en-US" sz="1200"/>
              <a:t>Optical Metro Ring Network</a:t>
            </a:r>
          </a:p>
        </p:txBody>
      </p:sp>
      <p:sp>
        <p:nvSpPr>
          <p:cNvPr id="32795" name="Line 33"/>
          <p:cNvSpPr>
            <a:spLocks noChangeShapeType="1"/>
          </p:cNvSpPr>
          <p:nvPr/>
        </p:nvSpPr>
        <p:spPr bwMode="auto">
          <a:xfrm>
            <a:off x="4953000" y="2209800"/>
            <a:ext cx="838200" cy="0"/>
          </a:xfrm>
          <a:prstGeom prst="line">
            <a:avLst/>
          </a:prstGeom>
          <a:noFill/>
          <a:ln w="38100">
            <a:solidFill>
              <a:schemeClr val="tx1"/>
            </a:solidFill>
            <a:round/>
            <a:headEnd/>
            <a:tailEnd/>
          </a:ln>
        </p:spPr>
        <p:txBody>
          <a:bodyPr anchor="ctr">
            <a:spAutoFit/>
          </a:bodyPr>
          <a:lstStyle/>
          <a:p>
            <a:endParaRPr lang="en-US"/>
          </a:p>
        </p:txBody>
      </p:sp>
      <p:sp>
        <p:nvSpPr>
          <p:cNvPr id="32796" name="Line 34"/>
          <p:cNvSpPr>
            <a:spLocks noChangeShapeType="1"/>
          </p:cNvSpPr>
          <p:nvPr/>
        </p:nvSpPr>
        <p:spPr bwMode="auto">
          <a:xfrm>
            <a:off x="4505325" y="2003425"/>
            <a:ext cx="295275" cy="130175"/>
          </a:xfrm>
          <a:prstGeom prst="line">
            <a:avLst/>
          </a:prstGeom>
          <a:noFill/>
          <a:ln w="38100">
            <a:solidFill>
              <a:schemeClr val="tx1"/>
            </a:solidFill>
            <a:round/>
            <a:headEnd/>
            <a:tailEnd/>
          </a:ln>
        </p:spPr>
        <p:txBody>
          <a:bodyPr anchor="ctr">
            <a:spAutoFit/>
          </a:bodyPr>
          <a:lstStyle/>
          <a:p>
            <a:endParaRPr lang="en-US"/>
          </a:p>
        </p:txBody>
      </p:sp>
      <p:sp>
        <p:nvSpPr>
          <p:cNvPr id="32797" name="Line 35"/>
          <p:cNvSpPr>
            <a:spLocks noChangeShapeType="1"/>
          </p:cNvSpPr>
          <p:nvPr/>
        </p:nvSpPr>
        <p:spPr bwMode="auto">
          <a:xfrm flipV="1">
            <a:off x="4487863" y="2239963"/>
            <a:ext cx="209550" cy="112712"/>
          </a:xfrm>
          <a:prstGeom prst="line">
            <a:avLst/>
          </a:prstGeom>
          <a:noFill/>
          <a:ln w="38100">
            <a:solidFill>
              <a:schemeClr val="tx1"/>
            </a:solidFill>
            <a:round/>
            <a:headEnd/>
            <a:tailEnd/>
          </a:ln>
        </p:spPr>
        <p:txBody>
          <a:bodyPr anchor="ctr">
            <a:spAutoFit/>
          </a:bodyPr>
          <a:lstStyle/>
          <a:p>
            <a:endParaRPr lang="en-US"/>
          </a:p>
        </p:txBody>
      </p:sp>
      <p:sp>
        <p:nvSpPr>
          <p:cNvPr id="32798" name="Line 36"/>
          <p:cNvSpPr>
            <a:spLocks noChangeShapeType="1"/>
          </p:cNvSpPr>
          <p:nvPr/>
        </p:nvSpPr>
        <p:spPr bwMode="auto">
          <a:xfrm>
            <a:off x="4419600" y="1676400"/>
            <a:ext cx="366713" cy="400050"/>
          </a:xfrm>
          <a:prstGeom prst="line">
            <a:avLst/>
          </a:prstGeom>
          <a:noFill/>
          <a:ln w="38100">
            <a:solidFill>
              <a:schemeClr val="tx1"/>
            </a:solidFill>
            <a:round/>
            <a:headEnd/>
            <a:tailEnd/>
          </a:ln>
        </p:spPr>
        <p:txBody>
          <a:bodyPr anchor="ctr">
            <a:spAutoFit/>
          </a:bodyPr>
          <a:lstStyle/>
          <a:p>
            <a:endParaRPr lang="en-US"/>
          </a:p>
        </p:txBody>
      </p:sp>
      <p:sp>
        <p:nvSpPr>
          <p:cNvPr id="32799" name="Rectangle 37"/>
          <p:cNvSpPr>
            <a:spLocks noChangeArrowheads="1"/>
          </p:cNvSpPr>
          <p:nvPr/>
        </p:nvSpPr>
        <p:spPr bwMode="auto">
          <a:xfrm>
            <a:off x="2995613" y="1841500"/>
            <a:ext cx="401637" cy="3111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0" name="Text Box 38"/>
          <p:cNvSpPr txBox="1">
            <a:spLocks noChangeArrowheads="1"/>
          </p:cNvSpPr>
          <p:nvPr/>
        </p:nvSpPr>
        <p:spPr bwMode="auto">
          <a:xfrm>
            <a:off x="2971800" y="1905000"/>
            <a:ext cx="484188" cy="244475"/>
          </a:xfrm>
          <a:prstGeom prst="rect">
            <a:avLst/>
          </a:prstGeom>
          <a:noFill/>
          <a:ln w="9525" algn="ctr">
            <a:noFill/>
            <a:miter lim="800000"/>
            <a:headEnd/>
            <a:tailEnd/>
          </a:ln>
        </p:spPr>
        <p:txBody>
          <a:bodyPr lIns="0" tIns="0" rIns="0" bIns="0" anchor="ctr" anchorCtr="1">
            <a:spAutoFit/>
          </a:bodyPr>
          <a:lstStyle/>
          <a:p>
            <a:pPr algn="ctr" eaLnBrk="0" hangingPunct="0"/>
            <a:r>
              <a:rPr lang="en-US" sz="800"/>
              <a:t>Video</a:t>
            </a:r>
          </a:p>
          <a:p>
            <a:pPr algn="ctr" eaLnBrk="0" hangingPunct="0"/>
            <a:r>
              <a:rPr lang="en-US" sz="800"/>
              <a:t>Server</a:t>
            </a:r>
          </a:p>
        </p:txBody>
      </p:sp>
      <p:grpSp>
        <p:nvGrpSpPr>
          <p:cNvPr id="4" name="Group 39"/>
          <p:cNvGrpSpPr>
            <a:grpSpLocks/>
          </p:cNvGrpSpPr>
          <p:nvPr/>
        </p:nvGrpSpPr>
        <p:grpSpPr bwMode="auto">
          <a:xfrm>
            <a:off x="4103688" y="1543050"/>
            <a:ext cx="412750" cy="268288"/>
            <a:chOff x="3548" y="903"/>
            <a:chExt cx="323" cy="207"/>
          </a:xfrm>
        </p:grpSpPr>
        <p:sp>
          <p:nvSpPr>
            <p:cNvPr id="32926" name="Oval 40"/>
            <p:cNvSpPr>
              <a:spLocks noChangeArrowheads="1"/>
            </p:cNvSpPr>
            <p:nvPr/>
          </p:nvSpPr>
          <p:spPr bwMode="auto">
            <a:xfrm>
              <a:off x="3661" y="903"/>
              <a:ext cx="210" cy="207"/>
            </a:xfrm>
            <a:prstGeom prst="ellipse">
              <a:avLst/>
            </a:prstGeom>
            <a:solidFill>
              <a:schemeClr val="accent2"/>
            </a:solidFill>
            <a:ln w="9525">
              <a:solidFill>
                <a:schemeClr val="tx1"/>
              </a:solidFill>
              <a:round/>
              <a:headEnd/>
              <a:tailEnd/>
            </a:ln>
          </p:spPr>
          <p:txBody>
            <a:bodyPr wrap="none" anchor="ctr">
              <a:spAutoFit/>
            </a:bodyPr>
            <a:lstStyle/>
            <a:p>
              <a:endParaRPr lang="en-US"/>
            </a:p>
          </p:txBody>
        </p:sp>
        <p:sp>
          <p:nvSpPr>
            <p:cNvPr id="32927" name="Rectangle 41"/>
            <p:cNvSpPr>
              <a:spLocks noChangeArrowheads="1"/>
            </p:cNvSpPr>
            <p:nvPr/>
          </p:nvSpPr>
          <p:spPr bwMode="auto">
            <a:xfrm>
              <a:off x="3548" y="903"/>
              <a:ext cx="218" cy="207"/>
            </a:xfrm>
            <a:prstGeom prst="rect">
              <a:avLst/>
            </a:prstGeom>
            <a:solidFill>
              <a:schemeClr val="accent2"/>
            </a:solidFill>
            <a:ln w="9525">
              <a:solidFill>
                <a:schemeClr val="tx1"/>
              </a:solidFill>
              <a:miter lim="800000"/>
              <a:headEnd/>
              <a:tailEnd/>
            </a:ln>
          </p:spPr>
          <p:txBody>
            <a:bodyPr anchor="ctr">
              <a:spAutoFit/>
            </a:bodyPr>
            <a:lstStyle/>
            <a:p>
              <a:endParaRPr lang="en-US"/>
            </a:p>
          </p:txBody>
        </p:sp>
        <p:sp>
          <p:nvSpPr>
            <p:cNvPr id="32928" name="Line 42"/>
            <p:cNvSpPr>
              <a:spLocks noChangeShapeType="1"/>
            </p:cNvSpPr>
            <p:nvPr/>
          </p:nvSpPr>
          <p:spPr bwMode="auto">
            <a:xfrm>
              <a:off x="3766" y="903"/>
              <a:ext cx="0" cy="207"/>
            </a:xfrm>
            <a:prstGeom prst="line">
              <a:avLst/>
            </a:prstGeom>
            <a:noFill/>
            <a:ln w="9525">
              <a:solidFill>
                <a:schemeClr val="accent2"/>
              </a:solidFill>
              <a:round/>
              <a:headEnd/>
              <a:tailEnd/>
            </a:ln>
          </p:spPr>
          <p:txBody>
            <a:bodyPr wrap="none" anchor="ctr">
              <a:spAutoFit/>
            </a:bodyPr>
            <a:lstStyle/>
            <a:p>
              <a:endParaRPr lang="en-US"/>
            </a:p>
          </p:txBody>
        </p:sp>
      </p:grpSp>
      <p:sp>
        <p:nvSpPr>
          <p:cNvPr id="32802" name="Text Box 43"/>
          <p:cNvSpPr txBox="1">
            <a:spLocks noChangeArrowheads="1"/>
          </p:cNvSpPr>
          <p:nvPr/>
        </p:nvSpPr>
        <p:spPr bwMode="auto">
          <a:xfrm>
            <a:off x="4105275" y="1609725"/>
            <a:ext cx="406400" cy="136525"/>
          </a:xfrm>
          <a:prstGeom prst="rect">
            <a:avLst/>
          </a:prstGeom>
          <a:noFill/>
          <a:ln w="9525" algn="ctr">
            <a:noFill/>
            <a:miter lim="800000"/>
            <a:headEnd/>
            <a:tailEnd/>
          </a:ln>
        </p:spPr>
        <p:txBody>
          <a:bodyPr lIns="0" tIns="0" rIns="0" bIns="0" anchor="ctr" anchorCtr="1">
            <a:spAutoFit/>
          </a:bodyPr>
          <a:lstStyle/>
          <a:p>
            <a:pPr algn="ctr" eaLnBrk="0" hangingPunct="0"/>
            <a:r>
              <a:rPr lang="en-US" sz="900">
                <a:solidFill>
                  <a:srgbClr val="FFFFFF"/>
                </a:solidFill>
              </a:rPr>
              <a:t>D2A</a:t>
            </a:r>
          </a:p>
        </p:txBody>
      </p:sp>
      <p:sp>
        <p:nvSpPr>
          <p:cNvPr id="32803" name="Line 44"/>
          <p:cNvSpPr>
            <a:spLocks noChangeShapeType="1"/>
          </p:cNvSpPr>
          <p:nvPr/>
        </p:nvSpPr>
        <p:spPr bwMode="auto">
          <a:xfrm>
            <a:off x="3390900" y="2503488"/>
            <a:ext cx="119063" cy="0"/>
          </a:xfrm>
          <a:prstGeom prst="line">
            <a:avLst/>
          </a:prstGeom>
          <a:noFill/>
          <a:ln w="28575">
            <a:solidFill>
              <a:srgbClr val="FF0000"/>
            </a:solidFill>
            <a:round/>
            <a:headEnd/>
            <a:tailEnd/>
          </a:ln>
        </p:spPr>
        <p:txBody>
          <a:bodyPr anchor="ctr"/>
          <a:lstStyle/>
          <a:p>
            <a:endParaRPr lang="en-US"/>
          </a:p>
        </p:txBody>
      </p:sp>
      <p:sp>
        <p:nvSpPr>
          <p:cNvPr id="32804" name="Rectangle 45"/>
          <p:cNvSpPr>
            <a:spLocks noChangeArrowheads="1"/>
          </p:cNvSpPr>
          <p:nvPr/>
        </p:nvSpPr>
        <p:spPr bwMode="auto">
          <a:xfrm>
            <a:off x="2995613" y="2232025"/>
            <a:ext cx="411162" cy="3111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5" name="Text Box 46"/>
          <p:cNvSpPr txBox="1">
            <a:spLocks noChangeArrowheads="1"/>
          </p:cNvSpPr>
          <p:nvPr/>
        </p:nvSpPr>
        <p:spPr bwMode="auto">
          <a:xfrm>
            <a:off x="2895600" y="2270125"/>
            <a:ext cx="576263" cy="244475"/>
          </a:xfrm>
          <a:prstGeom prst="rect">
            <a:avLst/>
          </a:prstGeom>
          <a:noFill/>
          <a:ln w="9525" algn="ctr">
            <a:noFill/>
            <a:miter lim="800000"/>
            <a:headEnd/>
            <a:tailEnd/>
          </a:ln>
        </p:spPr>
        <p:txBody>
          <a:bodyPr lIns="0" tIns="0" rIns="0" bIns="0" anchor="ctr" anchorCtr="1">
            <a:spAutoFit/>
          </a:bodyPr>
          <a:lstStyle/>
          <a:p>
            <a:pPr algn="ctr" eaLnBrk="0" hangingPunct="0"/>
            <a:r>
              <a:rPr lang="en-US" sz="800"/>
              <a:t>Ad</a:t>
            </a:r>
          </a:p>
          <a:p>
            <a:pPr algn="ctr" eaLnBrk="0" hangingPunct="0"/>
            <a:r>
              <a:rPr lang="en-US" sz="800"/>
              <a:t>Insertion</a:t>
            </a:r>
          </a:p>
        </p:txBody>
      </p:sp>
      <p:sp>
        <p:nvSpPr>
          <p:cNvPr id="32806" name="Line 47"/>
          <p:cNvSpPr>
            <a:spLocks noChangeShapeType="1"/>
          </p:cNvSpPr>
          <p:nvPr/>
        </p:nvSpPr>
        <p:spPr bwMode="auto">
          <a:xfrm>
            <a:off x="3375025" y="2170113"/>
            <a:ext cx="134938" cy="163512"/>
          </a:xfrm>
          <a:prstGeom prst="line">
            <a:avLst/>
          </a:prstGeom>
          <a:noFill/>
          <a:ln w="28575">
            <a:solidFill>
              <a:srgbClr val="FF0000"/>
            </a:solidFill>
            <a:round/>
            <a:headEnd/>
            <a:tailEnd/>
          </a:ln>
        </p:spPr>
        <p:txBody>
          <a:bodyPr anchor="ctr"/>
          <a:lstStyle/>
          <a:p>
            <a:endParaRPr lang="en-US"/>
          </a:p>
        </p:txBody>
      </p:sp>
      <p:sp>
        <p:nvSpPr>
          <p:cNvPr id="32807" name="Line 48"/>
          <p:cNvSpPr>
            <a:spLocks noChangeShapeType="1"/>
          </p:cNvSpPr>
          <p:nvPr/>
        </p:nvSpPr>
        <p:spPr bwMode="auto">
          <a:xfrm flipV="1">
            <a:off x="3635375" y="1254125"/>
            <a:ext cx="0" cy="931863"/>
          </a:xfrm>
          <a:prstGeom prst="line">
            <a:avLst/>
          </a:prstGeom>
          <a:noFill/>
          <a:ln w="9525">
            <a:solidFill>
              <a:schemeClr val="tx1"/>
            </a:solidFill>
            <a:round/>
            <a:headEnd/>
            <a:tailEnd/>
          </a:ln>
        </p:spPr>
        <p:txBody>
          <a:bodyPr wrap="none" anchor="ctr"/>
          <a:lstStyle/>
          <a:p>
            <a:endParaRPr lang="en-US"/>
          </a:p>
        </p:txBody>
      </p:sp>
      <p:sp>
        <p:nvSpPr>
          <p:cNvPr id="32808" name="Line 49"/>
          <p:cNvSpPr>
            <a:spLocks noChangeShapeType="1"/>
          </p:cNvSpPr>
          <p:nvPr/>
        </p:nvSpPr>
        <p:spPr bwMode="auto">
          <a:xfrm flipV="1">
            <a:off x="3657600" y="1254125"/>
            <a:ext cx="2506663" cy="41275"/>
          </a:xfrm>
          <a:prstGeom prst="line">
            <a:avLst/>
          </a:prstGeom>
          <a:noFill/>
          <a:ln w="9525">
            <a:solidFill>
              <a:schemeClr val="tx1"/>
            </a:solidFill>
            <a:round/>
            <a:headEnd/>
            <a:tailEnd/>
          </a:ln>
        </p:spPr>
        <p:txBody>
          <a:bodyPr wrap="none" anchor="ctr"/>
          <a:lstStyle/>
          <a:p>
            <a:endParaRPr lang="en-US"/>
          </a:p>
        </p:txBody>
      </p:sp>
      <p:sp>
        <p:nvSpPr>
          <p:cNvPr id="32809" name="Line 50"/>
          <p:cNvSpPr>
            <a:spLocks noChangeShapeType="1"/>
          </p:cNvSpPr>
          <p:nvPr/>
        </p:nvSpPr>
        <p:spPr bwMode="auto">
          <a:xfrm flipV="1">
            <a:off x="3697288" y="1439863"/>
            <a:ext cx="0" cy="746125"/>
          </a:xfrm>
          <a:prstGeom prst="line">
            <a:avLst/>
          </a:prstGeom>
          <a:noFill/>
          <a:ln w="9525">
            <a:solidFill>
              <a:schemeClr val="tx1"/>
            </a:solidFill>
            <a:round/>
            <a:headEnd/>
            <a:tailEnd/>
          </a:ln>
        </p:spPr>
        <p:txBody>
          <a:bodyPr wrap="none" anchor="ctr"/>
          <a:lstStyle/>
          <a:p>
            <a:endParaRPr lang="en-US"/>
          </a:p>
        </p:txBody>
      </p:sp>
      <p:sp>
        <p:nvSpPr>
          <p:cNvPr id="32810" name="Line 51"/>
          <p:cNvSpPr>
            <a:spLocks noChangeShapeType="1"/>
          </p:cNvSpPr>
          <p:nvPr/>
        </p:nvSpPr>
        <p:spPr bwMode="auto">
          <a:xfrm>
            <a:off x="3733800" y="1447800"/>
            <a:ext cx="2514600" cy="0"/>
          </a:xfrm>
          <a:prstGeom prst="line">
            <a:avLst/>
          </a:prstGeom>
          <a:noFill/>
          <a:ln w="9525">
            <a:solidFill>
              <a:schemeClr val="tx1"/>
            </a:solidFill>
            <a:round/>
            <a:headEnd/>
            <a:tailEnd/>
          </a:ln>
        </p:spPr>
        <p:txBody>
          <a:bodyPr wrap="none" anchor="ctr"/>
          <a:lstStyle/>
          <a:p>
            <a:endParaRPr lang="en-US"/>
          </a:p>
        </p:txBody>
      </p:sp>
      <p:sp>
        <p:nvSpPr>
          <p:cNvPr id="32811" name="Text Box 52"/>
          <p:cNvSpPr txBox="1">
            <a:spLocks noChangeArrowheads="1"/>
          </p:cNvSpPr>
          <p:nvPr/>
        </p:nvSpPr>
        <p:spPr bwMode="auto">
          <a:xfrm>
            <a:off x="4495800" y="1447800"/>
            <a:ext cx="533400" cy="228600"/>
          </a:xfrm>
          <a:prstGeom prst="rect">
            <a:avLst/>
          </a:prstGeom>
          <a:noFill/>
          <a:ln w="9525">
            <a:noFill/>
            <a:miter lim="800000"/>
            <a:headEnd/>
            <a:tailEnd/>
          </a:ln>
        </p:spPr>
        <p:txBody>
          <a:bodyPr wrap="none">
            <a:spAutoFit/>
          </a:bodyPr>
          <a:lstStyle/>
          <a:p>
            <a:pPr eaLnBrk="0" hangingPunct="0"/>
            <a:r>
              <a:rPr lang="en-US" sz="900" b="1"/>
              <a:t>E-LAN</a:t>
            </a:r>
          </a:p>
        </p:txBody>
      </p:sp>
      <p:sp>
        <p:nvSpPr>
          <p:cNvPr id="32812" name="Text Box 53"/>
          <p:cNvSpPr txBox="1">
            <a:spLocks noChangeArrowheads="1"/>
          </p:cNvSpPr>
          <p:nvPr/>
        </p:nvSpPr>
        <p:spPr bwMode="auto">
          <a:xfrm>
            <a:off x="4495800" y="1054100"/>
            <a:ext cx="533400" cy="228600"/>
          </a:xfrm>
          <a:prstGeom prst="rect">
            <a:avLst/>
          </a:prstGeom>
          <a:noFill/>
          <a:ln w="9525">
            <a:noFill/>
            <a:miter lim="800000"/>
            <a:headEnd/>
            <a:tailEnd/>
          </a:ln>
        </p:spPr>
        <p:txBody>
          <a:bodyPr wrap="none">
            <a:spAutoFit/>
          </a:bodyPr>
          <a:lstStyle/>
          <a:p>
            <a:pPr eaLnBrk="0" hangingPunct="0"/>
            <a:r>
              <a:rPr lang="en-US" sz="900" b="1"/>
              <a:t>E-Line</a:t>
            </a:r>
          </a:p>
        </p:txBody>
      </p:sp>
      <p:sp>
        <p:nvSpPr>
          <p:cNvPr id="32813" name="Text Box 54"/>
          <p:cNvSpPr txBox="1">
            <a:spLocks noChangeArrowheads="1"/>
          </p:cNvSpPr>
          <p:nvPr/>
        </p:nvSpPr>
        <p:spPr bwMode="auto">
          <a:xfrm>
            <a:off x="7086600" y="914400"/>
            <a:ext cx="1371600" cy="428625"/>
          </a:xfrm>
          <a:prstGeom prst="rect">
            <a:avLst/>
          </a:prstGeom>
          <a:noFill/>
          <a:ln w="9525">
            <a:noFill/>
            <a:miter lim="800000"/>
            <a:headEnd/>
            <a:tailEnd/>
          </a:ln>
        </p:spPr>
        <p:txBody>
          <a:bodyPr>
            <a:spAutoFit/>
          </a:bodyPr>
          <a:lstStyle/>
          <a:p>
            <a:pPr eaLnBrk="0" hangingPunct="0"/>
            <a:r>
              <a:rPr lang="en-US" sz="1100"/>
              <a:t>Business Services </a:t>
            </a:r>
            <a:br>
              <a:rPr lang="en-US" sz="1100"/>
            </a:br>
            <a:r>
              <a:rPr lang="en-US" sz="1100"/>
              <a:t>over Fiber (GigE)</a:t>
            </a:r>
          </a:p>
        </p:txBody>
      </p:sp>
      <p:pic>
        <p:nvPicPr>
          <p:cNvPr id="32814" name="Picture 55" descr="Small Enterprise"/>
          <p:cNvPicPr>
            <a:picLocks noChangeAspect="1" noChangeArrowheads="1"/>
          </p:cNvPicPr>
          <p:nvPr/>
        </p:nvPicPr>
        <p:blipFill>
          <a:blip r:embed="rId6" cstate="print"/>
          <a:srcRect/>
          <a:stretch>
            <a:fillRect/>
          </a:stretch>
        </p:blipFill>
        <p:spPr bwMode="auto">
          <a:xfrm>
            <a:off x="6096000" y="762000"/>
            <a:ext cx="506413" cy="609600"/>
          </a:xfrm>
          <a:prstGeom prst="rect">
            <a:avLst/>
          </a:prstGeom>
          <a:noFill/>
          <a:ln w="9525">
            <a:noFill/>
            <a:miter lim="800000"/>
            <a:headEnd/>
            <a:tailEnd/>
          </a:ln>
        </p:spPr>
      </p:pic>
      <p:pic>
        <p:nvPicPr>
          <p:cNvPr id="32815" name="Picture 56" descr="Remote DSLAM"/>
          <p:cNvPicPr>
            <a:picLocks noChangeAspect="1" noChangeArrowheads="1"/>
          </p:cNvPicPr>
          <p:nvPr/>
        </p:nvPicPr>
        <p:blipFill>
          <a:blip r:embed="rId7" cstate="print"/>
          <a:srcRect/>
          <a:stretch>
            <a:fillRect/>
          </a:stretch>
        </p:blipFill>
        <p:spPr bwMode="auto">
          <a:xfrm>
            <a:off x="7772400" y="2209800"/>
            <a:ext cx="457200" cy="293688"/>
          </a:xfrm>
          <a:prstGeom prst="rect">
            <a:avLst/>
          </a:prstGeom>
          <a:noFill/>
          <a:ln w="9525">
            <a:noFill/>
            <a:miter lim="800000"/>
            <a:headEnd/>
            <a:tailEnd/>
          </a:ln>
        </p:spPr>
      </p:pic>
      <p:pic>
        <p:nvPicPr>
          <p:cNvPr id="32816" name="Picture 57" descr="Remote DSLAM"/>
          <p:cNvPicPr>
            <a:picLocks noChangeAspect="1" noChangeArrowheads="1"/>
          </p:cNvPicPr>
          <p:nvPr/>
        </p:nvPicPr>
        <p:blipFill>
          <a:blip r:embed="rId7" cstate="print"/>
          <a:srcRect/>
          <a:stretch>
            <a:fillRect/>
          </a:stretch>
        </p:blipFill>
        <p:spPr bwMode="auto">
          <a:xfrm>
            <a:off x="7239000" y="1981200"/>
            <a:ext cx="457200" cy="293688"/>
          </a:xfrm>
          <a:prstGeom prst="rect">
            <a:avLst/>
          </a:prstGeom>
          <a:noFill/>
          <a:ln w="9525">
            <a:noFill/>
            <a:miter lim="800000"/>
            <a:headEnd/>
            <a:tailEnd/>
          </a:ln>
        </p:spPr>
      </p:pic>
      <p:pic>
        <p:nvPicPr>
          <p:cNvPr id="32817" name="Picture 58" descr="Remote DSLAM"/>
          <p:cNvPicPr>
            <a:picLocks noChangeAspect="1" noChangeArrowheads="1"/>
          </p:cNvPicPr>
          <p:nvPr/>
        </p:nvPicPr>
        <p:blipFill>
          <a:blip r:embed="rId7" cstate="print"/>
          <a:srcRect/>
          <a:stretch>
            <a:fillRect/>
          </a:stretch>
        </p:blipFill>
        <p:spPr bwMode="auto">
          <a:xfrm>
            <a:off x="5791200" y="1066800"/>
            <a:ext cx="457200" cy="293688"/>
          </a:xfrm>
          <a:prstGeom prst="rect">
            <a:avLst/>
          </a:prstGeom>
          <a:noFill/>
          <a:ln w="9525">
            <a:noFill/>
            <a:miter lim="800000"/>
            <a:headEnd/>
            <a:tailEnd/>
          </a:ln>
        </p:spPr>
      </p:pic>
      <p:pic>
        <p:nvPicPr>
          <p:cNvPr id="32818" name="Picture 59" descr="Switch 2"/>
          <p:cNvPicPr>
            <a:picLocks noChangeAspect="1" noChangeArrowheads="1"/>
          </p:cNvPicPr>
          <p:nvPr/>
        </p:nvPicPr>
        <p:blipFill>
          <a:blip r:embed="rId8" cstate="print"/>
          <a:srcRect/>
          <a:stretch>
            <a:fillRect/>
          </a:stretch>
        </p:blipFill>
        <p:spPr bwMode="auto">
          <a:xfrm>
            <a:off x="3429000" y="2335213"/>
            <a:ext cx="533400" cy="484187"/>
          </a:xfrm>
          <a:prstGeom prst="rect">
            <a:avLst/>
          </a:prstGeom>
          <a:noFill/>
          <a:ln w="9525">
            <a:noFill/>
            <a:miter lim="800000"/>
            <a:headEnd/>
            <a:tailEnd/>
          </a:ln>
        </p:spPr>
      </p:pic>
      <p:pic>
        <p:nvPicPr>
          <p:cNvPr id="32819" name="Picture 60" descr="Switch 2"/>
          <p:cNvPicPr>
            <a:picLocks noChangeAspect="1" noChangeArrowheads="1"/>
          </p:cNvPicPr>
          <p:nvPr/>
        </p:nvPicPr>
        <p:blipFill>
          <a:blip r:embed="rId8" cstate="print"/>
          <a:srcRect/>
          <a:stretch>
            <a:fillRect/>
          </a:stretch>
        </p:blipFill>
        <p:spPr bwMode="auto">
          <a:xfrm>
            <a:off x="3429000" y="2106613"/>
            <a:ext cx="533400" cy="484187"/>
          </a:xfrm>
          <a:prstGeom prst="rect">
            <a:avLst/>
          </a:prstGeom>
          <a:noFill/>
          <a:ln w="9525">
            <a:noFill/>
            <a:miter lim="800000"/>
            <a:headEnd/>
            <a:tailEnd/>
          </a:ln>
        </p:spPr>
      </p:pic>
      <p:pic>
        <p:nvPicPr>
          <p:cNvPr id="32820" name="Picture 61" descr="store"/>
          <p:cNvPicPr>
            <a:picLocks noChangeAspect="1" noChangeArrowheads="1"/>
          </p:cNvPicPr>
          <p:nvPr/>
        </p:nvPicPr>
        <p:blipFill>
          <a:blip r:embed="rId3" cstate="print"/>
          <a:srcRect/>
          <a:stretch>
            <a:fillRect/>
          </a:stretch>
        </p:blipFill>
        <p:spPr bwMode="auto">
          <a:xfrm>
            <a:off x="7785100" y="4267200"/>
            <a:ext cx="444500" cy="533400"/>
          </a:xfrm>
          <a:prstGeom prst="rect">
            <a:avLst/>
          </a:prstGeom>
          <a:noFill/>
          <a:ln w="9525">
            <a:noFill/>
            <a:miter lim="800000"/>
            <a:headEnd/>
            <a:tailEnd/>
          </a:ln>
        </p:spPr>
      </p:pic>
      <p:pic>
        <p:nvPicPr>
          <p:cNvPr id="32821" name="Picture 62" descr="Residential"/>
          <p:cNvPicPr>
            <a:picLocks noChangeAspect="1" noChangeArrowheads="1"/>
          </p:cNvPicPr>
          <p:nvPr/>
        </p:nvPicPr>
        <p:blipFill>
          <a:blip r:embed="rId9" cstate="print"/>
          <a:srcRect/>
          <a:stretch>
            <a:fillRect/>
          </a:stretch>
        </p:blipFill>
        <p:spPr bwMode="auto">
          <a:xfrm>
            <a:off x="6946900" y="3505200"/>
            <a:ext cx="381000" cy="319088"/>
          </a:xfrm>
          <a:prstGeom prst="rect">
            <a:avLst/>
          </a:prstGeom>
          <a:noFill/>
          <a:ln w="9525">
            <a:noFill/>
            <a:miter lim="800000"/>
            <a:headEnd/>
            <a:tailEnd/>
          </a:ln>
        </p:spPr>
      </p:pic>
      <p:pic>
        <p:nvPicPr>
          <p:cNvPr id="32822" name="Picture 63" descr="Residential"/>
          <p:cNvPicPr>
            <a:picLocks noChangeAspect="1" noChangeArrowheads="1"/>
          </p:cNvPicPr>
          <p:nvPr/>
        </p:nvPicPr>
        <p:blipFill>
          <a:blip r:embed="rId10" cstate="print"/>
          <a:srcRect/>
          <a:stretch>
            <a:fillRect/>
          </a:stretch>
        </p:blipFill>
        <p:spPr bwMode="auto">
          <a:xfrm>
            <a:off x="6464300" y="3165475"/>
            <a:ext cx="406400" cy="339725"/>
          </a:xfrm>
          <a:prstGeom prst="rect">
            <a:avLst/>
          </a:prstGeom>
          <a:noFill/>
          <a:ln w="9525">
            <a:noFill/>
            <a:miter lim="800000"/>
            <a:headEnd/>
            <a:tailEnd/>
          </a:ln>
        </p:spPr>
      </p:pic>
      <p:pic>
        <p:nvPicPr>
          <p:cNvPr id="32823" name="Picture 64" descr="Residential"/>
          <p:cNvPicPr>
            <a:picLocks noChangeAspect="1" noChangeArrowheads="1"/>
          </p:cNvPicPr>
          <p:nvPr/>
        </p:nvPicPr>
        <p:blipFill>
          <a:blip r:embed="rId10" cstate="print"/>
          <a:srcRect/>
          <a:stretch>
            <a:fillRect/>
          </a:stretch>
        </p:blipFill>
        <p:spPr bwMode="auto">
          <a:xfrm>
            <a:off x="7226300" y="3698875"/>
            <a:ext cx="406400" cy="339725"/>
          </a:xfrm>
          <a:prstGeom prst="rect">
            <a:avLst/>
          </a:prstGeom>
          <a:noFill/>
          <a:ln w="9525">
            <a:noFill/>
            <a:miter lim="800000"/>
            <a:headEnd/>
            <a:tailEnd/>
          </a:ln>
        </p:spPr>
      </p:pic>
      <p:pic>
        <p:nvPicPr>
          <p:cNvPr id="32824" name="Picture 65" descr="Residential"/>
          <p:cNvPicPr>
            <a:picLocks noChangeAspect="1" noChangeArrowheads="1"/>
          </p:cNvPicPr>
          <p:nvPr/>
        </p:nvPicPr>
        <p:blipFill>
          <a:blip r:embed="rId10" cstate="print"/>
          <a:srcRect/>
          <a:stretch>
            <a:fillRect/>
          </a:stretch>
        </p:blipFill>
        <p:spPr bwMode="auto">
          <a:xfrm>
            <a:off x="6692900" y="3317875"/>
            <a:ext cx="406400" cy="339725"/>
          </a:xfrm>
          <a:prstGeom prst="rect">
            <a:avLst/>
          </a:prstGeom>
          <a:noFill/>
          <a:ln w="9525">
            <a:noFill/>
            <a:miter lim="800000"/>
            <a:headEnd/>
            <a:tailEnd/>
          </a:ln>
        </p:spPr>
      </p:pic>
      <p:pic>
        <p:nvPicPr>
          <p:cNvPr id="32825" name="Picture 66" descr="Residential"/>
          <p:cNvPicPr>
            <a:picLocks noChangeAspect="1" noChangeArrowheads="1"/>
          </p:cNvPicPr>
          <p:nvPr/>
        </p:nvPicPr>
        <p:blipFill>
          <a:blip r:embed="rId10" cstate="print"/>
          <a:srcRect/>
          <a:stretch>
            <a:fillRect/>
          </a:stretch>
        </p:blipFill>
        <p:spPr bwMode="auto">
          <a:xfrm>
            <a:off x="7531100" y="3927475"/>
            <a:ext cx="406400" cy="339725"/>
          </a:xfrm>
          <a:prstGeom prst="rect">
            <a:avLst/>
          </a:prstGeom>
          <a:noFill/>
          <a:ln w="9525">
            <a:noFill/>
            <a:miter lim="800000"/>
            <a:headEnd/>
            <a:tailEnd/>
          </a:ln>
        </p:spPr>
      </p:pic>
      <p:sp>
        <p:nvSpPr>
          <p:cNvPr id="32826" name="Line 67"/>
          <p:cNvSpPr>
            <a:spLocks noChangeShapeType="1"/>
          </p:cNvSpPr>
          <p:nvPr/>
        </p:nvSpPr>
        <p:spPr bwMode="auto">
          <a:xfrm flipV="1">
            <a:off x="457200" y="3276600"/>
            <a:ext cx="1524000" cy="2209800"/>
          </a:xfrm>
          <a:prstGeom prst="line">
            <a:avLst/>
          </a:prstGeom>
          <a:noFill/>
          <a:ln w="38100">
            <a:solidFill>
              <a:srgbClr val="C0C0C0"/>
            </a:solidFill>
            <a:round/>
            <a:headEnd/>
            <a:tailEnd/>
          </a:ln>
        </p:spPr>
        <p:txBody>
          <a:bodyPr/>
          <a:lstStyle/>
          <a:p>
            <a:endParaRPr lang="en-US"/>
          </a:p>
        </p:txBody>
      </p:sp>
      <p:sp>
        <p:nvSpPr>
          <p:cNvPr id="32827" name="Line 68"/>
          <p:cNvSpPr>
            <a:spLocks noChangeShapeType="1"/>
          </p:cNvSpPr>
          <p:nvPr/>
        </p:nvSpPr>
        <p:spPr bwMode="auto">
          <a:xfrm flipV="1">
            <a:off x="1066800" y="3124200"/>
            <a:ext cx="1066800" cy="2590800"/>
          </a:xfrm>
          <a:prstGeom prst="line">
            <a:avLst/>
          </a:prstGeom>
          <a:noFill/>
          <a:ln w="38100">
            <a:solidFill>
              <a:srgbClr val="C0C0C0"/>
            </a:solidFill>
            <a:round/>
            <a:headEnd/>
            <a:tailEnd/>
          </a:ln>
        </p:spPr>
        <p:txBody>
          <a:bodyPr/>
          <a:lstStyle/>
          <a:p>
            <a:endParaRPr lang="en-US"/>
          </a:p>
        </p:txBody>
      </p:sp>
      <p:sp>
        <p:nvSpPr>
          <p:cNvPr id="32828" name="Line 69"/>
          <p:cNvSpPr>
            <a:spLocks noChangeShapeType="1"/>
          </p:cNvSpPr>
          <p:nvPr/>
        </p:nvSpPr>
        <p:spPr bwMode="auto">
          <a:xfrm flipV="1">
            <a:off x="1981200" y="1676400"/>
            <a:ext cx="0" cy="1295400"/>
          </a:xfrm>
          <a:prstGeom prst="line">
            <a:avLst/>
          </a:prstGeom>
          <a:noFill/>
          <a:ln w="38100">
            <a:solidFill>
              <a:srgbClr val="C0C0C0"/>
            </a:solidFill>
            <a:round/>
            <a:headEnd/>
            <a:tailEnd/>
          </a:ln>
        </p:spPr>
        <p:txBody>
          <a:bodyPr/>
          <a:lstStyle/>
          <a:p>
            <a:endParaRPr lang="en-US"/>
          </a:p>
        </p:txBody>
      </p:sp>
      <p:sp>
        <p:nvSpPr>
          <p:cNvPr id="32829" name="Freeform 70"/>
          <p:cNvSpPr>
            <a:spLocks/>
          </p:cNvSpPr>
          <p:nvPr/>
        </p:nvSpPr>
        <p:spPr bwMode="auto">
          <a:xfrm>
            <a:off x="712788" y="3200400"/>
            <a:ext cx="1192212" cy="1371600"/>
          </a:xfrm>
          <a:custGeom>
            <a:avLst/>
            <a:gdLst>
              <a:gd name="T0" fmla="*/ 486 w 486"/>
              <a:gd name="T1" fmla="*/ 0 h 630"/>
              <a:gd name="T2" fmla="*/ 0 w 486"/>
              <a:gd name="T3" fmla="*/ 630 h 630"/>
              <a:gd name="T4" fmla="*/ 0 60000 65536"/>
              <a:gd name="T5" fmla="*/ 0 60000 65536"/>
              <a:gd name="T6" fmla="*/ 0 w 486"/>
              <a:gd name="T7" fmla="*/ 0 h 630"/>
              <a:gd name="T8" fmla="*/ 486 w 486"/>
              <a:gd name="T9" fmla="*/ 630 h 630"/>
            </a:gdLst>
            <a:ahLst/>
            <a:cxnLst>
              <a:cxn ang="T4">
                <a:pos x="T0" y="T1"/>
              </a:cxn>
              <a:cxn ang="T5">
                <a:pos x="T2" y="T3"/>
              </a:cxn>
            </a:cxnLst>
            <a:rect l="T6" t="T7" r="T8" b="T9"/>
            <a:pathLst>
              <a:path w="486" h="630">
                <a:moveTo>
                  <a:pt x="486" y="0"/>
                </a:moveTo>
                <a:lnTo>
                  <a:pt x="0" y="630"/>
                </a:lnTo>
              </a:path>
            </a:pathLst>
          </a:custGeom>
          <a:noFill/>
          <a:ln w="28575">
            <a:solidFill>
              <a:srgbClr val="C0C0C0"/>
            </a:solidFill>
            <a:round/>
            <a:headEnd/>
            <a:tailEnd/>
          </a:ln>
        </p:spPr>
        <p:txBody>
          <a:bodyPr/>
          <a:lstStyle/>
          <a:p>
            <a:endParaRPr lang="en-US"/>
          </a:p>
        </p:txBody>
      </p:sp>
      <p:sp>
        <p:nvSpPr>
          <p:cNvPr id="32830" name="Freeform 71"/>
          <p:cNvSpPr>
            <a:spLocks/>
          </p:cNvSpPr>
          <p:nvPr/>
        </p:nvSpPr>
        <p:spPr bwMode="auto">
          <a:xfrm>
            <a:off x="484188" y="1524000"/>
            <a:ext cx="1344612" cy="1447800"/>
          </a:xfrm>
          <a:custGeom>
            <a:avLst/>
            <a:gdLst>
              <a:gd name="T0" fmla="*/ 0 w 954"/>
              <a:gd name="T1" fmla="*/ 0 h 624"/>
              <a:gd name="T2" fmla="*/ 954 w 954"/>
              <a:gd name="T3" fmla="*/ 624 h 624"/>
              <a:gd name="T4" fmla="*/ 0 60000 65536"/>
              <a:gd name="T5" fmla="*/ 0 60000 65536"/>
              <a:gd name="T6" fmla="*/ 0 w 954"/>
              <a:gd name="T7" fmla="*/ 0 h 624"/>
              <a:gd name="T8" fmla="*/ 954 w 954"/>
              <a:gd name="T9" fmla="*/ 624 h 624"/>
            </a:gdLst>
            <a:ahLst/>
            <a:cxnLst>
              <a:cxn ang="T4">
                <a:pos x="T0" y="T1"/>
              </a:cxn>
              <a:cxn ang="T5">
                <a:pos x="T2" y="T3"/>
              </a:cxn>
            </a:cxnLst>
            <a:rect l="T6" t="T7" r="T8" b="T9"/>
            <a:pathLst>
              <a:path w="954" h="624">
                <a:moveTo>
                  <a:pt x="0" y="0"/>
                </a:moveTo>
                <a:lnTo>
                  <a:pt x="954" y="624"/>
                </a:lnTo>
              </a:path>
            </a:pathLst>
          </a:custGeom>
          <a:noFill/>
          <a:ln w="38100">
            <a:solidFill>
              <a:srgbClr val="C0C0C0"/>
            </a:solidFill>
            <a:round/>
            <a:headEnd/>
            <a:tailEnd/>
          </a:ln>
        </p:spPr>
        <p:txBody>
          <a:bodyPr/>
          <a:lstStyle/>
          <a:p>
            <a:endParaRPr lang="en-US"/>
          </a:p>
        </p:txBody>
      </p:sp>
      <p:sp>
        <p:nvSpPr>
          <p:cNvPr id="32831" name="Line 72"/>
          <p:cNvSpPr>
            <a:spLocks noChangeShapeType="1"/>
          </p:cNvSpPr>
          <p:nvPr/>
        </p:nvSpPr>
        <p:spPr bwMode="auto">
          <a:xfrm flipV="1">
            <a:off x="990600" y="3124200"/>
            <a:ext cx="990600" cy="228600"/>
          </a:xfrm>
          <a:prstGeom prst="line">
            <a:avLst/>
          </a:prstGeom>
          <a:noFill/>
          <a:ln w="28575">
            <a:solidFill>
              <a:srgbClr val="C0C0C0"/>
            </a:solidFill>
            <a:round/>
            <a:headEnd/>
            <a:tailEnd/>
          </a:ln>
        </p:spPr>
        <p:txBody>
          <a:bodyPr/>
          <a:lstStyle/>
          <a:p>
            <a:endParaRPr lang="en-US"/>
          </a:p>
        </p:txBody>
      </p:sp>
      <p:sp>
        <p:nvSpPr>
          <p:cNvPr id="32832" name="Text Box 73"/>
          <p:cNvSpPr txBox="1">
            <a:spLocks noChangeArrowheads="1"/>
          </p:cNvSpPr>
          <p:nvPr/>
        </p:nvSpPr>
        <p:spPr bwMode="auto">
          <a:xfrm>
            <a:off x="533400" y="5334000"/>
            <a:ext cx="838200" cy="396875"/>
          </a:xfrm>
          <a:prstGeom prst="rect">
            <a:avLst/>
          </a:prstGeom>
          <a:noFill/>
          <a:ln w="22225">
            <a:noFill/>
            <a:miter lim="800000"/>
            <a:headEnd/>
            <a:tailEnd/>
          </a:ln>
        </p:spPr>
        <p:txBody>
          <a:bodyPr>
            <a:spAutoFit/>
          </a:bodyPr>
          <a:lstStyle/>
          <a:p>
            <a:pPr algn="r"/>
            <a:r>
              <a:rPr lang="en-US" sz="1000" b="1">
                <a:latin typeface="Tahoma" pitchFamily="34" charset="0"/>
              </a:rPr>
              <a:t>Voice gateway</a:t>
            </a:r>
          </a:p>
        </p:txBody>
      </p:sp>
      <p:sp>
        <p:nvSpPr>
          <p:cNvPr id="32833" name="Text Box 74"/>
          <p:cNvSpPr txBox="1">
            <a:spLocks noChangeArrowheads="1"/>
          </p:cNvSpPr>
          <p:nvPr/>
        </p:nvSpPr>
        <p:spPr bwMode="auto">
          <a:xfrm>
            <a:off x="0" y="5157788"/>
            <a:ext cx="990600" cy="396875"/>
          </a:xfrm>
          <a:prstGeom prst="rect">
            <a:avLst/>
          </a:prstGeom>
          <a:noFill/>
          <a:ln w="22225">
            <a:noFill/>
            <a:miter lim="800000"/>
            <a:headEnd/>
            <a:tailEnd/>
          </a:ln>
        </p:spPr>
        <p:txBody>
          <a:bodyPr>
            <a:spAutoFit/>
          </a:bodyPr>
          <a:lstStyle/>
          <a:p>
            <a:r>
              <a:rPr lang="en-US" sz="1000" b="1">
                <a:latin typeface="Tahoma" pitchFamily="34" charset="0"/>
              </a:rPr>
              <a:t>Voice/Video</a:t>
            </a:r>
          </a:p>
          <a:p>
            <a:r>
              <a:rPr lang="en-US" sz="1000" b="1">
                <a:latin typeface="Tahoma" pitchFamily="34" charset="0"/>
              </a:rPr>
              <a:t>Telephony</a:t>
            </a:r>
          </a:p>
        </p:txBody>
      </p:sp>
      <p:sp>
        <p:nvSpPr>
          <p:cNvPr id="32834" name="Text Box 75"/>
          <p:cNvSpPr txBox="1">
            <a:spLocks noChangeArrowheads="1"/>
          </p:cNvSpPr>
          <p:nvPr/>
        </p:nvSpPr>
        <p:spPr bwMode="auto">
          <a:xfrm>
            <a:off x="152400" y="2667000"/>
            <a:ext cx="1219200" cy="549275"/>
          </a:xfrm>
          <a:prstGeom prst="rect">
            <a:avLst/>
          </a:prstGeom>
          <a:noFill/>
          <a:ln w="22225">
            <a:noFill/>
            <a:miter lim="800000"/>
            <a:headEnd/>
            <a:tailEnd/>
          </a:ln>
        </p:spPr>
        <p:txBody>
          <a:bodyPr>
            <a:spAutoFit/>
          </a:bodyPr>
          <a:lstStyle/>
          <a:p>
            <a:pPr algn="ctr"/>
            <a:r>
              <a:rPr lang="en-US" sz="1000" b="1">
                <a:latin typeface="Tahoma" pitchFamily="34" charset="0"/>
              </a:rPr>
              <a:t>Digital TV, VOD, Interactive TV, Gaming</a:t>
            </a:r>
          </a:p>
        </p:txBody>
      </p:sp>
      <p:sp>
        <p:nvSpPr>
          <p:cNvPr id="32835" name="Text Box 76"/>
          <p:cNvSpPr txBox="1">
            <a:spLocks noChangeArrowheads="1"/>
          </p:cNvSpPr>
          <p:nvPr/>
        </p:nvSpPr>
        <p:spPr bwMode="auto">
          <a:xfrm>
            <a:off x="103188" y="3962400"/>
            <a:ext cx="1447800" cy="396875"/>
          </a:xfrm>
          <a:prstGeom prst="rect">
            <a:avLst/>
          </a:prstGeom>
          <a:noFill/>
          <a:ln w="22225">
            <a:noFill/>
            <a:miter lim="800000"/>
            <a:headEnd/>
            <a:tailEnd/>
          </a:ln>
        </p:spPr>
        <p:txBody>
          <a:bodyPr>
            <a:spAutoFit/>
          </a:bodyPr>
          <a:lstStyle/>
          <a:p>
            <a:r>
              <a:rPr lang="en-US" sz="1000" b="1">
                <a:latin typeface="Tahoma" pitchFamily="34" charset="0"/>
              </a:rPr>
              <a:t>Managed Business</a:t>
            </a:r>
          </a:p>
          <a:p>
            <a:r>
              <a:rPr lang="en-US" sz="1000" b="1">
                <a:latin typeface="Tahoma" pitchFamily="34" charset="0"/>
              </a:rPr>
              <a:t>Applications</a:t>
            </a:r>
          </a:p>
        </p:txBody>
      </p:sp>
      <p:sp>
        <p:nvSpPr>
          <p:cNvPr id="32836" name="Rectangle 77"/>
          <p:cNvSpPr>
            <a:spLocks noChangeArrowheads="1"/>
          </p:cNvSpPr>
          <p:nvPr/>
        </p:nvSpPr>
        <p:spPr bwMode="auto">
          <a:xfrm>
            <a:off x="103188" y="2667000"/>
            <a:ext cx="1344612" cy="1219200"/>
          </a:xfrm>
          <a:prstGeom prst="rect">
            <a:avLst/>
          </a:prstGeom>
          <a:noFill/>
          <a:ln w="9525">
            <a:solidFill>
              <a:schemeClr val="tx1"/>
            </a:solidFill>
            <a:prstDash val="dash"/>
            <a:miter lim="800000"/>
            <a:headEnd/>
            <a:tailEnd/>
          </a:ln>
        </p:spPr>
        <p:txBody>
          <a:bodyPr wrap="none" anchor="ctr"/>
          <a:lstStyle/>
          <a:p>
            <a:endParaRPr lang="en-US"/>
          </a:p>
        </p:txBody>
      </p:sp>
      <p:sp>
        <p:nvSpPr>
          <p:cNvPr id="32837" name="Rectangle 78"/>
          <p:cNvSpPr>
            <a:spLocks noChangeArrowheads="1"/>
          </p:cNvSpPr>
          <p:nvPr/>
        </p:nvSpPr>
        <p:spPr bwMode="auto">
          <a:xfrm>
            <a:off x="103188" y="3962400"/>
            <a:ext cx="1344612" cy="1143000"/>
          </a:xfrm>
          <a:prstGeom prst="rect">
            <a:avLst/>
          </a:prstGeom>
          <a:noFill/>
          <a:ln w="9525">
            <a:solidFill>
              <a:schemeClr val="tx1"/>
            </a:solidFill>
            <a:prstDash val="dash"/>
            <a:miter lim="800000"/>
            <a:headEnd/>
            <a:tailEnd/>
          </a:ln>
        </p:spPr>
        <p:txBody>
          <a:bodyPr wrap="none" anchor="ctr"/>
          <a:lstStyle/>
          <a:p>
            <a:endParaRPr lang="en-US"/>
          </a:p>
        </p:txBody>
      </p:sp>
      <p:sp>
        <p:nvSpPr>
          <p:cNvPr id="32838" name="Rectangle 79"/>
          <p:cNvSpPr>
            <a:spLocks noChangeArrowheads="1"/>
          </p:cNvSpPr>
          <p:nvPr/>
        </p:nvSpPr>
        <p:spPr bwMode="auto">
          <a:xfrm>
            <a:off x="76200" y="5157788"/>
            <a:ext cx="1371600" cy="1143000"/>
          </a:xfrm>
          <a:prstGeom prst="rect">
            <a:avLst/>
          </a:prstGeom>
          <a:noFill/>
          <a:ln w="9525">
            <a:solidFill>
              <a:schemeClr val="tx1"/>
            </a:solidFill>
            <a:prstDash val="dash"/>
            <a:miter lim="800000"/>
            <a:headEnd/>
            <a:tailEnd/>
          </a:ln>
        </p:spPr>
        <p:txBody>
          <a:bodyPr wrap="none" anchor="ctr"/>
          <a:lstStyle/>
          <a:p>
            <a:endParaRPr lang="en-US"/>
          </a:p>
        </p:txBody>
      </p:sp>
      <p:sp>
        <p:nvSpPr>
          <p:cNvPr id="32839" name="Rectangle 80"/>
          <p:cNvSpPr>
            <a:spLocks noChangeArrowheads="1"/>
          </p:cNvSpPr>
          <p:nvPr/>
        </p:nvSpPr>
        <p:spPr bwMode="auto">
          <a:xfrm>
            <a:off x="1524000" y="1066800"/>
            <a:ext cx="1066800" cy="1524000"/>
          </a:xfrm>
          <a:prstGeom prst="rect">
            <a:avLst/>
          </a:prstGeom>
          <a:noFill/>
          <a:ln w="9525">
            <a:solidFill>
              <a:schemeClr val="tx1"/>
            </a:solidFill>
            <a:prstDash val="dash"/>
            <a:miter lim="800000"/>
            <a:headEnd/>
            <a:tailEnd/>
          </a:ln>
        </p:spPr>
        <p:txBody>
          <a:bodyPr wrap="none" anchor="ctr"/>
          <a:lstStyle/>
          <a:p>
            <a:endParaRPr lang="en-US"/>
          </a:p>
        </p:txBody>
      </p:sp>
      <p:pic>
        <p:nvPicPr>
          <p:cNvPr id="32840" name="Picture 81" descr="Internet"/>
          <p:cNvPicPr>
            <a:picLocks noChangeAspect="1" noChangeArrowheads="1"/>
          </p:cNvPicPr>
          <p:nvPr/>
        </p:nvPicPr>
        <p:blipFill>
          <a:blip r:embed="rId11" cstate="print"/>
          <a:srcRect/>
          <a:stretch>
            <a:fillRect/>
          </a:stretch>
        </p:blipFill>
        <p:spPr bwMode="auto">
          <a:xfrm>
            <a:off x="1676400" y="1460500"/>
            <a:ext cx="685800" cy="590550"/>
          </a:xfrm>
          <a:prstGeom prst="rect">
            <a:avLst/>
          </a:prstGeom>
          <a:noFill/>
          <a:ln w="9525">
            <a:noFill/>
            <a:miter lim="800000"/>
            <a:headEnd/>
            <a:tailEnd/>
          </a:ln>
        </p:spPr>
      </p:pic>
      <p:pic>
        <p:nvPicPr>
          <p:cNvPr id="32841" name="Picture 82" descr="Servers A"/>
          <p:cNvPicPr>
            <a:picLocks noChangeAspect="1" noChangeArrowheads="1"/>
          </p:cNvPicPr>
          <p:nvPr/>
        </p:nvPicPr>
        <p:blipFill>
          <a:blip r:embed="rId12" cstate="print"/>
          <a:srcRect/>
          <a:stretch>
            <a:fillRect/>
          </a:stretch>
        </p:blipFill>
        <p:spPr bwMode="auto">
          <a:xfrm>
            <a:off x="444500" y="3124200"/>
            <a:ext cx="622300" cy="762000"/>
          </a:xfrm>
          <a:prstGeom prst="rect">
            <a:avLst/>
          </a:prstGeom>
          <a:noFill/>
          <a:ln w="9525">
            <a:noFill/>
            <a:miter lim="800000"/>
            <a:headEnd/>
            <a:tailEnd/>
          </a:ln>
        </p:spPr>
      </p:pic>
      <p:pic>
        <p:nvPicPr>
          <p:cNvPr id="32842" name="Picture 83" descr="Servers A"/>
          <p:cNvPicPr>
            <a:picLocks noChangeAspect="1" noChangeArrowheads="1"/>
          </p:cNvPicPr>
          <p:nvPr/>
        </p:nvPicPr>
        <p:blipFill>
          <a:blip r:embed="rId12" cstate="print"/>
          <a:srcRect/>
          <a:stretch>
            <a:fillRect/>
          </a:stretch>
        </p:blipFill>
        <p:spPr bwMode="auto">
          <a:xfrm>
            <a:off x="215900" y="4343400"/>
            <a:ext cx="622300" cy="762000"/>
          </a:xfrm>
          <a:prstGeom prst="rect">
            <a:avLst/>
          </a:prstGeom>
          <a:noFill/>
          <a:ln w="9525">
            <a:noFill/>
            <a:miter lim="800000"/>
            <a:headEnd/>
            <a:tailEnd/>
          </a:ln>
        </p:spPr>
      </p:pic>
      <p:pic>
        <p:nvPicPr>
          <p:cNvPr id="32843" name="Picture 84" descr="Servers A"/>
          <p:cNvPicPr>
            <a:picLocks noChangeAspect="1" noChangeArrowheads="1"/>
          </p:cNvPicPr>
          <p:nvPr/>
        </p:nvPicPr>
        <p:blipFill>
          <a:blip r:embed="rId12" cstate="print"/>
          <a:srcRect/>
          <a:stretch>
            <a:fillRect/>
          </a:stretch>
        </p:blipFill>
        <p:spPr bwMode="auto">
          <a:xfrm>
            <a:off x="76200" y="5486400"/>
            <a:ext cx="622300" cy="762000"/>
          </a:xfrm>
          <a:prstGeom prst="rect">
            <a:avLst/>
          </a:prstGeom>
          <a:noFill/>
          <a:ln w="9525">
            <a:noFill/>
            <a:miter lim="800000"/>
            <a:headEnd/>
            <a:tailEnd/>
          </a:ln>
        </p:spPr>
      </p:pic>
      <p:pic>
        <p:nvPicPr>
          <p:cNvPr id="32844" name="Picture 85" descr="Voice Gateway"/>
          <p:cNvPicPr>
            <a:picLocks noChangeAspect="1" noChangeArrowheads="1"/>
          </p:cNvPicPr>
          <p:nvPr/>
        </p:nvPicPr>
        <p:blipFill>
          <a:blip r:embed="rId13" cstate="print"/>
          <a:srcRect/>
          <a:stretch>
            <a:fillRect/>
          </a:stretch>
        </p:blipFill>
        <p:spPr bwMode="auto">
          <a:xfrm>
            <a:off x="685800" y="5715000"/>
            <a:ext cx="685800" cy="415925"/>
          </a:xfrm>
          <a:prstGeom prst="rect">
            <a:avLst/>
          </a:prstGeom>
          <a:noFill/>
          <a:ln w="9525">
            <a:noFill/>
            <a:miter lim="800000"/>
            <a:headEnd/>
            <a:tailEnd/>
          </a:ln>
        </p:spPr>
      </p:pic>
      <p:pic>
        <p:nvPicPr>
          <p:cNvPr id="32845" name="Picture 86" descr="Switch 2"/>
          <p:cNvPicPr>
            <a:picLocks noChangeAspect="1" noChangeArrowheads="1"/>
          </p:cNvPicPr>
          <p:nvPr/>
        </p:nvPicPr>
        <p:blipFill>
          <a:blip r:embed="rId14" cstate="print"/>
          <a:srcRect/>
          <a:stretch>
            <a:fillRect/>
          </a:stretch>
        </p:blipFill>
        <p:spPr bwMode="auto">
          <a:xfrm>
            <a:off x="1600200" y="2895600"/>
            <a:ext cx="685800" cy="622300"/>
          </a:xfrm>
          <a:prstGeom prst="rect">
            <a:avLst/>
          </a:prstGeom>
          <a:noFill/>
          <a:ln w="9525">
            <a:noFill/>
            <a:miter lim="800000"/>
            <a:headEnd/>
            <a:tailEnd/>
          </a:ln>
        </p:spPr>
      </p:pic>
      <p:sp>
        <p:nvSpPr>
          <p:cNvPr id="32846" name="Text Box 87"/>
          <p:cNvSpPr txBox="1">
            <a:spLocks noChangeArrowheads="1"/>
          </p:cNvSpPr>
          <p:nvPr/>
        </p:nvSpPr>
        <p:spPr bwMode="auto">
          <a:xfrm>
            <a:off x="1447800" y="1111250"/>
            <a:ext cx="1066800" cy="336550"/>
          </a:xfrm>
          <a:prstGeom prst="rect">
            <a:avLst/>
          </a:prstGeom>
          <a:noFill/>
          <a:ln w="22225">
            <a:noFill/>
            <a:miter lim="800000"/>
            <a:headEnd/>
            <a:tailEnd/>
          </a:ln>
        </p:spPr>
        <p:txBody>
          <a:bodyPr>
            <a:spAutoFit/>
          </a:bodyPr>
          <a:lstStyle/>
          <a:p>
            <a:pPr algn="ctr"/>
            <a:r>
              <a:rPr lang="en-US" sz="800">
                <a:latin typeface="Tahoma" pitchFamily="34" charset="0"/>
              </a:rPr>
              <a:t>Internet</a:t>
            </a:r>
          </a:p>
          <a:p>
            <a:pPr algn="ctr"/>
            <a:r>
              <a:rPr lang="en-US" sz="800">
                <a:latin typeface="Tahoma" pitchFamily="34" charset="0"/>
              </a:rPr>
              <a:t>Access</a:t>
            </a:r>
          </a:p>
        </p:txBody>
      </p:sp>
      <p:sp>
        <p:nvSpPr>
          <p:cNvPr id="32847" name="Rectangle 88"/>
          <p:cNvSpPr>
            <a:spLocks noChangeArrowheads="1"/>
          </p:cNvSpPr>
          <p:nvPr/>
        </p:nvSpPr>
        <p:spPr bwMode="auto">
          <a:xfrm>
            <a:off x="274638" y="1976438"/>
            <a:ext cx="279400" cy="109537"/>
          </a:xfrm>
          <a:prstGeom prst="rect">
            <a:avLst/>
          </a:prstGeom>
          <a:noFill/>
          <a:ln w="9525">
            <a:noFill/>
            <a:miter lim="800000"/>
            <a:headEnd/>
            <a:tailEnd/>
          </a:ln>
        </p:spPr>
        <p:txBody>
          <a:bodyPr/>
          <a:lstStyle/>
          <a:p>
            <a:endParaRPr lang="en-US"/>
          </a:p>
        </p:txBody>
      </p:sp>
      <p:sp>
        <p:nvSpPr>
          <p:cNvPr id="32848" name="Text Box 89"/>
          <p:cNvSpPr txBox="1">
            <a:spLocks noChangeArrowheads="1"/>
          </p:cNvSpPr>
          <p:nvPr/>
        </p:nvSpPr>
        <p:spPr bwMode="auto">
          <a:xfrm>
            <a:off x="381000" y="1295400"/>
            <a:ext cx="741363" cy="406400"/>
          </a:xfrm>
          <a:prstGeom prst="rect">
            <a:avLst/>
          </a:prstGeom>
          <a:solidFill>
            <a:srgbClr val="EAEAEA"/>
          </a:solidFill>
          <a:ln w="9525">
            <a:solidFill>
              <a:srgbClr val="000066"/>
            </a:solidFill>
            <a:miter lim="800000"/>
            <a:headEnd/>
            <a:tailEnd/>
          </a:ln>
        </p:spPr>
        <p:txBody>
          <a:bodyPr wrap="none" lIns="91426" tIns="45714" rIns="91426" bIns="45714">
            <a:spAutoFit/>
          </a:bodyPr>
          <a:lstStyle/>
          <a:p>
            <a:r>
              <a:rPr lang="en-US" sz="1000">
                <a:solidFill>
                  <a:schemeClr val="accent2"/>
                </a:solidFill>
              </a:rPr>
              <a:t>Analog</a:t>
            </a:r>
          </a:p>
          <a:p>
            <a:r>
              <a:rPr lang="en-US" sz="1000">
                <a:solidFill>
                  <a:schemeClr val="accent2"/>
                </a:solidFill>
              </a:rPr>
              <a:t>TV Feeds</a:t>
            </a:r>
          </a:p>
        </p:txBody>
      </p:sp>
      <p:grpSp>
        <p:nvGrpSpPr>
          <p:cNvPr id="5" name="Group 90"/>
          <p:cNvGrpSpPr>
            <a:grpSpLocks/>
          </p:cNvGrpSpPr>
          <p:nvPr/>
        </p:nvGrpSpPr>
        <p:grpSpPr bwMode="auto">
          <a:xfrm flipH="1">
            <a:off x="762000" y="1905000"/>
            <a:ext cx="414338" cy="268288"/>
            <a:chOff x="3548" y="903"/>
            <a:chExt cx="323" cy="207"/>
          </a:xfrm>
        </p:grpSpPr>
        <p:sp>
          <p:nvSpPr>
            <p:cNvPr id="32923" name="Oval 91"/>
            <p:cNvSpPr>
              <a:spLocks noChangeArrowheads="1"/>
            </p:cNvSpPr>
            <p:nvPr/>
          </p:nvSpPr>
          <p:spPr bwMode="auto">
            <a:xfrm>
              <a:off x="3661" y="903"/>
              <a:ext cx="210" cy="207"/>
            </a:xfrm>
            <a:prstGeom prst="ellipse">
              <a:avLst/>
            </a:prstGeom>
            <a:solidFill>
              <a:schemeClr val="accent2"/>
            </a:solidFill>
            <a:ln w="9525">
              <a:solidFill>
                <a:schemeClr val="tx1"/>
              </a:solidFill>
              <a:round/>
              <a:headEnd/>
              <a:tailEnd/>
            </a:ln>
          </p:spPr>
          <p:txBody>
            <a:bodyPr wrap="none" anchor="ctr">
              <a:spAutoFit/>
            </a:bodyPr>
            <a:lstStyle/>
            <a:p>
              <a:endParaRPr lang="en-US"/>
            </a:p>
          </p:txBody>
        </p:sp>
        <p:sp>
          <p:nvSpPr>
            <p:cNvPr id="32924" name="Rectangle 92"/>
            <p:cNvSpPr>
              <a:spLocks noChangeArrowheads="1"/>
            </p:cNvSpPr>
            <p:nvPr/>
          </p:nvSpPr>
          <p:spPr bwMode="auto">
            <a:xfrm>
              <a:off x="3548" y="903"/>
              <a:ext cx="218" cy="207"/>
            </a:xfrm>
            <a:prstGeom prst="rect">
              <a:avLst/>
            </a:prstGeom>
            <a:solidFill>
              <a:schemeClr val="accent2"/>
            </a:solidFill>
            <a:ln w="9525">
              <a:solidFill>
                <a:schemeClr val="tx1"/>
              </a:solidFill>
              <a:miter lim="800000"/>
              <a:headEnd/>
              <a:tailEnd/>
            </a:ln>
          </p:spPr>
          <p:txBody>
            <a:bodyPr anchor="ctr">
              <a:spAutoFit/>
            </a:bodyPr>
            <a:lstStyle/>
            <a:p>
              <a:endParaRPr lang="en-US"/>
            </a:p>
          </p:txBody>
        </p:sp>
        <p:sp>
          <p:nvSpPr>
            <p:cNvPr id="32925" name="Line 93"/>
            <p:cNvSpPr>
              <a:spLocks noChangeShapeType="1"/>
            </p:cNvSpPr>
            <p:nvPr/>
          </p:nvSpPr>
          <p:spPr bwMode="auto">
            <a:xfrm>
              <a:off x="3766" y="903"/>
              <a:ext cx="0" cy="207"/>
            </a:xfrm>
            <a:prstGeom prst="line">
              <a:avLst/>
            </a:prstGeom>
            <a:noFill/>
            <a:ln w="9525">
              <a:solidFill>
                <a:schemeClr val="accent2"/>
              </a:solidFill>
              <a:round/>
              <a:headEnd/>
              <a:tailEnd/>
            </a:ln>
          </p:spPr>
          <p:txBody>
            <a:bodyPr wrap="none" anchor="ctr">
              <a:spAutoFit/>
            </a:bodyPr>
            <a:lstStyle/>
            <a:p>
              <a:endParaRPr lang="en-US"/>
            </a:p>
          </p:txBody>
        </p:sp>
      </p:grpSp>
      <p:sp>
        <p:nvSpPr>
          <p:cNvPr id="32850" name="Text Box 94"/>
          <p:cNvSpPr txBox="1">
            <a:spLocks noChangeArrowheads="1"/>
          </p:cNvSpPr>
          <p:nvPr/>
        </p:nvSpPr>
        <p:spPr bwMode="auto">
          <a:xfrm>
            <a:off x="762000" y="1905000"/>
            <a:ext cx="457200" cy="244475"/>
          </a:xfrm>
          <a:prstGeom prst="rect">
            <a:avLst/>
          </a:prstGeom>
          <a:noFill/>
          <a:ln w="9525">
            <a:noFill/>
            <a:miter lim="800000"/>
            <a:headEnd/>
            <a:tailEnd/>
          </a:ln>
        </p:spPr>
        <p:txBody>
          <a:bodyPr lIns="91426" tIns="45714" rIns="91426" bIns="45714">
            <a:spAutoFit/>
          </a:bodyPr>
          <a:lstStyle/>
          <a:p>
            <a:pPr algn="ctr"/>
            <a:r>
              <a:rPr lang="en-US" sz="1000">
                <a:solidFill>
                  <a:srgbClr val="FFFFFF"/>
                </a:solidFill>
              </a:rPr>
              <a:t>A2D</a:t>
            </a:r>
          </a:p>
        </p:txBody>
      </p:sp>
      <p:sp>
        <p:nvSpPr>
          <p:cNvPr id="32851" name="Rectangle 95"/>
          <p:cNvSpPr>
            <a:spLocks noChangeArrowheads="1"/>
          </p:cNvSpPr>
          <p:nvPr/>
        </p:nvSpPr>
        <p:spPr bwMode="auto">
          <a:xfrm>
            <a:off x="103188" y="1066800"/>
            <a:ext cx="1344612" cy="1524000"/>
          </a:xfrm>
          <a:prstGeom prst="rect">
            <a:avLst/>
          </a:prstGeom>
          <a:noFill/>
          <a:ln w="9525">
            <a:solidFill>
              <a:schemeClr val="tx1"/>
            </a:solidFill>
            <a:prstDash val="dash"/>
            <a:miter lim="800000"/>
            <a:headEnd/>
            <a:tailEnd/>
          </a:ln>
        </p:spPr>
        <p:txBody>
          <a:bodyPr wrap="none" anchor="ctr"/>
          <a:lstStyle/>
          <a:p>
            <a:endParaRPr lang="en-US"/>
          </a:p>
        </p:txBody>
      </p:sp>
      <p:pic>
        <p:nvPicPr>
          <p:cNvPr id="32852" name="Picture 96" descr="Neighborhood Box"/>
          <p:cNvPicPr>
            <a:picLocks noChangeAspect="1" noChangeArrowheads="1"/>
          </p:cNvPicPr>
          <p:nvPr/>
        </p:nvPicPr>
        <p:blipFill>
          <a:blip r:embed="rId15" cstate="print"/>
          <a:srcRect/>
          <a:stretch>
            <a:fillRect/>
          </a:stretch>
        </p:blipFill>
        <p:spPr bwMode="auto">
          <a:xfrm>
            <a:off x="4800600" y="3438525"/>
            <a:ext cx="542925" cy="676275"/>
          </a:xfrm>
          <a:prstGeom prst="rect">
            <a:avLst/>
          </a:prstGeom>
          <a:noFill/>
          <a:ln w="9525">
            <a:noFill/>
            <a:miter lim="800000"/>
            <a:headEnd/>
            <a:tailEnd/>
          </a:ln>
        </p:spPr>
      </p:pic>
      <p:pic>
        <p:nvPicPr>
          <p:cNvPr id="32853" name="Picture 97" descr="Neighborhood Box"/>
          <p:cNvPicPr>
            <a:picLocks noChangeAspect="1" noChangeArrowheads="1"/>
          </p:cNvPicPr>
          <p:nvPr/>
        </p:nvPicPr>
        <p:blipFill>
          <a:blip r:embed="rId15" cstate="print"/>
          <a:srcRect/>
          <a:stretch>
            <a:fillRect/>
          </a:stretch>
        </p:blipFill>
        <p:spPr bwMode="auto">
          <a:xfrm>
            <a:off x="3952875" y="3733800"/>
            <a:ext cx="542925" cy="676275"/>
          </a:xfrm>
          <a:prstGeom prst="rect">
            <a:avLst/>
          </a:prstGeom>
          <a:noFill/>
          <a:ln w="9525">
            <a:noFill/>
            <a:miter lim="800000"/>
            <a:headEnd/>
            <a:tailEnd/>
          </a:ln>
        </p:spPr>
      </p:pic>
      <p:sp>
        <p:nvSpPr>
          <p:cNvPr id="32854" name="Line 98"/>
          <p:cNvSpPr>
            <a:spLocks noChangeShapeType="1"/>
          </p:cNvSpPr>
          <p:nvPr/>
        </p:nvSpPr>
        <p:spPr bwMode="auto">
          <a:xfrm>
            <a:off x="5410200" y="4191000"/>
            <a:ext cx="1676400" cy="1676400"/>
          </a:xfrm>
          <a:prstGeom prst="line">
            <a:avLst/>
          </a:prstGeom>
          <a:noFill/>
          <a:ln w="9525">
            <a:solidFill>
              <a:schemeClr val="tx1"/>
            </a:solidFill>
            <a:round/>
            <a:headEnd/>
            <a:tailEnd/>
          </a:ln>
        </p:spPr>
        <p:txBody>
          <a:bodyPr wrap="none" anchor="ctr"/>
          <a:lstStyle/>
          <a:p>
            <a:endParaRPr lang="en-US"/>
          </a:p>
        </p:txBody>
      </p:sp>
      <p:pic>
        <p:nvPicPr>
          <p:cNvPr id="32855" name="Picture 99" descr="Remote DSLAM"/>
          <p:cNvPicPr>
            <a:picLocks noChangeAspect="1" noChangeArrowheads="1"/>
          </p:cNvPicPr>
          <p:nvPr/>
        </p:nvPicPr>
        <p:blipFill>
          <a:blip r:embed="rId16" cstate="print"/>
          <a:srcRect/>
          <a:stretch>
            <a:fillRect/>
          </a:stretch>
        </p:blipFill>
        <p:spPr bwMode="auto">
          <a:xfrm>
            <a:off x="4648200" y="3646488"/>
            <a:ext cx="609600" cy="392112"/>
          </a:xfrm>
          <a:prstGeom prst="rect">
            <a:avLst/>
          </a:prstGeom>
          <a:noFill/>
          <a:ln w="9525">
            <a:noFill/>
            <a:miter lim="800000"/>
            <a:headEnd/>
            <a:tailEnd/>
          </a:ln>
        </p:spPr>
      </p:pic>
      <p:pic>
        <p:nvPicPr>
          <p:cNvPr id="32856" name="Picture 100" descr="Large Enterprise"/>
          <p:cNvPicPr>
            <a:picLocks noChangeAspect="1" noChangeArrowheads="1"/>
          </p:cNvPicPr>
          <p:nvPr/>
        </p:nvPicPr>
        <p:blipFill>
          <a:blip r:embed="rId17" cstate="print"/>
          <a:srcRect/>
          <a:stretch>
            <a:fillRect/>
          </a:stretch>
        </p:blipFill>
        <p:spPr bwMode="auto">
          <a:xfrm>
            <a:off x="6705600" y="5257800"/>
            <a:ext cx="558800" cy="838200"/>
          </a:xfrm>
          <a:prstGeom prst="rect">
            <a:avLst/>
          </a:prstGeom>
          <a:noFill/>
          <a:ln w="9525">
            <a:noFill/>
            <a:miter lim="800000"/>
            <a:headEnd/>
            <a:tailEnd/>
          </a:ln>
        </p:spPr>
      </p:pic>
      <p:sp>
        <p:nvSpPr>
          <p:cNvPr id="32857" name="Text Box 101"/>
          <p:cNvSpPr txBox="1">
            <a:spLocks noChangeArrowheads="1"/>
          </p:cNvSpPr>
          <p:nvPr/>
        </p:nvSpPr>
        <p:spPr bwMode="auto">
          <a:xfrm>
            <a:off x="4495800" y="4114800"/>
            <a:ext cx="546100" cy="274638"/>
          </a:xfrm>
          <a:prstGeom prst="rect">
            <a:avLst/>
          </a:prstGeom>
          <a:noFill/>
          <a:ln w="9525">
            <a:noFill/>
            <a:miter lim="800000"/>
            <a:headEnd/>
            <a:tailEnd/>
          </a:ln>
        </p:spPr>
        <p:txBody>
          <a:bodyPr lIns="91426" tIns="45714" rIns="91426" bIns="45714">
            <a:spAutoFit/>
          </a:bodyPr>
          <a:lstStyle/>
          <a:p>
            <a:pPr algn="ctr">
              <a:spcBef>
                <a:spcPct val="50000"/>
              </a:spcBef>
            </a:pPr>
            <a:r>
              <a:rPr lang="en-US" sz="1200" b="1"/>
              <a:t>Hub</a:t>
            </a:r>
          </a:p>
        </p:txBody>
      </p:sp>
      <p:sp>
        <p:nvSpPr>
          <p:cNvPr id="32858" name="Line 102"/>
          <p:cNvSpPr>
            <a:spLocks noChangeShapeType="1"/>
          </p:cNvSpPr>
          <p:nvPr/>
        </p:nvSpPr>
        <p:spPr bwMode="auto">
          <a:xfrm>
            <a:off x="4364038" y="4530725"/>
            <a:ext cx="1046162" cy="1260475"/>
          </a:xfrm>
          <a:prstGeom prst="line">
            <a:avLst/>
          </a:prstGeom>
          <a:noFill/>
          <a:ln w="9525">
            <a:solidFill>
              <a:schemeClr val="tx1"/>
            </a:solidFill>
            <a:round/>
            <a:headEnd/>
            <a:tailEnd/>
          </a:ln>
        </p:spPr>
        <p:txBody>
          <a:bodyPr wrap="none" anchor="ctr"/>
          <a:lstStyle/>
          <a:p>
            <a:endParaRPr lang="en-US"/>
          </a:p>
        </p:txBody>
      </p:sp>
      <p:pic>
        <p:nvPicPr>
          <p:cNvPr id="32859" name="Picture 103" descr="Remote DSLAM"/>
          <p:cNvPicPr>
            <a:picLocks noChangeAspect="1" noChangeArrowheads="1"/>
          </p:cNvPicPr>
          <p:nvPr/>
        </p:nvPicPr>
        <p:blipFill>
          <a:blip r:embed="rId18" cstate="print"/>
          <a:srcRect/>
          <a:stretch>
            <a:fillRect/>
          </a:stretch>
        </p:blipFill>
        <p:spPr bwMode="auto">
          <a:xfrm>
            <a:off x="3886200" y="4038600"/>
            <a:ext cx="762000" cy="490538"/>
          </a:xfrm>
          <a:prstGeom prst="rect">
            <a:avLst/>
          </a:prstGeom>
          <a:noFill/>
          <a:ln w="9525">
            <a:noFill/>
            <a:miter lim="800000"/>
            <a:headEnd/>
            <a:tailEnd/>
          </a:ln>
        </p:spPr>
      </p:pic>
      <p:pic>
        <p:nvPicPr>
          <p:cNvPr id="32860" name="Picture 104" descr="Large Enterprise"/>
          <p:cNvPicPr>
            <a:picLocks noChangeAspect="1" noChangeArrowheads="1"/>
          </p:cNvPicPr>
          <p:nvPr/>
        </p:nvPicPr>
        <p:blipFill>
          <a:blip r:embed="rId17" cstate="print"/>
          <a:srcRect/>
          <a:stretch>
            <a:fillRect/>
          </a:stretch>
        </p:blipFill>
        <p:spPr bwMode="auto">
          <a:xfrm>
            <a:off x="6451600" y="838200"/>
            <a:ext cx="558800" cy="838200"/>
          </a:xfrm>
          <a:prstGeom prst="rect">
            <a:avLst/>
          </a:prstGeom>
          <a:noFill/>
          <a:ln w="9525">
            <a:noFill/>
            <a:miter lim="800000"/>
            <a:headEnd/>
            <a:tailEnd/>
          </a:ln>
        </p:spPr>
      </p:pic>
      <p:pic>
        <p:nvPicPr>
          <p:cNvPr id="32861" name="Picture 105" descr="Remote DSLAM"/>
          <p:cNvPicPr>
            <a:picLocks noChangeAspect="1" noChangeArrowheads="1"/>
          </p:cNvPicPr>
          <p:nvPr/>
        </p:nvPicPr>
        <p:blipFill>
          <a:blip r:embed="rId7" cstate="print"/>
          <a:srcRect/>
          <a:stretch>
            <a:fillRect/>
          </a:stretch>
        </p:blipFill>
        <p:spPr bwMode="auto">
          <a:xfrm>
            <a:off x="6248400" y="1371600"/>
            <a:ext cx="457200" cy="293688"/>
          </a:xfrm>
          <a:prstGeom prst="rect">
            <a:avLst/>
          </a:prstGeom>
          <a:noFill/>
          <a:ln w="9525">
            <a:noFill/>
            <a:miter lim="800000"/>
            <a:headEnd/>
            <a:tailEnd/>
          </a:ln>
        </p:spPr>
      </p:pic>
      <p:sp>
        <p:nvSpPr>
          <p:cNvPr id="1024106" name="Rectangle 106"/>
          <p:cNvSpPr>
            <a:spLocks noChangeArrowheads="1"/>
          </p:cNvSpPr>
          <p:nvPr/>
        </p:nvSpPr>
        <p:spPr bwMode="auto">
          <a:xfrm>
            <a:off x="5105400" y="4038600"/>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UNI</a:t>
            </a:r>
          </a:p>
        </p:txBody>
      </p:sp>
      <p:sp>
        <p:nvSpPr>
          <p:cNvPr id="1024107" name="Rectangle 107"/>
          <p:cNvSpPr>
            <a:spLocks noChangeArrowheads="1"/>
          </p:cNvSpPr>
          <p:nvPr/>
        </p:nvSpPr>
        <p:spPr bwMode="auto">
          <a:xfrm>
            <a:off x="7772400" y="1905000"/>
            <a:ext cx="304800" cy="142875"/>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CE</a:t>
            </a:r>
          </a:p>
        </p:txBody>
      </p:sp>
      <p:sp>
        <p:nvSpPr>
          <p:cNvPr id="1024108" name="Rectangle 108"/>
          <p:cNvSpPr>
            <a:spLocks noChangeArrowheads="1"/>
          </p:cNvSpPr>
          <p:nvPr/>
        </p:nvSpPr>
        <p:spPr bwMode="auto">
          <a:xfrm>
            <a:off x="2133600" y="4038600"/>
            <a:ext cx="4572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E-NNI</a:t>
            </a:r>
          </a:p>
        </p:txBody>
      </p:sp>
      <p:sp>
        <p:nvSpPr>
          <p:cNvPr id="32865" name="Text Box 109"/>
          <p:cNvSpPr txBox="1">
            <a:spLocks noChangeArrowheads="1"/>
          </p:cNvSpPr>
          <p:nvPr/>
        </p:nvSpPr>
        <p:spPr bwMode="auto">
          <a:xfrm>
            <a:off x="1600200" y="4648200"/>
            <a:ext cx="1584325" cy="396875"/>
          </a:xfrm>
          <a:prstGeom prst="rect">
            <a:avLst/>
          </a:prstGeom>
          <a:noFill/>
          <a:ln w="9525">
            <a:noFill/>
            <a:miter lim="800000"/>
            <a:headEnd/>
            <a:tailEnd/>
          </a:ln>
        </p:spPr>
        <p:txBody>
          <a:bodyPr wrap="none">
            <a:spAutoFit/>
          </a:bodyPr>
          <a:lstStyle/>
          <a:p>
            <a:pPr algn="ctr" eaLnBrk="0" hangingPunct="0"/>
            <a:r>
              <a:rPr lang="en-US" sz="1000" b="1">
                <a:solidFill>
                  <a:srgbClr val="1C1C1C"/>
                </a:solidFill>
              </a:rPr>
              <a:t>Another MSO or carrier</a:t>
            </a:r>
          </a:p>
          <a:p>
            <a:pPr algn="ctr" eaLnBrk="0" hangingPunct="0"/>
            <a:r>
              <a:rPr lang="en-US" sz="1000" b="1">
                <a:solidFill>
                  <a:srgbClr val="1C1C1C"/>
                </a:solidFill>
              </a:rPr>
              <a:t>Network</a:t>
            </a:r>
          </a:p>
        </p:txBody>
      </p:sp>
      <p:sp>
        <p:nvSpPr>
          <p:cNvPr id="32866" name="Text Box 110"/>
          <p:cNvSpPr txBox="1">
            <a:spLocks noChangeArrowheads="1"/>
          </p:cNvSpPr>
          <p:nvPr/>
        </p:nvSpPr>
        <p:spPr bwMode="auto">
          <a:xfrm>
            <a:off x="6176963" y="3914775"/>
            <a:ext cx="909637" cy="428625"/>
          </a:xfrm>
          <a:prstGeom prst="rect">
            <a:avLst/>
          </a:prstGeom>
          <a:noFill/>
          <a:ln w="9525">
            <a:noFill/>
            <a:miter lim="800000"/>
            <a:headEnd/>
            <a:tailEnd/>
          </a:ln>
        </p:spPr>
        <p:txBody>
          <a:bodyPr wrap="none">
            <a:spAutoFit/>
          </a:bodyPr>
          <a:lstStyle/>
          <a:p>
            <a:pPr algn="ctr" eaLnBrk="0" hangingPunct="0"/>
            <a:r>
              <a:rPr lang="en-US" sz="1100" b="1">
                <a:solidFill>
                  <a:srgbClr val="1C1C1C"/>
                </a:solidFill>
                <a:latin typeface="Tahoma" pitchFamily="34" charset="0"/>
              </a:rPr>
              <a:t>EoDOCSIS</a:t>
            </a:r>
          </a:p>
          <a:p>
            <a:pPr algn="ctr" eaLnBrk="0" hangingPunct="0"/>
            <a:r>
              <a:rPr lang="en-US" sz="1100" b="1">
                <a:solidFill>
                  <a:srgbClr val="1C1C1C"/>
                </a:solidFill>
                <a:latin typeface="Tahoma" pitchFamily="34" charset="0"/>
              </a:rPr>
              <a:t>(future)</a:t>
            </a:r>
          </a:p>
        </p:txBody>
      </p:sp>
      <p:sp>
        <p:nvSpPr>
          <p:cNvPr id="32867" name="Text Box 111"/>
          <p:cNvSpPr txBox="1">
            <a:spLocks noChangeArrowheads="1"/>
          </p:cNvSpPr>
          <p:nvPr/>
        </p:nvSpPr>
        <p:spPr bwMode="auto">
          <a:xfrm>
            <a:off x="2932113" y="5651500"/>
            <a:ext cx="866775" cy="228600"/>
          </a:xfrm>
          <a:prstGeom prst="rect">
            <a:avLst/>
          </a:prstGeom>
          <a:noFill/>
          <a:ln w="9525">
            <a:noFill/>
            <a:miter lim="800000"/>
            <a:headEnd/>
            <a:tailEnd/>
          </a:ln>
        </p:spPr>
        <p:txBody>
          <a:bodyPr wrap="none">
            <a:spAutoFit/>
          </a:bodyPr>
          <a:lstStyle/>
          <a:p>
            <a:pPr algn="ctr" eaLnBrk="0" hangingPunct="0"/>
            <a:r>
              <a:rPr lang="en-US" sz="900" b="1">
                <a:latin typeface="Tahoma" pitchFamily="34" charset="0"/>
              </a:rPr>
              <a:t>EoT1/DS3   </a:t>
            </a:r>
          </a:p>
        </p:txBody>
      </p:sp>
      <p:sp>
        <p:nvSpPr>
          <p:cNvPr id="32868" name="Line 112"/>
          <p:cNvSpPr>
            <a:spLocks noChangeShapeType="1"/>
          </p:cNvSpPr>
          <p:nvPr/>
        </p:nvSpPr>
        <p:spPr bwMode="auto">
          <a:xfrm>
            <a:off x="3517900" y="5614988"/>
            <a:ext cx="366713" cy="334962"/>
          </a:xfrm>
          <a:prstGeom prst="line">
            <a:avLst/>
          </a:prstGeom>
          <a:noFill/>
          <a:ln w="28575">
            <a:solidFill>
              <a:srgbClr val="FF3300"/>
            </a:solidFill>
            <a:round/>
            <a:headEnd/>
            <a:tailEnd/>
          </a:ln>
        </p:spPr>
        <p:txBody>
          <a:bodyPr/>
          <a:lstStyle/>
          <a:p>
            <a:endParaRPr lang="en-US"/>
          </a:p>
        </p:txBody>
      </p:sp>
      <p:sp>
        <p:nvSpPr>
          <p:cNvPr id="32869" name="Line 113"/>
          <p:cNvSpPr>
            <a:spLocks noChangeShapeType="1"/>
          </p:cNvSpPr>
          <p:nvPr/>
        </p:nvSpPr>
        <p:spPr bwMode="auto">
          <a:xfrm>
            <a:off x="2819400" y="5029200"/>
            <a:ext cx="711200" cy="585788"/>
          </a:xfrm>
          <a:prstGeom prst="line">
            <a:avLst/>
          </a:prstGeom>
          <a:noFill/>
          <a:ln w="28575">
            <a:solidFill>
              <a:srgbClr val="FF3300"/>
            </a:solidFill>
            <a:prstDash val="sysDot"/>
            <a:round/>
            <a:headEnd/>
            <a:tailEnd/>
          </a:ln>
        </p:spPr>
        <p:txBody>
          <a:bodyPr/>
          <a:lstStyle/>
          <a:p>
            <a:endParaRPr lang="en-US"/>
          </a:p>
        </p:txBody>
      </p:sp>
      <p:sp>
        <p:nvSpPr>
          <p:cNvPr id="32870" name="Text Box 114"/>
          <p:cNvSpPr txBox="1">
            <a:spLocks noChangeArrowheads="1"/>
          </p:cNvSpPr>
          <p:nvPr/>
        </p:nvSpPr>
        <p:spPr bwMode="auto">
          <a:xfrm>
            <a:off x="4716463" y="4800600"/>
            <a:ext cx="465137" cy="244475"/>
          </a:xfrm>
          <a:prstGeom prst="rect">
            <a:avLst/>
          </a:prstGeom>
          <a:noFill/>
          <a:ln w="9525">
            <a:noFill/>
            <a:miter lim="800000"/>
            <a:headEnd/>
            <a:tailEnd/>
          </a:ln>
        </p:spPr>
        <p:txBody>
          <a:bodyPr wrap="none">
            <a:spAutoFit/>
          </a:bodyPr>
          <a:lstStyle/>
          <a:p>
            <a:pPr algn="ctr" eaLnBrk="0" hangingPunct="0"/>
            <a:r>
              <a:rPr lang="en-US" sz="1000" b="1">
                <a:latin typeface="Tahoma" pitchFamily="34" charset="0"/>
              </a:rPr>
              <a:t>PON</a:t>
            </a:r>
          </a:p>
        </p:txBody>
      </p:sp>
      <p:sp>
        <p:nvSpPr>
          <p:cNvPr id="32871" name="Rectangle 115"/>
          <p:cNvSpPr>
            <a:spLocks noChangeArrowheads="1"/>
          </p:cNvSpPr>
          <p:nvPr/>
        </p:nvSpPr>
        <p:spPr bwMode="auto">
          <a:xfrm>
            <a:off x="1524000" y="6096000"/>
            <a:ext cx="3178175" cy="260350"/>
          </a:xfrm>
          <a:prstGeom prst="rect">
            <a:avLst/>
          </a:prstGeom>
          <a:noFill/>
          <a:ln w="9525">
            <a:noFill/>
            <a:miter lim="800000"/>
            <a:headEnd/>
            <a:tailEnd/>
          </a:ln>
        </p:spPr>
        <p:txBody>
          <a:bodyPr>
            <a:spAutoFit/>
          </a:bodyPr>
          <a:lstStyle/>
          <a:p>
            <a:pPr algn="ctr"/>
            <a:r>
              <a:rPr lang="fr-FR" sz="1100"/>
              <a:t>Greenfield Residential &amp; Business Services</a:t>
            </a:r>
            <a:endParaRPr lang="en-US" sz="1100"/>
          </a:p>
        </p:txBody>
      </p:sp>
      <p:sp>
        <p:nvSpPr>
          <p:cNvPr id="32872" name="Text Box 116"/>
          <p:cNvSpPr txBox="1">
            <a:spLocks noChangeArrowheads="1"/>
          </p:cNvSpPr>
          <p:nvPr/>
        </p:nvSpPr>
        <p:spPr bwMode="auto">
          <a:xfrm>
            <a:off x="5486400" y="4419600"/>
            <a:ext cx="773113" cy="396875"/>
          </a:xfrm>
          <a:prstGeom prst="rect">
            <a:avLst/>
          </a:prstGeom>
          <a:noFill/>
          <a:ln w="9525">
            <a:noFill/>
            <a:miter lim="800000"/>
            <a:headEnd/>
            <a:tailEnd/>
          </a:ln>
        </p:spPr>
        <p:txBody>
          <a:bodyPr wrap="none">
            <a:spAutoFit/>
          </a:bodyPr>
          <a:lstStyle/>
          <a:p>
            <a:pPr algn="ctr" eaLnBrk="0" hangingPunct="0"/>
            <a:r>
              <a:rPr lang="en-US" sz="1000" b="1">
                <a:solidFill>
                  <a:srgbClr val="1C1C1C"/>
                </a:solidFill>
                <a:latin typeface="Tahoma" pitchFamily="34" charset="0"/>
              </a:rPr>
              <a:t>EoSONET</a:t>
            </a:r>
          </a:p>
          <a:p>
            <a:pPr algn="ctr" eaLnBrk="0" hangingPunct="0"/>
            <a:r>
              <a:rPr lang="en-US" sz="1000" b="1">
                <a:solidFill>
                  <a:srgbClr val="1C1C1C"/>
                </a:solidFill>
                <a:latin typeface="Tahoma" pitchFamily="34" charset="0"/>
              </a:rPr>
              <a:t>/SDH</a:t>
            </a:r>
          </a:p>
        </p:txBody>
      </p:sp>
      <p:sp>
        <p:nvSpPr>
          <p:cNvPr id="32873" name="Line 117"/>
          <p:cNvSpPr>
            <a:spLocks noChangeShapeType="1"/>
          </p:cNvSpPr>
          <p:nvPr/>
        </p:nvSpPr>
        <p:spPr bwMode="auto">
          <a:xfrm>
            <a:off x="2514600" y="6019800"/>
            <a:ext cx="241300" cy="9525"/>
          </a:xfrm>
          <a:prstGeom prst="line">
            <a:avLst/>
          </a:prstGeom>
          <a:noFill/>
          <a:ln w="28575">
            <a:solidFill>
              <a:schemeClr val="accent1"/>
            </a:solidFill>
            <a:round/>
            <a:headEnd/>
            <a:tailEnd/>
          </a:ln>
        </p:spPr>
        <p:txBody>
          <a:bodyPr/>
          <a:lstStyle/>
          <a:p>
            <a:endParaRPr lang="en-US"/>
          </a:p>
        </p:txBody>
      </p:sp>
      <p:sp>
        <p:nvSpPr>
          <p:cNvPr id="1024118" name="Rectangle 118"/>
          <p:cNvSpPr>
            <a:spLocks noChangeArrowheads="1"/>
          </p:cNvSpPr>
          <p:nvPr/>
        </p:nvSpPr>
        <p:spPr bwMode="auto">
          <a:xfrm>
            <a:off x="2667000" y="5943600"/>
            <a:ext cx="228600" cy="142875"/>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CE</a:t>
            </a:r>
          </a:p>
        </p:txBody>
      </p:sp>
      <p:sp>
        <p:nvSpPr>
          <p:cNvPr id="1024119" name="Rectangle 119"/>
          <p:cNvSpPr>
            <a:spLocks noChangeArrowheads="1"/>
          </p:cNvSpPr>
          <p:nvPr/>
        </p:nvSpPr>
        <p:spPr bwMode="auto">
          <a:xfrm>
            <a:off x="2209800" y="5943600"/>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UNI</a:t>
            </a:r>
          </a:p>
        </p:txBody>
      </p:sp>
      <p:sp>
        <p:nvSpPr>
          <p:cNvPr id="32876" name="Text Box 120"/>
          <p:cNvSpPr txBox="1">
            <a:spLocks noChangeArrowheads="1"/>
          </p:cNvSpPr>
          <p:nvPr/>
        </p:nvSpPr>
        <p:spPr bwMode="auto">
          <a:xfrm>
            <a:off x="2286000" y="5334000"/>
            <a:ext cx="523875" cy="244475"/>
          </a:xfrm>
          <a:prstGeom prst="rect">
            <a:avLst/>
          </a:prstGeom>
          <a:noFill/>
          <a:ln w="9525">
            <a:noFill/>
            <a:miter lim="800000"/>
            <a:headEnd/>
            <a:tailEnd/>
          </a:ln>
        </p:spPr>
        <p:txBody>
          <a:bodyPr wrap="none">
            <a:spAutoFit/>
          </a:bodyPr>
          <a:lstStyle/>
          <a:p>
            <a:pPr algn="ctr" eaLnBrk="0" hangingPunct="0"/>
            <a:r>
              <a:rPr lang="en-US" sz="1000" b="1">
                <a:latin typeface="Tahoma" pitchFamily="34" charset="0"/>
              </a:rPr>
              <a:t>WDM</a:t>
            </a:r>
          </a:p>
        </p:txBody>
      </p:sp>
      <p:sp>
        <p:nvSpPr>
          <p:cNvPr id="32877" name="Line 121"/>
          <p:cNvSpPr>
            <a:spLocks noChangeShapeType="1"/>
          </p:cNvSpPr>
          <p:nvPr/>
        </p:nvSpPr>
        <p:spPr bwMode="auto">
          <a:xfrm>
            <a:off x="4724400" y="4953000"/>
            <a:ext cx="1219200" cy="838200"/>
          </a:xfrm>
          <a:prstGeom prst="line">
            <a:avLst/>
          </a:prstGeom>
          <a:noFill/>
          <a:ln w="9525">
            <a:solidFill>
              <a:schemeClr val="tx1"/>
            </a:solidFill>
            <a:round/>
            <a:headEnd/>
            <a:tailEnd/>
          </a:ln>
        </p:spPr>
        <p:txBody>
          <a:bodyPr/>
          <a:lstStyle/>
          <a:p>
            <a:endParaRPr lang="en-US"/>
          </a:p>
        </p:txBody>
      </p:sp>
      <p:pic>
        <p:nvPicPr>
          <p:cNvPr id="32878" name="Picture 122" descr="Residential"/>
          <p:cNvPicPr>
            <a:picLocks noChangeAspect="1" noChangeArrowheads="1"/>
          </p:cNvPicPr>
          <p:nvPr/>
        </p:nvPicPr>
        <p:blipFill>
          <a:blip r:embed="rId10" cstate="print"/>
          <a:srcRect/>
          <a:stretch>
            <a:fillRect/>
          </a:stretch>
        </p:blipFill>
        <p:spPr bwMode="auto">
          <a:xfrm>
            <a:off x="5181600" y="5715000"/>
            <a:ext cx="406400" cy="339725"/>
          </a:xfrm>
          <a:prstGeom prst="rect">
            <a:avLst/>
          </a:prstGeom>
          <a:noFill/>
          <a:ln w="9525">
            <a:noFill/>
            <a:miter lim="800000"/>
            <a:headEnd/>
            <a:tailEnd/>
          </a:ln>
        </p:spPr>
      </p:pic>
      <p:sp>
        <p:nvSpPr>
          <p:cNvPr id="32879" name="Freeform 123"/>
          <p:cNvSpPr>
            <a:spLocks noChangeAspect="1"/>
          </p:cNvSpPr>
          <p:nvPr/>
        </p:nvSpPr>
        <p:spPr bwMode="auto">
          <a:xfrm rot="2394121">
            <a:off x="3886200" y="4724400"/>
            <a:ext cx="349250" cy="73025"/>
          </a:xfrm>
          <a:custGeom>
            <a:avLst/>
            <a:gdLst>
              <a:gd name="T0" fmla="*/ 0 w 384"/>
              <a:gd name="T1" fmla="*/ 8 h 64"/>
              <a:gd name="T2" fmla="*/ 240 w 384"/>
              <a:gd name="T3" fmla="*/ 8 h 64"/>
              <a:gd name="T4" fmla="*/ 144 w 384"/>
              <a:gd name="T5" fmla="*/ 56 h 64"/>
              <a:gd name="T6" fmla="*/ 384 w 384"/>
              <a:gd name="T7" fmla="*/ 56 h 64"/>
              <a:gd name="T8" fmla="*/ 0 60000 65536"/>
              <a:gd name="T9" fmla="*/ 0 60000 65536"/>
              <a:gd name="T10" fmla="*/ 0 60000 65536"/>
              <a:gd name="T11" fmla="*/ 0 60000 65536"/>
              <a:gd name="T12" fmla="*/ 0 w 384"/>
              <a:gd name="T13" fmla="*/ 0 h 64"/>
              <a:gd name="T14" fmla="*/ 384 w 384"/>
              <a:gd name="T15" fmla="*/ 64 h 64"/>
            </a:gdLst>
            <a:ahLst/>
            <a:cxnLst>
              <a:cxn ang="T8">
                <a:pos x="T0" y="T1"/>
              </a:cxn>
              <a:cxn ang="T9">
                <a:pos x="T2" y="T3"/>
              </a:cxn>
              <a:cxn ang="T10">
                <a:pos x="T4" y="T5"/>
              </a:cxn>
              <a:cxn ang="T11">
                <a:pos x="T6" y="T7"/>
              </a:cxn>
            </a:cxnLst>
            <a:rect l="T12" t="T13" r="T14" b="T15"/>
            <a:pathLst>
              <a:path w="384" h="64">
                <a:moveTo>
                  <a:pt x="0" y="8"/>
                </a:moveTo>
                <a:cubicBezTo>
                  <a:pt x="108" y="4"/>
                  <a:pt x="216" y="0"/>
                  <a:pt x="240" y="8"/>
                </a:cubicBezTo>
                <a:cubicBezTo>
                  <a:pt x="264" y="16"/>
                  <a:pt x="120" y="48"/>
                  <a:pt x="144" y="56"/>
                </a:cubicBezTo>
                <a:cubicBezTo>
                  <a:pt x="168" y="64"/>
                  <a:pt x="344" y="56"/>
                  <a:pt x="384" y="56"/>
                </a:cubicBezTo>
              </a:path>
            </a:pathLst>
          </a:custGeom>
          <a:noFill/>
          <a:ln w="9525">
            <a:solidFill>
              <a:schemeClr val="tx1"/>
            </a:solidFill>
            <a:round/>
            <a:headEnd type="triangle" w="med" len="med"/>
            <a:tailEnd type="triangle" w="med" len="med"/>
          </a:ln>
        </p:spPr>
        <p:txBody>
          <a:bodyPr/>
          <a:lstStyle/>
          <a:p>
            <a:endParaRPr lang="en-US"/>
          </a:p>
        </p:txBody>
      </p:sp>
      <p:sp>
        <p:nvSpPr>
          <p:cNvPr id="32880" name="Freeform 124"/>
          <p:cNvSpPr>
            <a:spLocks noChangeAspect="1"/>
          </p:cNvSpPr>
          <p:nvPr/>
        </p:nvSpPr>
        <p:spPr bwMode="auto">
          <a:xfrm rot="-2773564">
            <a:off x="4127500" y="4787900"/>
            <a:ext cx="349250" cy="69850"/>
          </a:xfrm>
          <a:custGeom>
            <a:avLst/>
            <a:gdLst>
              <a:gd name="T0" fmla="*/ 0 w 384"/>
              <a:gd name="T1" fmla="*/ 8 h 64"/>
              <a:gd name="T2" fmla="*/ 240 w 384"/>
              <a:gd name="T3" fmla="*/ 8 h 64"/>
              <a:gd name="T4" fmla="*/ 144 w 384"/>
              <a:gd name="T5" fmla="*/ 56 h 64"/>
              <a:gd name="T6" fmla="*/ 384 w 384"/>
              <a:gd name="T7" fmla="*/ 56 h 64"/>
              <a:gd name="T8" fmla="*/ 0 60000 65536"/>
              <a:gd name="T9" fmla="*/ 0 60000 65536"/>
              <a:gd name="T10" fmla="*/ 0 60000 65536"/>
              <a:gd name="T11" fmla="*/ 0 60000 65536"/>
              <a:gd name="T12" fmla="*/ 0 w 384"/>
              <a:gd name="T13" fmla="*/ 0 h 64"/>
              <a:gd name="T14" fmla="*/ 384 w 384"/>
              <a:gd name="T15" fmla="*/ 64 h 64"/>
            </a:gdLst>
            <a:ahLst/>
            <a:cxnLst>
              <a:cxn ang="T8">
                <a:pos x="T0" y="T1"/>
              </a:cxn>
              <a:cxn ang="T9">
                <a:pos x="T2" y="T3"/>
              </a:cxn>
              <a:cxn ang="T10">
                <a:pos x="T4" y="T5"/>
              </a:cxn>
              <a:cxn ang="T11">
                <a:pos x="T6" y="T7"/>
              </a:cxn>
            </a:cxnLst>
            <a:rect l="T12" t="T13" r="T14" b="T15"/>
            <a:pathLst>
              <a:path w="384" h="64">
                <a:moveTo>
                  <a:pt x="0" y="8"/>
                </a:moveTo>
                <a:cubicBezTo>
                  <a:pt x="108" y="4"/>
                  <a:pt x="216" y="0"/>
                  <a:pt x="240" y="8"/>
                </a:cubicBezTo>
                <a:cubicBezTo>
                  <a:pt x="264" y="16"/>
                  <a:pt x="120" y="48"/>
                  <a:pt x="144" y="56"/>
                </a:cubicBezTo>
                <a:cubicBezTo>
                  <a:pt x="168" y="64"/>
                  <a:pt x="344" y="56"/>
                  <a:pt x="384" y="56"/>
                </a:cubicBezTo>
              </a:path>
            </a:pathLst>
          </a:custGeom>
          <a:noFill/>
          <a:ln w="9525">
            <a:solidFill>
              <a:schemeClr val="tx1"/>
            </a:solidFill>
            <a:round/>
            <a:headEnd type="triangle" w="med" len="med"/>
            <a:tailEnd type="triangle" w="med" len="med"/>
          </a:ln>
        </p:spPr>
        <p:txBody>
          <a:bodyPr/>
          <a:lstStyle/>
          <a:p>
            <a:endParaRPr lang="en-US"/>
          </a:p>
        </p:txBody>
      </p:sp>
      <p:sp>
        <p:nvSpPr>
          <p:cNvPr id="32881" name="Line 125"/>
          <p:cNvSpPr>
            <a:spLocks noChangeShapeType="1"/>
          </p:cNvSpPr>
          <p:nvPr/>
        </p:nvSpPr>
        <p:spPr bwMode="auto">
          <a:xfrm flipV="1">
            <a:off x="3657600" y="4267200"/>
            <a:ext cx="304800" cy="76200"/>
          </a:xfrm>
          <a:prstGeom prst="line">
            <a:avLst/>
          </a:prstGeom>
          <a:noFill/>
          <a:ln w="9525">
            <a:solidFill>
              <a:schemeClr val="tx1"/>
            </a:solidFill>
            <a:round/>
            <a:headEnd/>
            <a:tailEnd/>
          </a:ln>
        </p:spPr>
        <p:txBody>
          <a:bodyPr/>
          <a:lstStyle/>
          <a:p>
            <a:endParaRPr lang="en-US"/>
          </a:p>
        </p:txBody>
      </p:sp>
      <p:sp>
        <p:nvSpPr>
          <p:cNvPr id="32882" name="Line 126"/>
          <p:cNvSpPr>
            <a:spLocks noChangeShapeType="1"/>
          </p:cNvSpPr>
          <p:nvPr/>
        </p:nvSpPr>
        <p:spPr bwMode="auto">
          <a:xfrm>
            <a:off x="3581400" y="4495800"/>
            <a:ext cx="609600" cy="533400"/>
          </a:xfrm>
          <a:prstGeom prst="line">
            <a:avLst/>
          </a:prstGeom>
          <a:noFill/>
          <a:ln w="9525">
            <a:solidFill>
              <a:schemeClr val="tx1"/>
            </a:solidFill>
            <a:round/>
            <a:headEnd/>
            <a:tailEnd/>
          </a:ln>
        </p:spPr>
        <p:txBody>
          <a:bodyPr/>
          <a:lstStyle/>
          <a:p>
            <a:endParaRPr lang="en-US"/>
          </a:p>
        </p:txBody>
      </p:sp>
      <p:sp>
        <p:nvSpPr>
          <p:cNvPr id="1024127" name="Rectangle 127"/>
          <p:cNvSpPr>
            <a:spLocks noChangeArrowheads="1"/>
          </p:cNvSpPr>
          <p:nvPr/>
        </p:nvSpPr>
        <p:spPr bwMode="auto">
          <a:xfrm>
            <a:off x="5715000" y="1143000"/>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UNI</a:t>
            </a:r>
          </a:p>
        </p:txBody>
      </p:sp>
      <p:sp>
        <p:nvSpPr>
          <p:cNvPr id="32884" name="Text Box 128"/>
          <p:cNvSpPr txBox="1">
            <a:spLocks noChangeArrowheads="1"/>
          </p:cNvSpPr>
          <p:nvPr/>
        </p:nvSpPr>
        <p:spPr bwMode="auto">
          <a:xfrm>
            <a:off x="5029200" y="1219200"/>
            <a:ext cx="912813" cy="428625"/>
          </a:xfrm>
          <a:prstGeom prst="rect">
            <a:avLst/>
          </a:prstGeom>
          <a:noFill/>
          <a:ln w="9525">
            <a:noFill/>
            <a:miter lim="800000"/>
            <a:headEnd/>
            <a:tailEnd/>
          </a:ln>
        </p:spPr>
        <p:txBody>
          <a:bodyPr wrap="none">
            <a:spAutoFit/>
          </a:bodyPr>
          <a:lstStyle/>
          <a:p>
            <a:r>
              <a:rPr lang="en-US" sz="1100" b="1">
                <a:latin typeface="Tahoma" pitchFamily="34" charset="0"/>
              </a:rPr>
              <a:t>Home Run</a:t>
            </a:r>
          </a:p>
          <a:p>
            <a:r>
              <a:rPr lang="en-US" sz="1100" b="1">
                <a:latin typeface="Tahoma" pitchFamily="34" charset="0"/>
              </a:rPr>
              <a:t>Fiber</a:t>
            </a:r>
          </a:p>
        </p:txBody>
      </p:sp>
      <p:sp>
        <p:nvSpPr>
          <p:cNvPr id="32885" name="Line 129"/>
          <p:cNvSpPr>
            <a:spLocks noChangeShapeType="1"/>
          </p:cNvSpPr>
          <p:nvPr/>
        </p:nvSpPr>
        <p:spPr bwMode="auto">
          <a:xfrm>
            <a:off x="6553200" y="2209800"/>
            <a:ext cx="1295400" cy="152400"/>
          </a:xfrm>
          <a:prstGeom prst="line">
            <a:avLst/>
          </a:prstGeom>
          <a:noFill/>
          <a:ln w="9525">
            <a:solidFill>
              <a:schemeClr val="tx1"/>
            </a:solidFill>
            <a:round/>
            <a:headEnd/>
            <a:tailEnd/>
          </a:ln>
        </p:spPr>
        <p:txBody>
          <a:bodyPr/>
          <a:lstStyle/>
          <a:p>
            <a:endParaRPr lang="en-US"/>
          </a:p>
        </p:txBody>
      </p:sp>
      <p:sp>
        <p:nvSpPr>
          <p:cNvPr id="32886" name="Text Box 130"/>
          <p:cNvSpPr txBox="1">
            <a:spLocks noChangeArrowheads="1"/>
          </p:cNvSpPr>
          <p:nvPr/>
        </p:nvSpPr>
        <p:spPr bwMode="auto">
          <a:xfrm>
            <a:off x="6705600" y="1752600"/>
            <a:ext cx="703263" cy="428625"/>
          </a:xfrm>
          <a:prstGeom prst="rect">
            <a:avLst/>
          </a:prstGeom>
          <a:noFill/>
          <a:ln w="9525">
            <a:noFill/>
            <a:miter lim="800000"/>
            <a:headEnd/>
            <a:tailEnd/>
          </a:ln>
        </p:spPr>
        <p:txBody>
          <a:bodyPr wrap="none">
            <a:spAutoFit/>
          </a:bodyPr>
          <a:lstStyle/>
          <a:p>
            <a:r>
              <a:rPr lang="en-US" sz="1100" b="1">
                <a:latin typeface="Tahoma" pitchFamily="34" charset="0"/>
              </a:rPr>
              <a:t>EoCoax</a:t>
            </a:r>
          </a:p>
          <a:p>
            <a:r>
              <a:rPr lang="en-US" sz="1100" b="1">
                <a:latin typeface="Tahoma" pitchFamily="34" charset="0"/>
              </a:rPr>
              <a:t>EoHFC</a:t>
            </a:r>
          </a:p>
        </p:txBody>
      </p:sp>
      <p:sp>
        <p:nvSpPr>
          <p:cNvPr id="32887" name="Line 131"/>
          <p:cNvSpPr>
            <a:spLocks noChangeShapeType="1"/>
          </p:cNvSpPr>
          <p:nvPr/>
        </p:nvSpPr>
        <p:spPr bwMode="auto">
          <a:xfrm>
            <a:off x="5867400" y="2286000"/>
            <a:ext cx="0" cy="762000"/>
          </a:xfrm>
          <a:prstGeom prst="line">
            <a:avLst/>
          </a:prstGeom>
          <a:noFill/>
          <a:ln w="38100">
            <a:solidFill>
              <a:schemeClr val="tx1"/>
            </a:solidFill>
            <a:round/>
            <a:headEnd/>
            <a:tailEnd/>
          </a:ln>
        </p:spPr>
        <p:txBody>
          <a:bodyPr/>
          <a:lstStyle/>
          <a:p>
            <a:endParaRPr lang="en-US"/>
          </a:p>
        </p:txBody>
      </p:sp>
      <p:sp>
        <p:nvSpPr>
          <p:cNvPr id="32888" name="Line 132"/>
          <p:cNvSpPr>
            <a:spLocks noChangeShapeType="1"/>
          </p:cNvSpPr>
          <p:nvPr/>
        </p:nvSpPr>
        <p:spPr bwMode="auto">
          <a:xfrm>
            <a:off x="6019800" y="2209800"/>
            <a:ext cx="1371600" cy="838200"/>
          </a:xfrm>
          <a:prstGeom prst="line">
            <a:avLst/>
          </a:prstGeom>
          <a:noFill/>
          <a:ln w="9525">
            <a:solidFill>
              <a:schemeClr val="tx1"/>
            </a:solidFill>
            <a:round/>
            <a:headEnd/>
            <a:tailEnd/>
          </a:ln>
        </p:spPr>
        <p:txBody>
          <a:bodyPr/>
          <a:lstStyle/>
          <a:p>
            <a:endParaRPr lang="en-US"/>
          </a:p>
        </p:txBody>
      </p:sp>
      <p:sp>
        <p:nvSpPr>
          <p:cNvPr id="32889" name="Line 133"/>
          <p:cNvSpPr>
            <a:spLocks noChangeShapeType="1"/>
          </p:cNvSpPr>
          <p:nvPr/>
        </p:nvSpPr>
        <p:spPr bwMode="auto">
          <a:xfrm flipV="1">
            <a:off x="7848600" y="2819400"/>
            <a:ext cx="381000" cy="152400"/>
          </a:xfrm>
          <a:prstGeom prst="line">
            <a:avLst/>
          </a:prstGeom>
          <a:noFill/>
          <a:ln w="9525">
            <a:solidFill>
              <a:schemeClr val="tx1"/>
            </a:solidFill>
            <a:round/>
            <a:headEnd/>
            <a:tailEnd/>
          </a:ln>
        </p:spPr>
        <p:txBody>
          <a:bodyPr/>
          <a:lstStyle/>
          <a:p>
            <a:endParaRPr lang="en-US"/>
          </a:p>
        </p:txBody>
      </p:sp>
      <p:sp>
        <p:nvSpPr>
          <p:cNvPr id="32890" name="Line 134"/>
          <p:cNvSpPr>
            <a:spLocks noChangeShapeType="1"/>
          </p:cNvSpPr>
          <p:nvPr/>
        </p:nvSpPr>
        <p:spPr bwMode="auto">
          <a:xfrm>
            <a:off x="7848600" y="3124200"/>
            <a:ext cx="381000" cy="0"/>
          </a:xfrm>
          <a:prstGeom prst="line">
            <a:avLst/>
          </a:prstGeom>
          <a:noFill/>
          <a:ln w="9525">
            <a:solidFill>
              <a:schemeClr val="tx1"/>
            </a:solidFill>
            <a:round/>
            <a:headEnd/>
            <a:tailEnd/>
          </a:ln>
        </p:spPr>
        <p:txBody>
          <a:bodyPr/>
          <a:lstStyle/>
          <a:p>
            <a:endParaRPr lang="en-US"/>
          </a:p>
        </p:txBody>
      </p:sp>
      <p:sp>
        <p:nvSpPr>
          <p:cNvPr id="32891" name="Line 135"/>
          <p:cNvSpPr>
            <a:spLocks noChangeShapeType="1"/>
          </p:cNvSpPr>
          <p:nvPr/>
        </p:nvSpPr>
        <p:spPr bwMode="auto">
          <a:xfrm>
            <a:off x="7696200" y="3124200"/>
            <a:ext cx="381000" cy="228600"/>
          </a:xfrm>
          <a:prstGeom prst="line">
            <a:avLst/>
          </a:prstGeom>
          <a:noFill/>
          <a:ln w="9525">
            <a:solidFill>
              <a:schemeClr val="tx1"/>
            </a:solidFill>
            <a:round/>
            <a:headEnd/>
            <a:tailEnd/>
          </a:ln>
        </p:spPr>
        <p:txBody>
          <a:bodyPr/>
          <a:lstStyle/>
          <a:p>
            <a:endParaRPr lang="en-US"/>
          </a:p>
        </p:txBody>
      </p:sp>
      <p:sp>
        <p:nvSpPr>
          <p:cNvPr id="32892" name="Line 136"/>
          <p:cNvSpPr>
            <a:spLocks noChangeShapeType="1"/>
          </p:cNvSpPr>
          <p:nvPr/>
        </p:nvSpPr>
        <p:spPr bwMode="auto">
          <a:xfrm>
            <a:off x="7543800" y="3124200"/>
            <a:ext cx="457200" cy="457200"/>
          </a:xfrm>
          <a:prstGeom prst="line">
            <a:avLst/>
          </a:prstGeom>
          <a:noFill/>
          <a:ln w="9525">
            <a:solidFill>
              <a:schemeClr val="tx1"/>
            </a:solidFill>
            <a:round/>
            <a:headEnd/>
            <a:tailEnd/>
          </a:ln>
        </p:spPr>
        <p:txBody>
          <a:bodyPr/>
          <a:lstStyle/>
          <a:p>
            <a:endParaRPr lang="en-US"/>
          </a:p>
        </p:txBody>
      </p:sp>
      <p:pic>
        <p:nvPicPr>
          <p:cNvPr id="32893" name="Picture 137" descr="store"/>
          <p:cNvPicPr>
            <a:picLocks noChangeAspect="1" noChangeArrowheads="1"/>
          </p:cNvPicPr>
          <p:nvPr/>
        </p:nvPicPr>
        <p:blipFill>
          <a:blip r:embed="rId3" cstate="print"/>
          <a:srcRect/>
          <a:stretch>
            <a:fillRect/>
          </a:stretch>
        </p:blipFill>
        <p:spPr bwMode="auto">
          <a:xfrm>
            <a:off x="8153400" y="2590800"/>
            <a:ext cx="317500" cy="381000"/>
          </a:xfrm>
          <a:prstGeom prst="rect">
            <a:avLst/>
          </a:prstGeom>
          <a:noFill/>
          <a:ln w="9525">
            <a:noFill/>
            <a:miter lim="800000"/>
            <a:headEnd/>
            <a:tailEnd/>
          </a:ln>
        </p:spPr>
      </p:pic>
      <p:pic>
        <p:nvPicPr>
          <p:cNvPr id="32894" name="Picture 138" descr="store"/>
          <p:cNvPicPr>
            <a:picLocks noChangeAspect="1" noChangeArrowheads="1"/>
          </p:cNvPicPr>
          <p:nvPr/>
        </p:nvPicPr>
        <p:blipFill>
          <a:blip r:embed="rId3" cstate="print"/>
          <a:srcRect/>
          <a:stretch>
            <a:fillRect/>
          </a:stretch>
        </p:blipFill>
        <p:spPr bwMode="auto">
          <a:xfrm>
            <a:off x="8153400" y="2971800"/>
            <a:ext cx="317500" cy="381000"/>
          </a:xfrm>
          <a:prstGeom prst="rect">
            <a:avLst/>
          </a:prstGeom>
          <a:noFill/>
          <a:ln w="9525">
            <a:noFill/>
            <a:miter lim="800000"/>
            <a:headEnd/>
            <a:tailEnd/>
          </a:ln>
        </p:spPr>
      </p:pic>
      <p:pic>
        <p:nvPicPr>
          <p:cNvPr id="32895" name="Picture 139" descr="store"/>
          <p:cNvPicPr>
            <a:picLocks noChangeAspect="1" noChangeArrowheads="1"/>
          </p:cNvPicPr>
          <p:nvPr/>
        </p:nvPicPr>
        <p:blipFill>
          <a:blip r:embed="rId3" cstate="print"/>
          <a:srcRect/>
          <a:stretch>
            <a:fillRect/>
          </a:stretch>
        </p:blipFill>
        <p:spPr bwMode="auto">
          <a:xfrm>
            <a:off x="8077200" y="3200400"/>
            <a:ext cx="317500" cy="381000"/>
          </a:xfrm>
          <a:prstGeom prst="rect">
            <a:avLst/>
          </a:prstGeom>
          <a:noFill/>
          <a:ln w="9525">
            <a:noFill/>
            <a:miter lim="800000"/>
            <a:headEnd/>
            <a:tailEnd/>
          </a:ln>
        </p:spPr>
      </p:pic>
      <p:pic>
        <p:nvPicPr>
          <p:cNvPr id="32896" name="Picture 140" descr="store"/>
          <p:cNvPicPr>
            <a:picLocks noChangeAspect="1" noChangeArrowheads="1"/>
          </p:cNvPicPr>
          <p:nvPr/>
        </p:nvPicPr>
        <p:blipFill>
          <a:blip r:embed="rId3" cstate="print"/>
          <a:srcRect/>
          <a:stretch>
            <a:fillRect/>
          </a:stretch>
        </p:blipFill>
        <p:spPr bwMode="auto">
          <a:xfrm>
            <a:off x="8001000" y="3429000"/>
            <a:ext cx="317500" cy="381000"/>
          </a:xfrm>
          <a:prstGeom prst="rect">
            <a:avLst/>
          </a:prstGeom>
          <a:noFill/>
          <a:ln w="9525">
            <a:noFill/>
            <a:miter lim="800000"/>
            <a:headEnd/>
            <a:tailEnd/>
          </a:ln>
        </p:spPr>
      </p:pic>
      <p:sp>
        <p:nvSpPr>
          <p:cNvPr id="32897" name="Text Box 141"/>
          <p:cNvSpPr txBox="1">
            <a:spLocks noChangeArrowheads="1"/>
          </p:cNvSpPr>
          <p:nvPr/>
        </p:nvSpPr>
        <p:spPr bwMode="auto">
          <a:xfrm>
            <a:off x="6789738" y="2619375"/>
            <a:ext cx="830262" cy="428625"/>
          </a:xfrm>
          <a:prstGeom prst="rect">
            <a:avLst/>
          </a:prstGeom>
          <a:noFill/>
          <a:ln w="9525">
            <a:noFill/>
            <a:miter lim="800000"/>
            <a:headEnd/>
            <a:tailEnd/>
          </a:ln>
        </p:spPr>
        <p:txBody>
          <a:bodyPr wrap="none">
            <a:spAutoFit/>
          </a:bodyPr>
          <a:lstStyle/>
          <a:p>
            <a:r>
              <a:rPr lang="en-US" sz="1100" b="1">
                <a:latin typeface="Tahoma" pitchFamily="34" charset="0"/>
              </a:rPr>
              <a:t>Switched</a:t>
            </a:r>
          </a:p>
          <a:p>
            <a:r>
              <a:rPr lang="en-US" sz="1100" b="1">
                <a:latin typeface="Tahoma" pitchFamily="34" charset="0"/>
              </a:rPr>
              <a:t>Fiber</a:t>
            </a:r>
          </a:p>
        </p:txBody>
      </p:sp>
      <p:sp>
        <p:nvSpPr>
          <p:cNvPr id="32898" name="Text Box 142"/>
          <p:cNvSpPr txBox="1">
            <a:spLocks noChangeArrowheads="1"/>
          </p:cNvSpPr>
          <p:nvPr/>
        </p:nvSpPr>
        <p:spPr bwMode="auto">
          <a:xfrm>
            <a:off x="8353425" y="3505200"/>
            <a:ext cx="790575" cy="765175"/>
          </a:xfrm>
          <a:prstGeom prst="rect">
            <a:avLst/>
          </a:prstGeom>
          <a:noFill/>
          <a:ln w="9525">
            <a:noFill/>
            <a:miter lim="800000"/>
            <a:headEnd/>
            <a:tailEnd/>
          </a:ln>
        </p:spPr>
        <p:txBody>
          <a:bodyPr wrap="none">
            <a:spAutoFit/>
          </a:bodyPr>
          <a:lstStyle/>
          <a:p>
            <a:pPr algn="r"/>
            <a:r>
              <a:rPr lang="en-US" sz="1100"/>
              <a:t>Business </a:t>
            </a:r>
          </a:p>
          <a:p>
            <a:pPr algn="r"/>
            <a:r>
              <a:rPr lang="en-US" sz="1100"/>
              <a:t>Park</a:t>
            </a:r>
          </a:p>
          <a:p>
            <a:pPr algn="r"/>
            <a:r>
              <a:rPr lang="en-US" sz="1100"/>
              <a:t>Business </a:t>
            </a:r>
          </a:p>
          <a:p>
            <a:pPr algn="r"/>
            <a:r>
              <a:rPr lang="en-US" sz="1100"/>
              <a:t>Services</a:t>
            </a:r>
          </a:p>
        </p:txBody>
      </p:sp>
      <p:sp>
        <p:nvSpPr>
          <p:cNvPr id="32899" name="Text Box 143"/>
          <p:cNvSpPr txBox="1">
            <a:spLocks noChangeArrowheads="1"/>
          </p:cNvSpPr>
          <p:nvPr/>
        </p:nvSpPr>
        <p:spPr bwMode="auto">
          <a:xfrm>
            <a:off x="5594350" y="1614488"/>
            <a:ext cx="730250" cy="366712"/>
          </a:xfrm>
          <a:prstGeom prst="rect">
            <a:avLst/>
          </a:prstGeom>
          <a:noFill/>
          <a:ln w="9525">
            <a:noFill/>
            <a:miter lim="800000"/>
            <a:headEnd/>
            <a:tailEnd/>
          </a:ln>
        </p:spPr>
        <p:txBody>
          <a:bodyPr wrap="none">
            <a:spAutoFit/>
          </a:bodyPr>
          <a:lstStyle/>
          <a:p>
            <a:r>
              <a:rPr lang="en-US" sz="1800"/>
              <a:t>Node</a:t>
            </a:r>
          </a:p>
        </p:txBody>
      </p:sp>
      <p:sp>
        <p:nvSpPr>
          <p:cNvPr id="32900" name="Rectangle 144"/>
          <p:cNvSpPr>
            <a:spLocks noChangeArrowheads="1"/>
          </p:cNvSpPr>
          <p:nvPr/>
        </p:nvSpPr>
        <p:spPr bwMode="auto">
          <a:xfrm>
            <a:off x="5638800" y="1905000"/>
            <a:ext cx="1143000" cy="990600"/>
          </a:xfrm>
          <a:prstGeom prst="rect">
            <a:avLst/>
          </a:prstGeom>
          <a:noFill/>
          <a:ln w="9525">
            <a:solidFill>
              <a:schemeClr val="tx1"/>
            </a:solidFill>
            <a:prstDash val="dash"/>
            <a:miter lim="800000"/>
            <a:headEnd/>
            <a:tailEnd/>
          </a:ln>
        </p:spPr>
        <p:txBody>
          <a:bodyPr wrap="none" anchor="ctr"/>
          <a:lstStyle/>
          <a:p>
            <a:endParaRPr lang="en-US"/>
          </a:p>
        </p:txBody>
      </p:sp>
      <p:sp>
        <p:nvSpPr>
          <p:cNvPr id="32901" name="Text Box 145"/>
          <p:cNvSpPr txBox="1">
            <a:spLocks noChangeArrowheads="1"/>
          </p:cNvSpPr>
          <p:nvPr/>
        </p:nvSpPr>
        <p:spPr bwMode="auto">
          <a:xfrm>
            <a:off x="6261100" y="4749800"/>
            <a:ext cx="520700" cy="365125"/>
          </a:xfrm>
          <a:prstGeom prst="rect">
            <a:avLst/>
          </a:prstGeom>
          <a:noFill/>
          <a:ln w="9525">
            <a:noFill/>
            <a:miter lim="800000"/>
            <a:headEnd/>
            <a:tailEnd/>
          </a:ln>
        </p:spPr>
        <p:txBody>
          <a:bodyPr wrap="none">
            <a:spAutoFit/>
          </a:bodyPr>
          <a:lstStyle/>
          <a:p>
            <a:r>
              <a:rPr lang="en-US" sz="900"/>
              <a:t>E-Line</a:t>
            </a:r>
          </a:p>
          <a:p>
            <a:r>
              <a:rPr lang="en-US" sz="900"/>
              <a:t>E-LAN</a:t>
            </a:r>
          </a:p>
        </p:txBody>
      </p:sp>
      <p:sp>
        <p:nvSpPr>
          <p:cNvPr id="1024146" name="Rectangle 146"/>
          <p:cNvSpPr>
            <a:spLocks noChangeArrowheads="1"/>
          </p:cNvSpPr>
          <p:nvPr/>
        </p:nvSpPr>
        <p:spPr bwMode="auto">
          <a:xfrm>
            <a:off x="6705600" y="5334000"/>
            <a:ext cx="304800" cy="142875"/>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CE</a:t>
            </a:r>
          </a:p>
        </p:txBody>
      </p:sp>
      <p:sp>
        <p:nvSpPr>
          <p:cNvPr id="1024147" name="Rectangle 147"/>
          <p:cNvSpPr>
            <a:spLocks noChangeArrowheads="1"/>
          </p:cNvSpPr>
          <p:nvPr/>
        </p:nvSpPr>
        <p:spPr bwMode="auto">
          <a:xfrm>
            <a:off x="7543800" y="2057400"/>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UNI</a:t>
            </a:r>
          </a:p>
        </p:txBody>
      </p:sp>
      <p:sp>
        <p:nvSpPr>
          <p:cNvPr id="1024148" name="Rectangle 148"/>
          <p:cNvSpPr>
            <a:spLocks noChangeArrowheads="1"/>
          </p:cNvSpPr>
          <p:nvPr/>
        </p:nvSpPr>
        <p:spPr bwMode="auto">
          <a:xfrm>
            <a:off x="6096000" y="990600"/>
            <a:ext cx="304800" cy="142875"/>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CE</a:t>
            </a:r>
          </a:p>
        </p:txBody>
      </p:sp>
      <p:pic>
        <p:nvPicPr>
          <p:cNvPr id="32905" name="Picture 149"/>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6477000" y="2057400"/>
            <a:ext cx="457200" cy="422275"/>
          </a:xfrm>
          <a:prstGeom prst="rect">
            <a:avLst/>
          </a:prstGeom>
          <a:noFill/>
          <a:ln w="9525">
            <a:noFill/>
            <a:miter lim="800000"/>
            <a:headEnd/>
            <a:tailEnd/>
          </a:ln>
        </p:spPr>
      </p:pic>
      <p:pic>
        <p:nvPicPr>
          <p:cNvPr id="32906" name="Picture 15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315200" y="2819400"/>
            <a:ext cx="533400" cy="492125"/>
          </a:xfrm>
          <a:prstGeom prst="rect">
            <a:avLst/>
          </a:prstGeom>
          <a:noFill/>
          <a:ln w="9525">
            <a:noFill/>
            <a:miter lim="800000"/>
            <a:headEnd/>
            <a:tailEnd/>
          </a:ln>
        </p:spPr>
      </p:pic>
      <p:pic>
        <p:nvPicPr>
          <p:cNvPr id="32907" name="Picture 15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038600" y="4648200"/>
            <a:ext cx="303213" cy="990600"/>
          </a:xfrm>
          <a:prstGeom prst="rect">
            <a:avLst/>
          </a:prstGeom>
          <a:noFill/>
          <a:ln w="9525">
            <a:noFill/>
            <a:miter lim="800000"/>
            <a:headEnd/>
            <a:tailEnd/>
          </a:ln>
        </p:spPr>
      </p:pic>
      <p:pic>
        <p:nvPicPr>
          <p:cNvPr id="32908" name="Picture 152"/>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359150" y="4038600"/>
            <a:ext cx="373063" cy="1219200"/>
          </a:xfrm>
          <a:prstGeom prst="rect">
            <a:avLst/>
          </a:prstGeom>
          <a:noFill/>
          <a:ln w="9525">
            <a:noFill/>
            <a:miter lim="800000"/>
            <a:headEnd/>
            <a:tailEnd/>
          </a:ln>
        </p:spPr>
      </p:pic>
      <p:sp>
        <p:nvSpPr>
          <p:cNvPr id="32909" name="Text Box 153"/>
          <p:cNvSpPr txBox="1">
            <a:spLocks noChangeArrowheads="1"/>
          </p:cNvSpPr>
          <p:nvPr/>
        </p:nvSpPr>
        <p:spPr bwMode="auto">
          <a:xfrm>
            <a:off x="3505200" y="4648200"/>
            <a:ext cx="728663" cy="549275"/>
          </a:xfrm>
          <a:prstGeom prst="rect">
            <a:avLst/>
          </a:prstGeom>
          <a:noFill/>
          <a:ln w="9525">
            <a:noFill/>
            <a:miter lim="800000"/>
            <a:headEnd/>
            <a:tailEnd/>
          </a:ln>
        </p:spPr>
        <p:txBody>
          <a:bodyPr wrap="none">
            <a:spAutoFit/>
          </a:bodyPr>
          <a:lstStyle/>
          <a:p>
            <a:pPr algn="ctr"/>
            <a:r>
              <a:rPr lang="en-US" sz="1000">
                <a:latin typeface="Tahoma" pitchFamily="34" charset="0"/>
              </a:rPr>
              <a:t>Wireless</a:t>
            </a:r>
          </a:p>
          <a:p>
            <a:pPr algn="ctr"/>
            <a:r>
              <a:rPr lang="en-US" sz="1000">
                <a:latin typeface="Tahoma" pitchFamily="34" charset="0"/>
              </a:rPr>
              <a:t>Plant </a:t>
            </a:r>
          </a:p>
          <a:p>
            <a:pPr algn="ctr"/>
            <a:r>
              <a:rPr lang="en-US" sz="1000">
                <a:latin typeface="Tahoma" pitchFamily="34" charset="0"/>
              </a:rPr>
              <a:t>Extension</a:t>
            </a:r>
          </a:p>
        </p:txBody>
      </p:sp>
      <p:sp>
        <p:nvSpPr>
          <p:cNvPr id="32910" name="Freeform 154"/>
          <p:cNvSpPr>
            <a:spLocks noChangeAspect="1"/>
          </p:cNvSpPr>
          <p:nvPr/>
        </p:nvSpPr>
        <p:spPr bwMode="auto">
          <a:xfrm rot="2394121">
            <a:off x="3194050" y="4117975"/>
            <a:ext cx="349250" cy="73025"/>
          </a:xfrm>
          <a:custGeom>
            <a:avLst/>
            <a:gdLst>
              <a:gd name="T0" fmla="*/ 0 w 384"/>
              <a:gd name="T1" fmla="*/ 8 h 64"/>
              <a:gd name="T2" fmla="*/ 240 w 384"/>
              <a:gd name="T3" fmla="*/ 8 h 64"/>
              <a:gd name="T4" fmla="*/ 144 w 384"/>
              <a:gd name="T5" fmla="*/ 56 h 64"/>
              <a:gd name="T6" fmla="*/ 384 w 384"/>
              <a:gd name="T7" fmla="*/ 56 h 64"/>
              <a:gd name="T8" fmla="*/ 0 60000 65536"/>
              <a:gd name="T9" fmla="*/ 0 60000 65536"/>
              <a:gd name="T10" fmla="*/ 0 60000 65536"/>
              <a:gd name="T11" fmla="*/ 0 60000 65536"/>
              <a:gd name="T12" fmla="*/ 0 w 384"/>
              <a:gd name="T13" fmla="*/ 0 h 64"/>
              <a:gd name="T14" fmla="*/ 384 w 384"/>
              <a:gd name="T15" fmla="*/ 64 h 64"/>
            </a:gdLst>
            <a:ahLst/>
            <a:cxnLst>
              <a:cxn ang="T8">
                <a:pos x="T0" y="T1"/>
              </a:cxn>
              <a:cxn ang="T9">
                <a:pos x="T2" y="T3"/>
              </a:cxn>
              <a:cxn ang="T10">
                <a:pos x="T4" y="T5"/>
              </a:cxn>
              <a:cxn ang="T11">
                <a:pos x="T6" y="T7"/>
              </a:cxn>
            </a:cxnLst>
            <a:rect l="T12" t="T13" r="T14" b="T15"/>
            <a:pathLst>
              <a:path w="384" h="64">
                <a:moveTo>
                  <a:pt x="0" y="8"/>
                </a:moveTo>
                <a:cubicBezTo>
                  <a:pt x="108" y="4"/>
                  <a:pt x="216" y="0"/>
                  <a:pt x="240" y="8"/>
                </a:cubicBezTo>
                <a:cubicBezTo>
                  <a:pt x="264" y="16"/>
                  <a:pt x="120" y="48"/>
                  <a:pt x="144" y="56"/>
                </a:cubicBezTo>
                <a:cubicBezTo>
                  <a:pt x="168" y="64"/>
                  <a:pt x="344" y="56"/>
                  <a:pt x="384" y="56"/>
                </a:cubicBezTo>
              </a:path>
            </a:pathLst>
          </a:custGeom>
          <a:noFill/>
          <a:ln w="9525">
            <a:solidFill>
              <a:schemeClr val="tx1"/>
            </a:solidFill>
            <a:round/>
            <a:headEnd type="triangle" w="med" len="med"/>
            <a:tailEnd type="triangle" w="med" len="med"/>
          </a:ln>
        </p:spPr>
        <p:txBody>
          <a:bodyPr/>
          <a:lstStyle/>
          <a:p>
            <a:endParaRPr lang="en-US"/>
          </a:p>
        </p:txBody>
      </p:sp>
      <p:sp>
        <p:nvSpPr>
          <p:cNvPr id="32911" name="Freeform 155"/>
          <p:cNvSpPr>
            <a:spLocks noChangeAspect="1"/>
          </p:cNvSpPr>
          <p:nvPr/>
        </p:nvSpPr>
        <p:spPr bwMode="auto">
          <a:xfrm rot="-2773564">
            <a:off x="3594100" y="4102100"/>
            <a:ext cx="349250" cy="69850"/>
          </a:xfrm>
          <a:custGeom>
            <a:avLst/>
            <a:gdLst>
              <a:gd name="T0" fmla="*/ 0 w 384"/>
              <a:gd name="T1" fmla="*/ 8 h 64"/>
              <a:gd name="T2" fmla="*/ 240 w 384"/>
              <a:gd name="T3" fmla="*/ 8 h 64"/>
              <a:gd name="T4" fmla="*/ 144 w 384"/>
              <a:gd name="T5" fmla="*/ 56 h 64"/>
              <a:gd name="T6" fmla="*/ 384 w 384"/>
              <a:gd name="T7" fmla="*/ 56 h 64"/>
              <a:gd name="T8" fmla="*/ 0 60000 65536"/>
              <a:gd name="T9" fmla="*/ 0 60000 65536"/>
              <a:gd name="T10" fmla="*/ 0 60000 65536"/>
              <a:gd name="T11" fmla="*/ 0 60000 65536"/>
              <a:gd name="T12" fmla="*/ 0 w 384"/>
              <a:gd name="T13" fmla="*/ 0 h 64"/>
              <a:gd name="T14" fmla="*/ 384 w 384"/>
              <a:gd name="T15" fmla="*/ 64 h 64"/>
            </a:gdLst>
            <a:ahLst/>
            <a:cxnLst>
              <a:cxn ang="T8">
                <a:pos x="T0" y="T1"/>
              </a:cxn>
              <a:cxn ang="T9">
                <a:pos x="T2" y="T3"/>
              </a:cxn>
              <a:cxn ang="T10">
                <a:pos x="T4" y="T5"/>
              </a:cxn>
              <a:cxn ang="T11">
                <a:pos x="T6" y="T7"/>
              </a:cxn>
            </a:cxnLst>
            <a:rect l="T12" t="T13" r="T14" b="T15"/>
            <a:pathLst>
              <a:path w="384" h="64">
                <a:moveTo>
                  <a:pt x="0" y="8"/>
                </a:moveTo>
                <a:cubicBezTo>
                  <a:pt x="108" y="4"/>
                  <a:pt x="216" y="0"/>
                  <a:pt x="240" y="8"/>
                </a:cubicBezTo>
                <a:cubicBezTo>
                  <a:pt x="264" y="16"/>
                  <a:pt x="120" y="48"/>
                  <a:pt x="144" y="56"/>
                </a:cubicBezTo>
                <a:cubicBezTo>
                  <a:pt x="168" y="64"/>
                  <a:pt x="344" y="56"/>
                  <a:pt x="384" y="56"/>
                </a:cubicBezTo>
              </a:path>
            </a:pathLst>
          </a:custGeom>
          <a:noFill/>
          <a:ln w="9525">
            <a:solidFill>
              <a:schemeClr val="tx1"/>
            </a:solidFill>
            <a:round/>
            <a:headEnd type="triangle" w="med" len="med"/>
            <a:tailEnd type="triangle" w="med" len="med"/>
          </a:ln>
        </p:spPr>
        <p:txBody>
          <a:bodyPr/>
          <a:lstStyle/>
          <a:p>
            <a:endParaRPr lang="en-US"/>
          </a:p>
        </p:txBody>
      </p:sp>
      <p:pic>
        <p:nvPicPr>
          <p:cNvPr id="32912" name="Picture 156"/>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562600" y="1981200"/>
            <a:ext cx="533400" cy="493713"/>
          </a:xfrm>
          <a:prstGeom prst="rect">
            <a:avLst/>
          </a:prstGeom>
          <a:noFill/>
          <a:ln w="9525">
            <a:noFill/>
            <a:miter lim="800000"/>
            <a:headEnd/>
            <a:tailEnd/>
          </a:ln>
        </p:spPr>
      </p:pic>
      <p:pic>
        <p:nvPicPr>
          <p:cNvPr id="32913" name="Picture 157"/>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4648200" y="1981200"/>
            <a:ext cx="609600" cy="565150"/>
          </a:xfrm>
          <a:prstGeom prst="rect">
            <a:avLst/>
          </a:prstGeom>
          <a:noFill/>
          <a:ln w="9525">
            <a:noFill/>
            <a:miter lim="800000"/>
            <a:headEnd/>
            <a:tailEnd/>
          </a:ln>
        </p:spPr>
      </p:pic>
      <p:pic>
        <p:nvPicPr>
          <p:cNvPr id="32914" name="Picture 158" descr="cloud2"/>
          <p:cNvPicPr>
            <a:picLocks noChangeAspect="1" noChangeArrowheads="1"/>
          </p:cNvPicPr>
          <p:nvPr/>
        </p:nvPicPr>
        <p:blipFill>
          <a:blip r:embed="rId22" cstate="print"/>
          <a:srcRect/>
          <a:stretch>
            <a:fillRect/>
          </a:stretch>
        </p:blipFill>
        <p:spPr bwMode="auto">
          <a:xfrm>
            <a:off x="2971800" y="5257800"/>
            <a:ext cx="838200" cy="409575"/>
          </a:xfrm>
          <a:prstGeom prst="rect">
            <a:avLst/>
          </a:prstGeom>
          <a:noFill/>
          <a:ln w="9525">
            <a:noFill/>
            <a:miter lim="800000"/>
            <a:headEnd/>
            <a:tailEnd/>
          </a:ln>
        </p:spPr>
      </p:pic>
      <p:sp>
        <p:nvSpPr>
          <p:cNvPr id="32915" name="Text Box 159"/>
          <p:cNvSpPr txBox="1">
            <a:spLocks noChangeArrowheads="1"/>
          </p:cNvSpPr>
          <p:nvPr/>
        </p:nvSpPr>
        <p:spPr bwMode="auto">
          <a:xfrm>
            <a:off x="7086600" y="5029200"/>
            <a:ext cx="604838" cy="396875"/>
          </a:xfrm>
          <a:prstGeom prst="rect">
            <a:avLst/>
          </a:prstGeom>
          <a:noFill/>
          <a:ln w="9525">
            <a:noFill/>
            <a:miter lim="800000"/>
            <a:headEnd/>
            <a:tailEnd/>
          </a:ln>
        </p:spPr>
        <p:txBody>
          <a:bodyPr wrap="none">
            <a:spAutoFit/>
          </a:bodyPr>
          <a:lstStyle/>
          <a:p>
            <a:pPr algn="ctr" eaLnBrk="0" hangingPunct="0"/>
            <a:r>
              <a:rPr lang="en-US" sz="1000">
                <a:solidFill>
                  <a:srgbClr val="1C1C1C"/>
                </a:solidFill>
                <a:latin typeface="Tahoma" pitchFamily="34" charset="0"/>
              </a:rPr>
              <a:t>Leased</a:t>
            </a:r>
          </a:p>
          <a:p>
            <a:pPr algn="ctr" eaLnBrk="0" hangingPunct="0"/>
            <a:r>
              <a:rPr lang="en-US" sz="1000">
                <a:solidFill>
                  <a:srgbClr val="1C1C1C"/>
                </a:solidFill>
                <a:latin typeface="Tahoma" pitchFamily="34" charset="0"/>
              </a:rPr>
              <a:t>T1/DS3</a:t>
            </a:r>
          </a:p>
        </p:txBody>
      </p:sp>
      <p:pic>
        <p:nvPicPr>
          <p:cNvPr id="32916" name="Picture 160" descr="Remote DSLAM"/>
          <p:cNvPicPr>
            <a:picLocks noChangeAspect="1" noChangeArrowheads="1"/>
          </p:cNvPicPr>
          <p:nvPr/>
        </p:nvPicPr>
        <p:blipFill>
          <a:blip r:embed="rId23" cstate="print"/>
          <a:srcRect/>
          <a:stretch>
            <a:fillRect/>
          </a:stretch>
        </p:blipFill>
        <p:spPr bwMode="auto">
          <a:xfrm>
            <a:off x="2209800" y="5791200"/>
            <a:ext cx="304800" cy="196850"/>
          </a:xfrm>
          <a:prstGeom prst="rect">
            <a:avLst/>
          </a:prstGeom>
          <a:noFill/>
          <a:ln w="9525">
            <a:noFill/>
            <a:miter lim="800000"/>
            <a:headEnd/>
            <a:tailEnd/>
          </a:ln>
        </p:spPr>
      </p:pic>
      <p:pic>
        <p:nvPicPr>
          <p:cNvPr id="32917" name="Picture 161" descr="store"/>
          <p:cNvPicPr>
            <a:picLocks noChangeAspect="1" noChangeArrowheads="1"/>
          </p:cNvPicPr>
          <p:nvPr/>
        </p:nvPicPr>
        <p:blipFill>
          <a:blip r:embed="rId3" cstate="print"/>
          <a:srcRect/>
          <a:stretch>
            <a:fillRect/>
          </a:stretch>
        </p:blipFill>
        <p:spPr bwMode="auto">
          <a:xfrm>
            <a:off x="4114800" y="5562600"/>
            <a:ext cx="444500" cy="533400"/>
          </a:xfrm>
          <a:prstGeom prst="rect">
            <a:avLst/>
          </a:prstGeom>
          <a:noFill/>
          <a:ln w="9525">
            <a:noFill/>
            <a:miter lim="800000"/>
            <a:headEnd/>
            <a:tailEnd/>
          </a:ln>
        </p:spPr>
      </p:pic>
      <p:sp>
        <p:nvSpPr>
          <p:cNvPr id="32918" name="Line 162"/>
          <p:cNvSpPr>
            <a:spLocks noChangeShapeType="1"/>
          </p:cNvSpPr>
          <p:nvPr/>
        </p:nvSpPr>
        <p:spPr bwMode="auto">
          <a:xfrm>
            <a:off x="4127500" y="6019800"/>
            <a:ext cx="241300" cy="9525"/>
          </a:xfrm>
          <a:prstGeom prst="line">
            <a:avLst/>
          </a:prstGeom>
          <a:noFill/>
          <a:ln w="28575">
            <a:solidFill>
              <a:schemeClr val="accent1"/>
            </a:solidFill>
            <a:round/>
            <a:headEnd/>
            <a:tailEnd/>
          </a:ln>
        </p:spPr>
        <p:txBody>
          <a:bodyPr/>
          <a:lstStyle/>
          <a:p>
            <a:endParaRPr lang="en-US"/>
          </a:p>
        </p:txBody>
      </p:sp>
      <p:sp>
        <p:nvSpPr>
          <p:cNvPr id="1024163" name="Rectangle 163"/>
          <p:cNvSpPr>
            <a:spLocks noChangeArrowheads="1"/>
          </p:cNvSpPr>
          <p:nvPr/>
        </p:nvSpPr>
        <p:spPr bwMode="auto">
          <a:xfrm>
            <a:off x="4279900" y="5943600"/>
            <a:ext cx="228600" cy="142875"/>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CE</a:t>
            </a:r>
          </a:p>
        </p:txBody>
      </p:sp>
      <p:sp>
        <p:nvSpPr>
          <p:cNvPr id="1024164" name="Rectangle 164"/>
          <p:cNvSpPr>
            <a:spLocks noChangeArrowheads="1"/>
          </p:cNvSpPr>
          <p:nvPr/>
        </p:nvSpPr>
        <p:spPr bwMode="auto">
          <a:xfrm>
            <a:off x="3822700" y="5943600"/>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rPr>
              <a:t>UNI</a:t>
            </a:r>
          </a:p>
        </p:txBody>
      </p:sp>
      <p:pic>
        <p:nvPicPr>
          <p:cNvPr id="32921" name="Picture 165" descr="Remote DSLAM"/>
          <p:cNvPicPr>
            <a:picLocks noChangeAspect="1" noChangeArrowheads="1"/>
          </p:cNvPicPr>
          <p:nvPr/>
        </p:nvPicPr>
        <p:blipFill>
          <a:blip r:embed="rId23" cstate="print"/>
          <a:srcRect/>
          <a:stretch>
            <a:fillRect/>
          </a:stretch>
        </p:blipFill>
        <p:spPr bwMode="auto">
          <a:xfrm>
            <a:off x="3822700" y="5791200"/>
            <a:ext cx="304800" cy="196850"/>
          </a:xfrm>
          <a:prstGeom prst="rect">
            <a:avLst/>
          </a:prstGeom>
          <a:noFill/>
          <a:ln w="9525">
            <a:noFill/>
            <a:miter lim="800000"/>
            <a:headEnd/>
            <a:tailEnd/>
          </a:ln>
        </p:spPr>
      </p:pic>
      <p:pic>
        <p:nvPicPr>
          <p:cNvPr id="32922" name="Picture 166" descr="Small Enterprise"/>
          <p:cNvPicPr>
            <a:picLocks noChangeAspect="1" noChangeArrowheads="1"/>
          </p:cNvPicPr>
          <p:nvPr/>
        </p:nvPicPr>
        <p:blipFill>
          <a:blip r:embed="rId6" cstate="print"/>
          <a:srcRect/>
          <a:stretch>
            <a:fillRect/>
          </a:stretch>
        </p:blipFill>
        <p:spPr bwMode="auto">
          <a:xfrm>
            <a:off x="5791200" y="5562600"/>
            <a:ext cx="506413" cy="609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New Technical Work</a:t>
            </a:r>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0"/>
          <p:cNvGrpSpPr/>
          <p:nvPr/>
        </p:nvGrpSpPr>
        <p:grpSpPr>
          <a:xfrm>
            <a:off x="625460" y="3960265"/>
            <a:ext cx="3260130" cy="1059479"/>
            <a:chOff x="1371600" y="4426920"/>
            <a:chExt cx="2971800" cy="1059479"/>
          </a:xfrm>
        </p:grpSpPr>
        <p:sp>
          <p:nvSpPr>
            <p:cNvPr id="28" name="Rounded Rectangle 27"/>
            <p:cNvSpPr/>
            <p:nvPr/>
          </p:nvSpPr>
          <p:spPr>
            <a:xfrm>
              <a:off x="1371600" y="4426920"/>
              <a:ext cx="2971799" cy="1059479"/>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1"/>
            <a:lstStyle/>
            <a:p>
              <a:pPr algn="ctr"/>
              <a:r>
                <a:rPr lang="en-US" sz="1600" b="1" dirty="0" smtClean="0"/>
                <a:t>Carrier Ethernet Class of Service</a:t>
              </a:r>
            </a:p>
          </p:txBody>
        </p:sp>
        <p:sp>
          <p:nvSpPr>
            <p:cNvPr id="29" name="Rectangle 28"/>
            <p:cNvSpPr/>
            <p:nvPr/>
          </p:nvSpPr>
          <p:spPr>
            <a:xfrm>
              <a:off x="1371601" y="4849091"/>
              <a:ext cx="2950095" cy="584775"/>
            </a:xfrm>
            <a:prstGeom prst="rect">
              <a:avLst/>
            </a:prstGeom>
          </p:spPr>
          <p:txBody>
            <a:bodyPr wrap="square">
              <a:spAutoFit/>
            </a:bodyPr>
            <a:lstStyle/>
            <a:p>
              <a:pPr algn="ctr" fontAlgn="auto">
                <a:spcBef>
                  <a:spcPts val="0"/>
                </a:spcBef>
                <a:spcAft>
                  <a:spcPts val="0"/>
                </a:spcAft>
                <a:defRPr/>
              </a:pPr>
              <a:r>
                <a:rPr lang="en-US" sz="1600" dirty="0" smtClean="0"/>
                <a:t>Performance Objectives </a:t>
              </a:r>
              <a:br>
                <a:rPr lang="en-US" sz="1600" dirty="0" smtClean="0"/>
              </a:br>
              <a:r>
                <a:rPr lang="en-US" sz="1600" dirty="0" smtClean="0"/>
                <a:t>per CoS ,etc.</a:t>
              </a:r>
            </a:p>
          </p:txBody>
        </p:sp>
        <p:cxnSp>
          <p:nvCxnSpPr>
            <p:cNvPr id="30" name="Straight Connector 29"/>
            <p:cNvCxnSpPr/>
            <p:nvPr/>
          </p:nvCxnSpPr>
          <p:spPr>
            <a:xfrm>
              <a:off x="1371601" y="4849091"/>
              <a:ext cx="297179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29"/>
          <p:cNvGrpSpPr/>
          <p:nvPr/>
        </p:nvGrpSpPr>
        <p:grpSpPr>
          <a:xfrm>
            <a:off x="5121260" y="4719215"/>
            <a:ext cx="3260130" cy="1062530"/>
            <a:chOff x="6172200" y="4423870"/>
            <a:chExt cx="2971800" cy="1062530"/>
          </a:xfrm>
        </p:grpSpPr>
        <p:sp>
          <p:nvSpPr>
            <p:cNvPr id="32" name="Rounded Rectangle 31"/>
            <p:cNvSpPr/>
            <p:nvPr/>
          </p:nvSpPr>
          <p:spPr>
            <a:xfrm>
              <a:off x="6172200" y="4423870"/>
              <a:ext cx="2971799" cy="106253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1"/>
            <a:lstStyle/>
            <a:p>
              <a:pPr algn="ctr"/>
              <a:r>
                <a:rPr lang="en-US" sz="1600" b="1" dirty="0" smtClean="0"/>
                <a:t>Mobile Backhaul Phase 1</a:t>
              </a:r>
            </a:p>
          </p:txBody>
        </p:sp>
        <p:sp>
          <p:nvSpPr>
            <p:cNvPr id="33" name="Rectangle 32"/>
            <p:cNvSpPr/>
            <p:nvPr/>
          </p:nvSpPr>
          <p:spPr>
            <a:xfrm>
              <a:off x="6172201" y="4849091"/>
              <a:ext cx="2950095" cy="584775"/>
            </a:xfrm>
            <a:prstGeom prst="rect">
              <a:avLst/>
            </a:prstGeom>
          </p:spPr>
          <p:txBody>
            <a:bodyPr wrap="square">
              <a:spAutoFit/>
            </a:bodyPr>
            <a:lstStyle/>
            <a:p>
              <a:pPr algn="ctr"/>
              <a:r>
                <a:rPr lang="en-US" sz="1600" dirty="0" smtClean="0">
                  <a:solidFill>
                    <a:schemeClr val="dk1"/>
                  </a:solidFill>
                </a:rPr>
                <a:t>New definitions for implementing CE in 4G/LTE </a:t>
              </a:r>
            </a:p>
          </p:txBody>
        </p:sp>
        <p:cxnSp>
          <p:nvCxnSpPr>
            <p:cNvPr id="35" name="Straight Connector 34"/>
            <p:cNvCxnSpPr/>
            <p:nvPr/>
          </p:nvCxnSpPr>
          <p:spPr>
            <a:xfrm>
              <a:off x="6172201" y="4849091"/>
              <a:ext cx="297179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397775" y="3808475"/>
            <a:ext cx="8500240" cy="242864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Title 1"/>
          <p:cNvSpPr>
            <a:spLocks noGrp="1"/>
          </p:cNvSpPr>
          <p:nvPr>
            <p:ph type="title"/>
          </p:nvPr>
        </p:nvSpPr>
        <p:spPr>
          <a:xfrm>
            <a:off x="321880" y="0"/>
            <a:ext cx="8822120" cy="762000"/>
          </a:xfrm>
        </p:spPr>
        <p:txBody>
          <a:bodyPr/>
          <a:lstStyle/>
          <a:p>
            <a:pPr marL="341313" indent="-341313"/>
            <a:r>
              <a:rPr lang="en-US" sz="3600" dirty="0" smtClean="0"/>
              <a:t>MEF Technical Update</a:t>
            </a:r>
          </a:p>
        </p:txBody>
      </p:sp>
      <p:sp>
        <p:nvSpPr>
          <p:cNvPr id="46084" name="Content Placeholder 2"/>
          <p:cNvSpPr>
            <a:spLocks noGrp="1"/>
          </p:cNvSpPr>
          <p:nvPr>
            <p:ph idx="1"/>
          </p:nvPr>
        </p:nvSpPr>
        <p:spPr>
          <a:xfrm>
            <a:off x="1666364" y="1371601"/>
            <a:ext cx="6629400" cy="1371600"/>
          </a:xfrm>
        </p:spPr>
        <p:txBody>
          <a:bodyPr>
            <a:noAutofit/>
          </a:bodyPr>
          <a:lstStyle/>
          <a:p>
            <a:pPr>
              <a:spcBef>
                <a:spcPct val="0"/>
              </a:spcBef>
              <a:buNone/>
            </a:pPr>
            <a:r>
              <a:rPr lang="en-US" dirty="0" smtClean="0">
                <a:solidFill>
                  <a:schemeClr val="tx1"/>
                </a:solidFill>
                <a:latin typeface="Calibri" pitchFamily="34" charset="0"/>
              </a:rPr>
              <a:t>Two New Specifications (Oct 2011)</a:t>
            </a:r>
          </a:p>
          <a:p>
            <a:pPr>
              <a:spcBef>
                <a:spcPct val="0"/>
              </a:spcBef>
            </a:pPr>
            <a:r>
              <a:rPr lang="en-US" sz="2400" b="0" dirty="0" smtClean="0">
                <a:solidFill>
                  <a:schemeClr val="tx1"/>
                </a:solidFill>
                <a:latin typeface="Calibri" pitchFamily="34" charset="0"/>
              </a:rPr>
              <a:t>MEF 32 OVC Service Level Specifications</a:t>
            </a:r>
          </a:p>
          <a:p>
            <a:pPr>
              <a:spcBef>
                <a:spcPct val="0"/>
              </a:spcBef>
            </a:pPr>
            <a:r>
              <a:rPr lang="en-US" sz="2400" b="0" dirty="0" smtClean="0">
                <a:solidFill>
                  <a:schemeClr val="tx1"/>
                </a:solidFill>
                <a:latin typeface="Calibri" pitchFamily="34" charset="0"/>
              </a:rPr>
              <a:t>MEF 26.0.2 Protection Across External Interface</a:t>
            </a:r>
            <a:endParaRPr lang="en-US" sz="3200" dirty="0" smtClean="0">
              <a:solidFill>
                <a:schemeClr val="tx1"/>
              </a:solidFill>
              <a:latin typeface="Calibri" pitchFamily="34" charset="0"/>
            </a:endParaRPr>
          </a:p>
        </p:txBody>
      </p:sp>
      <p:grpSp>
        <p:nvGrpSpPr>
          <p:cNvPr id="2" name="Group 1"/>
          <p:cNvGrpSpPr/>
          <p:nvPr/>
        </p:nvGrpSpPr>
        <p:grpSpPr>
          <a:xfrm>
            <a:off x="294764" y="1066800"/>
            <a:ext cx="1372169" cy="1425873"/>
            <a:chOff x="914400" y="1905000"/>
            <a:chExt cx="1792066" cy="1920047"/>
          </a:xfrm>
        </p:grpSpPr>
        <p:pic>
          <p:nvPicPr>
            <p:cNvPr id="9" name="Picture 8" descr="MEF-Technical-Commitee.png"/>
            <p:cNvPicPr>
              <a:picLocks noChangeAspect="1"/>
            </p:cNvPicPr>
            <p:nvPr/>
          </p:nvPicPr>
          <p:blipFill>
            <a:blip r:embed="rId2" cstate="print"/>
            <a:stretch>
              <a:fillRect/>
            </a:stretch>
          </p:blipFill>
          <p:spPr>
            <a:xfrm>
              <a:off x="914400" y="1905000"/>
              <a:ext cx="1792066" cy="1576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13"/>
            <p:cNvSpPr>
              <a:spLocks noChangeArrowheads="1"/>
            </p:cNvSpPr>
            <p:nvPr/>
          </p:nvSpPr>
          <p:spPr bwMode="auto">
            <a:xfrm>
              <a:off x="1335625" y="3505200"/>
              <a:ext cx="957347" cy="319847"/>
            </a:xfrm>
            <a:prstGeom prst="rect">
              <a:avLst/>
            </a:prstGeom>
            <a:noFill/>
            <a:ln w="9525">
              <a:noFill/>
              <a:miter lim="800000"/>
              <a:headEnd/>
              <a:tailEnd/>
            </a:ln>
          </p:spPr>
          <p:txBody>
            <a:bodyPr wrap="none">
              <a:spAutoFit/>
            </a:bodyPr>
            <a:lstStyle/>
            <a:p>
              <a:pPr algn="ctr"/>
              <a:r>
                <a:rPr lang="en-US" b="1" dirty="0">
                  <a:solidFill>
                    <a:schemeClr val="bg1"/>
                  </a:solidFill>
                  <a:latin typeface="Calibri" pitchFamily="34" charset="0"/>
                </a:rPr>
                <a:t>Standards</a:t>
              </a:r>
            </a:p>
          </p:txBody>
        </p:sp>
      </p:grpSp>
      <p:pic>
        <p:nvPicPr>
          <p:cNvPr id="12" name="Picture 2" descr="C:\Users\kvachon151\AppData\Local\Microsoft\Windows\Temporary Internet Files\Content.Outlook\OT2OBVQO\Signapore-Q4-2011.jpg"/>
          <p:cNvPicPr>
            <a:picLocks noChangeAspect="1" noChangeArrowheads="1"/>
          </p:cNvPicPr>
          <p:nvPr/>
        </p:nvPicPr>
        <p:blipFill>
          <a:blip r:embed="rId3" cstate="print"/>
          <a:srcRect/>
          <a:stretch>
            <a:fillRect/>
          </a:stretch>
        </p:blipFill>
        <p:spPr bwMode="auto">
          <a:xfrm>
            <a:off x="7381364" y="1143000"/>
            <a:ext cx="1381636" cy="888036"/>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grpSp>
        <p:nvGrpSpPr>
          <p:cNvPr id="3" name="Group 31"/>
          <p:cNvGrpSpPr/>
          <p:nvPr/>
        </p:nvGrpSpPr>
        <p:grpSpPr>
          <a:xfrm>
            <a:off x="5410200" y="3201315"/>
            <a:ext cx="3260130" cy="1065885"/>
            <a:chOff x="-2057400" y="4496715"/>
            <a:chExt cx="2971800" cy="1065885"/>
          </a:xfrm>
        </p:grpSpPr>
        <p:sp>
          <p:nvSpPr>
            <p:cNvPr id="13" name="Rounded Rectangle 12"/>
            <p:cNvSpPr/>
            <p:nvPr/>
          </p:nvSpPr>
          <p:spPr>
            <a:xfrm>
              <a:off x="-2057400" y="4496715"/>
              <a:ext cx="2971799" cy="1065885"/>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1"/>
            <a:lstStyle/>
            <a:p>
              <a:pPr algn="ctr"/>
              <a:r>
                <a:rPr lang="en-US" sz="1600" b="1" dirty="0" smtClean="0"/>
                <a:t>E-Access  Service Type</a:t>
              </a:r>
              <a:endParaRPr lang="en-US" sz="1600" b="1" dirty="0"/>
            </a:p>
          </p:txBody>
        </p:sp>
        <p:sp>
          <p:nvSpPr>
            <p:cNvPr id="14" name="Rectangle 13"/>
            <p:cNvSpPr/>
            <p:nvPr/>
          </p:nvSpPr>
          <p:spPr>
            <a:xfrm>
              <a:off x="-2057399" y="4925291"/>
              <a:ext cx="2950095" cy="584775"/>
            </a:xfrm>
            <a:prstGeom prst="rect">
              <a:avLst/>
            </a:prstGeom>
          </p:spPr>
          <p:txBody>
            <a:bodyPr wrap="square">
              <a:spAutoFit/>
            </a:bodyPr>
            <a:lstStyle/>
            <a:p>
              <a:pPr algn="ctr"/>
              <a:r>
                <a:rPr lang="en-US" sz="1600" dirty="0" smtClean="0"/>
                <a:t>Standardizing buying and selling of wholesale CE</a:t>
              </a:r>
              <a:endParaRPr lang="en-US" sz="1600" dirty="0"/>
            </a:p>
          </p:txBody>
        </p:sp>
        <p:cxnSp>
          <p:nvCxnSpPr>
            <p:cNvPr id="16" name="Straight Connector 15"/>
            <p:cNvCxnSpPr/>
            <p:nvPr/>
          </p:nvCxnSpPr>
          <p:spPr>
            <a:xfrm>
              <a:off x="-2057399" y="4925291"/>
              <a:ext cx="297179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30"/>
          <p:cNvGrpSpPr/>
          <p:nvPr/>
        </p:nvGrpSpPr>
        <p:grpSpPr>
          <a:xfrm>
            <a:off x="914400" y="4263845"/>
            <a:ext cx="3260130" cy="1070155"/>
            <a:chOff x="1371600" y="4416245"/>
            <a:chExt cx="2971800" cy="1070155"/>
          </a:xfrm>
        </p:grpSpPr>
        <p:sp>
          <p:nvSpPr>
            <p:cNvPr id="18" name="Rounded Rectangle 17"/>
            <p:cNvSpPr/>
            <p:nvPr/>
          </p:nvSpPr>
          <p:spPr>
            <a:xfrm>
              <a:off x="1371600" y="4416245"/>
              <a:ext cx="2971799" cy="1070155"/>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1"/>
            <a:lstStyle/>
            <a:p>
              <a:pPr algn="ctr"/>
              <a:r>
                <a:rPr lang="en-US" sz="1600" b="1" dirty="0" smtClean="0"/>
                <a:t>Class of Service Phase 2</a:t>
              </a:r>
            </a:p>
          </p:txBody>
        </p:sp>
        <p:sp>
          <p:nvSpPr>
            <p:cNvPr id="19" name="Rectangle 18"/>
            <p:cNvSpPr/>
            <p:nvPr/>
          </p:nvSpPr>
          <p:spPr>
            <a:xfrm>
              <a:off x="1371601" y="4849091"/>
              <a:ext cx="2950095" cy="584775"/>
            </a:xfrm>
            <a:prstGeom prst="rect">
              <a:avLst/>
            </a:prstGeom>
          </p:spPr>
          <p:txBody>
            <a:bodyPr wrap="square">
              <a:spAutoFit/>
            </a:bodyPr>
            <a:lstStyle/>
            <a:p>
              <a:pPr algn="ctr" fontAlgn="auto">
                <a:spcBef>
                  <a:spcPts val="0"/>
                </a:spcBef>
                <a:spcAft>
                  <a:spcPts val="0"/>
                </a:spcAft>
                <a:defRPr/>
              </a:pPr>
              <a:r>
                <a:rPr lang="en-US" sz="1600" dirty="0" smtClean="0"/>
                <a:t>Performance Objectives </a:t>
              </a:r>
              <a:br>
                <a:rPr lang="en-US" sz="1600" dirty="0" smtClean="0"/>
              </a:br>
              <a:r>
                <a:rPr lang="en-US" sz="1600" dirty="0" smtClean="0"/>
                <a:t>per CoS ,etc.</a:t>
              </a:r>
            </a:p>
          </p:txBody>
        </p:sp>
        <p:cxnSp>
          <p:nvCxnSpPr>
            <p:cNvPr id="20" name="Straight Connector 19"/>
            <p:cNvCxnSpPr/>
            <p:nvPr/>
          </p:nvCxnSpPr>
          <p:spPr>
            <a:xfrm>
              <a:off x="1371601" y="4849091"/>
              <a:ext cx="297179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Content Placeholder 2"/>
          <p:cNvSpPr txBox="1">
            <a:spLocks/>
          </p:cNvSpPr>
          <p:nvPr/>
        </p:nvSpPr>
        <p:spPr bwMode="auto">
          <a:xfrm>
            <a:off x="549565" y="2745945"/>
            <a:ext cx="4190695" cy="1219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Calibri" pitchFamily="34" charset="0"/>
                <a:ea typeface="Arial" pitchFamily="-111" charset="0"/>
                <a:cs typeface="+mn-cs"/>
              </a:rPr>
              <a:t>Six MEF new specs formalized at Jan ‘12 meeting include three related projects:</a:t>
            </a:r>
            <a:endParaRPr kumimoji="0" lang="en-US" sz="2000" b="1" i="0" u="none" strike="noStrike" kern="0" cap="none" spc="0" normalizeH="0" baseline="0" noProof="0" dirty="0" smtClean="0">
              <a:ln>
                <a:noFill/>
              </a:ln>
              <a:solidFill>
                <a:schemeClr val="tx1"/>
              </a:solidFill>
              <a:effectLst/>
              <a:uLnTx/>
              <a:uFillTx/>
              <a:latin typeface="Calibri" pitchFamily="34" charset="0"/>
              <a:ea typeface="Arial" pitchFamily="-111" charset="0"/>
              <a:cs typeface="+mn-cs"/>
            </a:endParaRPr>
          </a:p>
          <a:p>
            <a:pPr marL="342900" marR="0" lvl="0" indent="-342900" algn="l" defTabSz="914400" rtl="0" eaLnBrk="0" fontAlgn="base" latinLnBrk="0" hangingPunct="0">
              <a:spcBef>
                <a:spcPct val="0"/>
              </a:spcBef>
              <a:spcAft>
                <a:spcPct val="0"/>
              </a:spcAft>
              <a:buClrTx/>
              <a:buSzTx/>
              <a:buFontTx/>
              <a:buNone/>
              <a:tabLst/>
              <a:defRPr/>
            </a:pPr>
            <a:endParaRPr kumimoji="0" lang="en-US" sz="2800" b="1" i="0" u="none" strike="noStrike" kern="0" cap="none" spc="0" normalizeH="0" baseline="0" noProof="0" dirty="0" smtClean="0">
              <a:ln>
                <a:noFill/>
              </a:ln>
              <a:solidFill>
                <a:schemeClr val="tx1"/>
              </a:solidFill>
              <a:effectLst/>
              <a:uLnTx/>
              <a:uFillTx/>
              <a:latin typeface="Calibri" pitchFamily="34" charset="0"/>
              <a:ea typeface="Arial" pitchFamily="-111" charset="0"/>
              <a:cs typeface="+mn-cs"/>
            </a:endParaRPr>
          </a:p>
        </p:txBody>
      </p:sp>
      <p:grpSp>
        <p:nvGrpSpPr>
          <p:cNvPr id="5" name="Group 29"/>
          <p:cNvGrpSpPr/>
          <p:nvPr/>
        </p:nvGrpSpPr>
        <p:grpSpPr>
          <a:xfrm>
            <a:off x="5410200" y="5022795"/>
            <a:ext cx="3260130" cy="1073205"/>
            <a:chOff x="6172200" y="4413195"/>
            <a:chExt cx="2971800" cy="1073205"/>
          </a:xfrm>
        </p:grpSpPr>
        <p:sp>
          <p:nvSpPr>
            <p:cNvPr id="24" name="Rounded Rectangle 23"/>
            <p:cNvSpPr/>
            <p:nvPr/>
          </p:nvSpPr>
          <p:spPr>
            <a:xfrm>
              <a:off x="6172200" y="4413195"/>
              <a:ext cx="2971799" cy="1073205"/>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1"/>
            <a:lstStyle/>
            <a:p>
              <a:pPr algn="ctr"/>
              <a:r>
                <a:rPr lang="en-US" sz="1600" b="1" dirty="0" smtClean="0"/>
                <a:t>Mobile Backhaul Phase 2</a:t>
              </a:r>
            </a:p>
          </p:txBody>
        </p:sp>
        <p:sp>
          <p:nvSpPr>
            <p:cNvPr id="25" name="Rectangle 24"/>
            <p:cNvSpPr/>
            <p:nvPr/>
          </p:nvSpPr>
          <p:spPr>
            <a:xfrm>
              <a:off x="6172201" y="4849091"/>
              <a:ext cx="2950095" cy="584775"/>
            </a:xfrm>
            <a:prstGeom prst="rect">
              <a:avLst/>
            </a:prstGeom>
          </p:spPr>
          <p:txBody>
            <a:bodyPr wrap="square">
              <a:spAutoFit/>
            </a:bodyPr>
            <a:lstStyle/>
            <a:p>
              <a:pPr algn="ctr"/>
              <a:r>
                <a:rPr lang="en-US" sz="1600" dirty="0" smtClean="0">
                  <a:solidFill>
                    <a:schemeClr val="dk1"/>
                  </a:solidFill>
                </a:rPr>
                <a:t>New definitions for implementing CE in 4G/LTE </a:t>
              </a:r>
            </a:p>
          </p:txBody>
        </p:sp>
        <p:cxnSp>
          <p:nvCxnSpPr>
            <p:cNvPr id="26" name="Straight Connector 25"/>
            <p:cNvCxnSpPr/>
            <p:nvPr/>
          </p:nvCxnSpPr>
          <p:spPr>
            <a:xfrm>
              <a:off x="6172201" y="4849091"/>
              <a:ext cx="297179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flipH="1">
            <a:off x="4038600" y="3581400"/>
            <a:ext cx="1219200" cy="762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038600" y="4800600"/>
            <a:ext cx="1219200" cy="762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bwMode="auto">
          <a:xfrm>
            <a:off x="5406845" y="4267200"/>
            <a:ext cx="3035800" cy="527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R="0" lvl="0" algn="ctr" defTabSz="914400" rtl="0" eaLnBrk="0" fontAlgn="base" latinLnBrk="0" hangingPunct="0">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ea typeface="Arial" pitchFamily="-111" charset="0"/>
                <a:cs typeface="+mn-cs"/>
              </a:rPr>
              <a:t>Covered elsewhere</a:t>
            </a:r>
            <a:endParaRPr kumimoji="0" lang="en-US" sz="2800" b="1" i="0" u="none" strike="noStrike" kern="0" cap="none" spc="0" normalizeH="0" baseline="0" noProof="0" dirty="0" smtClean="0">
              <a:ln>
                <a:noFill/>
              </a:ln>
              <a:solidFill>
                <a:schemeClr val="tx1"/>
              </a:solidFill>
              <a:effectLst/>
              <a:uLnTx/>
              <a:uFillTx/>
              <a:latin typeface="Calibri" pitchFamily="34" charset="0"/>
              <a:ea typeface="Arial" pitchFamily="-111"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21"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MEF 23 Original CoS Specification</a:t>
            </a:r>
          </a:p>
        </p:txBody>
      </p:sp>
      <p:sp>
        <p:nvSpPr>
          <p:cNvPr id="2" name="Title 1"/>
          <p:cNvSpPr>
            <a:spLocks noGrp="1"/>
          </p:cNvSpPr>
          <p:nvPr>
            <p:ph type="ctrTitle"/>
          </p:nvPr>
        </p:nvSpPr>
        <p:spPr/>
        <p:txBody>
          <a:bodyPr/>
          <a:lstStyle/>
          <a:p>
            <a:r>
              <a:rPr lang="en-US" dirty="0" smtClean="0"/>
              <a:t>Carrier Ethernet Class of Service</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0" y="0"/>
            <a:ext cx="9144000" cy="685800"/>
          </a:xfrm>
        </p:spPr>
        <p:txBody>
          <a:bodyPr/>
          <a:lstStyle/>
          <a:p>
            <a:pPr marL="346075"/>
            <a:r>
              <a:rPr lang="en-US" dirty="0" smtClean="0"/>
              <a:t>Background: CoS Phase I</a:t>
            </a:r>
            <a:endParaRPr lang="en-US" sz="3600" dirty="0" smtClean="0"/>
          </a:p>
        </p:txBody>
      </p:sp>
      <p:sp>
        <p:nvSpPr>
          <p:cNvPr id="13316" name="Content Placeholder 2"/>
          <p:cNvSpPr>
            <a:spLocks noGrp="1"/>
          </p:cNvSpPr>
          <p:nvPr>
            <p:ph idx="1"/>
          </p:nvPr>
        </p:nvSpPr>
        <p:spPr>
          <a:xfrm>
            <a:off x="228600" y="914400"/>
            <a:ext cx="8763000" cy="4411976"/>
          </a:xfrm>
        </p:spPr>
        <p:txBody>
          <a:bodyPr>
            <a:normAutofit lnSpcReduction="10000"/>
          </a:bodyPr>
          <a:lstStyle/>
          <a:p>
            <a:pPr marL="0" indent="0">
              <a:spcBef>
                <a:spcPts val="600"/>
              </a:spcBef>
              <a:buClr>
                <a:schemeClr val="accent2"/>
              </a:buClr>
              <a:buFont typeface="Wingdings" pitchFamily="2" charset="2"/>
              <a:buNone/>
              <a:defRPr/>
            </a:pPr>
            <a:r>
              <a:rPr lang="en-US" sz="2400" dirty="0" smtClean="0"/>
              <a:t>MEF 23 CoS Implementation Agreement - Phase 1</a:t>
            </a:r>
          </a:p>
          <a:p>
            <a:pPr>
              <a:spcBef>
                <a:spcPts val="600"/>
              </a:spcBef>
              <a:buClr>
                <a:schemeClr val="accent2"/>
              </a:buClr>
              <a:defRPr/>
            </a:pPr>
            <a:r>
              <a:rPr lang="en-US" sz="2000" b="0" dirty="0" smtClean="0"/>
              <a:t>Specifies a 3 CoS Model and allows for subsets and extensions</a:t>
            </a:r>
          </a:p>
          <a:p>
            <a:pPr>
              <a:spcBef>
                <a:spcPts val="600"/>
              </a:spcBef>
              <a:buSzPct val="120000"/>
              <a:defRPr/>
            </a:pPr>
            <a:r>
              <a:rPr lang="en-US" sz="2000" b="0" dirty="0" smtClean="0"/>
              <a:t>Provides Guidance for  interconnections of Carrier Ethernet networks implementing Class of Service Models</a:t>
            </a:r>
          </a:p>
          <a:p>
            <a:pPr marL="400050" indent="-400050">
              <a:spcBef>
                <a:spcPts val="600"/>
              </a:spcBef>
              <a:buSzPct val="120000"/>
              <a:defRPr/>
            </a:pPr>
            <a:r>
              <a:rPr lang="en-US" sz="2000" b="0" dirty="0" smtClean="0"/>
              <a:t>PCP/DSCP* values, as part of the Class of Service ID (CoS ID)</a:t>
            </a:r>
          </a:p>
          <a:p>
            <a:pPr marL="800100" lvl="1" indent="-400050">
              <a:spcBef>
                <a:spcPts val="600"/>
              </a:spcBef>
              <a:buSzPct val="120000"/>
              <a:defRPr/>
            </a:pPr>
            <a:r>
              <a:rPr lang="en-US" sz="2000" b="0" dirty="0" smtClean="0"/>
              <a:t>Recommended for the UNI while PCP values are mandatory at the ENNI to facilitate interconnection.</a:t>
            </a:r>
          </a:p>
          <a:p>
            <a:pPr marL="800100" lvl="1" indent="-400050">
              <a:spcBef>
                <a:spcPts val="600"/>
              </a:spcBef>
              <a:buSzPct val="120000"/>
              <a:defRPr/>
            </a:pPr>
            <a:r>
              <a:rPr lang="en-US" sz="2000" dirty="0" smtClean="0"/>
              <a:t>PCP/DSCP mandatory values are subset of the total value</a:t>
            </a:r>
          </a:p>
          <a:p>
            <a:pPr>
              <a:spcBef>
                <a:spcPts val="600"/>
              </a:spcBef>
              <a:buSzPct val="120000"/>
              <a:buNone/>
              <a:defRPr/>
            </a:pPr>
            <a:r>
              <a:rPr lang="en-US" sz="2400" dirty="0" smtClean="0"/>
              <a:t>Guidance on Bandwidth Profile constraints </a:t>
            </a:r>
          </a:p>
          <a:p>
            <a:pPr marL="800100" lvl="1" indent="-400050">
              <a:spcBef>
                <a:spcPts val="600"/>
              </a:spcBef>
              <a:buSzPct val="120000"/>
              <a:defRPr/>
            </a:pPr>
            <a:r>
              <a:rPr lang="en-US" sz="2000" dirty="0" smtClean="0"/>
              <a:t>Includes consideration for frame disposition (i.e., “Color”) </a:t>
            </a:r>
          </a:p>
          <a:p>
            <a:pPr>
              <a:spcBef>
                <a:spcPts val="600"/>
              </a:spcBef>
              <a:buSzPct val="120000"/>
              <a:buNone/>
              <a:defRPr/>
            </a:pPr>
            <a:r>
              <a:rPr lang="en-US" sz="2400" dirty="0" smtClean="0"/>
              <a:t>Performance Attributes</a:t>
            </a:r>
          </a:p>
          <a:p>
            <a:pPr marL="800100" lvl="1" indent="-400050">
              <a:spcBef>
                <a:spcPts val="600"/>
              </a:spcBef>
              <a:buSzPct val="120000"/>
              <a:defRPr/>
            </a:pPr>
            <a:r>
              <a:rPr lang="en-US" sz="2000" dirty="0" smtClean="0"/>
              <a:t>Introduced based on FD, IFDV/FDV and FLR – not quantified</a:t>
            </a:r>
          </a:p>
        </p:txBody>
      </p:sp>
      <p:sp>
        <p:nvSpPr>
          <p:cNvPr id="5" name="Rectangle 4"/>
          <p:cNvSpPr/>
          <p:nvPr/>
        </p:nvSpPr>
        <p:spPr>
          <a:xfrm>
            <a:off x="1004934" y="5781745"/>
            <a:ext cx="8139065" cy="523220"/>
          </a:xfrm>
          <a:prstGeom prst="rect">
            <a:avLst/>
          </a:prstGeom>
        </p:spPr>
        <p:txBody>
          <a:bodyPr wrap="square">
            <a:spAutoFit/>
          </a:bodyPr>
          <a:lstStyle/>
          <a:p>
            <a:pPr marL="688975" indent="-688975"/>
            <a:r>
              <a:rPr lang="en-US" sz="1400" b="1" dirty="0" smtClean="0"/>
              <a:t>* Note: 	PCP: Priority Code Point : 3 bit Priority in IEEE 802.3 datagram frames.</a:t>
            </a:r>
            <a:br>
              <a:rPr lang="en-US" sz="1400" b="1" dirty="0" smtClean="0"/>
            </a:br>
            <a:r>
              <a:rPr lang="en-US" sz="1400" b="1" dirty="0" smtClean="0"/>
              <a:t>DSCP: 6-bit Differentiated Services Code Point in IP frames</a:t>
            </a:r>
            <a:endParaRPr lang="en-US" sz="1400" b="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a:xfrm>
            <a:off x="0" y="0"/>
            <a:ext cx="9144000" cy="685800"/>
          </a:xfrm>
        </p:spPr>
        <p:txBody>
          <a:bodyPr/>
          <a:lstStyle/>
          <a:p>
            <a:pPr marL="346075"/>
            <a:r>
              <a:rPr lang="en-US" sz="3600" dirty="0" smtClean="0"/>
              <a:t>Mapping the CoS Model at an ENNI</a:t>
            </a:r>
          </a:p>
        </p:txBody>
      </p:sp>
      <p:sp>
        <p:nvSpPr>
          <p:cNvPr id="13317" name="Rectangle 399"/>
          <p:cNvSpPr>
            <a:spLocks noChangeArrowheads="1"/>
          </p:cNvSpPr>
          <p:nvPr/>
        </p:nvSpPr>
        <p:spPr bwMode="auto">
          <a:xfrm>
            <a:off x="3440690" y="6388905"/>
            <a:ext cx="2725105" cy="118494"/>
          </a:xfrm>
          <a:prstGeom prst="rect">
            <a:avLst/>
          </a:prstGeom>
          <a:noFill/>
          <a:ln w="9525">
            <a:noFill/>
            <a:miter lim="800000"/>
            <a:headEnd/>
            <a:tailEnd/>
          </a:ln>
        </p:spPr>
        <p:txBody>
          <a:bodyPr wrap="none" lIns="0" tIns="0" rIns="0" bIns="0">
            <a:spAutoFit/>
          </a:bodyPr>
          <a:lstStyle/>
          <a:p>
            <a:pPr>
              <a:lnSpc>
                <a:spcPct val="70000"/>
              </a:lnSpc>
            </a:pPr>
            <a:r>
              <a:rPr lang="en-US" sz="1100" dirty="0">
                <a:solidFill>
                  <a:schemeClr val="bg1"/>
                </a:solidFill>
              </a:rPr>
              <a:t>* Each CoS Label associated with particular CPO</a:t>
            </a:r>
          </a:p>
        </p:txBody>
      </p:sp>
      <p:grpSp>
        <p:nvGrpSpPr>
          <p:cNvPr id="3" name="Group 83"/>
          <p:cNvGrpSpPr>
            <a:grpSpLocks/>
          </p:cNvGrpSpPr>
          <p:nvPr/>
        </p:nvGrpSpPr>
        <p:grpSpPr bwMode="auto">
          <a:xfrm>
            <a:off x="4050535" y="3459162"/>
            <a:ext cx="3810000" cy="1219200"/>
            <a:chOff x="2016" y="2160"/>
            <a:chExt cx="2400" cy="7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13375" name="Rectangle 622"/>
            <p:cNvSpPr>
              <a:spLocks noChangeArrowheads="1"/>
            </p:cNvSpPr>
            <p:nvPr/>
          </p:nvSpPr>
          <p:spPr bwMode="auto">
            <a:xfrm>
              <a:off x="2016" y="2160"/>
              <a:ext cx="2400" cy="768"/>
            </a:xfrm>
            <a:prstGeom prst="rect">
              <a:avLst/>
            </a:prstGeom>
            <a:grpFill/>
            <a:ln w="9525">
              <a:solidFill>
                <a:schemeClr val="tx1">
                  <a:lumMod val="50000"/>
                  <a:lumOff val="50000"/>
                </a:schemeClr>
              </a:solidFill>
              <a:miter lim="800000"/>
              <a:headEnd/>
              <a:tailEnd/>
            </a:ln>
            <a:effectLst>
              <a:prstShdw prst="shdw17" dist="17961" dir="2700000">
                <a:srgbClr val="858585"/>
              </a:prstShdw>
            </a:effectLst>
          </p:spPr>
          <p:txBody>
            <a:bodyPr wrap="none" anchor="ctr"/>
            <a:lstStyle/>
            <a:p>
              <a:endParaRPr lang="en-US" dirty="0"/>
            </a:p>
          </p:txBody>
        </p:sp>
        <p:sp>
          <p:nvSpPr>
            <p:cNvPr id="13376" name="Freeform 328"/>
            <p:cNvSpPr>
              <a:spLocks/>
            </p:cNvSpPr>
            <p:nvPr/>
          </p:nvSpPr>
          <p:spPr bwMode="auto">
            <a:xfrm>
              <a:off x="3554" y="2317"/>
              <a:ext cx="81" cy="83"/>
            </a:xfrm>
            <a:custGeom>
              <a:avLst/>
              <a:gdLst>
                <a:gd name="T0" fmla="*/ 40 w 81"/>
                <a:gd name="T1" fmla="*/ 0 h 83"/>
                <a:gd name="T2" fmla="*/ 0 w 81"/>
                <a:gd name="T3" fmla="*/ 83 h 83"/>
                <a:gd name="T4" fmla="*/ 81 w 81"/>
                <a:gd name="T5" fmla="*/ 83 h 83"/>
                <a:gd name="T6" fmla="*/ 40 w 81"/>
                <a:gd name="T7" fmla="*/ 0 h 83"/>
                <a:gd name="T8" fmla="*/ 0 60000 65536"/>
                <a:gd name="T9" fmla="*/ 0 60000 65536"/>
                <a:gd name="T10" fmla="*/ 0 60000 65536"/>
                <a:gd name="T11" fmla="*/ 0 60000 65536"/>
                <a:gd name="T12" fmla="*/ 0 w 81"/>
                <a:gd name="T13" fmla="*/ 0 h 83"/>
                <a:gd name="T14" fmla="*/ 81 w 81"/>
                <a:gd name="T15" fmla="*/ 83 h 83"/>
              </a:gdLst>
              <a:ahLst/>
              <a:cxnLst>
                <a:cxn ang="T8">
                  <a:pos x="T0" y="T1"/>
                </a:cxn>
                <a:cxn ang="T9">
                  <a:pos x="T2" y="T3"/>
                </a:cxn>
                <a:cxn ang="T10">
                  <a:pos x="T4" y="T5"/>
                </a:cxn>
                <a:cxn ang="T11">
                  <a:pos x="T6" y="T7"/>
                </a:cxn>
              </a:cxnLst>
              <a:rect l="T12" t="T13" r="T14" b="T15"/>
              <a:pathLst>
                <a:path w="81" h="83">
                  <a:moveTo>
                    <a:pt x="40" y="0"/>
                  </a:moveTo>
                  <a:lnTo>
                    <a:pt x="0" y="83"/>
                  </a:lnTo>
                  <a:lnTo>
                    <a:pt x="81" y="83"/>
                  </a:lnTo>
                  <a:lnTo>
                    <a:pt x="40" y="0"/>
                  </a:lnTo>
                  <a:close/>
                </a:path>
              </a:pathLst>
            </a:custGeom>
            <a:grpFill/>
            <a:ln w="9525">
              <a:solidFill>
                <a:schemeClr val="tx1">
                  <a:lumMod val="50000"/>
                  <a:lumOff val="50000"/>
                </a:schemeClr>
              </a:solidFill>
              <a:round/>
              <a:headEnd/>
              <a:tailEnd/>
            </a:ln>
          </p:spPr>
          <p:txBody>
            <a:bodyPr/>
            <a:lstStyle/>
            <a:p>
              <a:endParaRPr lang="en-US" dirty="0"/>
            </a:p>
          </p:txBody>
        </p:sp>
        <p:sp>
          <p:nvSpPr>
            <p:cNvPr id="13377" name="Freeform 329"/>
            <p:cNvSpPr>
              <a:spLocks/>
            </p:cNvSpPr>
            <p:nvPr/>
          </p:nvSpPr>
          <p:spPr bwMode="auto">
            <a:xfrm>
              <a:off x="3557" y="2508"/>
              <a:ext cx="89" cy="99"/>
            </a:xfrm>
            <a:custGeom>
              <a:avLst/>
              <a:gdLst>
                <a:gd name="T0" fmla="*/ 22 w 89"/>
                <a:gd name="T1" fmla="*/ 0 h 99"/>
                <a:gd name="T2" fmla="*/ 22 w 89"/>
                <a:gd name="T3" fmla="*/ 23 h 99"/>
                <a:gd name="T4" fmla="*/ 0 w 89"/>
                <a:gd name="T5" fmla="*/ 23 h 99"/>
                <a:gd name="T6" fmla="*/ 0 w 89"/>
                <a:gd name="T7" fmla="*/ 76 h 99"/>
                <a:gd name="T8" fmla="*/ 22 w 89"/>
                <a:gd name="T9" fmla="*/ 76 h 99"/>
                <a:gd name="T10" fmla="*/ 22 w 89"/>
                <a:gd name="T11" fmla="*/ 99 h 99"/>
                <a:gd name="T12" fmla="*/ 67 w 89"/>
                <a:gd name="T13" fmla="*/ 99 h 99"/>
                <a:gd name="T14" fmla="*/ 67 w 89"/>
                <a:gd name="T15" fmla="*/ 76 h 99"/>
                <a:gd name="T16" fmla="*/ 89 w 89"/>
                <a:gd name="T17" fmla="*/ 76 h 99"/>
                <a:gd name="T18" fmla="*/ 89 w 89"/>
                <a:gd name="T19" fmla="*/ 23 h 99"/>
                <a:gd name="T20" fmla="*/ 67 w 89"/>
                <a:gd name="T21" fmla="*/ 23 h 99"/>
                <a:gd name="T22" fmla="*/ 67 w 89"/>
                <a:gd name="T23" fmla="*/ 0 h 99"/>
                <a:gd name="T24" fmla="*/ 22 w 89"/>
                <a:gd name="T25" fmla="*/ 0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99"/>
                <a:gd name="T41" fmla="*/ 89 w 89"/>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99">
                  <a:moveTo>
                    <a:pt x="22" y="0"/>
                  </a:moveTo>
                  <a:lnTo>
                    <a:pt x="22" y="23"/>
                  </a:lnTo>
                  <a:lnTo>
                    <a:pt x="0" y="23"/>
                  </a:lnTo>
                  <a:lnTo>
                    <a:pt x="0" y="76"/>
                  </a:lnTo>
                  <a:lnTo>
                    <a:pt x="22" y="76"/>
                  </a:lnTo>
                  <a:lnTo>
                    <a:pt x="22" y="99"/>
                  </a:lnTo>
                  <a:lnTo>
                    <a:pt x="67" y="99"/>
                  </a:lnTo>
                  <a:lnTo>
                    <a:pt x="67" y="76"/>
                  </a:lnTo>
                  <a:lnTo>
                    <a:pt x="89" y="76"/>
                  </a:lnTo>
                  <a:lnTo>
                    <a:pt x="89" y="23"/>
                  </a:lnTo>
                  <a:lnTo>
                    <a:pt x="67" y="23"/>
                  </a:lnTo>
                  <a:lnTo>
                    <a:pt x="67" y="0"/>
                  </a:lnTo>
                  <a:lnTo>
                    <a:pt x="22" y="0"/>
                  </a:lnTo>
                  <a:close/>
                </a:path>
              </a:pathLst>
            </a:custGeom>
            <a:grpFill/>
            <a:ln w="9525">
              <a:solidFill>
                <a:schemeClr val="tx1">
                  <a:lumMod val="50000"/>
                  <a:lumOff val="50000"/>
                </a:schemeClr>
              </a:solidFill>
              <a:round/>
              <a:headEnd/>
              <a:tailEnd/>
            </a:ln>
          </p:spPr>
          <p:txBody>
            <a:bodyPr/>
            <a:lstStyle/>
            <a:p>
              <a:endParaRPr lang="en-US" dirty="0"/>
            </a:p>
          </p:txBody>
        </p:sp>
        <p:sp>
          <p:nvSpPr>
            <p:cNvPr id="13378" name="Freeform 330"/>
            <p:cNvSpPr>
              <a:spLocks/>
            </p:cNvSpPr>
            <p:nvPr/>
          </p:nvSpPr>
          <p:spPr bwMode="auto">
            <a:xfrm>
              <a:off x="3564" y="2738"/>
              <a:ext cx="73" cy="99"/>
            </a:xfrm>
            <a:custGeom>
              <a:avLst/>
              <a:gdLst>
                <a:gd name="T0" fmla="*/ 37 w 73"/>
                <a:gd name="T1" fmla="*/ 0 h 99"/>
                <a:gd name="T2" fmla="*/ 0 w 73"/>
                <a:gd name="T3" fmla="*/ 50 h 99"/>
                <a:gd name="T4" fmla="*/ 37 w 73"/>
                <a:gd name="T5" fmla="*/ 99 h 99"/>
                <a:gd name="T6" fmla="*/ 73 w 73"/>
                <a:gd name="T7" fmla="*/ 50 h 99"/>
                <a:gd name="T8" fmla="*/ 37 w 73"/>
                <a:gd name="T9" fmla="*/ 0 h 99"/>
                <a:gd name="T10" fmla="*/ 0 60000 65536"/>
                <a:gd name="T11" fmla="*/ 0 60000 65536"/>
                <a:gd name="T12" fmla="*/ 0 60000 65536"/>
                <a:gd name="T13" fmla="*/ 0 60000 65536"/>
                <a:gd name="T14" fmla="*/ 0 60000 65536"/>
                <a:gd name="T15" fmla="*/ 0 w 73"/>
                <a:gd name="T16" fmla="*/ 0 h 99"/>
                <a:gd name="T17" fmla="*/ 73 w 73"/>
                <a:gd name="T18" fmla="*/ 99 h 99"/>
              </a:gdLst>
              <a:ahLst/>
              <a:cxnLst>
                <a:cxn ang="T10">
                  <a:pos x="T0" y="T1"/>
                </a:cxn>
                <a:cxn ang="T11">
                  <a:pos x="T2" y="T3"/>
                </a:cxn>
                <a:cxn ang="T12">
                  <a:pos x="T4" y="T5"/>
                </a:cxn>
                <a:cxn ang="T13">
                  <a:pos x="T6" y="T7"/>
                </a:cxn>
                <a:cxn ang="T14">
                  <a:pos x="T8" y="T9"/>
                </a:cxn>
              </a:cxnLst>
              <a:rect l="T15" t="T16" r="T17" b="T18"/>
              <a:pathLst>
                <a:path w="73" h="99">
                  <a:moveTo>
                    <a:pt x="37" y="0"/>
                  </a:moveTo>
                  <a:lnTo>
                    <a:pt x="0" y="50"/>
                  </a:lnTo>
                  <a:lnTo>
                    <a:pt x="37" y="99"/>
                  </a:lnTo>
                  <a:lnTo>
                    <a:pt x="73" y="50"/>
                  </a:lnTo>
                  <a:lnTo>
                    <a:pt x="37" y="0"/>
                  </a:lnTo>
                  <a:close/>
                </a:path>
              </a:pathLst>
            </a:custGeom>
            <a:grpFill/>
            <a:ln w="9525">
              <a:solidFill>
                <a:schemeClr val="tx1">
                  <a:lumMod val="50000"/>
                  <a:lumOff val="50000"/>
                </a:schemeClr>
              </a:solidFill>
              <a:round/>
              <a:headEnd/>
              <a:tailEnd/>
            </a:ln>
          </p:spPr>
          <p:txBody>
            <a:bodyPr/>
            <a:lstStyle/>
            <a:p>
              <a:endParaRPr lang="en-US" dirty="0"/>
            </a:p>
          </p:txBody>
        </p:sp>
        <p:sp>
          <p:nvSpPr>
            <p:cNvPr id="13379" name="Oval 331"/>
            <p:cNvSpPr>
              <a:spLocks noChangeArrowheads="1"/>
            </p:cNvSpPr>
            <p:nvPr/>
          </p:nvSpPr>
          <p:spPr bwMode="auto">
            <a:xfrm>
              <a:off x="2137" y="2814"/>
              <a:ext cx="81" cy="75"/>
            </a:xfrm>
            <a:prstGeom prst="ellipse">
              <a:avLst/>
            </a:prstGeom>
            <a:grpFill/>
            <a:ln w="0">
              <a:solidFill>
                <a:schemeClr val="tx1">
                  <a:lumMod val="50000"/>
                  <a:lumOff val="50000"/>
                </a:schemeClr>
              </a:solidFill>
              <a:round/>
              <a:headEnd/>
              <a:tailEnd/>
            </a:ln>
          </p:spPr>
          <p:txBody>
            <a:bodyPr/>
            <a:lstStyle/>
            <a:p>
              <a:endParaRPr lang="en-US" dirty="0"/>
            </a:p>
          </p:txBody>
        </p:sp>
        <p:sp>
          <p:nvSpPr>
            <p:cNvPr id="13380" name="Rectangle 332"/>
            <p:cNvSpPr>
              <a:spLocks noChangeArrowheads="1"/>
            </p:cNvSpPr>
            <p:nvPr/>
          </p:nvSpPr>
          <p:spPr bwMode="auto">
            <a:xfrm>
              <a:off x="2130" y="2407"/>
              <a:ext cx="73" cy="75"/>
            </a:xfrm>
            <a:prstGeom prst="rect">
              <a:avLst/>
            </a:prstGeom>
            <a:grpFill/>
            <a:ln w="9525">
              <a:solidFill>
                <a:schemeClr val="tx1">
                  <a:lumMod val="50000"/>
                  <a:lumOff val="50000"/>
                </a:schemeClr>
              </a:solidFill>
              <a:miter lim="800000"/>
              <a:headEnd/>
              <a:tailEnd/>
            </a:ln>
          </p:spPr>
          <p:txBody>
            <a:bodyPr/>
            <a:lstStyle/>
            <a:p>
              <a:endParaRPr lang="en-US" dirty="0"/>
            </a:p>
          </p:txBody>
        </p:sp>
        <p:sp>
          <p:nvSpPr>
            <p:cNvPr id="13381" name="Rectangle 333"/>
            <p:cNvSpPr>
              <a:spLocks noChangeArrowheads="1"/>
            </p:cNvSpPr>
            <p:nvPr/>
          </p:nvSpPr>
          <p:spPr bwMode="auto">
            <a:xfrm>
              <a:off x="3728" y="2290"/>
              <a:ext cx="431"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Rock</a:t>
              </a:r>
              <a:endParaRPr lang="en-US" dirty="0"/>
            </a:p>
          </p:txBody>
        </p:sp>
        <p:sp>
          <p:nvSpPr>
            <p:cNvPr id="13382" name="Rectangle 334"/>
            <p:cNvSpPr>
              <a:spLocks noChangeArrowheads="1"/>
            </p:cNvSpPr>
            <p:nvPr/>
          </p:nvSpPr>
          <p:spPr bwMode="auto">
            <a:xfrm>
              <a:off x="3732" y="2512"/>
              <a:ext cx="468"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Paper</a:t>
              </a:r>
              <a:endParaRPr lang="en-US" dirty="0"/>
            </a:p>
          </p:txBody>
        </p:sp>
        <p:sp>
          <p:nvSpPr>
            <p:cNvPr id="13383" name="Rectangle 335"/>
            <p:cNvSpPr>
              <a:spLocks noChangeArrowheads="1"/>
            </p:cNvSpPr>
            <p:nvPr/>
          </p:nvSpPr>
          <p:spPr bwMode="auto">
            <a:xfrm>
              <a:off x="3730" y="2736"/>
              <a:ext cx="575"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Scissors</a:t>
              </a:r>
              <a:endParaRPr lang="en-US" dirty="0"/>
            </a:p>
          </p:txBody>
        </p:sp>
        <p:sp>
          <p:nvSpPr>
            <p:cNvPr id="13384" name="Rectangle 336"/>
            <p:cNvSpPr>
              <a:spLocks noChangeArrowheads="1"/>
            </p:cNvSpPr>
            <p:nvPr/>
          </p:nvSpPr>
          <p:spPr bwMode="auto">
            <a:xfrm>
              <a:off x="2314" y="2207"/>
              <a:ext cx="399"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Plus</a:t>
              </a:r>
              <a:endParaRPr lang="en-US" dirty="0"/>
            </a:p>
          </p:txBody>
        </p:sp>
        <p:sp>
          <p:nvSpPr>
            <p:cNvPr id="13385" name="Freeform 337"/>
            <p:cNvSpPr>
              <a:spLocks/>
            </p:cNvSpPr>
            <p:nvPr/>
          </p:nvSpPr>
          <p:spPr bwMode="auto">
            <a:xfrm>
              <a:off x="2122" y="2596"/>
              <a:ext cx="96" cy="113"/>
            </a:xfrm>
            <a:custGeom>
              <a:avLst/>
              <a:gdLst>
                <a:gd name="T0" fmla="*/ 0 w 950"/>
                <a:gd name="T1" fmla="*/ 0 h 1083"/>
                <a:gd name="T2" fmla="*/ 0 w 950"/>
                <a:gd name="T3" fmla="*/ 0 h 1083"/>
                <a:gd name="T4" fmla="*/ 0 w 950"/>
                <a:gd name="T5" fmla="*/ 0 h 1083"/>
                <a:gd name="T6" fmla="*/ 0 w 950"/>
                <a:gd name="T7" fmla="*/ 0 h 1083"/>
                <a:gd name="T8" fmla="*/ 0 w 950"/>
                <a:gd name="T9" fmla="*/ 0 h 1083"/>
                <a:gd name="T10" fmla="*/ 0 w 950"/>
                <a:gd name="T11" fmla="*/ 0 h 1083"/>
                <a:gd name="T12" fmla="*/ 0 w 950"/>
                <a:gd name="T13" fmla="*/ 0 h 1083"/>
                <a:gd name="T14" fmla="*/ 0 w 950"/>
                <a:gd name="T15" fmla="*/ 0 h 1083"/>
                <a:gd name="T16" fmla="*/ 0 w 950"/>
                <a:gd name="T17" fmla="*/ 0 h 1083"/>
                <a:gd name="T18" fmla="*/ 0 w 950"/>
                <a:gd name="T19" fmla="*/ 0 h 1083"/>
                <a:gd name="T20" fmla="*/ 0 w 950"/>
                <a:gd name="T21" fmla="*/ 0 h 1083"/>
                <a:gd name="T22" fmla="*/ 0 w 950"/>
                <a:gd name="T23" fmla="*/ 0 h 1083"/>
                <a:gd name="T24" fmla="*/ 0 w 950"/>
                <a:gd name="T25" fmla="*/ 0 h 1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0"/>
                <a:gd name="T40" fmla="*/ 0 h 1083"/>
                <a:gd name="T41" fmla="*/ 950 w 950"/>
                <a:gd name="T42" fmla="*/ 1083 h 10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0" h="1083">
                  <a:moveTo>
                    <a:pt x="478" y="110"/>
                  </a:moveTo>
                  <a:cubicBezTo>
                    <a:pt x="460" y="88"/>
                    <a:pt x="420" y="51"/>
                    <a:pt x="397" y="37"/>
                  </a:cubicBezTo>
                  <a:cubicBezTo>
                    <a:pt x="346" y="8"/>
                    <a:pt x="294" y="0"/>
                    <a:pt x="239" y="0"/>
                  </a:cubicBezTo>
                  <a:cubicBezTo>
                    <a:pt x="184" y="8"/>
                    <a:pt x="132" y="29"/>
                    <a:pt x="87" y="66"/>
                  </a:cubicBezTo>
                  <a:cubicBezTo>
                    <a:pt x="51" y="110"/>
                    <a:pt x="26" y="162"/>
                    <a:pt x="11" y="212"/>
                  </a:cubicBezTo>
                  <a:cubicBezTo>
                    <a:pt x="0" y="271"/>
                    <a:pt x="11" y="329"/>
                    <a:pt x="26" y="381"/>
                  </a:cubicBezTo>
                  <a:lnTo>
                    <a:pt x="478" y="1083"/>
                  </a:lnTo>
                  <a:lnTo>
                    <a:pt x="924" y="381"/>
                  </a:lnTo>
                  <a:cubicBezTo>
                    <a:pt x="945" y="329"/>
                    <a:pt x="950" y="271"/>
                    <a:pt x="945" y="212"/>
                  </a:cubicBezTo>
                  <a:cubicBezTo>
                    <a:pt x="929" y="162"/>
                    <a:pt x="899" y="110"/>
                    <a:pt x="864" y="66"/>
                  </a:cubicBezTo>
                  <a:cubicBezTo>
                    <a:pt x="817" y="29"/>
                    <a:pt x="767" y="8"/>
                    <a:pt x="716" y="0"/>
                  </a:cubicBezTo>
                  <a:cubicBezTo>
                    <a:pt x="660" y="0"/>
                    <a:pt x="605" y="8"/>
                    <a:pt x="559" y="37"/>
                  </a:cubicBezTo>
                  <a:cubicBezTo>
                    <a:pt x="536" y="51"/>
                    <a:pt x="495" y="88"/>
                    <a:pt x="478" y="110"/>
                  </a:cubicBezTo>
                  <a:close/>
                </a:path>
              </a:pathLst>
            </a:custGeom>
            <a:grpFill/>
            <a:ln w="0">
              <a:solidFill>
                <a:schemeClr val="tx1">
                  <a:lumMod val="50000"/>
                  <a:lumOff val="50000"/>
                </a:schemeClr>
              </a:solidFill>
              <a:prstDash val="solid"/>
              <a:round/>
              <a:headEnd/>
              <a:tailEnd/>
            </a:ln>
          </p:spPr>
          <p:txBody>
            <a:bodyPr/>
            <a:lstStyle/>
            <a:p>
              <a:endParaRPr lang="en-US" dirty="0"/>
            </a:p>
          </p:txBody>
        </p:sp>
        <p:sp>
          <p:nvSpPr>
            <p:cNvPr id="13386" name="Line 338"/>
            <p:cNvSpPr>
              <a:spLocks noChangeShapeType="1"/>
            </p:cNvSpPr>
            <p:nvPr/>
          </p:nvSpPr>
          <p:spPr bwMode="auto">
            <a:xfrm>
              <a:off x="2116" y="2258"/>
              <a:ext cx="97" cy="0"/>
            </a:xfrm>
            <a:prstGeom prst="line">
              <a:avLst/>
            </a:prstGeom>
            <a:grpFill/>
            <a:ln w="7938" cap="rnd">
              <a:solidFill>
                <a:schemeClr val="tx1">
                  <a:lumMod val="50000"/>
                  <a:lumOff val="50000"/>
                </a:schemeClr>
              </a:solidFill>
              <a:round/>
              <a:headEnd/>
              <a:tailEnd/>
            </a:ln>
          </p:spPr>
          <p:txBody>
            <a:bodyPr/>
            <a:lstStyle/>
            <a:p>
              <a:endParaRPr lang="en-US" dirty="0"/>
            </a:p>
          </p:txBody>
        </p:sp>
        <p:sp>
          <p:nvSpPr>
            <p:cNvPr id="13387" name="Line 339"/>
            <p:cNvSpPr>
              <a:spLocks noChangeShapeType="1"/>
            </p:cNvSpPr>
            <p:nvPr/>
          </p:nvSpPr>
          <p:spPr bwMode="auto">
            <a:xfrm>
              <a:off x="2169" y="2205"/>
              <a:ext cx="0" cy="102"/>
            </a:xfrm>
            <a:prstGeom prst="line">
              <a:avLst/>
            </a:prstGeom>
            <a:grpFill/>
            <a:ln w="7938" cap="rnd">
              <a:solidFill>
                <a:schemeClr val="tx1">
                  <a:lumMod val="50000"/>
                  <a:lumOff val="50000"/>
                </a:schemeClr>
              </a:solidFill>
              <a:round/>
              <a:headEnd/>
              <a:tailEnd/>
            </a:ln>
          </p:spPr>
          <p:txBody>
            <a:bodyPr/>
            <a:lstStyle/>
            <a:p>
              <a:endParaRPr lang="en-US" dirty="0"/>
            </a:p>
          </p:txBody>
        </p:sp>
        <p:sp>
          <p:nvSpPr>
            <p:cNvPr id="13388" name="Line 341"/>
            <p:cNvSpPr>
              <a:spLocks noChangeShapeType="1"/>
            </p:cNvSpPr>
            <p:nvPr/>
          </p:nvSpPr>
          <p:spPr bwMode="auto">
            <a:xfrm>
              <a:off x="2169" y="2205"/>
              <a:ext cx="0" cy="102"/>
            </a:xfrm>
            <a:prstGeom prst="line">
              <a:avLst/>
            </a:prstGeom>
            <a:grpFill/>
            <a:ln w="7938" cap="rnd">
              <a:solidFill>
                <a:schemeClr val="tx1">
                  <a:lumMod val="50000"/>
                  <a:lumOff val="50000"/>
                </a:schemeClr>
              </a:solidFill>
              <a:round/>
              <a:headEnd/>
              <a:tailEnd/>
            </a:ln>
          </p:spPr>
          <p:txBody>
            <a:bodyPr/>
            <a:lstStyle/>
            <a:p>
              <a:endParaRPr lang="en-US" dirty="0"/>
            </a:p>
          </p:txBody>
        </p:sp>
        <p:sp>
          <p:nvSpPr>
            <p:cNvPr id="13389" name="Rectangle 342"/>
            <p:cNvSpPr>
              <a:spLocks noChangeArrowheads="1"/>
            </p:cNvSpPr>
            <p:nvPr/>
          </p:nvSpPr>
          <p:spPr bwMode="auto">
            <a:xfrm>
              <a:off x="2312" y="2410"/>
              <a:ext cx="521"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Square</a:t>
              </a:r>
              <a:endParaRPr lang="en-US" dirty="0"/>
            </a:p>
          </p:txBody>
        </p:sp>
        <p:sp>
          <p:nvSpPr>
            <p:cNvPr id="13390" name="Rectangle 343"/>
            <p:cNvSpPr>
              <a:spLocks noChangeArrowheads="1"/>
            </p:cNvSpPr>
            <p:nvPr/>
          </p:nvSpPr>
          <p:spPr bwMode="auto">
            <a:xfrm>
              <a:off x="2308" y="2607"/>
              <a:ext cx="447"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Heart</a:t>
              </a:r>
              <a:endParaRPr lang="en-US" dirty="0"/>
            </a:p>
          </p:txBody>
        </p:sp>
        <p:sp>
          <p:nvSpPr>
            <p:cNvPr id="13391" name="Rectangle 344"/>
            <p:cNvSpPr>
              <a:spLocks noChangeArrowheads="1"/>
            </p:cNvSpPr>
            <p:nvPr/>
          </p:nvSpPr>
          <p:spPr bwMode="auto">
            <a:xfrm>
              <a:off x="2315" y="2796"/>
              <a:ext cx="409" cy="115"/>
            </a:xfrm>
            <a:prstGeom prst="rect">
              <a:avLst/>
            </a:prstGeom>
            <a:grpFill/>
            <a:ln w="9525">
              <a:solidFill>
                <a:schemeClr val="tx1">
                  <a:lumMod val="50000"/>
                  <a:lumOff val="50000"/>
                </a:schemeClr>
              </a:solidFill>
              <a:miter lim="800000"/>
              <a:headEnd/>
              <a:tailEnd/>
            </a:ln>
          </p:spPr>
          <p:txBody>
            <a:bodyPr wrap="none" lIns="0" tIns="0" rIns="0" bIns="0">
              <a:spAutoFit/>
            </a:bodyPr>
            <a:lstStyle/>
            <a:p>
              <a:r>
                <a:rPr lang="en-US" sz="1200" dirty="0">
                  <a:solidFill>
                    <a:srgbClr val="000000"/>
                  </a:solidFill>
                </a:rPr>
                <a:t>CoS Coal</a:t>
              </a:r>
              <a:endParaRPr lang="en-US" dirty="0"/>
            </a:p>
          </p:txBody>
        </p:sp>
        <p:sp>
          <p:nvSpPr>
            <p:cNvPr id="13392" name="Rectangle 346"/>
            <p:cNvSpPr>
              <a:spLocks noChangeArrowheads="1"/>
            </p:cNvSpPr>
            <p:nvPr/>
          </p:nvSpPr>
          <p:spPr bwMode="auto">
            <a:xfrm>
              <a:off x="2948" y="2438"/>
              <a:ext cx="526" cy="268"/>
            </a:xfrm>
            <a:prstGeom prst="rect">
              <a:avLst/>
            </a:prstGeom>
            <a:grpFill/>
            <a:ln w="9525">
              <a:solidFill>
                <a:schemeClr val="tx1">
                  <a:lumMod val="50000"/>
                  <a:lumOff val="50000"/>
                </a:schemeClr>
              </a:solidFill>
              <a:miter lim="800000"/>
              <a:headEnd/>
              <a:tailEnd/>
            </a:ln>
          </p:spPr>
          <p:txBody>
            <a:bodyPr wrap="none" lIns="0" tIns="0" rIns="0" bIns="0">
              <a:spAutoFit/>
            </a:bodyPr>
            <a:lstStyle/>
            <a:p>
              <a:pPr algn="ctr"/>
              <a:r>
                <a:rPr lang="en-US" sz="1400" b="1" dirty="0">
                  <a:solidFill>
                    <a:srgbClr val="FF0000"/>
                  </a:solidFill>
                </a:rPr>
                <a:t>CoS</a:t>
              </a:r>
            </a:p>
            <a:p>
              <a:pPr algn="ctr"/>
              <a:r>
                <a:rPr lang="en-US" sz="1400" b="1" dirty="0">
                  <a:solidFill>
                    <a:srgbClr val="FF0000"/>
                  </a:solidFill>
                </a:rPr>
                <a:t>Mapping?</a:t>
              </a:r>
              <a:endParaRPr lang="en-US" dirty="0"/>
            </a:p>
          </p:txBody>
        </p:sp>
      </p:grpSp>
      <p:grpSp>
        <p:nvGrpSpPr>
          <p:cNvPr id="4" name="Group 84"/>
          <p:cNvGrpSpPr>
            <a:grpSpLocks/>
          </p:cNvGrpSpPr>
          <p:nvPr/>
        </p:nvGrpSpPr>
        <p:grpSpPr bwMode="auto">
          <a:xfrm>
            <a:off x="4050535" y="4800600"/>
            <a:ext cx="3810000" cy="1295401"/>
            <a:chOff x="2016" y="3072"/>
            <a:chExt cx="2400" cy="806"/>
          </a:xfrm>
          <a:solidFill>
            <a:schemeClr val="bg1"/>
          </a:solidFill>
        </p:grpSpPr>
        <p:sp>
          <p:nvSpPr>
            <p:cNvPr id="13349" name="Rectangle 623"/>
            <p:cNvSpPr>
              <a:spLocks noChangeArrowheads="1"/>
            </p:cNvSpPr>
            <p:nvPr/>
          </p:nvSpPr>
          <p:spPr bwMode="auto">
            <a:xfrm>
              <a:off x="2016" y="3072"/>
              <a:ext cx="2400" cy="806"/>
            </a:xfrm>
            <a:prstGeom prst="rect">
              <a:avLst/>
            </a:prstGeom>
            <a:grpFill/>
            <a:ln w="9525">
              <a:solidFill>
                <a:schemeClr val="tx1">
                  <a:lumMod val="50000"/>
                  <a:lumOff val="50000"/>
                </a:schemeClr>
              </a:solidFill>
              <a:miter lim="800000"/>
              <a:headEnd/>
              <a:tailEnd/>
            </a:ln>
            <a:effectLst>
              <a:prstShdw prst="shdw17" dist="17961" dir="2700000">
                <a:srgbClr val="7A997A"/>
              </a:prstShdw>
            </a:effectLst>
          </p:spPr>
          <p:txBody>
            <a:bodyPr wrap="none" anchor="ctr"/>
            <a:lstStyle/>
            <a:p>
              <a:endParaRPr lang="en-US" dirty="0"/>
            </a:p>
          </p:txBody>
        </p:sp>
        <p:grpSp>
          <p:nvGrpSpPr>
            <p:cNvPr id="5" name="Group 621"/>
            <p:cNvGrpSpPr>
              <a:grpSpLocks/>
            </p:cNvGrpSpPr>
            <p:nvPr/>
          </p:nvGrpSpPr>
          <p:grpSpPr bwMode="auto">
            <a:xfrm>
              <a:off x="2132" y="3080"/>
              <a:ext cx="2188" cy="736"/>
              <a:chOff x="2996" y="2850"/>
              <a:chExt cx="2188" cy="736"/>
            </a:xfrm>
            <a:grpFill/>
          </p:grpSpPr>
          <p:sp>
            <p:nvSpPr>
              <p:cNvPr id="13351" name="Freeform 365"/>
              <p:cNvSpPr>
                <a:spLocks/>
              </p:cNvSpPr>
              <p:nvPr/>
            </p:nvSpPr>
            <p:spPr bwMode="auto">
              <a:xfrm>
                <a:off x="4433" y="2991"/>
                <a:ext cx="81" cy="84"/>
              </a:xfrm>
              <a:custGeom>
                <a:avLst/>
                <a:gdLst>
                  <a:gd name="T0" fmla="*/ 40 w 81"/>
                  <a:gd name="T1" fmla="*/ 0 h 84"/>
                  <a:gd name="T2" fmla="*/ 0 w 81"/>
                  <a:gd name="T3" fmla="*/ 84 h 84"/>
                  <a:gd name="T4" fmla="*/ 81 w 81"/>
                  <a:gd name="T5" fmla="*/ 84 h 84"/>
                  <a:gd name="T6" fmla="*/ 4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40" y="0"/>
                    </a:moveTo>
                    <a:lnTo>
                      <a:pt x="0" y="84"/>
                    </a:lnTo>
                    <a:lnTo>
                      <a:pt x="81" y="84"/>
                    </a:lnTo>
                    <a:lnTo>
                      <a:pt x="40" y="0"/>
                    </a:lnTo>
                    <a:close/>
                  </a:path>
                </a:pathLst>
              </a:custGeom>
              <a:grpFill/>
              <a:ln w="9525">
                <a:noFill/>
                <a:round/>
                <a:headEnd/>
                <a:tailEnd/>
              </a:ln>
            </p:spPr>
            <p:txBody>
              <a:bodyPr/>
              <a:lstStyle/>
              <a:p>
                <a:endParaRPr lang="en-US" dirty="0"/>
              </a:p>
            </p:txBody>
          </p:sp>
          <p:sp>
            <p:nvSpPr>
              <p:cNvPr id="13352" name="Freeform 366"/>
              <p:cNvSpPr>
                <a:spLocks/>
              </p:cNvSpPr>
              <p:nvPr/>
            </p:nvSpPr>
            <p:spPr bwMode="auto">
              <a:xfrm>
                <a:off x="4436" y="3183"/>
                <a:ext cx="89" cy="98"/>
              </a:xfrm>
              <a:custGeom>
                <a:avLst/>
                <a:gdLst>
                  <a:gd name="T0" fmla="*/ 23 w 89"/>
                  <a:gd name="T1" fmla="*/ 0 h 98"/>
                  <a:gd name="T2" fmla="*/ 23 w 89"/>
                  <a:gd name="T3" fmla="*/ 22 h 98"/>
                  <a:gd name="T4" fmla="*/ 0 w 89"/>
                  <a:gd name="T5" fmla="*/ 22 h 98"/>
                  <a:gd name="T6" fmla="*/ 0 w 89"/>
                  <a:gd name="T7" fmla="*/ 76 h 98"/>
                  <a:gd name="T8" fmla="*/ 23 w 89"/>
                  <a:gd name="T9" fmla="*/ 76 h 98"/>
                  <a:gd name="T10" fmla="*/ 23 w 89"/>
                  <a:gd name="T11" fmla="*/ 98 h 98"/>
                  <a:gd name="T12" fmla="*/ 67 w 89"/>
                  <a:gd name="T13" fmla="*/ 98 h 98"/>
                  <a:gd name="T14" fmla="*/ 67 w 89"/>
                  <a:gd name="T15" fmla="*/ 76 h 98"/>
                  <a:gd name="T16" fmla="*/ 89 w 89"/>
                  <a:gd name="T17" fmla="*/ 76 h 98"/>
                  <a:gd name="T18" fmla="*/ 89 w 89"/>
                  <a:gd name="T19" fmla="*/ 22 h 98"/>
                  <a:gd name="T20" fmla="*/ 67 w 89"/>
                  <a:gd name="T21" fmla="*/ 22 h 98"/>
                  <a:gd name="T22" fmla="*/ 67 w 89"/>
                  <a:gd name="T23" fmla="*/ 0 h 98"/>
                  <a:gd name="T24" fmla="*/ 23 w 8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98"/>
                  <a:gd name="T41" fmla="*/ 89 w 8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98">
                    <a:moveTo>
                      <a:pt x="23" y="0"/>
                    </a:moveTo>
                    <a:lnTo>
                      <a:pt x="23" y="22"/>
                    </a:lnTo>
                    <a:lnTo>
                      <a:pt x="0" y="22"/>
                    </a:lnTo>
                    <a:lnTo>
                      <a:pt x="0" y="76"/>
                    </a:lnTo>
                    <a:lnTo>
                      <a:pt x="23" y="76"/>
                    </a:lnTo>
                    <a:lnTo>
                      <a:pt x="23" y="98"/>
                    </a:lnTo>
                    <a:lnTo>
                      <a:pt x="67" y="98"/>
                    </a:lnTo>
                    <a:lnTo>
                      <a:pt x="67" y="76"/>
                    </a:lnTo>
                    <a:lnTo>
                      <a:pt x="89" y="76"/>
                    </a:lnTo>
                    <a:lnTo>
                      <a:pt x="89" y="22"/>
                    </a:lnTo>
                    <a:lnTo>
                      <a:pt x="67" y="22"/>
                    </a:lnTo>
                    <a:lnTo>
                      <a:pt x="67" y="0"/>
                    </a:lnTo>
                    <a:lnTo>
                      <a:pt x="23" y="0"/>
                    </a:lnTo>
                    <a:close/>
                  </a:path>
                </a:pathLst>
              </a:custGeom>
              <a:grpFill/>
              <a:ln w="9525">
                <a:noFill/>
                <a:round/>
                <a:headEnd/>
                <a:tailEnd/>
              </a:ln>
            </p:spPr>
            <p:txBody>
              <a:bodyPr/>
              <a:lstStyle/>
              <a:p>
                <a:endParaRPr lang="en-US" dirty="0"/>
              </a:p>
            </p:txBody>
          </p:sp>
          <p:sp>
            <p:nvSpPr>
              <p:cNvPr id="13353" name="Freeform 367"/>
              <p:cNvSpPr>
                <a:spLocks/>
              </p:cNvSpPr>
              <p:nvPr/>
            </p:nvSpPr>
            <p:spPr bwMode="auto">
              <a:xfrm>
                <a:off x="4443" y="3413"/>
                <a:ext cx="74" cy="99"/>
              </a:xfrm>
              <a:custGeom>
                <a:avLst/>
                <a:gdLst>
                  <a:gd name="T0" fmla="*/ 37 w 74"/>
                  <a:gd name="T1" fmla="*/ 0 h 99"/>
                  <a:gd name="T2" fmla="*/ 0 w 74"/>
                  <a:gd name="T3" fmla="*/ 49 h 99"/>
                  <a:gd name="T4" fmla="*/ 37 w 74"/>
                  <a:gd name="T5" fmla="*/ 99 h 99"/>
                  <a:gd name="T6" fmla="*/ 74 w 74"/>
                  <a:gd name="T7" fmla="*/ 49 h 99"/>
                  <a:gd name="T8" fmla="*/ 37 w 74"/>
                  <a:gd name="T9" fmla="*/ 0 h 99"/>
                  <a:gd name="T10" fmla="*/ 0 60000 65536"/>
                  <a:gd name="T11" fmla="*/ 0 60000 65536"/>
                  <a:gd name="T12" fmla="*/ 0 60000 65536"/>
                  <a:gd name="T13" fmla="*/ 0 60000 65536"/>
                  <a:gd name="T14" fmla="*/ 0 60000 65536"/>
                  <a:gd name="T15" fmla="*/ 0 w 74"/>
                  <a:gd name="T16" fmla="*/ 0 h 99"/>
                  <a:gd name="T17" fmla="*/ 74 w 74"/>
                  <a:gd name="T18" fmla="*/ 99 h 99"/>
                </a:gdLst>
                <a:ahLst/>
                <a:cxnLst>
                  <a:cxn ang="T10">
                    <a:pos x="T0" y="T1"/>
                  </a:cxn>
                  <a:cxn ang="T11">
                    <a:pos x="T2" y="T3"/>
                  </a:cxn>
                  <a:cxn ang="T12">
                    <a:pos x="T4" y="T5"/>
                  </a:cxn>
                  <a:cxn ang="T13">
                    <a:pos x="T6" y="T7"/>
                  </a:cxn>
                  <a:cxn ang="T14">
                    <a:pos x="T8" y="T9"/>
                  </a:cxn>
                </a:cxnLst>
                <a:rect l="T15" t="T16" r="T17" b="T18"/>
                <a:pathLst>
                  <a:path w="74" h="99">
                    <a:moveTo>
                      <a:pt x="37" y="0"/>
                    </a:moveTo>
                    <a:lnTo>
                      <a:pt x="0" y="49"/>
                    </a:lnTo>
                    <a:lnTo>
                      <a:pt x="37" y="99"/>
                    </a:lnTo>
                    <a:lnTo>
                      <a:pt x="74" y="49"/>
                    </a:lnTo>
                    <a:lnTo>
                      <a:pt x="37" y="0"/>
                    </a:lnTo>
                    <a:close/>
                  </a:path>
                </a:pathLst>
              </a:custGeom>
              <a:grpFill/>
              <a:ln w="9525">
                <a:noFill/>
                <a:round/>
                <a:headEnd/>
                <a:tailEnd/>
              </a:ln>
            </p:spPr>
            <p:txBody>
              <a:bodyPr/>
              <a:lstStyle/>
              <a:p>
                <a:endParaRPr lang="en-US" dirty="0"/>
              </a:p>
            </p:txBody>
          </p:sp>
          <p:sp>
            <p:nvSpPr>
              <p:cNvPr id="13354" name="Oval 368"/>
              <p:cNvSpPr>
                <a:spLocks noChangeArrowheads="1"/>
              </p:cNvSpPr>
              <p:nvPr/>
            </p:nvSpPr>
            <p:spPr bwMode="auto">
              <a:xfrm>
                <a:off x="3017" y="3489"/>
                <a:ext cx="80" cy="75"/>
              </a:xfrm>
              <a:prstGeom prst="ellipse">
                <a:avLst/>
              </a:prstGeom>
              <a:grpFill/>
              <a:ln w="0">
                <a:solidFill>
                  <a:srgbClr val="000000"/>
                </a:solidFill>
                <a:round/>
                <a:headEnd/>
                <a:tailEnd/>
              </a:ln>
            </p:spPr>
            <p:txBody>
              <a:bodyPr/>
              <a:lstStyle/>
              <a:p>
                <a:endParaRPr lang="en-US" dirty="0"/>
              </a:p>
            </p:txBody>
          </p:sp>
          <p:sp>
            <p:nvSpPr>
              <p:cNvPr id="13355" name="Rectangle 369"/>
              <p:cNvSpPr>
                <a:spLocks noChangeArrowheads="1"/>
              </p:cNvSpPr>
              <p:nvPr/>
            </p:nvSpPr>
            <p:spPr bwMode="auto">
              <a:xfrm>
                <a:off x="3009" y="3081"/>
                <a:ext cx="73" cy="76"/>
              </a:xfrm>
              <a:prstGeom prst="rect">
                <a:avLst/>
              </a:prstGeom>
              <a:grpFill/>
              <a:ln w="9525">
                <a:noFill/>
                <a:miter lim="800000"/>
                <a:headEnd/>
                <a:tailEnd/>
              </a:ln>
            </p:spPr>
            <p:txBody>
              <a:bodyPr/>
              <a:lstStyle/>
              <a:p>
                <a:endParaRPr lang="en-US" dirty="0"/>
              </a:p>
            </p:txBody>
          </p:sp>
          <p:sp>
            <p:nvSpPr>
              <p:cNvPr id="13356" name="Rectangle 370"/>
              <p:cNvSpPr>
                <a:spLocks noChangeArrowheads="1"/>
              </p:cNvSpPr>
              <p:nvPr/>
            </p:nvSpPr>
            <p:spPr bwMode="auto">
              <a:xfrm>
                <a:off x="4607" y="2965"/>
                <a:ext cx="431"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a:t>
                </a:r>
                <a:r>
                  <a:rPr lang="en-US" sz="1200" dirty="0" smtClean="0">
                    <a:solidFill>
                      <a:srgbClr val="000000"/>
                    </a:solidFill>
                  </a:rPr>
                  <a:t>Rock</a:t>
                </a:r>
                <a:endParaRPr lang="en-US" dirty="0"/>
              </a:p>
            </p:txBody>
          </p:sp>
          <p:sp>
            <p:nvSpPr>
              <p:cNvPr id="13357" name="Rectangle 371"/>
              <p:cNvSpPr>
                <a:spLocks noChangeArrowheads="1"/>
              </p:cNvSpPr>
              <p:nvPr/>
            </p:nvSpPr>
            <p:spPr bwMode="auto">
              <a:xfrm>
                <a:off x="4611" y="3187"/>
                <a:ext cx="468" cy="115"/>
              </a:xfrm>
              <a:prstGeom prst="rect">
                <a:avLst/>
              </a:prstGeom>
              <a:grpFill/>
              <a:ln w="9525">
                <a:noFill/>
                <a:miter lim="800000"/>
                <a:headEnd/>
                <a:tailEnd/>
              </a:ln>
            </p:spPr>
            <p:txBody>
              <a:bodyPr wrap="none" lIns="0" tIns="0" rIns="0" bIns="0">
                <a:spAutoFit/>
              </a:bodyPr>
              <a:lstStyle/>
              <a:p>
                <a:r>
                  <a:rPr lang="en-US" sz="1200" dirty="0" smtClean="0">
                    <a:solidFill>
                      <a:srgbClr val="000000"/>
                    </a:solidFill>
                  </a:rPr>
                  <a:t>CoS Paper</a:t>
                </a:r>
                <a:endParaRPr lang="en-US" dirty="0"/>
              </a:p>
            </p:txBody>
          </p:sp>
          <p:sp>
            <p:nvSpPr>
              <p:cNvPr id="13358" name="Rectangle 372"/>
              <p:cNvSpPr>
                <a:spLocks noChangeArrowheads="1"/>
              </p:cNvSpPr>
              <p:nvPr/>
            </p:nvSpPr>
            <p:spPr bwMode="auto">
              <a:xfrm>
                <a:off x="4609" y="3410"/>
                <a:ext cx="575"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Scissors</a:t>
                </a:r>
                <a:endParaRPr lang="en-US" dirty="0"/>
              </a:p>
            </p:txBody>
          </p:sp>
          <p:sp>
            <p:nvSpPr>
              <p:cNvPr id="13359" name="Rectangle 373"/>
              <p:cNvSpPr>
                <a:spLocks noChangeArrowheads="1"/>
              </p:cNvSpPr>
              <p:nvPr/>
            </p:nvSpPr>
            <p:spPr bwMode="auto">
              <a:xfrm>
                <a:off x="3193" y="2882"/>
                <a:ext cx="399"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Plus</a:t>
                </a:r>
                <a:endParaRPr lang="en-US" dirty="0"/>
              </a:p>
            </p:txBody>
          </p:sp>
          <p:sp>
            <p:nvSpPr>
              <p:cNvPr id="13360" name="Freeform 374"/>
              <p:cNvSpPr>
                <a:spLocks/>
              </p:cNvSpPr>
              <p:nvPr/>
            </p:nvSpPr>
            <p:spPr bwMode="auto">
              <a:xfrm>
                <a:off x="3001" y="3271"/>
                <a:ext cx="96" cy="112"/>
              </a:xfrm>
              <a:custGeom>
                <a:avLst/>
                <a:gdLst>
                  <a:gd name="T0" fmla="*/ 0 w 950"/>
                  <a:gd name="T1" fmla="*/ 0 h 1083"/>
                  <a:gd name="T2" fmla="*/ 0 w 950"/>
                  <a:gd name="T3" fmla="*/ 0 h 1083"/>
                  <a:gd name="T4" fmla="*/ 0 w 950"/>
                  <a:gd name="T5" fmla="*/ 0 h 1083"/>
                  <a:gd name="T6" fmla="*/ 0 w 950"/>
                  <a:gd name="T7" fmla="*/ 0 h 1083"/>
                  <a:gd name="T8" fmla="*/ 0 w 950"/>
                  <a:gd name="T9" fmla="*/ 0 h 1083"/>
                  <a:gd name="T10" fmla="*/ 0 w 950"/>
                  <a:gd name="T11" fmla="*/ 0 h 1083"/>
                  <a:gd name="T12" fmla="*/ 0 w 950"/>
                  <a:gd name="T13" fmla="*/ 0 h 1083"/>
                  <a:gd name="T14" fmla="*/ 0 w 950"/>
                  <a:gd name="T15" fmla="*/ 0 h 1083"/>
                  <a:gd name="T16" fmla="*/ 0 w 950"/>
                  <a:gd name="T17" fmla="*/ 0 h 1083"/>
                  <a:gd name="T18" fmla="*/ 0 w 950"/>
                  <a:gd name="T19" fmla="*/ 0 h 1083"/>
                  <a:gd name="T20" fmla="*/ 0 w 950"/>
                  <a:gd name="T21" fmla="*/ 0 h 1083"/>
                  <a:gd name="T22" fmla="*/ 0 w 950"/>
                  <a:gd name="T23" fmla="*/ 0 h 1083"/>
                  <a:gd name="T24" fmla="*/ 0 w 950"/>
                  <a:gd name="T25" fmla="*/ 0 h 1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0"/>
                  <a:gd name="T40" fmla="*/ 0 h 1083"/>
                  <a:gd name="T41" fmla="*/ 950 w 950"/>
                  <a:gd name="T42" fmla="*/ 1083 h 10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0" h="1083">
                    <a:moveTo>
                      <a:pt x="478" y="110"/>
                    </a:moveTo>
                    <a:cubicBezTo>
                      <a:pt x="460" y="88"/>
                      <a:pt x="420" y="51"/>
                      <a:pt x="397" y="37"/>
                    </a:cubicBezTo>
                    <a:cubicBezTo>
                      <a:pt x="346" y="8"/>
                      <a:pt x="294" y="0"/>
                      <a:pt x="239" y="0"/>
                    </a:cubicBezTo>
                    <a:cubicBezTo>
                      <a:pt x="184" y="8"/>
                      <a:pt x="132" y="29"/>
                      <a:pt x="87" y="66"/>
                    </a:cubicBezTo>
                    <a:cubicBezTo>
                      <a:pt x="51" y="110"/>
                      <a:pt x="26" y="162"/>
                      <a:pt x="11" y="212"/>
                    </a:cubicBezTo>
                    <a:cubicBezTo>
                      <a:pt x="0" y="271"/>
                      <a:pt x="11" y="329"/>
                      <a:pt x="26" y="381"/>
                    </a:cubicBezTo>
                    <a:lnTo>
                      <a:pt x="478" y="1083"/>
                    </a:lnTo>
                    <a:lnTo>
                      <a:pt x="924" y="381"/>
                    </a:lnTo>
                    <a:cubicBezTo>
                      <a:pt x="945" y="329"/>
                      <a:pt x="950" y="271"/>
                      <a:pt x="945" y="212"/>
                    </a:cubicBezTo>
                    <a:cubicBezTo>
                      <a:pt x="929" y="162"/>
                      <a:pt x="899" y="110"/>
                      <a:pt x="864" y="66"/>
                    </a:cubicBezTo>
                    <a:cubicBezTo>
                      <a:pt x="817" y="29"/>
                      <a:pt x="767" y="8"/>
                      <a:pt x="716" y="0"/>
                    </a:cubicBezTo>
                    <a:cubicBezTo>
                      <a:pt x="660" y="0"/>
                      <a:pt x="605" y="8"/>
                      <a:pt x="559" y="37"/>
                    </a:cubicBezTo>
                    <a:cubicBezTo>
                      <a:pt x="536" y="51"/>
                      <a:pt x="495" y="88"/>
                      <a:pt x="478" y="110"/>
                    </a:cubicBezTo>
                    <a:close/>
                  </a:path>
                </a:pathLst>
              </a:custGeom>
              <a:grpFill/>
              <a:ln w="0">
                <a:solidFill>
                  <a:srgbClr val="000000"/>
                </a:solidFill>
                <a:prstDash val="solid"/>
                <a:round/>
                <a:headEnd/>
                <a:tailEnd/>
              </a:ln>
            </p:spPr>
            <p:txBody>
              <a:bodyPr/>
              <a:lstStyle/>
              <a:p>
                <a:endParaRPr lang="en-US" dirty="0"/>
              </a:p>
            </p:txBody>
          </p:sp>
          <p:sp>
            <p:nvSpPr>
              <p:cNvPr id="13361" name="Line 375"/>
              <p:cNvSpPr>
                <a:spLocks noChangeShapeType="1"/>
              </p:cNvSpPr>
              <p:nvPr/>
            </p:nvSpPr>
            <p:spPr bwMode="auto">
              <a:xfrm>
                <a:off x="2996" y="2933"/>
                <a:ext cx="96" cy="0"/>
              </a:xfrm>
              <a:prstGeom prst="line">
                <a:avLst/>
              </a:prstGeom>
              <a:grpFill/>
              <a:ln w="7938" cap="rnd">
                <a:solidFill>
                  <a:srgbClr val="000000"/>
                </a:solidFill>
                <a:round/>
                <a:headEnd/>
                <a:tailEnd/>
              </a:ln>
            </p:spPr>
            <p:txBody>
              <a:bodyPr/>
              <a:lstStyle/>
              <a:p>
                <a:endParaRPr lang="en-US" dirty="0"/>
              </a:p>
            </p:txBody>
          </p:sp>
          <p:sp>
            <p:nvSpPr>
              <p:cNvPr id="13362" name="Line 376"/>
              <p:cNvSpPr>
                <a:spLocks noChangeShapeType="1"/>
              </p:cNvSpPr>
              <p:nvPr/>
            </p:nvSpPr>
            <p:spPr bwMode="auto">
              <a:xfrm>
                <a:off x="3049" y="2880"/>
                <a:ext cx="0" cy="102"/>
              </a:xfrm>
              <a:prstGeom prst="line">
                <a:avLst/>
              </a:prstGeom>
              <a:grpFill/>
              <a:ln w="7938" cap="rnd">
                <a:solidFill>
                  <a:srgbClr val="000000"/>
                </a:solidFill>
                <a:round/>
                <a:headEnd/>
                <a:tailEnd/>
              </a:ln>
            </p:spPr>
            <p:txBody>
              <a:bodyPr/>
              <a:lstStyle/>
              <a:p>
                <a:endParaRPr lang="en-US" dirty="0"/>
              </a:p>
            </p:txBody>
          </p:sp>
          <p:sp>
            <p:nvSpPr>
              <p:cNvPr id="13363" name="Line 377"/>
              <p:cNvSpPr>
                <a:spLocks noChangeShapeType="1"/>
              </p:cNvSpPr>
              <p:nvPr/>
            </p:nvSpPr>
            <p:spPr bwMode="auto">
              <a:xfrm>
                <a:off x="2996" y="2933"/>
                <a:ext cx="96" cy="0"/>
              </a:xfrm>
              <a:prstGeom prst="line">
                <a:avLst/>
              </a:prstGeom>
              <a:grpFill/>
              <a:ln w="7938" cap="rnd">
                <a:solidFill>
                  <a:srgbClr val="000000"/>
                </a:solidFill>
                <a:round/>
                <a:headEnd/>
                <a:tailEnd/>
              </a:ln>
            </p:spPr>
            <p:txBody>
              <a:bodyPr/>
              <a:lstStyle/>
              <a:p>
                <a:endParaRPr lang="en-US" dirty="0"/>
              </a:p>
            </p:txBody>
          </p:sp>
          <p:sp>
            <p:nvSpPr>
              <p:cNvPr id="13364" name="Line 378"/>
              <p:cNvSpPr>
                <a:spLocks noChangeShapeType="1"/>
              </p:cNvSpPr>
              <p:nvPr/>
            </p:nvSpPr>
            <p:spPr bwMode="auto">
              <a:xfrm>
                <a:off x="3049" y="2880"/>
                <a:ext cx="0" cy="102"/>
              </a:xfrm>
              <a:prstGeom prst="line">
                <a:avLst/>
              </a:prstGeom>
              <a:grpFill/>
              <a:ln w="7938" cap="rnd">
                <a:solidFill>
                  <a:srgbClr val="000000"/>
                </a:solidFill>
                <a:round/>
                <a:headEnd/>
                <a:tailEnd/>
              </a:ln>
            </p:spPr>
            <p:txBody>
              <a:bodyPr/>
              <a:lstStyle/>
              <a:p>
                <a:endParaRPr lang="en-US" dirty="0"/>
              </a:p>
            </p:txBody>
          </p:sp>
          <p:sp>
            <p:nvSpPr>
              <p:cNvPr id="13365" name="Rectangle 379"/>
              <p:cNvSpPr>
                <a:spLocks noChangeArrowheads="1"/>
              </p:cNvSpPr>
              <p:nvPr/>
            </p:nvSpPr>
            <p:spPr bwMode="auto">
              <a:xfrm>
                <a:off x="3190" y="3085"/>
                <a:ext cx="521"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Square</a:t>
                </a:r>
                <a:endParaRPr lang="en-US" dirty="0"/>
              </a:p>
            </p:txBody>
          </p:sp>
          <p:sp>
            <p:nvSpPr>
              <p:cNvPr id="13366" name="Rectangle 380"/>
              <p:cNvSpPr>
                <a:spLocks noChangeArrowheads="1"/>
              </p:cNvSpPr>
              <p:nvPr/>
            </p:nvSpPr>
            <p:spPr bwMode="auto">
              <a:xfrm>
                <a:off x="3186" y="3282"/>
                <a:ext cx="447"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Heart</a:t>
                </a:r>
                <a:endParaRPr lang="en-US" dirty="0"/>
              </a:p>
            </p:txBody>
          </p:sp>
          <p:sp>
            <p:nvSpPr>
              <p:cNvPr id="13367" name="Rectangle 381"/>
              <p:cNvSpPr>
                <a:spLocks noChangeArrowheads="1"/>
              </p:cNvSpPr>
              <p:nvPr/>
            </p:nvSpPr>
            <p:spPr bwMode="auto">
              <a:xfrm>
                <a:off x="3194" y="3471"/>
                <a:ext cx="409"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Coal</a:t>
                </a:r>
                <a:endParaRPr lang="en-US" dirty="0"/>
              </a:p>
            </p:txBody>
          </p:sp>
          <p:sp>
            <p:nvSpPr>
              <p:cNvPr id="13368" name="Freeform 382"/>
              <p:cNvSpPr>
                <a:spLocks noEditPoints="1"/>
              </p:cNvSpPr>
              <p:nvPr/>
            </p:nvSpPr>
            <p:spPr bwMode="auto">
              <a:xfrm>
                <a:off x="3666" y="2912"/>
                <a:ext cx="692" cy="133"/>
              </a:xfrm>
              <a:custGeom>
                <a:avLst/>
                <a:gdLst>
                  <a:gd name="T0" fmla="*/ 0 w 6850"/>
                  <a:gd name="T1" fmla="*/ 0 h 1281"/>
                  <a:gd name="T2" fmla="*/ 0 w 6850"/>
                  <a:gd name="T3" fmla="*/ 0 h 1281"/>
                  <a:gd name="T4" fmla="*/ 0 w 6850"/>
                  <a:gd name="T5" fmla="*/ 0 h 1281"/>
                  <a:gd name="T6" fmla="*/ 0 w 6850"/>
                  <a:gd name="T7" fmla="*/ 0 h 1281"/>
                  <a:gd name="T8" fmla="*/ 0 w 6850"/>
                  <a:gd name="T9" fmla="*/ 0 h 1281"/>
                  <a:gd name="T10" fmla="*/ 0 w 6850"/>
                  <a:gd name="T11" fmla="*/ 0 h 1281"/>
                  <a:gd name="T12" fmla="*/ 0 w 6850"/>
                  <a:gd name="T13" fmla="*/ 0 h 1281"/>
                  <a:gd name="T14" fmla="*/ 0 w 6850"/>
                  <a:gd name="T15" fmla="*/ 0 h 1281"/>
                  <a:gd name="T16" fmla="*/ 0 w 6850"/>
                  <a:gd name="T17" fmla="*/ 0 h 1281"/>
                  <a:gd name="T18" fmla="*/ 0 w 6850"/>
                  <a:gd name="T19" fmla="*/ 0 h 1281"/>
                  <a:gd name="T20" fmla="*/ 0 w 6850"/>
                  <a:gd name="T21" fmla="*/ 0 h 1281"/>
                  <a:gd name="T22" fmla="*/ 0 w 6850"/>
                  <a:gd name="T23" fmla="*/ 0 h 1281"/>
                  <a:gd name="T24" fmla="*/ 0 w 6850"/>
                  <a:gd name="T25" fmla="*/ 0 h 1281"/>
                  <a:gd name="T26" fmla="*/ 0 w 6850"/>
                  <a:gd name="T27" fmla="*/ 0 h 1281"/>
                  <a:gd name="T28" fmla="*/ 0 w 6850"/>
                  <a:gd name="T29" fmla="*/ 0 h 1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50"/>
                  <a:gd name="T46" fmla="*/ 0 h 1281"/>
                  <a:gd name="T47" fmla="*/ 6850 w 6850"/>
                  <a:gd name="T48" fmla="*/ 1281 h 12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50" h="1281">
                    <a:moveTo>
                      <a:pt x="335" y="156"/>
                    </a:moveTo>
                    <a:lnTo>
                      <a:pt x="6525" y="1059"/>
                    </a:lnTo>
                    <a:cubicBezTo>
                      <a:pt x="6544" y="1062"/>
                      <a:pt x="6556" y="1079"/>
                      <a:pt x="6554" y="1097"/>
                    </a:cubicBezTo>
                    <a:cubicBezTo>
                      <a:pt x="6551" y="1115"/>
                      <a:pt x="6534" y="1128"/>
                      <a:pt x="6516" y="1125"/>
                    </a:cubicBezTo>
                    <a:lnTo>
                      <a:pt x="325" y="222"/>
                    </a:lnTo>
                    <a:cubicBezTo>
                      <a:pt x="307" y="219"/>
                      <a:pt x="295" y="202"/>
                      <a:pt x="297" y="184"/>
                    </a:cubicBezTo>
                    <a:cubicBezTo>
                      <a:pt x="300" y="166"/>
                      <a:pt x="317" y="153"/>
                      <a:pt x="335" y="156"/>
                    </a:cubicBezTo>
                    <a:close/>
                    <a:moveTo>
                      <a:pt x="367" y="396"/>
                    </a:moveTo>
                    <a:lnTo>
                      <a:pt x="0" y="140"/>
                    </a:lnTo>
                    <a:lnTo>
                      <a:pt x="425" y="0"/>
                    </a:lnTo>
                    <a:lnTo>
                      <a:pt x="367" y="396"/>
                    </a:lnTo>
                    <a:close/>
                    <a:moveTo>
                      <a:pt x="6484" y="885"/>
                    </a:moveTo>
                    <a:lnTo>
                      <a:pt x="6850" y="1140"/>
                    </a:lnTo>
                    <a:lnTo>
                      <a:pt x="6426" y="1281"/>
                    </a:lnTo>
                    <a:lnTo>
                      <a:pt x="6484" y="885"/>
                    </a:lnTo>
                    <a:close/>
                  </a:path>
                </a:pathLst>
              </a:custGeom>
              <a:grpFill/>
              <a:ln w="1588" cap="flat">
                <a:solidFill>
                  <a:srgbClr val="4A4A4A"/>
                </a:solidFill>
                <a:prstDash val="solid"/>
                <a:bevel/>
                <a:headEnd/>
                <a:tailEnd/>
              </a:ln>
            </p:spPr>
            <p:txBody>
              <a:bodyPr/>
              <a:lstStyle/>
              <a:p>
                <a:endParaRPr lang="en-US" dirty="0"/>
              </a:p>
            </p:txBody>
          </p:sp>
          <p:sp>
            <p:nvSpPr>
              <p:cNvPr id="13369" name="Rectangle 383"/>
              <p:cNvSpPr>
                <a:spLocks noChangeArrowheads="1"/>
              </p:cNvSpPr>
              <p:nvPr/>
            </p:nvSpPr>
            <p:spPr bwMode="auto">
              <a:xfrm>
                <a:off x="3710" y="3193"/>
                <a:ext cx="590"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Medium*</a:t>
                </a:r>
                <a:endParaRPr lang="en-US" dirty="0"/>
              </a:p>
            </p:txBody>
          </p:sp>
          <p:sp>
            <p:nvSpPr>
              <p:cNvPr id="13370" name="Freeform 384"/>
              <p:cNvSpPr>
                <a:spLocks noEditPoints="1"/>
              </p:cNvSpPr>
              <p:nvPr/>
            </p:nvSpPr>
            <p:spPr bwMode="auto">
              <a:xfrm>
                <a:off x="3696" y="3479"/>
                <a:ext cx="697" cy="69"/>
              </a:xfrm>
              <a:custGeom>
                <a:avLst/>
                <a:gdLst>
                  <a:gd name="T0" fmla="*/ 0 w 6900"/>
                  <a:gd name="T1" fmla="*/ 0 h 665"/>
                  <a:gd name="T2" fmla="*/ 0 w 6900"/>
                  <a:gd name="T3" fmla="*/ 0 h 665"/>
                  <a:gd name="T4" fmla="*/ 0 w 6900"/>
                  <a:gd name="T5" fmla="*/ 0 h 665"/>
                  <a:gd name="T6" fmla="*/ 0 w 6900"/>
                  <a:gd name="T7" fmla="*/ 0 h 665"/>
                  <a:gd name="T8" fmla="*/ 0 w 6900"/>
                  <a:gd name="T9" fmla="*/ 0 h 665"/>
                  <a:gd name="T10" fmla="*/ 0 w 6900"/>
                  <a:gd name="T11" fmla="*/ 0 h 665"/>
                  <a:gd name="T12" fmla="*/ 0 w 6900"/>
                  <a:gd name="T13" fmla="*/ 0 h 665"/>
                  <a:gd name="T14" fmla="*/ 0 w 6900"/>
                  <a:gd name="T15" fmla="*/ 0 h 665"/>
                  <a:gd name="T16" fmla="*/ 0 w 6900"/>
                  <a:gd name="T17" fmla="*/ 0 h 665"/>
                  <a:gd name="T18" fmla="*/ 0 w 6900"/>
                  <a:gd name="T19" fmla="*/ 0 h 665"/>
                  <a:gd name="T20" fmla="*/ 0 w 6900"/>
                  <a:gd name="T21" fmla="*/ 0 h 665"/>
                  <a:gd name="T22" fmla="*/ 0 w 6900"/>
                  <a:gd name="T23" fmla="*/ 0 h 665"/>
                  <a:gd name="T24" fmla="*/ 0 w 6900"/>
                  <a:gd name="T25" fmla="*/ 0 h 665"/>
                  <a:gd name="T26" fmla="*/ 0 w 6900"/>
                  <a:gd name="T27" fmla="*/ 0 h 665"/>
                  <a:gd name="T28" fmla="*/ 0 w 6900"/>
                  <a:gd name="T29" fmla="*/ 0 h 6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0"/>
                  <a:gd name="T46" fmla="*/ 0 h 665"/>
                  <a:gd name="T47" fmla="*/ 6900 w 6900"/>
                  <a:gd name="T48" fmla="*/ 665 h 6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0" h="665">
                    <a:moveTo>
                      <a:pt x="332" y="435"/>
                    </a:moveTo>
                    <a:lnTo>
                      <a:pt x="6566" y="164"/>
                    </a:lnTo>
                    <a:cubicBezTo>
                      <a:pt x="6584" y="163"/>
                      <a:pt x="6600" y="177"/>
                      <a:pt x="6601" y="195"/>
                    </a:cubicBezTo>
                    <a:cubicBezTo>
                      <a:pt x="6602" y="214"/>
                      <a:pt x="6587" y="229"/>
                      <a:pt x="6569" y="230"/>
                    </a:cubicBezTo>
                    <a:lnTo>
                      <a:pt x="335" y="501"/>
                    </a:lnTo>
                    <a:cubicBezTo>
                      <a:pt x="317" y="502"/>
                      <a:pt x="301" y="488"/>
                      <a:pt x="300" y="469"/>
                    </a:cubicBezTo>
                    <a:cubicBezTo>
                      <a:pt x="299" y="451"/>
                      <a:pt x="314" y="435"/>
                      <a:pt x="332" y="435"/>
                    </a:cubicBezTo>
                    <a:close/>
                    <a:moveTo>
                      <a:pt x="409" y="665"/>
                    </a:moveTo>
                    <a:lnTo>
                      <a:pt x="0" y="482"/>
                    </a:lnTo>
                    <a:lnTo>
                      <a:pt x="391" y="265"/>
                    </a:lnTo>
                    <a:lnTo>
                      <a:pt x="409" y="665"/>
                    </a:lnTo>
                    <a:close/>
                    <a:moveTo>
                      <a:pt x="6492" y="0"/>
                    </a:moveTo>
                    <a:lnTo>
                      <a:pt x="6900" y="182"/>
                    </a:lnTo>
                    <a:lnTo>
                      <a:pt x="6510" y="400"/>
                    </a:lnTo>
                    <a:lnTo>
                      <a:pt x="6492" y="0"/>
                    </a:lnTo>
                    <a:close/>
                  </a:path>
                </a:pathLst>
              </a:custGeom>
              <a:grpFill/>
              <a:ln w="1588" cap="flat">
                <a:solidFill>
                  <a:srgbClr val="4A4A4A"/>
                </a:solidFill>
                <a:prstDash val="solid"/>
                <a:bevel/>
                <a:headEnd/>
                <a:tailEnd/>
              </a:ln>
            </p:spPr>
            <p:txBody>
              <a:bodyPr/>
              <a:lstStyle/>
              <a:p>
                <a:endParaRPr lang="en-US" dirty="0"/>
              </a:p>
            </p:txBody>
          </p:sp>
          <p:sp>
            <p:nvSpPr>
              <p:cNvPr id="13371" name="Rectangle 385"/>
              <p:cNvSpPr>
                <a:spLocks noChangeArrowheads="1"/>
              </p:cNvSpPr>
              <p:nvPr/>
            </p:nvSpPr>
            <p:spPr bwMode="auto">
              <a:xfrm>
                <a:off x="3826" y="2850"/>
                <a:ext cx="446"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High*</a:t>
                </a:r>
                <a:endParaRPr lang="en-US" dirty="0"/>
              </a:p>
            </p:txBody>
          </p:sp>
          <p:sp>
            <p:nvSpPr>
              <p:cNvPr id="13372" name="Rectangle 386"/>
              <p:cNvSpPr>
                <a:spLocks noChangeArrowheads="1"/>
              </p:cNvSpPr>
              <p:nvPr/>
            </p:nvSpPr>
            <p:spPr bwMode="auto">
              <a:xfrm>
                <a:off x="3842" y="3395"/>
                <a:ext cx="425" cy="115"/>
              </a:xfrm>
              <a:prstGeom prst="rect">
                <a:avLst/>
              </a:prstGeom>
              <a:grpFill/>
              <a:ln w="9525">
                <a:noFill/>
                <a:miter lim="800000"/>
                <a:headEnd/>
                <a:tailEnd/>
              </a:ln>
            </p:spPr>
            <p:txBody>
              <a:bodyPr wrap="none" lIns="0" tIns="0" rIns="0" bIns="0">
                <a:spAutoFit/>
              </a:bodyPr>
              <a:lstStyle/>
              <a:p>
                <a:r>
                  <a:rPr lang="en-US" sz="1200" dirty="0">
                    <a:solidFill>
                      <a:srgbClr val="000000"/>
                    </a:solidFill>
                  </a:rPr>
                  <a:t>CoS Low*</a:t>
                </a:r>
                <a:endParaRPr lang="en-US" dirty="0"/>
              </a:p>
            </p:txBody>
          </p:sp>
          <p:sp>
            <p:nvSpPr>
              <p:cNvPr id="13373" name="Freeform 387"/>
              <p:cNvSpPr>
                <a:spLocks noEditPoints="1"/>
              </p:cNvSpPr>
              <p:nvPr/>
            </p:nvSpPr>
            <p:spPr bwMode="auto">
              <a:xfrm>
                <a:off x="3732" y="3123"/>
                <a:ext cx="646" cy="100"/>
              </a:xfrm>
              <a:custGeom>
                <a:avLst/>
                <a:gdLst>
                  <a:gd name="T0" fmla="*/ 0 w 6400"/>
                  <a:gd name="T1" fmla="*/ 0 h 967"/>
                  <a:gd name="T2" fmla="*/ 0 w 6400"/>
                  <a:gd name="T3" fmla="*/ 0 h 967"/>
                  <a:gd name="T4" fmla="*/ 0 w 6400"/>
                  <a:gd name="T5" fmla="*/ 0 h 967"/>
                  <a:gd name="T6" fmla="*/ 0 w 6400"/>
                  <a:gd name="T7" fmla="*/ 0 h 967"/>
                  <a:gd name="T8" fmla="*/ 0 w 6400"/>
                  <a:gd name="T9" fmla="*/ 0 h 967"/>
                  <a:gd name="T10" fmla="*/ 0 w 6400"/>
                  <a:gd name="T11" fmla="*/ 0 h 967"/>
                  <a:gd name="T12" fmla="*/ 0 w 6400"/>
                  <a:gd name="T13" fmla="*/ 0 h 967"/>
                  <a:gd name="T14" fmla="*/ 0 w 6400"/>
                  <a:gd name="T15" fmla="*/ 0 h 967"/>
                  <a:gd name="T16" fmla="*/ 0 w 6400"/>
                  <a:gd name="T17" fmla="*/ 0 h 967"/>
                  <a:gd name="T18" fmla="*/ 0 w 6400"/>
                  <a:gd name="T19" fmla="*/ 0 h 967"/>
                  <a:gd name="T20" fmla="*/ 0 w 6400"/>
                  <a:gd name="T21" fmla="*/ 0 h 967"/>
                  <a:gd name="T22" fmla="*/ 0 w 6400"/>
                  <a:gd name="T23" fmla="*/ 0 h 967"/>
                  <a:gd name="T24" fmla="*/ 0 w 6400"/>
                  <a:gd name="T25" fmla="*/ 0 h 967"/>
                  <a:gd name="T26" fmla="*/ 0 w 6400"/>
                  <a:gd name="T27" fmla="*/ 0 h 967"/>
                  <a:gd name="T28" fmla="*/ 0 w 6400"/>
                  <a:gd name="T29" fmla="*/ 0 h 9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00"/>
                  <a:gd name="T46" fmla="*/ 0 h 967"/>
                  <a:gd name="T47" fmla="*/ 6400 w 6400"/>
                  <a:gd name="T48" fmla="*/ 967 h 9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00" h="967">
                    <a:moveTo>
                      <a:pt x="335" y="159"/>
                    </a:moveTo>
                    <a:lnTo>
                      <a:pt x="6072" y="742"/>
                    </a:lnTo>
                    <a:cubicBezTo>
                      <a:pt x="6091" y="743"/>
                      <a:pt x="6104" y="760"/>
                      <a:pt x="6102" y="778"/>
                    </a:cubicBezTo>
                    <a:cubicBezTo>
                      <a:pt x="6100" y="796"/>
                      <a:pt x="6084" y="810"/>
                      <a:pt x="6065" y="808"/>
                    </a:cubicBezTo>
                    <a:lnTo>
                      <a:pt x="329" y="225"/>
                    </a:lnTo>
                    <a:cubicBezTo>
                      <a:pt x="310" y="223"/>
                      <a:pt x="297" y="207"/>
                      <a:pt x="299" y="189"/>
                    </a:cubicBezTo>
                    <a:cubicBezTo>
                      <a:pt x="301" y="170"/>
                      <a:pt x="317" y="157"/>
                      <a:pt x="335" y="159"/>
                    </a:cubicBezTo>
                    <a:close/>
                    <a:moveTo>
                      <a:pt x="378" y="398"/>
                    </a:moveTo>
                    <a:lnTo>
                      <a:pt x="0" y="158"/>
                    </a:lnTo>
                    <a:lnTo>
                      <a:pt x="419" y="0"/>
                    </a:lnTo>
                    <a:lnTo>
                      <a:pt x="378" y="398"/>
                    </a:lnTo>
                    <a:close/>
                    <a:moveTo>
                      <a:pt x="6023" y="569"/>
                    </a:moveTo>
                    <a:lnTo>
                      <a:pt x="6400" y="808"/>
                    </a:lnTo>
                    <a:lnTo>
                      <a:pt x="5982" y="967"/>
                    </a:lnTo>
                    <a:lnTo>
                      <a:pt x="6023" y="569"/>
                    </a:lnTo>
                    <a:close/>
                  </a:path>
                </a:pathLst>
              </a:custGeom>
              <a:grpFill/>
              <a:ln w="1588" cap="flat">
                <a:solidFill>
                  <a:srgbClr val="4A4A4A"/>
                </a:solidFill>
                <a:prstDash val="solid"/>
                <a:bevel/>
                <a:headEnd/>
                <a:tailEnd/>
              </a:ln>
            </p:spPr>
            <p:txBody>
              <a:bodyPr/>
              <a:lstStyle/>
              <a:p>
                <a:endParaRPr lang="en-US" dirty="0"/>
              </a:p>
            </p:txBody>
          </p:sp>
          <p:sp>
            <p:nvSpPr>
              <p:cNvPr id="13374" name="Freeform 402"/>
              <p:cNvSpPr>
                <a:spLocks noEditPoints="1"/>
              </p:cNvSpPr>
              <p:nvPr/>
            </p:nvSpPr>
            <p:spPr bwMode="auto">
              <a:xfrm>
                <a:off x="3743" y="3278"/>
                <a:ext cx="625" cy="73"/>
              </a:xfrm>
              <a:custGeom>
                <a:avLst/>
                <a:gdLst>
                  <a:gd name="T0" fmla="*/ 0 w 6184"/>
                  <a:gd name="T1" fmla="*/ 0 h 701"/>
                  <a:gd name="T2" fmla="*/ 0 w 6184"/>
                  <a:gd name="T3" fmla="*/ 0 h 701"/>
                  <a:gd name="T4" fmla="*/ 0 w 6184"/>
                  <a:gd name="T5" fmla="*/ 0 h 701"/>
                  <a:gd name="T6" fmla="*/ 0 w 6184"/>
                  <a:gd name="T7" fmla="*/ 0 h 701"/>
                  <a:gd name="T8" fmla="*/ 0 w 6184"/>
                  <a:gd name="T9" fmla="*/ 0 h 701"/>
                  <a:gd name="T10" fmla="*/ 0 w 6184"/>
                  <a:gd name="T11" fmla="*/ 0 h 701"/>
                  <a:gd name="T12" fmla="*/ 0 w 6184"/>
                  <a:gd name="T13" fmla="*/ 0 h 701"/>
                  <a:gd name="T14" fmla="*/ 0 w 6184"/>
                  <a:gd name="T15" fmla="*/ 0 h 701"/>
                  <a:gd name="T16" fmla="*/ 0 w 6184"/>
                  <a:gd name="T17" fmla="*/ 0 h 701"/>
                  <a:gd name="T18" fmla="*/ 0 w 6184"/>
                  <a:gd name="T19" fmla="*/ 0 h 701"/>
                  <a:gd name="T20" fmla="*/ 0 w 6184"/>
                  <a:gd name="T21" fmla="*/ 0 h 7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84"/>
                  <a:gd name="T34" fmla="*/ 0 h 701"/>
                  <a:gd name="T35" fmla="*/ 6184 w 6184"/>
                  <a:gd name="T36" fmla="*/ 701 h 7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84" h="701">
                    <a:moveTo>
                      <a:pt x="32" y="633"/>
                    </a:moveTo>
                    <a:lnTo>
                      <a:pt x="5850" y="160"/>
                    </a:lnTo>
                    <a:cubicBezTo>
                      <a:pt x="5868" y="159"/>
                      <a:pt x="5884" y="172"/>
                      <a:pt x="5885" y="191"/>
                    </a:cubicBezTo>
                    <a:cubicBezTo>
                      <a:pt x="5887" y="209"/>
                      <a:pt x="5873" y="225"/>
                      <a:pt x="5855" y="227"/>
                    </a:cubicBezTo>
                    <a:lnTo>
                      <a:pt x="37" y="700"/>
                    </a:lnTo>
                    <a:cubicBezTo>
                      <a:pt x="19" y="701"/>
                      <a:pt x="3" y="688"/>
                      <a:pt x="1" y="669"/>
                    </a:cubicBezTo>
                    <a:cubicBezTo>
                      <a:pt x="0" y="651"/>
                      <a:pt x="13" y="635"/>
                      <a:pt x="32" y="633"/>
                    </a:cubicBezTo>
                    <a:close/>
                    <a:moveTo>
                      <a:pt x="5770" y="0"/>
                    </a:moveTo>
                    <a:lnTo>
                      <a:pt x="6184" y="166"/>
                    </a:lnTo>
                    <a:lnTo>
                      <a:pt x="5802" y="398"/>
                    </a:lnTo>
                    <a:lnTo>
                      <a:pt x="5770" y="0"/>
                    </a:lnTo>
                    <a:close/>
                  </a:path>
                </a:pathLst>
              </a:custGeom>
              <a:grpFill/>
              <a:ln w="1588" cap="flat">
                <a:solidFill>
                  <a:srgbClr val="4A4A4A"/>
                </a:solidFill>
                <a:prstDash val="solid"/>
                <a:bevel/>
                <a:headEnd/>
                <a:tailEnd/>
              </a:ln>
            </p:spPr>
            <p:txBody>
              <a:bodyPr/>
              <a:lstStyle/>
              <a:p>
                <a:endParaRPr lang="en-US" dirty="0"/>
              </a:p>
            </p:txBody>
          </p:sp>
        </p:grpSp>
      </p:grpSp>
      <p:sp>
        <p:nvSpPr>
          <p:cNvPr id="13320" name="Text Box 617"/>
          <p:cNvSpPr txBox="1">
            <a:spLocks noChangeArrowheads="1"/>
          </p:cNvSpPr>
          <p:nvPr/>
        </p:nvSpPr>
        <p:spPr bwMode="auto">
          <a:xfrm>
            <a:off x="1383535" y="3459162"/>
            <a:ext cx="2667000" cy="1219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solidFill>
              <a:schemeClr val="tx1">
                <a:lumMod val="50000"/>
                <a:lumOff val="50000"/>
              </a:schemeClr>
            </a:solidFill>
            <a:miter lim="800000"/>
            <a:headEnd/>
            <a:tailEnd/>
          </a:ln>
          <a:effectLst>
            <a:prstShdw prst="shdw17" dist="17961" dir="2700000">
              <a:srgbClr val="7A8E99"/>
            </a:prstShdw>
          </a:effectLst>
        </p:spPr>
        <p:txBody>
          <a:bodyPr wrap="square" rIns="45720" anchor="ctr">
            <a:noAutofit/>
          </a:bodyPr>
          <a:lstStyle/>
          <a:p>
            <a:pPr>
              <a:spcBef>
                <a:spcPct val="50000"/>
              </a:spcBef>
            </a:pPr>
            <a:r>
              <a:rPr lang="en-US" sz="1400" dirty="0"/>
              <a:t>Without MEF CoS IA: MENs requires bilateral agreements at each ENNI. Customers may not get consistent QoS treatment</a:t>
            </a:r>
          </a:p>
        </p:txBody>
      </p:sp>
      <p:sp>
        <p:nvSpPr>
          <p:cNvPr id="13321" name="Text Box 656"/>
          <p:cNvSpPr txBox="1">
            <a:spLocks noChangeArrowheads="1"/>
          </p:cNvSpPr>
          <p:nvPr/>
        </p:nvSpPr>
        <p:spPr bwMode="auto">
          <a:xfrm>
            <a:off x="1383535" y="4800600"/>
            <a:ext cx="2667000" cy="1295400"/>
          </a:xfrm>
          <a:prstGeom prst="rect">
            <a:avLst/>
          </a:prstGeom>
          <a:solidFill>
            <a:schemeClr val="bg1"/>
          </a:solidFill>
          <a:ln w="9525">
            <a:solidFill>
              <a:schemeClr val="tx1">
                <a:lumMod val="50000"/>
                <a:lumOff val="50000"/>
              </a:schemeClr>
            </a:solidFill>
            <a:miter lim="800000"/>
            <a:headEnd/>
            <a:tailEnd/>
          </a:ln>
          <a:effectLst>
            <a:prstShdw prst="shdw17" dist="17961" dir="2700000">
              <a:srgbClr val="7A8E99"/>
            </a:prstShdw>
          </a:effectLst>
        </p:spPr>
        <p:txBody>
          <a:bodyPr wrap="square" anchor="ctr">
            <a:noAutofit/>
          </a:bodyPr>
          <a:lstStyle/>
          <a:p>
            <a:pPr>
              <a:spcBef>
                <a:spcPct val="50000"/>
              </a:spcBef>
            </a:pPr>
            <a:r>
              <a:rPr lang="en-US" sz="1400" dirty="0"/>
              <a:t>With MEF CoS IA: MENs remark frames on egress of an ENNI to align based on standardized MEF CoS indications. </a:t>
            </a:r>
          </a:p>
        </p:txBody>
      </p:sp>
      <p:sp>
        <p:nvSpPr>
          <p:cNvPr id="80" name="Rectangle 332"/>
          <p:cNvSpPr>
            <a:spLocks noChangeArrowheads="1"/>
          </p:cNvSpPr>
          <p:nvPr/>
        </p:nvSpPr>
        <p:spPr bwMode="auto">
          <a:xfrm>
            <a:off x="4284625" y="5207312"/>
            <a:ext cx="115888" cy="119063"/>
          </a:xfrm>
          <a:prstGeom prst="rect">
            <a:avLst/>
          </a:prstGeom>
          <a:noFill/>
          <a:ln w="9525">
            <a:solidFill>
              <a:schemeClr val="tx1">
                <a:lumMod val="50000"/>
                <a:lumOff val="50000"/>
              </a:schemeClr>
            </a:solidFill>
            <a:miter lim="800000"/>
            <a:headEnd/>
            <a:tailEnd/>
          </a:ln>
        </p:spPr>
        <p:txBody>
          <a:bodyPr/>
          <a:lstStyle/>
          <a:p>
            <a:endParaRPr lang="en-US" dirty="0"/>
          </a:p>
        </p:txBody>
      </p:sp>
      <p:grpSp>
        <p:nvGrpSpPr>
          <p:cNvPr id="81" name="Group 80"/>
          <p:cNvGrpSpPr/>
          <p:nvPr/>
        </p:nvGrpSpPr>
        <p:grpSpPr>
          <a:xfrm>
            <a:off x="1307640" y="1986995"/>
            <a:ext cx="6679635" cy="1506938"/>
            <a:chOff x="878318" y="3439962"/>
            <a:chExt cx="7621733" cy="1719477"/>
          </a:xfrm>
        </p:grpSpPr>
        <p:pic>
          <p:nvPicPr>
            <p:cNvPr id="82" name="Picture 5" descr="cloud2"/>
            <p:cNvPicPr>
              <a:picLocks noChangeAspect="1" noChangeArrowheads="1"/>
            </p:cNvPicPr>
            <p:nvPr/>
          </p:nvPicPr>
          <p:blipFill>
            <a:blip r:embed="rId3" cstate="print"/>
            <a:srcRect/>
            <a:stretch>
              <a:fillRect/>
            </a:stretch>
          </p:blipFill>
          <p:spPr bwMode="auto">
            <a:xfrm>
              <a:off x="1763885" y="3439962"/>
              <a:ext cx="3010929" cy="1719477"/>
            </a:xfrm>
            <a:prstGeom prst="rect">
              <a:avLst/>
            </a:prstGeom>
            <a:ln>
              <a:noFill/>
            </a:ln>
            <a:effectLst>
              <a:outerShdw blurRad="50800" dist="38100" dir="2700000" algn="tl" rotWithShape="0">
                <a:prstClr val="black">
                  <a:alpha val="40000"/>
                </a:prstClr>
              </a:outerShdw>
            </a:effectLst>
          </p:spPr>
        </p:pic>
        <p:pic>
          <p:nvPicPr>
            <p:cNvPr id="83" name="Picture 9" descr="Small Enterprise"/>
            <p:cNvPicPr>
              <a:picLocks noChangeAspect="1" noChangeArrowheads="1"/>
            </p:cNvPicPr>
            <p:nvPr/>
          </p:nvPicPr>
          <p:blipFill>
            <a:blip r:embed="rId4" cstate="print"/>
            <a:srcRect/>
            <a:stretch>
              <a:fillRect/>
            </a:stretch>
          </p:blipFill>
          <p:spPr bwMode="auto">
            <a:xfrm>
              <a:off x="878318" y="3863800"/>
              <a:ext cx="760112" cy="914640"/>
            </a:xfrm>
            <a:prstGeom prst="rect">
              <a:avLst/>
            </a:prstGeom>
            <a:ln>
              <a:noFill/>
            </a:ln>
            <a:effectLst/>
          </p:spPr>
        </p:pic>
        <p:sp>
          <p:nvSpPr>
            <p:cNvPr id="84" name="Text Box 11"/>
            <p:cNvSpPr txBox="1">
              <a:spLocks noChangeArrowheads="1"/>
            </p:cNvSpPr>
            <p:nvPr/>
          </p:nvSpPr>
          <p:spPr bwMode="auto">
            <a:xfrm>
              <a:off x="2585254" y="3933442"/>
              <a:ext cx="1438214" cy="276999"/>
            </a:xfrm>
            <a:prstGeom prst="rect">
              <a:avLst/>
            </a:prstGeom>
            <a:noFill/>
            <a:ln w="12700">
              <a:noFill/>
              <a:miter lim="800000"/>
              <a:headEnd/>
              <a:tailEnd/>
            </a:ln>
          </p:spPr>
          <p:txBody>
            <a:bodyPr wrap="none">
              <a:spAutoFit/>
            </a:bodyPr>
            <a:lstStyle/>
            <a:p>
              <a:pPr algn="ctr" eaLnBrk="0" hangingPunct="0"/>
              <a:r>
                <a:rPr lang="en-US" sz="1200" dirty="0"/>
                <a:t>Service Provider 1</a:t>
              </a:r>
            </a:p>
          </p:txBody>
        </p:sp>
        <p:sp>
          <p:nvSpPr>
            <p:cNvPr id="85" name="Text Box 12"/>
            <p:cNvSpPr txBox="1">
              <a:spLocks noChangeArrowheads="1"/>
            </p:cNvSpPr>
            <p:nvPr/>
          </p:nvSpPr>
          <p:spPr bwMode="auto">
            <a:xfrm>
              <a:off x="2313761" y="4466842"/>
              <a:ext cx="1981200" cy="387798"/>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a:t>Carrier Ethernet Network</a:t>
              </a:r>
            </a:p>
          </p:txBody>
        </p:sp>
        <p:sp>
          <p:nvSpPr>
            <p:cNvPr id="86" name="Rectangle 16"/>
            <p:cNvSpPr>
              <a:spLocks noChangeArrowheads="1"/>
            </p:cNvSpPr>
            <p:nvPr/>
          </p:nvSpPr>
          <p:spPr bwMode="auto">
            <a:xfrm>
              <a:off x="1396271" y="4630573"/>
              <a:ext cx="354227" cy="16604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CE</a:t>
              </a:r>
            </a:p>
          </p:txBody>
        </p:sp>
        <p:sp>
          <p:nvSpPr>
            <p:cNvPr id="87" name="Rectangle 17"/>
            <p:cNvSpPr>
              <a:spLocks noChangeArrowheads="1"/>
            </p:cNvSpPr>
            <p:nvPr/>
          </p:nvSpPr>
          <p:spPr bwMode="auto">
            <a:xfrm>
              <a:off x="1717546" y="3866099"/>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88" name="Picture 29" descr="cloud2"/>
            <p:cNvPicPr>
              <a:picLocks noChangeAspect="1" noChangeArrowheads="1"/>
            </p:cNvPicPr>
            <p:nvPr/>
          </p:nvPicPr>
          <p:blipFill>
            <a:blip r:embed="rId3" cstate="print"/>
            <a:srcRect/>
            <a:stretch>
              <a:fillRect/>
            </a:stretch>
          </p:blipFill>
          <p:spPr bwMode="auto">
            <a:xfrm>
              <a:off x="4509144" y="3439962"/>
              <a:ext cx="3010929" cy="1719477"/>
            </a:xfrm>
            <a:prstGeom prst="rect">
              <a:avLst/>
            </a:prstGeom>
            <a:ln>
              <a:noFill/>
            </a:ln>
            <a:effectLst>
              <a:outerShdw blurRad="50800" dist="38100" dir="2700000" algn="tl" rotWithShape="0">
                <a:prstClr val="black">
                  <a:alpha val="40000"/>
                </a:prstClr>
              </a:outerShdw>
            </a:effectLst>
          </p:spPr>
        </p:pic>
        <p:pic>
          <p:nvPicPr>
            <p:cNvPr id="89" name="Picture 32" descr="Medium Enterprise"/>
            <p:cNvPicPr>
              <a:picLocks noChangeAspect="1" noChangeArrowheads="1"/>
            </p:cNvPicPr>
            <p:nvPr/>
          </p:nvPicPr>
          <p:blipFill>
            <a:blip r:embed="rId5" cstate="print"/>
            <a:srcRect/>
            <a:stretch>
              <a:fillRect/>
            </a:stretch>
          </p:blipFill>
          <p:spPr bwMode="auto">
            <a:xfrm>
              <a:off x="7614484" y="3897849"/>
              <a:ext cx="885567" cy="828375"/>
            </a:xfrm>
            <a:prstGeom prst="rect">
              <a:avLst/>
            </a:prstGeom>
            <a:ln>
              <a:noFill/>
            </a:ln>
            <a:effectLst/>
          </p:spPr>
        </p:pic>
        <p:sp>
          <p:nvSpPr>
            <p:cNvPr id="90" name="Rectangle 35"/>
            <p:cNvSpPr>
              <a:spLocks noChangeArrowheads="1"/>
            </p:cNvSpPr>
            <p:nvPr/>
          </p:nvSpPr>
          <p:spPr bwMode="auto">
            <a:xfrm>
              <a:off x="7255559" y="387227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sp>
          <p:nvSpPr>
            <p:cNvPr id="91" name="Rectangle 36"/>
            <p:cNvSpPr>
              <a:spLocks noChangeArrowheads="1"/>
            </p:cNvSpPr>
            <p:nvPr/>
          </p:nvSpPr>
          <p:spPr bwMode="auto">
            <a:xfrm>
              <a:off x="7565058" y="4626040"/>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CE</a:t>
              </a:r>
            </a:p>
          </p:txBody>
        </p:sp>
        <p:sp>
          <p:nvSpPr>
            <p:cNvPr id="92" name="Rectangle 40"/>
            <p:cNvSpPr>
              <a:spLocks noChangeArrowheads="1"/>
            </p:cNvSpPr>
            <p:nvPr/>
          </p:nvSpPr>
          <p:spPr bwMode="auto">
            <a:xfrm>
              <a:off x="4306728" y="3861049"/>
              <a:ext cx="708454" cy="177114"/>
            </a:xfrm>
            <a:prstGeom prst="rect">
              <a:avLst/>
            </a:prstGeom>
            <a:noFill/>
            <a:ln w="9525" algn="ctr">
              <a:noFill/>
              <a:miter lim="800000"/>
              <a:headEnd/>
              <a:tailEnd/>
            </a:ln>
            <a:effectLst/>
          </p:spPr>
          <p:txBody>
            <a:bodyPr wrap="none" anchor="ctr"/>
            <a:lstStyle/>
            <a:p>
              <a:pPr algn="ctr">
                <a:defRPr/>
              </a:pPr>
              <a:r>
                <a:rPr lang="en-US" sz="1000" b="1" dirty="0" smtClean="0">
                  <a:latin typeface="Verdana" pitchFamily="34" charset="0"/>
                </a:rPr>
                <a:t>ENNI</a:t>
              </a:r>
              <a:endParaRPr lang="en-US" sz="1000" b="1" dirty="0">
                <a:latin typeface="Verdana" pitchFamily="34" charset="0"/>
              </a:endParaRPr>
            </a:p>
          </p:txBody>
        </p:sp>
        <p:sp>
          <p:nvSpPr>
            <p:cNvPr id="93" name="Text Box 41"/>
            <p:cNvSpPr txBox="1">
              <a:spLocks noChangeArrowheads="1"/>
            </p:cNvSpPr>
            <p:nvPr/>
          </p:nvSpPr>
          <p:spPr bwMode="auto">
            <a:xfrm>
              <a:off x="5328454" y="3933442"/>
              <a:ext cx="1438214" cy="276999"/>
            </a:xfrm>
            <a:prstGeom prst="rect">
              <a:avLst/>
            </a:prstGeom>
            <a:noFill/>
            <a:ln w="12700">
              <a:noFill/>
              <a:miter lim="800000"/>
              <a:headEnd/>
              <a:tailEnd/>
            </a:ln>
          </p:spPr>
          <p:txBody>
            <a:bodyPr wrap="none">
              <a:spAutoFit/>
            </a:bodyPr>
            <a:lstStyle/>
            <a:p>
              <a:pPr algn="ctr" eaLnBrk="0" hangingPunct="0"/>
              <a:r>
                <a:rPr lang="en-US" sz="1200" dirty="0"/>
                <a:t>Service Provider 2</a:t>
              </a:r>
            </a:p>
          </p:txBody>
        </p:sp>
        <p:sp>
          <p:nvSpPr>
            <p:cNvPr id="94" name="Line 4"/>
            <p:cNvSpPr>
              <a:spLocks noChangeShapeType="1"/>
            </p:cNvSpPr>
            <p:nvPr/>
          </p:nvSpPr>
          <p:spPr bwMode="auto">
            <a:xfrm>
              <a:off x="3977804" y="4352132"/>
              <a:ext cx="1239794" cy="0"/>
            </a:xfrm>
            <a:prstGeom prst="line">
              <a:avLst/>
            </a:prstGeom>
            <a:noFill/>
            <a:ln w="38100">
              <a:solidFill>
                <a:srgbClr val="5F5F5F"/>
              </a:solidFill>
              <a:round/>
              <a:headEnd/>
              <a:tailEnd/>
            </a:ln>
          </p:spPr>
          <p:txBody>
            <a:bodyPr/>
            <a:lstStyle/>
            <a:p>
              <a:endParaRPr lang="en-US" b="1" dirty="0"/>
            </a:p>
          </p:txBody>
        </p:sp>
        <p:sp>
          <p:nvSpPr>
            <p:cNvPr id="95" name="Line 6"/>
            <p:cNvSpPr>
              <a:spLocks noChangeShapeType="1"/>
            </p:cNvSpPr>
            <p:nvPr/>
          </p:nvSpPr>
          <p:spPr bwMode="auto">
            <a:xfrm>
              <a:off x="1409658" y="4359512"/>
              <a:ext cx="797011" cy="0"/>
            </a:xfrm>
            <a:prstGeom prst="line">
              <a:avLst/>
            </a:prstGeom>
            <a:noFill/>
            <a:ln w="38100">
              <a:solidFill>
                <a:srgbClr val="5F5F5F"/>
              </a:solidFill>
              <a:round/>
              <a:headEnd/>
              <a:tailEnd/>
            </a:ln>
          </p:spPr>
          <p:txBody>
            <a:bodyPr/>
            <a:lstStyle/>
            <a:p>
              <a:endParaRPr lang="en-US" b="1" dirty="0"/>
            </a:p>
          </p:txBody>
        </p:sp>
        <p:sp>
          <p:nvSpPr>
            <p:cNvPr id="96" name="Line 7"/>
            <p:cNvSpPr>
              <a:spLocks noChangeShapeType="1"/>
            </p:cNvSpPr>
            <p:nvPr/>
          </p:nvSpPr>
          <p:spPr bwMode="auto">
            <a:xfrm flipV="1">
              <a:off x="2295226" y="4352132"/>
              <a:ext cx="1948248" cy="7380"/>
            </a:xfrm>
            <a:prstGeom prst="line">
              <a:avLst/>
            </a:prstGeom>
            <a:noFill/>
            <a:ln w="38100" cap="rnd">
              <a:solidFill>
                <a:srgbClr val="5F5F5F"/>
              </a:solidFill>
              <a:prstDash val="sysDot"/>
              <a:round/>
              <a:headEnd/>
              <a:tailEnd/>
            </a:ln>
          </p:spPr>
          <p:txBody>
            <a:bodyPr/>
            <a:lstStyle/>
            <a:p>
              <a:endParaRPr lang="en-US" b="1" dirty="0"/>
            </a:p>
          </p:txBody>
        </p:sp>
        <p:pic>
          <p:nvPicPr>
            <p:cNvPr id="97" name="Picture 14" descr="Remote DSLAM"/>
            <p:cNvPicPr>
              <a:picLocks noChangeAspect="1" noChangeArrowheads="1"/>
            </p:cNvPicPr>
            <p:nvPr/>
          </p:nvPicPr>
          <p:blipFill>
            <a:blip r:embed="rId6" cstate="print"/>
            <a:srcRect/>
            <a:stretch>
              <a:fillRect/>
            </a:stretch>
          </p:blipFill>
          <p:spPr bwMode="auto">
            <a:xfrm>
              <a:off x="1231582" y="4087906"/>
              <a:ext cx="619897" cy="398505"/>
            </a:xfrm>
            <a:prstGeom prst="rect">
              <a:avLst/>
            </a:prstGeom>
            <a:ln>
              <a:noFill/>
            </a:ln>
            <a:effectLst>
              <a:outerShdw blurRad="50800" dist="38100" dir="2700000" algn="tl" rotWithShape="0">
                <a:prstClr val="black">
                  <a:alpha val="40000"/>
                </a:prstClr>
              </a:outerShdw>
            </a:effectLst>
          </p:spPr>
        </p:pic>
        <p:sp>
          <p:nvSpPr>
            <p:cNvPr id="98" name="Line 28"/>
            <p:cNvSpPr>
              <a:spLocks noChangeShapeType="1"/>
            </p:cNvSpPr>
            <p:nvPr/>
          </p:nvSpPr>
          <p:spPr bwMode="auto">
            <a:xfrm>
              <a:off x="6987578" y="4355822"/>
              <a:ext cx="709609" cy="0"/>
            </a:xfrm>
            <a:prstGeom prst="line">
              <a:avLst/>
            </a:prstGeom>
            <a:noFill/>
            <a:ln w="38100">
              <a:solidFill>
                <a:srgbClr val="5F5F5F"/>
              </a:solidFill>
              <a:round/>
              <a:headEnd/>
              <a:tailEnd/>
            </a:ln>
          </p:spPr>
          <p:txBody>
            <a:bodyPr/>
            <a:lstStyle/>
            <a:p>
              <a:endParaRPr lang="en-US" b="1" dirty="0"/>
            </a:p>
          </p:txBody>
        </p:sp>
        <p:sp>
          <p:nvSpPr>
            <p:cNvPr id="99" name="Line 30"/>
            <p:cNvSpPr>
              <a:spLocks noChangeShapeType="1"/>
            </p:cNvSpPr>
            <p:nvPr/>
          </p:nvSpPr>
          <p:spPr bwMode="auto">
            <a:xfrm flipV="1">
              <a:off x="5039330" y="4355822"/>
              <a:ext cx="1948248" cy="7380"/>
            </a:xfrm>
            <a:prstGeom prst="line">
              <a:avLst/>
            </a:prstGeom>
            <a:noFill/>
            <a:ln w="38100" cap="rnd">
              <a:solidFill>
                <a:srgbClr val="5F5F5F"/>
              </a:solidFill>
              <a:prstDash val="sysDot"/>
              <a:round/>
              <a:headEnd/>
              <a:tailEnd/>
            </a:ln>
          </p:spPr>
          <p:txBody>
            <a:bodyPr/>
            <a:lstStyle/>
            <a:p>
              <a:endParaRPr lang="en-US" b="1" dirty="0"/>
            </a:p>
          </p:txBody>
        </p:sp>
        <p:pic>
          <p:nvPicPr>
            <p:cNvPr id="100" name="Picture 37" descr="Remote DSLAM"/>
            <p:cNvPicPr>
              <a:picLocks noChangeAspect="1" noChangeArrowheads="1"/>
            </p:cNvPicPr>
            <p:nvPr/>
          </p:nvPicPr>
          <p:blipFill>
            <a:blip r:embed="rId6" cstate="print"/>
            <a:srcRect/>
            <a:stretch>
              <a:fillRect/>
            </a:stretch>
          </p:blipFill>
          <p:spPr bwMode="auto">
            <a:xfrm>
              <a:off x="7413223" y="4236546"/>
              <a:ext cx="619897" cy="398505"/>
            </a:xfrm>
            <a:prstGeom prst="rect">
              <a:avLst/>
            </a:prstGeom>
            <a:ln>
              <a:noFill/>
            </a:ln>
            <a:effectLst>
              <a:outerShdw blurRad="50800" dist="38100" dir="2700000" algn="tl" rotWithShape="0">
                <a:prstClr val="black">
                  <a:alpha val="40000"/>
                </a:prstClr>
              </a:outerShdw>
            </a:effectLst>
          </p:spPr>
        </p:pic>
        <p:pic>
          <p:nvPicPr>
            <p:cNvPr id="101" name="Picture 100" descr="mefswitch2.png"/>
            <p:cNvPicPr>
              <a:picLocks noChangeAspect="1"/>
            </p:cNvPicPr>
            <p:nvPr/>
          </p:nvPicPr>
          <p:blipFill>
            <a:blip r:embed="rId7" cstate="print"/>
            <a:stretch>
              <a:fillRect/>
            </a:stretch>
          </p:blipFill>
          <p:spPr>
            <a:xfrm>
              <a:off x="1932761" y="4104516"/>
              <a:ext cx="702619" cy="505886"/>
            </a:xfrm>
            <a:prstGeom prst="rect">
              <a:avLst/>
            </a:prstGeom>
            <a:ln>
              <a:noFill/>
            </a:ln>
            <a:effectLst>
              <a:outerShdw blurRad="50800" dist="38100" dir="2700000" algn="tl" rotWithShape="0">
                <a:prstClr val="black">
                  <a:alpha val="40000"/>
                </a:prstClr>
              </a:outerShdw>
            </a:effectLst>
          </p:spPr>
        </p:pic>
        <p:pic>
          <p:nvPicPr>
            <p:cNvPr id="102" name="Picture 101" descr="mefswitch2.png"/>
            <p:cNvPicPr>
              <a:picLocks noChangeAspect="1"/>
            </p:cNvPicPr>
            <p:nvPr/>
          </p:nvPicPr>
          <p:blipFill>
            <a:blip r:embed="rId7" cstate="print"/>
            <a:stretch>
              <a:fillRect/>
            </a:stretch>
          </p:blipFill>
          <p:spPr>
            <a:xfrm>
              <a:off x="3913961" y="4092640"/>
              <a:ext cx="702619" cy="505886"/>
            </a:xfrm>
            <a:prstGeom prst="rect">
              <a:avLst/>
            </a:prstGeom>
            <a:ln>
              <a:noFill/>
            </a:ln>
            <a:effectLst>
              <a:outerShdw blurRad="50800" dist="38100" dir="2700000" algn="tl" rotWithShape="0">
                <a:prstClr val="black">
                  <a:alpha val="40000"/>
                </a:prstClr>
              </a:outerShdw>
            </a:effectLst>
          </p:spPr>
        </p:pic>
        <p:pic>
          <p:nvPicPr>
            <p:cNvPr id="103" name="Picture 102" descr="mefswitch2.png"/>
            <p:cNvPicPr>
              <a:picLocks noChangeAspect="1"/>
            </p:cNvPicPr>
            <p:nvPr/>
          </p:nvPicPr>
          <p:blipFill>
            <a:blip r:embed="rId7" cstate="print"/>
            <a:stretch>
              <a:fillRect/>
            </a:stretch>
          </p:blipFill>
          <p:spPr>
            <a:xfrm>
              <a:off x="4705651" y="4104516"/>
              <a:ext cx="702619" cy="505886"/>
            </a:xfrm>
            <a:prstGeom prst="rect">
              <a:avLst/>
            </a:prstGeom>
            <a:ln>
              <a:noFill/>
            </a:ln>
            <a:effectLst>
              <a:outerShdw blurRad="50800" dist="38100" dir="2700000" algn="tl" rotWithShape="0">
                <a:prstClr val="black">
                  <a:alpha val="40000"/>
                </a:prstClr>
              </a:outerShdw>
            </a:effectLst>
          </p:spPr>
        </p:pic>
        <p:pic>
          <p:nvPicPr>
            <p:cNvPr id="104" name="Picture 103" descr="mefswitch2.png"/>
            <p:cNvPicPr>
              <a:picLocks noChangeAspect="1"/>
            </p:cNvPicPr>
            <p:nvPr/>
          </p:nvPicPr>
          <p:blipFill>
            <a:blip r:embed="rId7" cstate="print"/>
            <a:stretch>
              <a:fillRect/>
            </a:stretch>
          </p:blipFill>
          <p:spPr>
            <a:xfrm>
              <a:off x="6639347" y="4092640"/>
              <a:ext cx="702619" cy="505886"/>
            </a:xfrm>
            <a:prstGeom prst="rect">
              <a:avLst/>
            </a:prstGeom>
            <a:ln>
              <a:noFill/>
            </a:ln>
            <a:effectLst>
              <a:outerShdw blurRad="50800" dist="38100" dir="2700000" algn="tl" rotWithShape="0">
                <a:prstClr val="black">
                  <a:alpha val="40000"/>
                </a:prstClr>
              </a:outerShdw>
            </a:effectLst>
          </p:spPr>
        </p:pic>
        <p:pic>
          <p:nvPicPr>
            <p:cNvPr id="105" name="Picture 104" descr="uni.jpg"/>
            <p:cNvPicPr>
              <a:picLocks noChangeAspect="1"/>
            </p:cNvPicPr>
            <p:nvPr/>
          </p:nvPicPr>
          <p:blipFill>
            <a:blip r:embed="rId8" cstate="print"/>
            <a:stretch>
              <a:fillRect/>
            </a:stretch>
          </p:blipFill>
          <p:spPr>
            <a:xfrm>
              <a:off x="1873038" y="4059691"/>
              <a:ext cx="53133" cy="585959"/>
            </a:xfrm>
            <a:prstGeom prst="rect">
              <a:avLst/>
            </a:prstGeom>
            <a:effectLst>
              <a:outerShdw blurRad="50800" dist="38100" dir="2700000" algn="tl" rotWithShape="0">
                <a:prstClr val="black">
                  <a:alpha val="40000"/>
                </a:prstClr>
              </a:outerShdw>
            </a:effectLst>
          </p:spPr>
        </p:pic>
        <p:pic>
          <p:nvPicPr>
            <p:cNvPr id="106" name="Picture 105" descr="enni.jpg"/>
            <p:cNvPicPr>
              <a:picLocks noChangeAspect="1"/>
            </p:cNvPicPr>
            <p:nvPr/>
          </p:nvPicPr>
          <p:blipFill>
            <a:blip r:embed="rId9" cstate="print"/>
            <a:stretch>
              <a:fillRect/>
            </a:stretch>
          </p:blipFill>
          <p:spPr>
            <a:xfrm>
              <a:off x="4631054" y="4045058"/>
              <a:ext cx="53133" cy="594325"/>
            </a:xfrm>
            <a:prstGeom prst="rect">
              <a:avLst/>
            </a:prstGeom>
            <a:effectLst>
              <a:outerShdw blurRad="50800" dist="38100" dir="2700000" algn="tl" rotWithShape="0">
                <a:prstClr val="black">
                  <a:alpha val="40000"/>
                </a:prstClr>
              </a:outerShdw>
            </a:effectLst>
          </p:spPr>
        </p:pic>
        <p:pic>
          <p:nvPicPr>
            <p:cNvPr id="107" name="Picture 106" descr="uni.jpg"/>
            <p:cNvPicPr>
              <a:picLocks noChangeAspect="1"/>
            </p:cNvPicPr>
            <p:nvPr/>
          </p:nvPicPr>
          <p:blipFill>
            <a:blip r:embed="rId8" cstate="print"/>
            <a:stretch>
              <a:fillRect/>
            </a:stretch>
          </p:blipFill>
          <p:spPr>
            <a:xfrm>
              <a:off x="7342961" y="4072660"/>
              <a:ext cx="53133" cy="585959"/>
            </a:xfrm>
            <a:prstGeom prst="rect">
              <a:avLst/>
            </a:prstGeom>
            <a:effectLst>
              <a:outerShdw blurRad="50800" dist="38100" dir="2700000" algn="tl" rotWithShape="0">
                <a:prstClr val="black">
                  <a:alpha val="40000"/>
                </a:prstClr>
              </a:outerShdw>
            </a:effectLst>
          </p:spPr>
        </p:pic>
        <p:sp>
          <p:nvSpPr>
            <p:cNvPr id="108" name="Text Box 12"/>
            <p:cNvSpPr txBox="1">
              <a:spLocks noChangeArrowheads="1"/>
            </p:cNvSpPr>
            <p:nvPr/>
          </p:nvSpPr>
          <p:spPr bwMode="auto">
            <a:xfrm>
              <a:off x="5056961" y="4466842"/>
              <a:ext cx="1981200" cy="387798"/>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a:t>Carrier Ethernet Network</a:t>
              </a:r>
            </a:p>
          </p:txBody>
        </p:sp>
      </p:grpSp>
      <p:sp>
        <p:nvSpPr>
          <p:cNvPr id="13315" name="Rectangle 66"/>
          <p:cNvSpPr>
            <a:spLocks noChangeArrowheads="1"/>
          </p:cNvSpPr>
          <p:nvPr/>
        </p:nvSpPr>
        <p:spPr bwMode="auto">
          <a:xfrm>
            <a:off x="-18300" y="855301"/>
            <a:ext cx="9144000" cy="1246495"/>
          </a:xfrm>
          <a:prstGeom prst="rect">
            <a:avLst/>
          </a:prstGeom>
          <a:noFill/>
          <a:ln w="9525">
            <a:noFill/>
            <a:miter lim="800000"/>
            <a:headEnd/>
            <a:tailEnd/>
          </a:ln>
        </p:spPr>
        <p:txBody>
          <a:bodyPr wrap="square" lIns="365760" bIns="91440">
            <a:spAutoFit/>
          </a:bodyPr>
          <a:lstStyle/>
          <a:p>
            <a:pPr eaLnBrk="0" hangingPunct="0"/>
            <a:r>
              <a:rPr lang="en-US" sz="1800" dirty="0" smtClean="0"/>
              <a:t>Common </a:t>
            </a:r>
            <a:r>
              <a:rPr lang="en-US" sz="1800" dirty="0"/>
              <a:t>CoS lexicon between the Service Providers on either side of the standardized Ethernet interconnect facilitates CoS alignment:</a:t>
            </a:r>
          </a:p>
          <a:p>
            <a:pPr marL="225425" lvl="1" indent="-225425">
              <a:buFont typeface="Arial" charset="0"/>
              <a:buChar char="•"/>
            </a:pPr>
            <a:r>
              <a:rPr lang="en-US" sz="1800" dirty="0" smtClean="0"/>
              <a:t>Providers </a:t>
            </a:r>
            <a:r>
              <a:rPr lang="en-US" sz="1800" dirty="0"/>
              <a:t>are still free to implement a subset or superset of </a:t>
            </a:r>
            <a:r>
              <a:rPr lang="en-US" dirty="0" smtClean="0"/>
              <a:t>MEF CoS definitions</a:t>
            </a:r>
            <a:endParaRPr lang="en-US" sz="1800" dirty="0"/>
          </a:p>
          <a:p>
            <a:pPr marL="225425" lvl="1" indent="-225425">
              <a:buFont typeface="Arial" charset="0"/>
              <a:buChar char="•"/>
            </a:pPr>
            <a:r>
              <a:rPr lang="en-US" sz="1800" dirty="0"/>
              <a:t>MEF 23 specifies interoperability between </a:t>
            </a:r>
            <a:r>
              <a:rPr lang="en-US" sz="1800" dirty="0" smtClean="0"/>
              <a:t>CE Networks </a:t>
            </a:r>
            <a:r>
              <a:rPr lang="en-US" sz="1800" dirty="0"/>
              <a:t>using up to 3 MEF CoS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Carrier Ethernet Class of Service – Phase 2</a:t>
            </a:r>
          </a:p>
        </p:txBody>
      </p:sp>
      <p:sp>
        <p:nvSpPr>
          <p:cNvPr id="4" name="Title 3"/>
          <p:cNvSpPr>
            <a:spLocks noGrp="1"/>
          </p:cNvSpPr>
          <p:nvPr>
            <p:ph type="ctrTitle"/>
          </p:nvPr>
        </p:nvSpPr>
        <p:spPr/>
        <p:txBody>
          <a:bodyPr/>
          <a:lstStyle/>
          <a:p>
            <a:r>
              <a:rPr lang="en-US" dirty="0" smtClean="0"/>
              <a:t>Introducing MEF 23.1</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70" y="0"/>
            <a:ext cx="8229600" cy="696780"/>
          </a:xfrm>
        </p:spPr>
        <p:txBody>
          <a:bodyPr/>
          <a:lstStyle/>
          <a:p>
            <a:r>
              <a:rPr lang="en-US" dirty="0" smtClean="0"/>
              <a:t>Class of Service Session Phase II</a:t>
            </a:r>
            <a:endParaRPr lang="en-US" dirty="0"/>
          </a:p>
        </p:txBody>
      </p:sp>
      <p:sp>
        <p:nvSpPr>
          <p:cNvPr id="3" name="Content Placeholder 2"/>
          <p:cNvSpPr>
            <a:spLocks noGrp="1"/>
          </p:cNvSpPr>
          <p:nvPr>
            <p:ph idx="1"/>
          </p:nvPr>
        </p:nvSpPr>
        <p:spPr>
          <a:xfrm>
            <a:off x="321879" y="1000360"/>
            <a:ext cx="8424345" cy="5009070"/>
          </a:xfrm>
        </p:spPr>
        <p:txBody>
          <a:bodyPr>
            <a:noAutofit/>
          </a:bodyPr>
          <a:lstStyle/>
          <a:p>
            <a:r>
              <a:rPr lang="en-US" sz="2000" dirty="0" smtClean="0"/>
              <a:t>Intention</a:t>
            </a:r>
          </a:p>
          <a:p>
            <a:pPr lvl="1"/>
            <a:r>
              <a:rPr lang="en-US" sz="2000" dirty="0" smtClean="0"/>
              <a:t>Simplify and standardize the way Carrier Ethernet services are implemented to support a wide variety of applications </a:t>
            </a:r>
          </a:p>
          <a:p>
            <a:pPr lvl="1"/>
            <a:r>
              <a:rPr lang="en-US" sz="2000" dirty="0" smtClean="0"/>
              <a:t>Provide a rich set of definitions for performance objectives deployed in local, regional, national and worldwide locations</a:t>
            </a:r>
          </a:p>
          <a:p>
            <a:pPr lvl="1"/>
            <a:r>
              <a:rPr lang="en-US" sz="2000" dirty="0" smtClean="0"/>
              <a:t>Provide necessary </a:t>
            </a:r>
            <a:r>
              <a:rPr lang="en-US" sz="2000" u="sng" dirty="0" smtClean="0"/>
              <a:t>service</a:t>
            </a:r>
            <a:r>
              <a:rPr lang="en-US" sz="2000" dirty="0" smtClean="0"/>
              <a:t> mapping at the connection points between providers </a:t>
            </a:r>
          </a:p>
          <a:p>
            <a:r>
              <a:rPr lang="en-US" sz="2000" dirty="0" smtClean="0"/>
              <a:t>Impact for providers</a:t>
            </a:r>
          </a:p>
          <a:p>
            <a:pPr lvl="1"/>
            <a:r>
              <a:rPr lang="en-US" sz="2000" dirty="0" smtClean="0"/>
              <a:t>cost savings, new revenue opportunities with shorter time to turn up</a:t>
            </a:r>
          </a:p>
          <a:p>
            <a:r>
              <a:rPr lang="en-US" sz="2000" dirty="0" smtClean="0"/>
              <a:t>MEF 23.1 adds functionality</a:t>
            </a:r>
          </a:p>
          <a:p>
            <a:pPr lvl="1"/>
            <a:r>
              <a:rPr lang="en-US" sz="2000" dirty="0" smtClean="0"/>
              <a:t>Classes of Service, quantified QoS measurement, new attributes and definitions, common terminology</a:t>
            </a:r>
          </a:p>
          <a:p>
            <a:pPr>
              <a:buNone/>
            </a:pPr>
            <a:endParaRPr lang="en-US"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ChangeArrowheads="1"/>
          </p:cNvSpPr>
          <p:nvPr/>
        </p:nvSpPr>
        <p:spPr bwMode="auto">
          <a:xfrm>
            <a:off x="533400" y="2190570"/>
            <a:ext cx="8153400" cy="2276850"/>
          </a:xfrm>
          <a:prstGeom prst="rect">
            <a:avLst/>
          </a:prstGeom>
          <a:gradFill rotWithShape="1">
            <a:gsLst>
              <a:gs pos="0">
                <a:srgbClr val="AFCFD9"/>
              </a:gs>
              <a:gs pos="100000">
                <a:schemeClr val="bg1"/>
              </a:gs>
            </a:gsLst>
            <a:lin ang="0" scaled="1"/>
          </a:gradFill>
          <a:ln w="9525" algn="ctr">
            <a:solidFill>
              <a:srgbClr val="4A4A4A"/>
            </a:solidFill>
            <a:miter lim="800000"/>
            <a:headEnd/>
            <a:tailEnd/>
          </a:ln>
          <a:effectLst/>
        </p:spPr>
        <p:txBody>
          <a:bodyPr anchor="ctr"/>
          <a:lstStyle/>
          <a:p>
            <a:endParaRPr lang="he-IL"/>
          </a:p>
        </p:txBody>
      </p:sp>
      <p:sp>
        <p:nvSpPr>
          <p:cNvPr id="987139" name="Rectangle 3"/>
          <p:cNvSpPr>
            <a:spLocks noGrp="1" noChangeArrowheads="1"/>
          </p:cNvSpPr>
          <p:nvPr>
            <p:ph type="title"/>
          </p:nvPr>
        </p:nvSpPr>
        <p:spPr/>
        <p:txBody>
          <a:bodyPr/>
          <a:lstStyle/>
          <a:p>
            <a:r>
              <a:rPr lang="en-US"/>
              <a:t>Purpose</a:t>
            </a:r>
          </a:p>
        </p:txBody>
      </p:sp>
      <p:sp>
        <p:nvSpPr>
          <p:cNvPr id="987140" name="Rectangle 4"/>
          <p:cNvSpPr>
            <a:spLocks noGrp="1" noChangeArrowheads="1"/>
          </p:cNvSpPr>
          <p:nvPr>
            <p:ph type="body" idx="1"/>
          </p:nvPr>
        </p:nvSpPr>
        <p:spPr>
          <a:xfrm>
            <a:off x="745835" y="2494150"/>
            <a:ext cx="7848600" cy="2832225"/>
          </a:xfrm>
        </p:spPr>
        <p:txBody>
          <a:bodyPr>
            <a:normAutofit/>
          </a:bodyPr>
          <a:lstStyle/>
          <a:p>
            <a:r>
              <a:rPr lang="en-US" sz="2400" dirty="0"/>
              <a:t>Carrier Ethernet Services Overview </a:t>
            </a:r>
          </a:p>
          <a:p>
            <a:pPr lvl="1"/>
            <a:r>
              <a:rPr lang="en-US" sz="2000" dirty="0"/>
              <a:t>This presentation defines the MEF Ethernet Services that represent the principal attribute of a Carrier Ethernet Network</a:t>
            </a:r>
          </a:p>
          <a:p>
            <a:pPr lvl="1"/>
            <a:r>
              <a:rPr lang="en-US" sz="2000" dirty="0"/>
              <a:t>This presentation is intended to give a simple overview as a grounding for all other MEF documents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145" y="3504895"/>
            <a:ext cx="7225796" cy="238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701356" y="3732580"/>
            <a:ext cx="3794750" cy="1517900"/>
          </a:xfrm>
          <a:prstGeom prst="rect">
            <a:avLst/>
          </a:prstGeom>
          <a:solidFill>
            <a:srgbClr val="FFFFFF">
              <a:alpha val="60000"/>
            </a:srgbClr>
          </a:solidFill>
          <a:effectLst>
            <a:softEdge rad="63500"/>
          </a:effectLst>
        </p:spPr>
        <p:txBody>
          <a:bodyPr wrap="square">
            <a:noAutofit/>
          </a:bodyPr>
          <a:lstStyle/>
          <a:p>
            <a:pPr marL="231775" indent="-231775"/>
            <a:r>
              <a:rPr lang="en-US" b="1" dirty="0" smtClean="0">
                <a:solidFill>
                  <a:srgbClr val="002060"/>
                </a:solidFill>
                <a:cs typeface="Calibri" pitchFamily="34" charset="0"/>
              </a:rPr>
              <a:t>New Performance Tiers:</a:t>
            </a:r>
          </a:p>
          <a:p>
            <a:pPr marL="231775" indent="-231775">
              <a:buFont typeface="Arial" pitchFamily="34" charset="0"/>
              <a:buChar char="•"/>
            </a:pPr>
            <a:r>
              <a:rPr lang="en-US" dirty="0" smtClean="0">
                <a:solidFill>
                  <a:srgbClr val="002060"/>
                </a:solidFill>
                <a:cs typeface="Calibri" pitchFamily="34" charset="0"/>
              </a:rPr>
              <a:t>Metro (250km), </a:t>
            </a:r>
          </a:p>
          <a:p>
            <a:pPr marL="231775" indent="-231775">
              <a:buFont typeface="Arial" pitchFamily="34" charset="0"/>
              <a:buChar char="•"/>
            </a:pPr>
            <a:r>
              <a:rPr lang="en-US" dirty="0" smtClean="0">
                <a:solidFill>
                  <a:srgbClr val="002060"/>
                </a:solidFill>
                <a:cs typeface="Calibri" pitchFamily="34" charset="0"/>
              </a:rPr>
              <a:t>Regional (1,200km), </a:t>
            </a:r>
          </a:p>
          <a:p>
            <a:pPr marL="231775" indent="-231775">
              <a:buFont typeface="Arial" pitchFamily="34" charset="0"/>
              <a:buChar char="•"/>
            </a:pPr>
            <a:r>
              <a:rPr lang="en-US" dirty="0" smtClean="0">
                <a:solidFill>
                  <a:srgbClr val="002060"/>
                </a:solidFill>
                <a:cs typeface="Calibri" pitchFamily="34" charset="0"/>
              </a:rPr>
              <a:t>Continental (7,000km), </a:t>
            </a:r>
          </a:p>
          <a:p>
            <a:pPr marL="231775" indent="-231775">
              <a:buFont typeface="Arial" pitchFamily="34" charset="0"/>
              <a:buChar char="•"/>
            </a:pPr>
            <a:r>
              <a:rPr lang="en-US" dirty="0" smtClean="0">
                <a:solidFill>
                  <a:srgbClr val="002060"/>
                </a:solidFill>
                <a:cs typeface="Calibri" pitchFamily="34" charset="0"/>
              </a:rPr>
              <a:t>Global/Intercontinental (27,500 km)</a:t>
            </a:r>
          </a:p>
        </p:txBody>
      </p:sp>
      <p:sp>
        <p:nvSpPr>
          <p:cNvPr id="4" name="Title 3"/>
          <p:cNvSpPr>
            <a:spLocks noGrp="1"/>
          </p:cNvSpPr>
          <p:nvPr>
            <p:ph type="title"/>
          </p:nvPr>
        </p:nvSpPr>
        <p:spPr/>
        <p:txBody>
          <a:bodyPr/>
          <a:lstStyle/>
          <a:p>
            <a:r>
              <a:rPr lang="en-US" sz="3200" dirty="0" smtClean="0"/>
              <a:t>MEF Class of Service Extensions </a:t>
            </a:r>
            <a:r>
              <a:rPr lang="en-US" sz="2400" dirty="0" smtClean="0"/>
              <a:t>(MEF 23.1)</a:t>
            </a:r>
            <a:endParaRPr lang="en-US" sz="2400" dirty="0"/>
          </a:p>
        </p:txBody>
      </p:sp>
      <p:sp>
        <p:nvSpPr>
          <p:cNvPr id="35" name="Content Placeholder 34"/>
          <p:cNvSpPr>
            <a:spLocks noGrp="1"/>
          </p:cNvSpPr>
          <p:nvPr>
            <p:ph idx="1"/>
          </p:nvPr>
        </p:nvSpPr>
        <p:spPr>
          <a:xfrm>
            <a:off x="245985" y="1000360"/>
            <a:ext cx="8686800" cy="3048000"/>
          </a:xfrm>
        </p:spPr>
        <p:txBody>
          <a:bodyPr>
            <a:normAutofit/>
          </a:bodyPr>
          <a:lstStyle/>
          <a:p>
            <a:r>
              <a:rPr lang="en-US" sz="2400" dirty="0" smtClean="0"/>
              <a:t>Implementation Guidance for the Industry</a:t>
            </a:r>
          </a:p>
          <a:p>
            <a:pPr lvl="1" indent="-395288"/>
            <a:r>
              <a:rPr lang="en-US" sz="2000" dirty="0" smtClean="0"/>
              <a:t>Enables performance improvement and reduced costs of Mobile Backhaul &amp; key business applications</a:t>
            </a:r>
          </a:p>
          <a:p>
            <a:pPr lvl="1" indent="-395288"/>
            <a:r>
              <a:rPr lang="en-US" sz="2000" dirty="0" smtClean="0"/>
              <a:t>Defines Class of Service Performance Objectives (CPOs) by application type for Mobile Backhaul networks and end-to-end apps</a:t>
            </a:r>
          </a:p>
          <a:p>
            <a:r>
              <a:rPr lang="en-US" sz="2400" dirty="0" smtClean="0"/>
              <a:t>CPOs include all relevant metrics by type and distance</a:t>
            </a:r>
          </a:p>
        </p:txBody>
      </p:sp>
      <p:grpSp>
        <p:nvGrpSpPr>
          <p:cNvPr id="7" name="Group 6"/>
          <p:cNvGrpSpPr/>
          <p:nvPr/>
        </p:nvGrpSpPr>
        <p:grpSpPr>
          <a:xfrm flipH="1">
            <a:off x="2750520" y="1000360"/>
            <a:ext cx="7613403" cy="7613403"/>
            <a:chOff x="-3060848" y="-819472"/>
            <a:chExt cx="9649072" cy="9649072"/>
          </a:xfrm>
        </p:grpSpPr>
        <p:grpSp>
          <p:nvGrpSpPr>
            <p:cNvPr id="8" name="Group 10"/>
            <p:cNvGrpSpPr/>
            <p:nvPr/>
          </p:nvGrpSpPr>
          <p:grpSpPr>
            <a:xfrm>
              <a:off x="-3060848" y="-819472"/>
              <a:ext cx="9649072" cy="9649072"/>
              <a:chOff x="-1692696" y="-747464"/>
              <a:chExt cx="9649072" cy="9649072"/>
            </a:xfrm>
          </p:grpSpPr>
          <p:sp>
            <p:nvSpPr>
              <p:cNvPr id="10" name="Oval 9"/>
              <p:cNvSpPr/>
              <p:nvPr/>
            </p:nvSpPr>
            <p:spPr>
              <a:xfrm>
                <a:off x="3068664" y="4013896"/>
                <a:ext cx="126353" cy="12635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42311" y="3887543"/>
                <a:ext cx="379059" cy="37905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1692696" y="-747464"/>
                <a:ext cx="9649072" cy="9649072"/>
              </a:xfrm>
              <a:prstGeom prst="arc">
                <a:avLst>
                  <a:gd name="adj1" fmla="val 20572680"/>
                  <a:gd name="adj2" fmla="val 1006803"/>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9" name="Arc 8"/>
            <p:cNvSpPr/>
            <p:nvPr/>
          </p:nvSpPr>
          <p:spPr>
            <a:xfrm>
              <a:off x="0" y="2276872"/>
              <a:ext cx="3384376" cy="3384376"/>
            </a:xfrm>
            <a:prstGeom prst="arc">
              <a:avLst>
                <a:gd name="adj1" fmla="val 19419353"/>
                <a:gd name="adj2" fmla="val 1291519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3" name="Arc 12"/>
          <p:cNvSpPr/>
          <p:nvPr/>
        </p:nvSpPr>
        <p:spPr>
          <a:xfrm>
            <a:off x="-2941605" y="544990"/>
            <a:ext cx="7613403" cy="7613403"/>
          </a:xfrm>
          <a:prstGeom prst="arc">
            <a:avLst>
              <a:gd name="adj1" fmla="val 20887459"/>
              <a:gd name="adj2" fmla="val 140732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Rectangle 13"/>
          <p:cNvSpPr/>
          <p:nvPr/>
        </p:nvSpPr>
        <p:spPr>
          <a:xfrm>
            <a:off x="701355" y="5098690"/>
            <a:ext cx="5995705" cy="369332"/>
          </a:xfrm>
          <a:prstGeom prst="rect">
            <a:avLst/>
          </a:prstGeom>
          <a:solidFill>
            <a:srgbClr val="FFFFFF">
              <a:alpha val="60000"/>
            </a:srgbClr>
          </a:solidFill>
          <a:effectLst>
            <a:softEdge rad="63500"/>
          </a:effectLst>
        </p:spPr>
        <p:txBody>
          <a:bodyPr wrap="square">
            <a:spAutoFit/>
          </a:bodyPr>
          <a:lstStyle/>
          <a:p>
            <a:r>
              <a:rPr lang="en-US" dirty="0" smtClean="0">
                <a:solidFill>
                  <a:srgbClr val="002060"/>
                </a:solidFill>
                <a:cs typeface="Calibri" pitchFamily="34" charset="0"/>
              </a:rPr>
              <a:t>Applies to UNI-UNI, ENNI-UNI, ENNI-ENNI virtual connections</a:t>
            </a:r>
            <a:endParaRPr lang="en-US" sz="28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MEF Class of Service Extensions</a:t>
            </a:r>
            <a:endParaRPr lang="en-US" dirty="0"/>
          </a:p>
        </p:txBody>
      </p:sp>
      <p:sp>
        <p:nvSpPr>
          <p:cNvPr id="35" name="Content Placeholder 34"/>
          <p:cNvSpPr>
            <a:spLocks noGrp="1"/>
          </p:cNvSpPr>
          <p:nvPr>
            <p:ph idx="1"/>
          </p:nvPr>
        </p:nvSpPr>
        <p:spPr>
          <a:xfrm>
            <a:off x="170090" y="1000360"/>
            <a:ext cx="8973909" cy="2667000"/>
          </a:xfrm>
        </p:spPr>
        <p:txBody>
          <a:bodyPr>
            <a:noAutofit/>
          </a:bodyPr>
          <a:lstStyle/>
          <a:p>
            <a:r>
              <a:rPr lang="en-US" sz="2400" dirty="0" smtClean="0"/>
              <a:t>Implementation and Measurement</a:t>
            </a:r>
          </a:p>
          <a:p>
            <a:pPr lvl="1"/>
            <a:r>
              <a:rPr lang="en-US" sz="2000" dirty="0" smtClean="0"/>
              <a:t>Extends existing Bandwidth Profile and Traffic management </a:t>
            </a:r>
          </a:p>
          <a:p>
            <a:pPr lvl="1"/>
            <a:r>
              <a:rPr lang="en-US" sz="2000" dirty="0" smtClean="0"/>
              <a:t>Quantifies Delay, Delay Variation, Frame Loss Ratio, availability etc.</a:t>
            </a:r>
          </a:p>
          <a:p>
            <a:pPr lvl="1"/>
            <a:r>
              <a:rPr lang="en-US" sz="2000" dirty="0" smtClean="0"/>
              <a:t>Adds Mean Frame Delay and Frame Delay Range</a:t>
            </a:r>
          </a:p>
          <a:p>
            <a:pPr lvl="1"/>
            <a:r>
              <a:rPr lang="en-US" sz="2000" dirty="0" smtClean="0"/>
              <a:t>Defines CPOs for distance related attributes as performance tiers</a:t>
            </a:r>
          </a:p>
          <a:p>
            <a:pPr lvl="1"/>
            <a:r>
              <a:rPr lang="en-US" sz="2000" dirty="0" smtClean="0"/>
              <a:t>Used by new Mobile Backhaul Project</a:t>
            </a:r>
          </a:p>
        </p:txBody>
      </p:sp>
      <p:sp>
        <p:nvSpPr>
          <p:cNvPr id="36" name="TextBox 35"/>
          <p:cNvSpPr txBox="1"/>
          <p:nvPr/>
        </p:nvSpPr>
        <p:spPr>
          <a:xfrm>
            <a:off x="549564" y="3960266"/>
            <a:ext cx="3336635" cy="1754326"/>
          </a:xfrm>
          <a:prstGeom prst="rect">
            <a:avLst/>
          </a:prstGeom>
          <a:noFill/>
        </p:spPr>
        <p:txBody>
          <a:bodyPr wrap="square" rtlCol="0">
            <a:spAutoFit/>
          </a:bodyPr>
          <a:lstStyle/>
          <a:p>
            <a:r>
              <a:rPr lang="en-US" dirty="0" smtClean="0"/>
              <a:t>Example of bandwidth profiles for typical Mobile Backhaul with 4 classes of service.</a:t>
            </a:r>
          </a:p>
          <a:p>
            <a:endParaRPr lang="en-US" dirty="0" smtClean="0"/>
          </a:p>
          <a:p>
            <a:r>
              <a:rPr lang="en-US" dirty="0" smtClean="0"/>
              <a:t>Each CoS has one way performance metrics objectives</a:t>
            </a:r>
          </a:p>
        </p:txBody>
      </p:sp>
      <p:grpSp>
        <p:nvGrpSpPr>
          <p:cNvPr id="37" name="Group 36"/>
          <p:cNvGrpSpPr/>
          <p:nvPr/>
        </p:nvGrpSpPr>
        <p:grpSpPr>
          <a:xfrm>
            <a:off x="3888945" y="3504895"/>
            <a:ext cx="4933175" cy="2592999"/>
            <a:chOff x="-1044230" y="2442365"/>
            <a:chExt cx="4933175" cy="2592999"/>
          </a:xfrm>
        </p:grpSpPr>
        <p:grpSp>
          <p:nvGrpSpPr>
            <p:cNvPr id="38" name="Group 53"/>
            <p:cNvGrpSpPr/>
            <p:nvPr/>
          </p:nvGrpSpPr>
          <p:grpSpPr>
            <a:xfrm>
              <a:off x="-1044230" y="2442366"/>
              <a:ext cx="4933175" cy="2592998"/>
              <a:chOff x="170090" y="3580790"/>
              <a:chExt cx="4933175" cy="2592998"/>
            </a:xfrm>
          </p:grpSpPr>
          <p:sp>
            <p:nvSpPr>
              <p:cNvPr id="40" name="AutoShape 2"/>
              <p:cNvSpPr>
                <a:spLocks noChangeArrowheads="1"/>
              </p:cNvSpPr>
              <p:nvPr/>
            </p:nvSpPr>
            <p:spPr bwMode="auto">
              <a:xfrm>
                <a:off x="170090" y="3580790"/>
                <a:ext cx="4933175" cy="2592998"/>
              </a:xfrm>
              <a:prstGeom prst="roundRect">
                <a:avLst>
                  <a:gd name="adj" fmla="val 9687"/>
                </a:avLst>
              </a:prstGeom>
              <a:gradFill rotWithShape="1">
                <a:gsLst>
                  <a:gs pos="0">
                    <a:srgbClr val="AFCFD9"/>
                  </a:gs>
                  <a:gs pos="100000">
                    <a:schemeClr val="bg1"/>
                  </a:gs>
                </a:gsLst>
                <a:lin ang="0" scaled="1"/>
              </a:gradFill>
              <a:ln w="9525">
                <a:solidFill>
                  <a:srgbClr val="4A4A4A"/>
                </a:solidFill>
                <a:round/>
                <a:headEnd/>
                <a:tailEnd/>
              </a:ln>
              <a:effectLst>
                <a:outerShdw blurRad="50800" dist="38100" dir="2700000" algn="tl" rotWithShape="0">
                  <a:prstClr val="black">
                    <a:alpha val="40000"/>
                  </a:prstClr>
                </a:outerShdw>
              </a:effectLst>
            </p:spPr>
            <p:txBody>
              <a:bodyPr wrap="none" anchor="ctr"/>
              <a:lstStyle/>
              <a:p>
                <a:endParaRPr lang="de-DE"/>
              </a:p>
            </p:txBody>
          </p:sp>
          <p:sp>
            <p:nvSpPr>
              <p:cNvPr id="41" name="AutoShape 21"/>
              <p:cNvSpPr>
                <a:spLocks noChangeArrowheads="1"/>
              </p:cNvSpPr>
              <p:nvPr/>
            </p:nvSpPr>
            <p:spPr bwMode="auto">
              <a:xfrm rot="5400000">
                <a:off x="655236" y="4409500"/>
                <a:ext cx="2170550"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a:effectLst>
                <a:outerShdw blurRad="50800" dist="38100" dir="2700000" algn="tl" rotWithShape="0">
                  <a:prstClr val="black">
                    <a:alpha val="40000"/>
                  </a:prstClr>
                </a:outerShdw>
              </a:effectLst>
            </p:spPr>
            <p:txBody>
              <a:bodyPr rot="10800000" vert="eaVert" wrap="none" anchor="ctr"/>
              <a:lstStyle/>
              <a:p>
                <a:pPr algn="r">
                  <a:defRPr/>
                </a:pPr>
                <a:endParaRPr lang="de-DE"/>
              </a:p>
            </p:txBody>
          </p:sp>
          <p:sp>
            <p:nvSpPr>
              <p:cNvPr id="42" name="Rectangle 22"/>
              <p:cNvSpPr>
                <a:spLocks noChangeArrowheads="1"/>
              </p:cNvSpPr>
              <p:nvPr/>
            </p:nvSpPr>
            <p:spPr bwMode="auto">
              <a:xfrm>
                <a:off x="1211874" y="4807873"/>
                <a:ext cx="577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p>
                <a:r>
                  <a:rPr lang="en-US" b="1" dirty="0"/>
                  <a:t>UNI</a:t>
                </a:r>
                <a:endParaRPr lang="en-US" b="1" baseline="-25000" dirty="0"/>
              </a:p>
            </p:txBody>
          </p:sp>
          <p:sp>
            <p:nvSpPr>
              <p:cNvPr id="43" name="AutoShape 23"/>
              <p:cNvSpPr>
                <a:spLocks noChangeArrowheads="1"/>
              </p:cNvSpPr>
              <p:nvPr/>
            </p:nvSpPr>
            <p:spPr bwMode="auto">
              <a:xfrm rot="5400000" flipH="1">
                <a:off x="1705308" y="4280912"/>
                <a:ext cx="1442005" cy="952500"/>
              </a:xfrm>
              <a:prstGeom prst="can">
                <a:avLst>
                  <a:gd name="adj" fmla="val 24829"/>
                </a:avLst>
              </a:prstGeom>
              <a:solidFill>
                <a:schemeClr val="bg1"/>
              </a:solidFill>
              <a:ln w="22225">
                <a:solidFill>
                  <a:schemeClr val="tx1"/>
                </a:solidFill>
                <a:round/>
                <a:headEnd/>
                <a:tailEnd/>
              </a:ln>
              <a:effectLst>
                <a:outerShdw blurRad="50800" dist="38100" dir="2700000" algn="tl" rotWithShape="0">
                  <a:prstClr val="black">
                    <a:alpha val="40000"/>
                  </a:prstClr>
                </a:outerShdw>
              </a:effectLst>
            </p:spPr>
            <p:txBody>
              <a:bodyPr rot="10800000" vert="eaVert" wrap="none" anchor="ctr"/>
              <a:lstStyle/>
              <a:p>
                <a:pPr algn="ctr">
                  <a:defRPr/>
                </a:pPr>
                <a:r>
                  <a:rPr lang="en-US" sz="1400" b="1" dirty="0">
                    <a:solidFill>
                      <a:srgbClr val="006600"/>
                    </a:solidFill>
                  </a:rPr>
                  <a:t>EVC</a:t>
                </a:r>
                <a:r>
                  <a:rPr lang="en-US" sz="1400" b="1" baseline="-25000" dirty="0">
                    <a:solidFill>
                      <a:srgbClr val="006600"/>
                    </a:solidFill>
                  </a:rPr>
                  <a:t>1</a:t>
                </a:r>
              </a:p>
            </p:txBody>
          </p:sp>
          <p:sp>
            <p:nvSpPr>
              <p:cNvPr id="44" name="AutoShape 24"/>
              <p:cNvSpPr>
                <a:spLocks noChangeArrowheads="1"/>
              </p:cNvSpPr>
              <p:nvPr/>
            </p:nvSpPr>
            <p:spPr bwMode="auto">
              <a:xfrm rot="5400000" flipH="1">
                <a:off x="2968258" y="4273432"/>
                <a:ext cx="303580" cy="739775"/>
              </a:xfrm>
              <a:prstGeom prst="can">
                <a:avLst>
                  <a:gd name="adj" fmla="val 48885"/>
                </a:avLst>
              </a:prstGeom>
              <a:solidFill>
                <a:schemeClr val="bg1"/>
              </a:solidFill>
              <a:ln w="22225">
                <a:solidFill>
                  <a:schemeClr val="tx1"/>
                </a:solidFill>
                <a:round/>
                <a:headEnd/>
                <a:tailEnd/>
              </a:ln>
              <a:effectLst>
                <a:outerShdw blurRad="50800" dist="38100" dir="2700000" algn="tl" rotWithShape="0">
                  <a:prstClr val="black">
                    <a:alpha val="40000"/>
                  </a:prstClr>
                </a:outerShdw>
              </a:effectLst>
            </p:spPr>
            <p:txBody>
              <a:bodyPr rot="10800000" vert="eaVert" wrap="none" anchor="ctr"/>
              <a:lstStyle/>
              <a:p>
                <a:pPr algn="ctr">
                  <a:defRPr/>
                </a:pPr>
                <a:r>
                  <a:rPr lang="en-US" sz="1200" b="1" dirty="0">
                    <a:solidFill>
                      <a:srgbClr val="993300"/>
                    </a:solidFill>
                  </a:rPr>
                  <a:t>CoS </a:t>
                </a:r>
                <a:r>
                  <a:rPr lang="en-US" sz="1200" b="1" dirty="0" smtClean="0">
                    <a:solidFill>
                      <a:srgbClr val="993300"/>
                    </a:solidFill>
                  </a:rPr>
                  <a:t>4</a:t>
                </a:r>
                <a:endParaRPr lang="en-US" sz="1200" b="1" baseline="-25000" dirty="0">
                  <a:solidFill>
                    <a:srgbClr val="993300"/>
                  </a:solidFill>
                </a:endParaRPr>
              </a:p>
            </p:txBody>
          </p:sp>
          <p:sp>
            <p:nvSpPr>
              <p:cNvPr id="45" name="Text Box 25"/>
              <p:cNvSpPr txBox="1">
                <a:spLocks noChangeArrowheads="1"/>
              </p:cNvSpPr>
              <p:nvPr/>
            </p:nvSpPr>
            <p:spPr bwMode="auto">
              <a:xfrm>
                <a:off x="3739174" y="4439205"/>
                <a:ext cx="1314450" cy="437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sz="1400" b="1" dirty="0" smtClean="0">
                    <a:solidFill>
                      <a:srgbClr val="993300"/>
                    </a:solidFill>
                  </a:rPr>
                  <a:t>10 Mbps </a:t>
                </a:r>
                <a:r>
                  <a:rPr lang="en-US" sz="1400" b="1" dirty="0">
                    <a:solidFill>
                      <a:srgbClr val="993300"/>
                    </a:solidFill>
                  </a:rPr>
                  <a:t>CIR for VoIP</a:t>
                </a:r>
                <a:endParaRPr lang="en-US" sz="1400" b="1" baseline="-25000" dirty="0">
                  <a:solidFill>
                    <a:srgbClr val="993300"/>
                  </a:solidFill>
                </a:endParaRPr>
              </a:p>
            </p:txBody>
          </p:sp>
          <p:sp>
            <p:nvSpPr>
              <p:cNvPr id="46" name="AutoShape 26"/>
              <p:cNvSpPr>
                <a:spLocks noChangeArrowheads="1"/>
              </p:cNvSpPr>
              <p:nvPr/>
            </p:nvSpPr>
            <p:spPr bwMode="auto">
              <a:xfrm rot="5400000" flipH="1">
                <a:off x="2865043" y="4777377"/>
                <a:ext cx="510010" cy="739775"/>
              </a:xfrm>
              <a:prstGeom prst="can">
                <a:avLst>
                  <a:gd name="adj" fmla="val 20467"/>
                </a:avLst>
              </a:prstGeom>
              <a:solidFill>
                <a:schemeClr val="bg1"/>
              </a:solidFill>
              <a:ln w="22225">
                <a:solidFill>
                  <a:schemeClr val="tx1"/>
                </a:solidFill>
                <a:round/>
                <a:headEnd/>
                <a:tailEnd/>
              </a:ln>
              <a:effectLst>
                <a:outerShdw blurRad="50800" dist="38100" dir="2700000" algn="tl" rotWithShape="0">
                  <a:prstClr val="black">
                    <a:alpha val="40000"/>
                  </a:prstClr>
                </a:outerShdw>
              </a:effectLst>
            </p:spPr>
            <p:txBody>
              <a:bodyPr rot="10800000" vert="eaVert" wrap="none" anchor="ctr"/>
              <a:lstStyle/>
              <a:p>
                <a:pPr algn="ctr">
                  <a:defRPr/>
                </a:pPr>
                <a:r>
                  <a:rPr lang="en-US" sz="1200" b="1" dirty="0">
                    <a:solidFill>
                      <a:srgbClr val="660066"/>
                    </a:solidFill>
                  </a:rPr>
                  <a:t>CoS 2</a:t>
                </a:r>
                <a:endParaRPr lang="en-US" sz="1200" b="1" baseline="-25000" dirty="0">
                  <a:solidFill>
                    <a:srgbClr val="660066"/>
                  </a:solidFill>
                </a:endParaRPr>
              </a:p>
            </p:txBody>
          </p:sp>
          <p:sp>
            <p:nvSpPr>
              <p:cNvPr id="47" name="Line 27"/>
              <p:cNvSpPr>
                <a:spLocks noChangeShapeType="1"/>
              </p:cNvSpPr>
              <p:nvPr/>
            </p:nvSpPr>
            <p:spPr bwMode="auto">
              <a:xfrm>
                <a:off x="3016861" y="5583499"/>
                <a:ext cx="0" cy="419100"/>
              </a:xfrm>
              <a:prstGeom prst="line">
                <a:avLst/>
              </a:prstGeom>
              <a:noFill/>
              <a:ln w="1905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48" name="Line 28"/>
              <p:cNvSpPr>
                <a:spLocks noChangeShapeType="1"/>
              </p:cNvSpPr>
              <p:nvPr/>
            </p:nvSpPr>
            <p:spPr bwMode="auto">
              <a:xfrm>
                <a:off x="2870811" y="5580324"/>
                <a:ext cx="274638"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49" name="Line 29"/>
              <p:cNvSpPr>
                <a:spLocks noChangeShapeType="1"/>
              </p:cNvSpPr>
              <p:nvPr/>
            </p:nvSpPr>
            <p:spPr bwMode="auto">
              <a:xfrm>
                <a:off x="2873986" y="5988312"/>
                <a:ext cx="274638"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grpSp>
            <p:nvGrpSpPr>
              <p:cNvPr id="50" name="Group 47"/>
              <p:cNvGrpSpPr/>
              <p:nvPr/>
            </p:nvGrpSpPr>
            <p:grpSpPr>
              <a:xfrm>
                <a:off x="3505811" y="4892261"/>
                <a:ext cx="277813" cy="494135"/>
                <a:chOff x="3657600" y="4556125"/>
                <a:chExt cx="277813" cy="657225"/>
              </a:xfrm>
            </p:grpSpPr>
            <p:sp>
              <p:nvSpPr>
                <p:cNvPr id="66" name="Line 30"/>
                <p:cNvSpPr>
                  <a:spLocks noChangeShapeType="1"/>
                </p:cNvSpPr>
                <p:nvPr/>
              </p:nvSpPr>
              <p:spPr bwMode="auto">
                <a:xfrm>
                  <a:off x="3792538" y="4556125"/>
                  <a:ext cx="1587" cy="647700"/>
                </a:xfrm>
                <a:prstGeom prst="line">
                  <a:avLst/>
                </a:prstGeom>
                <a:noFill/>
                <a:ln w="1905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67" name="Line 31"/>
                <p:cNvSpPr>
                  <a:spLocks noChangeShapeType="1"/>
                </p:cNvSpPr>
                <p:nvPr/>
              </p:nvSpPr>
              <p:spPr bwMode="auto">
                <a:xfrm>
                  <a:off x="3657600" y="4560888"/>
                  <a:ext cx="274638"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68" name="Line 32"/>
                <p:cNvSpPr>
                  <a:spLocks noChangeShapeType="1"/>
                </p:cNvSpPr>
                <p:nvPr/>
              </p:nvSpPr>
              <p:spPr bwMode="auto">
                <a:xfrm>
                  <a:off x="3660775" y="5213350"/>
                  <a:ext cx="274638"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grpSp>
          <p:sp>
            <p:nvSpPr>
              <p:cNvPr id="51" name="Line 33"/>
              <p:cNvSpPr>
                <a:spLocks noChangeShapeType="1"/>
              </p:cNvSpPr>
              <p:nvPr/>
            </p:nvSpPr>
            <p:spPr bwMode="auto">
              <a:xfrm>
                <a:off x="3661259" y="4491531"/>
                <a:ext cx="1" cy="303579"/>
              </a:xfrm>
              <a:prstGeom prst="line">
                <a:avLst/>
              </a:prstGeom>
              <a:noFill/>
              <a:ln w="1905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52" name="Line 34"/>
              <p:cNvSpPr>
                <a:spLocks noChangeShapeType="1"/>
              </p:cNvSpPr>
              <p:nvPr/>
            </p:nvSpPr>
            <p:spPr bwMode="auto">
              <a:xfrm>
                <a:off x="3497874" y="4491530"/>
                <a:ext cx="274637"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53" name="Line 35"/>
              <p:cNvSpPr>
                <a:spLocks noChangeShapeType="1"/>
              </p:cNvSpPr>
              <p:nvPr/>
            </p:nvSpPr>
            <p:spPr bwMode="auto">
              <a:xfrm>
                <a:off x="3510574" y="4795110"/>
                <a:ext cx="274637"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54" name="Text Box 36"/>
              <p:cNvSpPr txBox="1">
                <a:spLocks noChangeArrowheads="1"/>
              </p:cNvSpPr>
              <p:nvPr/>
            </p:nvSpPr>
            <p:spPr bwMode="auto">
              <a:xfrm>
                <a:off x="3737156" y="4868767"/>
                <a:ext cx="1192213"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sz="1400" b="1" dirty="0" smtClean="0">
                    <a:solidFill>
                      <a:srgbClr val="660066"/>
                    </a:solidFill>
                  </a:rPr>
                  <a:t>20Mbps </a:t>
                </a:r>
                <a:r>
                  <a:rPr lang="en-US" sz="1400" b="1" dirty="0">
                    <a:solidFill>
                      <a:srgbClr val="660066"/>
                    </a:solidFill>
                  </a:rPr>
                  <a:t>CIR for VPN data traffic</a:t>
                </a:r>
                <a:endParaRPr lang="en-US" sz="1400" b="1" baseline="-25000" dirty="0">
                  <a:solidFill>
                    <a:srgbClr val="660066"/>
                  </a:solidFill>
                </a:endParaRPr>
              </a:p>
            </p:txBody>
          </p:sp>
          <p:sp>
            <p:nvSpPr>
              <p:cNvPr id="55" name="Text Box 37"/>
              <p:cNvSpPr txBox="1">
                <a:spLocks noChangeArrowheads="1"/>
              </p:cNvSpPr>
              <p:nvPr/>
            </p:nvSpPr>
            <p:spPr bwMode="auto">
              <a:xfrm>
                <a:off x="3107349" y="5572387"/>
                <a:ext cx="1681162" cy="437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sz="1400" b="1" dirty="0" smtClean="0">
                    <a:solidFill>
                      <a:srgbClr val="000066"/>
                    </a:solidFill>
                  </a:rPr>
                  <a:t>68Mbps </a:t>
                </a:r>
                <a:r>
                  <a:rPr lang="en-US" sz="1400" b="1" dirty="0">
                    <a:solidFill>
                      <a:srgbClr val="000066"/>
                    </a:solidFill>
                  </a:rPr>
                  <a:t>for Internet Access</a:t>
                </a:r>
                <a:endParaRPr lang="en-US" sz="1400" b="1" baseline="-25000" dirty="0">
                  <a:solidFill>
                    <a:srgbClr val="000066"/>
                  </a:solidFill>
                </a:endParaRPr>
              </a:p>
            </p:txBody>
          </p:sp>
          <p:sp>
            <p:nvSpPr>
              <p:cNvPr id="56" name="AutoShape 38"/>
              <p:cNvSpPr>
                <a:spLocks noChangeArrowheads="1"/>
              </p:cNvSpPr>
              <p:nvPr/>
            </p:nvSpPr>
            <p:spPr bwMode="auto">
              <a:xfrm rot="5400000" flipH="1">
                <a:off x="2241367" y="5406493"/>
                <a:ext cx="407988" cy="762000"/>
              </a:xfrm>
              <a:prstGeom prst="can">
                <a:avLst>
                  <a:gd name="adj" fmla="val 24116"/>
                </a:avLst>
              </a:prstGeom>
              <a:solidFill>
                <a:schemeClr val="bg1"/>
              </a:solidFill>
              <a:ln w="22225">
                <a:solidFill>
                  <a:schemeClr val="tx1"/>
                </a:solidFill>
                <a:round/>
                <a:headEnd/>
                <a:tailEnd/>
              </a:ln>
              <a:effectLst>
                <a:outerShdw blurRad="50800" dist="38100" dir="2700000" algn="tl" rotWithShape="0">
                  <a:prstClr val="black">
                    <a:alpha val="40000"/>
                  </a:prstClr>
                </a:outerShdw>
              </a:effectLst>
            </p:spPr>
            <p:txBody>
              <a:bodyPr rot="10800000" vert="eaVert" wrap="none" anchor="ctr"/>
              <a:lstStyle/>
              <a:p>
                <a:pPr algn="ctr">
                  <a:defRPr/>
                </a:pPr>
                <a:r>
                  <a:rPr lang="en-US" sz="1400" b="1" dirty="0">
                    <a:solidFill>
                      <a:srgbClr val="800000"/>
                    </a:solidFill>
                  </a:rPr>
                  <a:t>EVC</a:t>
                </a:r>
                <a:r>
                  <a:rPr lang="en-US" sz="1400" b="1" baseline="-25000" dirty="0">
                    <a:solidFill>
                      <a:srgbClr val="800000"/>
                    </a:solidFill>
                  </a:rPr>
                  <a:t>2</a:t>
                </a:r>
              </a:p>
            </p:txBody>
          </p:sp>
          <p:sp>
            <p:nvSpPr>
              <p:cNvPr id="57" name="Line 39"/>
              <p:cNvSpPr>
                <a:spLocks noChangeShapeType="1"/>
              </p:cNvSpPr>
              <p:nvPr/>
            </p:nvSpPr>
            <p:spPr bwMode="auto">
              <a:xfrm flipH="1">
                <a:off x="1080831" y="3884370"/>
                <a:ext cx="0" cy="2200955"/>
              </a:xfrm>
              <a:prstGeom prst="line">
                <a:avLst/>
              </a:prstGeom>
              <a:noFill/>
              <a:ln w="1905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58" name="Line 40"/>
              <p:cNvSpPr>
                <a:spLocks noChangeShapeType="1"/>
              </p:cNvSpPr>
              <p:nvPr/>
            </p:nvSpPr>
            <p:spPr bwMode="auto">
              <a:xfrm>
                <a:off x="775116" y="3897313"/>
                <a:ext cx="514350"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nchor="ctr"/>
              <a:lstStyle/>
              <a:p>
                <a:pPr>
                  <a:defRPr/>
                </a:pPr>
                <a:endParaRPr lang="en-US" dirty="0"/>
              </a:p>
            </p:txBody>
          </p:sp>
          <p:sp>
            <p:nvSpPr>
              <p:cNvPr id="59" name="Line 41"/>
              <p:cNvSpPr>
                <a:spLocks noChangeShapeType="1"/>
              </p:cNvSpPr>
              <p:nvPr/>
            </p:nvSpPr>
            <p:spPr bwMode="auto">
              <a:xfrm>
                <a:off x="794166" y="6085325"/>
                <a:ext cx="514350"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nchor="ctr"/>
              <a:lstStyle/>
              <a:p>
                <a:pPr>
                  <a:defRPr/>
                </a:pPr>
                <a:endParaRPr lang="en-US" dirty="0"/>
              </a:p>
            </p:txBody>
          </p:sp>
          <p:sp>
            <p:nvSpPr>
              <p:cNvPr id="60" name="Text Box 42"/>
              <p:cNvSpPr txBox="1">
                <a:spLocks noChangeArrowheads="1"/>
              </p:cNvSpPr>
              <p:nvPr/>
            </p:nvSpPr>
            <p:spPr bwMode="auto">
              <a:xfrm>
                <a:off x="181314" y="4850485"/>
                <a:ext cx="825578" cy="70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0" tIns="0" rIns="0" bIns="0"/>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lnSpc>
                    <a:spcPct val="90000"/>
                  </a:lnSpc>
                </a:pPr>
                <a:r>
                  <a:rPr lang="en-US" sz="1400" b="1" dirty="0" smtClean="0"/>
                  <a:t>100Mbps UNI (</a:t>
                </a:r>
                <a:r>
                  <a:rPr lang="en-US" sz="1400" b="1" dirty="0"/>
                  <a:t>port)</a:t>
                </a:r>
                <a:endParaRPr lang="en-US" sz="1400" b="1" baseline="-25000" dirty="0"/>
              </a:p>
            </p:txBody>
          </p:sp>
          <p:sp>
            <p:nvSpPr>
              <p:cNvPr id="61" name="AutoShape 24"/>
              <p:cNvSpPr>
                <a:spLocks noChangeArrowheads="1"/>
              </p:cNvSpPr>
              <p:nvPr/>
            </p:nvSpPr>
            <p:spPr bwMode="auto">
              <a:xfrm rot="5400000" flipH="1">
                <a:off x="3013253" y="3836991"/>
                <a:ext cx="214312" cy="739775"/>
              </a:xfrm>
              <a:prstGeom prst="can">
                <a:avLst>
                  <a:gd name="adj" fmla="val 48885"/>
                </a:avLst>
              </a:prstGeom>
              <a:solidFill>
                <a:schemeClr val="bg1"/>
              </a:solidFill>
              <a:ln w="22225">
                <a:solidFill>
                  <a:schemeClr val="tx1"/>
                </a:solidFill>
                <a:round/>
                <a:headEnd/>
                <a:tailEnd/>
              </a:ln>
              <a:effectLst>
                <a:outerShdw blurRad="50800" dist="38100" dir="2700000" algn="tl" rotWithShape="0">
                  <a:prstClr val="black">
                    <a:alpha val="40000"/>
                  </a:prstClr>
                </a:outerShdw>
              </a:effectLst>
            </p:spPr>
            <p:txBody>
              <a:bodyPr rot="10800000" vert="eaVert" wrap="none" anchor="ctr"/>
              <a:lstStyle/>
              <a:p>
                <a:pPr algn="ctr">
                  <a:defRPr/>
                </a:pPr>
                <a:r>
                  <a:rPr lang="en-US" sz="1200" b="1" dirty="0">
                    <a:solidFill>
                      <a:srgbClr val="993300"/>
                    </a:solidFill>
                  </a:rPr>
                  <a:t>CoS 6</a:t>
                </a:r>
                <a:endParaRPr lang="en-US" sz="1200" b="1" baseline="-25000" dirty="0">
                  <a:solidFill>
                    <a:srgbClr val="993300"/>
                  </a:solidFill>
                </a:endParaRPr>
              </a:p>
            </p:txBody>
          </p:sp>
          <p:sp>
            <p:nvSpPr>
              <p:cNvPr id="62" name="Text Box 25"/>
              <p:cNvSpPr txBox="1">
                <a:spLocks noChangeArrowheads="1"/>
              </p:cNvSpPr>
              <p:nvPr/>
            </p:nvSpPr>
            <p:spPr bwMode="auto">
              <a:xfrm>
                <a:off x="3739534" y="3983835"/>
                <a:ext cx="1314450" cy="437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sz="1400" b="1" dirty="0" smtClean="0"/>
                  <a:t>2 Mbps </a:t>
                </a:r>
                <a:r>
                  <a:rPr lang="en-US" sz="1400" b="1" dirty="0"/>
                  <a:t>CIR for </a:t>
                </a:r>
                <a:r>
                  <a:rPr lang="en-US" sz="1400" b="1" dirty="0" smtClean="0"/>
                  <a:t>control</a:t>
                </a:r>
                <a:endParaRPr lang="en-US" sz="1400" b="1" baseline="-25000" dirty="0"/>
              </a:p>
            </p:txBody>
          </p:sp>
          <p:sp>
            <p:nvSpPr>
              <p:cNvPr id="63" name="Line 33"/>
              <p:cNvSpPr>
                <a:spLocks noChangeShapeType="1"/>
              </p:cNvSpPr>
              <p:nvPr/>
            </p:nvSpPr>
            <p:spPr bwMode="auto">
              <a:xfrm>
                <a:off x="3637934" y="4093373"/>
                <a:ext cx="0" cy="204787"/>
              </a:xfrm>
              <a:prstGeom prst="line">
                <a:avLst/>
              </a:prstGeom>
              <a:noFill/>
              <a:ln w="1905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64" name="Line 34"/>
              <p:cNvSpPr>
                <a:spLocks noChangeShapeType="1"/>
              </p:cNvSpPr>
              <p:nvPr/>
            </p:nvSpPr>
            <p:spPr bwMode="auto">
              <a:xfrm>
                <a:off x="3498234" y="4099723"/>
                <a:ext cx="274637"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65" name="Line 35"/>
              <p:cNvSpPr>
                <a:spLocks noChangeShapeType="1"/>
              </p:cNvSpPr>
              <p:nvPr/>
            </p:nvSpPr>
            <p:spPr bwMode="auto">
              <a:xfrm>
                <a:off x="3510934" y="4314035"/>
                <a:ext cx="274637" cy="0"/>
              </a:xfrm>
              <a:prstGeom prst="line">
                <a:avLst/>
              </a:prstGeom>
              <a:noFill/>
              <a:ln w="19050">
                <a:solidFill>
                  <a:schemeClr val="tx1"/>
                </a:solidFill>
                <a:round/>
                <a:headEnd/>
                <a:tailEnd/>
              </a:ln>
              <a:effectLst>
                <a:outerShdw blurRad="50800" dist="38100" dir="2700000" algn="tl" rotWithShape="0">
                  <a:prstClr val="black">
                    <a:alpha val="40000"/>
                  </a:prstClr>
                </a:outerShdw>
              </a:effectLst>
            </p:spPr>
            <p:txBody>
              <a:bodyPr/>
              <a:lstStyle/>
              <a:p>
                <a:pPr>
                  <a:defRPr/>
                </a:pPr>
                <a:endParaRPr lang="en-US" dirty="0"/>
              </a:p>
            </p:txBody>
          </p:sp>
        </p:grpSp>
        <p:sp>
          <p:nvSpPr>
            <p:cNvPr id="39" name="Text Box 52"/>
            <p:cNvSpPr txBox="1">
              <a:spLocks noChangeArrowheads="1"/>
            </p:cNvSpPr>
            <p:nvPr/>
          </p:nvSpPr>
          <p:spPr bwMode="auto">
            <a:xfrm>
              <a:off x="321880" y="2442365"/>
              <a:ext cx="2584450" cy="366712"/>
            </a:xfrm>
            <a:prstGeom prst="rect">
              <a:avLst/>
            </a:prstGeom>
            <a:noFill/>
            <a:ln w="9525">
              <a:noFill/>
              <a:miter lim="800000"/>
              <a:headEnd/>
              <a:tailEnd/>
            </a:ln>
            <a:effectLst/>
          </p:spPr>
          <p:txBody>
            <a:bodyPr wrap="none">
              <a:spAutoFit/>
            </a:bodyPr>
            <a:lstStyle/>
            <a:p>
              <a:r>
                <a:rPr lang="en-US" sz="1800" b="1" dirty="0"/>
                <a:t>Port/VLAN/CoS-based</a:t>
              </a: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85800"/>
          </a:xfrm>
        </p:spPr>
        <p:txBody>
          <a:bodyPr/>
          <a:lstStyle/>
          <a:p>
            <a:pPr marL="350838" indent="-350838"/>
            <a:r>
              <a:rPr lang="en-US" sz="3600" dirty="0" smtClean="0"/>
              <a:t>	Class of Service Phase 2 (MEF 23.1)</a:t>
            </a:r>
          </a:p>
        </p:txBody>
      </p:sp>
      <p:sp>
        <p:nvSpPr>
          <p:cNvPr id="17411" name="Rectangle 111"/>
          <p:cNvSpPr>
            <a:spLocks noGrp="1" noChangeArrowheads="1"/>
          </p:cNvSpPr>
          <p:nvPr>
            <p:ph type="body" idx="4294967295"/>
          </p:nvPr>
        </p:nvSpPr>
        <p:spPr>
          <a:xfrm>
            <a:off x="457200" y="914400"/>
            <a:ext cx="8153400" cy="1828800"/>
          </a:xfrm>
        </p:spPr>
        <p:txBody>
          <a:bodyPr/>
          <a:lstStyle/>
          <a:p>
            <a:r>
              <a:rPr lang="en-US" sz="2000" dirty="0" smtClean="0"/>
              <a:t>Add new performance attributes for Mean Delay and Delay Range introduced in MEF 10.2</a:t>
            </a:r>
          </a:p>
          <a:p>
            <a:r>
              <a:rPr lang="en-US" sz="2000" dirty="0" smtClean="0"/>
              <a:t>Quantified CoS performance objectives and associated parameters for point to point EVCs and OVCs</a:t>
            </a:r>
          </a:p>
          <a:p>
            <a:r>
              <a:rPr lang="en-US" sz="2000" dirty="0" smtClean="0"/>
              <a:t>Bandwidth profile parameter constraints</a:t>
            </a:r>
          </a:p>
        </p:txBody>
      </p:sp>
      <p:pic>
        <p:nvPicPr>
          <p:cNvPr id="29808" name="Picture 6" descr="cloud - plain"/>
          <p:cNvPicPr>
            <a:picLocks noChangeAspect="1" noChangeArrowheads="1"/>
          </p:cNvPicPr>
          <p:nvPr/>
        </p:nvPicPr>
        <p:blipFill>
          <a:blip r:embed="rId3" cstate="print"/>
          <a:srcRect/>
          <a:stretch>
            <a:fillRect/>
          </a:stretch>
        </p:blipFill>
        <p:spPr bwMode="auto">
          <a:xfrm>
            <a:off x="1676400" y="2514600"/>
            <a:ext cx="2757488" cy="2079625"/>
          </a:xfrm>
          <a:prstGeom prst="rect">
            <a:avLst/>
          </a:prstGeom>
          <a:ln>
            <a:noFill/>
          </a:ln>
          <a:effectLst>
            <a:outerShdw blurRad="292100" dist="139700" dir="2700000" algn="tl" rotWithShape="0">
              <a:srgbClr val="333333">
                <a:alpha val="65000"/>
              </a:srgbClr>
            </a:outerShdw>
          </a:effectLst>
        </p:spPr>
      </p:pic>
      <p:pic>
        <p:nvPicPr>
          <p:cNvPr id="29809" name="Picture 6" descr="cloud - plain"/>
          <p:cNvPicPr>
            <a:picLocks noChangeAspect="1" noChangeArrowheads="1"/>
          </p:cNvPicPr>
          <p:nvPr/>
        </p:nvPicPr>
        <p:blipFill>
          <a:blip r:embed="rId3" cstate="print"/>
          <a:srcRect/>
          <a:stretch>
            <a:fillRect/>
          </a:stretch>
        </p:blipFill>
        <p:spPr bwMode="auto">
          <a:xfrm>
            <a:off x="3962400" y="2438400"/>
            <a:ext cx="2757488" cy="2079625"/>
          </a:xfrm>
          <a:prstGeom prst="rect">
            <a:avLst/>
          </a:prstGeom>
          <a:ln>
            <a:noFill/>
          </a:ln>
          <a:effectLst>
            <a:outerShdw blurRad="292100" dist="139700" dir="2700000" algn="tl" rotWithShape="0">
              <a:srgbClr val="333333">
                <a:alpha val="65000"/>
              </a:srgbClr>
            </a:outerShdw>
          </a:effectLst>
        </p:spPr>
      </p:pic>
      <p:sp>
        <p:nvSpPr>
          <p:cNvPr id="17414" name="Oval 115"/>
          <p:cNvSpPr>
            <a:spLocks noChangeArrowheads="1"/>
          </p:cNvSpPr>
          <p:nvPr/>
        </p:nvSpPr>
        <p:spPr bwMode="auto">
          <a:xfrm>
            <a:off x="4191000" y="3733800"/>
            <a:ext cx="152400" cy="152400"/>
          </a:xfrm>
          <a:prstGeom prst="ellipse">
            <a:avLst/>
          </a:prstGeom>
          <a:solidFill>
            <a:schemeClr val="bg1"/>
          </a:solidFill>
          <a:ln w="9525" algn="ctr">
            <a:solidFill>
              <a:schemeClr val="tx1"/>
            </a:solidFill>
            <a:round/>
            <a:headEnd/>
            <a:tailEnd/>
          </a:ln>
        </p:spPr>
        <p:txBody>
          <a:bodyPr wrap="none" anchor="ctr"/>
          <a:lstStyle/>
          <a:p>
            <a:endParaRPr lang="en-US" dirty="0"/>
          </a:p>
        </p:txBody>
      </p:sp>
      <p:sp>
        <p:nvSpPr>
          <p:cNvPr id="17415" name="Oval 116"/>
          <p:cNvSpPr>
            <a:spLocks noChangeArrowheads="1"/>
          </p:cNvSpPr>
          <p:nvPr/>
        </p:nvSpPr>
        <p:spPr bwMode="auto">
          <a:xfrm>
            <a:off x="1905000" y="3810000"/>
            <a:ext cx="152400" cy="152400"/>
          </a:xfrm>
          <a:prstGeom prst="ellipse">
            <a:avLst/>
          </a:prstGeom>
          <a:solidFill>
            <a:schemeClr val="tx1"/>
          </a:solidFill>
          <a:ln w="9525" algn="ctr">
            <a:noFill/>
            <a:round/>
            <a:headEnd/>
            <a:tailEnd/>
          </a:ln>
        </p:spPr>
        <p:txBody>
          <a:bodyPr wrap="none" anchor="ctr"/>
          <a:lstStyle/>
          <a:p>
            <a:endParaRPr lang="en-US" dirty="0"/>
          </a:p>
        </p:txBody>
      </p:sp>
      <p:sp>
        <p:nvSpPr>
          <p:cNvPr id="17416" name="Oval 117"/>
          <p:cNvSpPr>
            <a:spLocks noChangeArrowheads="1"/>
          </p:cNvSpPr>
          <p:nvPr/>
        </p:nvSpPr>
        <p:spPr bwMode="auto">
          <a:xfrm>
            <a:off x="6477000" y="3657600"/>
            <a:ext cx="152400" cy="152400"/>
          </a:xfrm>
          <a:prstGeom prst="ellipse">
            <a:avLst/>
          </a:prstGeom>
          <a:solidFill>
            <a:schemeClr val="tx1"/>
          </a:solidFill>
          <a:ln w="9525" algn="ctr">
            <a:noFill/>
            <a:round/>
            <a:headEnd/>
            <a:tailEnd/>
          </a:ln>
        </p:spPr>
        <p:txBody>
          <a:bodyPr wrap="none" anchor="ctr"/>
          <a:lstStyle/>
          <a:p>
            <a:endParaRPr lang="en-US" dirty="0"/>
          </a:p>
        </p:txBody>
      </p:sp>
      <p:sp>
        <p:nvSpPr>
          <p:cNvPr id="29814" name="Text Box 118"/>
          <p:cNvSpPr txBox="1">
            <a:spLocks noChangeArrowheads="1"/>
          </p:cNvSpPr>
          <p:nvPr/>
        </p:nvSpPr>
        <p:spPr bwMode="auto">
          <a:xfrm>
            <a:off x="2667000" y="3276600"/>
            <a:ext cx="879475" cy="33813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dirty="0" smtClean="0">
                <a:effectLst>
                  <a:outerShdw blurRad="38100" dist="38100" dir="2700000" algn="tl">
                    <a:srgbClr val="C0C0C0"/>
                  </a:outerShdw>
                </a:effectLst>
              </a:rPr>
              <a:t> MEN A</a:t>
            </a:r>
          </a:p>
        </p:txBody>
      </p:sp>
      <p:sp>
        <p:nvSpPr>
          <p:cNvPr id="29815" name="Text Box 119"/>
          <p:cNvSpPr txBox="1">
            <a:spLocks noChangeArrowheads="1"/>
          </p:cNvSpPr>
          <p:nvPr/>
        </p:nvSpPr>
        <p:spPr bwMode="auto">
          <a:xfrm>
            <a:off x="4953000" y="3276600"/>
            <a:ext cx="833438" cy="33813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dirty="0" smtClean="0">
                <a:effectLst>
                  <a:outerShdw blurRad="38100" dist="38100" dir="2700000" algn="tl">
                    <a:srgbClr val="C0C0C0"/>
                  </a:outerShdw>
                </a:effectLst>
              </a:rPr>
              <a:t>MEN B</a:t>
            </a:r>
          </a:p>
        </p:txBody>
      </p:sp>
      <p:pic>
        <p:nvPicPr>
          <p:cNvPr id="29847" name="Picture 6" descr="cloud - plain"/>
          <p:cNvPicPr>
            <a:picLocks noChangeAspect="1" noChangeArrowheads="1"/>
          </p:cNvPicPr>
          <p:nvPr/>
        </p:nvPicPr>
        <p:blipFill>
          <a:blip r:embed="rId3" cstate="print"/>
          <a:srcRect/>
          <a:stretch>
            <a:fillRect/>
          </a:stretch>
        </p:blipFill>
        <p:spPr bwMode="auto">
          <a:xfrm>
            <a:off x="1600200" y="4038600"/>
            <a:ext cx="2757488" cy="2079625"/>
          </a:xfrm>
          <a:prstGeom prst="rect">
            <a:avLst/>
          </a:prstGeom>
          <a:ln>
            <a:noFill/>
          </a:ln>
          <a:effectLst>
            <a:outerShdw blurRad="292100" dist="139700" dir="2700000" algn="tl" rotWithShape="0">
              <a:srgbClr val="333333">
                <a:alpha val="65000"/>
              </a:srgbClr>
            </a:outerShdw>
          </a:effectLst>
        </p:spPr>
      </p:pic>
      <p:sp>
        <p:nvSpPr>
          <p:cNvPr id="17420" name="Oval 154"/>
          <p:cNvSpPr>
            <a:spLocks noChangeArrowheads="1"/>
          </p:cNvSpPr>
          <p:nvPr/>
        </p:nvSpPr>
        <p:spPr bwMode="auto">
          <a:xfrm>
            <a:off x="1828800" y="5334000"/>
            <a:ext cx="152400" cy="152400"/>
          </a:xfrm>
          <a:prstGeom prst="ellipse">
            <a:avLst/>
          </a:prstGeom>
          <a:solidFill>
            <a:schemeClr val="tx1"/>
          </a:solidFill>
          <a:ln w="9525" algn="ctr">
            <a:noFill/>
            <a:round/>
            <a:headEnd/>
            <a:tailEnd/>
          </a:ln>
        </p:spPr>
        <p:txBody>
          <a:bodyPr wrap="none" anchor="ctr"/>
          <a:lstStyle/>
          <a:p>
            <a:endParaRPr lang="en-US" dirty="0"/>
          </a:p>
        </p:txBody>
      </p:sp>
      <p:sp>
        <p:nvSpPr>
          <p:cNvPr id="29852" name="Text Box 156"/>
          <p:cNvSpPr txBox="1">
            <a:spLocks noChangeArrowheads="1"/>
          </p:cNvSpPr>
          <p:nvPr/>
        </p:nvSpPr>
        <p:spPr bwMode="auto">
          <a:xfrm>
            <a:off x="2590800" y="4800600"/>
            <a:ext cx="822325" cy="33813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dirty="0" smtClean="0">
                <a:effectLst>
                  <a:outerShdw blurRad="38100" dist="38100" dir="2700000" algn="tl">
                    <a:srgbClr val="C0C0C0"/>
                  </a:outerShdw>
                </a:effectLst>
              </a:rPr>
              <a:t>MEN A</a:t>
            </a:r>
          </a:p>
        </p:txBody>
      </p:sp>
      <p:sp>
        <p:nvSpPr>
          <p:cNvPr id="17422" name="Oval 158"/>
          <p:cNvSpPr>
            <a:spLocks noChangeArrowheads="1"/>
          </p:cNvSpPr>
          <p:nvPr/>
        </p:nvSpPr>
        <p:spPr bwMode="auto">
          <a:xfrm>
            <a:off x="4114800" y="5257800"/>
            <a:ext cx="152400" cy="152400"/>
          </a:xfrm>
          <a:prstGeom prst="ellipse">
            <a:avLst/>
          </a:prstGeom>
          <a:solidFill>
            <a:schemeClr val="tx1"/>
          </a:solidFill>
          <a:ln w="9525" algn="ctr">
            <a:noFill/>
            <a:round/>
            <a:headEnd/>
            <a:tailEnd/>
          </a:ln>
        </p:spPr>
        <p:txBody>
          <a:bodyPr wrap="none" anchor="ctr"/>
          <a:lstStyle/>
          <a:p>
            <a:endParaRPr lang="en-US" dirty="0"/>
          </a:p>
        </p:txBody>
      </p:sp>
      <p:sp>
        <p:nvSpPr>
          <p:cNvPr id="17423" name="Line 159"/>
          <p:cNvSpPr>
            <a:spLocks noChangeShapeType="1"/>
          </p:cNvSpPr>
          <p:nvPr/>
        </p:nvSpPr>
        <p:spPr bwMode="auto">
          <a:xfrm flipV="1">
            <a:off x="2057400" y="3810000"/>
            <a:ext cx="2133600" cy="76200"/>
          </a:xfrm>
          <a:prstGeom prst="line">
            <a:avLst/>
          </a:prstGeom>
          <a:noFill/>
          <a:ln w="28575">
            <a:solidFill>
              <a:srgbClr val="FF0000"/>
            </a:solidFill>
            <a:prstDash val="dash"/>
            <a:round/>
            <a:headEnd/>
            <a:tailEnd/>
          </a:ln>
        </p:spPr>
        <p:txBody>
          <a:bodyPr wrap="none" anchor="ctr"/>
          <a:lstStyle/>
          <a:p>
            <a:endParaRPr lang="en-US" dirty="0"/>
          </a:p>
        </p:txBody>
      </p:sp>
      <p:sp>
        <p:nvSpPr>
          <p:cNvPr id="17424" name="Line 160"/>
          <p:cNvSpPr>
            <a:spLocks noChangeShapeType="1"/>
          </p:cNvSpPr>
          <p:nvPr/>
        </p:nvSpPr>
        <p:spPr bwMode="auto">
          <a:xfrm flipV="1">
            <a:off x="4343400" y="3733800"/>
            <a:ext cx="2133600" cy="76200"/>
          </a:xfrm>
          <a:prstGeom prst="line">
            <a:avLst/>
          </a:prstGeom>
          <a:noFill/>
          <a:ln w="28575">
            <a:solidFill>
              <a:srgbClr val="FF0000"/>
            </a:solidFill>
            <a:prstDash val="dash"/>
            <a:round/>
            <a:headEnd/>
            <a:tailEnd/>
          </a:ln>
        </p:spPr>
        <p:txBody>
          <a:bodyPr wrap="none" anchor="ctr"/>
          <a:lstStyle/>
          <a:p>
            <a:endParaRPr lang="en-US" dirty="0"/>
          </a:p>
        </p:txBody>
      </p:sp>
      <p:sp>
        <p:nvSpPr>
          <p:cNvPr id="29857" name="Text Box 161"/>
          <p:cNvSpPr txBox="1">
            <a:spLocks noChangeArrowheads="1"/>
          </p:cNvSpPr>
          <p:nvPr/>
        </p:nvSpPr>
        <p:spPr bwMode="auto">
          <a:xfrm>
            <a:off x="2819400" y="3810000"/>
            <a:ext cx="569913"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OVC</a:t>
            </a:r>
          </a:p>
        </p:txBody>
      </p:sp>
      <p:sp>
        <p:nvSpPr>
          <p:cNvPr id="29858" name="Text Box 162"/>
          <p:cNvSpPr txBox="1">
            <a:spLocks noChangeArrowheads="1"/>
          </p:cNvSpPr>
          <p:nvPr/>
        </p:nvSpPr>
        <p:spPr bwMode="auto">
          <a:xfrm>
            <a:off x="5181600" y="3810000"/>
            <a:ext cx="569913"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OVC</a:t>
            </a:r>
          </a:p>
        </p:txBody>
      </p:sp>
      <p:sp>
        <p:nvSpPr>
          <p:cNvPr id="17427" name="Line 163"/>
          <p:cNvSpPr>
            <a:spLocks noChangeShapeType="1"/>
          </p:cNvSpPr>
          <p:nvPr/>
        </p:nvSpPr>
        <p:spPr bwMode="auto">
          <a:xfrm flipV="1">
            <a:off x="1981200" y="5334000"/>
            <a:ext cx="2133600" cy="76200"/>
          </a:xfrm>
          <a:prstGeom prst="line">
            <a:avLst/>
          </a:prstGeom>
          <a:noFill/>
          <a:ln w="28575">
            <a:solidFill>
              <a:srgbClr val="FFFF99"/>
            </a:solidFill>
            <a:prstDash val="dash"/>
            <a:round/>
            <a:headEnd/>
            <a:tailEnd/>
          </a:ln>
        </p:spPr>
        <p:txBody>
          <a:bodyPr wrap="none" anchor="ctr"/>
          <a:lstStyle/>
          <a:p>
            <a:endParaRPr lang="en-US" dirty="0"/>
          </a:p>
        </p:txBody>
      </p:sp>
      <p:sp>
        <p:nvSpPr>
          <p:cNvPr id="29860" name="Text Box 164"/>
          <p:cNvSpPr txBox="1">
            <a:spLocks noChangeArrowheads="1"/>
          </p:cNvSpPr>
          <p:nvPr/>
        </p:nvSpPr>
        <p:spPr bwMode="auto">
          <a:xfrm>
            <a:off x="2819400" y="5334000"/>
            <a:ext cx="550863"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EVC</a:t>
            </a:r>
          </a:p>
        </p:txBody>
      </p:sp>
      <p:sp>
        <p:nvSpPr>
          <p:cNvPr id="29861" name="Text Box 165"/>
          <p:cNvSpPr txBox="1">
            <a:spLocks noChangeArrowheads="1"/>
          </p:cNvSpPr>
          <p:nvPr/>
        </p:nvSpPr>
        <p:spPr bwMode="auto">
          <a:xfrm>
            <a:off x="1524000" y="3505200"/>
            <a:ext cx="490538"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UNI</a:t>
            </a:r>
          </a:p>
        </p:txBody>
      </p:sp>
      <p:sp>
        <p:nvSpPr>
          <p:cNvPr id="29862" name="Text Box 166"/>
          <p:cNvSpPr txBox="1">
            <a:spLocks noChangeArrowheads="1"/>
          </p:cNvSpPr>
          <p:nvPr/>
        </p:nvSpPr>
        <p:spPr bwMode="auto">
          <a:xfrm>
            <a:off x="1371600" y="5029200"/>
            <a:ext cx="490538"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UNI</a:t>
            </a:r>
          </a:p>
        </p:txBody>
      </p:sp>
      <p:sp>
        <p:nvSpPr>
          <p:cNvPr id="29863" name="Text Box 167"/>
          <p:cNvSpPr txBox="1">
            <a:spLocks noChangeArrowheads="1"/>
          </p:cNvSpPr>
          <p:nvPr/>
        </p:nvSpPr>
        <p:spPr bwMode="auto">
          <a:xfrm>
            <a:off x="4191000" y="4953000"/>
            <a:ext cx="490538"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UNI</a:t>
            </a:r>
          </a:p>
        </p:txBody>
      </p:sp>
      <p:sp>
        <p:nvSpPr>
          <p:cNvPr id="29864" name="Text Box 168"/>
          <p:cNvSpPr txBox="1">
            <a:spLocks noChangeArrowheads="1"/>
          </p:cNvSpPr>
          <p:nvPr/>
        </p:nvSpPr>
        <p:spPr bwMode="auto">
          <a:xfrm>
            <a:off x="6477000" y="3429000"/>
            <a:ext cx="490538"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UNI</a:t>
            </a:r>
          </a:p>
        </p:txBody>
      </p:sp>
      <p:sp>
        <p:nvSpPr>
          <p:cNvPr id="29865" name="Text Box 169"/>
          <p:cNvSpPr txBox="1">
            <a:spLocks noChangeArrowheads="1"/>
          </p:cNvSpPr>
          <p:nvPr/>
        </p:nvSpPr>
        <p:spPr bwMode="auto">
          <a:xfrm>
            <a:off x="3962400" y="3200400"/>
            <a:ext cx="609600" cy="304800"/>
          </a:xfrm>
          <a:prstGeom prst="rect">
            <a:avLst/>
          </a:prstGeom>
          <a:noFill/>
          <a:ln w="9525" algn="ctr">
            <a:noFill/>
            <a:miter lim="800000"/>
            <a:headEnd/>
            <a:tailEnd/>
          </a:ln>
          <a:effectLst/>
        </p:spPr>
        <p:txBody>
          <a:bodyPr wrap="none">
            <a:spAutoFit/>
          </a:bodyPr>
          <a:lstStyle/>
          <a:p>
            <a:pPr>
              <a:defRPr/>
            </a:pPr>
            <a:r>
              <a:rPr lang="en-US" sz="1400" dirty="0">
                <a:effectLst>
                  <a:outerShdw blurRad="38100" dist="38100" dir="2700000" algn="tl">
                    <a:srgbClr val="C0C0C0"/>
                  </a:outerShdw>
                </a:effectLst>
              </a:rPr>
              <a:t>ENNI</a:t>
            </a:r>
          </a:p>
        </p:txBody>
      </p:sp>
      <p:sp>
        <p:nvSpPr>
          <p:cNvPr id="17434" name="AutoShape 170"/>
          <p:cNvSpPr>
            <a:spLocks noChangeArrowheads="1"/>
          </p:cNvSpPr>
          <p:nvPr/>
        </p:nvSpPr>
        <p:spPr bwMode="auto">
          <a:xfrm>
            <a:off x="5791200" y="2514600"/>
            <a:ext cx="2362200" cy="817563"/>
          </a:xfrm>
          <a:prstGeom prst="wedgeRoundRectCallout">
            <a:avLst>
              <a:gd name="adj1" fmla="val -41560"/>
              <a:gd name="adj2" fmla="val 97861"/>
              <a:gd name="adj3" fmla="val 16667"/>
            </a:avLst>
          </a:prstGeom>
          <a:solidFill>
            <a:schemeClr val="bg1"/>
          </a:solidFill>
          <a:ln w="9525" algn="ctr">
            <a:solidFill>
              <a:schemeClr val="tx1"/>
            </a:solidFill>
            <a:miter lim="800000"/>
            <a:headEnd/>
            <a:tailEnd/>
          </a:ln>
        </p:spPr>
        <p:txBody>
          <a:bodyPr anchor="ctr">
            <a:spAutoFit/>
          </a:bodyPr>
          <a:lstStyle/>
          <a:p>
            <a:r>
              <a:rPr lang="en-US" sz="1400" dirty="0"/>
              <a:t>Quantitative Delay, Delay Variation,</a:t>
            </a:r>
            <a:br>
              <a:rPr lang="en-US" sz="1400" dirty="0"/>
            </a:br>
            <a:r>
              <a:rPr lang="en-US" sz="1400" dirty="0"/>
              <a:t>Loss objectives</a:t>
            </a:r>
          </a:p>
        </p:txBody>
      </p:sp>
      <p:sp>
        <p:nvSpPr>
          <p:cNvPr id="17435" name="AutoShape 171"/>
          <p:cNvSpPr>
            <a:spLocks noChangeArrowheads="1"/>
          </p:cNvSpPr>
          <p:nvPr/>
        </p:nvSpPr>
        <p:spPr bwMode="auto">
          <a:xfrm>
            <a:off x="228600" y="2690813"/>
            <a:ext cx="2286000" cy="817562"/>
          </a:xfrm>
          <a:prstGeom prst="wedgeRoundRectCallout">
            <a:avLst>
              <a:gd name="adj1" fmla="val 62731"/>
              <a:gd name="adj2" fmla="val 80412"/>
              <a:gd name="adj3" fmla="val 16667"/>
            </a:avLst>
          </a:prstGeom>
          <a:solidFill>
            <a:schemeClr val="bg1"/>
          </a:solidFill>
          <a:ln w="9525" algn="ctr">
            <a:solidFill>
              <a:schemeClr val="tx1"/>
            </a:solidFill>
            <a:miter lim="800000"/>
            <a:headEnd/>
            <a:tailEnd/>
          </a:ln>
        </p:spPr>
        <p:txBody>
          <a:bodyPr anchor="ctr">
            <a:spAutoFit/>
          </a:bodyPr>
          <a:lstStyle/>
          <a:p>
            <a:r>
              <a:rPr lang="en-US" sz="1400" dirty="0"/>
              <a:t>Quantitative Delay, Delay Variation,</a:t>
            </a:r>
            <a:br>
              <a:rPr lang="en-US" sz="1400" dirty="0"/>
            </a:br>
            <a:r>
              <a:rPr lang="en-US" sz="1400" dirty="0"/>
              <a:t>Loss objectives</a:t>
            </a:r>
          </a:p>
        </p:txBody>
      </p:sp>
      <p:sp>
        <p:nvSpPr>
          <p:cNvPr id="17436" name="AutoShape 172"/>
          <p:cNvSpPr>
            <a:spLocks noChangeArrowheads="1"/>
          </p:cNvSpPr>
          <p:nvPr/>
        </p:nvSpPr>
        <p:spPr bwMode="auto">
          <a:xfrm>
            <a:off x="228600" y="4191000"/>
            <a:ext cx="2362200" cy="817563"/>
          </a:xfrm>
          <a:prstGeom prst="wedgeRoundRectCallout">
            <a:avLst>
              <a:gd name="adj1" fmla="val 45713"/>
              <a:gd name="adj2" fmla="val 98546"/>
              <a:gd name="adj3" fmla="val 16667"/>
            </a:avLst>
          </a:prstGeom>
          <a:solidFill>
            <a:schemeClr val="bg1"/>
          </a:solidFill>
          <a:ln w="9525" algn="ctr">
            <a:solidFill>
              <a:schemeClr val="tx1"/>
            </a:solidFill>
            <a:miter lim="800000"/>
            <a:headEnd/>
            <a:tailEnd/>
          </a:ln>
        </p:spPr>
        <p:txBody>
          <a:bodyPr anchor="ctr">
            <a:spAutoFit/>
          </a:bodyPr>
          <a:lstStyle/>
          <a:p>
            <a:r>
              <a:rPr lang="en-US" sz="1400" dirty="0"/>
              <a:t>Quantitative Delay, Delay Variation,</a:t>
            </a:r>
            <a:br>
              <a:rPr lang="en-US" sz="1400" dirty="0"/>
            </a:br>
            <a:r>
              <a:rPr lang="en-US" sz="1400" dirty="0"/>
              <a:t>Loss objectives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9144000" cy="685800"/>
          </a:xfrm>
          <a:prstGeom prst="rect">
            <a:avLst/>
          </a:prstGeom>
          <a:noFill/>
          <a:ln w="9525">
            <a:noFill/>
            <a:miter lim="800000"/>
            <a:headEnd/>
            <a:tailEnd/>
          </a:ln>
        </p:spPr>
        <p:txBody>
          <a:bodyPr anchor="ctr"/>
          <a:lstStyle/>
          <a:p>
            <a:pPr marL="347663" indent="-347663" eaLnBrk="0" hangingPunct="0">
              <a:defRPr/>
            </a:pPr>
            <a:r>
              <a:rPr lang="en-US" sz="3600" b="1" kern="0" dirty="0">
                <a:solidFill>
                  <a:schemeClr val="bg1"/>
                </a:solidFill>
                <a:latin typeface="+mj-lt"/>
                <a:ea typeface="Arial" pitchFamily="-111" charset="0"/>
                <a:cs typeface="+mj-cs"/>
              </a:rPr>
              <a:t>	Delivering SLAs </a:t>
            </a:r>
          </a:p>
        </p:txBody>
      </p:sp>
      <p:sp>
        <p:nvSpPr>
          <p:cNvPr id="17412" name="Content Placeholder 2"/>
          <p:cNvSpPr txBox="1">
            <a:spLocks/>
          </p:cNvSpPr>
          <p:nvPr/>
        </p:nvSpPr>
        <p:spPr bwMode="auto">
          <a:xfrm>
            <a:off x="457199" y="762000"/>
            <a:ext cx="8440816" cy="5410200"/>
          </a:xfrm>
          <a:prstGeom prst="rect">
            <a:avLst/>
          </a:prstGeom>
          <a:noFill/>
          <a:ln w="9525">
            <a:noFill/>
            <a:miter lim="800000"/>
            <a:headEnd/>
            <a:tailEnd/>
          </a:ln>
        </p:spPr>
        <p:txBody>
          <a:bodyPr/>
          <a:lstStyle/>
          <a:p>
            <a:pPr eaLnBrk="0" hangingPunct="0">
              <a:defRPr/>
            </a:pPr>
            <a:r>
              <a:rPr lang="en-US" sz="2800" b="1" dirty="0"/>
              <a:t>Specify the service to be provided</a:t>
            </a:r>
          </a:p>
          <a:p>
            <a:pPr marL="517525" lvl="1" indent="-285750" eaLnBrk="0" hangingPunct="0">
              <a:buFont typeface="Arial" charset="0"/>
              <a:buChar char="•"/>
              <a:defRPr/>
            </a:pPr>
            <a:r>
              <a:rPr lang="en-US" sz="2400" dirty="0"/>
              <a:t>Definition of the service at the UNI (MEF 20, 6.1)</a:t>
            </a:r>
          </a:p>
          <a:p>
            <a:pPr marL="517525" lvl="1" indent="-285750" eaLnBrk="0" hangingPunct="0">
              <a:buFont typeface="Arial" charset="0"/>
              <a:buChar char="•"/>
              <a:defRPr/>
            </a:pPr>
            <a:r>
              <a:rPr lang="en-US" sz="2400" dirty="0"/>
              <a:t>Key SLA/SLS aspects</a:t>
            </a:r>
          </a:p>
          <a:p>
            <a:pPr lvl="2" indent="-341313" eaLnBrk="0" hangingPunct="0">
              <a:buFont typeface="Arial" charset="0"/>
              <a:buChar char="•"/>
              <a:defRPr/>
            </a:pPr>
            <a:r>
              <a:rPr lang="en-US" sz="2400" dirty="0"/>
              <a:t>CoS Identification and Bandwidth profile – MEF 10.2</a:t>
            </a:r>
          </a:p>
          <a:p>
            <a:pPr lvl="2" indent="-341313" eaLnBrk="0" hangingPunct="0">
              <a:buFont typeface="Arial" charset="0"/>
              <a:buChar char="•"/>
              <a:defRPr/>
            </a:pPr>
            <a:r>
              <a:rPr lang="en-US" sz="2400" dirty="0"/>
              <a:t>OVC SLA  Amendment to ENNI spec – 26.0.3</a:t>
            </a:r>
          </a:p>
          <a:p>
            <a:pPr lvl="2" indent="-341313" eaLnBrk="0" hangingPunct="0">
              <a:buFont typeface="Arial" charset="0"/>
              <a:buChar char="•"/>
              <a:defRPr/>
            </a:pPr>
            <a:r>
              <a:rPr lang="en-US" sz="2400" dirty="0">
                <a:solidFill>
                  <a:srgbClr val="002060"/>
                </a:solidFill>
              </a:rPr>
              <a:t>CoS Identification values &amp; Performance Objectives– MEF 23.1 (CoS IA Phase 2</a:t>
            </a:r>
            <a:r>
              <a:rPr lang="en-US" sz="2400" dirty="0"/>
              <a:t>)</a:t>
            </a:r>
          </a:p>
          <a:p>
            <a:pPr eaLnBrk="0" hangingPunct="0">
              <a:defRPr/>
            </a:pPr>
            <a:r>
              <a:rPr lang="en-US" sz="2800" b="1" dirty="0" smtClean="0"/>
              <a:t>Construct </a:t>
            </a:r>
            <a:r>
              <a:rPr lang="en-US" sz="2800" b="1" dirty="0"/>
              <a:t>end-to-end EVC</a:t>
            </a:r>
          </a:p>
          <a:p>
            <a:pPr marL="517525" lvl="1" indent="-285750" eaLnBrk="0" hangingPunct="0">
              <a:buFont typeface="Arial" charset="0"/>
              <a:buChar char="•"/>
              <a:defRPr/>
            </a:pPr>
            <a:r>
              <a:rPr lang="en-US" sz="2400" dirty="0" smtClean="0"/>
              <a:t>New MEF 23.1 enhancements</a:t>
            </a:r>
            <a:r>
              <a:rPr lang="en-US" sz="1600" dirty="0" smtClean="0">
                <a:cs typeface="Calibri" pitchFamily="34" charset="0"/>
              </a:rPr>
              <a:t> may be applied to an EVC or segments of an EVC, such as an OVC for point-to-point</a:t>
            </a:r>
          </a:p>
          <a:p>
            <a:pPr marL="517525" lvl="1" indent="-285750" eaLnBrk="0" hangingPunct="0">
              <a:buFont typeface="Arial" charset="0"/>
              <a:buChar char="•"/>
              <a:defRPr/>
            </a:pPr>
            <a:r>
              <a:rPr lang="en-US" sz="2400" dirty="0" smtClean="0"/>
              <a:t>Integrate OVCs </a:t>
            </a:r>
            <a:r>
              <a:rPr lang="en-US" sz="2400" dirty="0"/>
              <a:t>joining UNI to ENNI, ENNI to ENNI, ENNI to UNI</a:t>
            </a:r>
          </a:p>
          <a:p>
            <a:pPr marL="517525" lvl="1" indent="-285750" eaLnBrk="0" hangingPunct="0">
              <a:buFont typeface="Arial" charset="0"/>
              <a:buChar char="•"/>
              <a:defRPr/>
            </a:pPr>
            <a:r>
              <a:rPr lang="en-US" sz="2400" dirty="0"/>
              <a:t>Map EVC attributes to OVC attributes</a:t>
            </a:r>
          </a:p>
          <a:p>
            <a:pPr eaLnBrk="0" hangingPunct="0">
              <a:defRPr/>
            </a:pPr>
            <a:r>
              <a:rPr lang="en-US" sz="2800" b="1" dirty="0"/>
              <a:t>Turn up and monitor the new service</a:t>
            </a:r>
          </a:p>
          <a:p>
            <a:pPr marL="517525" lvl="1" indent="-285750" eaLnBrk="0" hangingPunct="0">
              <a:buFont typeface="Arial" charset="0"/>
              <a:buChar char="•"/>
              <a:defRPr/>
            </a:pPr>
            <a:r>
              <a:rPr lang="en-US" sz="2400" dirty="0"/>
              <a:t>Measuring – SOAM </a:t>
            </a:r>
            <a:r>
              <a:rPr lang="en-US" sz="2400" dirty="0" smtClean="0"/>
              <a:t>Performance </a:t>
            </a:r>
            <a:r>
              <a:rPr lang="en-US" sz="2400" dirty="0"/>
              <a:t>Monitoring (in progress)</a:t>
            </a:r>
          </a:p>
          <a:p>
            <a:pPr lvl="1" eaLnBrk="0" hangingPunct="0">
              <a:buFont typeface="Arial" pitchFamily="34" charset="0"/>
              <a:buChar char="•"/>
              <a:defRPr/>
            </a:pPr>
            <a:endParaRPr lang="en-US" sz="24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685800"/>
          </a:xfrm>
        </p:spPr>
        <p:txBody>
          <a:bodyPr/>
          <a:lstStyle/>
          <a:p>
            <a:pPr marL="346075" eaLnBrk="1" hangingPunct="1"/>
            <a:r>
              <a:rPr lang="en-US" sz="2800" dirty="0" smtClean="0"/>
              <a:t>Three CoS Model Using PCP or DSCP per Frame</a:t>
            </a:r>
            <a:endParaRPr lang="en-US" sz="2800" dirty="0" smtClean="0">
              <a:solidFill>
                <a:srgbClr val="FF0000"/>
              </a:solidFill>
            </a:endParaRPr>
          </a:p>
        </p:txBody>
      </p:sp>
      <p:sp>
        <p:nvSpPr>
          <p:cNvPr id="19459" name="TextBox 7"/>
          <p:cNvSpPr txBox="1">
            <a:spLocks noChangeArrowheads="1"/>
          </p:cNvSpPr>
          <p:nvPr/>
        </p:nvSpPr>
        <p:spPr bwMode="auto">
          <a:xfrm>
            <a:off x="1371600" y="6359525"/>
            <a:ext cx="1228725" cy="461963"/>
          </a:xfrm>
          <a:prstGeom prst="rect">
            <a:avLst/>
          </a:prstGeom>
          <a:noFill/>
          <a:ln w="9525">
            <a:noFill/>
            <a:miter lim="800000"/>
            <a:headEnd/>
            <a:tailEnd/>
          </a:ln>
        </p:spPr>
        <p:txBody>
          <a:bodyPr wrap="none">
            <a:spAutoFit/>
          </a:bodyPr>
          <a:lstStyle/>
          <a:p>
            <a:r>
              <a:rPr lang="en-US" sz="2400" b="1" i="1" dirty="0">
                <a:solidFill>
                  <a:schemeClr val="bg1"/>
                </a:solidFill>
              </a:rPr>
              <a:t>DRAFT</a:t>
            </a:r>
          </a:p>
        </p:txBody>
      </p:sp>
      <p:graphicFrame>
        <p:nvGraphicFramePr>
          <p:cNvPr id="8" name="Table 7"/>
          <p:cNvGraphicFramePr>
            <a:graphicFrameLocks noGrp="1"/>
          </p:cNvGraphicFramePr>
          <p:nvPr/>
        </p:nvGraphicFramePr>
        <p:xfrm>
          <a:off x="93663" y="1116013"/>
          <a:ext cx="8974141" cy="3670992"/>
        </p:xfrm>
        <a:graphic>
          <a:graphicData uri="http://schemas.openxmlformats.org/drawingml/2006/table">
            <a:tbl>
              <a:tblPr/>
              <a:tblGrid>
                <a:gridCol w="835377"/>
                <a:gridCol w="910740"/>
                <a:gridCol w="986635"/>
                <a:gridCol w="1062530"/>
                <a:gridCol w="1745585"/>
                <a:gridCol w="986635"/>
                <a:gridCol w="1290215"/>
                <a:gridCol w="1156424"/>
              </a:tblGrid>
              <a:tr h="232605">
                <a:tc rowSpan="3">
                  <a:txBody>
                    <a:bodyPr/>
                    <a:lstStyle/>
                    <a:p>
                      <a:pPr marL="0" marR="0" algn="ctr">
                        <a:spcBef>
                          <a:spcPts val="0"/>
                        </a:spcBef>
                        <a:spcAft>
                          <a:spcPts val="0"/>
                        </a:spcAft>
                      </a:pPr>
                      <a:r>
                        <a:rPr lang="en-US" sz="1600" dirty="0">
                          <a:latin typeface="Arial" pitchFamily="34" charset="0"/>
                          <a:ea typeface="Times New Roman"/>
                          <a:cs typeface="Arial" pitchFamily="34" charset="0"/>
                        </a:rPr>
                        <a:t>CoS Label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7">
                  <a:txBody>
                    <a:bodyPr/>
                    <a:lstStyle/>
                    <a:p>
                      <a:pPr marL="0" marR="0" algn="ctr">
                        <a:spcBef>
                          <a:spcPts val="0"/>
                        </a:spcBef>
                        <a:spcAft>
                          <a:spcPts val="0"/>
                        </a:spcAft>
                      </a:pPr>
                      <a:r>
                        <a:rPr lang="en-US" sz="1800" dirty="0">
                          <a:latin typeface="Arial" pitchFamily="34" charset="0"/>
                          <a:ea typeface="Times New Roman"/>
                          <a:cs typeface="Arial" pitchFamily="34" charset="0"/>
                        </a:rPr>
                        <a:t>CoS and Color Identifiers</a:t>
                      </a:r>
                      <a:r>
                        <a:rPr lang="en-US" sz="1800" baseline="30000" dirty="0">
                          <a:latin typeface="Arial" pitchFamily="34" charset="0"/>
                          <a:ea typeface="Times New Roman"/>
                          <a:cs typeface="Arial" pitchFamily="34" charset="0"/>
                        </a:rPr>
                        <a:t>1</a:t>
                      </a:r>
                      <a:r>
                        <a:rPr lang="en-US" sz="1800" dirty="0">
                          <a:latin typeface="Arial" pitchFamily="34" charset="0"/>
                          <a:ea typeface="Times New Roman"/>
                          <a:cs typeface="Arial" pitchFamily="34" charset="0"/>
                        </a:rPr>
                        <a:t>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1914">
                <a:tc vMerge="1">
                  <a:txBody>
                    <a:bodyPr/>
                    <a:lstStyle/>
                    <a:p>
                      <a:endParaRPr lang="en-US"/>
                    </a:p>
                  </a:txBody>
                  <a:tcPr/>
                </a:tc>
                <a:tc gridSpan="2">
                  <a:txBody>
                    <a:bodyPr/>
                    <a:lstStyle/>
                    <a:p>
                      <a:pPr marL="0" marR="0" algn="ctr">
                        <a:spcBef>
                          <a:spcPts val="0"/>
                        </a:spcBef>
                        <a:spcAft>
                          <a:spcPts val="0"/>
                        </a:spcAft>
                      </a:pPr>
                      <a:r>
                        <a:rPr lang="en-US" sz="1600" dirty="0">
                          <a:latin typeface="Arial" pitchFamily="34" charset="0"/>
                          <a:ea typeface="Times New Roman"/>
                          <a:cs typeface="Arial" pitchFamily="34" charset="0"/>
                        </a:rPr>
                        <a:t>C-Tag PCP</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600" dirty="0">
                          <a:latin typeface="Arial" pitchFamily="34" charset="0"/>
                          <a:ea typeface="Times New Roman"/>
                          <a:cs typeface="Arial" pitchFamily="34" charset="0"/>
                        </a:rPr>
                        <a:t>PHB (DSCP)</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chemeClr val="tx1"/>
                          </a:solidFill>
                          <a:latin typeface="Arial" pitchFamily="34" charset="0"/>
                          <a:ea typeface="Times New Roman"/>
                          <a:cs typeface="Arial" pitchFamily="34" charset="0"/>
                        </a:rPr>
                        <a:t>S-Tag PCP Without DEI Supported</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rowSpan="2">
                  <a:txBody>
                    <a:bodyPr/>
                    <a:lstStyle/>
                    <a:p>
                      <a:pPr marL="0" marR="0" algn="ctr">
                        <a:spcBef>
                          <a:spcPts val="0"/>
                        </a:spcBef>
                        <a:spcAft>
                          <a:spcPts val="0"/>
                        </a:spcAft>
                      </a:pPr>
                      <a:r>
                        <a:rPr lang="en-US" sz="1600" dirty="0">
                          <a:solidFill>
                            <a:schemeClr val="tx1"/>
                          </a:solidFill>
                          <a:latin typeface="Arial" pitchFamily="34" charset="0"/>
                          <a:ea typeface="Times New Roman"/>
                          <a:cs typeface="Arial" pitchFamily="34" charset="0"/>
                        </a:rPr>
                        <a:t>S-Tag PCP With DEI Supported</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1151292">
                <a:tc vMerge="1">
                  <a:txBody>
                    <a:bodyPr/>
                    <a:lstStyle/>
                    <a:p>
                      <a:endParaRPr lang="en-US"/>
                    </a:p>
                  </a:txBody>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Color Green</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pt-BR" sz="1600" dirty="0">
                          <a:latin typeface="Arial" pitchFamily="34" charset="0"/>
                          <a:ea typeface="Times New Roman"/>
                          <a:cs typeface="Arial" pitchFamily="34" charset="0"/>
                        </a:rPr>
                        <a:t>Color</a:t>
                      </a:r>
                      <a:endParaRPr lang="en-US" sz="1600" dirty="0">
                        <a:latin typeface="Arial" pitchFamily="34" charset="0"/>
                        <a:ea typeface="Times New Roman"/>
                        <a:cs typeface="Arial" pitchFamily="34" charset="0"/>
                      </a:endParaRPr>
                    </a:p>
                    <a:p>
                      <a:pPr marL="0" marR="0" algn="ctr">
                        <a:spcBef>
                          <a:spcPts val="0"/>
                        </a:spcBef>
                        <a:spcAft>
                          <a:spcPts val="0"/>
                        </a:spcAft>
                      </a:pPr>
                      <a:r>
                        <a:rPr lang="pt-BR" sz="1600" dirty="0">
                          <a:latin typeface="Arial" pitchFamily="34" charset="0"/>
                          <a:ea typeface="Times New Roman"/>
                          <a:cs typeface="Arial" pitchFamily="34" charset="0"/>
                        </a:rPr>
                        <a:t>Yellow</a:t>
                      </a:r>
                      <a:endParaRPr lang="en-US" sz="1600" dirty="0">
                        <a:latin typeface="Arial" pitchFamily="34" charset="0"/>
                        <a:ea typeface="Times New Roman"/>
                        <a:cs typeface="Arial" pitchFamily="34" charset="0"/>
                      </a:endParaRP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Color Green</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pt-BR" sz="1600" dirty="0">
                          <a:latin typeface="Arial" pitchFamily="34" charset="0"/>
                          <a:ea typeface="Times New Roman"/>
                          <a:cs typeface="Arial" pitchFamily="34" charset="0"/>
                        </a:rPr>
                        <a:t>Color</a:t>
                      </a:r>
                      <a:endParaRPr lang="en-US" sz="1600" dirty="0">
                        <a:latin typeface="Arial" pitchFamily="34" charset="0"/>
                        <a:ea typeface="Times New Roman"/>
                        <a:cs typeface="Arial" pitchFamily="34" charset="0"/>
                      </a:endParaRPr>
                    </a:p>
                    <a:p>
                      <a:pPr marL="0" marR="0" algn="ctr">
                        <a:spcBef>
                          <a:spcPts val="0"/>
                        </a:spcBef>
                        <a:spcAft>
                          <a:spcPts val="0"/>
                        </a:spcAft>
                      </a:pPr>
                      <a:r>
                        <a:rPr lang="pt-BR" sz="1600" dirty="0">
                          <a:latin typeface="Arial" pitchFamily="34" charset="0"/>
                          <a:ea typeface="Times New Roman"/>
                          <a:cs typeface="Arial" pitchFamily="34" charset="0"/>
                        </a:rPr>
                        <a:t>Yellow</a:t>
                      </a:r>
                      <a:endParaRPr lang="en-US" sz="1600" dirty="0">
                        <a:latin typeface="Arial" pitchFamily="34" charset="0"/>
                        <a:ea typeface="Times New Roman"/>
                        <a:cs typeface="Arial" pitchFamily="34" charset="0"/>
                      </a:endParaRP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Color</a:t>
                      </a:r>
                    </a:p>
                    <a:p>
                      <a:pPr marL="0" marR="0" algn="ctr">
                        <a:spcBef>
                          <a:spcPts val="0"/>
                        </a:spcBef>
                        <a:spcAft>
                          <a:spcPts val="0"/>
                        </a:spcAft>
                      </a:pPr>
                      <a:r>
                        <a:rPr lang="en-US" sz="1600" dirty="0">
                          <a:latin typeface="Arial" pitchFamily="34" charset="0"/>
                          <a:ea typeface="Times New Roman"/>
                          <a:cs typeface="Arial" pitchFamily="34" charset="0"/>
                        </a:rPr>
                        <a:t>Green</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pt-BR" sz="1600" dirty="0">
                          <a:latin typeface="Arial" pitchFamily="34" charset="0"/>
                          <a:ea typeface="Times New Roman"/>
                          <a:cs typeface="Arial" pitchFamily="34" charset="0"/>
                        </a:rPr>
                        <a:t>Color</a:t>
                      </a:r>
                      <a:endParaRPr lang="en-US" sz="1600" dirty="0">
                        <a:latin typeface="Arial" pitchFamily="34" charset="0"/>
                        <a:ea typeface="Times New Roman"/>
                        <a:cs typeface="Arial" pitchFamily="34" charset="0"/>
                      </a:endParaRPr>
                    </a:p>
                    <a:p>
                      <a:pPr marL="0" marR="0" algn="ctr">
                        <a:spcBef>
                          <a:spcPts val="0"/>
                        </a:spcBef>
                        <a:spcAft>
                          <a:spcPts val="0"/>
                        </a:spcAft>
                      </a:pPr>
                      <a:r>
                        <a:rPr lang="pt-BR" sz="1600" dirty="0">
                          <a:latin typeface="Arial" pitchFamily="34" charset="0"/>
                          <a:ea typeface="Times New Roman"/>
                          <a:cs typeface="Arial" pitchFamily="34" charset="0"/>
                        </a:rPr>
                        <a:t>Yellow</a:t>
                      </a:r>
                      <a:endParaRPr lang="en-US" sz="1600" dirty="0">
                        <a:latin typeface="Arial" pitchFamily="34" charset="0"/>
                        <a:ea typeface="Times New Roman"/>
                        <a:cs typeface="Arial" pitchFamily="34" charset="0"/>
                      </a:endParaRP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en-US"/>
                    </a:p>
                  </a:txBody>
                  <a:tcPr/>
                </a:tc>
              </a:tr>
              <a:tr h="451914">
                <a:tc>
                  <a:txBody>
                    <a:bodyPr/>
                    <a:lstStyle/>
                    <a:p>
                      <a:pPr marL="0" marR="0" algn="ctr">
                        <a:spcBef>
                          <a:spcPts val="0"/>
                        </a:spcBef>
                        <a:spcAft>
                          <a:spcPts val="0"/>
                        </a:spcAft>
                      </a:pPr>
                      <a:r>
                        <a:rPr lang="en-US" sz="1600" dirty="0">
                          <a:latin typeface="Arial" pitchFamily="34" charset="0"/>
                          <a:ea typeface="Times New Roman"/>
                          <a:cs typeface="Arial" pitchFamily="34" charset="0"/>
                        </a:rPr>
                        <a:t>H</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5</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N/S</a:t>
                      </a:r>
                    </a:p>
                    <a:p>
                      <a:pPr marL="0" marR="0" algn="ctr">
                        <a:spcBef>
                          <a:spcPts val="0"/>
                        </a:spcBef>
                        <a:spcAft>
                          <a:spcPts val="0"/>
                        </a:spcAft>
                      </a:pPr>
                      <a:r>
                        <a:rPr lang="en-US" sz="1600" dirty="0">
                          <a:latin typeface="Arial" pitchFamily="34" charset="0"/>
                          <a:ea typeface="Times New Roman"/>
                          <a:cs typeface="Arial" pitchFamily="34" charset="0"/>
                        </a:rPr>
                        <a:t>in Phase 2</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EF (46)</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N/S</a:t>
                      </a:r>
                    </a:p>
                    <a:p>
                      <a:pPr marL="0" marR="0" algn="ctr">
                        <a:spcBef>
                          <a:spcPts val="0"/>
                        </a:spcBef>
                        <a:spcAft>
                          <a:spcPts val="0"/>
                        </a:spcAft>
                      </a:pPr>
                      <a:r>
                        <a:rPr lang="en-US" sz="1600" dirty="0">
                          <a:latin typeface="Arial" pitchFamily="34" charset="0"/>
                          <a:ea typeface="Times New Roman"/>
                          <a:cs typeface="Arial" pitchFamily="34" charset="0"/>
                        </a:rPr>
                        <a:t>in Phase 2</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5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N/S</a:t>
                      </a:r>
                    </a:p>
                    <a:p>
                      <a:pPr marL="0" marR="0" algn="ctr">
                        <a:spcBef>
                          <a:spcPts val="0"/>
                        </a:spcBef>
                        <a:spcAft>
                          <a:spcPts val="0"/>
                        </a:spcAft>
                      </a:pPr>
                      <a:r>
                        <a:rPr lang="en-US" sz="1600" dirty="0">
                          <a:latin typeface="Arial" pitchFamily="34" charset="0"/>
                          <a:ea typeface="Times New Roman"/>
                          <a:cs typeface="Arial" pitchFamily="34" charset="0"/>
                        </a:rPr>
                        <a:t>in Phase 2</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5</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54">
                <a:tc>
                  <a:txBody>
                    <a:bodyPr/>
                    <a:lstStyle/>
                    <a:p>
                      <a:pPr marL="0" marR="0" algn="ctr">
                        <a:spcBef>
                          <a:spcPts val="0"/>
                        </a:spcBef>
                        <a:spcAft>
                          <a:spcPts val="0"/>
                        </a:spcAft>
                      </a:pPr>
                      <a:r>
                        <a:rPr lang="en-US" sz="1600" dirty="0">
                          <a:latin typeface="Arial" pitchFamily="34" charset="0"/>
                          <a:ea typeface="Times New Roman"/>
                          <a:cs typeface="Arial" pitchFamily="34" charset="0"/>
                        </a:rPr>
                        <a:t>M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3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2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AF31 (26)</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AF32 (28) or AF33 (30)</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3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2</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3</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909">
                <a:tc>
                  <a:txBody>
                    <a:bodyPr/>
                    <a:lstStyle/>
                    <a:p>
                      <a:pPr marL="0" marR="0" algn="ctr">
                        <a:spcBef>
                          <a:spcPts val="0"/>
                        </a:spcBef>
                        <a:spcAft>
                          <a:spcPts val="0"/>
                        </a:spcAft>
                      </a:pPr>
                      <a:r>
                        <a:rPr lang="en-US" sz="1600" dirty="0">
                          <a:latin typeface="Arial" pitchFamily="34" charset="0"/>
                          <a:ea typeface="Times New Roman"/>
                          <a:cs typeface="Arial" pitchFamily="34" charset="0"/>
                        </a:rPr>
                        <a:t>L</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1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0</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AF11 (10)</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AF12 (12), AF13 (14) or Default (0)</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1 </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0</a:t>
                      </a:r>
                      <a:r>
                        <a:rPr lang="en-US" sz="1600" b="1" dirty="0">
                          <a:latin typeface="Arial" pitchFamily="34" charset="0"/>
                          <a:ea typeface="Times New Roman"/>
                          <a:cs typeface="Arial" pitchFamily="34" charset="0"/>
                        </a:rPr>
                        <a:t> </a:t>
                      </a:r>
                      <a:endParaRPr lang="en-US" sz="1600" dirty="0">
                        <a:latin typeface="Arial" pitchFamily="34" charset="0"/>
                        <a:ea typeface="Times New Roman"/>
                        <a:cs typeface="Arial" pitchFamily="34" charset="0"/>
                      </a:endParaRP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New Roman"/>
                          <a:cs typeface="Arial" pitchFamily="34" charset="0"/>
                        </a:rPr>
                        <a:t>1</a:t>
                      </a:r>
                    </a:p>
                  </a:txBody>
                  <a:tcPr marL="41743" marR="41743" marT="5082" marB="50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685800" y="5252626"/>
            <a:ext cx="7219950" cy="73866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en-US" sz="1400" baseline="30000" dirty="0">
                <a:ea typeface="Times New Roman" pitchFamily="18" charset="0"/>
              </a:rPr>
              <a:t>1</a:t>
            </a:r>
            <a:r>
              <a:rPr lang="en-US" sz="1400" dirty="0">
                <a:ea typeface="Times New Roman" pitchFamily="18" charset="0"/>
              </a:rPr>
              <a:t> Full CoS Identifier includes EVC or OVC End Point.  Table specifies only the PCP or DSCP values to be used with EVC or OVC End Point to specify a CoS ID. EVC and OVC End Point indication is not constrained by CoS IA.  </a:t>
            </a:r>
            <a:r>
              <a:rPr lang="en-US" sz="1400" dirty="0" smtClean="0">
                <a:ea typeface="Times New Roman" pitchFamily="18" charset="0"/>
              </a:rPr>
              <a:t> EF: Expedited Forwarding.   AF Assured Forwarding</a:t>
            </a:r>
            <a:endParaRPr lang="en-US" sz="1400" dirty="0">
              <a:ea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73670" y="0"/>
            <a:ext cx="8670330" cy="685800"/>
          </a:xfrm>
        </p:spPr>
        <p:txBody>
          <a:bodyPr/>
          <a:lstStyle/>
          <a:p>
            <a:pPr marL="3175"/>
            <a:r>
              <a:rPr lang="en-US" sz="3600" dirty="0" smtClean="0"/>
              <a:t>Example: Full C-Tag PCP Mappings</a:t>
            </a:r>
          </a:p>
        </p:txBody>
      </p:sp>
      <p:graphicFrame>
        <p:nvGraphicFramePr>
          <p:cNvPr id="4" name="Content Placeholder 3"/>
          <p:cNvGraphicFramePr>
            <a:graphicFrameLocks noGrp="1"/>
          </p:cNvGraphicFramePr>
          <p:nvPr>
            <p:ph idx="1"/>
          </p:nvPr>
        </p:nvGraphicFramePr>
        <p:xfrm>
          <a:off x="1004935" y="2897735"/>
          <a:ext cx="6919865" cy="2286001"/>
        </p:xfrm>
        <a:graphic>
          <a:graphicData uri="http://schemas.openxmlformats.org/drawingml/2006/table">
            <a:tbl>
              <a:tblPr/>
              <a:tblGrid>
                <a:gridCol w="1536091"/>
                <a:gridCol w="1900642"/>
                <a:gridCol w="1900644"/>
                <a:gridCol w="1582488"/>
              </a:tblGrid>
              <a:tr h="7762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MEF CoS Combination Supported on EVC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PCP Mapping per Class of Service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 Color Blind Mode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hMerge="1">
                  <a:txBody>
                    <a:bodyPr/>
                    <a:lstStyle/>
                    <a:p>
                      <a:endParaRPr lang="en-US"/>
                    </a:p>
                  </a:txBody>
                  <a:tcPr/>
                </a:tc>
              </a:tr>
              <a:tr h="3032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{H + M + 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2-4, 6, 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0, 1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{H + 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0-4, 6, 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N/A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{H + 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N/A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0-4, 6, 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{M + 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N/A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0, 1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0518" name="Content Placeholder 2"/>
          <p:cNvSpPr txBox="1">
            <a:spLocks/>
          </p:cNvSpPr>
          <p:nvPr/>
        </p:nvSpPr>
        <p:spPr bwMode="auto">
          <a:xfrm>
            <a:off x="457200" y="914400"/>
            <a:ext cx="8153400" cy="5029200"/>
          </a:xfrm>
          <a:prstGeom prst="rect">
            <a:avLst/>
          </a:prstGeom>
          <a:noFill/>
          <a:ln w="9525">
            <a:noFill/>
            <a:miter lim="800000"/>
            <a:headEnd/>
            <a:tailEnd/>
          </a:ln>
        </p:spPr>
        <p:txBody>
          <a:bodyPr/>
          <a:lstStyle/>
          <a:p>
            <a:pPr eaLnBrk="0" hangingPunct="0">
              <a:spcBef>
                <a:spcPct val="20000"/>
              </a:spcBef>
              <a:spcAft>
                <a:spcPct val="50000"/>
              </a:spcAft>
            </a:pPr>
            <a:r>
              <a:rPr lang="en-US" sz="2000" b="1" dirty="0"/>
              <a:t>Example of full mappings of PCP at a UNI for multi-CoS EVCs that support all 3 MEF CoS Labels and no additional CoS Names.</a:t>
            </a:r>
            <a:r>
              <a:rPr lang="en-US" sz="1800" b="1" dirty="0"/>
              <a:t> </a:t>
            </a:r>
            <a:endParaRPr lang="en-US" sz="1800" dirty="0"/>
          </a:p>
          <a:p>
            <a:pPr marL="342900" indent="-342900" eaLnBrk="0" hangingPunct="0">
              <a:spcBef>
                <a:spcPct val="20000"/>
              </a:spcBef>
              <a:buFont typeface="Arial" charset="0"/>
              <a:buChar char="•"/>
            </a:pPr>
            <a:r>
              <a:rPr lang="en-US" sz="2000" dirty="0"/>
              <a:t>This may be a common approach in handling low latency traffic based on a PCP marking – particularly when using (for instance) IP Routers.</a:t>
            </a:r>
          </a:p>
        </p:txBody>
      </p:sp>
      <p:sp>
        <p:nvSpPr>
          <p:cNvPr id="20520" name="Rectangle 6"/>
          <p:cNvSpPr>
            <a:spLocks noChangeArrowheads="1"/>
          </p:cNvSpPr>
          <p:nvPr/>
        </p:nvSpPr>
        <p:spPr bwMode="auto">
          <a:xfrm>
            <a:off x="0" y="5730875"/>
            <a:ext cx="9144000" cy="523220"/>
          </a:xfrm>
          <a:prstGeom prst="rect">
            <a:avLst/>
          </a:prstGeom>
          <a:noFill/>
          <a:ln w="9525">
            <a:noFill/>
            <a:miter lim="800000"/>
            <a:headEnd/>
            <a:tailEnd/>
          </a:ln>
        </p:spPr>
        <p:txBody>
          <a:bodyPr wrap="square">
            <a:spAutoFit/>
          </a:bodyPr>
          <a:lstStyle/>
          <a:p>
            <a:pPr algn="ctr"/>
            <a:r>
              <a:rPr lang="en-US" sz="1400" dirty="0"/>
              <a:t>Example PCP Mapping for Multi-CoS EVC Supporting Only Standard Classes of Service at UNI – “Router-Application-Friendly” mapping</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7"/>
          <p:cNvSpPr>
            <a:spLocks noGrp="1"/>
          </p:cNvSpPr>
          <p:nvPr>
            <p:ph type="title"/>
          </p:nvPr>
        </p:nvSpPr>
        <p:spPr>
          <a:xfrm>
            <a:off x="321880" y="0"/>
            <a:ext cx="8822120" cy="685800"/>
          </a:xfrm>
        </p:spPr>
        <p:txBody>
          <a:bodyPr/>
          <a:lstStyle/>
          <a:p>
            <a:pPr marL="346075" indent="-346075" eaLnBrk="1" hangingPunct="1"/>
            <a:r>
              <a:rPr lang="en-US" dirty="0" smtClean="0"/>
              <a:t>Parameters for Performance Metrics</a:t>
            </a:r>
          </a:p>
        </p:txBody>
      </p:sp>
      <p:sp>
        <p:nvSpPr>
          <p:cNvPr id="21507" name="Rectangle 3"/>
          <p:cNvSpPr>
            <a:spLocks noChangeArrowheads="1"/>
          </p:cNvSpPr>
          <p:nvPr/>
        </p:nvSpPr>
        <p:spPr bwMode="auto">
          <a:xfrm>
            <a:off x="0" y="5933535"/>
            <a:ext cx="9144000" cy="338554"/>
          </a:xfrm>
          <a:prstGeom prst="rect">
            <a:avLst/>
          </a:prstGeom>
          <a:noFill/>
          <a:ln w="9525">
            <a:noFill/>
            <a:miter lim="800000"/>
            <a:headEnd/>
            <a:tailEnd/>
          </a:ln>
        </p:spPr>
        <p:txBody>
          <a:bodyPr wrap="square">
            <a:spAutoFit/>
          </a:bodyPr>
          <a:lstStyle/>
          <a:p>
            <a:pPr algn="ctr"/>
            <a:r>
              <a:rPr lang="en-US" sz="1600" b="1" dirty="0">
                <a:latin typeface="Calibri" pitchFamily="34" charset="0"/>
              </a:rPr>
              <a:t>MEF 23.1 Table 5: CoS Label </a:t>
            </a:r>
            <a:r>
              <a:rPr lang="en-US" sz="1600" b="1" dirty="0" smtClean="0">
                <a:latin typeface="Calibri" pitchFamily="34" charset="0"/>
              </a:rPr>
              <a:t>High, Medium and Low (H</a:t>
            </a:r>
            <a:r>
              <a:rPr lang="en-US" sz="1600" b="1" dirty="0">
                <a:latin typeface="Calibri" pitchFamily="34" charset="0"/>
              </a:rPr>
              <a:t>, M and </a:t>
            </a:r>
            <a:r>
              <a:rPr lang="en-US" sz="1600" b="1" dirty="0" smtClean="0">
                <a:latin typeface="Calibri" pitchFamily="34" charset="0"/>
              </a:rPr>
              <a:t>L) </a:t>
            </a:r>
            <a:r>
              <a:rPr lang="en-US" sz="1600" b="1" dirty="0">
                <a:latin typeface="Calibri" pitchFamily="34" charset="0"/>
              </a:rPr>
              <a:t>Parameter Values </a:t>
            </a:r>
          </a:p>
        </p:txBody>
      </p:sp>
      <p:sp>
        <p:nvSpPr>
          <p:cNvPr id="21508" name="TextBox 7"/>
          <p:cNvSpPr txBox="1">
            <a:spLocks noChangeArrowheads="1"/>
          </p:cNvSpPr>
          <p:nvPr/>
        </p:nvSpPr>
        <p:spPr bwMode="auto">
          <a:xfrm>
            <a:off x="1371600" y="6359525"/>
            <a:ext cx="1228725" cy="461963"/>
          </a:xfrm>
          <a:prstGeom prst="rect">
            <a:avLst/>
          </a:prstGeom>
          <a:noFill/>
          <a:ln w="9525">
            <a:noFill/>
            <a:miter lim="800000"/>
            <a:headEnd/>
            <a:tailEnd/>
          </a:ln>
        </p:spPr>
        <p:txBody>
          <a:bodyPr wrap="none">
            <a:spAutoFit/>
          </a:bodyPr>
          <a:lstStyle/>
          <a:p>
            <a:r>
              <a:rPr lang="en-US" sz="2400" b="1" i="1" dirty="0">
                <a:solidFill>
                  <a:schemeClr val="bg1"/>
                </a:solidFill>
              </a:rPr>
              <a:t>DRAFT</a:t>
            </a:r>
          </a:p>
        </p:txBody>
      </p:sp>
      <p:graphicFrame>
        <p:nvGraphicFramePr>
          <p:cNvPr id="7" name="Table 6"/>
          <p:cNvGraphicFramePr>
            <a:graphicFrameLocks noGrp="1"/>
          </p:cNvGraphicFramePr>
          <p:nvPr/>
        </p:nvGraphicFramePr>
        <p:xfrm>
          <a:off x="170089" y="900114"/>
          <a:ext cx="8424346" cy="4484260"/>
        </p:xfrm>
        <a:graphic>
          <a:graphicData uri="http://schemas.openxmlformats.org/drawingml/2006/table">
            <a:tbl>
              <a:tblPr/>
              <a:tblGrid>
                <a:gridCol w="1290216"/>
                <a:gridCol w="1593795"/>
                <a:gridCol w="1722890"/>
                <a:gridCol w="1947677"/>
                <a:gridCol w="1869768"/>
              </a:tblGrid>
              <a:tr h="636213">
                <a:tc>
                  <a:txBody>
                    <a:bodyPr/>
                    <a:lstStyle/>
                    <a:p>
                      <a:pPr marL="0" marR="0" algn="ctr">
                        <a:spcBef>
                          <a:spcPts val="0"/>
                        </a:spcBef>
                        <a:spcAft>
                          <a:spcPts val="0"/>
                        </a:spcAft>
                      </a:pPr>
                      <a:r>
                        <a:rPr lang="en-US" sz="1800" dirty="0">
                          <a:latin typeface="Times New Roman"/>
                          <a:ea typeface="Times New Roman"/>
                          <a:cs typeface="Times New Roman"/>
                        </a:rPr>
                        <a:t>Performance Metric</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a:latin typeface="Times New Roman"/>
                          <a:ea typeface="Times New Roman"/>
                          <a:cs typeface="Times New Roman"/>
                        </a:rPr>
                        <a:t>Parameter Name</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a:latin typeface="Times New Roman"/>
                          <a:ea typeface="Times New Roman"/>
                          <a:cs typeface="Times New Roman"/>
                        </a:rPr>
                        <a:t>Parameter Values for CoS Label 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a:latin typeface="Times New Roman"/>
                          <a:ea typeface="Times New Roman"/>
                          <a:cs typeface="Times New Roman"/>
                        </a:rPr>
                        <a:t>Parameter Values for CoS Label 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a:latin typeface="Times New Roman"/>
                          <a:ea typeface="Times New Roman"/>
                          <a:cs typeface="Times New Roman"/>
                        </a:rPr>
                        <a:t>Parameter Values for CoS Label 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23540">
                <a:tc rowSpan="2">
                  <a:txBody>
                    <a:bodyPr/>
                    <a:lstStyle/>
                    <a:p>
                      <a:pPr marL="0" marR="0" algn="ctr">
                        <a:spcBef>
                          <a:spcPts val="0"/>
                        </a:spcBef>
                        <a:spcAft>
                          <a:spcPts val="0"/>
                        </a:spcAft>
                      </a:pPr>
                      <a:r>
                        <a:rPr lang="en-US" sz="1600" dirty="0">
                          <a:latin typeface="Times New Roman"/>
                          <a:ea typeface="Times New Roman"/>
                          <a:cs typeface="Times New Roman"/>
                        </a:rPr>
                        <a:t>FD</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Percentile (</a:t>
                      </a:r>
                      <a:r>
                        <a:rPr lang="en-US" sz="1600" i="1" dirty="0">
                          <a:latin typeface="Times New Roman"/>
                          <a:ea typeface="Times New Roman"/>
                          <a:cs typeface="Times New Roman"/>
                        </a:rPr>
                        <a:t>P</a:t>
                      </a:r>
                      <a:r>
                        <a:rPr lang="en-US" sz="1600" i="1" baseline="-25000" dirty="0">
                          <a:latin typeface="Times New Roman"/>
                          <a:ea typeface="Times New Roman"/>
                          <a:cs typeface="Times New Roman"/>
                        </a:rPr>
                        <a:t>d</a:t>
                      </a:r>
                      <a:r>
                        <a:rPr lang="en-US" sz="1600" dirty="0">
                          <a:latin typeface="Times New Roman"/>
                          <a:ea typeface="Times New Roman"/>
                          <a:cs typeface="Times New Roman"/>
                        </a:rPr>
                        <a: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Symbol"/>
                          <a:ea typeface="MS Mincho"/>
                          <a:cs typeface="Symbol"/>
                        </a:rPr>
                        <a:t>³ </a:t>
                      </a:r>
                      <a:r>
                        <a:rPr lang="en-US" sz="1600" dirty="0">
                          <a:latin typeface="Times New Roman"/>
                          <a:ea typeface="Times New Roman"/>
                          <a:cs typeface="Times New Roman"/>
                        </a:rPr>
                        <a:t>99.9th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MS Mincho"/>
                          <a:cs typeface="Symbol"/>
                        </a:rPr>
                        <a:t>³ </a:t>
                      </a:r>
                      <a:r>
                        <a:rPr lang="en-US" sz="1600" dirty="0">
                          <a:latin typeface="Times New Roman"/>
                          <a:ea typeface="Times New Roman"/>
                          <a:cs typeface="Times New Roman"/>
                        </a:rPr>
                        <a:t>99th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Symbol"/>
                          <a:ea typeface="MS Mincho"/>
                          <a:cs typeface="Symbol"/>
                        </a:rPr>
                        <a:t>³ </a:t>
                      </a:r>
                      <a:r>
                        <a:rPr lang="en-US" sz="1600" dirty="0">
                          <a:latin typeface="Times New Roman"/>
                          <a:ea typeface="Times New Roman"/>
                          <a:cs typeface="Times New Roman"/>
                        </a:rPr>
                        <a:t>95th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51">
                <a:tc vMerge="1">
                  <a:txBody>
                    <a:bodyPr/>
                    <a:lstStyle/>
                    <a:p>
                      <a:endParaRPr lang="en-US"/>
                    </a:p>
                  </a:txBody>
                  <a:tcPr/>
                </a:tc>
                <a:tc>
                  <a:txBody>
                    <a:bodyPr/>
                    <a:lstStyle/>
                    <a:p>
                      <a:pPr marL="0" marR="0" algn="ctr">
                        <a:spcBef>
                          <a:spcPts val="0"/>
                        </a:spcBef>
                        <a:spcAft>
                          <a:spcPts val="0"/>
                        </a:spcAft>
                      </a:pPr>
                      <a:r>
                        <a:rPr lang="en-US" sz="1600" dirty="0">
                          <a:latin typeface="Times New Roman"/>
                          <a:ea typeface="Times New Roman"/>
                          <a:cs typeface="Times New Roman"/>
                        </a:rPr>
                        <a:t>Time Interval (T)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 </a:t>
                      </a:r>
                      <a:r>
                        <a:rPr lang="en-US" sz="1600" dirty="0">
                          <a:latin typeface="Times New Roman"/>
                          <a:ea typeface="Times New Roman"/>
                          <a:cs typeface="Times New Roman"/>
                        </a:rPr>
                        <a:t> Month</a:t>
                      </a:r>
                      <a:endParaRPr lang="en-US" sz="1800" dirty="0">
                        <a:latin typeface="Times New Roman"/>
                        <a:ea typeface="Times New Roman"/>
                        <a:cs typeface="Times New Roman"/>
                      </a:endParaRP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 </a:t>
                      </a:r>
                      <a:r>
                        <a:rPr lang="en-US" sz="1600" dirty="0">
                          <a:latin typeface="Times New Roman"/>
                          <a:ea typeface="Times New Roman"/>
                          <a:cs typeface="Times New Roman"/>
                        </a:rPr>
                        <a:t> 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a:t>
                      </a:r>
                      <a:r>
                        <a:rPr lang="en-US" sz="1600" dirty="0">
                          <a:latin typeface="Times New Roman"/>
                          <a:ea typeface="Times New Roman"/>
                          <a:cs typeface="Times New Roman"/>
                        </a:rPr>
                        <a:t> 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62">
                <a:tc>
                  <a:txBody>
                    <a:bodyPr/>
                    <a:lstStyle/>
                    <a:p>
                      <a:pPr marL="0" marR="0" algn="ctr">
                        <a:spcBef>
                          <a:spcPts val="0"/>
                        </a:spcBef>
                        <a:spcAft>
                          <a:spcPts val="0"/>
                        </a:spcAft>
                      </a:pPr>
                      <a:r>
                        <a:rPr lang="en-US" sz="1600" dirty="0">
                          <a:latin typeface="Times New Roman"/>
                          <a:ea typeface="Times New Roman"/>
                          <a:cs typeface="Times New Roman"/>
                        </a:rPr>
                        <a:t>MFD</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Time Interval (T)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 </a:t>
                      </a:r>
                      <a:r>
                        <a:rPr lang="en-US" sz="1600" dirty="0">
                          <a:latin typeface="Times New Roman"/>
                          <a:ea typeface="Times New Roman"/>
                          <a:cs typeface="Times New Roman"/>
                        </a:rPr>
                        <a:t> 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 </a:t>
                      </a:r>
                      <a:r>
                        <a:rPr lang="en-US" sz="1600" dirty="0">
                          <a:latin typeface="Times New Roman"/>
                          <a:ea typeface="Times New Roman"/>
                          <a:cs typeface="Times New Roman"/>
                        </a:rPr>
                        <a:t> 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a:t>
                      </a:r>
                      <a:r>
                        <a:rPr lang="en-US" sz="1600" dirty="0">
                          <a:latin typeface="Times New Roman"/>
                          <a:ea typeface="Times New Roman"/>
                          <a:cs typeface="Times New Roman"/>
                        </a:rPr>
                        <a:t> 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940">
                <a:tc rowSpan="3">
                  <a:txBody>
                    <a:bodyPr/>
                    <a:lstStyle/>
                    <a:p>
                      <a:pPr marL="0" marR="0" algn="ctr">
                        <a:spcBef>
                          <a:spcPts val="0"/>
                        </a:spcBef>
                        <a:spcAft>
                          <a:spcPts val="0"/>
                        </a:spcAft>
                      </a:pPr>
                      <a:r>
                        <a:rPr lang="en-US" sz="1600" dirty="0">
                          <a:latin typeface="Times New Roman"/>
                          <a:ea typeface="Times New Roman"/>
                          <a:cs typeface="Times New Roman"/>
                        </a:rPr>
                        <a:t>IFDV</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Percentile (</a:t>
                      </a:r>
                      <a:r>
                        <a:rPr lang="en-US" sz="1600" i="1" dirty="0">
                          <a:latin typeface="Times New Roman"/>
                          <a:ea typeface="Times New Roman"/>
                          <a:cs typeface="Times New Roman"/>
                        </a:rPr>
                        <a:t>P</a:t>
                      </a:r>
                      <a:r>
                        <a:rPr lang="en-US" sz="1600" i="1" baseline="-25000" dirty="0">
                          <a:latin typeface="Times New Roman"/>
                          <a:ea typeface="Times New Roman"/>
                          <a:cs typeface="Times New Roman"/>
                        </a:rPr>
                        <a:t>v</a:t>
                      </a:r>
                      <a:r>
                        <a:rPr lang="en-US" sz="1600" dirty="0">
                          <a:latin typeface="Times New Roman"/>
                          <a:ea typeface="Times New Roman"/>
                          <a:cs typeface="Times New Roman"/>
                        </a:rPr>
                        <a:t>) </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MS Mincho"/>
                          <a:cs typeface="Symbol"/>
                        </a:rPr>
                        <a:t>³ </a:t>
                      </a:r>
                      <a:r>
                        <a:rPr lang="en-US" sz="1600" dirty="0">
                          <a:latin typeface="Times New Roman"/>
                          <a:ea typeface="Times New Roman"/>
                          <a:cs typeface="Times New Roman"/>
                        </a:rPr>
                        <a:t> 99.9th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MS Mincho"/>
                          <a:cs typeface="Symbol"/>
                        </a:rPr>
                        <a:t>³ </a:t>
                      </a:r>
                      <a:r>
                        <a:rPr lang="en-US" sz="1600" dirty="0">
                          <a:latin typeface="Times New Roman"/>
                          <a:ea typeface="Times New Roman"/>
                          <a:cs typeface="Times New Roman"/>
                        </a:rPr>
                        <a:t>99</a:t>
                      </a:r>
                      <a:r>
                        <a:rPr lang="en-US" sz="1600" baseline="30000" dirty="0">
                          <a:latin typeface="Times New Roman"/>
                          <a:ea typeface="Times New Roman"/>
                          <a:cs typeface="Times New Roman"/>
                        </a:rPr>
                        <a:t>th</a:t>
                      </a:r>
                      <a:r>
                        <a:rPr lang="en-US" sz="1600" dirty="0">
                          <a:latin typeface="Times New Roman"/>
                          <a:ea typeface="Times New Roman"/>
                          <a:cs typeface="Times New Roman"/>
                        </a:rPr>
                        <a:t> or N/S</a:t>
                      </a:r>
                      <a:r>
                        <a:rPr lang="en-US" sz="1600" baseline="30000" dirty="0">
                          <a:latin typeface="Times New Roman"/>
                          <a:ea typeface="Times New Roman"/>
                          <a:cs typeface="Times New Roman"/>
                        </a:rPr>
                        <a:t>1</a:t>
                      </a:r>
                      <a:endParaRPr lang="en-US" sz="1600" dirty="0">
                        <a:latin typeface="Times New Roman"/>
                        <a:ea typeface="Times New Roman"/>
                        <a:cs typeface="Times New Roman"/>
                      </a:endParaRP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540">
                <a:tc vMerge="1">
                  <a:txBody>
                    <a:bodyPr/>
                    <a:lstStyle/>
                    <a:p>
                      <a:endParaRPr lang="en-US"/>
                    </a:p>
                  </a:txBody>
                  <a:tcPr/>
                </a:tc>
                <a:tc>
                  <a:txBody>
                    <a:bodyPr/>
                    <a:lstStyle/>
                    <a:p>
                      <a:pPr marL="0" marR="0" algn="ctr">
                        <a:spcBef>
                          <a:spcPts val="0"/>
                        </a:spcBef>
                        <a:spcAft>
                          <a:spcPts val="0"/>
                        </a:spcAft>
                      </a:pPr>
                      <a:r>
                        <a:rPr lang="en-US" sz="1600" dirty="0">
                          <a:latin typeface="Times New Roman"/>
                          <a:ea typeface="Times New Roman"/>
                          <a:cs typeface="Times New Roman"/>
                        </a:rPr>
                        <a:t>Time Interval (T)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a:t>
                      </a:r>
                      <a:r>
                        <a:rPr lang="en-US" sz="1800" dirty="0">
                          <a:latin typeface="Symbol"/>
                          <a:ea typeface="Times New Roman"/>
                          <a:cs typeface="Symbol"/>
                        </a:rPr>
                        <a:t> </a:t>
                      </a:r>
                      <a:r>
                        <a:rPr lang="en-US" sz="1600" dirty="0">
                          <a:latin typeface="Times New Roman"/>
                          <a:ea typeface="Times New Roman"/>
                          <a:cs typeface="Times New Roman"/>
                        </a:rPr>
                        <a:t>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a:t>
                      </a:r>
                      <a:r>
                        <a:rPr lang="en-US" sz="1800" dirty="0">
                          <a:latin typeface="Symbol"/>
                          <a:ea typeface="Times New Roman"/>
                          <a:cs typeface="Symbol"/>
                        </a:rPr>
                        <a:t> </a:t>
                      </a:r>
                      <a:r>
                        <a:rPr lang="en-US" sz="1600" dirty="0">
                          <a:latin typeface="Times New Roman"/>
                          <a:ea typeface="Times New Roman"/>
                          <a:cs typeface="Times New Roman"/>
                        </a:rPr>
                        <a:t>Month or N/S</a:t>
                      </a:r>
                      <a:r>
                        <a:rPr lang="en-US" sz="1600" baseline="30000" dirty="0">
                          <a:latin typeface="Times New Roman"/>
                          <a:ea typeface="Times New Roman"/>
                          <a:cs typeface="Times New Roman"/>
                        </a:rPr>
                        <a:t>1</a:t>
                      </a:r>
                      <a:endParaRPr lang="en-US" sz="1600" dirty="0">
                        <a:latin typeface="Times New Roman"/>
                        <a:ea typeface="Times New Roman"/>
                        <a:cs typeface="Times New Roman"/>
                      </a:endParaRP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62">
                <a:tc vMerge="1">
                  <a:txBody>
                    <a:bodyPr/>
                    <a:lstStyle/>
                    <a:p>
                      <a:endParaRPr lang="en-US"/>
                    </a:p>
                  </a:txBody>
                  <a:tcPr/>
                </a:tc>
                <a:tc>
                  <a:txBody>
                    <a:bodyPr/>
                    <a:lstStyle/>
                    <a:p>
                      <a:pPr marL="0" marR="0" algn="ctr">
                        <a:spcBef>
                          <a:spcPts val="0"/>
                        </a:spcBef>
                        <a:spcAft>
                          <a:spcPts val="0"/>
                        </a:spcAft>
                      </a:pPr>
                      <a:r>
                        <a:rPr lang="en-US" sz="1600" dirty="0">
                          <a:latin typeface="Times New Roman"/>
                          <a:ea typeface="Times New Roman"/>
                          <a:cs typeface="Times New Roman"/>
                        </a:rPr>
                        <a:t>Pair Interval</a:t>
                      </a:r>
                      <a:r>
                        <a:rPr lang="en-US" sz="1600" dirty="0">
                          <a:latin typeface="Symbol"/>
                          <a:ea typeface="Times New Roman"/>
                          <a:cs typeface="Times New Roman"/>
                        </a:rPr>
                        <a:t> (D</a:t>
                      </a:r>
                      <a:r>
                        <a:rPr lang="en-US" sz="1600" dirty="0">
                          <a:latin typeface="Times New Roman"/>
                          <a:ea typeface="Times New Roman"/>
                          <a:cs typeface="Times New Roman"/>
                        </a:rPr>
                        <a:t>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 </a:t>
                      </a:r>
                      <a:r>
                        <a:rPr lang="en-US" sz="1600" dirty="0">
                          <a:latin typeface="Symbol"/>
                          <a:ea typeface="MS Mincho"/>
                          <a:cs typeface="Symbol"/>
                        </a:rPr>
                        <a:t>³ </a:t>
                      </a:r>
                      <a:r>
                        <a:rPr lang="en-US" sz="1600" dirty="0">
                          <a:latin typeface="Times New Roman"/>
                          <a:ea typeface="Times New Roman"/>
                          <a:cs typeface="Times New Roman"/>
                        </a:rPr>
                        <a:t>1sec</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 </a:t>
                      </a:r>
                      <a:r>
                        <a:rPr lang="en-US" sz="1600" dirty="0">
                          <a:latin typeface="Symbol"/>
                          <a:ea typeface="MS Mincho"/>
                          <a:cs typeface="Symbol"/>
                        </a:rPr>
                        <a:t>³ </a:t>
                      </a:r>
                      <a:r>
                        <a:rPr lang="en-US" sz="1600" dirty="0">
                          <a:latin typeface="Times New Roman"/>
                          <a:ea typeface="Times New Roman"/>
                          <a:cs typeface="Times New Roman"/>
                        </a:rPr>
                        <a:t>1sec or N/S</a:t>
                      </a:r>
                      <a:r>
                        <a:rPr lang="en-US" sz="1600" baseline="30000" dirty="0">
                          <a:latin typeface="Times New Roman"/>
                          <a:ea typeface="Times New Roman"/>
                          <a:cs typeface="Times New Roman"/>
                        </a:rPr>
                        <a:t>1</a:t>
                      </a:r>
                      <a:endParaRPr lang="en-US" sz="1600" dirty="0">
                        <a:latin typeface="Times New Roman"/>
                        <a:ea typeface="Times New Roman"/>
                        <a:cs typeface="Times New Roman"/>
                      </a:endParaRP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51">
                <a:tc rowSpan="2">
                  <a:txBody>
                    <a:bodyPr/>
                    <a:lstStyle/>
                    <a:p>
                      <a:pPr marL="0" marR="0" algn="ctr">
                        <a:spcBef>
                          <a:spcPts val="0"/>
                        </a:spcBef>
                        <a:spcAft>
                          <a:spcPts val="0"/>
                        </a:spcAft>
                      </a:pPr>
                      <a:r>
                        <a:rPr lang="en-US" sz="1600" dirty="0">
                          <a:latin typeface="Times New Roman"/>
                          <a:ea typeface="Times New Roman"/>
                          <a:cs typeface="Times New Roman"/>
                        </a:rPr>
                        <a:t>FDR</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Percentile  (</a:t>
                      </a:r>
                      <a:r>
                        <a:rPr lang="en-US" sz="1600" i="1" dirty="0">
                          <a:latin typeface="Times New Roman"/>
                          <a:ea typeface="Times New Roman"/>
                          <a:cs typeface="Times New Roman"/>
                        </a:rPr>
                        <a:t>P</a:t>
                      </a:r>
                      <a:r>
                        <a:rPr lang="en-US" sz="1600" i="1" baseline="-25000" dirty="0">
                          <a:latin typeface="Times New Roman"/>
                          <a:ea typeface="Times New Roman"/>
                          <a:cs typeface="Times New Roman"/>
                        </a:rPr>
                        <a:t>r</a:t>
                      </a:r>
                      <a:r>
                        <a:rPr lang="en-US" sz="1600" dirty="0">
                          <a:latin typeface="Times New Roman"/>
                          <a:ea typeface="Times New Roman"/>
                          <a:cs typeface="Times New Roman"/>
                        </a:rPr>
                        <a: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MS Mincho"/>
                          <a:cs typeface="Symbol"/>
                        </a:rPr>
                        <a:t>³ </a:t>
                      </a:r>
                      <a:r>
                        <a:rPr lang="en-US" sz="1600" dirty="0">
                          <a:latin typeface="Times New Roman"/>
                          <a:ea typeface="Times New Roman"/>
                          <a:cs typeface="Times New Roman"/>
                        </a:rPr>
                        <a:t>99.9th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MS Mincho"/>
                          <a:cs typeface="Symbol"/>
                        </a:rPr>
                        <a:t>³ </a:t>
                      </a:r>
                      <a:r>
                        <a:rPr lang="en-US" sz="1600" dirty="0">
                          <a:latin typeface="Times New Roman"/>
                          <a:ea typeface="Times New Roman"/>
                          <a:cs typeface="Times New Roman"/>
                        </a:rPr>
                        <a:t>99</a:t>
                      </a:r>
                      <a:r>
                        <a:rPr lang="en-US" sz="1600" baseline="30000" dirty="0">
                          <a:latin typeface="Times New Roman"/>
                          <a:ea typeface="Times New Roman"/>
                          <a:cs typeface="Times New Roman"/>
                        </a:rPr>
                        <a:t>th</a:t>
                      </a:r>
                      <a:r>
                        <a:rPr lang="en-US" sz="1600" dirty="0">
                          <a:latin typeface="Times New Roman"/>
                          <a:ea typeface="Times New Roman"/>
                          <a:cs typeface="Times New Roman"/>
                        </a:rPr>
                        <a:t> or N/S</a:t>
                      </a:r>
                      <a:r>
                        <a:rPr lang="en-US" sz="1600" baseline="30000" dirty="0">
                          <a:latin typeface="Times New Roman"/>
                          <a:ea typeface="Times New Roman"/>
                          <a:cs typeface="Times New Roman"/>
                        </a:rPr>
                        <a:t>1</a:t>
                      </a:r>
                      <a:endParaRPr lang="en-US" sz="1600" dirty="0">
                        <a:latin typeface="Times New Roman"/>
                        <a:ea typeface="Times New Roman"/>
                        <a:cs typeface="Times New Roman"/>
                      </a:endParaRP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73">
                <a:tc vMerge="1">
                  <a:txBody>
                    <a:bodyPr/>
                    <a:lstStyle/>
                    <a:p>
                      <a:endParaRPr lang="en-US"/>
                    </a:p>
                  </a:txBody>
                  <a:tcPr/>
                </a:tc>
                <a:tc>
                  <a:txBody>
                    <a:bodyPr/>
                    <a:lstStyle/>
                    <a:p>
                      <a:pPr marL="0" marR="0" algn="ctr">
                        <a:spcBef>
                          <a:spcPts val="0"/>
                        </a:spcBef>
                        <a:spcAft>
                          <a:spcPts val="0"/>
                        </a:spcAft>
                      </a:pPr>
                      <a:r>
                        <a:rPr lang="en-US" sz="1600" dirty="0">
                          <a:latin typeface="Times New Roman"/>
                          <a:ea typeface="Times New Roman"/>
                          <a:cs typeface="Times New Roman"/>
                        </a:rPr>
                        <a:t>Time Interval (T)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 </a:t>
                      </a:r>
                      <a:r>
                        <a:rPr lang="en-US" sz="1600" dirty="0">
                          <a:latin typeface="Times New Roman"/>
                          <a:ea typeface="Times New Roman"/>
                          <a:cs typeface="Times New Roman"/>
                        </a:rPr>
                        <a:t>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Symbol"/>
                        </a:rPr>
                        <a:t>£</a:t>
                      </a:r>
                      <a:r>
                        <a:rPr lang="en-US" sz="1600" dirty="0">
                          <a:latin typeface="Times New Roman"/>
                          <a:ea typeface="Times New Roman"/>
                          <a:cs typeface="Times New Roman"/>
                        </a:rPr>
                        <a:t> Month or N/S</a:t>
                      </a:r>
                      <a:r>
                        <a:rPr lang="en-US" sz="1600" baseline="30000" dirty="0">
                          <a:latin typeface="Times New Roman"/>
                          <a:ea typeface="Times New Roman"/>
                          <a:cs typeface="Times New Roman"/>
                        </a:rPr>
                        <a:t>1</a:t>
                      </a:r>
                      <a:endParaRPr lang="en-US" sz="1600" dirty="0">
                        <a:latin typeface="Times New Roman"/>
                        <a:ea typeface="Times New Roman"/>
                        <a:cs typeface="Times New Roman"/>
                      </a:endParaRP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940">
                <a:tc>
                  <a:txBody>
                    <a:bodyPr/>
                    <a:lstStyle/>
                    <a:p>
                      <a:pPr marL="0" marR="0" algn="ctr">
                        <a:spcBef>
                          <a:spcPts val="0"/>
                        </a:spcBef>
                        <a:spcAft>
                          <a:spcPts val="0"/>
                        </a:spcAft>
                      </a:pPr>
                      <a:r>
                        <a:rPr lang="en-US" sz="1600" dirty="0">
                          <a:latin typeface="Times New Roman"/>
                          <a:ea typeface="Times New Roman"/>
                          <a:cs typeface="Times New Roman"/>
                        </a:rPr>
                        <a:t>FLR</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Time Interval (T)</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 </a:t>
                      </a:r>
                      <a:r>
                        <a:rPr lang="en-US" sz="1600" dirty="0">
                          <a:latin typeface="Symbol"/>
                          <a:ea typeface="Times New Roman"/>
                          <a:cs typeface="Symbol"/>
                        </a:rPr>
                        <a:t>£ </a:t>
                      </a:r>
                      <a:r>
                        <a:rPr lang="en-US" sz="1600" dirty="0">
                          <a:latin typeface="Times New Roman"/>
                          <a:ea typeface="Times New Roman"/>
                          <a:cs typeface="Times New Roman"/>
                        </a:rPr>
                        <a:t>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 </a:t>
                      </a:r>
                      <a:r>
                        <a:rPr lang="en-US" sz="1600" dirty="0">
                          <a:latin typeface="Symbol"/>
                          <a:ea typeface="Times New Roman"/>
                          <a:cs typeface="Symbol"/>
                        </a:rPr>
                        <a:t>£ </a:t>
                      </a:r>
                      <a:r>
                        <a:rPr lang="en-US" sz="1600" dirty="0">
                          <a:latin typeface="Times New Roman"/>
                          <a:ea typeface="Times New Roman"/>
                          <a:cs typeface="Times New Roman"/>
                        </a:rPr>
                        <a:t>Month</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 </a:t>
                      </a:r>
                      <a:r>
                        <a:rPr lang="en-US" sz="1600" dirty="0">
                          <a:latin typeface="Symbol"/>
                          <a:ea typeface="Times New Roman"/>
                          <a:cs typeface="Symbol"/>
                        </a:rPr>
                        <a:t>£ </a:t>
                      </a:r>
                      <a:r>
                        <a:rPr lang="en-US" sz="1600" dirty="0">
                          <a:latin typeface="Times New Roman"/>
                          <a:ea typeface="Times New Roman"/>
                          <a:cs typeface="Times New Roman"/>
                        </a:rPr>
                        <a:t>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84">
                <a:tc>
                  <a:txBody>
                    <a:bodyPr/>
                    <a:lstStyle/>
                    <a:p>
                      <a:pPr marL="0" marR="0" algn="ctr">
                        <a:spcBef>
                          <a:spcPts val="0"/>
                        </a:spcBef>
                        <a:spcAft>
                          <a:spcPts val="0"/>
                        </a:spcAft>
                      </a:pPr>
                      <a:r>
                        <a:rPr lang="en-US" sz="1600" dirty="0">
                          <a:latin typeface="Times New Roman"/>
                          <a:ea typeface="Times New Roman"/>
                          <a:cs typeface="Times New Roman"/>
                        </a:rPr>
                        <a:t>Availability</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337">
                <a:tc>
                  <a:txBody>
                    <a:bodyPr/>
                    <a:lstStyle/>
                    <a:p>
                      <a:pPr marL="0" marR="0" algn="ctr">
                        <a:spcBef>
                          <a:spcPts val="0"/>
                        </a:spcBef>
                        <a:spcAft>
                          <a:spcPts val="0"/>
                        </a:spcAft>
                      </a:pPr>
                      <a:r>
                        <a:rPr lang="en-US" sz="1600" dirty="0">
                          <a:latin typeface="Times New Roman"/>
                          <a:ea typeface="Times New Roman"/>
                          <a:cs typeface="Times New Roman"/>
                        </a:rPr>
                        <a:t>High Loss Interval</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791">
                <a:tc>
                  <a:txBody>
                    <a:bodyPr/>
                    <a:lstStyle/>
                    <a:p>
                      <a:pPr marL="0" marR="0" algn="ctr">
                        <a:spcBef>
                          <a:spcPts val="0"/>
                        </a:spcBef>
                        <a:spcAft>
                          <a:spcPts val="0"/>
                        </a:spcAft>
                      </a:pPr>
                      <a:r>
                        <a:rPr lang="en-US" sz="1600" dirty="0">
                          <a:latin typeface="Times New Roman"/>
                          <a:ea typeface="Times New Roman"/>
                          <a:cs typeface="Times New Roman"/>
                        </a:rPr>
                        <a:t>Consecutive High Loss Interval </a:t>
                      </a:r>
                    </a:p>
                  </a:txBody>
                  <a:tcPr marL="43838" marR="43838" marT="5157" marB="51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3838" marR="43838" marT="5157" marB="51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Performance Tier 1 CPOs </a:t>
            </a:r>
          </a:p>
        </p:txBody>
      </p:sp>
      <p:sp>
        <p:nvSpPr>
          <p:cNvPr id="22531" name="Rectangle 1"/>
          <p:cNvSpPr>
            <a:spLocks noChangeArrowheads="1"/>
          </p:cNvSpPr>
          <p:nvPr/>
        </p:nvSpPr>
        <p:spPr bwMode="auto">
          <a:xfrm>
            <a:off x="2438400" y="6273800"/>
            <a:ext cx="6296025" cy="584200"/>
          </a:xfrm>
          <a:prstGeom prst="rect">
            <a:avLst/>
          </a:prstGeom>
          <a:noFill/>
          <a:ln w="9525">
            <a:noFill/>
            <a:miter lim="800000"/>
            <a:headEnd/>
            <a:tailEnd/>
          </a:ln>
        </p:spPr>
        <p:txBody>
          <a:bodyPr>
            <a:spAutoFit/>
          </a:bodyPr>
          <a:lstStyle/>
          <a:p>
            <a:pPr algn="ctr"/>
            <a:r>
              <a:rPr lang="en-US" b="1" i="1" dirty="0">
                <a:solidFill>
                  <a:schemeClr val="bg1"/>
                </a:solidFill>
                <a:latin typeface="Calibri" pitchFamily="34" charset="0"/>
              </a:rPr>
              <a:t>MEF 23.1 Table 6: Performance Tier 1 (Metro)  CoS Performance Objectives</a:t>
            </a:r>
          </a:p>
        </p:txBody>
      </p:sp>
      <p:sp>
        <p:nvSpPr>
          <p:cNvPr id="22532" name="TextBox 5"/>
          <p:cNvSpPr txBox="1">
            <a:spLocks noChangeArrowheads="1"/>
          </p:cNvSpPr>
          <p:nvPr/>
        </p:nvSpPr>
        <p:spPr bwMode="auto">
          <a:xfrm>
            <a:off x="1371600" y="6359525"/>
            <a:ext cx="1228725" cy="461963"/>
          </a:xfrm>
          <a:prstGeom prst="rect">
            <a:avLst/>
          </a:prstGeom>
          <a:noFill/>
          <a:ln w="9525">
            <a:noFill/>
            <a:miter lim="800000"/>
            <a:headEnd/>
            <a:tailEnd/>
          </a:ln>
        </p:spPr>
        <p:txBody>
          <a:bodyPr wrap="none">
            <a:spAutoFit/>
          </a:bodyPr>
          <a:lstStyle/>
          <a:p>
            <a:r>
              <a:rPr lang="en-US" sz="2400" b="1" i="1" dirty="0">
                <a:solidFill>
                  <a:schemeClr val="bg1"/>
                </a:solidFill>
              </a:rPr>
              <a:t>DRAFT</a:t>
            </a:r>
          </a:p>
        </p:txBody>
      </p:sp>
      <p:graphicFrame>
        <p:nvGraphicFramePr>
          <p:cNvPr id="6" name="Table 5"/>
          <p:cNvGraphicFramePr>
            <a:graphicFrameLocks noGrp="1"/>
          </p:cNvGraphicFramePr>
          <p:nvPr/>
        </p:nvGraphicFramePr>
        <p:xfrm>
          <a:off x="685800" y="762000"/>
          <a:ext cx="7924799" cy="5467516"/>
        </p:xfrm>
        <a:graphic>
          <a:graphicData uri="http://schemas.openxmlformats.org/drawingml/2006/table">
            <a:tbl>
              <a:tblPr/>
              <a:tblGrid>
                <a:gridCol w="1307977"/>
                <a:gridCol w="923277"/>
                <a:gridCol w="923277"/>
                <a:gridCol w="846338"/>
                <a:gridCol w="846338"/>
                <a:gridCol w="846338"/>
                <a:gridCol w="846338"/>
                <a:gridCol w="1384916"/>
              </a:tblGrid>
              <a:tr h="485767">
                <a:tc rowSpan="2">
                  <a:txBody>
                    <a:bodyPr/>
                    <a:lstStyle/>
                    <a:p>
                      <a:pPr marL="0" marR="0" algn="ctr">
                        <a:spcBef>
                          <a:spcPts val="0"/>
                        </a:spcBef>
                        <a:spcAft>
                          <a:spcPts val="0"/>
                        </a:spcAft>
                      </a:pPr>
                      <a:r>
                        <a:rPr lang="en-US" sz="1400" dirty="0">
                          <a:latin typeface="Times New Roman"/>
                          <a:ea typeface="Times New Roman"/>
                          <a:cs typeface="Times New Roman"/>
                        </a:rPr>
                        <a:t>Performance</a:t>
                      </a:r>
                    </a:p>
                    <a:p>
                      <a:pPr marL="0" marR="0" algn="ctr">
                        <a:spcBef>
                          <a:spcPts val="0"/>
                        </a:spcBef>
                        <a:spcAft>
                          <a:spcPts val="0"/>
                        </a:spcAft>
                      </a:pPr>
                      <a:r>
                        <a:rPr lang="en-US" sz="1400" dirty="0">
                          <a:latin typeface="Times New Roman"/>
                          <a:ea typeface="Times New Roman"/>
                          <a:cs typeface="Times New Roman"/>
                        </a:rPr>
                        <a:t>Metric</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2">
                  <a:txBody>
                    <a:bodyPr/>
                    <a:lstStyle/>
                    <a:p>
                      <a:pPr marL="0" marR="0" algn="ctr">
                        <a:spcBef>
                          <a:spcPts val="0"/>
                        </a:spcBef>
                        <a:spcAft>
                          <a:spcPts val="0"/>
                        </a:spcAft>
                      </a:pPr>
                      <a:r>
                        <a:rPr lang="en-US" sz="1400" dirty="0">
                          <a:latin typeface="Times New Roman"/>
                          <a:ea typeface="Times New Roman"/>
                          <a:cs typeface="Times New Roman"/>
                        </a:rPr>
                        <a:t>CoS Label H</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400" dirty="0">
                          <a:latin typeface="Times New Roman"/>
                          <a:ea typeface="Times New Roman"/>
                          <a:cs typeface="Times New Roman"/>
                        </a:rPr>
                        <a:t>CoS Label M</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400" dirty="0">
                          <a:latin typeface="Times New Roman"/>
                          <a:ea typeface="Times New Roman"/>
                          <a:cs typeface="Times New Roman"/>
                        </a:rPr>
                        <a:t>CoS Label L</a:t>
                      </a:r>
                      <a:r>
                        <a:rPr lang="en-US" sz="1400" baseline="30000" dirty="0">
                          <a:latin typeface="Times New Roman"/>
                          <a:ea typeface="Times New Roman"/>
                          <a:cs typeface="Times New Roman"/>
                        </a:rPr>
                        <a:t>1</a:t>
                      </a:r>
                      <a:endParaRPr lang="en-US" sz="14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rowSpan="2">
                  <a:txBody>
                    <a:bodyPr/>
                    <a:lstStyle/>
                    <a:p>
                      <a:pPr marL="0" marR="0" algn="ctr">
                        <a:spcBef>
                          <a:spcPts val="0"/>
                        </a:spcBef>
                        <a:spcAft>
                          <a:spcPts val="0"/>
                        </a:spcAft>
                      </a:pPr>
                      <a:r>
                        <a:rPr lang="en-US" sz="1400" dirty="0">
                          <a:latin typeface="Times New Roman"/>
                          <a:ea typeface="Times New Roman"/>
                          <a:cs typeface="Times New Roman"/>
                        </a:rPr>
                        <a:t>Applicability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97764">
                <a:tc vMerge="1">
                  <a:txBody>
                    <a:bodyPr/>
                    <a:lstStyle/>
                    <a:p>
                      <a:endParaRPr lang="en-US"/>
                    </a:p>
                  </a:txBody>
                  <a:tcPr/>
                </a:tc>
                <a:tc>
                  <a:txBody>
                    <a:bodyPr/>
                    <a:lstStyle/>
                    <a:p>
                      <a:pPr marL="0" marR="0" algn="ctr">
                        <a:spcBef>
                          <a:spcPts val="0"/>
                        </a:spcBef>
                        <a:spcAft>
                          <a:spcPts val="0"/>
                        </a:spcAft>
                      </a:pPr>
                      <a:r>
                        <a:rPr lang="en-US" sz="1400" dirty="0">
                          <a:latin typeface="Times New Roman"/>
                          <a:ea typeface="Times New Roman"/>
                          <a:cs typeface="Times New Roman"/>
                        </a:rPr>
                        <a:t>Pt-Pt</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smtClean="0">
                          <a:latin typeface="Times New Roman"/>
                          <a:ea typeface="Times New Roman"/>
                          <a:cs typeface="Times New Roman"/>
                        </a:rPr>
                        <a:t>MultiPoint</a:t>
                      </a:r>
                      <a:endParaRPr lang="en-US" sz="14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a:latin typeface="Times New Roman"/>
                          <a:ea typeface="Times New Roman"/>
                          <a:cs typeface="Times New Roman"/>
                        </a:rPr>
                        <a:t>Pt-Pt</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smtClean="0">
                          <a:latin typeface="Times New Roman"/>
                          <a:ea typeface="Times New Roman"/>
                          <a:cs typeface="Times New Roman"/>
                        </a:rPr>
                        <a:t>MultiPoint</a:t>
                      </a:r>
                      <a:endParaRPr lang="en-US" sz="14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a:latin typeface="Times New Roman"/>
                          <a:ea typeface="Times New Roman"/>
                          <a:cs typeface="Times New Roman"/>
                        </a:rPr>
                        <a:t>Pt-Pt</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spcBef>
                          <a:spcPts val="0"/>
                        </a:spcBef>
                        <a:spcAft>
                          <a:spcPts val="0"/>
                        </a:spcAft>
                      </a:pPr>
                      <a:r>
                        <a:rPr lang="en-US" sz="1400" dirty="0" smtClean="0">
                          <a:latin typeface="Times New Roman"/>
                          <a:ea typeface="Times New Roman"/>
                          <a:cs typeface="Times New Roman"/>
                        </a:rPr>
                        <a:t>MultiPoint</a:t>
                      </a:r>
                      <a:endParaRPr lang="en-US" sz="14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en-US"/>
                    </a:p>
                  </a:txBody>
                  <a:tcPr/>
                </a:tc>
              </a:tr>
              <a:tr h="546489">
                <a:tc>
                  <a:txBody>
                    <a:bodyPr/>
                    <a:lstStyle/>
                    <a:p>
                      <a:pPr marL="0" marR="0" algn="ctr">
                        <a:spcBef>
                          <a:spcPts val="100"/>
                        </a:spcBef>
                        <a:spcAft>
                          <a:spcPts val="100"/>
                        </a:spcAft>
                      </a:pPr>
                      <a:r>
                        <a:rPr lang="en-US" sz="1200" dirty="0">
                          <a:latin typeface="Times New Roman"/>
                          <a:ea typeface="Times New Roman"/>
                          <a:cs typeface="Times New Roman"/>
                        </a:rPr>
                        <a:t>FD (ms)</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10</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20</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37</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100"/>
                        </a:spcBef>
                        <a:spcAft>
                          <a:spcPts val="100"/>
                        </a:spcAft>
                      </a:pPr>
                      <a:endParaRPr lang="en-US" sz="1200" dirty="0">
                        <a:latin typeface="Times New Roman"/>
                        <a:ea typeface="Times New Roman"/>
                        <a:cs typeface="Times New Roman"/>
                      </a:endParaRPr>
                    </a:p>
                    <a:p>
                      <a:pPr marL="0" marR="0" algn="ctr">
                        <a:spcBef>
                          <a:spcPts val="100"/>
                        </a:spcBef>
                        <a:spcAft>
                          <a:spcPts val="100"/>
                        </a:spcAft>
                      </a:pPr>
                      <a:r>
                        <a:rPr lang="en-US" sz="1200" dirty="0">
                          <a:latin typeface="Times New Roman"/>
                          <a:ea typeface="Times New Roman"/>
                          <a:cs typeface="Times New Roman"/>
                        </a:rPr>
                        <a:t>At least one of either FD or MFD required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89">
                <a:tc>
                  <a:txBody>
                    <a:bodyPr/>
                    <a:lstStyle/>
                    <a:p>
                      <a:pPr marL="0" marR="0" algn="ctr">
                        <a:spcBef>
                          <a:spcPts val="100"/>
                        </a:spcBef>
                        <a:spcAft>
                          <a:spcPts val="100"/>
                        </a:spcAft>
                      </a:pPr>
                      <a:r>
                        <a:rPr lang="en-US" sz="1200" dirty="0">
                          <a:latin typeface="Times New Roman"/>
                          <a:ea typeface="Times New Roman"/>
                          <a:cs typeface="Times New Roman"/>
                        </a:rPr>
                        <a:t>MFD (ms)</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7</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13</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28</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46489">
                <a:tc>
                  <a:txBody>
                    <a:bodyPr/>
                    <a:lstStyle/>
                    <a:p>
                      <a:pPr marL="0" marR="0" algn="ctr">
                        <a:spcBef>
                          <a:spcPts val="100"/>
                        </a:spcBef>
                        <a:spcAft>
                          <a:spcPts val="100"/>
                        </a:spcAft>
                      </a:pPr>
                      <a:r>
                        <a:rPr lang="en-US" sz="1200" dirty="0">
                          <a:latin typeface="Times New Roman"/>
                          <a:ea typeface="Times New Roman"/>
                          <a:cs typeface="Times New Roman"/>
                        </a:rPr>
                        <a:t>IFDV (ms)</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200" dirty="0">
                        <a:latin typeface="Times New Roman"/>
                        <a:ea typeface="Times New Roman"/>
                        <a:cs typeface="Times New Roman"/>
                      </a:endParaRPr>
                    </a:p>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3</a:t>
                      </a:r>
                    </a:p>
                  </a:txBody>
                  <a:tcPr marL="51316" marR="51316" marT="6037" marB="60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8 or N/S </a:t>
                      </a:r>
                      <a:r>
                        <a:rPr lang="en-US" sz="1200" baseline="30000" dirty="0">
                          <a:latin typeface="Times New Roman"/>
                          <a:ea typeface="Times New Roman"/>
                          <a:cs typeface="Times New Roman"/>
                        </a:rPr>
                        <a:t>2</a:t>
                      </a:r>
                      <a:endParaRPr lang="en-US" sz="12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N/S</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100"/>
                        </a:spcBef>
                        <a:spcAft>
                          <a:spcPts val="100"/>
                        </a:spcAft>
                      </a:pPr>
                      <a:endParaRPr lang="en-US" sz="1200" dirty="0">
                        <a:latin typeface="Times New Roman"/>
                        <a:ea typeface="Times New Roman"/>
                        <a:cs typeface="Times New Roman"/>
                      </a:endParaRPr>
                    </a:p>
                    <a:p>
                      <a:pPr marL="0" marR="0" algn="ctr">
                        <a:spcBef>
                          <a:spcPts val="100"/>
                        </a:spcBef>
                        <a:spcAft>
                          <a:spcPts val="100"/>
                        </a:spcAft>
                      </a:pPr>
                      <a:r>
                        <a:rPr lang="en-US" sz="1200" dirty="0">
                          <a:latin typeface="Times New Roman"/>
                          <a:ea typeface="Times New Roman"/>
                          <a:cs typeface="Times New Roman"/>
                        </a:rPr>
                        <a:t>At least one of either FDR or IFDV required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042">
                <a:tc>
                  <a:txBody>
                    <a:bodyPr/>
                    <a:lstStyle/>
                    <a:p>
                      <a:pPr marL="0" marR="0" algn="ctr">
                        <a:spcBef>
                          <a:spcPts val="100"/>
                        </a:spcBef>
                        <a:spcAft>
                          <a:spcPts val="100"/>
                        </a:spcAft>
                      </a:pPr>
                      <a:r>
                        <a:rPr lang="en-US" sz="1200" dirty="0">
                          <a:latin typeface="Times New Roman"/>
                          <a:ea typeface="Times New Roman"/>
                          <a:cs typeface="Times New Roman"/>
                        </a:rPr>
                        <a:t>FDR (ms)</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£ 5</a:t>
                      </a:r>
                      <a:endParaRPr lang="en-US" sz="12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10 or N/S </a:t>
                      </a:r>
                      <a:r>
                        <a:rPr lang="en-US" sz="1200" baseline="30000" dirty="0">
                          <a:latin typeface="Times New Roman"/>
                          <a:ea typeface="Times New Roman"/>
                          <a:cs typeface="Times New Roman"/>
                        </a:rPr>
                        <a:t>2</a:t>
                      </a:r>
                      <a:endParaRPr lang="en-US" sz="12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N/S</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46489">
                <a:tc>
                  <a:txBody>
                    <a:bodyPr/>
                    <a:lstStyle/>
                    <a:p>
                      <a:pPr marL="0" marR="0" algn="ctr">
                        <a:spcBef>
                          <a:spcPts val="100"/>
                        </a:spcBef>
                        <a:spcAft>
                          <a:spcPts val="100"/>
                        </a:spcAft>
                      </a:pPr>
                      <a:r>
                        <a:rPr lang="en-US" sz="1200" dirty="0">
                          <a:latin typeface="Times New Roman"/>
                          <a:ea typeface="Times New Roman"/>
                          <a:cs typeface="Times New Roman"/>
                        </a:rPr>
                        <a:t>FLR (percent)</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.01% i.e. 10</a:t>
                      </a:r>
                      <a:r>
                        <a:rPr lang="en-US" sz="1200" baseline="30000" dirty="0">
                          <a:latin typeface="Times New Roman"/>
                          <a:ea typeface="Times New Roman"/>
                          <a:cs typeface="Times New Roman"/>
                        </a:rPr>
                        <a:t>-4</a:t>
                      </a:r>
                      <a:endParaRPr lang="en-US" sz="12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.01% i.e. 10</a:t>
                      </a:r>
                      <a:r>
                        <a:rPr lang="en-US" sz="1200" baseline="30000" dirty="0">
                          <a:latin typeface="Times New Roman"/>
                          <a:ea typeface="Times New Roman"/>
                          <a:cs typeface="Times New Roman"/>
                        </a:rPr>
                        <a:t>-4</a:t>
                      </a:r>
                      <a:endParaRPr lang="en-US" sz="12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Symbol"/>
                          <a:ea typeface="Times New Roman"/>
                          <a:cs typeface="Symbol"/>
                        </a:rPr>
                        <a:t>£ </a:t>
                      </a:r>
                      <a:r>
                        <a:rPr lang="en-US" sz="1200" dirty="0">
                          <a:latin typeface="Times New Roman"/>
                          <a:ea typeface="Times New Roman"/>
                          <a:cs typeface="Times New Roman"/>
                        </a:rPr>
                        <a:t>.1% i.e. 10</a:t>
                      </a:r>
                      <a:r>
                        <a:rPr lang="en-US" sz="1200" baseline="30000" dirty="0">
                          <a:latin typeface="Times New Roman"/>
                          <a:ea typeface="Times New Roman"/>
                          <a:cs typeface="Times New Roman"/>
                        </a:rPr>
                        <a:t>-3</a:t>
                      </a:r>
                      <a:endParaRPr lang="en-US" sz="1200" dirty="0">
                        <a:latin typeface="Times New Roman"/>
                        <a:ea typeface="Times New Roman"/>
                        <a:cs typeface="Times New Roman"/>
                      </a:endParaRP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89">
                <a:tc>
                  <a:txBody>
                    <a:bodyPr/>
                    <a:lstStyle/>
                    <a:p>
                      <a:pPr marL="0" marR="0" algn="ctr">
                        <a:spcBef>
                          <a:spcPts val="100"/>
                        </a:spcBef>
                        <a:spcAft>
                          <a:spcPts val="100"/>
                        </a:spcAft>
                      </a:pPr>
                      <a:r>
                        <a:rPr lang="en-US" sz="1200" dirty="0">
                          <a:latin typeface="Times New Roman"/>
                          <a:ea typeface="Times New Roman"/>
                          <a:cs typeface="Times New Roman"/>
                        </a:rPr>
                        <a:t>Availability</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89">
                <a:tc>
                  <a:txBody>
                    <a:bodyPr/>
                    <a:lstStyle/>
                    <a:p>
                      <a:pPr marL="0" marR="0" algn="ctr">
                        <a:spcBef>
                          <a:spcPts val="100"/>
                        </a:spcBef>
                        <a:spcAft>
                          <a:spcPts val="100"/>
                        </a:spcAft>
                      </a:pPr>
                      <a:r>
                        <a:rPr lang="en-US" sz="1200" dirty="0">
                          <a:latin typeface="Times New Roman"/>
                          <a:ea typeface="Times New Roman"/>
                          <a:cs typeface="Times New Roman"/>
                        </a:rPr>
                        <a:t>High Loss Interval</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200" dirty="0">
                        <a:highlight>
                          <a:srgbClr val="FFFF00"/>
                        </a:highligh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009">
                <a:tc>
                  <a:txBody>
                    <a:bodyPr/>
                    <a:lstStyle/>
                    <a:p>
                      <a:pPr marL="0" marR="0" algn="ctr">
                        <a:spcBef>
                          <a:spcPts val="100"/>
                        </a:spcBef>
                        <a:spcAft>
                          <a:spcPts val="100"/>
                        </a:spcAft>
                      </a:pPr>
                      <a:r>
                        <a:rPr lang="en-US" sz="1200" dirty="0">
                          <a:latin typeface="Times New Roman"/>
                          <a:ea typeface="Times New Roman"/>
                          <a:cs typeface="Times New Roman"/>
                        </a:rPr>
                        <a:t>Consecutive High Loss Interval </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200" dirty="0">
                          <a:latin typeface="Times New Roman"/>
                          <a:ea typeface="Times New Roman"/>
                          <a:cs typeface="Times New Roman"/>
                        </a:rPr>
                        <a:t>TBD</a:t>
                      </a:r>
                    </a:p>
                  </a:txBody>
                  <a:tcPr marL="51316" marR="51316" marT="6037" marB="60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200" dirty="0">
                        <a:highlight>
                          <a:srgbClr val="FFFF00"/>
                        </a:highligh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Performance Tier 2 CPOs </a:t>
            </a:r>
          </a:p>
        </p:txBody>
      </p:sp>
      <p:sp>
        <p:nvSpPr>
          <p:cNvPr id="23555" name="Rectangle 1"/>
          <p:cNvSpPr>
            <a:spLocks noChangeArrowheads="1"/>
          </p:cNvSpPr>
          <p:nvPr/>
        </p:nvSpPr>
        <p:spPr bwMode="auto">
          <a:xfrm>
            <a:off x="245984" y="5857641"/>
            <a:ext cx="8898015" cy="369332"/>
          </a:xfrm>
          <a:prstGeom prst="rect">
            <a:avLst/>
          </a:prstGeom>
          <a:noFill/>
          <a:ln w="9525">
            <a:noFill/>
            <a:miter lim="800000"/>
            <a:headEnd/>
            <a:tailEnd/>
          </a:ln>
        </p:spPr>
        <p:txBody>
          <a:bodyPr wrap="square">
            <a:spAutoFit/>
          </a:bodyPr>
          <a:lstStyle/>
          <a:p>
            <a:pPr algn="ctr"/>
            <a:r>
              <a:rPr lang="en-US" b="1" i="1" dirty="0">
                <a:latin typeface="Calibri" pitchFamily="34" charset="0"/>
              </a:rPr>
              <a:t>MEF 23.1 Table 7: Performance Tier 2 (Regional) CoS Performance Objectives</a:t>
            </a:r>
          </a:p>
        </p:txBody>
      </p:sp>
      <p:sp>
        <p:nvSpPr>
          <p:cNvPr id="23556" name="TextBox 5"/>
          <p:cNvSpPr txBox="1">
            <a:spLocks noChangeArrowheads="1"/>
          </p:cNvSpPr>
          <p:nvPr/>
        </p:nvSpPr>
        <p:spPr bwMode="auto">
          <a:xfrm>
            <a:off x="1371600" y="6359525"/>
            <a:ext cx="1228725" cy="461963"/>
          </a:xfrm>
          <a:prstGeom prst="rect">
            <a:avLst/>
          </a:prstGeom>
          <a:noFill/>
          <a:ln w="9525">
            <a:noFill/>
            <a:miter lim="800000"/>
            <a:headEnd/>
            <a:tailEnd/>
          </a:ln>
        </p:spPr>
        <p:txBody>
          <a:bodyPr wrap="none">
            <a:spAutoFit/>
          </a:bodyPr>
          <a:lstStyle/>
          <a:p>
            <a:r>
              <a:rPr lang="en-US" sz="2400" b="1" i="1" dirty="0">
                <a:solidFill>
                  <a:schemeClr val="bg1"/>
                </a:solidFill>
              </a:rPr>
              <a:t>DRAFT</a:t>
            </a:r>
          </a:p>
        </p:txBody>
      </p:sp>
      <p:graphicFrame>
        <p:nvGraphicFramePr>
          <p:cNvPr id="6" name="Table 5"/>
          <p:cNvGraphicFramePr>
            <a:graphicFrameLocks noGrp="1"/>
          </p:cNvGraphicFramePr>
          <p:nvPr/>
        </p:nvGraphicFramePr>
        <p:xfrm>
          <a:off x="304800" y="838200"/>
          <a:ext cx="8458202" cy="4562464"/>
        </p:xfrm>
        <a:graphic>
          <a:graphicData uri="http://schemas.openxmlformats.org/drawingml/2006/table">
            <a:tbl>
              <a:tblPr/>
              <a:tblGrid>
                <a:gridCol w="1382590"/>
                <a:gridCol w="975948"/>
                <a:gridCol w="975948"/>
                <a:gridCol w="894617"/>
                <a:gridCol w="894617"/>
                <a:gridCol w="894617"/>
                <a:gridCol w="894617"/>
                <a:gridCol w="1545248"/>
              </a:tblGrid>
              <a:tr h="196002">
                <a:tc rowSpan="2">
                  <a:txBody>
                    <a:bodyPr/>
                    <a:lstStyle/>
                    <a:p>
                      <a:pPr marL="0" marR="0" algn="ctr">
                        <a:spcBef>
                          <a:spcPts val="0"/>
                        </a:spcBef>
                        <a:spcAft>
                          <a:spcPts val="0"/>
                        </a:spcAft>
                      </a:pPr>
                      <a:r>
                        <a:rPr lang="en-US" sz="1800" dirty="0">
                          <a:latin typeface="Times New Roman"/>
                          <a:ea typeface="Times New Roman"/>
                          <a:cs typeface="Times New Roman"/>
                        </a:rPr>
                        <a:t>Performance</a:t>
                      </a:r>
                    </a:p>
                    <a:p>
                      <a:pPr marL="0" marR="0" algn="ctr">
                        <a:spcBef>
                          <a:spcPts val="0"/>
                        </a:spcBef>
                        <a:spcAft>
                          <a:spcPts val="0"/>
                        </a:spcAft>
                      </a:pPr>
                      <a:r>
                        <a:rPr lang="en-US" sz="1800" dirty="0">
                          <a:latin typeface="Times New Roman"/>
                          <a:ea typeface="Times New Roman"/>
                          <a:cs typeface="Times New Roman"/>
                        </a:rPr>
                        <a:t>Metric</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2">
                  <a:txBody>
                    <a:bodyPr/>
                    <a:lstStyle/>
                    <a:p>
                      <a:pPr marL="0" marR="0" algn="ctr">
                        <a:spcBef>
                          <a:spcPts val="0"/>
                        </a:spcBef>
                        <a:spcAft>
                          <a:spcPts val="0"/>
                        </a:spcAft>
                      </a:pPr>
                      <a:r>
                        <a:rPr lang="en-US" sz="1800" dirty="0">
                          <a:latin typeface="Times New Roman"/>
                          <a:ea typeface="Times New Roman"/>
                          <a:cs typeface="Times New Roman"/>
                        </a:rPr>
                        <a:t>CoS Label H</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800" dirty="0">
                          <a:latin typeface="Times New Roman"/>
                          <a:ea typeface="Times New Roman"/>
                          <a:cs typeface="Times New Roman"/>
                        </a:rPr>
                        <a:t>CoS Label M</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800" dirty="0">
                          <a:latin typeface="Times New Roman"/>
                          <a:ea typeface="Times New Roman"/>
                          <a:cs typeface="Times New Roman"/>
                        </a:rPr>
                        <a:t>CoS Label L</a:t>
                      </a:r>
                      <a:r>
                        <a:rPr lang="en-US" sz="1800" baseline="30000" dirty="0">
                          <a:latin typeface="Times New Roman"/>
                          <a:ea typeface="Times New Roman"/>
                          <a:cs typeface="Times New Roman"/>
                        </a:rPr>
                        <a:t>1</a:t>
                      </a:r>
                      <a:endParaRPr lang="en-US" sz="18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rowSpan="2">
                  <a:txBody>
                    <a:bodyPr/>
                    <a:lstStyle/>
                    <a:p>
                      <a:pPr marL="0" marR="0" algn="ctr">
                        <a:spcBef>
                          <a:spcPts val="0"/>
                        </a:spcBef>
                        <a:spcAft>
                          <a:spcPts val="0"/>
                        </a:spcAft>
                      </a:pPr>
                      <a:r>
                        <a:rPr lang="en-US" sz="1800" dirty="0">
                          <a:latin typeface="Times New Roman"/>
                          <a:ea typeface="Times New Roman"/>
                          <a:cs typeface="Times New Roman"/>
                        </a:rPr>
                        <a:t>Applicability</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41503">
                <a:tc vMerge="1">
                  <a:txBody>
                    <a:bodyPr/>
                    <a:lstStyle/>
                    <a:p>
                      <a:endParaRPr lang="en-US"/>
                    </a:p>
                  </a:txBody>
                  <a:tcPr/>
                </a:tc>
                <a:tc>
                  <a:txBody>
                    <a:bodyPr/>
                    <a:lstStyle/>
                    <a:p>
                      <a:pPr marL="0" marR="0" algn="ctr">
                        <a:spcBef>
                          <a:spcPts val="0"/>
                        </a:spcBef>
                        <a:spcAft>
                          <a:spcPts val="0"/>
                        </a:spcAft>
                      </a:pPr>
                      <a:r>
                        <a:rPr lang="en-US" sz="1800" dirty="0">
                          <a:latin typeface="Times New Roman"/>
                          <a:ea typeface="Times New Roman"/>
                          <a:cs typeface="Times New Roman"/>
                        </a:rPr>
                        <a:t>Pt-Pt</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smtClean="0">
                          <a:latin typeface="Times New Roman"/>
                          <a:ea typeface="Times New Roman"/>
                          <a:cs typeface="Times New Roman"/>
                        </a:rPr>
                        <a:t>MultiPoint</a:t>
                      </a:r>
                      <a:endParaRPr lang="en-US" sz="18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a:latin typeface="Times New Roman"/>
                          <a:ea typeface="Times New Roman"/>
                          <a:cs typeface="Times New Roman"/>
                        </a:rPr>
                        <a:t>Pt-Pt</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smtClean="0">
                          <a:latin typeface="Times New Roman"/>
                          <a:ea typeface="Times New Roman"/>
                          <a:cs typeface="Times New Roman"/>
                        </a:rPr>
                        <a:t>MultiPoint</a:t>
                      </a:r>
                      <a:endParaRPr lang="en-US" sz="18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a:latin typeface="Times New Roman"/>
                          <a:ea typeface="Times New Roman"/>
                          <a:cs typeface="Times New Roman"/>
                        </a:rPr>
                        <a:t>Pt-Pt</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800" dirty="0" smtClean="0">
                          <a:latin typeface="Times New Roman"/>
                          <a:ea typeface="Times New Roman"/>
                          <a:cs typeface="Times New Roman"/>
                        </a:rPr>
                        <a:t>MultiPoint</a:t>
                      </a:r>
                      <a:endParaRPr lang="en-US" sz="18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en-US"/>
                    </a:p>
                  </a:txBody>
                  <a:tcPr/>
                </a:tc>
              </a:tr>
              <a:tr h="220502">
                <a:tc>
                  <a:txBody>
                    <a:bodyPr/>
                    <a:lstStyle/>
                    <a:p>
                      <a:pPr marL="0" marR="0" algn="ctr">
                        <a:spcBef>
                          <a:spcPts val="0"/>
                        </a:spcBef>
                        <a:spcAft>
                          <a:spcPts val="0"/>
                        </a:spcAft>
                      </a:pPr>
                      <a:r>
                        <a:rPr lang="en-US" sz="1600" dirty="0">
                          <a:latin typeface="Times New Roman"/>
                          <a:ea typeface="Times New Roman"/>
                          <a:cs typeface="Times New Roman"/>
                        </a:rPr>
                        <a:t>FD (ms)</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25</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75</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125</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600" dirty="0">
                          <a:latin typeface="Times New Roman"/>
                          <a:ea typeface="Times New Roman"/>
                          <a:cs typeface="Times New Roman"/>
                        </a:rPr>
                        <a:t>At least one of either FD or MFD required </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69">
                <a:tc>
                  <a:txBody>
                    <a:bodyPr/>
                    <a:lstStyle/>
                    <a:p>
                      <a:pPr marL="0" marR="0" algn="ctr">
                        <a:spcBef>
                          <a:spcPts val="0"/>
                        </a:spcBef>
                        <a:spcAft>
                          <a:spcPts val="0"/>
                        </a:spcAft>
                      </a:pPr>
                      <a:r>
                        <a:rPr lang="en-US" sz="1600" dirty="0">
                          <a:latin typeface="Times New Roman"/>
                          <a:ea typeface="Times New Roman"/>
                          <a:cs typeface="Times New Roman"/>
                        </a:rPr>
                        <a:t>MFD (ms)</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18</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30</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50</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20502">
                <a:tc>
                  <a:txBody>
                    <a:bodyPr/>
                    <a:lstStyle/>
                    <a:p>
                      <a:pPr marL="0" marR="0" algn="ctr">
                        <a:spcBef>
                          <a:spcPts val="0"/>
                        </a:spcBef>
                        <a:spcAft>
                          <a:spcPts val="0"/>
                        </a:spcAft>
                      </a:pPr>
                      <a:r>
                        <a:rPr lang="en-US" sz="1600" dirty="0">
                          <a:latin typeface="Times New Roman"/>
                          <a:ea typeface="Times New Roman"/>
                          <a:cs typeface="Times New Roman"/>
                        </a:rPr>
                        <a:t>IFDV (ms)</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8</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40 or N/S </a:t>
                      </a:r>
                      <a:r>
                        <a:rPr lang="en-US" sz="1600" baseline="30000" dirty="0">
                          <a:latin typeface="Times New Roman"/>
                          <a:ea typeface="Times New Roman"/>
                          <a:cs typeface="Times New Roman"/>
                        </a:rPr>
                        <a:t>2</a:t>
                      </a:r>
                      <a:endParaRPr lang="en-US" sz="16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600" dirty="0">
                          <a:latin typeface="Times New Roman"/>
                          <a:ea typeface="Times New Roman"/>
                          <a:cs typeface="Times New Roman"/>
                        </a:rPr>
                        <a:t>At least one of either FDR or IFDV required </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69">
                <a:tc>
                  <a:txBody>
                    <a:bodyPr/>
                    <a:lstStyle/>
                    <a:p>
                      <a:pPr marL="0" marR="0" algn="ctr">
                        <a:spcBef>
                          <a:spcPts val="0"/>
                        </a:spcBef>
                        <a:spcAft>
                          <a:spcPts val="0"/>
                        </a:spcAft>
                      </a:pPr>
                      <a:r>
                        <a:rPr lang="en-US" sz="1600" dirty="0">
                          <a:latin typeface="Times New Roman"/>
                          <a:ea typeface="Times New Roman"/>
                          <a:cs typeface="Times New Roman"/>
                        </a:rPr>
                        <a:t>FDR (ms)</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10</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50 or N/S </a:t>
                      </a:r>
                      <a:r>
                        <a:rPr lang="en-US" sz="1600" baseline="30000" dirty="0">
                          <a:latin typeface="Times New Roman"/>
                          <a:ea typeface="Times New Roman"/>
                          <a:cs typeface="Times New Roman"/>
                        </a:rPr>
                        <a:t>2</a:t>
                      </a:r>
                      <a:endParaRPr lang="en-US" sz="16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N/S</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22369">
                <a:tc>
                  <a:txBody>
                    <a:bodyPr/>
                    <a:lstStyle/>
                    <a:p>
                      <a:pPr marL="0" marR="0" algn="ctr">
                        <a:spcBef>
                          <a:spcPts val="0"/>
                        </a:spcBef>
                        <a:spcAft>
                          <a:spcPts val="0"/>
                        </a:spcAft>
                      </a:pPr>
                      <a:r>
                        <a:rPr lang="en-US" sz="1600" dirty="0">
                          <a:latin typeface="Times New Roman"/>
                          <a:ea typeface="Times New Roman"/>
                          <a:cs typeface="Times New Roman"/>
                        </a:rPr>
                        <a:t>FLR (percent)</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.01%  i.e.,  10</a:t>
                      </a:r>
                      <a:r>
                        <a:rPr lang="en-US" sz="1600" baseline="30000" dirty="0">
                          <a:latin typeface="Times New Roman"/>
                          <a:ea typeface="Times New Roman"/>
                          <a:cs typeface="Times New Roman"/>
                        </a:rPr>
                        <a:t>-4</a:t>
                      </a:r>
                      <a:endParaRPr lang="en-US" sz="16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a:t>
                      </a:r>
                      <a:r>
                        <a:rPr lang="en-US" sz="1600" dirty="0">
                          <a:latin typeface="Times New Roman"/>
                          <a:ea typeface="Times New Roman"/>
                          <a:cs typeface="Times New Roman"/>
                        </a:rPr>
                        <a:t> .01% i.e., 10</a:t>
                      </a:r>
                      <a:r>
                        <a:rPr lang="en-US" sz="1600" baseline="30000" dirty="0">
                          <a:latin typeface="Times New Roman"/>
                          <a:ea typeface="Times New Roman"/>
                          <a:cs typeface="Times New Roman"/>
                        </a:rPr>
                        <a:t>-4</a:t>
                      </a:r>
                      <a:endParaRPr lang="en-US" sz="16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Symbol"/>
                          <a:ea typeface="Times New Roman"/>
                          <a:cs typeface="Times New Roman"/>
                        </a:rPr>
                        <a:t>£ </a:t>
                      </a:r>
                      <a:r>
                        <a:rPr lang="en-US" sz="1600" dirty="0">
                          <a:latin typeface="Times New Roman"/>
                          <a:ea typeface="Times New Roman"/>
                          <a:cs typeface="Times New Roman"/>
                        </a:rPr>
                        <a:t> .1% i.e., 10</a:t>
                      </a:r>
                      <a:r>
                        <a:rPr lang="en-US" sz="1600" baseline="30000" dirty="0">
                          <a:latin typeface="Times New Roman"/>
                          <a:ea typeface="Times New Roman"/>
                          <a:cs typeface="Times New Roman"/>
                        </a:rPr>
                        <a:t>-3</a:t>
                      </a:r>
                      <a:endParaRPr lang="en-US" sz="1600" dirty="0">
                        <a:latin typeface="Times New Roman"/>
                        <a:ea typeface="Times New Roman"/>
                        <a:cs typeface="Times New Roman"/>
                      </a:endParaRP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69">
                <a:tc>
                  <a:txBody>
                    <a:bodyPr/>
                    <a:lstStyle/>
                    <a:p>
                      <a:pPr marL="0" marR="0" algn="ctr">
                        <a:spcBef>
                          <a:spcPts val="0"/>
                        </a:spcBef>
                        <a:spcAft>
                          <a:spcPts val="0"/>
                        </a:spcAft>
                      </a:pPr>
                      <a:r>
                        <a:rPr lang="en-US" sz="1600" dirty="0">
                          <a:latin typeface="Times New Roman"/>
                          <a:ea typeface="Times New Roman"/>
                          <a:cs typeface="Times New Roman"/>
                        </a:rPr>
                        <a:t>Availability</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69">
                <a:tc>
                  <a:txBody>
                    <a:bodyPr/>
                    <a:lstStyle/>
                    <a:p>
                      <a:pPr marL="0" marR="0" algn="ctr">
                        <a:spcBef>
                          <a:spcPts val="0"/>
                        </a:spcBef>
                        <a:spcAft>
                          <a:spcPts val="0"/>
                        </a:spcAft>
                      </a:pPr>
                      <a:r>
                        <a:rPr lang="en-US" sz="1600" dirty="0">
                          <a:latin typeface="Times New Roman"/>
                          <a:ea typeface="Times New Roman"/>
                          <a:cs typeface="Times New Roman"/>
                        </a:rPr>
                        <a:t>High Loss Interval</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69">
                <a:tc>
                  <a:txBody>
                    <a:bodyPr/>
                    <a:lstStyle/>
                    <a:p>
                      <a:pPr marL="0" marR="0" algn="ctr">
                        <a:spcBef>
                          <a:spcPts val="0"/>
                        </a:spcBef>
                        <a:spcAft>
                          <a:spcPts val="0"/>
                        </a:spcAft>
                      </a:pPr>
                      <a:r>
                        <a:rPr lang="en-US" sz="1600" dirty="0">
                          <a:latin typeface="Times New Roman"/>
                          <a:ea typeface="Times New Roman"/>
                          <a:cs typeface="Times New Roman"/>
                        </a:rPr>
                        <a:t>Consecutive High Loss Interval </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TBD</a:t>
                      </a:r>
                    </a:p>
                  </a:txBody>
                  <a:tcPr marL="40739" marR="40739" marT="4717" marB="4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Application CPOs</a:t>
            </a:r>
            <a:endParaRPr lang="en-US" dirty="0"/>
          </a:p>
        </p:txBody>
      </p:sp>
      <p:sp>
        <p:nvSpPr>
          <p:cNvPr id="3" name="Content Placeholder 2"/>
          <p:cNvSpPr>
            <a:spLocks noGrp="1"/>
          </p:cNvSpPr>
          <p:nvPr>
            <p:ph idx="1"/>
          </p:nvPr>
        </p:nvSpPr>
        <p:spPr>
          <a:xfrm>
            <a:off x="321880" y="848570"/>
            <a:ext cx="7589500" cy="455370"/>
          </a:xfrm>
        </p:spPr>
        <p:txBody>
          <a:bodyPr>
            <a:normAutofit fontScale="92500" lnSpcReduction="10000"/>
          </a:bodyPr>
          <a:lstStyle/>
          <a:p>
            <a:r>
              <a:rPr lang="en-US" dirty="0" smtClean="0"/>
              <a:t>Covers the following applications</a:t>
            </a:r>
            <a:endParaRPr lang="en-US" dirty="0"/>
          </a:p>
        </p:txBody>
      </p:sp>
      <p:graphicFrame>
        <p:nvGraphicFramePr>
          <p:cNvPr id="5" name="Table 4"/>
          <p:cNvGraphicFramePr>
            <a:graphicFrameLocks noGrp="1"/>
          </p:cNvGraphicFramePr>
          <p:nvPr/>
        </p:nvGraphicFramePr>
        <p:xfrm>
          <a:off x="473670" y="1379835"/>
          <a:ext cx="8424345" cy="4650740"/>
        </p:xfrm>
        <a:graphic>
          <a:graphicData uri="http://schemas.openxmlformats.org/drawingml/2006/table">
            <a:tbl>
              <a:tblPr/>
              <a:tblGrid>
                <a:gridCol w="8424345"/>
              </a:tblGrid>
              <a:tr h="182570">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VoIP Data</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8761">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Video Conferencing Data</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525">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VoIP and </a:t>
                      </a:r>
                      <a:r>
                        <a:rPr lang="en-US" sz="1800" dirty="0" smtClean="0">
                          <a:solidFill>
                            <a:schemeClr val="tx1">
                              <a:lumMod val="75000"/>
                              <a:lumOff val="25000"/>
                            </a:schemeClr>
                          </a:solidFill>
                          <a:latin typeface="Arial" pitchFamily="34" charset="0"/>
                          <a:ea typeface="Times New Roman"/>
                          <a:cs typeface="Arial" pitchFamily="34" charset="0"/>
                        </a:rPr>
                        <a:t>Video conference Signaling</a:t>
                      </a:r>
                      <a:endParaRPr lang="en-US" sz="1800" dirty="0">
                        <a:solidFill>
                          <a:schemeClr val="tx1">
                            <a:lumMod val="75000"/>
                            <a:lumOff val="25000"/>
                          </a:schemeClr>
                        </a:solidFill>
                        <a:latin typeface="Arial" pitchFamily="34" charset="0"/>
                        <a:ea typeface="Times New Roman"/>
                        <a:cs typeface="Arial" pitchFamily="34" charset="0"/>
                      </a:endParaRP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3366">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IPTV Data </a:t>
                      </a:r>
                      <a:r>
                        <a:rPr lang="en-US" sz="1800" dirty="0" smtClean="0">
                          <a:solidFill>
                            <a:schemeClr val="tx1">
                              <a:lumMod val="75000"/>
                              <a:lumOff val="25000"/>
                            </a:schemeClr>
                          </a:solidFill>
                          <a:latin typeface="Arial" pitchFamily="34" charset="0"/>
                          <a:ea typeface="Times New Roman"/>
                          <a:cs typeface="Arial" pitchFamily="34" charset="0"/>
                        </a:rPr>
                        <a:t>Plane, IPTV </a:t>
                      </a:r>
                      <a:r>
                        <a:rPr lang="en-US" sz="1800" dirty="0">
                          <a:solidFill>
                            <a:schemeClr val="tx1">
                              <a:lumMod val="75000"/>
                              <a:lumOff val="25000"/>
                            </a:schemeClr>
                          </a:solidFill>
                          <a:latin typeface="Arial" pitchFamily="34" charset="0"/>
                          <a:ea typeface="Times New Roman"/>
                          <a:cs typeface="Arial" pitchFamily="34" charset="0"/>
                        </a:rPr>
                        <a:t>Control Plane</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5841">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Streaming Media</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920">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Interactive Gaming</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5841">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Circuit Emulation</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5841">
                <a:tc>
                  <a:txBody>
                    <a:bodyPr/>
                    <a:lstStyle/>
                    <a:p>
                      <a:pPr marL="190500" marR="0" indent="-190500">
                        <a:lnSpc>
                          <a:spcPts val="1900"/>
                        </a:lnSpc>
                        <a:spcBef>
                          <a:spcPts val="0"/>
                        </a:spcBef>
                        <a:spcAft>
                          <a:spcPts val="0"/>
                        </a:spcAft>
                      </a:pPr>
                      <a:r>
                        <a:rPr lang="en-US" sz="1800" dirty="0" smtClean="0">
                          <a:solidFill>
                            <a:schemeClr val="tx1">
                              <a:lumMod val="75000"/>
                              <a:lumOff val="25000"/>
                            </a:schemeClr>
                          </a:solidFill>
                          <a:latin typeface="Arial" pitchFamily="34" charset="0"/>
                          <a:ea typeface="Times New Roman"/>
                          <a:cs typeface="Arial" pitchFamily="34" charset="0"/>
                        </a:rPr>
                        <a:t>Telepresence: </a:t>
                      </a:r>
                      <a:r>
                        <a:rPr lang="en-US" sz="1800" dirty="0">
                          <a:solidFill>
                            <a:schemeClr val="tx1">
                              <a:lumMod val="75000"/>
                              <a:lumOff val="25000"/>
                            </a:schemeClr>
                          </a:solidFill>
                          <a:latin typeface="Arial" pitchFamily="34" charset="0"/>
                          <a:ea typeface="Times New Roman"/>
                          <a:cs typeface="Arial" pitchFamily="34" charset="0"/>
                        </a:rPr>
                        <a:t>includes</a:t>
                      </a:r>
                      <a:r>
                        <a:rPr lang="en-US" sz="1800" dirty="0" smtClean="0">
                          <a:solidFill>
                            <a:schemeClr val="tx1">
                              <a:lumMod val="75000"/>
                              <a:lumOff val="25000"/>
                            </a:schemeClr>
                          </a:solidFill>
                          <a:latin typeface="Arial" pitchFamily="34" charset="0"/>
                          <a:ea typeface="Times New Roman"/>
                          <a:cs typeface="Arial" pitchFamily="34" charset="0"/>
                        </a:rPr>
                        <a:t>:  </a:t>
                      </a:r>
                      <a:r>
                        <a:rPr lang="en-US" sz="1800" dirty="0">
                          <a:solidFill>
                            <a:schemeClr val="tx1">
                              <a:lumMod val="75000"/>
                              <a:lumOff val="25000"/>
                            </a:schemeClr>
                          </a:solidFill>
                          <a:latin typeface="Arial" pitchFamily="34" charset="0"/>
                          <a:ea typeface="Times New Roman"/>
                          <a:cs typeface="Arial" pitchFamily="34" charset="0"/>
                        </a:rPr>
                        <a:t>Remote Surgery (Video)</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920">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Financial/Trading</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8761">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CCTV</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2575">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Database (Hot Standby</a:t>
                      </a:r>
                      <a:r>
                        <a:rPr lang="en-US" sz="1800" dirty="0" smtClean="0">
                          <a:solidFill>
                            <a:schemeClr val="tx1">
                              <a:lumMod val="75000"/>
                              <a:lumOff val="25000"/>
                            </a:schemeClr>
                          </a:solidFill>
                          <a:latin typeface="Arial" pitchFamily="34" charset="0"/>
                          <a:ea typeface="Times New Roman"/>
                          <a:cs typeface="Arial" pitchFamily="34" charset="0"/>
                        </a:rPr>
                        <a:t>),  </a:t>
                      </a:r>
                      <a:r>
                        <a:rPr lang="en-US" sz="1800" dirty="0">
                          <a:solidFill>
                            <a:schemeClr val="tx1">
                              <a:lumMod val="75000"/>
                              <a:lumOff val="25000"/>
                            </a:schemeClr>
                          </a:solidFill>
                          <a:latin typeface="Arial" pitchFamily="34" charset="0"/>
                          <a:ea typeface="Times New Roman"/>
                          <a:cs typeface="Arial" pitchFamily="34" charset="0"/>
                        </a:rPr>
                        <a:t>(WAN Replication</a:t>
                      </a:r>
                      <a:r>
                        <a:rPr lang="en-US" sz="1800" dirty="0" smtClean="0">
                          <a:solidFill>
                            <a:schemeClr val="tx1">
                              <a:lumMod val="75000"/>
                              <a:lumOff val="25000"/>
                            </a:schemeClr>
                          </a:solidFill>
                          <a:latin typeface="Arial" pitchFamily="34" charset="0"/>
                          <a:ea typeface="Times New Roman"/>
                          <a:cs typeface="Arial" pitchFamily="34" charset="0"/>
                        </a:rPr>
                        <a:t>),  </a:t>
                      </a:r>
                      <a:r>
                        <a:rPr lang="en-US" sz="1800" dirty="0">
                          <a:solidFill>
                            <a:schemeClr val="tx1">
                              <a:lumMod val="75000"/>
                              <a:lumOff val="25000"/>
                            </a:schemeClr>
                          </a:solidFill>
                          <a:latin typeface="Arial" pitchFamily="34" charset="0"/>
                          <a:ea typeface="Times New Roman"/>
                          <a:cs typeface="Arial" pitchFamily="34" charset="0"/>
                        </a:rPr>
                        <a:t>(Client/Server)</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5841">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T.38 Fax </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525">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SANs (Synchronous </a:t>
                      </a:r>
                      <a:r>
                        <a:rPr lang="en-US" sz="1800" dirty="0" smtClean="0">
                          <a:solidFill>
                            <a:schemeClr val="tx1">
                              <a:lumMod val="75000"/>
                              <a:lumOff val="25000"/>
                            </a:schemeClr>
                          </a:solidFill>
                          <a:latin typeface="Arial" pitchFamily="34" charset="0"/>
                          <a:ea typeface="Times New Roman"/>
                          <a:cs typeface="Arial" pitchFamily="34" charset="0"/>
                        </a:rPr>
                        <a:t>and Asynchronous Replication</a:t>
                      </a:r>
                      <a:r>
                        <a:rPr lang="en-US" sz="1800" dirty="0">
                          <a:solidFill>
                            <a:schemeClr val="tx1">
                              <a:lumMod val="75000"/>
                              <a:lumOff val="25000"/>
                            </a:schemeClr>
                          </a:solidFill>
                          <a:latin typeface="Arial" pitchFamily="34" charset="0"/>
                          <a:ea typeface="Times New Roman"/>
                          <a:cs typeface="Arial" pitchFamily="34" charset="0"/>
                        </a:rPr>
                        <a:t>)</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525">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Network Attached Storage</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525">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Text and Graphics Terminals</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525">
                <a:tc>
                  <a:txBody>
                    <a:bodyPr/>
                    <a:lstStyle/>
                    <a:p>
                      <a:pPr marL="190500" marR="0" indent="-190500">
                        <a:lnSpc>
                          <a:spcPts val="1900"/>
                        </a:lnSpc>
                        <a:spcBef>
                          <a:spcPts val="0"/>
                        </a:spcBef>
                        <a:spcAft>
                          <a:spcPts val="0"/>
                        </a:spcAft>
                      </a:pPr>
                      <a:r>
                        <a:rPr lang="en-US" sz="1800" dirty="0">
                          <a:solidFill>
                            <a:schemeClr val="tx1">
                              <a:lumMod val="75000"/>
                              <a:lumOff val="25000"/>
                            </a:schemeClr>
                          </a:solidFill>
                          <a:latin typeface="Arial" pitchFamily="34" charset="0"/>
                          <a:ea typeface="Times New Roman"/>
                          <a:cs typeface="Arial" pitchFamily="34" charset="0"/>
                        </a:rPr>
                        <a:t>Point of Sale Transactions</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190500" marR="0" indent="-190500" algn="l" defTabSz="914400" rtl="0" eaLnBrk="1" fontAlgn="auto" latinLnBrk="0" hangingPunct="1">
                        <a:lnSpc>
                          <a:spcPts val="1900"/>
                        </a:lnSpc>
                        <a:spcBef>
                          <a:spcPts val="0"/>
                        </a:spcBef>
                        <a:spcAft>
                          <a:spcPts val="0"/>
                        </a:spcAft>
                        <a:buClrTx/>
                        <a:buSzTx/>
                        <a:buFontTx/>
                        <a:buNone/>
                        <a:tabLst/>
                        <a:defRPr/>
                      </a:pPr>
                      <a:r>
                        <a:rPr lang="en-US" sz="1800" dirty="0" smtClean="0">
                          <a:solidFill>
                            <a:schemeClr val="tx1">
                              <a:lumMod val="75000"/>
                              <a:lumOff val="25000"/>
                            </a:schemeClr>
                          </a:solidFill>
                          <a:latin typeface="Arial" pitchFamily="34" charset="0"/>
                          <a:ea typeface="Times New Roman"/>
                          <a:cs typeface="Arial" pitchFamily="34" charset="0"/>
                        </a:rPr>
                        <a:t>Mobile Backhaul H, M, L</a:t>
                      </a: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681">
                <a:tc>
                  <a:txBody>
                    <a:bodyPr/>
                    <a:lstStyle/>
                    <a:p>
                      <a:pPr marL="1258888" marR="0" indent="-1258888">
                        <a:spcBef>
                          <a:spcPts val="0"/>
                        </a:spcBef>
                        <a:spcAft>
                          <a:spcPts val="0"/>
                        </a:spcAft>
                        <a:tabLst>
                          <a:tab pos="1258888" algn="l"/>
                        </a:tabLst>
                      </a:pPr>
                      <a:r>
                        <a:rPr lang="en-US" sz="1800" dirty="0">
                          <a:solidFill>
                            <a:schemeClr val="tx1">
                              <a:lumMod val="75000"/>
                              <a:lumOff val="25000"/>
                            </a:schemeClr>
                          </a:solidFill>
                          <a:latin typeface="Arial" pitchFamily="34" charset="0"/>
                          <a:ea typeface="Times New Roman"/>
                          <a:cs typeface="Arial" pitchFamily="34" charset="0"/>
                        </a:rPr>
                        <a:t>Best </a:t>
                      </a:r>
                      <a:r>
                        <a:rPr lang="en-US" sz="1800" dirty="0" smtClean="0">
                          <a:solidFill>
                            <a:schemeClr val="tx1">
                              <a:lumMod val="75000"/>
                              <a:lumOff val="25000"/>
                            </a:schemeClr>
                          </a:solidFill>
                          <a:latin typeface="Arial" pitchFamily="34" charset="0"/>
                          <a:ea typeface="Times New Roman"/>
                          <a:cs typeface="Arial" pitchFamily="34" charset="0"/>
                        </a:rPr>
                        <a:t>Effort	 Includes: Email, Store/Forward Fax, WAFS, Web Browsing, File </a:t>
                      </a:r>
                      <a:r>
                        <a:rPr lang="en-US" sz="1800" dirty="0">
                          <a:solidFill>
                            <a:schemeClr val="tx1">
                              <a:lumMod val="75000"/>
                              <a:lumOff val="25000"/>
                            </a:schemeClr>
                          </a:solidFill>
                          <a:latin typeface="Arial" pitchFamily="34" charset="0"/>
                          <a:ea typeface="Times New Roman"/>
                          <a:cs typeface="Arial" pitchFamily="34" charset="0"/>
                        </a:rPr>
                        <a:t>Transfer (including hi-res image file transfer</a:t>
                      </a:r>
                      <a:r>
                        <a:rPr lang="en-US" sz="1800" dirty="0" smtClean="0">
                          <a:solidFill>
                            <a:schemeClr val="tx1">
                              <a:lumMod val="75000"/>
                              <a:lumOff val="25000"/>
                            </a:schemeClr>
                          </a:solidFill>
                          <a:latin typeface="Arial" pitchFamily="34" charset="0"/>
                          <a:ea typeface="Times New Roman"/>
                          <a:cs typeface="Arial" pitchFamily="34" charset="0"/>
                        </a:rPr>
                        <a:t>), E-Commerce</a:t>
                      </a:r>
                      <a:endParaRPr lang="en-US" sz="1800" dirty="0">
                        <a:solidFill>
                          <a:schemeClr val="tx1">
                            <a:lumMod val="75000"/>
                            <a:lumOff val="25000"/>
                          </a:schemeClr>
                        </a:solidFill>
                        <a:latin typeface="Arial" pitchFamily="34" charset="0"/>
                        <a:ea typeface="Times New Roman"/>
                        <a:cs typeface="Arial" pitchFamily="34" charset="0"/>
                      </a:endParaRPr>
                    </a:p>
                  </a:txBody>
                  <a:tcPr marL="9144" marR="91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4876800"/>
            <a:ext cx="9144000" cy="1373188"/>
          </a:xfrm>
          <a:prstGeom prst="rect">
            <a:avLst/>
          </a:prstGeom>
          <a:noFill/>
          <a:ln w="9525">
            <a:solidFill>
              <a:srgbClr val="3D5D67"/>
            </a:solidFill>
            <a:miter lim="800000"/>
            <a:headEnd/>
            <a:tailEnd/>
          </a:ln>
          <a:effectLst/>
        </p:spPr>
      </p:pic>
      <p:sp>
        <p:nvSpPr>
          <p:cNvPr id="6" name="Rectangle 5"/>
          <p:cNvSpPr/>
          <p:nvPr/>
        </p:nvSpPr>
        <p:spPr>
          <a:xfrm>
            <a:off x="0" y="4800600"/>
            <a:ext cx="9144000" cy="914400"/>
          </a:xfrm>
          <a:prstGeom prst="rect">
            <a:avLst/>
          </a:prstGeom>
          <a:gradFill>
            <a:gsLst>
              <a:gs pos="0">
                <a:schemeClr val="bg1">
                  <a:alpha val="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88162" name="Rectangle 2"/>
          <p:cNvSpPr>
            <a:spLocks noGrp="1" noChangeArrowheads="1"/>
          </p:cNvSpPr>
          <p:nvPr>
            <p:ph type="title"/>
          </p:nvPr>
        </p:nvSpPr>
        <p:spPr/>
        <p:txBody>
          <a:bodyPr/>
          <a:lstStyle/>
          <a:p>
            <a:r>
              <a:rPr lang="en-US" dirty="0" smtClean="0"/>
              <a:t>Topics</a:t>
            </a:r>
            <a:endParaRPr lang="en-US" dirty="0"/>
          </a:p>
        </p:txBody>
      </p:sp>
      <p:sp>
        <p:nvSpPr>
          <p:cNvPr id="988163" name="Rectangle 3"/>
          <p:cNvSpPr>
            <a:spLocks noGrp="1" noChangeArrowheads="1"/>
          </p:cNvSpPr>
          <p:nvPr>
            <p:ph type="body" idx="1"/>
          </p:nvPr>
        </p:nvSpPr>
        <p:spPr>
          <a:xfrm>
            <a:off x="1384409" y="1076254"/>
            <a:ext cx="7165545" cy="4022435"/>
          </a:xfrm>
        </p:spPr>
        <p:txBody>
          <a:bodyPr>
            <a:normAutofit lnSpcReduction="10000"/>
          </a:bodyPr>
          <a:lstStyle/>
          <a:p>
            <a:pPr marL="231775" indent="-231775">
              <a:lnSpc>
                <a:spcPct val="80000"/>
              </a:lnSpc>
              <a:tabLst>
                <a:tab pos="231775" algn="l"/>
              </a:tabLst>
            </a:pPr>
            <a:r>
              <a:rPr lang="en-US" sz="1800" dirty="0"/>
              <a:t>What is Carrier Ethernet?</a:t>
            </a:r>
          </a:p>
          <a:p>
            <a:pPr marL="631825" lvl="1" indent="-231775">
              <a:lnSpc>
                <a:spcPct val="80000"/>
              </a:lnSpc>
              <a:tabLst>
                <a:tab pos="231775" algn="l"/>
              </a:tabLst>
            </a:pPr>
            <a:r>
              <a:rPr lang="en-US" sz="1800" dirty="0" smtClean="0"/>
              <a:t>Architecture</a:t>
            </a:r>
          </a:p>
          <a:p>
            <a:pPr marL="631825" lvl="1" indent="-231775">
              <a:lnSpc>
                <a:spcPct val="80000"/>
              </a:lnSpc>
              <a:tabLst>
                <a:tab pos="231775" algn="l"/>
              </a:tabLst>
            </a:pPr>
            <a:r>
              <a:rPr lang="en-US" sz="1800" dirty="0" smtClean="0"/>
              <a:t>Carrier </a:t>
            </a:r>
            <a:r>
              <a:rPr lang="en-US" sz="1800" dirty="0"/>
              <a:t>Ethernet Terminology</a:t>
            </a:r>
          </a:p>
          <a:p>
            <a:pPr marL="682625" lvl="1" indent="-225425">
              <a:lnSpc>
                <a:spcPct val="80000"/>
              </a:lnSpc>
              <a:tabLst>
                <a:tab pos="231775" algn="l"/>
              </a:tabLst>
            </a:pPr>
            <a:r>
              <a:rPr lang="en-US" sz="1600" dirty="0"/>
              <a:t>The UNI, NNI, </a:t>
            </a:r>
            <a:r>
              <a:rPr lang="en-US" sz="1600" dirty="0" smtClean="0"/>
              <a:t>MEN, Ethernet </a:t>
            </a:r>
            <a:r>
              <a:rPr lang="en-US" sz="1600" dirty="0"/>
              <a:t>Virtual Connections (EVCs)</a:t>
            </a:r>
          </a:p>
          <a:p>
            <a:pPr marL="231775" indent="-231775">
              <a:lnSpc>
                <a:spcPct val="80000"/>
              </a:lnSpc>
              <a:tabLst>
                <a:tab pos="231775" algn="l"/>
              </a:tabLst>
            </a:pPr>
            <a:r>
              <a:rPr lang="en-US" sz="1800" dirty="0"/>
              <a:t>EVCs and Services </a:t>
            </a:r>
          </a:p>
          <a:p>
            <a:pPr marL="231775" indent="-231775">
              <a:lnSpc>
                <a:spcPct val="80000"/>
              </a:lnSpc>
              <a:tabLst>
                <a:tab pos="231775" algn="l"/>
              </a:tabLst>
            </a:pPr>
            <a:r>
              <a:rPr lang="en-US" sz="1800" dirty="0"/>
              <a:t>E-Line Services</a:t>
            </a:r>
          </a:p>
          <a:p>
            <a:pPr marL="682625" lvl="1" indent="-225425">
              <a:lnSpc>
                <a:spcPct val="80000"/>
              </a:lnSpc>
              <a:tabLst>
                <a:tab pos="231775" algn="l"/>
              </a:tabLst>
            </a:pPr>
            <a:r>
              <a:rPr lang="en-US" sz="1600" dirty="0"/>
              <a:t>Ethernet Private </a:t>
            </a:r>
            <a:r>
              <a:rPr lang="en-US" sz="1600" dirty="0" smtClean="0"/>
              <a:t>Line, Ethernet </a:t>
            </a:r>
            <a:r>
              <a:rPr lang="en-US" sz="1600" dirty="0"/>
              <a:t>Virtual Private Line</a:t>
            </a:r>
          </a:p>
          <a:p>
            <a:pPr marL="231775" indent="-231775">
              <a:lnSpc>
                <a:spcPct val="80000"/>
              </a:lnSpc>
              <a:tabLst>
                <a:tab pos="231775" algn="l"/>
              </a:tabLst>
            </a:pPr>
            <a:r>
              <a:rPr lang="en-US" sz="1800" dirty="0"/>
              <a:t>E-LAN Services</a:t>
            </a:r>
          </a:p>
          <a:p>
            <a:pPr marL="682625" lvl="1" indent="-225425">
              <a:lnSpc>
                <a:spcPct val="80000"/>
              </a:lnSpc>
              <a:tabLst>
                <a:tab pos="231775" algn="l"/>
              </a:tabLst>
            </a:pPr>
            <a:r>
              <a:rPr lang="en-US" sz="1600" dirty="0"/>
              <a:t>Multipoint Services</a:t>
            </a:r>
          </a:p>
          <a:p>
            <a:pPr marL="231775" indent="-231775">
              <a:lnSpc>
                <a:spcPct val="80000"/>
              </a:lnSpc>
              <a:tabLst>
                <a:tab pos="231775" algn="l"/>
              </a:tabLst>
            </a:pPr>
            <a:r>
              <a:rPr lang="en-US" sz="1800" dirty="0"/>
              <a:t>E-Tree Services</a:t>
            </a:r>
          </a:p>
          <a:p>
            <a:pPr marL="231775" indent="-231775">
              <a:lnSpc>
                <a:spcPct val="80000"/>
              </a:lnSpc>
              <a:tabLst>
                <a:tab pos="231775" algn="l"/>
              </a:tabLst>
            </a:pPr>
            <a:r>
              <a:rPr lang="en-US" sz="1800" dirty="0"/>
              <a:t>Service Attributes</a:t>
            </a:r>
          </a:p>
          <a:p>
            <a:pPr marL="682625" lvl="1" indent="-225425">
              <a:lnSpc>
                <a:spcPct val="80000"/>
              </a:lnSpc>
              <a:tabLst>
                <a:tab pos="231775" algn="l"/>
              </a:tabLst>
            </a:pPr>
            <a:r>
              <a:rPr lang="en-US" sz="1600" dirty="0"/>
              <a:t>Service </a:t>
            </a:r>
            <a:r>
              <a:rPr lang="en-US" sz="1600" dirty="0" smtClean="0"/>
              <a:t>Parameters, Bandwidth Profiles, Traffic </a:t>
            </a:r>
            <a:r>
              <a:rPr lang="en-US" sz="1600" dirty="0"/>
              <a:t>Management</a:t>
            </a:r>
          </a:p>
          <a:p>
            <a:pPr marL="231775" indent="-231775">
              <a:lnSpc>
                <a:spcPct val="80000"/>
              </a:lnSpc>
              <a:tabLst>
                <a:tab pos="231775" algn="l"/>
              </a:tabLst>
            </a:pPr>
            <a:r>
              <a:rPr lang="en-US" sz="1800" dirty="0"/>
              <a:t>Circuit Emulation Services</a:t>
            </a:r>
          </a:p>
          <a:p>
            <a:pPr marL="231775" indent="-231775">
              <a:lnSpc>
                <a:spcPct val="80000"/>
              </a:lnSpc>
              <a:tabLst>
                <a:tab pos="231775" algn="l"/>
              </a:tabLst>
            </a:pPr>
            <a:r>
              <a:rPr lang="en-US" sz="1800" dirty="0"/>
              <a:t>Carrier Ethernet Architecture for Cable</a:t>
            </a:r>
          </a:p>
          <a:p>
            <a:pPr marL="231775" indent="-231775">
              <a:lnSpc>
                <a:spcPct val="80000"/>
              </a:lnSpc>
              <a:tabLst>
                <a:tab pos="231775" algn="l"/>
              </a:tabLst>
            </a:pPr>
            <a:r>
              <a:rPr lang="en-US" sz="1800" dirty="0"/>
              <a:t>Carrier Ethernet </a:t>
            </a:r>
            <a:r>
              <a:rPr lang="en-US" sz="1800" dirty="0" smtClean="0"/>
              <a:t>Class of Service </a:t>
            </a:r>
            <a:endParaRPr lang="en-US" sz="1800" dirty="0"/>
          </a:p>
          <a:p>
            <a:pPr marL="231775" indent="-231775">
              <a:lnSpc>
                <a:spcPct val="80000"/>
              </a:lnSpc>
              <a:tabLst>
                <a:tab pos="231775" algn="l"/>
              </a:tabLst>
            </a:pPr>
            <a:r>
              <a:rPr lang="en-US" sz="1800" dirty="0"/>
              <a:t>Service Examples</a:t>
            </a:r>
          </a:p>
        </p:txBody>
      </p:sp>
      <p:sp>
        <p:nvSpPr>
          <p:cNvPr id="988164" name="Text Box 4"/>
          <p:cNvSpPr txBox="1">
            <a:spLocks noChangeArrowheads="1"/>
          </p:cNvSpPr>
          <p:nvPr/>
        </p:nvSpPr>
        <p:spPr bwMode="auto">
          <a:xfrm>
            <a:off x="3733800" y="6491288"/>
            <a:ext cx="1524000" cy="244475"/>
          </a:xfrm>
          <a:prstGeom prst="rect">
            <a:avLst/>
          </a:prstGeom>
          <a:noFill/>
          <a:ln w="9525">
            <a:noFill/>
            <a:miter lim="800000"/>
            <a:headEnd/>
            <a:tailEnd/>
          </a:ln>
          <a:effectLst/>
        </p:spPr>
        <p:txBody>
          <a:bodyPr>
            <a:spAutoFit/>
          </a:bodyPr>
          <a:lstStyle/>
          <a:p>
            <a:pPr>
              <a:spcBef>
                <a:spcPct val="50000"/>
              </a:spcBef>
            </a:pPr>
            <a:r>
              <a:rPr lang="en-US" sz="1000" b="1">
                <a:solidFill>
                  <a:schemeClr val="bg1"/>
                </a:solidFill>
              </a:rPr>
              <a:t>March 2007</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629955"/>
            <a:ext cx="9144000" cy="1228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Per Application CPOs (Summary)</a:t>
            </a:r>
            <a:endParaRPr lang="en-US" dirty="0"/>
          </a:p>
        </p:txBody>
      </p:sp>
      <p:graphicFrame>
        <p:nvGraphicFramePr>
          <p:cNvPr id="5" name="Table 4"/>
          <p:cNvGraphicFramePr>
            <a:graphicFrameLocks noGrp="1"/>
          </p:cNvGraphicFramePr>
          <p:nvPr/>
        </p:nvGraphicFramePr>
        <p:xfrm>
          <a:off x="321879" y="736085"/>
          <a:ext cx="8652031" cy="5638800"/>
        </p:xfrm>
        <a:graphic>
          <a:graphicData uri="http://schemas.openxmlformats.org/drawingml/2006/table">
            <a:tbl>
              <a:tblPr/>
              <a:tblGrid>
                <a:gridCol w="3870646"/>
                <a:gridCol w="1138425"/>
                <a:gridCol w="834845"/>
                <a:gridCol w="683055"/>
                <a:gridCol w="986634"/>
                <a:gridCol w="1138426"/>
              </a:tblGrid>
              <a:tr h="62920">
                <a:tc>
                  <a:txBody>
                    <a:bodyPr/>
                    <a:lstStyle/>
                    <a:p>
                      <a:pPr marL="0" marR="0" algn="ctr">
                        <a:spcBef>
                          <a:spcPts val="0"/>
                        </a:spcBef>
                        <a:spcAft>
                          <a:spcPts val="0"/>
                        </a:spcAft>
                      </a:pPr>
                      <a:r>
                        <a:rPr lang="en-US" sz="1000" b="1" dirty="0">
                          <a:latin typeface="Times New Roman"/>
                          <a:ea typeface="Times New Roman"/>
                          <a:cs typeface="Times New Roman"/>
                        </a:rPr>
                        <a:t>Application</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Times New Roman"/>
                          <a:ea typeface="Times New Roman"/>
                          <a:cs typeface="Times New Roman"/>
                        </a:rPr>
                        <a:t>FD</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Times New Roman"/>
                          <a:ea typeface="Times New Roman"/>
                          <a:cs typeface="Times New Roman"/>
                        </a:rPr>
                        <a:t>MFD</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Times New Roman"/>
                          <a:ea typeface="Times New Roman"/>
                          <a:cs typeface="Times New Roman"/>
                        </a:rPr>
                        <a:t>FLR</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Times New Roman"/>
                          <a:ea typeface="Times New Roman"/>
                          <a:cs typeface="Times New Roman"/>
                        </a:rPr>
                        <a:t>FDR</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Times New Roman"/>
                          <a:ea typeface="Times New Roman"/>
                          <a:cs typeface="Times New Roman"/>
                        </a:rPr>
                        <a:t>IFDV</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61">
                <a:tc>
                  <a:txBody>
                    <a:bodyPr/>
                    <a:lstStyle/>
                    <a:p>
                      <a:pPr marL="190500" marR="0" indent="-190500">
                        <a:spcBef>
                          <a:spcPts val="0"/>
                        </a:spcBef>
                        <a:spcAft>
                          <a:spcPts val="0"/>
                        </a:spcAft>
                      </a:pPr>
                      <a:r>
                        <a:rPr lang="en-US" sz="1000" dirty="0">
                          <a:latin typeface="Times New Roman"/>
                          <a:ea typeface="Times New Roman"/>
                          <a:cs typeface="Times New Roman"/>
                        </a:rPr>
                        <a:t>VoIP Data</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125 ms pref</a:t>
                      </a:r>
                      <a:br>
                        <a:rPr lang="en-US" sz="1000" dirty="0">
                          <a:latin typeface="Times New Roman"/>
                          <a:ea typeface="Times New Roman"/>
                          <a:cs typeface="Times New Roman"/>
                        </a:rPr>
                      </a:br>
                      <a:r>
                        <a:rPr lang="en-US" sz="1000" dirty="0">
                          <a:latin typeface="Times New Roman"/>
                          <a:ea typeface="Times New Roman"/>
                          <a:cs typeface="Times New Roman"/>
                        </a:rPr>
                        <a:t>375 ms limit</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d</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100 ms pref</a:t>
                      </a:r>
                      <a:br>
                        <a:rPr lang="en-US" sz="1000" dirty="0">
                          <a:latin typeface="Times New Roman"/>
                          <a:ea typeface="Times New Roman"/>
                          <a:cs typeface="Times New Roman"/>
                        </a:rPr>
                      </a:br>
                      <a:r>
                        <a:rPr lang="en-US" sz="1000" dirty="0">
                          <a:latin typeface="Times New Roman"/>
                          <a:ea typeface="Times New Roman"/>
                          <a:cs typeface="Times New Roman"/>
                        </a:rPr>
                        <a:t>350 ms limit</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3e-2</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v</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61">
                <a:tc>
                  <a:txBody>
                    <a:bodyPr/>
                    <a:lstStyle/>
                    <a:p>
                      <a:pPr marL="190500" marR="0" indent="-190500">
                        <a:spcBef>
                          <a:spcPts val="0"/>
                        </a:spcBef>
                        <a:spcAft>
                          <a:spcPts val="0"/>
                        </a:spcAft>
                      </a:pPr>
                      <a:r>
                        <a:rPr lang="en-US" sz="1000" dirty="0">
                          <a:latin typeface="Times New Roman"/>
                          <a:ea typeface="Times New Roman"/>
                          <a:cs typeface="Times New Roman"/>
                        </a:rPr>
                        <a:t>Video Conferencing Data</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125 ms pref</a:t>
                      </a:r>
                      <a:br>
                        <a:rPr lang="en-US" sz="1000" dirty="0">
                          <a:latin typeface="Times New Roman"/>
                          <a:ea typeface="Times New Roman"/>
                          <a:cs typeface="Times New Roman"/>
                        </a:rPr>
                      </a:br>
                      <a:r>
                        <a:rPr lang="en-US" sz="1000" dirty="0">
                          <a:latin typeface="Times New Roman"/>
                          <a:ea typeface="Times New Roman"/>
                          <a:cs typeface="Times New Roman"/>
                        </a:rPr>
                        <a:t>375 ms limit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d</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100 ms pref</a:t>
                      </a:r>
                      <a:br>
                        <a:rPr lang="en-US" sz="1000" dirty="0">
                          <a:latin typeface="Times New Roman"/>
                          <a:ea typeface="Times New Roman"/>
                          <a:cs typeface="Times New Roman"/>
                        </a:rPr>
                      </a:br>
                      <a:r>
                        <a:rPr lang="en-US" sz="1000" dirty="0">
                          <a:latin typeface="Times New Roman"/>
                          <a:ea typeface="Times New Roman"/>
                          <a:cs typeface="Times New Roman"/>
                        </a:rPr>
                        <a:t>350 ms limit</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1e-2</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v</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VoIP and Videoconf Signaling</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250 ms pref</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41">
                <a:tc>
                  <a:txBody>
                    <a:bodyPr/>
                    <a:lstStyle/>
                    <a:p>
                      <a:pPr marL="190500" marR="0" indent="-190500">
                        <a:spcBef>
                          <a:spcPts val="0"/>
                        </a:spcBef>
                        <a:spcAft>
                          <a:spcPts val="0"/>
                        </a:spcAft>
                      </a:pPr>
                      <a:r>
                        <a:rPr lang="en-US" sz="1000" dirty="0">
                          <a:latin typeface="Times New Roman"/>
                          <a:ea typeface="Times New Roman"/>
                          <a:cs typeface="Times New Roman"/>
                        </a:rPr>
                        <a:t>IPTV Data Plane</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125 ms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d</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v</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IPTV Control Plane</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75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41">
                <a:tc>
                  <a:txBody>
                    <a:bodyPr/>
                    <a:lstStyle/>
                    <a:p>
                      <a:pPr marL="190500" marR="0" indent="-190500">
                        <a:spcBef>
                          <a:spcPts val="0"/>
                        </a:spcBef>
                        <a:spcAft>
                          <a:spcPts val="0"/>
                        </a:spcAft>
                      </a:pPr>
                      <a:r>
                        <a:rPr lang="en-US" sz="1000" dirty="0">
                          <a:latin typeface="Times New Roman"/>
                          <a:ea typeface="Times New Roman"/>
                          <a:cs typeface="Times New Roman"/>
                        </a:rPr>
                        <a:t>Streaming Media</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1e-2</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 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1.5 s </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v</a:t>
                      </a:r>
                      <a:r>
                        <a:rPr lang="en-US" sz="1000" dirty="0">
                          <a:latin typeface="Times New Roman"/>
                          <a:ea typeface="Times New Roman"/>
                          <a:cs typeface="Times New Roman"/>
                        </a:rPr>
                        <a:t> = 0.99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0">
                <a:tc>
                  <a:txBody>
                    <a:bodyPr/>
                    <a:lstStyle/>
                    <a:p>
                      <a:pPr marL="190500" marR="0" indent="-190500">
                        <a:spcBef>
                          <a:spcPts val="0"/>
                        </a:spcBef>
                        <a:spcAft>
                          <a:spcPts val="0"/>
                        </a:spcAft>
                      </a:pPr>
                      <a:r>
                        <a:rPr lang="en-US" sz="1000" dirty="0">
                          <a:latin typeface="Times New Roman"/>
                          <a:ea typeface="Times New Roman"/>
                          <a:cs typeface="Times New Roman"/>
                        </a:rPr>
                        <a:t>Interactive Gaming</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8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41">
                <a:tc>
                  <a:txBody>
                    <a:bodyPr/>
                    <a:lstStyle/>
                    <a:p>
                      <a:pPr marL="190500" marR="0" indent="-190500">
                        <a:spcBef>
                          <a:spcPts val="0"/>
                        </a:spcBef>
                        <a:spcAft>
                          <a:spcPts val="0"/>
                        </a:spcAft>
                      </a:pPr>
                      <a:r>
                        <a:rPr lang="en-US" sz="1000" dirty="0">
                          <a:latin typeface="Times New Roman"/>
                          <a:ea typeface="Times New Roman"/>
                          <a:cs typeface="Times New Roman"/>
                        </a:rPr>
                        <a:t>Circuit Emulation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25 ms</a:t>
                      </a:r>
                      <a:br>
                        <a:rPr lang="en-US" sz="1000" dirty="0">
                          <a:latin typeface="Times New Roman"/>
                          <a:ea typeface="Times New Roman"/>
                          <a:cs typeface="Times New Roman"/>
                        </a:rPr>
                      </a:br>
                      <a:r>
                        <a:rPr lang="en-US" sz="1000" i="1" dirty="0">
                          <a:latin typeface="Times New Roman"/>
                          <a:ea typeface="Times New Roman"/>
                          <a:cs typeface="Times New Roman"/>
                        </a:rPr>
                        <a:t>P</a:t>
                      </a:r>
                      <a:r>
                        <a:rPr lang="en-US" sz="1000" i="1" baseline="-25000" dirty="0">
                          <a:latin typeface="Times New Roman"/>
                          <a:ea typeface="Times New Roman"/>
                          <a:cs typeface="Times New Roman"/>
                        </a:rPr>
                        <a:t>d </a:t>
                      </a:r>
                      <a:r>
                        <a:rPr lang="en-US" sz="1000" dirty="0">
                          <a:latin typeface="Times New Roman"/>
                          <a:ea typeface="Times New Roman"/>
                          <a:cs typeface="Times New Roman"/>
                        </a:rPr>
                        <a:t> = .999999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1e-6</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15 ms</a:t>
                      </a:r>
                      <a:br>
                        <a:rPr lang="en-US" sz="1000" dirty="0">
                          <a:latin typeface="Times New Roman"/>
                          <a:ea typeface="Times New Roman"/>
                          <a:cs typeface="Times New Roman"/>
                        </a:rPr>
                      </a:br>
                      <a:r>
                        <a:rPr lang="en-US" sz="1000" dirty="0">
                          <a:latin typeface="Times New Roman"/>
                          <a:ea typeface="Times New Roman"/>
                          <a:cs typeface="Times New Roman"/>
                        </a:rPr>
                        <a:t> </a:t>
                      </a: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 </a:t>
                      </a:r>
                      <a:r>
                        <a:rPr lang="en-US" sz="1000" dirty="0" smtClean="0">
                          <a:latin typeface="Times New Roman"/>
                          <a:ea typeface="Times New Roman"/>
                          <a:cs typeface="Times New Roman"/>
                        </a:rPr>
                        <a:t>ms.  </a:t>
                      </a:r>
                      <a:r>
                        <a:rPr lang="en-US" sz="1000" i="1" dirty="0">
                          <a:latin typeface="Times New Roman"/>
                          <a:ea typeface="Times New Roman"/>
                          <a:cs typeface="Times New Roman"/>
                        </a:rPr>
                        <a:t>P</a:t>
                      </a:r>
                      <a:r>
                        <a:rPr lang="en-US" sz="1000" i="1" baseline="-25000" dirty="0">
                          <a:latin typeface="Times New Roman"/>
                          <a:ea typeface="Times New Roman"/>
                          <a:cs typeface="Times New Roman"/>
                        </a:rPr>
                        <a:t>v</a:t>
                      </a:r>
                      <a:r>
                        <a:rPr lang="en-US" sz="1000" dirty="0">
                          <a:latin typeface="Times New Roman"/>
                          <a:ea typeface="Times New Roman"/>
                          <a:cs typeface="Times New Roman"/>
                        </a:rPr>
                        <a:t> = .999, </a:t>
                      </a:r>
                      <a:r>
                        <a:rPr lang="en-US" sz="1000" dirty="0" smtClean="0">
                          <a:latin typeface="Times New Roman"/>
                          <a:ea typeface="Times New Roman"/>
                          <a:cs typeface="Times New Roman"/>
                        </a:rPr>
                        <a:t> </a:t>
                      </a:r>
                      <a:r>
                        <a:rPr lang="el-GR" sz="1000" i="1" dirty="0" smtClean="0">
                          <a:latin typeface="Times New Roman"/>
                          <a:ea typeface="Times New Roman"/>
                          <a:cs typeface="Times New Roman"/>
                        </a:rPr>
                        <a:t>Δ</a:t>
                      </a:r>
                      <a:r>
                        <a:rPr lang="en-US" sz="1000" i="1" dirty="0">
                          <a:latin typeface="Times New Roman"/>
                          <a:ea typeface="Times New Roman"/>
                          <a:cs typeface="Times New Roman"/>
                        </a:rPr>
                        <a:t>t</a:t>
                      </a:r>
                      <a:r>
                        <a:rPr lang="en-US" sz="1000" dirty="0">
                          <a:latin typeface="Times New Roman"/>
                          <a:ea typeface="Times New Roman"/>
                          <a:cs typeface="Times New Roman"/>
                        </a:rPr>
                        <a:t> = 900s, </a:t>
                      </a:r>
                      <a:r>
                        <a:rPr lang="en-US" sz="1000" dirty="0" smtClean="0">
                          <a:latin typeface="Times New Roman"/>
                          <a:ea typeface="Times New Roman"/>
                          <a:cs typeface="Times New Roman"/>
                        </a:rPr>
                        <a:t> </a:t>
                      </a:r>
                      <a:r>
                        <a:rPr lang="en-US" sz="1000" i="1" dirty="0" smtClean="0">
                          <a:latin typeface="Times New Roman"/>
                          <a:ea typeface="Times New Roman"/>
                          <a:cs typeface="Times New Roman"/>
                        </a:rPr>
                        <a:t>T</a:t>
                      </a:r>
                      <a:r>
                        <a:rPr lang="en-US" sz="1000" dirty="0" smtClean="0">
                          <a:latin typeface="Times New Roman"/>
                          <a:ea typeface="Times New Roman"/>
                          <a:cs typeface="Times New Roman"/>
                        </a:rPr>
                        <a:t> </a:t>
                      </a:r>
                      <a:r>
                        <a:rPr lang="en-US" sz="1000" dirty="0">
                          <a:latin typeface="Times New Roman"/>
                          <a:ea typeface="Times New Roman"/>
                          <a:cs typeface="Times New Roman"/>
                        </a:rPr>
                        <a:t>= 3600s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41">
                <a:tc>
                  <a:txBody>
                    <a:bodyPr/>
                    <a:lstStyle/>
                    <a:p>
                      <a:pPr marL="190500" marR="0" indent="-190500">
                        <a:spcBef>
                          <a:spcPts val="0"/>
                        </a:spcBef>
                        <a:spcAft>
                          <a:spcPts val="0"/>
                        </a:spcAft>
                      </a:pPr>
                      <a:r>
                        <a:rPr lang="en-US" sz="1000" dirty="0">
                          <a:latin typeface="Times New Roman"/>
                          <a:ea typeface="Times New Roman"/>
                          <a:cs typeface="Times New Roman"/>
                        </a:rPr>
                        <a:t>Telepresence, includes:</a:t>
                      </a:r>
                      <a:br>
                        <a:rPr lang="en-US" sz="1000" dirty="0">
                          <a:latin typeface="Times New Roman"/>
                          <a:ea typeface="Times New Roman"/>
                          <a:cs typeface="Times New Roman"/>
                        </a:rPr>
                      </a:br>
                      <a:r>
                        <a:rPr lang="en-US" sz="1000" dirty="0">
                          <a:latin typeface="Times New Roman"/>
                          <a:ea typeface="Times New Roman"/>
                          <a:cs typeface="Times New Roman"/>
                        </a:rPr>
                        <a:t> Remote Surgery (Video)</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120 ms</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d</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110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2.5e-4</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0">
                <a:tc>
                  <a:txBody>
                    <a:bodyPr/>
                    <a:lstStyle/>
                    <a:p>
                      <a:pPr marL="190500" marR="0" indent="-190500">
                        <a:spcBef>
                          <a:spcPts val="0"/>
                        </a:spcBef>
                        <a:spcAft>
                          <a:spcPts val="0"/>
                        </a:spcAft>
                      </a:pPr>
                      <a:r>
                        <a:rPr lang="en-US" sz="1000" dirty="0">
                          <a:latin typeface="Times New Roman"/>
                          <a:ea typeface="Times New Roman"/>
                          <a:cs typeface="Times New Roman"/>
                        </a:rPr>
                        <a:t>Financial/Trading</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1e-5</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61">
                <a:tc>
                  <a:txBody>
                    <a:bodyPr/>
                    <a:lstStyle/>
                    <a:p>
                      <a:pPr marL="190500" marR="0" indent="-190500">
                        <a:spcBef>
                          <a:spcPts val="0"/>
                        </a:spcBef>
                        <a:spcAft>
                          <a:spcPts val="0"/>
                        </a:spcAft>
                      </a:pPr>
                      <a:r>
                        <a:rPr lang="en-US" sz="1000" dirty="0">
                          <a:latin typeface="Times New Roman"/>
                          <a:ea typeface="Times New Roman"/>
                          <a:cs typeface="Times New Roman"/>
                        </a:rPr>
                        <a:t>CCTV</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150 ms (MPEG-4)</a:t>
                      </a:r>
                    </a:p>
                    <a:p>
                      <a:pPr marL="0" marR="0">
                        <a:spcBef>
                          <a:spcPts val="0"/>
                        </a:spcBef>
                        <a:spcAft>
                          <a:spcPts val="0"/>
                        </a:spcAft>
                      </a:pPr>
                      <a:r>
                        <a:rPr lang="en-US" sz="1000" dirty="0">
                          <a:latin typeface="Times New Roman"/>
                          <a:ea typeface="Times New Roman"/>
                          <a:cs typeface="Times New Roman"/>
                        </a:rPr>
                        <a:t>200 ms (MJPEG)</a:t>
                      </a:r>
                    </a:p>
                    <a:p>
                      <a:pPr marL="0" marR="0">
                        <a:spcBef>
                          <a:spcPts val="0"/>
                        </a:spcBef>
                        <a:spcAft>
                          <a:spcPts val="0"/>
                        </a:spcAft>
                      </a:pPr>
                      <a:r>
                        <a:rPr lang="en-CA" sz="1000" dirty="0">
                          <a:latin typeface="Times New Roman"/>
                          <a:ea typeface="Times New Roman"/>
                          <a:cs typeface="Times New Roman"/>
                        </a:rPr>
                        <a:t>P</a:t>
                      </a:r>
                      <a:r>
                        <a:rPr lang="en-US" sz="1000" i="1" baseline="-25000" dirty="0">
                          <a:latin typeface="Times New Roman"/>
                          <a:ea typeface="Times New Roman"/>
                          <a:cs typeface="Times New Roman"/>
                        </a:rPr>
                        <a:t>d</a:t>
                      </a:r>
                      <a:r>
                        <a:rPr lang="en-CA" sz="1000" dirty="0">
                          <a:latin typeface="Times New Roman"/>
                          <a:ea typeface="Times New Roman"/>
                          <a:cs typeface="Times New Roman"/>
                        </a:rPr>
                        <a:t>=0.999</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1e-2</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Database (Hot Standby)</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1e-5</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Database (WAN Replication)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1e-5</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Unknown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Database (Client/Server)</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 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41">
                <a:tc>
                  <a:txBody>
                    <a:bodyPr/>
                    <a:lstStyle/>
                    <a:p>
                      <a:pPr marL="190500" marR="0" indent="-190500">
                        <a:spcBef>
                          <a:spcPts val="0"/>
                        </a:spcBef>
                        <a:spcAft>
                          <a:spcPts val="0"/>
                        </a:spcAft>
                      </a:pPr>
                      <a:r>
                        <a:rPr lang="en-US" sz="1000" dirty="0">
                          <a:latin typeface="Times New Roman"/>
                          <a:ea typeface="Times New Roman"/>
                          <a:cs typeface="Times New Roman"/>
                        </a:rPr>
                        <a:t>T.38 Fax </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400 </a:t>
                      </a:r>
                      <a:r>
                        <a:rPr lang="en-US" sz="1000" dirty="0" smtClean="0">
                          <a:latin typeface="Times New Roman"/>
                          <a:ea typeface="Times New Roman"/>
                          <a:cs typeface="Times New Roman"/>
                        </a:rPr>
                        <a:t>ms, </a:t>
                      </a:r>
                      <a:endParaRPr lang="en-US" sz="1000" dirty="0">
                        <a:latin typeface="Times New Roman"/>
                        <a:ea typeface="Times New Roman"/>
                        <a:cs typeface="Times New Roman"/>
                      </a:endParaRP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d</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350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3e-2</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50 ms</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r</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a:t>
                      </a:r>
                    </a:p>
                    <a:p>
                      <a:pPr marL="0" marR="0">
                        <a:spcBef>
                          <a:spcPts val="0"/>
                        </a:spcBef>
                        <a:spcAft>
                          <a:spcPts val="0"/>
                        </a:spcAft>
                      </a:pPr>
                      <a:r>
                        <a:rPr lang="en-US" sz="1000" i="1" dirty="0">
                          <a:latin typeface="Times New Roman"/>
                          <a:ea typeface="Times New Roman"/>
                          <a:cs typeface="Times New Roman"/>
                        </a:rPr>
                        <a:t>P</a:t>
                      </a:r>
                      <a:r>
                        <a:rPr lang="en-US" sz="1000" i="1" baseline="-25000" dirty="0">
                          <a:latin typeface="Times New Roman"/>
                          <a:ea typeface="Times New Roman"/>
                          <a:cs typeface="Times New Roman"/>
                        </a:rPr>
                        <a:t>v</a:t>
                      </a:r>
                      <a:r>
                        <a:rPr lang="en-US" sz="1000" dirty="0">
                          <a:latin typeface="Times New Roman"/>
                          <a:ea typeface="Times New Roman"/>
                          <a:cs typeface="Times New Roman"/>
                        </a:rPr>
                        <a:t> = 0.999</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SANs (Synchronous Replication)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3.75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1e-4</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1.25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 ms </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SANs (Asynchronous Replication)*</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40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1e-4</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8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Network Attached Storage</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 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Text and Graphics Terminals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200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Point of Sale Transactions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 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 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681">
                <a:tc>
                  <a:txBody>
                    <a:bodyPr/>
                    <a:lstStyle/>
                    <a:p>
                      <a:pPr marL="190500" marR="0" indent="-190500">
                        <a:spcBef>
                          <a:spcPts val="0"/>
                        </a:spcBef>
                        <a:spcAft>
                          <a:spcPts val="0"/>
                        </a:spcAft>
                      </a:pPr>
                      <a:r>
                        <a:rPr lang="en-US" sz="1000" dirty="0">
                          <a:latin typeface="Times New Roman"/>
                          <a:ea typeface="Times New Roman"/>
                          <a:cs typeface="Times New Roman"/>
                        </a:rPr>
                        <a:t>Best Effort, includes</a:t>
                      </a:r>
                      <a:r>
                        <a:rPr lang="en-US" sz="1000" dirty="0" smtClean="0">
                          <a:latin typeface="Times New Roman"/>
                          <a:ea typeface="Times New Roman"/>
                          <a:cs typeface="Times New Roman"/>
                        </a:rPr>
                        <a:t>: Email, Store/Forward Fax, WAFS, Web Browsing, File </a:t>
                      </a:r>
                      <a:r>
                        <a:rPr lang="en-US" sz="1000" dirty="0">
                          <a:latin typeface="Times New Roman"/>
                          <a:ea typeface="Times New Roman"/>
                          <a:cs typeface="Times New Roman"/>
                        </a:rPr>
                        <a:t>Transfer (including hi-res image file transfer</a:t>
                      </a:r>
                      <a:r>
                        <a:rPr lang="en-US" sz="1000" dirty="0" smtClean="0">
                          <a:latin typeface="Times New Roman"/>
                          <a:ea typeface="Times New Roman"/>
                          <a:cs typeface="Times New Roman"/>
                        </a:rPr>
                        <a:t>), E-Commerce</a:t>
                      </a:r>
                      <a:endParaRPr lang="en-US" sz="1000" dirty="0">
                        <a:latin typeface="Times New Roman"/>
                        <a:ea typeface="Times New Roman"/>
                        <a:cs typeface="Times New Roman"/>
                      </a:endParaRP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0">
                <a:tc>
                  <a:txBody>
                    <a:bodyPr/>
                    <a:lstStyle/>
                    <a:p>
                      <a:pPr marL="190500" marR="0" indent="-190500">
                        <a:spcBef>
                          <a:spcPts val="0"/>
                        </a:spcBef>
                        <a:spcAft>
                          <a:spcPts val="0"/>
                        </a:spcAft>
                      </a:pPr>
                      <a:r>
                        <a:rPr lang="en-US" sz="1000" dirty="0">
                          <a:latin typeface="Times New Roman"/>
                          <a:ea typeface="Times New Roman"/>
                          <a:cs typeface="Times New Roman"/>
                        </a:rPr>
                        <a:t>Mobile Backhaul H</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7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1e-4</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5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0">
                <a:tc>
                  <a:txBody>
                    <a:bodyPr/>
                    <a:lstStyle/>
                    <a:p>
                      <a:pPr marL="190500" marR="0" indent="-190500">
                        <a:spcBef>
                          <a:spcPts val="0"/>
                        </a:spcBef>
                        <a:spcAft>
                          <a:spcPts val="0"/>
                        </a:spcAft>
                      </a:pPr>
                      <a:r>
                        <a:rPr lang="en-US" sz="1000" dirty="0">
                          <a:latin typeface="Times New Roman"/>
                          <a:ea typeface="Times New Roman"/>
                          <a:cs typeface="Times New Roman"/>
                        </a:rPr>
                        <a:t>Mobile Backhaul M</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13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1e-4</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10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8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5">
                <a:tc>
                  <a:txBody>
                    <a:bodyPr/>
                    <a:lstStyle/>
                    <a:p>
                      <a:pPr marL="190500" marR="0" indent="-190500">
                        <a:spcBef>
                          <a:spcPts val="0"/>
                        </a:spcBef>
                        <a:spcAft>
                          <a:spcPts val="0"/>
                        </a:spcAft>
                      </a:pPr>
                      <a:r>
                        <a:rPr lang="en-US" sz="1000" dirty="0">
                          <a:latin typeface="Times New Roman"/>
                          <a:ea typeface="Times New Roman"/>
                          <a:cs typeface="Times New Roman"/>
                        </a:rPr>
                        <a:t>Mobile Backhaul L</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37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28 ms</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1e-3 </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cs typeface="Times New Roman"/>
                        </a:rPr>
                        <a:t>Not specified</a:t>
                      </a:r>
                    </a:p>
                  </a:txBody>
                  <a:tcPr marL="9144" marR="9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685800"/>
          </a:xfrm>
        </p:spPr>
        <p:txBody>
          <a:bodyPr/>
          <a:lstStyle/>
          <a:p>
            <a:pPr marL="339725" indent="-339725" algn="ctr" eaLnBrk="1" hangingPunct="1"/>
            <a:r>
              <a:rPr lang="en-US" sz="3200" dirty="0" smtClean="0"/>
              <a:t>Benefits of CoS Alignment, Standardization</a:t>
            </a:r>
          </a:p>
        </p:txBody>
      </p:sp>
      <p:sp>
        <p:nvSpPr>
          <p:cNvPr id="26627" name="Content Placeholder 2"/>
          <p:cNvSpPr>
            <a:spLocks noGrp="1"/>
          </p:cNvSpPr>
          <p:nvPr>
            <p:ph idx="1"/>
          </p:nvPr>
        </p:nvSpPr>
        <p:spPr>
          <a:xfrm>
            <a:off x="321879" y="1000360"/>
            <a:ext cx="8044871" cy="5009070"/>
          </a:xfrm>
        </p:spPr>
        <p:txBody>
          <a:bodyPr>
            <a:noAutofit/>
          </a:bodyPr>
          <a:lstStyle/>
          <a:p>
            <a:pPr eaLnBrk="1" hangingPunct="1">
              <a:buNone/>
            </a:pPr>
            <a:r>
              <a:rPr lang="en-US" dirty="0" smtClean="0"/>
              <a:t>Summary</a:t>
            </a:r>
          </a:p>
          <a:p>
            <a:pPr eaLnBrk="1" hangingPunct="1"/>
            <a:r>
              <a:rPr lang="en-US" sz="2400" b="0" dirty="0" smtClean="0"/>
              <a:t>An important new specification that will accelerate deployment</a:t>
            </a:r>
          </a:p>
          <a:p>
            <a:pPr eaLnBrk="1" hangingPunct="1"/>
            <a:r>
              <a:rPr lang="en-US" sz="2400" b="0" dirty="0" smtClean="0"/>
              <a:t>Customers can easily receive the same service between all points in the world</a:t>
            </a:r>
          </a:p>
          <a:p>
            <a:pPr eaLnBrk="1" hangingPunct="1"/>
            <a:r>
              <a:rPr lang="en-US" sz="2400" b="0" dirty="0" smtClean="0"/>
              <a:t>Carriers can interconnect with other carriers automatically without engineering</a:t>
            </a:r>
          </a:p>
          <a:p>
            <a:pPr eaLnBrk="1" hangingPunct="1"/>
            <a:r>
              <a:rPr lang="en-US" sz="2400" b="0" dirty="0" smtClean="0"/>
              <a:t>Services can rapidly roll out worldwide</a:t>
            </a:r>
          </a:p>
          <a:p>
            <a:pPr eaLnBrk="1" hangingPunct="1"/>
            <a:r>
              <a:rPr lang="en-US" sz="2400" b="0" dirty="0" smtClean="0"/>
              <a:t>Service calls diminish when service performance is universally predictable</a:t>
            </a:r>
          </a:p>
          <a:p>
            <a:pPr eaLnBrk="1" hangingPunct="1"/>
            <a:r>
              <a:rPr lang="en-US" sz="2400" b="0" dirty="0" smtClean="0"/>
              <a:t>Carrier Ethernet applications are tuned to work better because the underlying service is better understood</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ctrTitle"/>
          </p:nvPr>
        </p:nvSpPr>
        <p:spPr/>
        <p:txBody>
          <a:bodyPr/>
          <a:lstStyle/>
          <a:p>
            <a:r>
              <a:rPr lang="en-US"/>
              <a:t>Example Uses of Services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5"/>
          <p:cNvSpPr>
            <a:spLocks noChangeArrowheads="1"/>
          </p:cNvSpPr>
          <p:nvPr/>
        </p:nvSpPr>
        <p:spPr bwMode="auto">
          <a:xfrm rot="-5400000">
            <a:off x="1549400" y="4775200"/>
            <a:ext cx="1225550" cy="57150"/>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pic>
        <p:nvPicPr>
          <p:cNvPr id="1029123" name="Picture 3" descr="cloud - plain"/>
          <p:cNvPicPr>
            <a:picLocks noChangeAspect="1" noChangeArrowheads="1"/>
          </p:cNvPicPr>
          <p:nvPr/>
        </p:nvPicPr>
        <p:blipFill>
          <a:blip r:embed="rId2" cstate="print"/>
          <a:srcRect/>
          <a:stretch>
            <a:fillRect/>
          </a:stretch>
        </p:blipFill>
        <p:spPr bwMode="auto">
          <a:xfrm>
            <a:off x="457200" y="2057400"/>
            <a:ext cx="4724400" cy="2743200"/>
          </a:xfrm>
          <a:prstGeom prst="rect">
            <a:avLst/>
          </a:prstGeom>
          <a:noFill/>
        </p:spPr>
      </p:pic>
      <p:sp>
        <p:nvSpPr>
          <p:cNvPr id="1029124" name="Rectangle 3"/>
          <p:cNvSpPr>
            <a:spLocks noChangeArrowheads="1"/>
          </p:cNvSpPr>
          <p:nvPr/>
        </p:nvSpPr>
        <p:spPr bwMode="auto">
          <a:xfrm rot="-5400000">
            <a:off x="2046288" y="2303462"/>
            <a:ext cx="990600" cy="53975"/>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sp>
        <p:nvSpPr>
          <p:cNvPr id="1029125" name="Rectangle 4"/>
          <p:cNvSpPr>
            <a:spLocks noChangeArrowheads="1"/>
          </p:cNvSpPr>
          <p:nvPr/>
        </p:nvSpPr>
        <p:spPr bwMode="auto">
          <a:xfrm rot="-5400000">
            <a:off x="3743325" y="4549775"/>
            <a:ext cx="914400" cy="57150"/>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sp>
        <p:nvSpPr>
          <p:cNvPr id="529414" name="Rectangle 6"/>
          <p:cNvSpPr>
            <a:spLocks noGrp="1" noChangeArrowheads="1"/>
          </p:cNvSpPr>
          <p:nvPr>
            <p:ph type="title" idx="4294967295"/>
          </p:nvPr>
        </p:nvSpPr>
        <p:spPr/>
        <p:txBody>
          <a:bodyPr/>
          <a:lstStyle/>
          <a:p>
            <a:r>
              <a:rPr lang="en-US" sz="2800"/>
              <a:t>Examples for EPL</a:t>
            </a:r>
          </a:p>
        </p:txBody>
      </p:sp>
      <p:sp>
        <p:nvSpPr>
          <p:cNvPr id="1029127" name="Rectangle 7"/>
          <p:cNvSpPr>
            <a:spLocks noChangeArrowheads="1"/>
          </p:cNvSpPr>
          <p:nvPr/>
        </p:nvSpPr>
        <p:spPr bwMode="auto">
          <a:xfrm rot="19657159" flipV="1">
            <a:off x="4286250" y="3055938"/>
            <a:ext cx="896938" cy="49212"/>
          </a:xfrm>
          <a:prstGeom prst="rect">
            <a:avLst/>
          </a:prstGeom>
          <a:gradFill rotWithShape="0">
            <a:gsLst>
              <a:gs pos="0">
                <a:srgbClr val="7C0000"/>
              </a:gs>
              <a:gs pos="50000">
                <a:srgbClr val="FF0000"/>
              </a:gs>
              <a:gs pos="100000">
                <a:srgbClr val="7C0000"/>
              </a:gs>
            </a:gsLst>
            <a:lin ang="5400000" scaled="1"/>
          </a:gradFill>
          <a:ln w="9525">
            <a:noFill/>
            <a:miter lim="800000"/>
            <a:headEnd/>
            <a:tailEnd/>
          </a:ln>
        </p:spPr>
        <p:txBody>
          <a:bodyPr rot="10800000" wrap="none" anchor="ctr"/>
          <a:lstStyle/>
          <a:p>
            <a:endParaRPr lang="he-IL" sz="1800"/>
          </a:p>
        </p:txBody>
      </p:sp>
      <p:sp>
        <p:nvSpPr>
          <p:cNvPr id="1029128" name="Oval 14"/>
          <p:cNvSpPr>
            <a:spLocks noChangeArrowheads="1"/>
          </p:cNvSpPr>
          <p:nvPr/>
        </p:nvSpPr>
        <p:spPr bwMode="auto">
          <a:xfrm>
            <a:off x="2825750" y="206375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
        <p:nvSpPr>
          <p:cNvPr id="1029129" name="Line 15"/>
          <p:cNvSpPr>
            <a:spLocks noChangeShapeType="1"/>
          </p:cNvSpPr>
          <p:nvPr/>
        </p:nvSpPr>
        <p:spPr bwMode="auto">
          <a:xfrm>
            <a:off x="1835150" y="3892550"/>
            <a:ext cx="2819400" cy="0"/>
          </a:xfrm>
          <a:prstGeom prst="line">
            <a:avLst/>
          </a:prstGeom>
          <a:noFill/>
          <a:ln w="76200">
            <a:solidFill>
              <a:srgbClr val="33CC33"/>
            </a:solidFill>
            <a:round/>
            <a:headEnd/>
            <a:tailEnd/>
          </a:ln>
        </p:spPr>
        <p:txBody>
          <a:bodyPr wrap="none" lIns="73025" tIns="36512" rIns="73025" bIns="36512" anchor="ctr"/>
          <a:lstStyle/>
          <a:p>
            <a:endParaRPr lang="he-IL"/>
          </a:p>
        </p:txBody>
      </p:sp>
      <p:sp>
        <p:nvSpPr>
          <p:cNvPr id="1029130" name="Line 16"/>
          <p:cNvSpPr>
            <a:spLocks noChangeShapeType="1"/>
          </p:cNvSpPr>
          <p:nvPr/>
        </p:nvSpPr>
        <p:spPr bwMode="auto">
          <a:xfrm flipV="1">
            <a:off x="2159000" y="3897313"/>
            <a:ext cx="1588" cy="207962"/>
          </a:xfrm>
          <a:prstGeom prst="line">
            <a:avLst/>
          </a:prstGeom>
          <a:noFill/>
          <a:ln w="76200">
            <a:solidFill>
              <a:srgbClr val="33CC33"/>
            </a:solidFill>
            <a:round/>
            <a:headEnd/>
            <a:tailEnd/>
          </a:ln>
        </p:spPr>
        <p:txBody>
          <a:bodyPr wrap="none" lIns="73025" tIns="36512" rIns="73025" bIns="36512" anchor="ctr"/>
          <a:lstStyle/>
          <a:p>
            <a:endParaRPr lang="he-IL"/>
          </a:p>
        </p:txBody>
      </p:sp>
      <p:sp>
        <p:nvSpPr>
          <p:cNvPr id="1029131" name="Line 17"/>
          <p:cNvSpPr>
            <a:spLocks noChangeShapeType="1"/>
          </p:cNvSpPr>
          <p:nvPr/>
        </p:nvSpPr>
        <p:spPr bwMode="auto">
          <a:xfrm>
            <a:off x="4197350" y="3892550"/>
            <a:ext cx="0" cy="304800"/>
          </a:xfrm>
          <a:prstGeom prst="line">
            <a:avLst/>
          </a:prstGeom>
          <a:noFill/>
          <a:ln w="76200">
            <a:solidFill>
              <a:srgbClr val="33CC33"/>
            </a:solidFill>
            <a:round/>
            <a:headEnd/>
            <a:tailEnd/>
          </a:ln>
        </p:spPr>
        <p:txBody>
          <a:bodyPr wrap="none" lIns="73025" tIns="36512" rIns="73025" bIns="36512" anchor="ctr"/>
          <a:lstStyle/>
          <a:p>
            <a:endParaRPr lang="he-IL"/>
          </a:p>
        </p:txBody>
      </p:sp>
      <p:sp>
        <p:nvSpPr>
          <p:cNvPr id="1029132" name="Line 18"/>
          <p:cNvSpPr>
            <a:spLocks noChangeShapeType="1"/>
          </p:cNvSpPr>
          <p:nvPr/>
        </p:nvSpPr>
        <p:spPr bwMode="auto">
          <a:xfrm flipH="1">
            <a:off x="4349750" y="3282950"/>
            <a:ext cx="0" cy="609600"/>
          </a:xfrm>
          <a:prstGeom prst="line">
            <a:avLst/>
          </a:prstGeom>
          <a:noFill/>
          <a:ln w="76200">
            <a:solidFill>
              <a:srgbClr val="33CC33"/>
            </a:solidFill>
            <a:round/>
            <a:headEnd/>
            <a:tailEnd/>
          </a:ln>
        </p:spPr>
        <p:txBody>
          <a:bodyPr wrap="none" lIns="73025" tIns="36512" rIns="73025" bIns="36512" anchor="ctr"/>
          <a:lstStyle/>
          <a:p>
            <a:endParaRPr lang="he-IL"/>
          </a:p>
        </p:txBody>
      </p:sp>
      <p:sp>
        <p:nvSpPr>
          <p:cNvPr id="1029133" name="Oval 19"/>
          <p:cNvSpPr>
            <a:spLocks noChangeArrowheads="1"/>
          </p:cNvSpPr>
          <p:nvPr/>
        </p:nvSpPr>
        <p:spPr bwMode="auto">
          <a:xfrm>
            <a:off x="4273550" y="328295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
        <p:nvSpPr>
          <p:cNvPr id="1029134" name="Oval 20"/>
          <p:cNvSpPr>
            <a:spLocks noChangeArrowheads="1"/>
          </p:cNvSpPr>
          <p:nvPr/>
        </p:nvSpPr>
        <p:spPr bwMode="auto">
          <a:xfrm>
            <a:off x="2085975" y="41148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
        <p:nvSpPr>
          <p:cNvPr id="1029135" name="Line 25"/>
          <p:cNvSpPr>
            <a:spLocks noChangeShapeType="1"/>
          </p:cNvSpPr>
          <p:nvPr/>
        </p:nvSpPr>
        <p:spPr bwMode="auto">
          <a:xfrm flipV="1">
            <a:off x="1387475" y="2825750"/>
            <a:ext cx="1057275" cy="1343025"/>
          </a:xfrm>
          <a:prstGeom prst="line">
            <a:avLst/>
          </a:prstGeom>
          <a:noFill/>
          <a:ln w="76200">
            <a:solidFill>
              <a:srgbClr val="3366FF"/>
            </a:solidFill>
            <a:round/>
            <a:headEnd/>
            <a:tailEnd/>
          </a:ln>
        </p:spPr>
        <p:txBody>
          <a:bodyPr wrap="none" lIns="73025" tIns="36512" rIns="73025" bIns="36512" anchor="ctr"/>
          <a:lstStyle/>
          <a:p>
            <a:endParaRPr lang="he-IL"/>
          </a:p>
        </p:txBody>
      </p:sp>
      <p:sp>
        <p:nvSpPr>
          <p:cNvPr id="1029136" name="Oval 27"/>
          <p:cNvSpPr>
            <a:spLocks noChangeArrowheads="1"/>
          </p:cNvSpPr>
          <p:nvPr/>
        </p:nvSpPr>
        <p:spPr bwMode="auto">
          <a:xfrm>
            <a:off x="2368550" y="274955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
        <p:nvSpPr>
          <p:cNvPr id="1029137" name="Text Box 151"/>
          <p:cNvSpPr txBox="1">
            <a:spLocks noChangeArrowheads="1"/>
          </p:cNvSpPr>
          <p:nvPr/>
        </p:nvSpPr>
        <p:spPr bwMode="auto">
          <a:xfrm>
            <a:off x="2292350" y="4959350"/>
            <a:ext cx="527050" cy="366713"/>
          </a:xfrm>
          <a:prstGeom prst="rect">
            <a:avLst/>
          </a:prstGeom>
          <a:noFill/>
          <a:ln w="9525">
            <a:noFill/>
            <a:miter lim="800000"/>
            <a:headEnd/>
            <a:tailEnd/>
          </a:ln>
        </p:spPr>
        <p:txBody>
          <a:bodyPr wrap="none">
            <a:spAutoFit/>
          </a:bodyPr>
          <a:lstStyle/>
          <a:p>
            <a:r>
              <a:rPr lang="en-US" sz="1800"/>
              <a:t>HQ</a:t>
            </a:r>
          </a:p>
        </p:txBody>
      </p:sp>
      <p:sp>
        <p:nvSpPr>
          <p:cNvPr id="1029138" name="Text Box 152"/>
          <p:cNvSpPr txBox="1">
            <a:spLocks noChangeArrowheads="1"/>
          </p:cNvSpPr>
          <p:nvPr/>
        </p:nvSpPr>
        <p:spPr bwMode="auto">
          <a:xfrm>
            <a:off x="3816350" y="5340350"/>
            <a:ext cx="908050" cy="366713"/>
          </a:xfrm>
          <a:prstGeom prst="rect">
            <a:avLst/>
          </a:prstGeom>
          <a:noFill/>
          <a:ln w="9525">
            <a:noFill/>
            <a:miter lim="800000"/>
            <a:headEnd/>
            <a:tailEnd/>
          </a:ln>
        </p:spPr>
        <p:txBody>
          <a:bodyPr wrap="none">
            <a:spAutoFit/>
          </a:bodyPr>
          <a:lstStyle/>
          <a:p>
            <a:r>
              <a:rPr lang="en-US" sz="1800"/>
              <a:t>Branch</a:t>
            </a:r>
          </a:p>
        </p:txBody>
      </p:sp>
      <p:sp>
        <p:nvSpPr>
          <p:cNvPr id="1029139" name="Text Box 153"/>
          <p:cNvSpPr txBox="1">
            <a:spLocks noChangeArrowheads="1"/>
          </p:cNvSpPr>
          <p:nvPr/>
        </p:nvSpPr>
        <p:spPr bwMode="auto">
          <a:xfrm>
            <a:off x="5035550" y="2292350"/>
            <a:ext cx="908050" cy="366713"/>
          </a:xfrm>
          <a:prstGeom prst="rect">
            <a:avLst/>
          </a:prstGeom>
          <a:noFill/>
          <a:ln w="9525">
            <a:noFill/>
            <a:miter lim="800000"/>
            <a:headEnd/>
            <a:tailEnd/>
          </a:ln>
        </p:spPr>
        <p:txBody>
          <a:bodyPr wrap="none">
            <a:spAutoFit/>
          </a:bodyPr>
          <a:lstStyle/>
          <a:p>
            <a:r>
              <a:rPr lang="en-US" sz="1800"/>
              <a:t>Branch</a:t>
            </a:r>
          </a:p>
        </p:txBody>
      </p:sp>
      <p:sp>
        <p:nvSpPr>
          <p:cNvPr id="1029140" name="Text Box 156"/>
          <p:cNvSpPr txBox="1">
            <a:spLocks noChangeArrowheads="1"/>
          </p:cNvSpPr>
          <p:nvPr/>
        </p:nvSpPr>
        <p:spPr bwMode="auto">
          <a:xfrm>
            <a:off x="2520950" y="3206750"/>
            <a:ext cx="615950" cy="366713"/>
          </a:xfrm>
          <a:prstGeom prst="rect">
            <a:avLst/>
          </a:prstGeom>
          <a:noFill/>
          <a:ln w="9525">
            <a:noFill/>
            <a:miter lim="800000"/>
            <a:headEnd/>
            <a:tailEnd/>
          </a:ln>
        </p:spPr>
        <p:txBody>
          <a:bodyPr wrap="none">
            <a:spAutoFit/>
          </a:bodyPr>
          <a:lstStyle/>
          <a:p>
            <a:r>
              <a:rPr lang="en-US" sz="1800"/>
              <a:t>EPL</a:t>
            </a:r>
          </a:p>
        </p:txBody>
      </p:sp>
      <p:sp>
        <p:nvSpPr>
          <p:cNvPr id="1029141" name="Text Box 157"/>
          <p:cNvSpPr txBox="1">
            <a:spLocks noChangeArrowheads="1"/>
          </p:cNvSpPr>
          <p:nvPr/>
        </p:nvSpPr>
        <p:spPr bwMode="auto">
          <a:xfrm>
            <a:off x="2597150" y="4121150"/>
            <a:ext cx="615950" cy="366713"/>
          </a:xfrm>
          <a:prstGeom prst="rect">
            <a:avLst/>
          </a:prstGeom>
          <a:noFill/>
          <a:ln w="9525">
            <a:noFill/>
            <a:miter lim="800000"/>
            <a:headEnd/>
            <a:tailEnd/>
          </a:ln>
        </p:spPr>
        <p:txBody>
          <a:bodyPr wrap="none">
            <a:spAutoFit/>
          </a:bodyPr>
          <a:lstStyle/>
          <a:p>
            <a:r>
              <a:rPr lang="en-US" sz="1800"/>
              <a:t>EPL</a:t>
            </a:r>
          </a:p>
        </p:txBody>
      </p:sp>
      <p:sp>
        <p:nvSpPr>
          <p:cNvPr id="1029142" name="Text Box 158"/>
          <p:cNvSpPr txBox="1">
            <a:spLocks noChangeArrowheads="1"/>
          </p:cNvSpPr>
          <p:nvPr/>
        </p:nvSpPr>
        <p:spPr bwMode="auto">
          <a:xfrm>
            <a:off x="6019800" y="1371600"/>
            <a:ext cx="3124200" cy="4352925"/>
          </a:xfrm>
          <a:prstGeom prst="rect">
            <a:avLst/>
          </a:prstGeom>
          <a:noFill/>
          <a:ln w="9525">
            <a:noFill/>
            <a:miter lim="800000"/>
            <a:headEnd/>
            <a:tailEnd/>
          </a:ln>
        </p:spPr>
        <p:txBody>
          <a:bodyPr>
            <a:spAutoFit/>
          </a:bodyPr>
          <a:lstStyle/>
          <a:p>
            <a:pPr marL="171450" indent="-171450">
              <a:spcBef>
                <a:spcPct val="50000"/>
              </a:spcBef>
              <a:buFontTx/>
              <a:buChar char="•"/>
            </a:pPr>
            <a:r>
              <a:rPr lang="en-US" sz="1800"/>
              <a:t>Simple configuration</a:t>
            </a:r>
          </a:p>
          <a:p>
            <a:pPr lvl="1" indent="-171450">
              <a:spcBef>
                <a:spcPct val="50000"/>
              </a:spcBef>
              <a:buFontTx/>
              <a:buChar char="•"/>
            </a:pPr>
            <a:r>
              <a:rPr lang="en-US" sz="1800"/>
              <a:t>“The port to the Internet it is un-trusted”</a:t>
            </a:r>
          </a:p>
          <a:p>
            <a:pPr lvl="1" indent="-171450">
              <a:spcBef>
                <a:spcPct val="50000"/>
              </a:spcBef>
              <a:buFontTx/>
              <a:buChar char="•"/>
            </a:pPr>
            <a:r>
              <a:rPr lang="en-US" sz="1800"/>
              <a:t>“The port to the branches it is trusted”</a:t>
            </a:r>
          </a:p>
          <a:p>
            <a:pPr lvl="1" indent="-171450">
              <a:spcBef>
                <a:spcPct val="50000"/>
              </a:spcBef>
              <a:buFontTx/>
              <a:buChar char="•"/>
            </a:pPr>
            <a:r>
              <a:rPr lang="en-US" sz="1800"/>
              <a:t>No coordination with MEN SP for HQ to branch subnets</a:t>
            </a:r>
          </a:p>
          <a:p>
            <a:pPr marL="171450" indent="-171450">
              <a:spcBef>
                <a:spcPct val="50000"/>
              </a:spcBef>
              <a:buFontTx/>
              <a:buChar char="•"/>
            </a:pPr>
            <a:r>
              <a:rPr lang="en-US" sz="1800"/>
              <a:t>Fractional bandwidth (Bandwidth Profile) to minimize monthly service charges</a:t>
            </a:r>
          </a:p>
          <a:p>
            <a:pPr marL="171450" indent="-171450">
              <a:spcBef>
                <a:spcPct val="50000"/>
              </a:spcBef>
              <a:buFontTx/>
              <a:buChar char="•"/>
            </a:pPr>
            <a:endParaRPr lang="en-US" sz="1800"/>
          </a:p>
        </p:txBody>
      </p:sp>
      <p:pic>
        <p:nvPicPr>
          <p:cNvPr id="1029143" name="Picture 23" descr="Router2"/>
          <p:cNvPicPr>
            <a:picLocks noChangeAspect="1" noChangeArrowheads="1"/>
          </p:cNvPicPr>
          <p:nvPr/>
        </p:nvPicPr>
        <p:blipFill>
          <a:blip r:embed="rId3" cstate="print"/>
          <a:srcRect/>
          <a:stretch>
            <a:fillRect/>
          </a:stretch>
        </p:blipFill>
        <p:spPr bwMode="auto">
          <a:xfrm>
            <a:off x="2139950" y="1987550"/>
            <a:ext cx="914400" cy="590550"/>
          </a:xfrm>
          <a:prstGeom prst="rect">
            <a:avLst/>
          </a:prstGeom>
          <a:noFill/>
        </p:spPr>
      </p:pic>
      <p:pic>
        <p:nvPicPr>
          <p:cNvPr id="1029144" name="Picture 24" descr="Router2"/>
          <p:cNvPicPr>
            <a:picLocks noChangeAspect="1" noChangeArrowheads="1"/>
          </p:cNvPicPr>
          <p:nvPr/>
        </p:nvPicPr>
        <p:blipFill>
          <a:blip r:embed="rId3" cstate="print"/>
          <a:srcRect/>
          <a:stretch>
            <a:fillRect/>
          </a:stretch>
        </p:blipFill>
        <p:spPr bwMode="auto">
          <a:xfrm>
            <a:off x="3663950" y="4806950"/>
            <a:ext cx="914400" cy="590550"/>
          </a:xfrm>
          <a:prstGeom prst="rect">
            <a:avLst/>
          </a:prstGeom>
          <a:noFill/>
        </p:spPr>
      </p:pic>
      <p:pic>
        <p:nvPicPr>
          <p:cNvPr id="1029145" name="Picture 25" descr="Router2"/>
          <p:cNvPicPr>
            <a:picLocks noChangeAspect="1" noChangeArrowheads="1"/>
          </p:cNvPicPr>
          <p:nvPr/>
        </p:nvPicPr>
        <p:blipFill>
          <a:blip r:embed="rId3" cstate="print"/>
          <a:srcRect/>
          <a:stretch>
            <a:fillRect/>
          </a:stretch>
        </p:blipFill>
        <p:spPr bwMode="auto">
          <a:xfrm>
            <a:off x="4502150" y="2520950"/>
            <a:ext cx="914400" cy="590550"/>
          </a:xfrm>
          <a:prstGeom prst="rect">
            <a:avLst/>
          </a:prstGeom>
          <a:noFill/>
        </p:spPr>
      </p:pic>
      <p:pic>
        <p:nvPicPr>
          <p:cNvPr id="1029146" name="Picture 26" descr="Internet"/>
          <p:cNvPicPr>
            <a:picLocks noChangeAspect="1" noChangeArrowheads="1"/>
          </p:cNvPicPr>
          <p:nvPr/>
        </p:nvPicPr>
        <p:blipFill>
          <a:blip r:embed="rId4" cstate="print"/>
          <a:srcRect/>
          <a:stretch>
            <a:fillRect/>
          </a:stretch>
        </p:blipFill>
        <p:spPr bwMode="auto">
          <a:xfrm>
            <a:off x="2063750" y="1149350"/>
            <a:ext cx="914400" cy="787400"/>
          </a:xfrm>
          <a:prstGeom prst="rect">
            <a:avLst/>
          </a:prstGeom>
          <a:noFill/>
        </p:spPr>
      </p:pic>
      <p:sp>
        <p:nvSpPr>
          <p:cNvPr id="1029147" name="Text Box 155"/>
          <p:cNvSpPr txBox="1">
            <a:spLocks noChangeArrowheads="1"/>
          </p:cNvSpPr>
          <p:nvPr/>
        </p:nvSpPr>
        <p:spPr bwMode="auto">
          <a:xfrm>
            <a:off x="1149350" y="1682750"/>
            <a:ext cx="958850" cy="366713"/>
          </a:xfrm>
          <a:prstGeom prst="rect">
            <a:avLst/>
          </a:prstGeom>
          <a:noFill/>
          <a:ln w="9525">
            <a:noFill/>
            <a:miter lim="800000"/>
            <a:headEnd/>
            <a:tailEnd/>
          </a:ln>
        </p:spPr>
        <p:txBody>
          <a:bodyPr wrap="none">
            <a:spAutoFit/>
          </a:bodyPr>
          <a:lstStyle/>
          <a:p>
            <a:r>
              <a:rPr lang="en-US" sz="1800"/>
              <a:t>Internet</a:t>
            </a:r>
          </a:p>
        </p:txBody>
      </p:sp>
      <p:sp>
        <p:nvSpPr>
          <p:cNvPr id="1029148" name="Rectangle 2"/>
          <p:cNvSpPr>
            <a:spLocks noChangeArrowheads="1"/>
          </p:cNvSpPr>
          <p:nvPr/>
        </p:nvSpPr>
        <p:spPr bwMode="auto">
          <a:xfrm rot="-5400000">
            <a:off x="806450" y="4692650"/>
            <a:ext cx="1066800" cy="76200"/>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sp>
        <p:nvSpPr>
          <p:cNvPr id="1029149" name="Oval 26"/>
          <p:cNvSpPr>
            <a:spLocks noChangeArrowheads="1"/>
          </p:cNvSpPr>
          <p:nvPr/>
        </p:nvSpPr>
        <p:spPr bwMode="auto">
          <a:xfrm>
            <a:off x="1301750" y="412115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
        <p:nvSpPr>
          <p:cNvPr id="1029150" name="Text Box 154"/>
          <p:cNvSpPr txBox="1">
            <a:spLocks noChangeArrowheads="1"/>
          </p:cNvSpPr>
          <p:nvPr/>
        </p:nvSpPr>
        <p:spPr bwMode="auto">
          <a:xfrm>
            <a:off x="311150" y="4502150"/>
            <a:ext cx="971550" cy="366713"/>
          </a:xfrm>
          <a:prstGeom prst="rect">
            <a:avLst/>
          </a:prstGeom>
          <a:noFill/>
          <a:ln w="9525">
            <a:noFill/>
            <a:miter lim="800000"/>
            <a:headEnd/>
            <a:tailEnd/>
          </a:ln>
        </p:spPr>
        <p:txBody>
          <a:bodyPr wrap="none">
            <a:spAutoFit/>
          </a:bodyPr>
          <a:lstStyle/>
          <a:p>
            <a:r>
              <a:rPr lang="en-US" sz="1800"/>
              <a:t>Firewall</a:t>
            </a:r>
          </a:p>
        </p:txBody>
      </p:sp>
      <p:pic>
        <p:nvPicPr>
          <p:cNvPr id="1029151" name="Picture 31" descr="Router2"/>
          <p:cNvPicPr>
            <a:picLocks noChangeAspect="1" noChangeArrowheads="1"/>
          </p:cNvPicPr>
          <p:nvPr/>
        </p:nvPicPr>
        <p:blipFill>
          <a:blip r:embed="rId3" cstate="print"/>
          <a:srcRect/>
          <a:stretch>
            <a:fillRect/>
          </a:stretch>
        </p:blipFill>
        <p:spPr bwMode="auto">
          <a:xfrm>
            <a:off x="1023938" y="4913313"/>
            <a:ext cx="1524000" cy="984250"/>
          </a:xfrm>
          <a:prstGeom prst="rect">
            <a:avLst/>
          </a:prstGeom>
          <a:noFill/>
        </p:spPr>
      </p:pic>
      <p:sp>
        <p:nvSpPr>
          <p:cNvPr id="1029152" name="Oval 20"/>
          <p:cNvSpPr>
            <a:spLocks noChangeArrowheads="1"/>
          </p:cNvSpPr>
          <p:nvPr/>
        </p:nvSpPr>
        <p:spPr bwMode="auto">
          <a:xfrm>
            <a:off x="4121150" y="412115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grpSp>
        <p:nvGrpSpPr>
          <p:cNvPr id="2" name="Group 28"/>
          <p:cNvGrpSpPr>
            <a:grpSpLocks/>
          </p:cNvGrpSpPr>
          <p:nvPr/>
        </p:nvGrpSpPr>
        <p:grpSpPr bwMode="auto">
          <a:xfrm flipH="1">
            <a:off x="1177925" y="4349750"/>
            <a:ext cx="403225" cy="631825"/>
            <a:chOff x="4080" y="721"/>
            <a:chExt cx="475" cy="1099"/>
          </a:xfrm>
        </p:grpSpPr>
        <p:sp>
          <p:nvSpPr>
            <p:cNvPr id="1029154" name="Freeform 29"/>
            <p:cNvSpPr>
              <a:spLocks/>
            </p:cNvSpPr>
            <p:nvPr/>
          </p:nvSpPr>
          <p:spPr bwMode="auto">
            <a:xfrm>
              <a:off x="4080" y="721"/>
              <a:ext cx="432" cy="1099"/>
            </a:xfrm>
            <a:custGeom>
              <a:avLst/>
              <a:gdLst>
                <a:gd name="T0" fmla="*/ 88 w 864"/>
                <a:gd name="T1" fmla="*/ 0 h 2199"/>
                <a:gd name="T2" fmla="*/ 88 w 864"/>
                <a:gd name="T3" fmla="*/ 1 h 2199"/>
                <a:gd name="T4" fmla="*/ 0 w 864"/>
                <a:gd name="T5" fmla="*/ 28 h 2199"/>
                <a:gd name="T6" fmla="*/ 0 w 864"/>
                <a:gd name="T7" fmla="*/ 2177 h 2199"/>
                <a:gd name="T8" fmla="*/ 88 w 864"/>
                <a:gd name="T9" fmla="*/ 2196 h 2199"/>
                <a:gd name="T10" fmla="*/ 88 w 864"/>
                <a:gd name="T11" fmla="*/ 2199 h 2199"/>
                <a:gd name="T12" fmla="*/ 864 w 864"/>
                <a:gd name="T13" fmla="*/ 1868 h 2199"/>
                <a:gd name="T14" fmla="*/ 864 w 864"/>
                <a:gd name="T15" fmla="*/ 457 h 2199"/>
                <a:gd name="T16" fmla="*/ 88 w 864"/>
                <a:gd name="T17" fmla="*/ 0 h 2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4"/>
                <a:gd name="T28" fmla="*/ 0 h 2199"/>
                <a:gd name="T29" fmla="*/ 864 w 864"/>
                <a:gd name="T30" fmla="*/ 2199 h 2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4" h="2199">
                  <a:moveTo>
                    <a:pt x="88" y="0"/>
                  </a:moveTo>
                  <a:lnTo>
                    <a:pt x="88" y="1"/>
                  </a:lnTo>
                  <a:lnTo>
                    <a:pt x="0" y="28"/>
                  </a:lnTo>
                  <a:lnTo>
                    <a:pt x="0" y="2177"/>
                  </a:lnTo>
                  <a:lnTo>
                    <a:pt x="88" y="2196"/>
                  </a:lnTo>
                  <a:lnTo>
                    <a:pt x="88" y="2199"/>
                  </a:lnTo>
                  <a:lnTo>
                    <a:pt x="864" y="1868"/>
                  </a:lnTo>
                  <a:lnTo>
                    <a:pt x="864" y="457"/>
                  </a:lnTo>
                  <a:lnTo>
                    <a:pt x="88" y="0"/>
                  </a:lnTo>
                  <a:close/>
                </a:path>
              </a:pathLst>
            </a:custGeom>
            <a:solidFill>
              <a:srgbClr val="D1CCB7"/>
            </a:solidFill>
            <a:ln w="9525">
              <a:noFill/>
              <a:round/>
              <a:headEnd/>
              <a:tailEnd/>
            </a:ln>
          </p:spPr>
          <p:txBody>
            <a:bodyPr/>
            <a:lstStyle/>
            <a:p>
              <a:endParaRPr lang="he-IL" sz="1800"/>
            </a:p>
          </p:txBody>
        </p:sp>
        <p:sp>
          <p:nvSpPr>
            <p:cNvPr id="1029155" name="Freeform 30"/>
            <p:cNvSpPr>
              <a:spLocks/>
            </p:cNvSpPr>
            <p:nvPr/>
          </p:nvSpPr>
          <p:spPr bwMode="auto">
            <a:xfrm>
              <a:off x="4404" y="896"/>
              <a:ext cx="75" cy="73"/>
            </a:xfrm>
            <a:custGeom>
              <a:avLst/>
              <a:gdLst>
                <a:gd name="T0" fmla="*/ 0 w 148"/>
                <a:gd name="T1" fmla="*/ 68 h 147"/>
                <a:gd name="T2" fmla="*/ 0 w 148"/>
                <a:gd name="T3" fmla="*/ 0 h 147"/>
                <a:gd name="T4" fmla="*/ 148 w 148"/>
                <a:gd name="T5" fmla="*/ 87 h 147"/>
                <a:gd name="T6" fmla="*/ 148 w 148"/>
                <a:gd name="T7" fmla="*/ 147 h 147"/>
                <a:gd name="T8" fmla="*/ 0 w 148"/>
                <a:gd name="T9" fmla="*/ 68 h 147"/>
                <a:gd name="T10" fmla="*/ 0 60000 65536"/>
                <a:gd name="T11" fmla="*/ 0 60000 65536"/>
                <a:gd name="T12" fmla="*/ 0 60000 65536"/>
                <a:gd name="T13" fmla="*/ 0 60000 65536"/>
                <a:gd name="T14" fmla="*/ 0 60000 65536"/>
                <a:gd name="T15" fmla="*/ 0 w 148"/>
                <a:gd name="T16" fmla="*/ 0 h 147"/>
                <a:gd name="T17" fmla="*/ 148 w 148"/>
                <a:gd name="T18" fmla="*/ 147 h 147"/>
              </a:gdLst>
              <a:ahLst/>
              <a:cxnLst>
                <a:cxn ang="T10">
                  <a:pos x="T0" y="T1"/>
                </a:cxn>
                <a:cxn ang="T11">
                  <a:pos x="T2" y="T3"/>
                </a:cxn>
                <a:cxn ang="T12">
                  <a:pos x="T4" y="T5"/>
                </a:cxn>
                <a:cxn ang="T13">
                  <a:pos x="T6" y="T7"/>
                </a:cxn>
                <a:cxn ang="T14">
                  <a:pos x="T8" y="T9"/>
                </a:cxn>
              </a:cxnLst>
              <a:rect l="T15" t="T16" r="T17" b="T18"/>
              <a:pathLst>
                <a:path w="148" h="147">
                  <a:moveTo>
                    <a:pt x="0" y="68"/>
                  </a:moveTo>
                  <a:lnTo>
                    <a:pt x="0" y="0"/>
                  </a:lnTo>
                  <a:lnTo>
                    <a:pt x="148" y="87"/>
                  </a:lnTo>
                  <a:lnTo>
                    <a:pt x="148" y="147"/>
                  </a:lnTo>
                  <a:lnTo>
                    <a:pt x="0" y="68"/>
                  </a:lnTo>
                  <a:close/>
                </a:path>
              </a:pathLst>
            </a:custGeom>
            <a:solidFill>
              <a:srgbClr val="91637A"/>
            </a:solidFill>
            <a:ln w="9525">
              <a:noFill/>
              <a:round/>
              <a:headEnd/>
              <a:tailEnd/>
            </a:ln>
          </p:spPr>
          <p:txBody>
            <a:bodyPr/>
            <a:lstStyle/>
            <a:p>
              <a:endParaRPr lang="he-IL" sz="1800"/>
            </a:p>
          </p:txBody>
        </p:sp>
        <p:sp>
          <p:nvSpPr>
            <p:cNvPr id="1029156" name="Freeform 31"/>
            <p:cNvSpPr>
              <a:spLocks/>
            </p:cNvSpPr>
            <p:nvPr/>
          </p:nvSpPr>
          <p:spPr bwMode="auto">
            <a:xfrm>
              <a:off x="4404" y="1588"/>
              <a:ext cx="75" cy="59"/>
            </a:xfrm>
            <a:custGeom>
              <a:avLst/>
              <a:gdLst>
                <a:gd name="T0" fmla="*/ 0 w 148"/>
                <a:gd name="T1" fmla="*/ 117 h 117"/>
                <a:gd name="T2" fmla="*/ 0 w 148"/>
                <a:gd name="T3" fmla="*/ 46 h 117"/>
                <a:gd name="T4" fmla="*/ 148 w 148"/>
                <a:gd name="T5" fmla="*/ 0 h 117"/>
                <a:gd name="T6" fmla="*/ 148 w 148"/>
                <a:gd name="T7" fmla="*/ 63 h 117"/>
                <a:gd name="T8" fmla="*/ 0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0" y="117"/>
                  </a:moveTo>
                  <a:lnTo>
                    <a:pt x="0" y="46"/>
                  </a:lnTo>
                  <a:lnTo>
                    <a:pt x="148" y="0"/>
                  </a:lnTo>
                  <a:lnTo>
                    <a:pt x="148" y="63"/>
                  </a:lnTo>
                  <a:lnTo>
                    <a:pt x="0" y="117"/>
                  </a:lnTo>
                  <a:close/>
                </a:path>
              </a:pathLst>
            </a:custGeom>
            <a:solidFill>
              <a:srgbClr val="91637A"/>
            </a:solidFill>
            <a:ln w="9525">
              <a:noFill/>
              <a:round/>
              <a:headEnd/>
              <a:tailEnd/>
            </a:ln>
          </p:spPr>
          <p:txBody>
            <a:bodyPr/>
            <a:lstStyle/>
            <a:p>
              <a:endParaRPr lang="he-IL" sz="1800"/>
            </a:p>
          </p:txBody>
        </p:sp>
        <p:sp>
          <p:nvSpPr>
            <p:cNvPr id="1029157" name="Freeform 32"/>
            <p:cNvSpPr>
              <a:spLocks/>
            </p:cNvSpPr>
            <p:nvPr/>
          </p:nvSpPr>
          <p:spPr bwMode="auto">
            <a:xfrm>
              <a:off x="4321" y="1614"/>
              <a:ext cx="75" cy="63"/>
            </a:xfrm>
            <a:custGeom>
              <a:avLst/>
              <a:gdLst>
                <a:gd name="T0" fmla="*/ 0 w 148"/>
                <a:gd name="T1" fmla="*/ 126 h 126"/>
                <a:gd name="T2" fmla="*/ 0 w 148"/>
                <a:gd name="T3" fmla="*/ 46 h 126"/>
                <a:gd name="T4" fmla="*/ 148 w 148"/>
                <a:gd name="T5" fmla="*/ 0 h 126"/>
                <a:gd name="T6" fmla="*/ 148 w 148"/>
                <a:gd name="T7" fmla="*/ 72 h 126"/>
                <a:gd name="T8" fmla="*/ 0 w 148"/>
                <a:gd name="T9" fmla="*/ 126 h 126"/>
                <a:gd name="T10" fmla="*/ 0 60000 65536"/>
                <a:gd name="T11" fmla="*/ 0 60000 65536"/>
                <a:gd name="T12" fmla="*/ 0 60000 65536"/>
                <a:gd name="T13" fmla="*/ 0 60000 65536"/>
                <a:gd name="T14" fmla="*/ 0 60000 65536"/>
                <a:gd name="T15" fmla="*/ 0 w 148"/>
                <a:gd name="T16" fmla="*/ 0 h 126"/>
                <a:gd name="T17" fmla="*/ 148 w 148"/>
                <a:gd name="T18" fmla="*/ 126 h 126"/>
              </a:gdLst>
              <a:ahLst/>
              <a:cxnLst>
                <a:cxn ang="T10">
                  <a:pos x="T0" y="T1"/>
                </a:cxn>
                <a:cxn ang="T11">
                  <a:pos x="T2" y="T3"/>
                </a:cxn>
                <a:cxn ang="T12">
                  <a:pos x="T4" y="T5"/>
                </a:cxn>
                <a:cxn ang="T13">
                  <a:pos x="T6" y="T7"/>
                </a:cxn>
                <a:cxn ang="T14">
                  <a:pos x="T8" y="T9"/>
                </a:cxn>
              </a:cxnLst>
              <a:rect l="T15" t="T16" r="T17" b="T18"/>
              <a:pathLst>
                <a:path w="148" h="126">
                  <a:moveTo>
                    <a:pt x="0" y="126"/>
                  </a:moveTo>
                  <a:lnTo>
                    <a:pt x="0" y="46"/>
                  </a:lnTo>
                  <a:lnTo>
                    <a:pt x="148" y="0"/>
                  </a:lnTo>
                  <a:lnTo>
                    <a:pt x="148" y="72"/>
                  </a:lnTo>
                  <a:lnTo>
                    <a:pt x="0" y="126"/>
                  </a:lnTo>
                  <a:close/>
                </a:path>
              </a:pathLst>
            </a:custGeom>
            <a:solidFill>
              <a:srgbClr val="91637A"/>
            </a:solidFill>
            <a:ln w="9525">
              <a:noFill/>
              <a:round/>
              <a:headEnd/>
              <a:tailEnd/>
            </a:ln>
          </p:spPr>
          <p:txBody>
            <a:bodyPr/>
            <a:lstStyle/>
            <a:p>
              <a:endParaRPr lang="he-IL" sz="1800"/>
            </a:p>
          </p:txBody>
        </p:sp>
        <p:sp>
          <p:nvSpPr>
            <p:cNvPr id="1029158" name="Freeform 33"/>
            <p:cNvSpPr>
              <a:spLocks/>
            </p:cNvSpPr>
            <p:nvPr/>
          </p:nvSpPr>
          <p:spPr bwMode="auto">
            <a:xfrm>
              <a:off x="4238" y="1640"/>
              <a:ext cx="75" cy="68"/>
            </a:xfrm>
            <a:custGeom>
              <a:avLst/>
              <a:gdLst>
                <a:gd name="T0" fmla="*/ 0 w 148"/>
                <a:gd name="T1" fmla="*/ 136 h 136"/>
                <a:gd name="T2" fmla="*/ 0 w 148"/>
                <a:gd name="T3" fmla="*/ 47 h 136"/>
                <a:gd name="T4" fmla="*/ 148 w 148"/>
                <a:gd name="T5" fmla="*/ 0 h 136"/>
                <a:gd name="T6" fmla="*/ 148 w 148"/>
                <a:gd name="T7" fmla="*/ 82 h 136"/>
                <a:gd name="T8" fmla="*/ 0 w 148"/>
                <a:gd name="T9" fmla="*/ 136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136"/>
                  </a:moveTo>
                  <a:lnTo>
                    <a:pt x="0" y="47"/>
                  </a:lnTo>
                  <a:lnTo>
                    <a:pt x="148" y="0"/>
                  </a:lnTo>
                  <a:lnTo>
                    <a:pt x="148" y="82"/>
                  </a:lnTo>
                  <a:lnTo>
                    <a:pt x="0" y="136"/>
                  </a:lnTo>
                  <a:close/>
                </a:path>
              </a:pathLst>
            </a:custGeom>
            <a:solidFill>
              <a:srgbClr val="91637A"/>
            </a:solidFill>
            <a:ln w="9525">
              <a:noFill/>
              <a:round/>
              <a:headEnd/>
              <a:tailEnd/>
            </a:ln>
          </p:spPr>
          <p:txBody>
            <a:bodyPr/>
            <a:lstStyle/>
            <a:p>
              <a:endParaRPr lang="he-IL" sz="1800"/>
            </a:p>
          </p:txBody>
        </p:sp>
        <p:sp>
          <p:nvSpPr>
            <p:cNvPr id="1029159" name="Freeform 34"/>
            <p:cNvSpPr>
              <a:spLocks/>
            </p:cNvSpPr>
            <p:nvPr/>
          </p:nvSpPr>
          <p:spPr bwMode="auto">
            <a:xfrm>
              <a:off x="4155" y="1666"/>
              <a:ext cx="75" cy="72"/>
            </a:xfrm>
            <a:custGeom>
              <a:avLst/>
              <a:gdLst>
                <a:gd name="T0" fmla="*/ 0 w 149"/>
                <a:gd name="T1" fmla="*/ 145 h 145"/>
                <a:gd name="T2" fmla="*/ 0 w 149"/>
                <a:gd name="T3" fmla="*/ 46 h 145"/>
                <a:gd name="T4" fmla="*/ 149 w 149"/>
                <a:gd name="T5" fmla="*/ 0 h 145"/>
                <a:gd name="T6" fmla="*/ 149 w 149"/>
                <a:gd name="T7" fmla="*/ 91 h 145"/>
                <a:gd name="T8" fmla="*/ 0 w 149"/>
                <a:gd name="T9" fmla="*/ 145 h 145"/>
                <a:gd name="T10" fmla="*/ 0 60000 65536"/>
                <a:gd name="T11" fmla="*/ 0 60000 65536"/>
                <a:gd name="T12" fmla="*/ 0 60000 65536"/>
                <a:gd name="T13" fmla="*/ 0 60000 65536"/>
                <a:gd name="T14" fmla="*/ 0 60000 65536"/>
                <a:gd name="T15" fmla="*/ 0 w 149"/>
                <a:gd name="T16" fmla="*/ 0 h 145"/>
                <a:gd name="T17" fmla="*/ 149 w 149"/>
                <a:gd name="T18" fmla="*/ 145 h 145"/>
              </a:gdLst>
              <a:ahLst/>
              <a:cxnLst>
                <a:cxn ang="T10">
                  <a:pos x="T0" y="T1"/>
                </a:cxn>
                <a:cxn ang="T11">
                  <a:pos x="T2" y="T3"/>
                </a:cxn>
                <a:cxn ang="T12">
                  <a:pos x="T4" y="T5"/>
                </a:cxn>
                <a:cxn ang="T13">
                  <a:pos x="T6" y="T7"/>
                </a:cxn>
                <a:cxn ang="T14">
                  <a:pos x="T8" y="T9"/>
                </a:cxn>
              </a:cxnLst>
              <a:rect l="T15" t="T16" r="T17" b="T18"/>
              <a:pathLst>
                <a:path w="149" h="145">
                  <a:moveTo>
                    <a:pt x="0" y="145"/>
                  </a:moveTo>
                  <a:lnTo>
                    <a:pt x="0" y="46"/>
                  </a:lnTo>
                  <a:lnTo>
                    <a:pt x="149" y="0"/>
                  </a:lnTo>
                  <a:lnTo>
                    <a:pt x="149" y="91"/>
                  </a:lnTo>
                  <a:lnTo>
                    <a:pt x="0" y="145"/>
                  </a:lnTo>
                  <a:close/>
                </a:path>
              </a:pathLst>
            </a:custGeom>
            <a:solidFill>
              <a:srgbClr val="91637A"/>
            </a:solidFill>
            <a:ln w="9525">
              <a:noFill/>
              <a:round/>
              <a:headEnd/>
              <a:tailEnd/>
            </a:ln>
          </p:spPr>
          <p:txBody>
            <a:bodyPr/>
            <a:lstStyle/>
            <a:p>
              <a:endParaRPr lang="he-IL" sz="1800"/>
            </a:p>
          </p:txBody>
        </p:sp>
        <p:sp>
          <p:nvSpPr>
            <p:cNvPr id="1029160" name="Freeform 35"/>
            <p:cNvSpPr>
              <a:spLocks/>
            </p:cNvSpPr>
            <p:nvPr/>
          </p:nvSpPr>
          <p:spPr bwMode="auto">
            <a:xfrm>
              <a:off x="4132" y="795"/>
              <a:ext cx="55" cy="76"/>
            </a:xfrm>
            <a:custGeom>
              <a:avLst/>
              <a:gdLst>
                <a:gd name="T0" fmla="*/ 108 w 108"/>
                <a:gd name="T1" fmla="*/ 57 h 151"/>
                <a:gd name="T2" fmla="*/ 108 w 108"/>
                <a:gd name="T3" fmla="*/ 151 h 151"/>
                <a:gd name="T4" fmla="*/ 0 w 108"/>
                <a:gd name="T5" fmla="*/ 99 h 151"/>
                <a:gd name="T6" fmla="*/ 0 w 108"/>
                <a:gd name="T7" fmla="*/ 0 h 151"/>
                <a:gd name="T8" fmla="*/ 108 w 108"/>
                <a:gd name="T9" fmla="*/ 57 h 151"/>
                <a:gd name="T10" fmla="*/ 0 60000 65536"/>
                <a:gd name="T11" fmla="*/ 0 60000 65536"/>
                <a:gd name="T12" fmla="*/ 0 60000 65536"/>
                <a:gd name="T13" fmla="*/ 0 60000 65536"/>
                <a:gd name="T14" fmla="*/ 0 60000 65536"/>
                <a:gd name="T15" fmla="*/ 0 w 108"/>
                <a:gd name="T16" fmla="*/ 0 h 151"/>
                <a:gd name="T17" fmla="*/ 108 w 108"/>
                <a:gd name="T18" fmla="*/ 151 h 151"/>
              </a:gdLst>
              <a:ahLst/>
              <a:cxnLst>
                <a:cxn ang="T10">
                  <a:pos x="T0" y="T1"/>
                </a:cxn>
                <a:cxn ang="T11">
                  <a:pos x="T2" y="T3"/>
                </a:cxn>
                <a:cxn ang="T12">
                  <a:pos x="T4" y="T5"/>
                </a:cxn>
                <a:cxn ang="T13">
                  <a:pos x="T6" y="T7"/>
                </a:cxn>
                <a:cxn ang="T14">
                  <a:pos x="T8" y="T9"/>
                </a:cxn>
              </a:cxnLst>
              <a:rect l="T15" t="T16" r="T17" b="T18"/>
              <a:pathLst>
                <a:path w="108" h="151">
                  <a:moveTo>
                    <a:pt x="108" y="57"/>
                  </a:moveTo>
                  <a:lnTo>
                    <a:pt x="108" y="151"/>
                  </a:lnTo>
                  <a:lnTo>
                    <a:pt x="0" y="99"/>
                  </a:lnTo>
                  <a:lnTo>
                    <a:pt x="0" y="0"/>
                  </a:lnTo>
                  <a:lnTo>
                    <a:pt x="108" y="57"/>
                  </a:lnTo>
                  <a:close/>
                </a:path>
              </a:pathLst>
            </a:custGeom>
            <a:solidFill>
              <a:srgbClr val="91637A"/>
            </a:solidFill>
            <a:ln w="9525">
              <a:noFill/>
              <a:round/>
              <a:headEnd/>
              <a:tailEnd/>
            </a:ln>
          </p:spPr>
          <p:txBody>
            <a:bodyPr/>
            <a:lstStyle/>
            <a:p>
              <a:endParaRPr lang="he-IL" sz="1800"/>
            </a:p>
          </p:txBody>
        </p:sp>
        <p:sp>
          <p:nvSpPr>
            <p:cNvPr id="1029161" name="Freeform 36"/>
            <p:cNvSpPr>
              <a:spLocks/>
            </p:cNvSpPr>
            <p:nvPr/>
          </p:nvSpPr>
          <p:spPr bwMode="auto">
            <a:xfrm>
              <a:off x="4195" y="829"/>
              <a:ext cx="74" cy="82"/>
            </a:xfrm>
            <a:custGeom>
              <a:avLst/>
              <a:gdLst>
                <a:gd name="T0" fmla="*/ 149 w 149"/>
                <a:gd name="T1" fmla="*/ 79 h 163"/>
                <a:gd name="T2" fmla="*/ 149 w 149"/>
                <a:gd name="T3" fmla="*/ 163 h 163"/>
                <a:gd name="T4" fmla="*/ 0 w 149"/>
                <a:gd name="T5" fmla="*/ 92 h 163"/>
                <a:gd name="T6" fmla="*/ 0 w 149"/>
                <a:gd name="T7" fmla="*/ 0 h 163"/>
                <a:gd name="T8" fmla="*/ 149 w 149"/>
                <a:gd name="T9" fmla="*/ 79 h 163"/>
                <a:gd name="T10" fmla="*/ 0 60000 65536"/>
                <a:gd name="T11" fmla="*/ 0 60000 65536"/>
                <a:gd name="T12" fmla="*/ 0 60000 65536"/>
                <a:gd name="T13" fmla="*/ 0 60000 65536"/>
                <a:gd name="T14" fmla="*/ 0 60000 65536"/>
                <a:gd name="T15" fmla="*/ 0 w 149"/>
                <a:gd name="T16" fmla="*/ 0 h 163"/>
                <a:gd name="T17" fmla="*/ 149 w 149"/>
                <a:gd name="T18" fmla="*/ 163 h 163"/>
              </a:gdLst>
              <a:ahLst/>
              <a:cxnLst>
                <a:cxn ang="T10">
                  <a:pos x="T0" y="T1"/>
                </a:cxn>
                <a:cxn ang="T11">
                  <a:pos x="T2" y="T3"/>
                </a:cxn>
                <a:cxn ang="T12">
                  <a:pos x="T4" y="T5"/>
                </a:cxn>
                <a:cxn ang="T13">
                  <a:pos x="T6" y="T7"/>
                </a:cxn>
                <a:cxn ang="T14">
                  <a:pos x="T8" y="T9"/>
                </a:cxn>
              </a:cxnLst>
              <a:rect l="T15" t="T16" r="T17" b="T18"/>
              <a:pathLst>
                <a:path w="149" h="163">
                  <a:moveTo>
                    <a:pt x="149" y="79"/>
                  </a:moveTo>
                  <a:lnTo>
                    <a:pt x="149" y="163"/>
                  </a:lnTo>
                  <a:lnTo>
                    <a:pt x="0" y="92"/>
                  </a:lnTo>
                  <a:lnTo>
                    <a:pt x="0" y="0"/>
                  </a:lnTo>
                  <a:lnTo>
                    <a:pt x="149" y="79"/>
                  </a:lnTo>
                  <a:close/>
                </a:path>
              </a:pathLst>
            </a:custGeom>
            <a:solidFill>
              <a:srgbClr val="91637A"/>
            </a:solidFill>
            <a:ln w="9525">
              <a:noFill/>
              <a:round/>
              <a:headEnd/>
              <a:tailEnd/>
            </a:ln>
          </p:spPr>
          <p:txBody>
            <a:bodyPr/>
            <a:lstStyle/>
            <a:p>
              <a:endParaRPr lang="he-IL" sz="1800"/>
            </a:p>
          </p:txBody>
        </p:sp>
        <p:sp>
          <p:nvSpPr>
            <p:cNvPr id="1029162" name="Freeform 37"/>
            <p:cNvSpPr>
              <a:spLocks/>
            </p:cNvSpPr>
            <p:nvPr/>
          </p:nvSpPr>
          <p:spPr bwMode="auto">
            <a:xfrm>
              <a:off x="4278" y="873"/>
              <a:ext cx="74" cy="77"/>
            </a:xfrm>
            <a:custGeom>
              <a:avLst/>
              <a:gdLst>
                <a:gd name="T0" fmla="*/ 149 w 149"/>
                <a:gd name="T1" fmla="*/ 79 h 154"/>
                <a:gd name="T2" fmla="*/ 149 w 149"/>
                <a:gd name="T3" fmla="*/ 154 h 154"/>
                <a:gd name="T4" fmla="*/ 0 w 149"/>
                <a:gd name="T5" fmla="*/ 83 h 154"/>
                <a:gd name="T6" fmla="*/ 0 w 149"/>
                <a:gd name="T7" fmla="*/ 0 h 154"/>
                <a:gd name="T8" fmla="*/ 149 w 149"/>
                <a:gd name="T9" fmla="*/ 79 h 154"/>
                <a:gd name="T10" fmla="*/ 0 60000 65536"/>
                <a:gd name="T11" fmla="*/ 0 60000 65536"/>
                <a:gd name="T12" fmla="*/ 0 60000 65536"/>
                <a:gd name="T13" fmla="*/ 0 60000 65536"/>
                <a:gd name="T14" fmla="*/ 0 60000 65536"/>
                <a:gd name="T15" fmla="*/ 0 w 149"/>
                <a:gd name="T16" fmla="*/ 0 h 154"/>
                <a:gd name="T17" fmla="*/ 149 w 149"/>
                <a:gd name="T18" fmla="*/ 154 h 154"/>
              </a:gdLst>
              <a:ahLst/>
              <a:cxnLst>
                <a:cxn ang="T10">
                  <a:pos x="T0" y="T1"/>
                </a:cxn>
                <a:cxn ang="T11">
                  <a:pos x="T2" y="T3"/>
                </a:cxn>
                <a:cxn ang="T12">
                  <a:pos x="T4" y="T5"/>
                </a:cxn>
                <a:cxn ang="T13">
                  <a:pos x="T6" y="T7"/>
                </a:cxn>
                <a:cxn ang="T14">
                  <a:pos x="T8" y="T9"/>
                </a:cxn>
              </a:cxnLst>
              <a:rect l="T15" t="T16" r="T17" b="T18"/>
              <a:pathLst>
                <a:path w="149" h="154">
                  <a:moveTo>
                    <a:pt x="149" y="79"/>
                  </a:moveTo>
                  <a:lnTo>
                    <a:pt x="149" y="154"/>
                  </a:lnTo>
                  <a:lnTo>
                    <a:pt x="0" y="83"/>
                  </a:lnTo>
                  <a:lnTo>
                    <a:pt x="0" y="0"/>
                  </a:lnTo>
                  <a:lnTo>
                    <a:pt x="149" y="79"/>
                  </a:lnTo>
                  <a:close/>
                </a:path>
              </a:pathLst>
            </a:custGeom>
            <a:solidFill>
              <a:srgbClr val="91637A"/>
            </a:solidFill>
            <a:ln w="9525">
              <a:noFill/>
              <a:round/>
              <a:headEnd/>
              <a:tailEnd/>
            </a:ln>
          </p:spPr>
          <p:txBody>
            <a:bodyPr/>
            <a:lstStyle/>
            <a:p>
              <a:endParaRPr lang="he-IL" sz="1800"/>
            </a:p>
          </p:txBody>
        </p:sp>
        <p:sp>
          <p:nvSpPr>
            <p:cNvPr id="1029163" name="Freeform 38"/>
            <p:cNvSpPr>
              <a:spLocks/>
            </p:cNvSpPr>
            <p:nvPr/>
          </p:nvSpPr>
          <p:spPr bwMode="auto">
            <a:xfrm>
              <a:off x="4445" y="1541"/>
              <a:ext cx="58" cy="48"/>
            </a:xfrm>
            <a:custGeom>
              <a:avLst/>
              <a:gdLst>
                <a:gd name="T0" fmla="*/ 0 w 118"/>
                <a:gd name="T1" fmla="*/ 95 h 95"/>
                <a:gd name="T2" fmla="*/ 0 w 118"/>
                <a:gd name="T3" fmla="*/ 29 h 95"/>
                <a:gd name="T4" fmla="*/ 118 w 118"/>
                <a:gd name="T5" fmla="*/ 0 h 95"/>
                <a:gd name="T6" fmla="*/ 118 w 118"/>
                <a:gd name="T7" fmla="*/ 58 h 95"/>
                <a:gd name="T8" fmla="*/ 0 w 118"/>
                <a:gd name="T9" fmla="*/ 95 h 95"/>
                <a:gd name="T10" fmla="*/ 0 60000 65536"/>
                <a:gd name="T11" fmla="*/ 0 60000 65536"/>
                <a:gd name="T12" fmla="*/ 0 60000 65536"/>
                <a:gd name="T13" fmla="*/ 0 60000 65536"/>
                <a:gd name="T14" fmla="*/ 0 60000 65536"/>
                <a:gd name="T15" fmla="*/ 0 w 118"/>
                <a:gd name="T16" fmla="*/ 0 h 95"/>
                <a:gd name="T17" fmla="*/ 118 w 118"/>
                <a:gd name="T18" fmla="*/ 95 h 95"/>
              </a:gdLst>
              <a:ahLst/>
              <a:cxnLst>
                <a:cxn ang="T10">
                  <a:pos x="T0" y="T1"/>
                </a:cxn>
                <a:cxn ang="T11">
                  <a:pos x="T2" y="T3"/>
                </a:cxn>
                <a:cxn ang="T12">
                  <a:pos x="T4" y="T5"/>
                </a:cxn>
                <a:cxn ang="T13">
                  <a:pos x="T6" y="T7"/>
                </a:cxn>
                <a:cxn ang="T14">
                  <a:pos x="T8" y="T9"/>
                </a:cxn>
              </a:cxnLst>
              <a:rect l="T15" t="T16" r="T17" b="T18"/>
              <a:pathLst>
                <a:path w="118" h="95">
                  <a:moveTo>
                    <a:pt x="0" y="95"/>
                  </a:moveTo>
                  <a:lnTo>
                    <a:pt x="0" y="29"/>
                  </a:lnTo>
                  <a:lnTo>
                    <a:pt x="118" y="0"/>
                  </a:lnTo>
                  <a:lnTo>
                    <a:pt x="118" y="58"/>
                  </a:lnTo>
                  <a:lnTo>
                    <a:pt x="0" y="95"/>
                  </a:lnTo>
                  <a:close/>
                </a:path>
              </a:pathLst>
            </a:custGeom>
            <a:solidFill>
              <a:srgbClr val="91637A"/>
            </a:solidFill>
            <a:ln w="9525">
              <a:noFill/>
              <a:round/>
              <a:headEnd/>
              <a:tailEnd/>
            </a:ln>
          </p:spPr>
          <p:txBody>
            <a:bodyPr/>
            <a:lstStyle/>
            <a:p>
              <a:endParaRPr lang="he-IL" sz="1800"/>
            </a:p>
          </p:txBody>
        </p:sp>
        <p:sp>
          <p:nvSpPr>
            <p:cNvPr id="1029164" name="Freeform 39"/>
            <p:cNvSpPr>
              <a:spLocks/>
            </p:cNvSpPr>
            <p:nvPr/>
          </p:nvSpPr>
          <p:spPr bwMode="auto">
            <a:xfrm>
              <a:off x="4362" y="1559"/>
              <a:ext cx="73" cy="56"/>
            </a:xfrm>
            <a:custGeom>
              <a:avLst/>
              <a:gdLst>
                <a:gd name="T0" fmla="*/ 0 w 148"/>
                <a:gd name="T1" fmla="*/ 113 h 113"/>
                <a:gd name="T2" fmla="*/ 0 w 148"/>
                <a:gd name="T3" fmla="*/ 38 h 113"/>
                <a:gd name="T4" fmla="*/ 148 w 148"/>
                <a:gd name="T5" fmla="*/ 0 h 113"/>
                <a:gd name="T6" fmla="*/ 148 w 148"/>
                <a:gd name="T7" fmla="*/ 67 h 113"/>
                <a:gd name="T8" fmla="*/ 0 w 148"/>
                <a:gd name="T9" fmla="*/ 113 h 113"/>
                <a:gd name="T10" fmla="*/ 0 60000 65536"/>
                <a:gd name="T11" fmla="*/ 0 60000 65536"/>
                <a:gd name="T12" fmla="*/ 0 60000 65536"/>
                <a:gd name="T13" fmla="*/ 0 60000 65536"/>
                <a:gd name="T14" fmla="*/ 0 60000 65536"/>
                <a:gd name="T15" fmla="*/ 0 w 148"/>
                <a:gd name="T16" fmla="*/ 0 h 113"/>
                <a:gd name="T17" fmla="*/ 148 w 148"/>
                <a:gd name="T18" fmla="*/ 113 h 113"/>
              </a:gdLst>
              <a:ahLst/>
              <a:cxnLst>
                <a:cxn ang="T10">
                  <a:pos x="T0" y="T1"/>
                </a:cxn>
                <a:cxn ang="T11">
                  <a:pos x="T2" y="T3"/>
                </a:cxn>
                <a:cxn ang="T12">
                  <a:pos x="T4" y="T5"/>
                </a:cxn>
                <a:cxn ang="T13">
                  <a:pos x="T6" y="T7"/>
                </a:cxn>
                <a:cxn ang="T14">
                  <a:pos x="T8" y="T9"/>
                </a:cxn>
              </a:cxnLst>
              <a:rect l="T15" t="T16" r="T17" b="T18"/>
              <a:pathLst>
                <a:path w="148" h="113">
                  <a:moveTo>
                    <a:pt x="0" y="113"/>
                  </a:moveTo>
                  <a:lnTo>
                    <a:pt x="0" y="38"/>
                  </a:lnTo>
                  <a:lnTo>
                    <a:pt x="148" y="0"/>
                  </a:lnTo>
                  <a:lnTo>
                    <a:pt x="148" y="67"/>
                  </a:lnTo>
                  <a:lnTo>
                    <a:pt x="0" y="113"/>
                  </a:lnTo>
                  <a:close/>
                </a:path>
              </a:pathLst>
            </a:custGeom>
            <a:solidFill>
              <a:srgbClr val="91637A"/>
            </a:solidFill>
            <a:ln w="9525">
              <a:noFill/>
              <a:round/>
              <a:headEnd/>
              <a:tailEnd/>
            </a:ln>
          </p:spPr>
          <p:txBody>
            <a:bodyPr/>
            <a:lstStyle/>
            <a:p>
              <a:endParaRPr lang="he-IL" sz="1800"/>
            </a:p>
          </p:txBody>
        </p:sp>
        <p:sp>
          <p:nvSpPr>
            <p:cNvPr id="1029165" name="Freeform 40"/>
            <p:cNvSpPr>
              <a:spLocks/>
            </p:cNvSpPr>
            <p:nvPr/>
          </p:nvSpPr>
          <p:spPr bwMode="auto">
            <a:xfrm>
              <a:off x="4278" y="1580"/>
              <a:ext cx="74" cy="61"/>
            </a:xfrm>
            <a:custGeom>
              <a:avLst/>
              <a:gdLst>
                <a:gd name="T0" fmla="*/ 0 w 149"/>
                <a:gd name="T1" fmla="*/ 122 h 122"/>
                <a:gd name="T2" fmla="*/ 0 w 149"/>
                <a:gd name="T3" fmla="*/ 38 h 122"/>
                <a:gd name="T4" fmla="*/ 149 w 149"/>
                <a:gd name="T5" fmla="*/ 0 h 122"/>
                <a:gd name="T6" fmla="*/ 149 w 149"/>
                <a:gd name="T7" fmla="*/ 76 h 122"/>
                <a:gd name="T8" fmla="*/ 0 w 149"/>
                <a:gd name="T9" fmla="*/ 122 h 122"/>
                <a:gd name="T10" fmla="*/ 0 60000 65536"/>
                <a:gd name="T11" fmla="*/ 0 60000 65536"/>
                <a:gd name="T12" fmla="*/ 0 60000 65536"/>
                <a:gd name="T13" fmla="*/ 0 60000 65536"/>
                <a:gd name="T14" fmla="*/ 0 60000 65536"/>
                <a:gd name="T15" fmla="*/ 0 w 149"/>
                <a:gd name="T16" fmla="*/ 0 h 122"/>
                <a:gd name="T17" fmla="*/ 149 w 149"/>
                <a:gd name="T18" fmla="*/ 122 h 122"/>
              </a:gdLst>
              <a:ahLst/>
              <a:cxnLst>
                <a:cxn ang="T10">
                  <a:pos x="T0" y="T1"/>
                </a:cxn>
                <a:cxn ang="T11">
                  <a:pos x="T2" y="T3"/>
                </a:cxn>
                <a:cxn ang="T12">
                  <a:pos x="T4" y="T5"/>
                </a:cxn>
                <a:cxn ang="T13">
                  <a:pos x="T6" y="T7"/>
                </a:cxn>
                <a:cxn ang="T14">
                  <a:pos x="T8" y="T9"/>
                </a:cxn>
              </a:cxnLst>
              <a:rect l="T15" t="T16" r="T17" b="T18"/>
              <a:pathLst>
                <a:path w="149" h="122">
                  <a:moveTo>
                    <a:pt x="0" y="122"/>
                  </a:moveTo>
                  <a:lnTo>
                    <a:pt x="0" y="38"/>
                  </a:lnTo>
                  <a:lnTo>
                    <a:pt x="149" y="0"/>
                  </a:lnTo>
                  <a:lnTo>
                    <a:pt x="149" y="76"/>
                  </a:lnTo>
                  <a:lnTo>
                    <a:pt x="0" y="122"/>
                  </a:lnTo>
                  <a:close/>
                </a:path>
              </a:pathLst>
            </a:custGeom>
            <a:solidFill>
              <a:srgbClr val="91637A"/>
            </a:solidFill>
            <a:ln w="9525">
              <a:noFill/>
              <a:round/>
              <a:headEnd/>
              <a:tailEnd/>
            </a:ln>
          </p:spPr>
          <p:txBody>
            <a:bodyPr/>
            <a:lstStyle/>
            <a:p>
              <a:endParaRPr lang="he-IL" sz="1800"/>
            </a:p>
          </p:txBody>
        </p:sp>
        <p:sp>
          <p:nvSpPr>
            <p:cNvPr id="1029166" name="Freeform 41"/>
            <p:cNvSpPr>
              <a:spLocks/>
            </p:cNvSpPr>
            <p:nvPr/>
          </p:nvSpPr>
          <p:spPr bwMode="auto">
            <a:xfrm>
              <a:off x="4195" y="1601"/>
              <a:ext cx="74" cy="66"/>
            </a:xfrm>
            <a:custGeom>
              <a:avLst/>
              <a:gdLst>
                <a:gd name="T0" fmla="*/ 0 w 149"/>
                <a:gd name="T1" fmla="*/ 132 h 132"/>
                <a:gd name="T2" fmla="*/ 0 w 149"/>
                <a:gd name="T3" fmla="*/ 38 h 132"/>
                <a:gd name="T4" fmla="*/ 149 w 149"/>
                <a:gd name="T5" fmla="*/ 0 h 132"/>
                <a:gd name="T6" fmla="*/ 149 w 149"/>
                <a:gd name="T7" fmla="*/ 86 h 132"/>
                <a:gd name="T8" fmla="*/ 0 w 149"/>
                <a:gd name="T9" fmla="*/ 132 h 132"/>
                <a:gd name="T10" fmla="*/ 0 60000 65536"/>
                <a:gd name="T11" fmla="*/ 0 60000 65536"/>
                <a:gd name="T12" fmla="*/ 0 60000 65536"/>
                <a:gd name="T13" fmla="*/ 0 60000 65536"/>
                <a:gd name="T14" fmla="*/ 0 60000 65536"/>
                <a:gd name="T15" fmla="*/ 0 w 149"/>
                <a:gd name="T16" fmla="*/ 0 h 132"/>
                <a:gd name="T17" fmla="*/ 149 w 149"/>
                <a:gd name="T18" fmla="*/ 132 h 132"/>
              </a:gdLst>
              <a:ahLst/>
              <a:cxnLst>
                <a:cxn ang="T10">
                  <a:pos x="T0" y="T1"/>
                </a:cxn>
                <a:cxn ang="T11">
                  <a:pos x="T2" y="T3"/>
                </a:cxn>
                <a:cxn ang="T12">
                  <a:pos x="T4" y="T5"/>
                </a:cxn>
                <a:cxn ang="T13">
                  <a:pos x="T6" y="T7"/>
                </a:cxn>
                <a:cxn ang="T14">
                  <a:pos x="T8" y="T9"/>
                </a:cxn>
              </a:cxnLst>
              <a:rect l="T15" t="T16" r="T17" b="T18"/>
              <a:pathLst>
                <a:path w="149" h="132">
                  <a:moveTo>
                    <a:pt x="0" y="132"/>
                  </a:moveTo>
                  <a:lnTo>
                    <a:pt x="0" y="38"/>
                  </a:lnTo>
                  <a:lnTo>
                    <a:pt x="149" y="0"/>
                  </a:lnTo>
                  <a:lnTo>
                    <a:pt x="149" y="86"/>
                  </a:lnTo>
                  <a:lnTo>
                    <a:pt x="0" y="132"/>
                  </a:lnTo>
                  <a:close/>
                </a:path>
              </a:pathLst>
            </a:custGeom>
            <a:solidFill>
              <a:srgbClr val="91637A"/>
            </a:solidFill>
            <a:ln w="9525">
              <a:noFill/>
              <a:round/>
              <a:headEnd/>
              <a:tailEnd/>
            </a:ln>
          </p:spPr>
          <p:txBody>
            <a:bodyPr/>
            <a:lstStyle/>
            <a:p>
              <a:endParaRPr lang="he-IL" sz="1800"/>
            </a:p>
          </p:txBody>
        </p:sp>
        <p:sp>
          <p:nvSpPr>
            <p:cNvPr id="1029167" name="Freeform 42"/>
            <p:cNvSpPr>
              <a:spLocks/>
            </p:cNvSpPr>
            <p:nvPr/>
          </p:nvSpPr>
          <p:spPr bwMode="auto">
            <a:xfrm>
              <a:off x="4132" y="1622"/>
              <a:ext cx="55" cy="64"/>
            </a:xfrm>
            <a:custGeom>
              <a:avLst/>
              <a:gdLst>
                <a:gd name="T0" fmla="*/ 0 w 108"/>
                <a:gd name="T1" fmla="*/ 128 h 128"/>
                <a:gd name="T2" fmla="*/ 0 w 108"/>
                <a:gd name="T3" fmla="*/ 28 h 128"/>
                <a:gd name="T4" fmla="*/ 108 w 108"/>
                <a:gd name="T5" fmla="*/ 0 h 128"/>
                <a:gd name="T6" fmla="*/ 108 w 108"/>
                <a:gd name="T7" fmla="*/ 94 h 128"/>
                <a:gd name="T8" fmla="*/ 0 w 108"/>
                <a:gd name="T9" fmla="*/ 128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0" y="128"/>
                  </a:moveTo>
                  <a:lnTo>
                    <a:pt x="0" y="28"/>
                  </a:lnTo>
                  <a:lnTo>
                    <a:pt x="108" y="0"/>
                  </a:lnTo>
                  <a:lnTo>
                    <a:pt x="108" y="94"/>
                  </a:lnTo>
                  <a:lnTo>
                    <a:pt x="0" y="128"/>
                  </a:lnTo>
                  <a:close/>
                </a:path>
              </a:pathLst>
            </a:custGeom>
            <a:solidFill>
              <a:srgbClr val="91637A"/>
            </a:solidFill>
            <a:ln w="9525">
              <a:noFill/>
              <a:round/>
              <a:headEnd/>
              <a:tailEnd/>
            </a:ln>
          </p:spPr>
          <p:txBody>
            <a:bodyPr/>
            <a:lstStyle/>
            <a:p>
              <a:endParaRPr lang="he-IL" sz="1800"/>
            </a:p>
          </p:txBody>
        </p:sp>
        <p:sp>
          <p:nvSpPr>
            <p:cNvPr id="1029168" name="Freeform 43"/>
            <p:cNvSpPr>
              <a:spLocks/>
            </p:cNvSpPr>
            <p:nvPr/>
          </p:nvSpPr>
          <p:spPr bwMode="auto">
            <a:xfrm>
              <a:off x="4155" y="866"/>
              <a:ext cx="75" cy="80"/>
            </a:xfrm>
            <a:custGeom>
              <a:avLst/>
              <a:gdLst>
                <a:gd name="T0" fmla="*/ 149 w 149"/>
                <a:gd name="T1" fmla="*/ 70 h 160"/>
                <a:gd name="T2" fmla="*/ 149 w 149"/>
                <a:gd name="T3" fmla="*/ 160 h 160"/>
                <a:gd name="T4" fmla="*/ 0 w 149"/>
                <a:gd name="T5" fmla="*/ 99 h 160"/>
                <a:gd name="T6" fmla="*/ 0 w 149"/>
                <a:gd name="T7" fmla="*/ 0 h 160"/>
                <a:gd name="T8" fmla="*/ 149 w 149"/>
                <a:gd name="T9" fmla="*/ 70 h 160"/>
                <a:gd name="T10" fmla="*/ 0 60000 65536"/>
                <a:gd name="T11" fmla="*/ 0 60000 65536"/>
                <a:gd name="T12" fmla="*/ 0 60000 65536"/>
                <a:gd name="T13" fmla="*/ 0 60000 65536"/>
                <a:gd name="T14" fmla="*/ 0 60000 65536"/>
                <a:gd name="T15" fmla="*/ 0 w 149"/>
                <a:gd name="T16" fmla="*/ 0 h 160"/>
                <a:gd name="T17" fmla="*/ 149 w 149"/>
                <a:gd name="T18" fmla="*/ 160 h 160"/>
              </a:gdLst>
              <a:ahLst/>
              <a:cxnLst>
                <a:cxn ang="T10">
                  <a:pos x="T0" y="T1"/>
                </a:cxn>
                <a:cxn ang="T11">
                  <a:pos x="T2" y="T3"/>
                </a:cxn>
                <a:cxn ang="T12">
                  <a:pos x="T4" y="T5"/>
                </a:cxn>
                <a:cxn ang="T13">
                  <a:pos x="T6" y="T7"/>
                </a:cxn>
                <a:cxn ang="T14">
                  <a:pos x="T8" y="T9"/>
                </a:cxn>
              </a:cxnLst>
              <a:rect l="T15" t="T16" r="T17" b="T18"/>
              <a:pathLst>
                <a:path w="149" h="160">
                  <a:moveTo>
                    <a:pt x="149" y="70"/>
                  </a:moveTo>
                  <a:lnTo>
                    <a:pt x="149" y="160"/>
                  </a:lnTo>
                  <a:lnTo>
                    <a:pt x="0" y="99"/>
                  </a:lnTo>
                  <a:lnTo>
                    <a:pt x="0" y="0"/>
                  </a:lnTo>
                  <a:lnTo>
                    <a:pt x="149" y="70"/>
                  </a:lnTo>
                  <a:close/>
                </a:path>
              </a:pathLst>
            </a:custGeom>
            <a:solidFill>
              <a:srgbClr val="91637A"/>
            </a:solidFill>
            <a:ln w="9525">
              <a:noFill/>
              <a:round/>
              <a:headEnd/>
              <a:tailEnd/>
            </a:ln>
          </p:spPr>
          <p:txBody>
            <a:bodyPr/>
            <a:lstStyle/>
            <a:p>
              <a:endParaRPr lang="he-IL" sz="1800"/>
            </a:p>
          </p:txBody>
        </p:sp>
        <p:sp>
          <p:nvSpPr>
            <p:cNvPr id="1029169" name="Freeform 44"/>
            <p:cNvSpPr>
              <a:spLocks/>
            </p:cNvSpPr>
            <p:nvPr/>
          </p:nvSpPr>
          <p:spPr bwMode="auto">
            <a:xfrm>
              <a:off x="4238" y="905"/>
              <a:ext cx="75" cy="76"/>
            </a:xfrm>
            <a:custGeom>
              <a:avLst/>
              <a:gdLst>
                <a:gd name="T0" fmla="*/ 148 w 148"/>
                <a:gd name="T1" fmla="*/ 70 h 152"/>
                <a:gd name="T2" fmla="*/ 148 w 148"/>
                <a:gd name="T3" fmla="*/ 152 h 152"/>
                <a:gd name="T4" fmla="*/ 0 w 148"/>
                <a:gd name="T5" fmla="*/ 90 h 152"/>
                <a:gd name="T6" fmla="*/ 0 w 148"/>
                <a:gd name="T7" fmla="*/ 0 h 152"/>
                <a:gd name="T8" fmla="*/ 148 w 148"/>
                <a:gd name="T9" fmla="*/ 70 h 152"/>
                <a:gd name="T10" fmla="*/ 0 60000 65536"/>
                <a:gd name="T11" fmla="*/ 0 60000 65536"/>
                <a:gd name="T12" fmla="*/ 0 60000 65536"/>
                <a:gd name="T13" fmla="*/ 0 60000 65536"/>
                <a:gd name="T14" fmla="*/ 0 60000 65536"/>
                <a:gd name="T15" fmla="*/ 0 w 148"/>
                <a:gd name="T16" fmla="*/ 0 h 152"/>
                <a:gd name="T17" fmla="*/ 148 w 148"/>
                <a:gd name="T18" fmla="*/ 152 h 152"/>
              </a:gdLst>
              <a:ahLst/>
              <a:cxnLst>
                <a:cxn ang="T10">
                  <a:pos x="T0" y="T1"/>
                </a:cxn>
                <a:cxn ang="T11">
                  <a:pos x="T2" y="T3"/>
                </a:cxn>
                <a:cxn ang="T12">
                  <a:pos x="T4" y="T5"/>
                </a:cxn>
                <a:cxn ang="T13">
                  <a:pos x="T6" y="T7"/>
                </a:cxn>
                <a:cxn ang="T14">
                  <a:pos x="T8" y="T9"/>
                </a:cxn>
              </a:cxnLst>
              <a:rect l="T15" t="T16" r="T17" b="T18"/>
              <a:pathLst>
                <a:path w="148" h="152">
                  <a:moveTo>
                    <a:pt x="148" y="70"/>
                  </a:moveTo>
                  <a:lnTo>
                    <a:pt x="148" y="152"/>
                  </a:lnTo>
                  <a:lnTo>
                    <a:pt x="0" y="90"/>
                  </a:lnTo>
                  <a:lnTo>
                    <a:pt x="0" y="0"/>
                  </a:lnTo>
                  <a:lnTo>
                    <a:pt x="148" y="70"/>
                  </a:lnTo>
                  <a:close/>
                </a:path>
              </a:pathLst>
            </a:custGeom>
            <a:solidFill>
              <a:srgbClr val="91637A"/>
            </a:solidFill>
            <a:ln w="9525">
              <a:noFill/>
              <a:round/>
              <a:headEnd/>
              <a:tailEnd/>
            </a:ln>
          </p:spPr>
          <p:txBody>
            <a:bodyPr/>
            <a:lstStyle/>
            <a:p>
              <a:endParaRPr lang="he-IL" sz="1800"/>
            </a:p>
          </p:txBody>
        </p:sp>
        <p:sp>
          <p:nvSpPr>
            <p:cNvPr id="1029170" name="Freeform 45"/>
            <p:cNvSpPr>
              <a:spLocks/>
            </p:cNvSpPr>
            <p:nvPr/>
          </p:nvSpPr>
          <p:spPr bwMode="auto">
            <a:xfrm>
              <a:off x="4445" y="1131"/>
              <a:ext cx="58" cy="48"/>
            </a:xfrm>
            <a:custGeom>
              <a:avLst/>
              <a:gdLst>
                <a:gd name="T0" fmla="*/ 118 w 118"/>
                <a:gd name="T1" fmla="*/ 37 h 96"/>
                <a:gd name="T2" fmla="*/ 118 w 118"/>
                <a:gd name="T3" fmla="*/ 96 h 96"/>
                <a:gd name="T4" fmla="*/ 0 w 118"/>
                <a:gd name="T5" fmla="*/ 66 h 96"/>
                <a:gd name="T6" fmla="*/ 0 w 118"/>
                <a:gd name="T7" fmla="*/ 0 h 96"/>
                <a:gd name="T8" fmla="*/ 118 w 118"/>
                <a:gd name="T9" fmla="*/ 37 h 96"/>
                <a:gd name="T10" fmla="*/ 0 60000 65536"/>
                <a:gd name="T11" fmla="*/ 0 60000 65536"/>
                <a:gd name="T12" fmla="*/ 0 60000 65536"/>
                <a:gd name="T13" fmla="*/ 0 60000 65536"/>
                <a:gd name="T14" fmla="*/ 0 60000 65536"/>
                <a:gd name="T15" fmla="*/ 0 w 118"/>
                <a:gd name="T16" fmla="*/ 0 h 96"/>
                <a:gd name="T17" fmla="*/ 118 w 118"/>
                <a:gd name="T18" fmla="*/ 96 h 96"/>
              </a:gdLst>
              <a:ahLst/>
              <a:cxnLst>
                <a:cxn ang="T10">
                  <a:pos x="T0" y="T1"/>
                </a:cxn>
                <a:cxn ang="T11">
                  <a:pos x="T2" y="T3"/>
                </a:cxn>
                <a:cxn ang="T12">
                  <a:pos x="T4" y="T5"/>
                </a:cxn>
                <a:cxn ang="T13">
                  <a:pos x="T6" y="T7"/>
                </a:cxn>
                <a:cxn ang="T14">
                  <a:pos x="T8" y="T9"/>
                </a:cxn>
              </a:cxnLst>
              <a:rect l="T15" t="T16" r="T17" b="T18"/>
              <a:pathLst>
                <a:path w="118" h="96">
                  <a:moveTo>
                    <a:pt x="118" y="37"/>
                  </a:moveTo>
                  <a:lnTo>
                    <a:pt x="118" y="96"/>
                  </a:lnTo>
                  <a:lnTo>
                    <a:pt x="0" y="66"/>
                  </a:lnTo>
                  <a:lnTo>
                    <a:pt x="0" y="0"/>
                  </a:lnTo>
                  <a:lnTo>
                    <a:pt x="118" y="37"/>
                  </a:lnTo>
                  <a:close/>
                </a:path>
              </a:pathLst>
            </a:custGeom>
            <a:solidFill>
              <a:srgbClr val="91637A"/>
            </a:solidFill>
            <a:ln w="9525">
              <a:noFill/>
              <a:round/>
              <a:headEnd/>
              <a:tailEnd/>
            </a:ln>
          </p:spPr>
          <p:txBody>
            <a:bodyPr/>
            <a:lstStyle/>
            <a:p>
              <a:endParaRPr lang="he-IL" sz="1800"/>
            </a:p>
          </p:txBody>
        </p:sp>
        <p:sp>
          <p:nvSpPr>
            <p:cNvPr id="1029171" name="Freeform 46"/>
            <p:cNvSpPr>
              <a:spLocks/>
            </p:cNvSpPr>
            <p:nvPr/>
          </p:nvSpPr>
          <p:spPr bwMode="auto">
            <a:xfrm>
              <a:off x="4404" y="1507"/>
              <a:ext cx="75" cy="50"/>
            </a:xfrm>
            <a:custGeom>
              <a:avLst/>
              <a:gdLst>
                <a:gd name="T0" fmla="*/ 0 w 148"/>
                <a:gd name="T1" fmla="*/ 102 h 102"/>
                <a:gd name="T2" fmla="*/ 0 w 148"/>
                <a:gd name="T3" fmla="*/ 29 h 102"/>
                <a:gd name="T4" fmla="*/ 148 w 148"/>
                <a:gd name="T5" fmla="*/ 0 h 102"/>
                <a:gd name="T6" fmla="*/ 148 w 148"/>
                <a:gd name="T7" fmla="*/ 64 h 102"/>
                <a:gd name="T8" fmla="*/ 0 w 148"/>
                <a:gd name="T9" fmla="*/ 102 h 102"/>
                <a:gd name="T10" fmla="*/ 0 60000 65536"/>
                <a:gd name="T11" fmla="*/ 0 60000 65536"/>
                <a:gd name="T12" fmla="*/ 0 60000 65536"/>
                <a:gd name="T13" fmla="*/ 0 60000 65536"/>
                <a:gd name="T14" fmla="*/ 0 60000 65536"/>
                <a:gd name="T15" fmla="*/ 0 w 148"/>
                <a:gd name="T16" fmla="*/ 0 h 102"/>
                <a:gd name="T17" fmla="*/ 148 w 148"/>
                <a:gd name="T18" fmla="*/ 102 h 102"/>
              </a:gdLst>
              <a:ahLst/>
              <a:cxnLst>
                <a:cxn ang="T10">
                  <a:pos x="T0" y="T1"/>
                </a:cxn>
                <a:cxn ang="T11">
                  <a:pos x="T2" y="T3"/>
                </a:cxn>
                <a:cxn ang="T12">
                  <a:pos x="T4" y="T5"/>
                </a:cxn>
                <a:cxn ang="T13">
                  <a:pos x="T6" y="T7"/>
                </a:cxn>
                <a:cxn ang="T14">
                  <a:pos x="T8" y="T9"/>
                </a:cxn>
              </a:cxnLst>
              <a:rect l="T15" t="T16" r="T17" b="T18"/>
              <a:pathLst>
                <a:path w="148" h="102">
                  <a:moveTo>
                    <a:pt x="0" y="102"/>
                  </a:moveTo>
                  <a:lnTo>
                    <a:pt x="0" y="29"/>
                  </a:lnTo>
                  <a:lnTo>
                    <a:pt x="148" y="0"/>
                  </a:lnTo>
                  <a:lnTo>
                    <a:pt x="148" y="64"/>
                  </a:lnTo>
                  <a:lnTo>
                    <a:pt x="0" y="102"/>
                  </a:lnTo>
                  <a:close/>
                </a:path>
              </a:pathLst>
            </a:custGeom>
            <a:solidFill>
              <a:srgbClr val="91637A"/>
            </a:solidFill>
            <a:ln w="9525">
              <a:noFill/>
              <a:round/>
              <a:headEnd/>
              <a:tailEnd/>
            </a:ln>
          </p:spPr>
          <p:txBody>
            <a:bodyPr/>
            <a:lstStyle/>
            <a:p>
              <a:endParaRPr lang="he-IL" sz="1800"/>
            </a:p>
          </p:txBody>
        </p:sp>
        <p:sp>
          <p:nvSpPr>
            <p:cNvPr id="1029172" name="Freeform 47"/>
            <p:cNvSpPr>
              <a:spLocks/>
            </p:cNvSpPr>
            <p:nvPr/>
          </p:nvSpPr>
          <p:spPr bwMode="auto">
            <a:xfrm>
              <a:off x="4321" y="1523"/>
              <a:ext cx="75" cy="56"/>
            </a:xfrm>
            <a:custGeom>
              <a:avLst/>
              <a:gdLst>
                <a:gd name="T0" fmla="*/ 0 w 148"/>
                <a:gd name="T1" fmla="*/ 111 h 111"/>
                <a:gd name="T2" fmla="*/ 0 w 148"/>
                <a:gd name="T3" fmla="*/ 30 h 111"/>
                <a:gd name="T4" fmla="*/ 148 w 148"/>
                <a:gd name="T5" fmla="*/ 0 h 111"/>
                <a:gd name="T6" fmla="*/ 148 w 148"/>
                <a:gd name="T7" fmla="*/ 73 h 111"/>
                <a:gd name="T8" fmla="*/ 0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0" y="111"/>
                  </a:moveTo>
                  <a:lnTo>
                    <a:pt x="0" y="30"/>
                  </a:lnTo>
                  <a:lnTo>
                    <a:pt x="148" y="0"/>
                  </a:lnTo>
                  <a:lnTo>
                    <a:pt x="148" y="73"/>
                  </a:lnTo>
                  <a:lnTo>
                    <a:pt x="0" y="111"/>
                  </a:lnTo>
                  <a:close/>
                </a:path>
              </a:pathLst>
            </a:custGeom>
            <a:solidFill>
              <a:srgbClr val="91637A"/>
            </a:solidFill>
            <a:ln w="9525">
              <a:noFill/>
              <a:round/>
              <a:headEnd/>
              <a:tailEnd/>
            </a:ln>
          </p:spPr>
          <p:txBody>
            <a:bodyPr/>
            <a:lstStyle/>
            <a:p>
              <a:endParaRPr lang="he-IL" sz="1800"/>
            </a:p>
          </p:txBody>
        </p:sp>
        <p:sp>
          <p:nvSpPr>
            <p:cNvPr id="1029173" name="Freeform 48"/>
            <p:cNvSpPr>
              <a:spLocks/>
            </p:cNvSpPr>
            <p:nvPr/>
          </p:nvSpPr>
          <p:spPr bwMode="auto">
            <a:xfrm>
              <a:off x="4238" y="1540"/>
              <a:ext cx="75" cy="59"/>
            </a:xfrm>
            <a:custGeom>
              <a:avLst/>
              <a:gdLst>
                <a:gd name="T0" fmla="*/ 0 w 148"/>
                <a:gd name="T1" fmla="*/ 120 h 120"/>
                <a:gd name="T2" fmla="*/ 0 w 148"/>
                <a:gd name="T3" fmla="*/ 30 h 120"/>
                <a:gd name="T4" fmla="*/ 148 w 148"/>
                <a:gd name="T5" fmla="*/ 0 h 120"/>
                <a:gd name="T6" fmla="*/ 148 w 148"/>
                <a:gd name="T7" fmla="*/ 83 h 120"/>
                <a:gd name="T8" fmla="*/ 0 w 148"/>
                <a:gd name="T9" fmla="*/ 120 h 120"/>
                <a:gd name="T10" fmla="*/ 0 60000 65536"/>
                <a:gd name="T11" fmla="*/ 0 60000 65536"/>
                <a:gd name="T12" fmla="*/ 0 60000 65536"/>
                <a:gd name="T13" fmla="*/ 0 60000 65536"/>
                <a:gd name="T14" fmla="*/ 0 60000 65536"/>
                <a:gd name="T15" fmla="*/ 0 w 148"/>
                <a:gd name="T16" fmla="*/ 0 h 120"/>
                <a:gd name="T17" fmla="*/ 148 w 148"/>
                <a:gd name="T18" fmla="*/ 120 h 120"/>
              </a:gdLst>
              <a:ahLst/>
              <a:cxnLst>
                <a:cxn ang="T10">
                  <a:pos x="T0" y="T1"/>
                </a:cxn>
                <a:cxn ang="T11">
                  <a:pos x="T2" y="T3"/>
                </a:cxn>
                <a:cxn ang="T12">
                  <a:pos x="T4" y="T5"/>
                </a:cxn>
                <a:cxn ang="T13">
                  <a:pos x="T6" y="T7"/>
                </a:cxn>
                <a:cxn ang="T14">
                  <a:pos x="T8" y="T9"/>
                </a:cxn>
              </a:cxnLst>
              <a:rect l="T15" t="T16" r="T17" b="T18"/>
              <a:pathLst>
                <a:path w="148" h="120">
                  <a:moveTo>
                    <a:pt x="0" y="120"/>
                  </a:moveTo>
                  <a:lnTo>
                    <a:pt x="0" y="30"/>
                  </a:lnTo>
                  <a:lnTo>
                    <a:pt x="148" y="0"/>
                  </a:lnTo>
                  <a:lnTo>
                    <a:pt x="148" y="83"/>
                  </a:lnTo>
                  <a:lnTo>
                    <a:pt x="0" y="120"/>
                  </a:lnTo>
                  <a:close/>
                </a:path>
              </a:pathLst>
            </a:custGeom>
            <a:solidFill>
              <a:srgbClr val="91637A"/>
            </a:solidFill>
            <a:ln w="9525">
              <a:noFill/>
              <a:round/>
              <a:headEnd/>
              <a:tailEnd/>
            </a:ln>
          </p:spPr>
          <p:txBody>
            <a:bodyPr/>
            <a:lstStyle/>
            <a:p>
              <a:endParaRPr lang="he-IL" sz="1800"/>
            </a:p>
          </p:txBody>
        </p:sp>
        <p:sp>
          <p:nvSpPr>
            <p:cNvPr id="1029174" name="Freeform 49"/>
            <p:cNvSpPr>
              <a:spLocks/>
            </p:cNvSpPr>
            <p:nvPr/>
          </p:nvSpPr>
          <p:spPr bwMode="auto">
            <a:xfrm>
              <a:off x="4155" y="1218"/>
              <a:ext cx="75" cy="56"/>
            </a:xfrm>
            <a:custGeom>
              <a:avLst/>
              <a:gdLst>
                <a:gd name="T0" fmla="*/ 149 w 149"/>
                <a:gd name="T1" fmla="*/ 21 h 112"/>
                <a:gd name="T2" fmla="*/ 149 w 149"/>
                <a:gd name="T3" fmla="*/ 112 h 112"/>
                <a:gd name="T4" fmla="*/ 0 w 149"/>
                <a:gd name="T5" fmla="*/ 101 h 112"/>
                <a:gd name="T6" fmla="*/ 0 w 149"/>
                <a:gd name="T7" fmla="*/ 0 h 112"/>
                <a:gd name="T8" fmla="*/ 149 w 149"/>
                <a:gd name="T9" fmla="*/ 21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21"/>
                  </a:moveTo>
                  <a:lnTo>
                    <a:pt x="149" y="112"/>
                  </a:lnTo>
                  <a:lnTo>
                    <a:pt x="0" y="101"/>
                  </a:lnTo>
                  <a:lnTo>
                    <a:pt x="0" y="0"/>
                  </a:lnTo>
                  <a:lnTo>
                    <a:pt x="149" y="21"/>
                  </a:lnTo>
                  <a:close/>
                </a:path>
              </a:pathLst>
            </a:custGeom>
            <a:solidFill>
              <a:srgbClr val="91637A"/>
            </a:solidFill>
            <a:ln w="9525">
              <a:noFill/>
              <a:round/>
              <a:headEnd/>
              <a:tailEnd/>
            </a:ln>
          </p:spPr>
          <p:txBody>
            <a:bodyPr/>
            <a:lstStyle/>
            <a:p>
              <a:endParaRPr lang="he-IL" sz="1800"/>
            </a:p>
          </p:txBody>
        </p:sp>
        <p:sp>
          <p:nvSpPr>
            <p:cNvPr id="1029175" name="Freeform 50"/>
            <p:cNvSpPr>
              <a:spLocks/>
            </p:cNvSpPr>
            <p:nvPr/>
          </p:nvSpPr>
          <p:spPr bwMode="auto">
            <a:xfrm>
              <a:off x="4155" y="1101"/>
              <a:ext cx="75" cy="65"/>
            </a:xfrm>
            <a:custGeom>
              <a:avLst/>
              <a:gdLst>
                <a:gd name="T0" fmla="*/ 149 w 149"/>
                <a:gd name="T1" fmla="*/ 38 h 131"/>
                <a:gd name="T2" fmla="*/ 149 w 149"/>
                <a:gd name="T3" fmla="*/ 131 h 131"/>
                <a:gd name="T4" fmla="*/ 0 w 149"/>
                <a:gd name="T5" fmla="*/ 102 h 131"/>
                <a:gd name="T6" fmla="*/ 0 w 149"/>
                <a:gd name="T7" fmla="*/ 0 h 131"/>
                <a:gd name="T8" fmla="*/ 149 w 149"/>
                <a:gd name="T9" fmla="*/ 38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38"/>
                  </a:moveTo>
                  <a:lnTo>
                    <a:pt x="149" y="131"/>
                  </a:lnTo>
                  <a:lnTo>
                    <a:pt x="0" y="102"/>
                  </a:lnTo>
                  <a:lnTo>
                    <a:pt x="0" y="0"/>
                  </a:lnTo>
                  <a:lnTo>
                    <a:pt x="149" y="38"/>
                  </a:lnTo>
                  <a:close/>
                </a:path>
              </a:pathLst>
            </a:custGeom>
            <a:solidFill>
              <a:srgbClr val="91637A"/>
            </a:solidFill>
            <a:ln w="9525">
              <a:noFill/>
              <a:round/>
              <a:headEnd/>
              <a:tailEnd/>
            </a:ln>
          </p:spPr>
          <p:txBody>
            <a:bodyPr/>
            <a:lstStyle/>
            <a:p>
              <a:endParaRPr lang="he-IL" sz="1800"/>
            </a:p>
          </p:txBody>
        </p:sp>
        <p:sp>
          <p:nvSpPr>
            <p:cNvPr id="1029176" name="Freeform 51"/>
            <p:cNvSpPr>
              <a:spLocks/>
            </p:cNvSpPr>
            <p:nvPr/>
          </p:nvSpPr>
          <p:spPr bwMode="auto">
            <a:xfrm>
              <a:off x="4155" y="983"/>
              <a:ext cx="75" cy="73"/>
            </a:xfrm>
            <a:custGeom>
              <a:avLst/>
              <a:gdLst>
                <a:gd name="T0" fmla="*/ 149 w 149"/>
                <a:gd name="T1" fmla="*/ 55 h 147"/>
                <a:gd name="T2" fmla="*/ 149 w 149"/>
                <a:gd name="T3" fmla="*/ 147 h 147"/>
                <a:gd name="T4" fmla="*/ 0 w 149"/>
                <a:gd name="T5" fmla="*/ 101 h 147"/>
                <a:gd name="T6" fmla="*/ 0 w 149"/>
                <a:gd name="T7" fmla="*/ 0 h 147"/>
                <a:gd name="T8" fmla="*/ 149 w 149"/>
                <a:gd name="T9" fmla="*/ 55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149" y="55"/>
                  </a:moveTo>
                  <a:lnTo>
                    <a:pt x="149" y="147"/>
                  </a:lnTo>
                  <a:lnTo>
                    <a:pt x="0" y="101"/>
                  </a:lnTo>
                  <a:lnTo>
                    <a:pt x="0" y="0"/>
                  </a:lnTo>
                  <a:lnTo>
                    <a:pt x="149" y="55"/>
                  </a:lnTo>
                  <a:close/>
                </a:path>
              </a:pathLst>
            </a:custGeom>
            <a:solidFill>
              <a:srgbClr val="91637A"/>
            </a:solidFill>
            <a:ln w="9525">
              <a:noFill/>
              <a:round/>
              <a:headEnd/>
              <a:tailEnd/>
            </a:ln>
          </p:spPr>
          <p:txBody>
            <a:bodyPr/>
            <a:lstStyle/>
            <a:p>
              <a:endParaRPr lang="he-IL" sz="1800"/>
            </a:p>
          </p:txBody>
        </p:sp>
        <p:sp>
          <p:nvSpPr>
            <p:cNvPr id="1029177" name="Freeform 52"/>
            <p:cNvSpPr>
              <a:spLocks/>
            </p:cNvSpPr>
            <p:nvPr/>
          </p:nvSpPr>
          <p:spPr bwMode="auto">
            <a:xfrm>
              <a:off x="4195" y="942"/>
              <a:ext cx="74" cy="73"/>
            </a:xfrm>
            <a:custGeom>
              <a:avLst/>
              <a:gdLst>
                <a:gd name="T0" fmla="*/ 149 w 149"/>
                <a:gd name="T1" fmla="*/ 61 h 146"/>
                <a:gd name="T2" fmla="*/ 149 w 149"/>
                <a:gd name="T3" fmla="*/ 146 h 146"/>
                <a:gd name="T4" fmla="*/ 0 w 149"/>
                <a:gd name="T5" fmla="*/ 92 h 146"/>
                <a:gd name="T6" fmla="*/ 0 w 149"/>
                <a:gd name="T7" fmla="*/ 0 h 146"/>
                <a:gd name="T8" fmla="*/ 149 w 149"/>
                <a:gd name="T9" fmla="*/ 61 h 146"/>
                <a:gd name="T10" fmla="*/ 0 60000 65536"/>
                <a:gd name="T11" fmla="*/ 0 60000 65536"/>
                <a:gd name="T12" fmla="*/ 0 60000 65536"/>
                <a:gd name="T13" fmla="*/ 0 60000 65536"/>
                <a:gd name="T14" fmla="*/ 0 60000 65536"/>
                <a:gd name="T15" fmla="*/ 0 w 149"/>
                <a:gd name="T16" fmla="*/ 0 h 146"/>
                <a:gd name="T17" fmla="*/ 149 w 149"/>
                <a:gd name="T18" fmla="*/ 146 h 146"/>
              </a:gdLst>
              <a:ahLst/>
              <a:cxnLst>
                <a:cxn ang="T10">
                  <a:pos x="T0" y="T1"/>
                </a:cxn>
                <a:cxn ang="T11">
                  <a:pos x="T2" y="T3"/>
                </a:cxn>
                <a:cxn ang="T12">
                  <a:pos x="T4" y="T5"/>
                </a:cxn>
                <a:cxn ang="T13">
                  <a:pos x="T6" y="T7"/>
                </a:cxn>
                <a:cxn ang="T14">
                  <a:pos x="T8" y="T9"/>
                </a:cxn>
              </a:cxnLst>
              <a:rect l="T15" t="T16" r="T17" b="T18"/>
              <a:pathLst>
                <a:path w="149" h="146">
                  <a:moveTo>
                    <a:pt x="149" y="61"/>
                  </a:moveTo>
                  <a:lnTo>
                    <a:pt x="149" y="146"/>
                  </a:lnTo>
                  <a:lnTo>
                    <a:pt x="0" y="92"/>
                  </a:lnTo>
                  <a:lnTo>
                    <a:pt x="0" y="0"/>
                  </a:lnTo>
                  <a:lnTo>
                    <a:pt x="149" y="61"/>
                  </a:lnTo>
                  <a:close/>
                </a:path>
              </a:pathLst>
            </a:custGeom>
            <a:solidFill>
              <a:srgbClr val="91637A"/>
            </a:solidFill>
            <a:ln w="9525">
              <a:noFill/>
              <a:round/>
              <a:headEnd/>
              <a:tailEnd/>
            </a:ln>
          </p:spPr>
          <p:txBody>
            <a:bodyPr/>
            <a:lstStyle/>
            <a:p>
              <a:endParaRPr lang="he-IL" sz="1800"/>
            </a:p>
          </p:txBody>
        </p:sp>
        <p:sp>
          <p:nvSpPr>
            <p:cNvPr id="1029178" name="Freeform 53"/>
            <p:cNvSpPr>
              <a:spLocks/>
            </p:cNvSpPr>
            <p:nvPr/>
          </p:nvSpPr>
          <p:spPr bwMode="auto">
            <a:xfrm>
              <a:off x="4404" y="1163"/>
              <a:ext cx="75" cy="51"/>
            </a:xfrm>
            <a:custGeom>
              <a:avLst/>
              <a:gdLst>
                <a:gd name="T0" fmla="*/ 148 w 148"/>
                <a:gd name="T1" fmla="*/ 37 h 100"/>
                <a:gd name="T2" fmla="*/ 148 w 148"/>
                <a:gd name="T3" fmla="*/ 100 h 100"/>
                <a:gd name="T4" fmla="*/ 0 w 148"/>
                <a:gd name="T5" fmla="*/ 71 h 100"/>
                <a:gd name="T6" fmla="*/ 0 w 148"/>
                <a:gd name="T7" fmla="*/ 0 h 100"/>
                <a:gd name="T8" fmla="*/ 148 w 148"/>
                <a:gd name="T9" fmla="*/ 37 h 100"/>
                <a:gd name="T10" fmla="*/ 0 60000 65536"/>
                <a:gd name="T11" fmla="*/ 0 60000 65536"/>
                <a:gd name="T12" fmla="*/ 0 60000 65536"/>
                <a:gd name="T13" fmla="*/ 0 60000 65536"/>
                <a:gd name="T14" fmla="*/ 0 60000 65536"/>
                <a:gd name="T15" fmla="*/ 0 w 148"/>
                <a:gd name="T16" fmla="*/ 0 h 100"/>
                <a:gd name="T17" fmla="*/ 148 w 148"/>
                <a:gd name="T18" fmla="*/ 100 h 100"/>
              </a:gdLst>
              <a:ahLst/>
              <a:cxnLst>
                <a:cxn ang="T10">
                  <a:pos x="T0" y="T1"/>
                </a:cxn>
                <a:cxn ang="T11">
                  <a:pos x="T2" y="T3"/>
                </a:cxn>
                <a:cxn ang="T12">
                  <a:pos x="T4" y="T5"/>
                </a:cxn>
                <a:cxn ang="T13">
                  <a:pos x="T6" y="T7"/>
                </a:cxn>
                <a:cxn ang="T14">
                  <a:pos x="T8" y="T9"/>
                </a:cxn>
              </a:cxnLst>
              <a:rect l="T15" t="T16" r="T17" b="T18"/>
              <a:pathLst>
                <a:path w="148" h="100">
                  <a:moveTo>
                    <a:pt x="148" y="37"/>
                  </a:moveTo>
                  <a:lnTo>
                    <a:pt x="148" y="100"/>
                  </a:lnTo>
                  <a:lnTo>
                    <a:pt x="0" y="71"/>
                  </a:lnTo>
                  <a:lnTo>
                    <a:pt x="0" y="0"/>
                  </a:lnTo>
                  <a:lnTo>
                    <a:pt x="148" y="37"/>
                  </a:lnTo>
                  <a:close/>
                </a:path>
              </a:pathLst>
            </a:custGeom>
            <a:solidFill>
              <a:srgbClr val="91637A"/>
            </a:solidFill>
            <a:ln w="9525">
              <a:noFill/>
              <a:round/>
              <a:headEnd/>
              <a:tailEnd/>
            </a:ln>
          </p:spPr>
          <p:txBody>
            <a:bodyPr/>
            <a:lstStyle/>
            <a:p>
              <a:endParaRPr lang="he-IL" sz="1800"/>
            </a:p>
          </p:txBody>
        </p:sp>
        <p:sp>
          <p:nvSpPr>
            <p:cNvPr id="1029179" name="Freeform 54"/>
            <p:cNvSpPr>
              <a:spLocks/>
            </p:cNvSpPr>
            <p:nvPr/>
          </p:nvSpPr>
          <p:spPr bwMode="auto">
            <a:xfrm>
              <a:off x="4445" y="1462"/>
              <a:ext cx="58" cy="42"/>
            </a:xfrm>
            <a:custGeom>
              <a:avLst/>
              <a:gdLst>
                <a:gd name="T0" fmla="*/ 0 w 118"/>
                <a:gd name="T1" fmla="*/ 83 h 83"/>
                <a:gd name="T2" fmla="*/ 0 w 118"/>
                <a:gd name="T3" fmla="*/ 17 h 83"/>
                <a:gd name="T4" fmla="*/ 118 w 118"/>
                <a:gd name="T5" fmla="*/ 0 h 83"/>
                <a:gd name="T6" fmla="*/ 118 w 118"/>
                <a:gd name="T7" fmla="*/ 60 h 83"/>
                <a:gd name="T8" fmla="*/ 0 w 118"/>
                <a:gd name="T9" fmla="*/ 83 h 83"/>
                <a:gd name="T10" fmla="*/ 0 60000 65536"/>
                <a:gd name="T11" fmla="*/ 0 60000 65536"/>
                <a:gd name="T12" fmla="*/ 0 60000 65536"/>
                <a:gd name="T13" fmla="*/ 0 60000 65536"/>
                <a:gd name="T14" fmla="*/ 0 60000 65536"/>
                <a:gd name="T15" fmla="*/ 0 w 118"/>
                <a:gd name="T16" fmla="*/ 0 h 83"/>
                <a:gd name="T17" fmla="*/ 118 w 118"/>
                <a:gd name="T18" fmla="*/ 83 h 83"/>
              </a:gdLst>
              <a:ahLst/>
              <a:cxnLst>
                <a:cxn ang="T10">
                  <a:pos x="T0" y="T1"/>
                </a:cxn>
                <a:cxn ang="T11">
                  <a:pos x="T2" y="T3"/>
                </a:cxn>
                <a:cxn ang="T12">
                  <a:pos x="T4" y="T5"/>
                </a:cxn>
                <a:cxn ang="T13">
                  <a:pos x="T6" y="T7"/>
                </a:cxn>
                <a:cxn ang="T14">
                  <a:pos x="T8" y="T9"/>
                </a:cxn>
              </a:cxnLst>
              <a:rect l="T15" t="T16" r="T17" b="T18"/>
              <a:pathLst>
                <a:path w="118" h="83">
                  <a:moveTo>
                    <a:pt x="0" y="83"/>
                  </a:moveTo>
                  <a:lnTo>
                    <a:pt x="0" y="17"/>
                  </a:lnTo>
                  <a:lnTo>
                    <a:pt x="118" y="0"/>
                  </a:lnTo>
                  <a:lnTo>
                    <a:pt x="118" y="60"/>
                  </a:lnTo>
                  <a:lnTo>
                    <a:pt x="0" y="83"/>
                  </a:lnTo>
                  <a:close/>
                </a:path>
              </a:pathLst>
            </a:custGeom>
            <a:solidFill>
              <a:srgbClr val="91637A"/>
            </a:solidFill>
            <a:ln w="9525">
              <a:noFill/>
              <a:round/>
              <a:headEnd/>
              <a:tailEnd/>
            </a:ln>
          </p:spPr>
          <p:txBody>
            <a:bodyPr/>
            <a:lstStyle/>
            <a:p>
              <a:endParaRPr lang="he-IL" sz="1800"/>
            </a:p>
          </p:txBody>
        </p:sp>
        <p:sp>
          <p:nvSpPr>
            <p:cNvPr id="1029180" name="Freeform 55"/>
            <p:cNvSpPr>
              <a:spLocks/>
            </p:cNvSpPr>
            <p:nvPr/>
          </p:nvSpPr>
          <p:spPr bwMode="auto">
            <a:xfrm>
              <a:off x="4362" y="1472"/>
              <a:ext cx="73" cy="49"/>
            </a:xfrm>
            <a:custGeom>
              <a:avLst/>
              <a:gdLst>
                <a:gd name="T0" fmla="*/ 0 w 148"/>
                <a:gd name="T1" fmla="*/ 97 h 97"/>
                <a:gd name="T2" fmla="*/ 0 w 148"/>
                <a:gd name="T3" fmla="*/ 22 h 97"/>
                <a:gd name="T4" fmla="*/ 148 w 148"/>
                <a:gd name="T5" fmla="*/ 0 h 97"/>
                <a:gd name="T6" fmla="*/ 148 w 148"/>
                <a:gd name="T7" fmla="*/ 68 h 97"/>
                <a:gd name="T8" fmla="*/ 0 w 148"/>
                <a:gd name="T9" fmla="*/ 97 h 97"/>
                <a:gd name="T10" fmla="*/ 0 60000 65536"/>
                <a:gd name="T11" fmla="*/ 0 60000 65536"/>
                <a:gd name="T12" fmla="*/ 0 60000 65536"/>
                <a:gd name="T13" fmla="*/ 0 60000 65536"/>
                <a:gd name="T14" fmla="*/ 0 60000 65536"/>
                <a:gd name="T15" fmla="*/ 0 w 148"/>
                <a:gd name="T16" fmla="*/ 0 h 97"/>
                <a:gd name="T17" fmla="*/ 148 w 148"/>
                <a:gd name="T18" fmla="*/ 97 h 97"/>
              </a:gdLst>
              <a:ahLst/>
              <a:cxnLst>
                <a:cxn ang="T10">
                  <a:pos x="T0" y="T1"/>
                </a:cxn>
                <a:cxn ang="T11">
                  <a:pos x="T2" y="T3"/>
                </a:cxn>
                <a:cxn ang="T12">
                  <a:pos x="T4" y="T5"/>
                </a:cxn>
                <a:cxn ang="T13">
                  <a:pos x="T6" y="T7"/>
                </a:cxn>
                <a:cxn ang="T14">
                  <a:pos x="T8" y="T9"/>
                </a:cxn>
              </a:cxnLst>
              <a:rect l="T15" t="T16" r="T17" b="T18"/>
              <a:pathLst>
                <a:path w="148" h="97">
                  <a:moveTo>
                    <a:pt x="0" y="97"/>
                  </a:moveTo>
                  <a:lnTo>
                    <a:pt x="0" y="22"/>
                  </a:lnTo>
                  <a:lnTo>
                    <a:pt x="148" y="0"/>
                  </a:lnTo>
                  <a:lnTo>
                    <a:pt x="148" y="68"/>
                  </a:lnTo>
                  <a:lnTo>
                    <a:pt x="0" y="97"/>
                  </a:lnTo>
                  <a:close/>
                </a:path>
              </a:pathLst>
            </a:custGeom>
            <a:solidFill>
              <a:srgbClr val="91637A"/>
            </a:solidFill>
            <a:ln w="9525">
              <a:noFill/>
              <a:round/>
              <a:headEnd/>
              <a:tailEnd/>
            </a:ln>
          </p:spPr>
          <p:txBody>
            <a:bodyPr/>
            <a:lstStyle/>
            <a:p>
              <a:endParaRPr lang="he-IL" sz="1800"/>
            </a:p>
          </p:txBody>
        </p:sp>
        <p:sp>
          <p:nvSpPr>
            <p:cNvPr id="1029181" name="Freeform 56"/>
            <p:cNvSpPr>
              <a:spLocks/>
            </p:cNvSpPr>
            <p:nvPr/>
          </p:nvSpPr>
          <p:spPr bwMode="auto">
            <a:xfrm>
              <a:off x="4278" y="1484"/>
              <a:ext cx="74" cy="53"/>
            </a:xfrm>
            <a:custGeom>
              <a:avLst/>
              <a:gdLst>
                <a:gd name="T0" fmla="*/ 0 w 149"/>
                <a:gd name="T1" fmla="*/ 106 h 106"/>
                <a:gd name="T2" fmla="*/ 0 w 149"/>
                <a:gd name="T3" fmla="*/ 21 h 106"/>
                <a:gd name="T4" fmla="*/ 149 w 149"/>
                <a:gd name="T5" fmla="*/ 0 h 106"/>
                <a:gd name="T6" fmla="*/ 149 w 149"/>
                <a:gd name="T7" fmla="*/ 77 h 106"/>
                <a:gd name="T8" fmla="*/ 0 w 149"/>
                <a:gd name="T9" fmla="*/ 106 h 106"/>
                <a:gd name="T10" fmla="*/ 0 60000 65536"/>
                <a:gd name="T11" fmla="*/ 0 60000 65536"/>
                <a:gd name="T12" fmla="*/ 0 60000 65536"/>
                <a:gd name="T13" fmla="*/ 0 60000 65536"/>
                <a:gd name="T14" fmla="*/ 0 60000 65536"/>
                <a:gd name="T15" fmla="*/ 0 w 149"/>
                <a:gd name="T16" fmla="*/ 0 h 106"/>
                <a:gd name="T17" fmla="*/ 149 w 149"/>
                <a:gd name="T18" fmla="*/ 106 h 106"/>
              </a:gdLst>
              <a:ahLst/>
              <a:cxnLst>
                <a:cxn ang="T10">
                  <a:pos x="T0" y="T1"/>
                </a:cxn>
                <a:cxn ang="T11">
                  <a:pos x="T2" y="T3"/>
                </a:cxn>
                <a:cxn ang="T12">
                  <a:pos x="T4" y="T5"/>
                </a:cxn>
                <a:cxn ang="T13">
                  <a:pos x="T6" y="T7"/>
                </a:cxn>
                <a:cxn ang="T14">
                  <a:pos x="T8" y="T9"/>
                </a:cxn>
              </a:cxnLst>
              <a:rect l="T15" t="T16" r="T17" b="T18"/>
              <a:pathLst>
                <a:path w="149" h="106">
                  <a:moveTo>
                    <a:pt x="0" y="106"/>
                  </a:moveTo>
                  <a:lnTo>
                    <a:pt x="0" y="21"/>
                  </a:lnTo>
                  <a:lnTo>
                    <a:pt x="149" y="0"/>
                  </a:lnTo>
                  <a:lnTo>
                    <a:pt x="149" y="77"/>
                  </a:lnTo>
                  <a:lnTo>
                    <a:pt x="0" y="106"/>
                  </a:lnTo>
                  <a:close/>
                </a:path>
              </a:pathLst>
            </a:custGeom>
            <a:solidFill>
              <a:srgbClr val="91637A"/>
            </a:solidFill>
            <a:ln w="9525">
              <a:noFill/>
              <a:round/>
              <a:headEnd/>
              <a:tailEnd/>
            </a:ln>
          </p:spPr>
          <p:txBody>
            <a:bodyPr/>
            <a:lstStyle/>
            <a:p>
              <a:endParaRPr lang="he-IL" sz="1800"/>
            </a:p>
          </p:txBody>
        </p:sp>
        <p:sp>
          <p:nvSpPr>
            <p:cNvPr id="1029182" name="Rectangle 57"/>
            <p:cNvSpPr>
              <a:spLocks noChangeArrowheads="1"/>
            </p:cNvSpPr>
            <p:nvPr/>
          </p:nvSpPr>
          <p:spPr bwMode="auto">
            <a:xfrm>
              <a:off x="4132" y="1335"/>
              <a:ext cx="15" cy="51"/>
            </a:xfrm>
            <a:prstGeom prst="rect">
              <a:avLst/>
            </a:prstGeom>
            <a:solidFill>
              <a:srgbClr val="91637A"/>
            </a:solidFill>
            <a:ln w="9525">
              <a:noFill/>
              <a:miter lim="800000"/>
              <a:headEnd/>
              <a:tailEnd/>
            </a:ln>
          </p:spPr>
          <p:txBody>
            <a:bodyPr/>
            <a:lstStyle/>
            <a:p>
              <a:endParaRPr lang="he-IL" sz="1800"/>
            </a:p>
          </p:txBody>
        </p:sp>
        <p:sp>
          <p:nvSpPr>
            <p:cNvPr id="1029183" name="Freeform 58"/>
            <p:cNvSpPr>
              <a:spLocks/>
            </p:cNvSpPr>
            <p:nvPr/>
          </p:nvSpPr>
          <p:spPr bwMode="auto">
            <a:xfrm>
              <a:off x="4155" y="1336"/>
              <a:ext cx="75" cy="50"/>
            </a:xfrm>
            <a:custGeom>
              <a:avLst/>
              <a:gdLst>
                <a:gd name="T0" fmla="*/ 0 w 149"/>
                <a:gd name="T1" fmla="*/ 0 h 101"/>
                <a:gd name="T2" fmla="*/ 149 w 149"/>
                <a:gd name="T3" fmla="*/ 4 h 101"/>
                <a:gd name="T4" fmla="*/ 149 w 149"/>
                <a:gd name="T5" fmla="*/ 96 h 101"/>
                <a:gd name="T6" fmla="*/ 0 w 149"/>
                <a:gd name="T7" fmla="*/ 101 h 101"/>
                <a:gd name="T8" fmla="*/ 0 w 149"/>
                <a:gd name="T9" fmla="*/ 0 h 101"/>
                <a:gd name="T10" fmla="*/ 0 60000 65536"/>
                <a:gd name="T11" fmla="*/ 0 60000 65536"/>
                <a:gd name="T12" fmla="*/ 0 60000 65536"/>
                <a:gd name="T13" fmla="*/ 0 60000 65536"/>
                <a:gd name="T14" fmla="*/ 0 60000 65536"/>
                <a:gd name="T15" fmla="*/ 0 w 149"/>
                <a:gd name="T16" fmla="*/ 0 h 101"/>
                <a:gd name="T17" fmla="*/ 149 w 149"/>
                <a:gd name="T18" fmla="*/ 101 h 101"/>
              </a:gdLst>
              <a:ahLst/>
              <a:cxnLst>
                <a:cxn ang="T10">
                  <a:pos x="T0" y="T1"/>
                </a:cxn>
                <a:cxn ang="T11">
                  <a:pos x="T2" y="T3"/>
                </a:cxn>
                <a:cxn ang="T12">
                  <a:pos x="T4" y="T5"/>
                </a:cxn>
                <a:cxn ang="T13">
                  <a:pos x="T6" y="T7"/>
                </a:cxn>
                <a:cxn ang="T14">
                  <a:pos x="T8" y="T9"/>
                </a:cxn>
              </a:cxnLst>
              <a:rect l="T15" t="T16" r="T17" b="T18"/>
              <a:pathLst>
                <a:path w="149" h="101">
                  <a:moveTo>
                    <a:pt x="0" y="0"/>
                  </a:moveTo>
                  <a:lnTo>
                    <a:pt x="149" y="4"/>
                  </a:lnTo>
                  <a:lnTo>
                    <a:pt x="149" y="96"/>
                  </a:lnTo>
                  <a:lnTo>
                    <a:pt x="0" y="101"/>
                  </a:lnTo>
                  <a:lnTo>
                    <a:pt x="0" y="0"/>
                  </a:lnTo>
                  <a:close/>
                </a:path>
              </a:pathLst>
            </a:custGeom>
            <a:solidFill>
              <a:srgbClr val="91637A"/>
            </a:solidFill>
            <a:ln w="9525">
              <a:noFill/>
              <a:round/>
              <a:headEnd/>
              <a:tailEnd/>
            </a:ln>
          </p:spPr>
          <p:txBody>
            <a:bodyPr/>
            <a:lstStyle/>
            <a:p>
              <a:endParaRPr lang="he-IL" sz="1800"/>
            </a:p>
          </p:txBody>
        </p:sp>
        <p:sp>
          <p:nvSpPr>
            <p:cNvPr id="1029184" name="Freeform 59"/>
            <p:cNvSpPr>
              <a:spLocks/>
            </p:cNvSpPr>
            <p:nvPr/>
          </p:nvSpPr>
          <p:spPr bwMode="auto">
            <a:xfrm>
              <a:off x="4195" y="1280"/>
              <a:ext cx="74" cy="49"/>
            </a:xfrm>
            <a:custGeom>
              <a:avLst/>
              <a:gdLst>
                <a:gd name="T0" fmla="*/ 149 w 149"/>
                <a:gd name="T1" fmla="*/ 12 h 98"/>
                <a:gd name="T2" fmla="*/ 149 w 149"/>
                <a:gd name="T3" fmla="*/ 98 h 98"/>
                <a:gd name="T4" fmla="*/ 0 w 149"/>
                <a:gd name="T5" fmla="*/ 94 h 98"/>
                <a:gd name="T6" fmla="*/ 0 w 149"/>
                <a:gd name="T7" fmla="*/ 0 h 98"/>
                <a:gd name="T8" fmla="*/ 149 w 149"/>
                <a:gd name="T9" fmla="*/ 12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12"/>
                  </a:moveTo>
                  <a:lnTo>
                    <a:pt x="149" y="98"/>
                  </a:lnTo>
                  <a:lnTo>
                    <a:pt x="0" y="94"/>
                  </a:lnTo>
                  <a:lnTo>
                    <a:pt x="0" y="0"/>
                  </a:lnTo>
                  <a:lnTo>
                    <a:pt x="149" y="12"/>
                  </a:lnTo>
                  <a:close/>
                </a:path>
              </a:pathLst>
            </a:custGeom>
            <a:solidFill>
              <a:srgbClr val="91637A"/>
            </a:solidFill>
            <a:ln w="9525">
              <a:noFill/>
              <a:round/>
              <a:headEnd/>
              <a:tailEnd/>
            </a:ln>
          </p:spPr>
          <p:txBody>
            <a:bodyPr/>
            <a:lstStyle/>
            <a:p>
              <a:endParaRPr lang="he-IL" sz="1800"/>
            </a:p>
          </p:txBody>
        </p:sp>
        <p:sp>
          <p:nvSpPr>
            <p:cNvPr id="1029185" name="Freeform 60"/>
            <p:cNvSpPr>
              <a:spLocks/>
            </p:cNvSpPr>
            <p:nvPr/>
          </p:nvSpPr>
          <p:spPr bwMode="auto">
            <a:xfrm>
              <a:off x="4238" y="1230"/>
              <a:ext cx="75" cy="51"/>
            </a:xfrm>
            <a:custGeom>
              <a:avLst/>
              <a:gdLst>
                <a:gd name="T0" fmla="*/ 148 w 148"/>
                <a:gd name="T1" fmla="*/ 21 h 103"/>
                <a:gd name="T2" fmla="*/ 148 w 148"/>
                <a:gd name="T3" fmla="*/ 103 h 103"/>
                <a:gd name="T4" fmla="*/ 0 w 148"/>
                <a:gd name="T5" fmla="*/ 91 h 103"/>
                <a:gd name="T6" fmla="*/ 0 w 148"/>
                <a:gd name="T7" fmla="*/ 0 h 103"/>
                <a:gd name="T8" fmla="*/ 148 w 148"/>
                <a:gd name="T9" fmla="*/ 21 h 103"/>
                <a:gd name="T10" fmla="*/ 0 60000 65536"/>
                <a:gd name="T11" fmla="*/ 0 60000 65536"/>
                <a:gd name="T12" fmla="*/ 0 60000 65536"/>
                <a:gd name="T13" fmla="*/ 0 60000 65536"/>
                <a:gd name="T14" fmla="*/ 0 60000 65536"/>
                <a:gd name="T15" fmla="*/ 0 w 148"/>
                <a:gd name="T16" fmla="*/ 0 h 103"/>
                <a:gd name="T17" fmla="*/ 148 w 148"/>
                <a:gd name="T18" fmla="*/ 103 h 103"/>
              </a:gdLst>
              <a:ahLst/>
              <a:cxnLst>
                <a:cxn ang="T10">
                  <a:pos x="T0" y="T1"/>
                </a:cxn>
                <a:cxn ang="T11">
                  <a:pos x="T2" y="T3"/>
                </a:cxn>
                <a:cxn ang="T12">
                  <a:pos x="T4" y="T5"/>
                </a:cxn>
                <a:cxn ang="T13">
                  <a:pos x="T6" y="T7"/>
                </a:cxn>
                <a:cxn ang="T14">
                  <a:pos x="T8" y="T9"/>
                </a:cxn>
              </a:cxnLst>
              <a:rect l="T15" t="T16" r="T17" b="T18"/>
              <a:pathLst>
                <a:path w="148" h="103">
                  <a:moveTo>
                    <a:pt x="148" y="21"/>
                  </a:moveTo>
                  <a:lnTo>
                    <a:pt x="148" y="103"/>
                  </a:lnTo>
                  <a:lnTo>
                    <a:pt x="0" y="91"/>
                  </a:lnTo>
                  <a:lnTo>
                    <a:pt x="0" y="0"/>
                  </a:lnTo>
                  <a:lnTo>
                    <a:pt x="148" y="21"/>
                  </a:lnTo>
                  <a:close/>
                </a:path>
              </a:pathLst>
            </a:custGeom>
            <a:solidFill>
              <a:srgbClr val="91637A"/>
            </a:solidFill>
            <a:ln w="9525">
              <a:noFill/>
              <a:round/>
              <a:headEnd/>
              <a:tailEnd/>
            </a:ln>
          </p:spPr>
          <p:txBody>
            <a:bodyPr/>
            <a:lstStyle/>
            <a:p>
              <a:endParaRPr lang="he-IL" sz="1800"/>
            </a:p>
          </p:txBody>
        </p:sp>
        <p:sp>
          <p:nvSpPr>
            <p:cNvPr id="1029186" name="Freeform 61"/>
            <p:cNvSpPr>
              <a:spLocks/>
            </p:cNvSpPr>
            <p:nvPr/>
          </p:nvSpPr>
          <p:spPr bwMode="auto">
            <a:xfrm>
              <a:off x="4238" y="1122"/>
              <a:ext cx="75" cy="59"/>
            </a:xfrm>
            <a:custGeom>
              <a:avLst/>
              <a:gdLst>
                <a:gd name="T0" fmla="*/ 148 w 148"/>
                <a:gd name="T1" fmla="*/ 37 h 119"/>
                <a:gd name="T2" fmla="*/ 148 w 148"/>
                <a:gd name="T3" fmla="*/ 119 h 119"/>
                <a:gd name="T4" fmla="*/ 0 w 148"/>
                <a:gd name="T5" fmla="*/ 91 h 119"/>
                <a:gd name="T6" fmla="*/ 0 w 148"/>
                <a:gd name="T7" fmla="*/ 0 h 119"/>
                <a:gd name="T8" fmla="*/ 148 w 148"/>
                <a:gd name="T9" fmla="*/ 37 h 119"/>
                <a:gd name="T10" fmla="*/ 0 60000 65536"/>
                <a:gd name="T11" fmla="*/ 0 60000 65536"/>
                <a:gd name="T12" fmla="*/ 0 60000 65536"/>
                <a:gd name="T13" fmla="*/ 0 60000 65536"/>
                <a:gd name="T14" fmla="*/ 0 60000 65536"/>
                <a:gd name="T15" fmla="*/ 0 w 148"/>
                <a:gd name="T16" fmla="*/ 0 h 119"/>
                <a:gd name="T17" fmla="*/ 148 w 148"/>
                <a:gd name="T18" fmla="*/ 119 h 119"/>
              </a:gdLst>
              <a:ahLst/>
              <a:cxnLst>
                <a:cxn ang="T10">
                  <a:pos x="T0" y="T1"/>
                </a:cxn>
                <a:cxn ang="T11">
                  <a:pos x="T2" y="T3"/>
                </a:cxn>
                <a:cxn ang="T12">
                  <a:pos x="T4" y="T5"/>
                </a:cxn>
                <a:cxn ang="T13">
                  <a:pos x="T6" y="T7"/>
                </a:cxn>
                <a:cxn ang="T14">
                  <a:pos x="T8" y="T9"/>
                </a:cxn>
              </a:cxnLst>
              <a:rect l="T15" t="T16" r="T17" b="T18"/>
              <a:pathLst>
                <a:path w="148" h="119">
                  <a:moveTo>
                    <a:pt x="148" y="37"/>
                  </a:moveTo>
                  <a:lnTo>
                    <a:pt x="148" y="119"/>
                  </a:lnTo>
                  <a:lnTo>
                    <a:pt x="0" y="91"/>
                  </a:lnTo>
                  <a:lnTo>
                    <a:pt x="0" y="0"/>
                  </a:lnTo>
                  <a:lnTo>
                    <a:pt x="148" y="37"/>
                  </a:lnTo>
                  <a:close/>
                </a:path>
              </a:pathLst>
            </a:custGeom>
            <a:solidFill>
              <a:srgbClr val="91637A"/>
            </a:solidFill>
            <a:ln w="9525">
              <a:noFill/>
              <a:round/>
              <a:headEnd/>
              <a:tailEnd/>
            </a:ln>
          </p:spPr>
          <p:txBody>
            <a:bodyPr/>
            <a:lstStyle/>
            <a:p>
              <a:endParaRPr lang="he-IL" sz="1800"/>
            </a:p>
          </p:txBody>
        </p:sp>
        <p:sp>
          <p:nvSpPr>
            <p:cNvPr id="1029187" name="Freeform 62"/>
            <p:cNvSpPr>
              <a:spLocks/>
            </p:cNvSpPr>
            <p:nvPr/>
          </p:nvSpPr>
          <p:spPr bwMode="auto">
            <a:xfrm>
              <a:off x="4278" y="1184"/>
              <a:ext cx="74" cy="53"/>
            </a:xfrm>
            <a:custGeom>
              <a:avLst/>
              <a:gdLst>
                <a:gd name="T0" fmla="*/ 149 w 149"/>
                <a:gd name="T1" fmla="*/ 29 h 105"/>
                <a:gd name="T2" fmla="*/ 149 w 149"/>
                <a:gd name="T3" fmla="*/ 105 h 105"/>
                <a:gd name="T4" fmla="*/ 0 w 149"/>
                <a:gd name="T5" fmla="*/ 84 h 105"/>
                <a:gd name="T6" fmla="*/ 0 w 149"/>
                <a:gd name="T7" fmla="*/ 0 h 105"/>
                <a:gd name="T8" fmla="*/ 149 w 149"/>
                <a:gd name="T9" fmla="*/ 29 h 105"/>
                <a:gd name="T10" fmla="*/ 0 60000 65536"/>
                <a:gd name="T11" fmla="*/ 0 60000 65536"/>
                <a:gd name="T12" fmla="*/ 0 60000 65536"/>
                <a:gd name="T13" fmla="*/ 0 60000 65536"/>
                <a:gd name="T14" fmla="*/ 0 60000 65536"/>
                <a:gd name="T15" fmla="*/ 0 w 149"/>
                <a:gd name="T16" fmla="*/ 0 h 105"/>
                <a:gd name="T17" fmla="*/ 149 w 149"/>
                <a:gd name="T18" fmla="*/ 105 h 105"/>
              </a:gdLst>
              <a:ahLst/>
              <a:cxnLst>
                <a:cxn ang="T10">
                  <a:pos x="T0" y="T1"/>
                </a:cxn>
                <a:cxn ang="T11">
                  <a:pos x="T2" y="T3"/>
                </a:cxn>
                <a:cxn ang="T12">
                  <a:pos x="T4" y="T5"/>
                </a:cxn>
                <a:cxn ang="T13">
                  <a:pos x="T6" y="T7"/>
                </a:cxn>
                <a:cxn ang="T14">
                  <a:pos x="T8" y="T9"/>
                </a:cxn>
              </a:cxnLst>
              <a:rect l="T15" t="T16" r="T17" b="T18"/>
              <a:pathLst>
                <a:path w="149" h="105">
                  <a:moveTo>
                    <a:pt x="149" y="29"/>
                  </a:moveTo>
                  <a:lnTo>
                    <a:pt x="149" y="105"/>
                  </a:lnTo>
                  <a:lnTo>
                    <a:pt x="0" y="84"/>
                  </a:lnTo>
                  <a:lnTo>
                    <a:pt x="0" y="0"/>
                  </a:lnTo>
                  <a:lnTo>
                    <a:pt x="149" y="29"/>
                  </a:lnTo>
                  <a:close/>
                </a:path>
              </a:pathLst>
            </a:custGeom>
            <a:solidFill>
              <a:srgbClr val="91637A"/>
            </a:solidFill>
            <a:ln w="9525">
              <a:noFill/>
              <a:round/>
              <a:headEnd/>
              <a:tailEnd/>
            </a:ln>
          </p:spPr>
          <p:txBody>
            <a:bodyPr/>
            <a:lstStyle/>
            <a:p>
              <a:endParaRPr lang="he-IL" sz="1800"/>
            </a:p>
          </p:txBody>
        </p:sp>
        <p:sp>
          <p:nvSpPr>
            <p:cNvPr id="1029188" name="Freeform 63"/>
            <p:cNvSpPr>
              <a:spLocks/>
            </p:cNvSpPr>
            <p:nvPr/>
          </p:nvSpPr>
          <p:spPr bwMode="auto">
            <a:xfrm>
              <a:off x="4362" y="1200"/>
              <a:ext cx="73" cy="48"/>
            </a:xfrm>
            <a:custGeom>
              <a:avLst/>
              <a:gdLst>
                <a:gd name="T0" fmla="*/ 148 w 148"/>
                <a:gd name="T1" fmla="*/ 28 h 95"/>
                <a:gd name="T2" fmla="*/ 148 w 148"/>
                <a:gd name="T3" fmla="*/ 95 h 95"/>
                <a:gd name="T4" fmla="*/ 0 w 148"/>
                <a:gd name="T5" fmla="*/ 74 h 95"/>
                <a:gd name="T6" fmla="*/ 0 w 148"/>
                <a:gd name="T7" fmla="*/ 0 h 95"/>
                <a:gd name="T8" fmla="*/ 148 w 148"/>
                <a:gd name="T9" fmla="*/ 28 h 95"/>
                <a:gd name="T10" fmla="*/ 0 60000 65536"/>
                <a:gd name="T11" fmla="*/ 0 60000 65536"/>
                <a:gd name="T12" fmla="*/ 0 60000 65536"/>
                <a:gd name="T13" fmla="*/ 0 60000 65536"/>
                <a:gd name="T14" fmla="*/ 0 60000 65536"/>
                <a:gd name="T15" fmla="*/ 0 w 148"/>
                <a:gd name="T16" fmla="*/ 0 h 95"/>
                <a:gd name="T17" fmla="*/ 148 w 148"/>
                <a:gd name="T18" fmla="*/ 95 h 95"/>
              </a:gdLst>
              <a:ahLst/>
              <a:cxnLst>
                <a:cxn ang="T10">
                  <a:pos x="T0" y="T1"/>
                </a:cxn>
                <a:cxn ang="T11">
                  <a:pos x="T2" y="T3"/>
                </a:cxn>
                <a:cxn ang="T12">
                  <a:pos x="T4" y="T5"/>
                </a:cxn>
                <a:cxn ang="T13">
                  <a:pos x="T6" y="T7"/>
                </a:cxn>
                <a:cxn ang="T14">
                  <a:pos x="T8" y="T9"/>
                </a:cxn>
              </a:cxnLst>
              <a:rect l="T15" t="T16" r="T17" b="T18"/>
              <a:pathLst>
                <a:path w="148" h="95">
                  <a:moveTo>
                    <a:pt x="148" y="28"/>
                  </a:moveTo>
                  <a:lnTo>
                    <a:pt x="148" y="95"/>
                  </a:lnTo>
                  <a:lnTo>
                    <a:pt x="0" y="74"/>
                  </a:lnTo>
                  <a:lnTo>
                    <a:pt x="0" y="0"/>
                  </a:lnTo>
                  <a:lnTo>
                    <a:pt x="148" y="28"/>
                  </a:lnTo>
                  <a:close/>
                </a:path>
              </a:pathLst>
            </a:custGeom>
            <a:solidFill>
              <a:srgbClr val="91637A"/>
            </a:solidFill>
            <a:ln w="9525">
              <a:noFill/>
              <a:round/>
              <a:headEnd/>
              <a:tailEnd/>
            </a:ln>
          </p:spPr>
          <p:txBody>
            <a:bodyPr/>
            <a:lstStyle/>
            <a:p>
              <a:endParaRPr lang="he-IL" sz="1800"/>
            </a:p>
          </p:txBody>
        </p:sp>
        <p:sp>
          <p:nvSpPr>
            <p:cNvPr id="1029189" name="Freeform 64"/>
            <p:cNvSpPr>
              <a:spLocks/>
            </p:cNvSpPr>
            <p:nvPr/>
          </p:nvSpPr>
          <p:spPr bwMode="auto">
            <a:xfrm>
              <a:off x="4445" y="1216"/>
              <a:ext cx="58" cy="41"/>
            </a:xfrm>
            <a:custGeom>
              <a:avLst/>
              <a:gdLst>
                <a:gd name="T0" fmla="*/ 118 w 118"/>
                <a:gd name="T1" fmla="*/ 23 h 82"/>
                <a:gd name="T2" fmla="*/ 118 w 118"/>
                <a:gd name="T3" fmla="*/ 82 h 82"/>
                <a:gd name="T4" fmla="*/ 0 w 118"/>
                <a:gd name="T5" fmla="*/ 66 h 82"/>
                <a:gd name="T6" fmla="*/ 0 w 118"/>
                <a:gd name="T7" fmla="*/ 0 h 82"/>
                <a:gd name="T8" fmla="*/ 118 w 118"/>
                <a:gd name="T9" fmla="*/ 23 h 82"/>
                <a:gd name="T10" fmla="*/ 0 60000 65536"/>
                <a:gd name="T11" fmla="*/ 0 60000 65536"/>
                <a:gd name="T12" fmla="*/ 0 60000 65536"/>
                <a:gd name="T13" fmla="*/ 0 60000 65536"/>
                <a:gd name="T14" fmla="*/ 0 60000 65536"/>
                <a:gd name="T15" fmla="*/ 0 w 118"/>
                <a:gd name="T16" fmla="*/ 0 h 82"/>
                <a:gd name="T17" fmla="*/ 118 w 118"/>
                <a:gd name="T18" fmla="*/ 82 h 82"/>
              </a:gdLst>
              <a:ahLst/>
              <a:cxnLst>
                <a:cxn ang="T10">
                  <a:pos x="T0" y="T1"/>
                </a:cxn>
                <a:cxn ang="T11">
                  <a:pos x="T2" y="T3"/>
                </a:cxn>
                <a:cxn ang="T12">
                  <a:pos x="T4" y="T5"/>
                </a:cxn>
                <a:cxn ang="T13">
                  <a:pos x="T6" y="T7"/>
                </a:cxn>
                <a:cxn ang="T14">
                  <a:pos x="T8" y="T9"/>
                </a:cxn>
              </a:cxnLst>
              <a:rect l="T15" t="T16" r="T17" b="T18"/>
              <a:pathLst>
                <a:path w="118" h="82">
                  <a:moveTo>
                    <a:pt x="118" y="23"/>
                  </a:moveTo>
                  <a:lnTo>
                    <a:pt x="118" y="82"/>
                  </a:lnTo>
                  <a:lnTo>
                    <a:pt x="0" y="66"/>
                  </a:lnTo>
                  <a:lnTo>
                    <a:pt x="0" y="0"/>
                  </a:lnTo>
                  <a:lnTo>
                    <a:pt x="118" y="23"/>
                  </a:lnTo>
                  <a:close/>
                </a:path>
              </a:pathLst>
            </a:custGeom>
            <a:solidFill>
              <a:srgbClr val="91637A"/>
            </a:solidFill>
            <a:ln w="9525">
              <a:noFill/>
              <a:round/>
              <a:headEnd/>
              <a:tailEnd/>
            </a:ln>
          </p:spPr>
          <p:txBody>
            <a:bodyPr/>
            <a:lstStyle/>
            <a:p>
              <a:endParaRPr lang="he-IL" sz="1800"/>
            </a:p>
          </p:txBody>
        </p:sp>
        <p:sp>
          <p:nvSpPr>
            <p:cNvPr id="1029190" name="Freeform 65"/>
            <p:cNvSpPr>
              <a:spLocks/>
            </p:cNvSpPr>
            <p:nvPr/>
          </p:nvSpPr>
          <p:spPr bwMode="auto">
            <a:xfrm>
              <a:off x="4404" y="1425"/>
              <a:ext cx="75" cy="43"/>
            </a:xfrm>
            <a:custGeom>
              <a:avLst/>
              <a:gdLst>
                <a:gd name="T0" fmla="*/ 0 w 148"/>
                <a:gd name="T1" fmla="*/ 85 h 85"/>
                <a:gd name="T2" fmla="*/ 0 w 148"/>
                <a:gd name="T3" fmla="*/ 13 h 85"/>
                <a:gd name="T4" fmla="*/ 148 w 148"/>
                <a:gd name="T5" fmla="*/ 0 h 85"/>
                <a:gd name="T6" fmla="*/ 148 w 148"/>
                <a:gd name="T7" fmla="*/ 64 h 85"/>
                <a:gd name="T8" fmla="*/ 0 w 148"/>
                <a:gd name="T9" fmla="*/ 85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0" y="85"/>
                  </a:moveTo>
                  <a:lnTo>
                    <a:pt x="0" y="13"/>
                  </a:lnTo>
                  <a:lnTo>
                    <a:pt x="148" y="0"/>
                  </a:lnTo>
                  <a:lnTo>
                    <a:pt x="148" y="64"/>
                  </a:lnTo>
                  <a:lnTo>
                    <a:pt x="0" y="85"/>
                  </a:lnTo>
                  <a:close/>
                </a:path>
              </a:pathLst>
            </a:custGeom>
            <a:solidFill>
              <a:srgbClr val="91637A"/>
            </a:solidFill>
            <a:ln w="9525">
              <a:noFill/>
              <a:round/>
              <a:headEnd/>
              <a:tailEnd/>
            </a:ln>
          </p:spPr>
          <p:txBody>
            <a:bodyPr/>
            <a:lstStyle/>
            <a:p>
              <a:endParaRPr lang="he-IL" sz="1800"/>
            </a:p>
          </p:txBody>
        </p:sp>
        <p:sp>
          <p:nvSpPr>
            <p:cNvPr id="1029191" name="Freeform 66"/>
            <p:cNvSpPr>
              <a:spLocks/>
            </p:cNvSpPr>
            <p:nvPr/>
          </p:nvSpPr>
          <p:spPr bwMode="auto">
            <a:xfrm>
              <a:off x="4321" y="1432"/>
              <a:ext cx="75" cy="48"/>
            </a:xfrm>
            <a:custGeom>
              <a:avLst/>
              <a:gdLst>
                <a:gd name="T0" fmla="*/ 0 w 148"/>
                <a:gd name="T1" fmla="*/ 94 h 94"/>
                <a:gd name="T2" fmla="*/ 0 w 148"/>
                <a:gd name="T3" fmla="*/ 12 h 94"/>
                <a:gd name="T4" fmla="*/ 148 w 148"/>
                <a:gd name="T5" fmla="*/ 0 h 94"/>
                <a:gd name="T6" fmla="*/ 148 w 148"/>
                <a:gd name="T7" fmla="*/ 74 h 94"/>
                <a:gd name="T8" fmla="*/ 0 w 148"/>
                <a:gd name="T9" fmla="*/ 94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0" y="94"/>
                  </a:moveTo>
                  <a:lnTo>
                    <a:pt x="0" y="12"/>
                  </a:lnTo>
                  <a:lnTo>
                    <a:pt x="148" y="0"/>
                  </a:lnTo>
                  <a:lnTo>
                    <a:pt x="148" y="74"/>
                  </a:lnTo>
                  <a:lnTo>
                    <a:pt x="0" y="94"/>
                  </a:lnTo>
                  <a:close/>
                </a:path>
              </a:pathLst>
            </a:custGeom>
            <a:solidFill>
              <a:srgbClr val="91637A"/>
            </a:solidFill>
            <a:ln w="9525">
              <a:noFill/>
              <a:round/>
              <a:headEnd/>
              <a:tailEnd/>
            </a:ln>
          </p:spPr>
          <p:txBody>
            <a:bodyPr/>
            <a:lstStyle/>
            <a:p>
              <a:endParaRPr lang="he-IL" sz="1800"/>
            </a:p>
          </p:txBody>
        </p:sp>
        <p:sp>
          <p:nvSpPr>
            <p:cNvPr id="1029192" name="Freeform 67"/>
            <p:cNvSpPr>
              <a:spLocks/>
            </p:cNvSpPr>
            <p:nvPr/>
          </p:nvSpPr>
          <p:spPr bwMode="auto">
            <a:xfrm>
              <a:off x="4238" y="1337"/>
              <a:ext cx="75" cy="46"/>
            </a:xfrm>
            <a:custGeom>
              <a:avLst/>
              <a:gdLst>
                <a:gd name="T0" fmla="*/ 148 w 148"/>
                <a:gd name="T1" fmla="*/ 4 h 92"/>
                <a:gd name="T2" fmla="*/ 148 w 148"/>
                <a:gd name="T3" fmla="*/ 87 h 92"/>
                <a:gd name="T4" fmla="*/ 0 w 148"/>
                <a:gd name="T5" fmla="*/ 92 h 92"/>
                <a:gd name="T6" fmla="*/ 0 w 148"/>
                <a:gd name="T7" fmla="*/ 0 h 92"/>
                <a:gd name="T8" fmla="*/ 148 w 148"/>
                <a:gd name="T9" fmla="*/ 4 h 92"/>
                <a:gd name="T10" fmla="*/ 0 60000 65536"/>
                <a:gd name="T11" fmla="*/ 0 60000 65536"/>
                <a:gd name="T12" fmla="*/ 0 60000 65536"/>
                <a:gd name="T13" fmla="*/ 0 60000 65536"/>
                <a:gd name="T14" fmla="*/ 0 60000 65536"/>
                <a:gd name="T15" fmla="*/ 0 w 148"/>
                <a:gd name="T16" fmla="*/ 0 h 92"/>
                <a:gd name="T17" fmla="*/ 148 w 148"/>
                <a:gd name="T18" fmla="*/ 92 h 92"/>
              </a:gdLst>
              <a:ahLst/>
              <a:cxnLst>
                <a:cxn ang="T10">
                  <a:pos x="T0" y="T1"/>
                </a:cxn>
                <a:cxn ang="T11">
                  <a:pos x="T2" y="T3"/>
                </a:cxn>
                <a:cxn ang="T12">
                  <a:pos x="T4" y="T5"/>
                </a:cxn>
                <a:cxn ang="T13">
                  <a:pos x="T6" y="T7"/>
                </a:cxn>
                <a:cxn ang="T14">
                  <a:pos x="T8" y="T9"/>
                </a:cxn>
              </a:cxnLst>
              <a:rect l="T15" t="T16" r="T17" b="T18"/>
              <a:pathLst>
                <a:path w="148" h="92">
                  <a:moveTo>
                    <a:pt x="148" y="4"/>
                  </a:moveTo>
                  <a:lnTo>
                    <a:pt x="148" y="87"/>
                  </a:lnTo>
                  <a:lnTo>
                    <a:pt x="0" y="92"/>
                  </a:lnTo>
                  <a:lnTo>
                    <a:pt x="0" y="0"/>
                  </a:lnTo>
                  <a:lnTo>
                    <a:pt x="148" y="4"/>
                  </a:lnTo>
                  <a:close/>
                </a:path>
              </a:pathLst>
            </a:custGeom>
            <a:solidFill>
              <a:srgbClr val="91637A"/>
            </a:solidFill>
            <a:ln w="9525">
              <a:noFill/>
              <a:round/>
              <a:headEnd/>
              <a:tailEnd/>
            </a:ln>
          </p:spPr>
          <p:txBody>
            <a:bodyPr/>
            <a:lstStyle/>
            <a:p>
              <a:endParaRPr lang="he-IL" sz="1800"/>
            </a:p>
          </p:txBody>
        </p:sp>
        <p:sp>
          <p:nvSpPr>
            <p:cNvPr id="1029193" name="Freeform 68"/>
            <p:cNvSpPr>
              <a:spLocks/>
            </p:cNvSpPr>
            <p:nvPr/>
          </p:nvSpPr>
          <p:spPr bwMode="auto">
            <a:xfrm>
              <a:off x="4278" y="1287"/>
              <a:ext cx="74" cy="45"/>
            </a:xfrm>
            <a:custGeom>
              <a:avLst/>
              <a:gdLst>
                <a:gd name="T0" fmla="*/ 149 w 149"/>
                <a:gd name="T1" fmla="*/ 11 h 88"/>
                <a:gd name="T2" fmla="*/ 149 w 149"/>
                <a:gd name="T3" fmla="*/ 88 h 88"/>
                <a:gd name="T4" fmla="*/ 0 w 149"/>
                <a:gd name="T5" fmla="*/ 85 h 88"/>
                <a:gd name="T6" fmla="*/ 0 w 149"/>
                <a:gd name="T7" fmla="*/ 0 h 88"/>
                <a:gd name="T8" fmla="*/ 149 w 149"/>
                <a:gd name="T9" fmla="*/ 11 h 88"/>
                <a:gd name="T10" fmla="*/ 0 60000 65536"/>
                <a:gd name="T11" fmla="*/ 0 60000 65536"/>
                <a:gd name="T12" fmla="*/ 0 60000 65536"/>
                <a:gd name="T13" fmla="*/ 0 60000 65536"/>
                <a:gd name="T14" fmla="*/ 0 60000 65536"/>
                <a:gd name="T15" fmla="*/ 0 w 149"/>
                <a:gd name="T16" fmla="*/ 0 h 88"/>
                <a:gd name="T17" fmla="*/ 149 w 149"/>
                <a:gd name="T18" fmla="*/ 88 h 88"/>
              </a:gdLst>
              <a:ahLst/>
              <a:cxnLst>
                <a:cxn ang="T10">
                  <a:pos x="T0" y="T1"/>
                </a:cxn>
                <a:cxn ang="T11">
                  <a:pos x="T2" y="T3"/>
                </a:cxn>
                <a:cxn ang="T12">
                  <a:pos x="T4" y="T5"/>
                </a:cxn>
                <a:cxn ang="T13">
                  <a:pos x="T6" y="T7"/>
                </a:cxn>
                <a:cxn ang="T14">
                  <a:pos x="T8" y="T9"/>
                </a:cxn>
              </a:cxnLst>
              <a:rect l="T15" t="T16" r="T17" b="T18"/>
              <a:pathLst>
                <a:path w="149" h="88">
                  <a:moveTo>
                    <a:pt x="149" y="11"/>
                  </a:moveTo>
                  <a:lnTo>
                    <a:pt x="149" y="88"/>
                  </a:lnTo>
                  <a:lnTo>
                    <a:pt x="0" y="85"/>
                  </a:lnTo>
                  <a:lnTo>
                    <a:pt x="0" y="0"/>
                  </a:lnTo>
                  <a:lnTo>
                    <a:pt x="149" y="11"/>
                  </a:lnTo>
                  <a:close/>
                </a:path>
              </a:pathLst>
            </a:custGeom>
            <a:solidFill>
              <a:srgbClr val="91637A"/>
            </a:solidFill>
            <a:ln w="9525">
              <a:noFill/>
              <a:round/>
              <a:headEnd/>
              <a:tailEnd/>
            </a:ln>
          </p:spPr>
          <p:txBody>
            <a:bodyPr/>
            <a:lstStyle/>
            <a:p>
              <a:endParaRPr lang="he-IL" sz="1800"/>
            </a:p>
          </p:txBody>
        </p:sp>
        <p:sp>
          <p:nvSpPr>
            <p:cNvPr id="1029194" name="Freeform 69"/>
            <p:cNvSpPr>
              <a:spLocks/>
            </p:cNvSpPr>
            <p:nvPr/>
          </p:nvSpPr>
          <p:spPr bwMode="auto">
            <a:xfrm>
              <a:off x="4321" y="1241"/>
              <a:ext cx="75" cy="47"/>
            </a:xfrm>
            <a:custGeom>
              <a:avLst/>
              <a:gdLst>
                <a:gd name="T0" fmla="*/ 148 w 148"/>
                <a:gd name="T1" fmla="*/ 21 h 94"/>
                <a:gd name="T2" fmla="*/ 148 w 148"/>
                <a:gd name="T3" fmla="*/ 94 h 94"/>
                <a:gd name="T4" fmla="*/ 0 w 148"/>
                <a:gd name="T5" fmla="*/ 81 h 94"/>
                <a:gd name="T6" fmla="*/ 0 w 148"/>
                <a:gd name="T7" fmla="*/ 0 h 94"/>
                <a:gd name="T8" fmla="*/ 148 w 148"/>
                <a:gd name="T9" fmla="*/ 21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148" y="21"/>
                  </a:moveTo>
                  <a:lnTo>
                    <a:pt x="148" y="94"/>
                  </a:lnTo>
                  <a:lnTo>
                    <a:pt x="0" y="81"/>
                  </a:lnTo>
                  <a:lnTo>
                    <a:pt x="0" y="0"/>
                  </a:lnTo>
                  <a:lnTo>
                    <a:pt x="148" y="21"/>
                  </a:lnTo>
                  <a:close/>
                </a:path>
              </a:pathLst>
            </a:custGeom>
            <a:solidFill>
              <a:srgbClr val="91637A"/>
            </a:solidFill>
            <a:ln w="9525">
              <a:noFill/>
              <a:round/>
              <a:headEnd/>
              <a:tailEnd/>
            </a:ln>
          </p:spPr>
          <p:txBody>
            <a:bodyPr/>
            <a:lstStyle/>
            <a:p>
              <a:endParaRPr lang="he-IL" sz="1800"/>
            </a:p>
          </p:txBody>
        </p:sp>
        <p:sp>
          <p:nvSpPr>
            <p:cNvPr id="1029195" name="Freeform 70"/>
            <p:cNvSpPr>
              <a:spLocks/>
            </p:cNvSpPr>
            <p:nvPr/>
          </p:nvSpPr>
          <p:spPr bwMode="auto">
            <a:xfrm>
              <a:off x="4404" y="1253"/>
              <a:ext cx="75" cy="42"/>
            </a:xfrm>
            <a:custGeom>
              <a:avLst/>
              <a:gdLst>
                <a:gd name="T0" fmla="*/ 148 w 148"/>
                <a:gd name="T1" fmla="*/ 21 h 85"/>
                <a:gd name="T2" fmla="*/ 148 w 148"/>
                <a:gd name="T3" fmla="*/ 85 h 85"/>
                <a:gd name="T4" fmla="*/ 0 w 148"/>
                <a:gd name="T5" fmla="*/ 72 h 85"/>
                <a:gd name="T6" fmla="*/ 0 w 148"/>
                <a:gd name="T7" fmla="*/ 0 h 85"/>
                <a:gd name="T8" fmla="*/ 148 w 148"/>
                <a:gd name="T9" fmla="*/ 21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148" y="21"/>
                  </a:moveTo>
                  <a:lnTo>
                    <a:pt x="148" y="85"/>
                  </a:lnTo>
                  <a:lnTo>
                    <a:pt x="0" y="72"/>
                  </a:lnTo>
                  <a:lnTo>
                    <a:pt x="0" y="0"/>
                  </a:lnTo>
                  <a:lnTo>
                    <a:pt x="148" y="21"/>
                  </a:lnTo>
                  <a:close/>
                </a:path>
              </a:pathLst>
            </a:custGeom>
            <a:solidFill>
              <a:srgbClr val="91637A"/>
            </a:solidFill>
            <a:ln w="9525">
              <a:noFill/>
              <a:round/>
              <a:headEnd/>
              <a:tailEnd/>
            </a:ln>
          </p:spPr>
          <p:txBody>
            <a:bodyPr/>
            <a:lstStyle/>
            <a:p>
              <a:endParaRPr lang="he-IL" sz="1800"/>
            </a:p>
          </p:txBody>
        </p:sp>
        <p:sp>
          <p:nvSpPr>
            <p:cNvPr id="1029196" name="Freeform 71"/>
            <p:cNvSpPr>
              <a:spLocks/>
            </p:cNvSpPr>
            <p:nvPr/>
          </p:nvSpPr>
          <p:spPr bwMode="auto">
            <a:xfrm>
              <a:off x="4445" y="1384"/>
              <a:ext cx="58" cy="35"/>
            </a:xfrm>
            <a:custGeom>
              <a:avLst/>
              <a:gdLst>
                <a:gd name="T0" fmla="*/ 0 w 118"/>
                <a:gd name="T1" fmla="*/ 70 h 70"/>
                <a:gd name="T2" fmla="*/ 0 w 118"/>
                <a:gd name="T3" fmla="*/ 4 h 70"/>
                <a:gd name="T4" fmla="*/ 118 w 118"/>
                <a:gd name="T5" fmla="*/ 0 h 70"/>
                <a:gd name="T6" fmla="*/ 118 w 118"/>
                <a:gd name="T7" fmla="*/ 60 h 70"/>
                <a:gd name="T8" fmla="*/ 0 w 118"/>
                <a:gd name="T9" fmla="*/ 7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0" y="70"/>
                  </a:moveTo>
                  <a:lnTo>
                    <a:pt x="0" y="4"/>
                  </a:lnTo>
                  <a:lnTo>
                    <a:pt x="118" y="0"/>
                  </a:lnTo>
                  <a:lnTo>
                    <a:pt x="118" y="60"/>
                  </a:lnTo>
                  <a:lnTo>
                    <a:pt x="0" y="70"/>
                  </a:lnTo>
                  <a:close/>
                </a:path>
              </a:pathLst>
            </a:custGeom>
            <a:solidFill>
              <a:srgbClr val="91637A"/>
            </a:solidFill>
            <a:ln w="9525">
              <a:noFill/>
              <a:round/>
              <a:headEnd/>
              <a:tailEnd/>
            </a:ln>
          </p:spPr>
          <p:txBody>
            <a:bodyPr/>
            <a:lstStyle/>
            <a:p>
              <a:endParaRPr lang="he-IL" sz="1800"/>
            </a:p>
          </p:txBody>
        </p:sp>
        <p:sp>
          <p:nvSpPr>
            <p:cNvPr id="1029197" name="Freeform 72"/>
            <p:cNvSpPr>
              <a:spLocks/>
            </p:cNvSpPr>
            <p:nvPr/>
          </p:nvSpPr>
          <p:spPr bwMode="auto">
            <a:xfrm>
              <a:off x="4362" y="1386"/>
              <a:ext cx="73" cy="40"/>
            </a:xfrm>
            <a:custGeom>
              <a:avLst/>
              <a:gdLst>
                <a:gd name="T0" fmla="*/ 0 w 148"/>
                <a:gd name="T1" fmla="*/ 79 h 79"/>
                <a:gd name="T2" fmla="*/ 0 w 148"/>
                <a:gd name="T3" fmla="*/ 4 h 79"/>
                <a:gd name="T4" fmla="*/ 148 w 148"/>
                <a:gd name="T5" fmla="*/ 0 h 79"/>
                <a:gd name="T6" fmla="*/ 148 w 148"/>
                <a:gd name="T7" fmla="*/ 66 h 79"/>
                <a:gd name="T8" fmla="*/ 0 w 148"/>
                <a:gd name="T9" fmla="*/ 79 h 79"/>
                <a:gd name="T10" fmla="*/ 0 60000 65536"/>
                <a:gd name="T11" fmla="*/ 0 60000 65536"/>
                <a:gd name="T12" fmla="*/ 0 60000 65536"/>
                <a:gd name="T13" fmla="*/ 0 60000 65536"/>
                <a:gd name="T14" fmla="*/ 0 60000 65536"/>
                <a:gd name="T15" fmla="*/ 0 w 148"/>
                <a:gd name="T16" fmla="*/ 0 h 79"/>
                <a:gd name="T17" fmla="*/ 148 w 148"/>
                <a:gd name="T18" fmla="*/ 79 h 79"/>
              </a:gdLst>
              <a:ahLst/>
              <a:cxnLst>
                <a:cxn ang="T10">
                  <a:pos x="T0" y="T1"/>
                </a:cxn>
                <a:cxn ang="T11">
                  <a:pos x="T2" y="T3"/>
                </a:cxn>
                <a:cxn ang="T12">
                  <a:pos x="T4" y="T5"/>
                </a:cxn>
                <a:cxn ang="T13">
                  <a:pos x="T6" y="T7"/>
                </a:cxn>
                <a:cxn ang="T14">
                  <a:pos x="T8" y="T9"/>
                </a:cxn>
              </a:cxnLst>
              <a:rect l="T15" t="T16" r="T17" b="T18"/>
              <a:pathLst>
                <a:path w="148" h="79">
                  <a:moveTo>
                    <a:pt x="0" y="79"/>
                  </a:moveTo>
                  <a:lnTo>
                    <a:pt x="0" y="4"/>
                  </a:lnTo>
                  <a:lnTo>
                    <a:pt x="148" y="0"/>
                  </a:lnTo>
                  <a:lnTo>
                    <a:pt x="148" y="66"/>
                  </a:lnTo>
                  <a:lnTo>
                    <a:pt x="0" y="79"/>
                  </a:lnTo>
                  <a:close/>
                </a:path>
              </a:pathLst>
            </a:custGeom>
            <a:solidFill>
              <a:srgbClr val="91637A"/>
            </a:solidFill>
            <a:ln w="9525">
              <a:noFill/>
              <a:round/>
              <a:headEnd/>
              <a:tailEnd/>
            </a:ln>
          </p:spPr>
          <p:txBody>
            <a:bodyPr/>
            <a:lstStyle/>
            <a:p>
              <a:endParaRPr lang="he-IL" sz="1800"/>
            </a:p>
          </p:txBody>
        </p:sp>
        <p:sp>
          <p:nvSpPr>
            <p:cNvPr id="1029198" name="Freeform 73"/>
            <p:cNvSpPr>
              <a:spLocks/>
            </p:cNvSpPr>
            <p:nvPr/>
          </p:nvSpPr>
          <p:spPr bwMode="auto">
            <a:xfrm>
              <a:off x="4321" y="1340"/>
              <a:ext cx="75" cy="41"/>
            </a:xfrm>
            <a:custGeom>
              <a:avLst/>
              <a:gdLst>
                <a:gd name="T0" fmla="*/ 148 w 148"/>
                <a:gd name="T1" fmla="*/ 4 h 82"/>
                <a:gd name="T2" fmla="*/ 148 w 148"/>
                <a:gd name="T3" fmla="*/ 78 h 82"/>
                <a:gd name="T4" fmla="*/ 0 w 148"/>
                <a:gd name="T5" fmla="*/ 82 h 82"/>
                <a:gd name="T6" fmla="*/ 0 w 148"/>
                <a:gd name="T7" fmla="*/ 0 h 82"/>
                <a:gd name="T8" fmla="*/ 148 w 148"/>
                <a:gd name="T9" fmla="*/ 4 h 82"/>
                <a:gd name="T10" fmla="*/ 0 60000 65536"/>
                <a:gd name="T11" fmla="*/ 0 60000 65536"/>
                <a:gd name="T12" fmla="*/ 0 60000 65536"/>
                <a:gd name="T13" fmla="*/ 0 60000 65536"/>
                <a:gd name="T14" fmla="*/ 0 60000 65536"/>
                <a:gd name="T15" fmla="*/ 0 w 148"/>
                <a:gd name="T16" fmla="*/ 0 h 82"/>
                <a:gd name="T17" fmla="*/ 148 w 148"/>
                <a:gd name="T18" fmla="*/ 82 h 82"/>
              </a:gdLst>
              <a:ahLst/>
              <a:cxnLst>
                <a:cxn ang="T10">
                  <a:pos x="T0" y="T1"/>
                </a:cxn>
                <a:cxn ang="T11">
                  <a:pos x="T2" y="T3"/>
                </a:cxn>
                <a:cxn ang="T12">
                  <a:pos x="T4" y="T5"/>
                </a:cxn>
                <a:cxn ang="T13">
                  <a:pos x="T6" y="T7"/>
                </a:cxn>
                <a:cxn ang="T14">
                  <a:pos x="T8" y="T9"/>
                </a:cxn>
              </a:cxnLst>
              <a:rect l="T15" t="T16" r="T17" b="T18"/>
              <a:pathLst>
                <a:path w="148" h="82">
                  <a:moveTo>
                    <a:pt x="148" y="4"/>
                  </a:moveTo>
                  <a:lnTo>
                    <a:pt x="148" y="78"/>
                  </a:lnTo>
                  <a:lnTo>
                    <a:pt x="0" y="82"/>
                  </a:lnTo>
                  <a:lnTo>
                    <a:pt x="0" y="0"/>
                  </a:lnTo>
                  <a:lnTo>
                    <a:pt x="148" y="4"/>
                  </a:lnTo>
                  <a:close/>
                </a:path>
              </a:pathLst>
            </a:custGeom>
            <a:solidFill>
              <a:srgbClr val="91637A"/>
            </a:solidFill>
            <a:ln w="9525">
              <a:noFill/>
              <a:round/>
              <a:headEnd/>
              <a:tailEnd/>
            </a:ln>
          </p:spPr>
          <p:txBody>
            <a:bodyPr/>
            <a:lstStyle/>
            <a:p>
              <a:endParaRPr lang="he-IL" sz="1800"/>
            </a:p>
          </p:txBody>
        </p:sp>
        <p:sp>
          <p:nvSpPr>
            <p:cNvPr id="1029199" name="Freeform 74"/>
            <p:cNvSpPr>
              <a:spLocks/>
            </p:cNvSpPr>
            <p:nvPr/>
          </p:nvSpPr>
          <p:spPr bwMode="auto">
            <a:xfrm>
              <a:off x="4362" y="1294"/>
              <a:ext cx="73" cy="40"/>
            </a:xfrm>
            <a:custGeom>
              <a:avLst/>
              <a:gdLst>
                <a:gd name="T0" fmla="*/ 148 w 148"/>
                <a:gd name="T1" fmla="*/ 12 h 80"/>
                <a:gd name="T2" fmla="*/ 148 w 148"/>
                <a:gd name="T3" fmla="*/ 80 h 80"/>
                <a:gd name="T4" fmla="*/ 0 w 148"/>
                <a:gd name="T5" fmla="*/ 75 h 80"/>
                <a:gd name="T6" fmla="*/ 0 w 148"/>
                <a:gd name="T7" fmla="*/ 0 h 80"/>
                <a:gd name="T8" fmla="*/ 148 w 148"/>
                <a:gd name="T9" fmla="*/ 12 h 80"/>
                <a:gd name="T10" fmla="*/ 0 60000 65536"/>
                <a:gd name="T11" fmla="*/ 0 60000 65536"/>
                <a:gd name="T12" fmla="*/ 0 60000 65536"/>
                <a:gd name="T13" fmla="*/ 0 60000 65536"/>
                <a:gd name="T14" fmla="*/ 0 60000 65536"/>
                <a:gd name="T15" fmla="*/ 0 w 148"/>
                <a:gd name="T16" fmla="*/ 0 h 80"/>
                <a:gd name="T17" fmla="*/ 148 w 148"/>
                <a:gd name="T18" fmla="*/ 80 h 80"/>
              </a:gdLst>
              <a:ahLst/>
              <a:cxnLst>
                <a:cxn ang="T10">
                  <a:pos x="T0" y="T1"/>
                </a:cxn>
                <a:cxn ang="T11">
                  <a:pos x="T2" y="T3"/>
                </a:cxn>
                <a:cxn ang="T12">
                  <a:pos x="T4" y="T5"/>
                </a:cxn>
                <a:cxn ang="T13">
                  <a:pos x="T6" y="T7"/>
                </a:cxn>
                <a:cxn ang="T14">
                  <a:pos x="T8" y="T9"/>
                </a:cxn>
              </a:cxnLst>
              <a:rect l="T15" t="T16" r="T17" b="T18"/>
              <a:pathLst>
                <a:path w="148" h="80">
                  <a:moveTo>
                    <a:pt x="148" y="12"/>
                  </a:moveTo>
                  <a:lnTo>
                    <a:pt x="148" y="80"/>
                  </a:lnTo>
                  <a:lnTo>
                    <a:pt x="0" y="75"/>
                  </a:lnTo>
                  <a:lnTo>
                    <a:pt x="0" y="0"/>
                  </a:lnTo>
                  <a:lnTo>
                    <a:pt x="148" y="12"/>
                  </a:lnTo>
                  <a:close/>
                </a:path>
              </a:pathLst>
            </a:custGeom>
            <a:solidFill>
              <a:srgbClr val="91637A"/>
            </a:solidFill>
            <a:ln w="9525">
              <a:noFill/>
              <a:round/>
              <a:headEnd/>
              <a:tailEnd/>
            </a:ln>
          </p:spPr>
          <p:txBody>
            <a:bodyPr/>
            <a:lstStyle/>
            <a:p>
              <a:endParaRPr lang="he-IL" sz="1800"/>
            </a:p>
          </p:txBody>
        </p:sp>
        <p:sp>
          <p:nvSpPr>
            <p:cNvPr id="1029200" name="Freeform 75"/>
            <p:cNvSpPr>
              <a:spLocks/>
            </p:cNvSpPr>
            <p:nvPr/>
          </p:nvSpPr>
          <p:spPr bwMode="auto">
            <a:xfrm>
              <a:off x="4445" y="1301"/>
              <a:ext cx="58" cy="35"/>
            </a:xfrm>
            <a:custGeom>
              <a:avLst/>
              <a:gdLst>
                <a:gd name="T0" fmla="*/ 118 w 118"/>
                <a:gd name="T1" fmla="*/ 10 h 70"/>
                <a:gd name="T2" fmla="*/ 118 w 118"/>
                <a:gd name="T3" fmla="*/ 70 h 70"/>
                <a:gd name="T4" fmla="*/ 0 w 118"/>
                <a:gd name="T5" fmla="*/ 67 h 70"/>
                <a:gd name="T6" fmla="*/ 0 w 118"/>
                <a:gd name="T7" fmla="*/ 0 h 70"/>
                <a:gd name="T8" fmla="*/ 118 w 118"/>
                <a:gd name="T9" fmla="*/ 1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118" y="10"/>
                  </a:moveTo>
                  <a:lnTo>
                    <a:pt x="118" y="70"/>
                  </a:lnTo>
                  <a:lnTo>
                    <a:pt x="0" y="67"/>
                  </a:lnTo>
                  <a:lnTo>
                    <a:pt x="0" y="0"/>
                  </a:lnTo>
                  <a:lnTo>
                    <a:pt x="118" y="10"/>
                  </a:lnTo>
                  <a:close/>
                </a:path>
              </a:pathLst>
            </a:custGeom>
            <a:solidFill>
              <a:srgbClr val="91637A"/>
            </a:solidFill>
            <a:ln w="9525">
              <a:noFill/>
              <a:round/>
              <a:headEnd/>
              <a:tailEnd/>
            </a:ln>
          </p:spPr>
          <p:txBody>
            <a:bodyPr/>
            <a:lstStyle/>
            <a:p>
              <a:endParaRPr lang="he-IL" sz="1800"/>
            </a:p>
          </p:txBody>
        </p:sp>
        <p:sp>
          <p:nvSpPr>
            <p:cNvPr id="1029201" name="Freeform 76"/>
            <p:cNvSpPr>
              <a:spLocks/>
            </p:cNvSpPr>
            <p:nvPr/>
          </p:nvSpPr>
          <p:spPr bwMode="auto">
            <a:xfrm>
              <a:off x="4404" y="1342"/>
              <a:ext cx="75" cy="36"/>
            </a:xfrm>
            <a:custGeom>
              <a:avLst/>
              <a:gdLst>
                <a:gd name="T0" fmla="*/ 0 w 148"/>
                <a:gd name="T1" fmla="*/ 73 h 73"/>
                <a:gd name="T2" fmla="*/ 0 w 148"/>
                <a:gd name="T3" fmla="*/ 0 h 73"/>
                <a:gd name="T4" fmla="*/ 148 w 148"/>
                <a:gd name="T5" fmla="*/ 3 h 73"/>
                <a:gd name="T6" fmla="*/ 148 w 148"/>
                <a:gd name="T7" fmla="*/ 68 h 73"/>
                <a:gd name="T8" fmla="*/ 0 w 148"/>
                <a:gd name="T9" fmla="*/ 73 h 73"/>
                <a:gd name="T10" fmla="*/ 0 60000 65536"/>
                <a:gd name="T11" fmla="*/ 0 60000 65536"/>
                <a:gd name="T12" fmla="*/ 0 60000 65536"/>
                <a:gd name="T13" fmla="*/ 0 60000 65536"/>
                <a:gd name="T14" fmla="*/ 0 60000 65536"/>
                <a:gd name="T15" fmla="*/ 0 w 148"/>
                <a:gd name="T16" fmla="*/ 0 h 73"/>
                <a:gd name="T17" fmla="*/ 148 w 148"/>
                <a:gd name="T18" fmla="*/ 73 h 73"/>
              </a:gdLst>
              <a:ahLst/>
              <a:cxnLst>
                <a:cxn ang="T10">
                  <a:pos x="T0" y="T1"/>
                </a:cxn>
                <a:cxn ang="T11">
                  <a:pos x="T2" y="T3"/>
                </a:cxn>
                <a:cxn ang="T12">
                  <a:pos x="T4" y="T5"/>
                </a:cxn>
                <a:cxn ang="T13">
                  <a:pos x="T6" y="T7"/>
                </a:cxn>
                <a:cxn ang="T14">
                  <a:pos x="T8" y="T9"/>
                </a:cxn>
              </a:cxnLst>
              <a:rect l="T15" t="T16" r="T17" b="T18"/>
              <a:pathLst>
                <a:path w="148" h="73">
                  <a:moveTo>
                    <a:pt x="0" y="73"/>
                  </a:moveTo>
                  <a:lnTo>
                    <a:pt x="0" y="0"/>
                  </a:lnTo>
                  <a:lnTo>
                    <a:pt x="148" y="3"/>
                  </a:lnTo>
                  <a:lnTo>
                    <a:pt x="148" y="68"/>
                  </a:lnTo>
                  <a:lnTo>
                    <a:pt x="0" y="73"/>
                  </a:lnTo>
                  <a:close/>
                </a:path>
              </a:pathLst>
            </a:custGeom>
            <a:solidFill>
              <a:srgbClr val="91637A"/>
            </a:solidFill>
            <a:ln w="9525">
              <a:noFill/>
              <a:round/>
              <a:headEnd/>
              <a:tailEnd/>
            </a:ln>
          </p:spPr>
          <p:txBody>
            <a:bodyPr/>
            <a:lstStyle/>
            <a:p>
              <a:endParaRPr lang="he-IL" sz="1800"/>
            </a:p>
          </p:txBody>
        </p:sp>
        <p:sp>
          <p:nvSpPr>
            <p:cNvPr id="1029202" name="Freeform 77"/>
            <p:cNvSpPr>
              <a:spLocks/>
            </p:cNvSpPr>
            <p:nvPr/>
          </p:nvSpPr>
          <p:spPr bwMode="auto">
            <a:xfrm>
              <a:off x="4487" y="1344"/>
              <a:ext cx="16" cy="31"/>
            </a:xfrm>
            <a:custGeom>
              <a:avLst/>
              <a:gdLst>
                <a:gd name="T0" fmla="*/ 0 w 33"/>
                <a:gd name="T1" fmla="*/ 0 h 62"/>
                <a:gd name="T2" fmla="*/ 33 w 33"/>
                <a:gd name="T3" fmla="*/ 0 h 62"/>
                <a:gd name="T4" fmla="*/ 33 w 33"/>
                <a:gd name="T5" fmla="*/ 61 h 62"/>
                <a:gd name="T6" fmla="*/ 0 w 33"/>
                <a:gd name="T7" fmla="*/ 62 h 62"/>
                <a:gd name="T8" fmla="*/ 0 w 33"/>
                <a:gd name="T9" fmla="*/ 0 h 62"/>
                <a:gd name="T10" fmla="*/ 0 60000 65536"/>
                <a:gd name="T11" fmla="*/ 0 60000 65536"/>
                <a:gd name="T12" fmla="*/ 0 60000 65536"/>
                <a:gd name="T13" fmla="*/ 0 60000 65536"/>
                <a:gd name="T14" fmla="*/ 0 60000 65536"/>
                <a:gd name="T15" fmla="*/ 0 w 33"/>
                <a:gd name="T16" fmla="*/ 0 h 62"/>
                <a:gd name="T17" fmla="*/ 33 w 33"/>
                <a:gd name="T18" fmla="*/ 62 h 62"/>
              </a:gdLst>
              <a:ahLst/>
              <a:cxnLst>
                <a:cxn ang="T10">
                  <a:pos x="T0" y="T1"/>
                </a:cxn>
                <a:cxn ang="T11">
                  <a:pos x="T2" y="T3"/>
                </a:cxn>
                <a:cxn ang="T12">
                  <a:pos x="T4" y="T5"/>
                </a:cxn>
                <a:cxn ang="T13">
                  <a:pos x="T6" y="T7"/>
                </a:cxn>
                <a:cxn ang="T14">
                  <a:pos x="T8" y="T9"/>
                </a:cxn>
              </a:cxnLst>
              <a:rect l="T15" t="T16" r="T17" b="T18"/>
              <a:pathLst>
                <a:path w="33" h="62">
                  <a:moveTo>
                    <a:pt x="0" y="0"/>
                  </a:moveTo>
                  <a:lnTo>
                    <a:pt x="33" y="0"/>
                  </a:lnTo>
                  <a:lnTo>
                    <a:pt x="33" y="61"/>
                  </a:lnTo>
                  <a:lnTo>
                    <a:pt x="0" y="62"/>
                  </a:lnTo>
                  <a:lnTo>
                    <a:pt x="0" y="0"/>
                  </a:lnTo>
                  <a:close/>
                </a:path>
              </a:pathLst>
            </a:custGeom>
            <a:solidFill>
              <a:srgbClr val="91637A"/>
            </a:solidFill>
            <a:ln w="9525">
              <a:noFill/>
              <a:round/>
              <a:headEnd/>
              <a:tailEnd/>
            </a:ln>
          </p:spPr>
          <p:txBody>
            <a:bodyPr/>
            <a:lstStyle/>
            <a:p>
              <a:endParaRPr lang="he-IL" sz="1800"/>
            </a:p>
          </p:txBody>
        </p:sp>
        <p:sp>
          <p:nvSpPr>
            <p:cNvPr id="1029203" name="Freeform 78"/>
            <p:cNvSpPr>
              <a:spLocks/>
            </p:cNvSpPr>
            <p:nvPr/>
          </p:nvSpPr>
          <p:spPr bwMode="auto">
            <a:xfrm>
              <a:off x="4487" y="1264"/>
              <a:ext cx="16" cy="32"/>
            </a:xfrm>
            <a:custGeom>
              <a:avLst/>
              <a:gdLst>
                <a:gd name="T0" fmla="*/ 33 w 33"/>
                <a:gd name="T1" fmla="*/ 65 h 65"/>
                <a:gd name="T2" fmla="*/ 0 w 33"/>
                <a:gd name="T3" fmla="*/ 63 h 65"/>
                <a:gd name="T4" fmla="*/ 0 w 33"/>
                <a:gd name="T5" fmla="*/ 0 h 65"/>
                <a:gd name="T6" fmla="*/ 33 w 33"/>
                <a:gd name="T7" fmla="*/ 4 h 65"/>
                <a:gd name="T8" fmla="*/ 33 w 33"/>
                <a:gd name="T9" fmla="*/ 65 h 65"/>
                <a:gd name="T10" fmla="*/ 0 60000 65536"/>
                <a:gd name="T11" fmla="*/ 0 60000 65536"/>
                <a:gd name="T12" fmla="*/ 0 60000 65536"/>
                <a:gd name="T13" fmla="*/ 0 60000 65536"/>
                <a:gd name="T14" fmla="*/ 0 60000 65536"/>
                <a:gd name="T15" fmla="*/ 0 w 33"/>
                <a:gd name="T16" fmla="*/ 0 h 65"/>
                <a:gd name="T17" fmla="*/ 33 w 33"/>
                <a:gd name="T18" fmla="*/ 65 h 65"/>
              </a:gdLst>
              <a:ahLst/>
              <a:cxnLst>
                <a:cxn ang="T10">
                  <a:pos x="T0" y="T1"/>
                </a:cxn>
                <a:cxn ang="T11">
                  <a:pos x="T2" y="T3"/>
                </a:cxn>
                <a:cxn ang="T12">
                  <a:pos x="T4" y="T5"/>
                </a:cxn>
                <a:cxn ang="T13">
                  <a:pos x="T6" y="T7"/>
                </a:cxn>
                <a:cxn ang="T14">
                  <a:pos x="T8" y="T9"/>
                </a:cxn>
              </a:cxnLst>
              <a:rect l="T15" t="T16" r="T17" b="T18"/>
              <a:pathLst>
                <a:path w="33" h="65">
                  <a:moveTo>
                    <a:pt x="33" y="65"/>
                  </a:moveTo>
                  <a:lnTo>
                    <a:pt x="0" y="63"/>
                  </a:lnTo>
                  <a:lnTo>
                    <a:pt x="0" y="0"/>
                  </a:lnTo>
                  <a:lnTo>
                    <a:pt x="33" y="4"/>
                  </a:lnTo>
                  <a:lnTo>
                    <a:pt x="33" y="65"/>
                  </a:lnTo>
                  <a:close/>
                </a:path>
              </a:pathLst>
            </a:custGeom>
            <a:solidFill>
              <a:srgbClr val="91637A"/>
            </a:solidFill>
            <a:ln w="9525">
              <a:noFill/>
              <a:round/>
              <a:headEnd/>
              <a:tailEnd/>
            </a:ln>
          </p:spPr>
          <p:txBody>
            <a:bodyPr/>
            <a:lstStyle/>
            <a:p>
              <a:endParaRPr lang="he-IL" sz="1800"/>
            </a:p>
          </p:txBody>
        </p:sp>
        <p:sp>
          <p:nvSpPr>
            <p:cNvPr id="1029204" name="Freeform 79"/>
            <p:cNvSpPr>
              <a:spLocks/>
            </p:cNvSpPr>
            <p:nvPr/>
          </p:nvSpPr>
          <p:spPr bwMode="auto">
            <a:xfrm>
              <a:off x="4278" y="1389"/>
              <a:ext cx="74" cy="45"/>
            </a:xfrm>
            <a:custGeom>
              <a:avLst/>
              <a:gdLst>
                <a:gd name="T0" fmla="*/ 149 w 149"/>
                <a:gd name="T1" fmla="*/ 0 h 90"/>
                <a:gd name="T2" fmla="*/ 149 w 149"/>
                <a:gd name="T3" fmla="*/ 77 h 90"/>
                <a:gd name="T4" fmla="*/ 0 w 149"/>
                <a:gd name="T5" fmla="*/ 90 h 90"/>
                <a:gd name="T6" fmla="*/ 0 w 149"/>
                <a:gd name="T7" fmla="*/ 5 h 90"/>
                <a:gd name="T8" fmla="*/ 149 w 149"/>
                <a:gd name="T9" fmla="*/ 0 h 90"/>
                <a:gd name="T10" fmla="*/ 0 60000 65536"/>
                <a:gd name="T11" fmla="*/ 0 60000 65536"/>
                <a:gd name="T12" fmla="*/ 0 60000 65536"/>
                <a:gd name="T13" fmla="*/ 0 60000 65536"/>
                <a:gd name="T14" fmla="*/ 0 60000 65536"/>
                <a:gd name="T15" fmla="*/ 0 w 149"/>
                <a:gd name="T16" fmla="*/ 0 h 90"/>
                <a:gd name="T17" fmla="*/ 149 w 149"/>
                <a:gd name="T18" fmla="*/ 90 h 90"/>
              </a:gdLst>
              <a:ahLst/>
              <a:cxnLst>
                <a:cxn ang="T10">
                  <a:pos x="T0" y="T1"/>
                </a:cxn>
                <a:cxn ang="T11">
                  <a:pos x="T2" y="T3"/>
                </a:cxn>
                <a:cxn ang="T12">
                  <a:pos x="T4" y="T5"/>
                </a:cxn>
                <a:cxn ang="T13">
                  <a:pos x="T6" y="T7"/>
                </a:cxn>
                <a:cxn ang="T14">
                  <a:pos x="T8" y="T9"/>
                </a:cxn>
              </a:cxnLst>
              <a:rect l="T15" t="T16" r="T17" b="T18"/>
              <a:pathLst>
                <a:path w="149" h="90">
                  <a:moveTo>
                    <a:pt x="149" y="0"/>
                  </a:moveTo>
                  <a:lnTo>
                    <a:pt x="149" y="77"/>
                  </a:lnTo>
                  <a:lnTo>
                    <a:pt x="0" y="90"/>
                  </a:lnTo>
                  <a:lnTo>
                    <a:pt x="0" y="5"/>
                  </a:lnTo>
                  <a:lnTo>
                    <a:pt x="149" y="0"/>
                  </a:lnTo>
                  <a:close/>
                </a:path>
              </a:pathLst>
            </a:custGeom>
            <a:solidFill>
              <a:srgbClr val="91637A"/>
            </a:solidFill>
            <a:ln w="9525">
              <a:noFill/>
              <a:round/>
              <a:headEnd/>
              <a:tailEnd/>
            </a:ln>
          </p:spPr>
          <p:txBody>
            <a:bodyPr/>
            <a:lstStyle/>
            <a:p>
              <a:endParaRPr lang="he-IL" sz="1800"/>
            </a:p>
          </p:txBody>
        </p:sp>
        <p:sp>
          <p:nvSpPr>
            <p:cNvPr id="1029205" name="Freeform 80"/>
            <p:cNvSpPr>
              <a:spLocks/>
            </p:cNvSpPr>
            <p:nvPr/>
          </p:nvSpPr>
          <p:spPr bwMode="auto">
            <a:xfrm>
              <a:off x="4487" y="1423"/>
              <a:ext cx="16" cy="33"/>
            </a:xfrm>
            <a:custGeom>
              <a:avLst/>
              <a:gdLst>
                <a:gd name="T0" fmla="*/ 0 w 33"/>
                <a:gd name="T1" fmla="*/ 3 h 66"/>
                <a:gd name="T2" fmla="*/ 33 w 33"/>
                <a:gd name="T3" fmla="*/ 0 h 66"/>
                <a:gd name="T4" fmla="*/ 33 w 33"/>
                <a:gd name="T5" fmla="*/ 61 h 66"/>
                <a:gd name="T6" fmla="*/ 0 w 33"/>
                <a:gd name="T7" fmla="*/ 66 h 66"/>
                <a:gd name="T8" fmla="*/ 0 w 33"/>
                <a:gd name="T9" fmla="*/ 3 h 66"/>
                <a:gd name="T10" fmla="*/ 0 60000 65536"/>
                <a:gd name="T11" fmla="*/ 0 60000 65536"/>
                <a:gd name="T12" fmla="*/ 0 60000 65536"/>
                <a:gd name="T13" fmla="*/ 0 60000 65536"/>
                <a:gd name="T14" fmla="*/ 0 60000 65536"/>
                <a:gd name="T15" fmla="*/ 0 w 33"/>
                <a:gd name="T16" fmla="*/ 0 h 66"/>
                <a:gd name="T17" fmla="*/ 33 w 33"/>
                <a:gd name="T18" fmla="*/ 66 h 66"/>
              </a:gdLst>
              <a:ahLst/>
              <a:cxnLst>
                <a:cxn ang="T10">
                  <a:pos x="T0" y="T1"/>
                </a:cxn>
                <a:cxn ang="T11">
                  <a:pos x="T2" y="T3"/>
                </a:cxn>
                <a:cxn ang="T12">
                  <a:pos x="T4" y="T5"/>
                </a:cxn>
                <a:cxn ang="T13">
                  <a:pos x="T6" y="T7"/>
                </a:cxn>
                <a:cxn ang="T14">
                  <a:pos x="T8" y="T9"/>
                </a:cxn>
              </a:cxnLst>
              <a:rect l="T15" t="T16" r="T17" b="T18"/>
              <a:pathLst>
                <a:path w="33" h="66">
                  <a:moveTo>
                    <a:pt x="0" y="3"/>
                  </a:moveTo>
                  <a:lnTo>
                    <a:pt x="33" y="0"/>
                  </a:lnTo>
                  <a:lnTo>
                    <a:pt x="33" y="61"/>
                  </a:lnTo>
                  <a:lnTo>
                    <a:pt x="0" y="66"/>
                  </a:lnTo>
                  <a:lnTo>
                    <a:pt x="0" y="3"/>
                  </a:lnTo>
                  <a:close/>
                </a:path>
              </a:pathLst>
            </a:custGeom>
            <a:solidFill>
              <a:srgbClr val="91637A"/>
            </a:solidFill>
            <a:ln w="9525">
              <a:noFill/>
              <a:round/>
              <a:headEnd/>
              <a:tailEnd/>
            </a:ln>
          </p:spPr>
          <p:txBody>
            <a:bodyPr/>
            <a:lstStyle/>
            <a:p>
              <a:endParaRPr lang="he-IL" sz="1800"/>
            </a:p>
          </p:txBody>
        </p:sp>
        <p:sp>
          <p:nvSpPr>
            <p:cNvPr id="1029206" name="Freeform 81"/>
            <p:cNvSpPr>
              <a:spLocks/>
            </p:cNvSpPr>
            <p:nvPr/>
          </p:nvSpPr>
          <p:spPr bwMode="auto">
            <a:xfrm>
              <a:off x="4195" y="1392"/>
              <a:ext cx="74" cy="48"/>
            </a:xfrm>
            <a:custGeom>
              <a:avLst/>
              <a:gdLst>
                <a:gd name="T0" fmla="*/ 149 w 149"/>
                <a:gd name="T1" fmla="*/ 0 h 98"/>
                <a:gd name="T2" fmla="*/ 149 w 149"/>
                <a:gd name="T3" fmla="*/ 85 h 98"/>
                <a:gd name="T4" fmla="*/ 0 w 149"/>
                <a:gd name="T5" fmla="*/ 98 h 98"/>
                <a:gd name="T6" fmla="*/ 0 w 149"/>
                <a:gd name="T7" fmla="*/ 5 h 98"/>
                <a:gd name="T8" fmla="*/ 149 w 149"/>
                <a:gd name="T9" fmla="*/ 0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0"/>
                  </a:moveTo>
                  <a:lnTo>
                    <a:pt x="149" y="85"/>
                  </a:lnTo>
                  <a:lnTo>
                    <a:pt x="0" y="98"/>
                  </a:lnTo>
                  <a:lnTo>
                    <a:pt x="0" y="5"/>
                  </a:lnTo>
                  <a:lnTo>
                    <a:pt x="149" y="0"/>
                  </a:lnTo>
                  <a:close/>
                </a:path>
              </a:pathLst>
            </a:custGeom>
            <a:solidFill>
              <a:srgbClr val="91637A"/>
            </a:solidFill>
            <a:ln w="9525">
              <a:noFill/>
              <a:round/>
              <a:headEnd/>
              <a:tailEnd/>
            </a:ln>
          </p:spPr>
          <p:txBody>
            <a:bodyPr/>
            <a:lstStyle/>
            <a:p>
              <a:endParaRPr lang="he-IL" sz="1800"/>
            </a:p>
          </p:txBody>
        </p:sp>
        <p:sp>
          <p:nvSpPr>
            <p:cNvPr id="1029207" name="Freeform 82"/>
            <p:cNvSpPr>
              <a:spLocks/>
            </p:cNvSpPr>
            <p:nvPr/>
          </p:nvSpPr>
          <p:spPr bwMode="auto">
            <a:xfrm>
              <a:off x="4238" y="1439"/>
              <a:ext cx="75" cy="53"/>
            </a:xfrm>
            <a:custGeom>
              <a:avLst/>
              <a:gdLst>
                <a:gd name="T0" fmla="*/ 148 w 148"/>
                <a:gd name="T1" fmla="*/ 0 h 104"/>
                <a:gd name="T2" fmla="*/ 148 w 148"/>
                <a:gd name="T3" fmla="*/ 83 h 104"/>
                <a:gd name="T4" fmla="*/ 0 w 148"/>
                <a:gd name="T5" fmla="*/ 104 h 104"/>
                <a:gd name="T6" fmla="*/ 0 w 148"/>
                <a:gd name="T7" fmla="*/ 12 h 104"/>
                <a:gd name="T8" fmla="*/ 148 w 148"/>
                <a:gd name="T9" fmla="*/ 0 h 104"/>
                <a:gd name="T10" fmla="*/ 0 60000 65536"/>
                <a:gd name="T11" fmla="*/ 0 60000 65536"/>
                <a:gd name="T12" fmla="*/ 0 60000 65536"/>
                <a:gd name="T13" fmla="*/ 0 60000 65536"/>
                <a:gd name="T14" fmla="*/ 0 60000 65536"/>
                <a:gd name="T15" fmla="*/ 0 w 148"/>
                <a:gd name="T16" fmla="*/ 0 h 104"/>
                <a:gd name="T17" fmla="*/ 148 w 148"/>
                <a:gd name="T18" fmla="*/ 104 h 104"/>
              </a:gdLst>
              <a:ahLst/>
              <a:cxnLst>
                <a:cxn ang="T10">
                  <a:pos x="T0" y="T1"/>
                </a:cxn>
                <a:cxn ang="T11">
                  <a:pos x="T2" y="T3"/>
                </a:cxn>
                <a:cxn ang="T12">
                  <a:pos x="T4" y="T5"/>
                </a:cxn>
                <a:cxn ang="T13">
                  <a:pos x="T6" y="T7"/>
                </a:cxn>
                <a:cxn ang="T14">
                  <a:pos x="T8" y="T9"/>
                </a:cxn>
              </a:cxnLst>
              <a:rect l="T15" t="T16" r="T17" b="T18"/>
              <a:pathLst>
                <a:path w="148" h="104">
                  <a:moveTo>
                    <a:pt x="148" y="0"/>
                  </a:moveTo>
                  <a:lnTo>
                    <a:pt x="148" y="83"/>
                  </a:lnTo>
                  <a:lnTo>
                    <a:pt x="0" y="104"/>
                  </a:lnTo>
                  <a:lnTo>
                    <a:pt x="0" y="12"/>
                  </a:lnTo>
                  <a:lnTo>
                    <a:pt x="148" y="0"/>
                  </a:lnTo>
                  <a:close/>
                </a:path>
              </a:pathLst>
            </a:custGeom>
            <a:solidFill>
              <a:srgbClr val="91637A"/>
            </a:solidFill>
            <a:ln w="9525">
              <a:noFill/>
              <a:round/>
              <a:headEnd/>
              <a:tailEnd/>
            </a:ln>
          </p:spPr>
          <p:txBody>
            <a:bodyPr/>
            <a:lstStyle/>
            <a:p>
              <a:endParaRPr lang="he-IL" sz="1800"/>
            </a:p>
          </p:txBody>
        </p:sp>
        <p:sp>
          <p:nvSpPr>
            <p:cNvPr id="1029208" name="Freeform 83"/>
            <p:cNvSpPr>
              <a:spLocks/>
            </p:cNvSpPr>
            <p:nvPr/>
          </p:nvSpPr>
          <p:spPr bwMode="auto">
            <a:xfrm>
              <a:off x="4487" y="1184"/>
              <a:ext cx="16" cy="35"/>
            </a:xfrm>
            <a:custGeom>
              <a:avLst/>
              <a:gdLst>
                <a:gd name="T0" fmla="*/ 33 w 33"/>
                <a:gd name="T1" fmla="*/ 69 h 69"/>
                <a:gd name="T2" fmla="*/ 0 w 33"/>
                <a:gd name="T3" fmla="*/ 63 h 69"/>
                <a:gd name="T4" fmla="*/ 0 w 33"/>
                <a:gd name="T5" fmla="*/ 0 h 69"/>
                <a:gd name="T6" fmla="*/ 33 w 33"/>
                <a:gd name="T7" fmla="*/ 8 h 69"/>
                <a:gd name="T8" fmla="*/ 33 w 33"/>
                <a:gd name="T9" fmla="*/ 69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33" y="69"/>
                  </a:moveTo>
                  <a:lnTo>
                    <a:pt x="0" y="63"/>
                  </a:lnTo>
                  <a:lnTo>
                    <a:pt x="0" y="0"/>
                  </a:lnTo>
                  <a:lnTo>
                    <a:pt x="33" y="8"/>
                  </a:lnTo>
                  <a:lnTo>
                    <a:pt x="33" y="69"/>
                  </a:lnTo>
                  <a:close/>
                </a:path>
              </a:pathLst>
            </a:custGeom>
            <a:solidFill>
              <a:srgbClr val="91637A"/>
            </a:solidFill>
            <a:ln w="9525">
              <a:noFill/>
              <a:round/>
              <a:headEnd/>
              <a:tailEnd/>
            </a:ln>
          </p:spPr>
          <p:txBody>
            <a:bodyPr/>
            <a:lstStyle/>
            <a:p>
              <a:endParaRPr lang="he-IL" sz="1800"/>
            </a:p>
          </p:txBody>
        </p:sp>
        <p:sp>
          <p:nvSpPr>
            <p:cNvPr id="1029209" name="Freeform 84"/>
            <p:cNvSpPr>
              <a:spLocks/>
            </p:cNvSpPr>
            <p:nvPr/>
          </p:nvSpPr>
          <p:spPr bwMode="auto">
            <a:xfrm>
              <a:off x="4321" y="1143"/>
              <a:ext cx="75" cy="54"/>
            </a:xfrm>
            <a:custGeom>
              <a:avLst/>
              <a:gdLst>
                <a:gd name="T0" fmla="*/ 148 w 148"/>
                <a:gd name="T1" fmla="*/ 110 h 110"/>
                <a:gd name="T2" fmla="*/ 0 w 148"/>
                <a:gd name="T3" fmla="*/ 81 h 110"/>
                <a:gd name="T4" fmla="*/ 0 w 148"/>
                <a:gd name="T5" fmla="*/ 0 h 110"/>
                <a:gd name="T6" fmla="*/ 148 w 148"/>
                <a:gd name="T7" fmla="*/ 37 h 110"/>
                <a:gd name="T8" fmla="*/ 148 w 148"/>
                <a:gd name="T9" fmla="*/ 110 h 110"/>
                <a:gd name="T10" fmla="*/ 0 60000 65536"/>
                <a:gd name="T11" fmla="*/ 0 60000 65536"/>
                <a:gd name="T12" fmla="*/ 0 60000 65536"/>
                <a:gd name="T13" fmla="*/ 0 60000 65536"/>
                <a:gd name="T14" fmla="*/ 0 60000 65536"/>
                <a:gd name="T15" fmla="*/ 0 w 148"/>
                <a:gd name="T16" fmla="*/ 0 h 110"/>
                <a:gd name="T17" fmla="*/ 148 w 148"/>
                <a:gd name="T18" fmla="*/ 110 h 110"/>
              </a:gdLst>
              <a:ahLst/>
              <a:cxnLst>
                <a:cxn ang="T10">
                  <a:pos x="T0" y="T1"/>
                </a:cxn>
                <a:cxn ang="T11">
                  <a:pos x="T2" y="T3"/>
                </a:cxn>
                <a:cxn ang="T12">
                  <a:pos x="T4" y="T5"/>
                </a:cxn>
                <a:cxn ang="T13">
                  <a:pos x="T6" y="T7"/>
                </a:cxn>
                <a:cxn ang="T14">
                  <a:pos x="T8" y="T9"/>
                </a:cxn>
              </a:cxnLst>
              <a:rect l="T15" t="T16" r="T17" b="T18"/>
              <a:pathLst>
                <a:path w="148" h="110">
                  <a:moveTo>
                    <a:pt x="148" y="110"/>
                  </a:moveTo>
                  <a:lnTo>
                    <a:pt x="0" y="81"/>
                  </a:lnTo>
                  <a:lnTo>
                    <a:pt x="0" y="0"/>
                  </a:lnTo>
                  <a:lnTo>
                    <a:pt x="148" y="37"/>
                  </a:lnTo>
                  <a:lnTo>
                    <a:pt x="148" y="110"/>
                  </a:lnTo>
                  <a:close/>
                </a:path>
              </a:pathLst>
            </a:custGeom>
            <a:solidFill>
              <a:srgbClr val="91637A"/>
            </a:solidFill>
            <a:ln w="9525">
              <a:noFill/>
              <a:round/>
              <a:headEnd/>
              <a:tailEnd/>
            </a:ln>
          </p:spPr>
          <p:txBody>
            <a:bodyPr/>
            <a:lstStyle/>
            <a:p>
              <a:endParaRPr lang="he-IL" sz="1800"/>
            </a:p>
          </p:txBody>
        </p:sp>
        <p:sp>
          <p:nvSpPr>
            <p:cNvPr id="1029210" name="Freeform 85"/>
            <p:cNvSpPr>
              <a:spLocks/>
            </p:cNvSpPr>
            <p:nvPr/>
          </p:nvSpPr>
          <p:spPr bwMode="auto">
            <a:xfrm>
              <a:off x="4278" y="1081"/>
              <a:ext cx="74" cy="60"/>
            </a:xfrm>
            <a:custGeom>
              <a:avLst/>
              <a:gdLst>
                <a:gd name="T0" fmla="*/ 0 w 149"/>
                <a:gd name="T1" fmla="*/ 84 h 121"/>
                <a:gd name="T2" fmla="*/ 0 w 149"/>
                <a:gd name="T3" fmla="*/ 0 h 121"/>
                <a:gd name="T4" fmla="*/ 149 w 149"/>
                <a:gd name="T5" fmla="*/ 45 h 121"/>
                <a:gd name="T6" fmla="*/ 149 w 149"/>
                <a:gd name="T7" fmla="*/ 121 h 121"/>
                <a:gd name="T8" fmla="*/ 0 w 149"/>
                <a:gd name="T9" fmla="*/ 84 h 121"/>
                <a:gd name="T10" fmla="*/ 0 60000 65536"/>
                <a:gd name="T11" fmla="*/ 0 60000 65536"/>
                <a:gd name="T12" fmla="*/ 0 60000 65536"/>
                <a:gd name="T13" fmla="*/ 0 60000 65536"/>
                <a:gd name="T14" fmla="*/ 0 60000 65536"/>
                <a:gd name="T15" fmla="*/ 0 w 149"/>
                <a:gd name="T16" fmla="*/ 0 h 121"/>
                <a:gd name="T17" fmla="*/ 149 w 149"/>
                <a:gd name="T18" fmla="*/ 121 h 121"/>
              </a:gdLst>
              <a:ahLst/>
              <a:cxnLst>
                <a:cxn ang="T10">
                  <a:pos x="T0" y="T1"/>
                </a:cxn>
                <a:cxn ang="T11">
                  <a:pos x="T2" y="T3"/>
                </a:cxn>
                <a:cxn ang="T12">
                  <a:pos x="T4" y="T5"/>
                </a:cxn>
                <a:cxn ang="T13">
                  <a:pos x="T6" y="T7"/>
                </a:cxn>
                <a:cxn ang="T14">
                  <a:pos x="T8" y="T9"/>
                </a:cxn>
              </a:cxnLst>
              <a:rect l="T15" t="T16" r="T17" b="T18"/>
              <a:pathLst>
                <a:path w="149" h="121">
                  <a:moveTo>
                    <a:pt x="0" y="84"/>
                  </a:moveTo>
                  <a:lnTo>
                    <a:pt x="0" y="0"/>
                  </a:lnTo>
                  <a:lnTo>
                    <a:pt x="149" y="45"/>
                  </a:lnTo>
                  <a:lnTo>
                    <a:pt x="149" y="121"/>
                  </a:lnTo>
                  <a:lnTo>
                    <a:pt x="0" y="84"/>
                  </a:lnTo>
                  <a:close/>
                </a:path>
              </a:pathLst>
            </a:custGeom>
            <a:solidFill>
              <a:srgbClr val="91637A"/>
            </a:solidFill>
            <a:ln w="9525">
              <a:noFill/>
              <a:round/>
              <a:headEnd/>
              <a:tailEnd/>
            </a:ln>
          </p:spPr>
          <p:txBody>
            <a:bodyPr/>
            <a:lstStyle/>
            <a:p>
              <a:endParaRPr lang="he-IL" sz="1800"/>
            </a:p>
          </p:txBody>
        </p:sp>
        <p:sp>
          <p:nvSpPr>
            <p:cNvPr id="1029211" name="Freeform 86"/>
            <p:cNvSpPr>
              <a:spLocks/>
            </p:cNvSpPr>
            <p:nvPr/>
          </p:nvSpPr>
          <p:spPr bwMode="auto">
            <a:xfrm>
              <a:off x="4238" y="1014"/>
              <a:ext cx="75" cy="68"/>
            </a:xfrm>
            <a:custGeom>
              <a:avLst/>
              <a:gdLst>
                <a:gd name="T0" fmla="*/ 0 w 148"/>
                <a:gd name="T1" fmla="*/ 90 h 136"/>
                <a:gd name="T2" fmla="*/ 0 w 148"/>
                <a:gd name="T3" fmla="*/ 0 h 136"/>
                <a:gd name="T4" fmla="*/ 148 w 148"/>
                <a:gd name="T5" fmla="*/ 55 h 136"/>
                <a:gd name="T6" fmla="*/ 148 w 148"/>
                <a:gd name="T7" fmla="*/ 136 h 136"/>
                <a:gd name="T8" fmla="*/ 0 w 148"/>
                <a:gd name="T9" fmla="*/ 90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90"/>
                  </a:moveTo>
                  <a:lnTo>
                    <a:pt x="0" y="0"/>
                  </a:lnTo>
                  <a:lnTo>
                    <a:pt x="148" y="55"/>
                  </a:lnTo>
                  <a:lnTo>
                    <a:pt x="148" y="136"/>
                  </a:lnTo>
                  <a:lnTo>
                    <a:pt x="0" y="90"/>
                  </a:lnTo>
                  <a:close/>
                </a:path>
              </a:pathLst>
            </a:custGeom>
            <a:solidFill>
              <a:srgbClr val="91637A"/>
            </a:solidFill>
            <a:ln w="9525">
              <a:noFill/>
              <a:round/>
              <a:headEnd/>
              <a:tailEnd/>
            </a:ln>
          </p:spPr>
          <p:txBody>
            <a:bodyPr/>
            <a:lstStyle/>
            <a:p>
              <a:endParaRPr lang="he-IL" sz="1800"/>
            </a:p>
          </p:txBody>
        </p:sp>
        <p:sp>
          <p:nvSpPr>
            <p:cNvPr id="1029212" name="Freeform 87"/>
            <p:cNvSpPr>
              <a:spLocks/>
            </p:cNvSpPr>
            <p:nvPr/>
          </p:nvSpPr>
          <p:spPr bwMode="auto">
            <a:xfrm>
              <a:off x="4195" y="1055"/>
              <a:ext cx="74" cy="65"/>
            </a:xfrm>
            <a:custGeom>
              <a:avLst/>
              <a:gdLst>
                <a:gd name="T0" fmla="*/ 149 w 149"/>
                <a:gd name="T1" fmla="*/ 45 h 131"/>
                <a:gd name="T2" fmla="*/ 149 w 149"/>
                <a:gd name="T3" fmla="*/ 131 h 131"/>
                <a:gd name="T4" fmla="*/ 0 w 149"/>
                <a:gd name="T5" fmla="*/ 94 h 131"/>
                <a:gd name="T6" fmla="*/ 0 w 149"/>
                <a:gd name="T7" fmla="*/ 0 h 131"/>
                <a:gd name="T8" fmla="*/ 149 w 149"/>
                <a:gd name="T9" fmla="*/ 45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45"/>
                  </a:moveTo>
                  <a:lnTo>
                    <a:pt x="149" y="131"/>
                  </a:lnTo>
                  <a:lnTo>
                    <a:pt x="0" y="94"/>
                  </a:lnTo>
                  <a:lnTo>
                    <a:pt x="0" y="0"/>
                  </a:lnTo>
                  <a:lnTo>
                    <a:pt x="149" y="45"/>
                  </a:lnTo>
                  <a:close/>
                </a:path>
              </a:pathLst>
            </a:custGeom>
            <a:solidFill>
              <a:srgbClr val="91637A"/>
            </a:solidFill>
            <a:ln w="9525">
              <a:noFill/>
              <a:round/>
              <a:headEnd/>
              <a:tailEnd/>
            </a:ln>
          </p:spPr>
          <p:txBody>
            <a:bodyPr/>
            <a:lstStyle/>
            <a:p>
              <a:endParaRPr lang="he-IL" sz="1800"/>
            </a:p>
          </p:txBody>
        </p:sp>
        <p:sp>
          <p:nvSpPr>
            <p:cNvPr id="1029213" name="Freeform 88"/>
            <p:cNvSpPr>
              <a:spLocks/>
            </p:cNvSpPr>
            <p:nvPr/>
          </p:nvSpPr>
          <p:spPr bwMode="auto">
            <a:xfrm>
              <a:off x="4195" y="1168"/>
              <a:ext cx="74" cy="57"/>
            </a:xfrm>
            <a:custGeom>
              <a:avLst/>
              <a:gdLst>
                <a:gd name="T0" fmla="*/ 149 w 149"/>
                <a:gd name="T1" fmla="*/ 29 h 114"/>
                <a:gd name="T2" fmla="*/ 149 w 149"/>
                <a:gd name="T3" fmla="*/ 114 h 114"/>
                <a:gd name="T4" fmla="*/ 0 w 149"/>
                <a:gd name="T5" fmla="*/ 93 h 114"/>
                <a:gd name="T6" fmla="*/ 0 w 149"/>
                <a:gd name="T7" fmla="*/ 0 h 114"/>
                <a:gd name="T8" fmla="*/ 149 w 149"/>
                <a:gd name="T9" fmla="*/ 29 h 114"/>
                <a:gd name="T10" fmla="*/ 0 60000 65536"/>
                <a:gd name="T11" fmla="*/ 0 60000 65536"/>
                <a:gd name="T12" fmla="*/ 0 60000 65536"/>
                <a:gd name="T13" fmla="*/ 0 60000 65536"/>
                <a:gd name="T14" fmla="*/ 0 60000 65536"/>
                <a:gd name="T15" fmla="*/ 0 w 149"/>
                <a:gd name="T16" fmla="*/ 0 h 114"/>
                <a:gd name="T17" fmla="*/ 149 w 149"/>
                <a:gd name="T18" fmla="*/ 114 h 114"/>
              </a:gdLst>
              <a:ahLst/>
              <a:cxnLst>
                <a:cxn ang="T10">
                  <a:pos x="T0" y="T1"/>
                </a:cxn>
                <a:cxn ang="T11">
                  <a:pos x="T2" y="T3"/>
                </a:cxn>
                <a:cxn ang="T12">
                  <a:pos x="T4" y="T5"/>
                </a:cxn>
                <a:cxn ang="T13">
                  <a:pos x="T6" y="T7"/>
                </a:cxn>
                <a:cxn ang="T14">
                  <a:pos x="T8" y="T9"/>
                </a:cxn>
              </a:cxnLst>
              <a:rect l="T15" t="T16" r="T17" b="T18"/>
              <a:pathLst>
                <a:path w="149" h="114">
                  <a:moveTo>
                    <a:pt x="149" y="29"/>
                  </a:moveTo>
                  <a:lnTo>
                    <a:pt x="149" y="114"/>
                  </a:lnTo>
                  <a:lnTo>
                    <a:pt x="0" y="93"/>
                  </a:lnTo>
                  <a:lnTo>
                    <a:pt x="0" y="0"/>
                  </a:lnTo>
                  <a:lnTo>
                    <a:pt x="149" y="29"/>
                  </a:lnTo>
                  <a:close/>
                </a:path>
              </a:pathLst>
            </a:custGeom>
            <a:solidFill>
              <a:srgbClr val="91637A"/>
            </a:solidFill>
            <a:ln w="9525">
              <a:noFill/>
              <a:round/>
              <a:headEnd/>
              <a:tailEnd/>
            </a:ln>
          </p:spPr>
          <p:txBody>
            <a:bodyPr/>
            <a:lstStyle/>
            <a:p>
              <a:endParaRPr lang="he-IL" sz="1800"/>
            </a:p>
          </p:txBody>
        </p:sp>
        <p:sp>
          <p:nvSpPr>
            <p:cNvPr id="1029214" name="Freeform 89"/>
            <p:cNvSpPr>
              <a:spLocks/>
            </p:cNvSpPr>
            <p:nvPr/>
          </p:nvSpPr>
          <p:spPr bwMode="auto">
            <a:xfrm>
              <a:off x="4132" y="1275"/>
              <a:ext cx="55" cy="52"/>
            </a:xfrm>
            <a:custGeom>
              <a:avLst/>
              <a:gdLst>
                <a:gd name="T0" fmla="*/ 108 w 108"/>
                <a:gd name="T1" fmla="*/ 10 h 104"/>
                <a:gd name="T2" fmla="*/ 108 w 108"/>
                <a:gd name="T3" fmla="*/ 104 h 104"/>
                <a:gd name="T4" fmla="*/ 0 w 108"/>
                <a:gd name="T5" fmla="*/ 102 h 104"/>
                <a:gd name="T6" fmla="*/ 0 w 108"/>
                <a:gd name="T7" fmla="*/ 0 h 104"/>
                <a:gd name="T8" fmla="*/ 108 w 108"/>
                <a:gd name="T9" fmla="*/ 10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108" y="10"/>
                  </a:moveTo>
                  <a:lnTo>
                    <a:pt x="108" y="104"/>
                  </a:lnTo>
                  <a:lnTo>
                    <a:pt x="0" y="102"/>
                  </a:lnTo>
                  <a:lnTo>
                    <a:pt x="0" y="0"/>
                  </a:lnTo>
                  <a:lnTo>
                    <a:pt x="108" y="10"/>
                  </a:lnTo>
                  <a:close/>
                </a:path>
              </a:pathLst>
            </a:custGeom>
            <a:solidFill>
              <a:srgbClr val="91637A"/>
            </a:solidFill>
            <a:ln w="9525">
              <a:noFill/>
              <a:round/>
              <a:headEnd/>
              <a:tailEnd/>
            </a:ln>
          </p:spPr>
          <p:txBody>
            <a:bodyPr/>
            <a:lstStyle/>
            <a:p>
              <a:endParaRPr lang="he-IL" sz="1800"/>
            </a:p>
          </p:txBody>
        </p:sp>
        <p:sp>
          <p:nvSpPr>
            <p:cNvPr id="1029215" name="Freeform 90"/>
            <p:cNvSpPr>
              <a:spLocks/>
            </p:cNvSpPr>
            <p:nvPr/>
          </p:nvSpPr>
          <p:spPr bwMode="auto">
            <a:xfrm>
              <a:off x="4132" y="1394"/>
              <a:ext cx="55" cy="52"/>
            </a:xfrm>
            <a:custGeom>
              <a:avLst/>
              <a:gdLst>
                <a:gd name="T0" fmla="*/ 0 w 108"/>
                <a:gd name="T1" fmla="*/ 3 h 104"/>
                <a:gd name="T2" fmla="*/ 108 w 108"/>
                <a:gd name="T3" fmla="*/ 0 h 104"/>
                <a:gd name="T4" fmla="*/ 108 w 108"/>
                <a:gd name="T5" fmla="*/ 95 h 104"/>
                <a:gd name="T6" fmla="*/ 0 w 108"/>
                <a:gd name="T7" fmla="*/ 104 h 104"/>
                <a:gd name="T8" fmla="*/ 0 w 108"/>
                <a:gd name="T9" fmla="*/ 3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0" y="3"/>
                  </a:moveTo>
                  <a:lnTo>
                    <a:pt x="108" y="0"/>
                  </a:lnTo>
                  <a:lnTo>
                    <a:pt x="108" y="95"/>
                  </a:lnTo>
                  <a:lnTo>
                    <a:pt x="0" y="104"/>
                  </a:lnTo>
                  <a:lnTo>
                    <a:pt x="0" y="3"/>
                  </a:lnTo>
                  <a:close/>
                </a:path>
              </a:pathLst>
            </a:custGeom>
            <a:solidFill>
              <a:srgbClr val="91637A"/>
            </a:solidFill>
            <a:ln w="9525">
              <a:noFill/>
              <a:round/>
              <a:headEnd/>
              <a:tailEnd/>
            </a:ln>
          </p:spPr>
          <p:txBody>
            <a:bodyPr/>
            <a:lstStyle/>
            <a:p>
              <a:endParaRPr lang="he-IL" sz="1800"/>
            </a:p>
          </p:txBody>
        </p:sp>
        <p:sp>
          <p:nvSpPr>
            <p:cNvPr id="1029216" name="Freeform 91"/>
            <p:cNvSpPr>
              <a:spLocks/>
            </p:cNvSpPr>
            <p:nvPr/>
          </p:nvSpPr>
          <p:spPr bwMode="auto">
            <a:xfrm>
              <a:off x="4155" y="1447"/>
              <a:ext cx="75" cy="56"/>
            </a:xfrm>
            <a:custGeom>
              <a:avLst/>
              <a:gdLst>
                <a:gd name="T0" fmla="*/ 149 w 149"/>
                <a:gd name="T1" fmla="*/ 0 h 112"/>
                <a:gd name="T2" fmla="*/ 149 w 149"/>
                <a:gd name="T3" fmla="*/ 92 h 112"/>
                <a:gd name="T4" fmla="*/ 0 w 149"/>
                <a:gd name="T5" fmla="*/ 112 h 112"/>
                <a:gd name="T6" fmla="*/ 0 w 149"/>
                <a:gd name="T7" fmla="*/ 12 h 112"/>
                <a:gd name="T8" fmla="*/ 149 w 149"/>
                <a:gd name="T9" fmla="*/ 0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0"/>
                  </a:moveTo>
                  <a:lnTo>
                    <a:pt x="149" y="92"/>
                  </a:lnTo>
                  <a:lnTo>
                    <a:pt x="0" y="112"/>
                  </a:lnTo>
                  <a:lnTo>
                    <a:pt x="0" y="12"/>
                  </a:lnTo>
                  <a:lnTo>
                    <a:pt x="149" y="0"/>
                  </a:lnTo>
                  <a:close/>
                </a:path>
              </a:pathLst>
            </a:custGeom>
            <a:solidFill>
              <a:srgbClr val="91637A"/>
            </a:solidFill>
            <a:ln w="9525">
              <a:noFill/>
              <a:round/>
              <a:headEnd/>
              <a:tailEnd/>
            </a:ln>
          </p:spPr>
          <p:txBody>
            <a:bodyPr/>
            <a:lstStyle/>
            <a:p>
              <a:endParaRPr lang="he-IL" sz="1800"/>
            </a:p>
          </p:txBody>
        </p:sp>
        <p:sp>
          <p:nvSpPr>
            <p:cNvPr id="1029217" name="Freeform 92"/>
            <p:cNvSpPr>
              <a:spLocks/>
            </p:cNvSpPr>
            <p:nvPr/>
          </p:nvSpPr>
          <p:spPr bwMode="auto">
            <a:xfrm>
              <a:off x="4195" y="1496"/>
              <a:ext cx="74" cy="58"/>
            </a:xfrm>
            <a:custGeom>
              <a:avLst/>
              <a:gdLst>
                <a:gd name="T0" fmla="*/ 149 w 149"/>
                <a:gd name="T1" fmla="*/ 0 h 115"/>
                <a:gd name="T2" fmla="*/ 149 w 149"/>
                <a:gd name="T3" fmla="*/ 85 h 115"/>
                <a:gd name="T4" fmla="*/ 0 w 149"/>
                <a:gd name="T5" fmla="*/ 115 h 115"/>
                <a:gd name="T6" fmla="*/ 0 w 149"/>
                <a:gd name="T7" fmla="*/ 20 h 115"/>
                <a:gd name="T8" fmla="*/ 149 w 149"/>
                <a:gd name="T9" fmla="*/ 0 h 115"/>
                <a:gd name="T10" fmla="*/ 0 60000 65536"/>
                <a:gd name="T11" fmla="*/ 0 60000 65536"/>
                <a:gd name="T12" fmla="*/ 0 60000 65536"/>
                <a:gd name="T13" fmla="*/ 0 60000 65536"/>
                <a:gd name="T14" fmla="*/ 0 60000 65536"/>
                <a:gd name="T15" fmla="*/ 0 w 149"/>
                <a:gd name="T16" fmla="*/ 0 h 115"/>
                <a:gd name="T17" fmla="*/ 149 w 149"/>
                <a:gd name="T18" fmla="*/ 115 h 115"/>
              </a:gdLst>
              <a:ahLst/>
              <a:cxnLst>
                <a:cxn ang="T10">
                  <a:pos x="T0" y="T1"/>
                </a:cxn>
                <a:cxn ang="T11">
                  <a:pos x="T2" y="T3"/>
                </a:cxn>
                <a:cxn ang="T12">
                  <a:pos x="T4" y="T5"/>
                </a:cxn>
                <a:cxn ang="T13">
                  <a:pos x="T6" y="T7"/>
                </a:cxn>
                <a:cxn ang="T14">
                  <a:pos x="T8" y="T9"/>
                </a:cxn>
              </a:cxnLst>
              <a:rect l="T15" t="T16" r="T17" b="T18"/>
              <a:pathLst>
                <a:path w="149" h="115">
                  <a:moveTo>
                    <a:pt x="149" y="0"/>
                  </a:moveTo>
                  <a:lnTo>
                    <a:pt x="149" y="85"/>
                  </a:lnTo>
                  <a:lnTo>
                    <a:pt x="0" y="115"/>
                  </a:lnTo>
                  <a:lnTo>
                    <a:pt x="0" y="20"/>
                  </a:lnTo>
                  <a:lnTo>
                    <a:pt x="149" y="0"/>
                  </a:lnTo>
                  <a:close/>
                </a:path>
              </a:pathLst>
            </a:custGeom>
            <a:solidFill>
              <a:srgbClr val="91637A"/>
            </a:solidFill>
            <a:ln w="9525">
              <a:noFill/>
              <a:round/>
              <a:headEnd/>
              <a:tailEnd/>
            </a:ln>
          </p:spPr>
          <p:txBody>
            <a:bodyPr/>
            <a:lstStyle/>
            <a:p>
              <a:endParaRPr lang="he-IL" sz="1800"/>
            </a:p>
          </p:txBody>
        </p:sp>
        <p:sp>
          <p:nvSpPr>
            <p:cNvPr id="1029218" name="Freeform 93"/>
            <p:cNvSpPr>
              <a:spLocks/>
            </p:cNvSpPr>
            <p:nvPr/>
          </p:nvSpPr>
          <p:spPr bwMode="auto">
            <a:xfrm>
              <a:off x="4487" y="1502"/>
              <a:ext cx="16" cy="34"/>
            </a:xfrm>
            <a:custGeom>
              <a:avLst/>
              <a:gdLst>
                <a:gd name="T0" fmla="*/ 0 w 33"/>
                <a:gd name="T1" fmla="*/ 6 h 69"/>
                <a:gd name="T2" fmla="*/ 33 w 33"/>
                <a:gd name="T3" fmla="*/ 0 h 69"/>
                <a:gd name="T4" fmla="*/ 33 w 33"/>
                <a:gd name="T5" fmla="*/ 61 h 69"/>
                <a:gd name="T6" fmla="*/ 0 w 33"/>
                <a:gd name="T7" fmla="*/ 69 h 69"/>
                <a:gd name="T8" fmla="*/ 0 w 33"/>
                <a:gd name="T9" fmla="*/ 6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0" y="6"/>
                  </a:moveTo>
                  <a:lnTo>
                    <a:pt x="33" y="0"/>
                  </a:lnTo>
                  <a:lnTo>
                    <a:pt x="33" y="61"/>
                  </a:lnTo>
                  <a:lnTo>
                    <a:pt x="0" y="69"/>
                  </a:lnTo>
                  <a:lnTo>
                    <a:pt x="0" y="6"/>
                  </a:lnTo>
                  <a:close/>
                </a:path>
              </a:pathLst>
            </a:custGeom>
            <a:solidFill>
              <a:srgbClr val="91637A"/>
            </a:solidFill>
            <a:ln w="9525">
              <a:noFill/>
              <a:round/>
              <a:headEnd/>
              <a:tailEnd/>
            </a:ln>
          </p:spPr>
          <p:txBody>
            <a:bodyPr/>
            <a:lstStyle/>
            <a:p>
              <a:endParaRPr lang="he-IL" sz="1800"/>
            </a:p>
          </p:txBody>
        </p:sp>
        <p:sp>
          <p:nvSpPr>
            <p:cNvPr id="1029219" name="Freeform 94"/>
            <p:cNvSpPr>
              <a:spLocks/>
            </p:cNvSpPr>
            <p:nvPr/>
          </p:nvSpPr>
          <p:spPr bwMode="auto">
            <a:xfrm>
              <a:off x="4362" y="1106"/>
              <a:ext cx="73" cy="56"/>
            </a:xfrm>
            <a:custGeom>
              <a:avLst/>
              <a:gdLst>
                <a:gd name="T0" fmla="*/ 148 w 148"/>
                <a:gd name="T1" fmla="*/ 111 h 111"/>
                <a:gd name="T2" fmla="*/ 0 w 148"/>
                <a:gd name="T3" fmla="*/ 75 h 111"/>
                <a:gd name="T4" fmla="*/ 0 w 148"/>
                <a:gd name="T5" fmla="*/ 0 h 111"/>
                <a:gd name="T6" fmla="*/ 148 w 148"/>
                <a:gd name="T7" fmla="*/ 45 h 111"/>
                <a:gd name="T8" fmla="*/ 148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148" y="111"/>
                  </a:moveTo>
                  <a:lnTo>
                    <a:pt x="0" y="75"/>
                  </a:lnTo>
                  <a:lnTo>
                    <a:pt x="0" y="0"/>
                  </a:lnTo>
                  <a:lnTo>
                    <a:pt x="148" y="45"/>
                  </a:lnTo>
                  <a:lnTo>
                    <a:pt x="148" y="111"/>
                  </a:lnTo>
                  <a:close/>
                </a:path>
              </a:pathLst>
            </a:custGeom>
            <a:solidFill>
              <a:srgbClr val="91637A"/>
            </a:solidFill>
            <a:ln w="9525">
              <a:noFill/>
              <a:round/>
              <a:headEnd/>
              <a:tailEnd/>
            </a:ln>
          </p:spPr>
          <p:txBody>
            <a:bodyPr/>
            <a:lstStyle/>
            <a:p>
              <a:endParaRPr lang="he-IL" sz="1800"/>
            </a:p>
          </p:txBody>
        </p:sp>
        <p:sp>
          <p:nvSpPr>
            <p:cNvPr id="1029220" name="Freeform 95"/>
            <p:cNvSpPr>
              <a:spLocks/>
            </p:cNvSpPr>
            <p:nvPr/>
          </p:nvSpPr>
          <p:spPr bwMode="auto">
            <a:xfrm>
              <a:off x="4321" y="1044"/>
              <a:ext cx="75" cy="63"/>
            </a:xfrm>
            <a:custGeom>
              <a:avLst/>
              <a:gdLst>
                <a:gd name="T0" fmla="*/ 0 w 148"/>
                <a:gd name="T1" fmla="*/ 81 h 127"/>
                <a:gd name="T2" fmla="*/ 0 w 148"/>
                <a:gd name="T3" fmla="*/ 0 h 127"/>
                <a:gd name="T4" fmla="*/ 148 w 148"/>
                <a:gd name="T5" fmla="*/ 54 h 127"/>
                <a:gd name="T6" fmla="*/ 148 w 148"/>
                <a:gd name="T7" fmla="*/ 127 h 127"/>
                <a:gd name="T8" fmla="*/ 0 w 148"/>
                <a:gd name="T9" fmla="*/ 81 h 127"/>
                <a:gd name="T10" fmla="*/ 0 60000 65536"/>
                <a:gd name="T11" fmla="*/ 0 60000 65536"/>
                <a:gd name="T12" fmla="*/ 0 60000 65536"/>
                <a:gd name="T13" fmla="*/ 0 60000 65536"/>
                <a:gd name="T14" fmla="*/ 0 60000 65536"/>
                <a:gd name="T15" fmla="*/ 0 w 148"/>
                <a:gd name="T16" fmla="*/ 0 h 127"/>
                <a:gd name="T17" fmla="*/ 148 w 148"/>
                <a:gd name="T18" fmla="*/ 127 h 127"/>
              </a:gdLst>
              <a:ahLst/>
              <a:cxnLst>
                <a:cxn ang="T10">
                  <a:pos x="T0" y="T1"/>
                </a:cxn>
                <a:cxn ang="T11">
                  <a:pos x="T2" y="T3"/>
                </a:cxn>
                <a:cxn ang="T12">
                  <a:pos x="T4" y="T5"/>
                </a:cxn>
                <a:cxn ang="T13">
                  <a:pos x="T6" y="T7"/>
                </a:cxn>
                <a:cxn ang="T14">
                  <a:pos x="T8" y="T9"/>
                </a:cxn>
              </a:cxnLst>
              <a:rect l="T15" t="T16" r="T17" b="T18"/>
              <a:pathLst>
                <a:path w="148" h="127">
                  <a:moveTo>
                    <a:pt x="0" y="81"/>
                  </a:moveTo>
                  <a:lnTo>
                    <a:pt x="0" y="0"/>
                  </a:lnTo>
                  <a:lnTo>
                    <a:pt x="148" y="54"/>
                  </a:lnTo>
                  <a:lnTo>
                    <a:pt x="148" y="127"/>
                  </a:lnTo>
                  <a:lnTo>
                    <a:pt x="0" y="81"/>
                  </a:lnTo>
                  <a:close/>
                </a:path>
              </a:pathLst>
            </a:custGeom>
            <a:solidFill>
              <a:srgbClr val="91637A"/>
            </a:solidFill>
            <a:ln w="9525">
              <a:noFill/>
              <a:round/>
              <a:headEnd/>
              <a:tailEnd/>
            </a:ln>
          </p:spPr>
          <p:txBody>
            <a:bodyPr/>
            <a:lstStyle/>
            <a:p>
              <a:endParaRPr lang="he-IL" sz="1800"/>
            </a:p>
          </p:txBody>
        </p:sp>
        <p:sp>
          <p:nvSpPr>
            <p:cNvPr id="1029221" name="Freeform 96"/>
            <p:cNvSpPr>
              <a:spLocks/>
            </p:cNvSpPr>
            <p:nvPr/>
          </p:nvSpPr>
          <p:spPr bwMode="auto">
            <a:xfrm>
              <a:off x="4278" y="977"/>
              <a:ext cx="74" cy="68"/>
            </a:xfrm>
            <a:custGeom>
              <a:avLst/>
              <a:gdLst>
                <a:gd name="T0" fmla="*/ 0 w 149"/>
                <a:gd name="T1" fmla="*/ 83 h 137"/>
                <a:gd name="T2" fmla="*/ 0 w 149"/>
                <a:gd name="T3" fmla="*/ 0 h 137"/>
                <a:gd name="T4" fmla="*/ 149 w 149"/>
                <a:gd name="T5" fmla="*/ 62 h 137"/>
                <a:gd name="T6" fmla="*/ 149 w 149"/>
                <a:gd name="T7" fmla="*/ 137 h 137"/>
                <a:gd name="T8" fmla="*/ 0 w 149"/>
                <a:gd name="T9" fmla="*/ 83 h 137"/>
                <a:gd name="T10" fmla="*/ 0 60000 65536"/>
                <a:gd name="T11" fmla="*/ 0 60000 65536"/>
                <a:gd name="T12" fmla="*/ 0 60000 65536"/>
                <a:gd name="T13" fmla="*/ 0 60000 65536"/>
                <a:gd name="T14" fmla="*/ 0 60000 65536"/>
                <a:gd name="T15" fmla="*/ 0 w 149"/>
                <a:gd name="T16" fmla="*/ 0 h 137"/>
                <a:gd name="T17" fmla="*/ 149 w 149"/>
                <a:gd name="T18" fmla="*/ 137 h 137"/>
              </a:gdLst>
              <a:ahLst/>
              <a:cxnLst>
                <a:cxn ang="T10">
                  <a:pos x="T0" y="T1"/>
                </a:cxn>
                <a:cxn ang="T11">
                  <a:pos x="T2" y="T3"/>
                </a:cxn>
                <a:cxn ang="T12">
                  <a:pos x="T4" y="T5"/>
                </a:cxn>
                <a:cxn ang="T13">
                  <a:pos x="T6" y="T7"/>
                </a:cxn>
                <a:cxn ang="T14">
                  <a:pos x="T8" y="T9"/>
                </a:cxn>
              </a:cxnLst>
              <a:rect l="T15" t="T16" r="T17" b="T18"/>
              <a:pathLst>
                <a:path w="149" h="137">
                  <a:moveTo>
                    <a:pt x="0" y="83"/>
                  </a:moveTo>
                  <a:lnTo>
                    <a:pt x="0" y="0"/>
                  </a:lnTo>
                  <a:lnTo>
                    <a:pt x="149" y="62"/>
                  </a:lnTo>
                  <a:lnTo>
                    <a:pt x="149" y="137"/>
                  </a:lnTo>
                  <a:lnTo>
                    <a:pt x="0" y="83"/>
                  </a:lnTo>
                  <a:close/>
                </a:path>
              </a:pathLst>
            </a:custGeom>
            <a:solidFill>
              <a:srgbClr val="91637A"/>
            </a:solidFill>
            <a:ln w="9525">
              <a:noFill/>
              <a:round/>
              <a:headEnd/>
              <a:tailEnd/>
            </a:ln>
          </p:spPr>
          <p:txBody>
            <a:bodyPr/>
            <a:lstStyle/>
            <a:p>
              <a:endParaRPr lang="he-IL" sz="1800"/>
            </a:p>
          </p:txBody>
        </p:sp>
        <p:sp>
          <p:nvSpPr>
            <p:cNvPr id="1029222" name="Freeform 97"/>
            <p:cNvSpPr>
              <a:spLocks/>
            </p:cNvSpPr>
            <p:nvPr/>
          </p:nvSpPr>
          <p:spPr bwMode="auto">
            <a:xfrm>
              <a:off x="4132" y="855"/>
              <a:ext cx="15" cy="57"/>
            </a:xfrm>
            <a:custGeom>
              <a:avLst/>
              <a:gdLst>
                <a:gd name="T0" fmla="*/ 29 w 29"/>
                <a:gd name="T1" fmla="*/ 113 h 113"/>
                <a:gd name="T2" fmla="*/ 0 w 29"/>
                <a:gd name="T3" fmla="*/ 101 h 113"/>
                <a:gd name="T4" fmla="*/ 0 w 29"/>
                <a:gd name="T5" fmla="*/ 0 h 113"/>
                <a:gd name="T6" fmla="*/ 29 w 29"/>
                <a:gd name="T7" fmla="*/ 12 h 113"/>
                <a:gd name="T8" fmla="*/ 29 w 29"/>
                <a:gd name="T9" fmla="*/ 113 h 113"/>
                <a:gd name="T10" fmla="*/ 0 60000 65536"/>
                <a:gd name="T11" fmla="*/ 0 60000 65536"/>
                <a:gd name="T12" fmla="*/ 0 60000 65536"/>
                <a:gd name="T13" fmla="*/ 0 60000 65536"/>
                <a:gd name="T14" fmla="*/ 0 60000 65536"/>
                <a:gd name="T15" fmla="*/ 0 w 29"/>
                <a:gd name="T16" fmla="*/ 0 h 113"/>
                <a:gd name="T17" fmla="*/ 29 w 29"/>
                <a:gd name="T18" fmla="*/ 113 h 113"/>
              </a:gdLst>
              <a:ahLst/>
              <a:cxnLst>
                <a:cxn ang="T10">
                  <a:pos x="T0" y="T1"/>
                </a:cxn>
                <a:cxn ang="T11">
                  <a:pos x="T2" y="T3"/>
                </a:cxn>
                <a:cxn ang="T12">
                  <a:pos x="T4" y="T5"/>
                </a:cxn>
                <a:cxn ang="T13">
                  <a:pos x="T6" y="T7"/>
                </a:cxn>
                <a:cxn ang="T14">
                  <a:pos x="T8" y="T9"/>
                </a:cxn>
              </a:cxnLst>
              <a:rect l="T15" t="T16" r="T17" b="T18"/>
              <a:pathLst>
                <a:path w="29" h="113">
                  <a:moveTo>
                    <a:pt x="29" y="113"/>
                  </a:moveTo>
                  <a:lnTo>
                    <a:pt x="0" y="101"/>
                  </a:lnTo>
                  <a:lnTo>
                    <a:pt x="0" y="0"/>
                  </a:lnTo>
                  <a:lnTo>
                    <a:pt x="29" y="12"/>
                  </a:lnTo>
                  <a:lnTo>
                    <a:pt x="29" y="113"/>
                  </a:lnTo>
                  <a:close/>
                </a:path>
              </a:pathLst>
            </a:custGeom>
            <a:solidFill>
              <a:srgbClr val="91637A"/>
            </a:solidFill>
            <a:ln w="9525">
              <a:noFill/>
              <a:round/>
              <a:headEnd/>
              <a:tailEnd/>
            </a:ln>
          </p:spPr>
          <p:txBody>
            <a:bodyPr/>
            <a:lstStyle/>
            <a:p>
              <a:endParaRPr lang="he-IL" sz="1800"/>
            </a:p>
          </p:txBody>
        </p:sp>
        <p:sp>
          <p:nvSpPr>
            <p:cNvPr id="1029223" name="Freeform 98"/>
            <p:cNvSpPr>
              <a:spLocks/>
            </p:cNvSpPr>
            <p:nvPr/>
          </p:nvSpPr>
          <p:spPr bwMode="auto">
            <a:xfrm>
              <a:off x="4132" y="916"/>
              <a:ext cx="55" cy="69"/>
            </a:xfrm>
            <a:custGeom>
              <a:avLst/>
              <a:gdLst>
                <a:gd name="T0" fmla="*/ 108 w 108"/>
                <a:gd name="T1" fmla="*/ 45 h 138"/>
                <a:gd name="T2" fmla="*/ 108 w 108"/>
                <a:gd name="T3" fmla="*/ 138 h 138"/>
                <a:gd name="T4" fmla="*/ 0 w 108"/>
                <a:gd name="T5" fmla="*/ 99 h 138"/>
                <a:gd name="T6" fmla="*/ 0 w 108"/>
                <a:gd name="T7" fmla="*/ 0 h 138"/>
                <a:gd name="T8" fmla="*/ 108 w 108"/>
                <a:gd name="T9" fmla="*/ 45 h 138"/>
                <a:gd name="T10" fmla="*/ 0 60000 65536"/>
                <a:gd name="T11" fmla="*/ 0 60000 65536"/>
                <a:gd name="T12" fmla="*/ 0 60000 65536"/>
                <a:gd name="T13" fmla="*/ 0 60000 65536"/>
                <a:gd name="T14" fmla="*/ 0 60000 65536"/>
                <a:gd name="T15" fmla="*/ 0 w 108"/>
                <a:gd name="T16" fmla="*/ 0 h 138"/>
                <a:gd name="T17" fmla="*/ 108 w 108"/>
                <a:gd name="T18" fmla="*/ 138 h 138"/>
              </a:gdLst>
              <a:ahLst/>
              <a:cxnLst>
                <a:cxn ang="T10">
                  <a:pos x="T0" y="T1"/>
                </a:cxn>
                <a:cxn ang="T11">
                  <a:pos x="T2" y="T3"/>
                </a:cxn>
                <a:cxn ang="T12">
                  <a:pos x="T4" y="T5"/>
                </a:cxn>
                <a:cxn ang="T13">
                  <a:pos x="T6" y="T7"/>
                </a:cxn>
                <a:cxn ang="T14">
                  <a:pos x="T8" y="T9"/>
                </a:cxn>
              </a:cxnLst>
              <a:rect l="T15" t="T16" r="T17" b="T18"/>
              <a:pathLst>
                <a:path w="108" h="138">
                  <a:moveTo>
                    <a:pt x="108" y="45"/>
                  </a:moveTo>
                  <a:lnTo>
                    <a:pt x="108" y="138"/>
                  </a:lnTo>
                  <a:lnTo>
                    <a:pt x="0" y="99"/>
                  </a:lnTo>
                  <a:lnTo>
                    <a:pt x="0" y="0"/>
                  </a:lnTo>
                  <a:lnTo>
                    <a:pt x="108" y="45"/>
                  </a:lnTo>
                  <a:close/>
                </a:path>
              </a:pathLst>
            </a:custGeom>
            <a:solidFill>
              <a:srgbClr val="91637A"/>
            </a:solidFill>
            <a:ln w="9525">
              <a:noFill/>
              <a:round/>
              <a:headEnd/>
              <a:tailEnd/>
            </a:ln>
          </p:spPr>
          <p:txBody>
            <a:bodyPr/>
            <a:lstStyle/>
            <a:p>
              <a:endParaRPr lang="he-IL" sz="1800"/>
            </a:p>
          </p:txBody>
        </p:sp>
        <p:sp>
          <p:nvSpPr>
            <p:cNvPr id="1029224" name="Freeform 99"/>
            <p:cNvSpPr>
              <a:spLocks/>
            </p:cNvSpPr>
            <p:nvPr/>
          </p:nvSpPr>
          <p:spPr bwMode="auto">
            <a:xfrm>
              <a:off x="4132" y="975"/>
              <a:ext cx="15" cy="55"/>
            </a:xfrm>
            <a:custGeom>
              <a:avLst/>
              <a:gdLst>
                <a:gd name="T0" fmla="*/ 29 w 29"/>
                <a:gd name="T1" fmla="*/ 11 h 111"/>
                <a:gd name="T2" fmla="*/ 29 w 29"/>
                <a:gd name="T3" fmla="*/ 111 h 111"/>
                <a:gd name="T4" fmla="*/ 0 w 29"/>
                <a:gd name="T5" fmla="*/ 103 h 111"/>
                <a:gd name="T6" fmla="*/ 0 w 29"/>
                <a:gd name="T7" fmla="*/ 0 h 111"/>
                <a:gd name="T8" fmla="*/ 29 w 29"/>
                <a:gd name="T9" fmla="*/ 11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29" y="11"/>
                  </a:moveTo>
                  <a:lnTo>
                    <a:pt x="29" y="111"/>
                  </a:lnTo>
                  <a:lnTo>
                    <a:pt x="0" y="103"/>
                  </a:lnTo>
                  <a:lnTo>
                    <a:pt x="0" y="0"/>
                  </a:lnTo>
                  <a:lnTo>
                    <a:pt x="29" y="11"/>
                  </a:lnTo>
                  <a:close/>
                </a:path>
              </a:pathLst>
            </a:custGeom>
            <a:solidFill>
              <a:srgbClr val="91637A"/>
            </a:solidFill>
            <a:ln w="9525">
              <a:noFill/>
              <a:round/>
              <a:headEnd/>
              <a:tailEnd/>
            </a:ln>
          </p:spPr>
          <p:txBody>
            <a:bodyPr/>
            <a:lstStyle/>
            <a:p>
              <a:endParaRPr lang="he-IL" sz="1800"/>
            </a:p>
          </p:txBody>
        </p:sp>
        <p:sp>
          <p:nvSpPr>
            <p:cNvPr id="1029225" name="Freeform 100"/>
            <p:cNvSpPr>
              <a:spLocks/>
            </p:cNvSpPr>
            <p:nvPr/>
          </p:nvSpPr>
          <p:spPr bwMode="auto">
            <a:xfrm>
              <a:off x="4132" y="1036"/>
              <a:ext cx="55" cy="64"/>
            </a:xfrm>
            <a:custGeom>
              <a:avLst/>
              <a:gdLst>
                <a:gd name="T0" fmla="*/ 108 w 108"/>
                <a:gd name="T1" fmla="*/ 34 h 128"/>
                <a:gd name="T2" fmla="*/ 108 w 108"/>
                <a:gd name="T3" fmla="*/ 128 h 128"/>
                <a:gd name="T4" fmla="*/ 0 w 108"/>
                <a:gd name="T5" fmla="*/ 100 h 128"/>
                <a:gd name="T6" fmla="*/ 0 w 108"/>
                <a:gd name="T7" fmla="*/ 0 h 128"/>
                <a:gd name="T8" fmla="*/ 108 w 108"/>
                <a:gd name="T9" fmla="*/ 34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108" y="34"/>
                  </a:moveTo>
                  <a:lnTo>
                    <a:pt x="108" y="128"/>
                  </a:lnTo>
                  <a:lnTo>
                    <a:pt x="0" y="100"/>
                  </a:lnTo>
                  <a:lnTo>
                    <a:pt x="0" y="0"/>
                  </a:lnTo>
                  <a:lnTo>
                    <a:pt x="108" y="34"/>
                  </a:lnTo>
                  <a:close/>
                </a:path>
              </a:pathLst>
            </a:custGeom>
            <a:solidFill>
              <a:srgbClr val="91637A"/>
            </a:solidFill>
            <a:ln w="9525">
              <a:noFill/>
              <a:round/>
              <a:headEnd/>
              <a:tailEnd/>
            </a:ln>
          </p:spPr>
          <p:txBody>
            <a:bodyPr/>
            <a:lstStyle/>
            <a:p>
              <a:endParaRPr lang="he-IL" sz="1800"/>
            </a:p>
          </p:txBody>
        </p:sp>
        <p:sp>
          <p:nvSpPr>
            <p:cNvPr id="1029226" name="Freeform 101"/>
            <p:cNvSpPr>
              <a:spLocks/>
            </p:cNvSpPr>
            <p:nvPr/>
          </p:nvSpPr>
          <p:spPr bwMode="auto">
            <a:xfrm>
              <a:off x="4132" y="1095"/>
              <a:ext cx="15" cy="55"/>
            </a:xfrm>
            <a:custGeom>
              <a:avLst/>
              <a:gdLst>
                <a:gd name="T0" fmla="*/ 29 w 29"/>
                <a:gd name="T1" fmla="*/ 8 h 109"/>
                <a:gd name="T2" fmla="*/ 29 w 29"/>
                <a:gd name="T3" fmla="*/ 109 h 109"/>
                <a:gd name="T4" fmla="*/ 0 w 29"/>
                <a:gd name="T5" fmla="*/ 104 h 109"/>
                <a:gd name="T6" fmla="*/ 0 w 29"/>
                <a:gd name="T7" fmla="*/ 0 h 109"/>
                <a:gd name="T8" fmla="*/ 29 w 29"/>
                <a:gd name="T9" fmla="*/ 8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29" y="8"/>
                  </a:moveTo>
                  <a:lnTo>
                    <a:pt x="29" y="109"/>
                  </a:lnTo>
                  <a:lnTo>
                    <a:pt x="0" y="104"/>
                  </a:lnTo>
                  <a:lnTo>
                    <a:pt x="0" y="0"/>
                  </a:lnTo>
                  <a:lnTo>
                    <a:pt x="29" y="8"/>
                  </a:lnTo>
                  <a:close/>
                </a:path>
              </a:pathLst>
            </a:custGeom>
            <a:solidFill>
              <a:srgbClr val="91637A"/>
            </a:solidFill>
            <a:ln w="9525">
              <a:noFill/>
              <a:round/>
              <a:headEnd/>
              <a:tailEnd/>
            </a:ln>
          </p:spPr>
          <p:txBody>
            <a:bodyPr/>
            <a:lstStyle/>
            <a:p>
              <a:endParaRPr lang="he-IL" sz="1800"/>
            </a:p>
          </p:txBody>
        </p:sp>
        <p:sp>
          <p:nvSpPr>
            <p:cNvPr id="1029227" name="Freeform 102"/>
            <p:cNvSpPr>
              <a:spLocks/>
            </p:cNvSpPr>
            <p:nvPr/>
          </p:nvSpPr>
          <p:spPr bwMode="auto">
            <a:xfrm>
              <a:off x="4132" y="1156"/>
              <a:ext cx="55" cy="58"/>
            </a:xfrm>
            <a:custGeom>
              <a:avLst/>
              <a:gdLst>
                <a:gd name="T0" fmla="*/ 108 w 108"/>
                <a:gd name="T1" fmla="*/ 21 h 115"/>
                <a:gd name="T2" fmla="*/ 108 w 108"/>
                <a:gd name="T3" fmla="*/ 115 h 115"/>
                <a:gd name="T4" fmla="*/ 0 w 108"/>
                <a:gd name="T5" fmla="*/ 100 h 115"/>
                <a:gd name="T6" fmla="*/ 0 w 108"/>
                <a:gd name="T7" fmla="*/ 0 h 115"/>
                <a:gd name="T8" fmla="*/ 108 w 108"/>
                <a:gd name="T9" fmla="*/ 21 h 115"/>
                <a:gd name="T10" fmla="*/ 0 60000 65536"/>
                <a:gd name="T11" fmla="*/ 0 60000 65536"/>
                <a:gd name="T12" fmla="*/ 0 60000 65536"/>
                <a:gd name="T13" fmla="*/ 0 60000 65536"/>
                <a:gd name="T14" fmla="*/ 0 60000 65536"/>
                <a:gd name="T15" fmla="*/ 0 w 108"/>
                <a:gd name="T16" fmla="*/ 0 h 115"/>
                <a:gd name="T17" fmla="*/ 108 w 108"/>
                <a:gd name="T18" fmla="*/ 115 h 115"/>
              </a:gdLst>
              <a:ahLst/>
              <a:cxnLst>
                <a:cxn ang="T10">
                  <a:pos x="T0" y="T1"/>
                </a:cxn>
                <a:cxn ang="T11">
                  <a:pos x="T2" y="T3"/>
                </a:cxn>
                <a:cxn ang="T12">
                  <a:pos x="T4" y="T5"/>
                </a:cxn>
                <a:cxn ang="T13">
                  <a:pos x="T6" y="T7"/>
                </a:cxn>
                <a:cxn ang="T14">
                  <a:pos x="T8" y="T9"/>
                </a:cxn>
              </a:cxnLst>
              <a:rect l="T15" t="T16" r="T17" b="T18"/>
              <a:pathLst>
                <a:path w="108" h="115">
                  <a:moveTo>
                    <a:pt x="108" y="21"/>
                  </a:moveTo>
                  <a:lnTo>
                    <a:pt x="108" y="115"/>
                  </a:lnTo>
                  <a:lnTo>
                    <a:pt x="0" y="100"/>
                  </a:lnTo>
                  <a:lnTo>
                    <a:pt x="0" y="0"/>
                  </a:lnTo>
                  <a:lnTo>
                    <a:pt x="108" y="21"/>
                  </a:lnTo>
                  <a:close/>
                </a:path>
              </a:pathLst>
            </a:custGeom>
            <a:solidFill>
              <a:srgbClr val="91637A"/>
            </a:solidFill>
            <a:ln w="9525">
              <a:noFill/>
              <a:round/>
              <a:headEnd/>
              <a:tailEnd/>
            </a:ln>
          </p:spPr>
          <p:txBody>
            <a:bodyPr/>
            <a:lstStyle/>
            <a:p>
              <a:endParaRPr lang="he-IL" sz="1800"/>
            </a:p>
          </p:txBody>
        </p:sp>
        <p:sp>
          <p:nvSpPr>
            <p:cNvPr id="1029228" name="Freeform 103"/>
            <p:cNvSpPr>
              <a:spLocks/>
            </p:cNvSpPr>
            <p:nvPr/>
          </p:nvSpPr>
          <p:spPr bwMode="auto">
            <a:xfrm>
              <a:off x="4132" y="1215"/>
              <a:ext cx="15" cy="53"/>
            </a:xfrm>
            <a:custGeom>
              <a:avLst/>
              <a:gdLst>
                <a:gd name="T0" fmla="*/ 29 w 29"/>
                <a:gd name="T1" fmla="*/ 3 h 104"/>
                <a:gd name="T2" fmla="*/ 29 w 29"/>
                <a:gd name="T3" fmla="*/ 104 h 104"/>
                <a:gd name="T4" fmla="*/ 0 w 29"/>
                <a:gd name="T5" fmla="*/ 102 h 104"/>
                <a:gd name="T6" fmla="*/ 0 w 29"/>
                <a:gd name="T7" fmla="*/ 0 h 104"/>
                <a:gd name="T8" fmla="*/ 29 w 29"/>
                <a:gd name="T9" fmla="*/ 3 h 104"/>
                <a:gd name="T10" fmla="*/ 0 60000 65536"/>
                <a:gd name="T11" fmla="*/ 0 60000 65536"/>
                <a:gd name="T12" fmla="*/ 0 60000 65536"/>
                <a:gd name="T13" fmla="*/ 0 60000 65536"/>
                <a:gd name="T14" fmla="*/ 0 60000 65536"/>
                <a:gd name="T15" fmla="*/ 0 w 29"/>
                <a:gd name="T16" fmla="*/ 0 h 104"/>
                <a:gd name="T17" fmla="*/ 29 w 29"/>
                <a:gd name="T18" fmla="*/ 104 h 104"/>
              </a:gdLst>
              <a:ahLst/>
              <a:cxnLst>
                <a:cxn ang="T10">
                  <a:pos x="T0" y="T1"/>
                </a:cxn>
                <a:cxn ang="T11">
                  <a:pos x="T2" y="T3"/>
                </a:cxn>
                <a:cxn ang="T12">
                  <a:pos x="T4" y="T5"/>
                </a:cxn>
                <a:cxn ang="T13">
                  <a:pos x="T6" y="T7"/>
                </a:cxn>
                <a:cxn ang="T14">
                  <a:pos x="T8" y="T9"/>
                </a:cxn>
              </a:cxnLst>
              <a:rect l="T15" t="T16" r="T17" b="T18"/>
              <a:pathLst>
                <a:path w="29" h="104">
                  <a:moveTo>
                    <a:pt x="29" y="3"/>
                  </a:moveTo>
                  <a:lnTo>
                    <a:pt x="29" y="104"/>
                  </a:lnTo>
                  <a:lnTo>
                    <a:pt x="0" y="102"/>
                  </a:lnTo>
                  <a:lnTo>
                    <a:pt x="0" y="0"/>
                  </a:lnTo>
                  <a:lnTo>
                    <a:pt x="29" y="3"/>
                  </a:lnTo>
                  <a:close/>
                </a:path>
              </a:pathLst>
            </a:custGeom>
            <a:solidFill>
              <a:srgbClr val="91637A"/>
            </a:solidFill>
            <a:ln w="9525">
              <a:noFill/>
              <a:round/>
              <a:headEnd/>
              <a:tailEnd/>
            </a:ln>
          </p:spPr>
          <p:txBody>
            <a:bodyPr/>
            <a:lstStyle/>
            <a:p>
              <a:endParaRPr lang="he-IL" sz="1800"/>
            </a:p>
          </p:txBody>
        </p:sp>
        <p:sp>
          <p:nvSpPr>
            <p:cNvPr id="1029229" name="Freeform 104"/>
            <p:cNvSpPr>
              <a:spLocks/>
            </p:cNvSpPr>
            <p:nvPr/>
          </p:nvSpPr>
          <p:spPr bwMode="auto">
            <a:xfrm>
              <a:off x="4132" y="1454"/>
              <a:ext cx="15" cy="53"/>
            </a:xfrm>
            <a:custGeom>
              <a:avLst/>
              <a:gdLst>
                <a:gd name="T0" fmla="*/ 0 w 29"/>
                <a:gd name="T1" fmla="*/ 3 h 106"/>
                <a:gd name="T2" fmla="*/ 29 w 29"/>
                <a:gd name="T3" fmla="*/ 0 h 106"/>
                <a:gd name="T4" fmla="*/ 29 w 29"/>
                <a:gd name="T5" fmla="*/ 103 h 106"/>
                <a:gd name="T6" fmla="*/ 0 w 29"/>
                <a:gd name="T7" fmla="*/ 106 h 106"/>
                <a:gd name="T8" fmla="*/ 0 w 29"/>
                <a:gd name="T9" fmla="*/ 3 h 106"/>
                <a:gd name="T10" fmla="*/ 0 60000 65536"/>
                <a:gd name="T11" fmla="*/ 0 60000 65536"/>
                <a:gd name="T12" fmla="*/ 0 60000 65536"/>
                <a:gd name="T13" fmla="*/ 0 60000 65536"/>
                <a:gd name="T14" fmla="*/ 0 60000 65536"/>
                <a:gd name="T15" fmla="*/ 0 w 29"/>
                <a:gd name="T16" fmla="*/ 0 h 106"/>
                <a:gd name="T17" fmla="*/ 29 w 29"/>
                <a:gd name="T18" fmla="*/ 106 h 106"/>
              </a:gdLst>
              <a:ahLst/>
              <a:cxnLst>
                <a:cxn ang="T10">
                  <a:pos x="T0" y="T1"/>
                </a:cxn>
                <a:cxn ang="T11">
                  <a:pos x="T2" y="T3"/>
                </a:cxn>
                <a:cxn ang="T12">
                  <a:pos x="T4" y="T5"/>
                </a:cxn>
                <a:cxn ang="T13">
                  <a:pos x="T6" y="T7"/>
                </a:cxn>
                <a:cxn ang="T14">
                  <a:pos x="T8" y="T9"/>
                </a:cxn>
              </a:cxnLst>
              <a:rect l="T15" t="T16" r="T17" b="T18"/>
              <a:pathLst>
                <a:path w="29" h="106">
                  <a:moveTo>
                    <a:pt x="0" y="3"/>
                  </a:moveTo>
                  <a:lnTo>
                    <a:pt x="29" y="0"/>
                  </a:lnTo>
                  <a:lnTo>
                    <a:pt x="29" y="103"/>
                  </a:lnTo>
                  <a:lnTo>
                    <a:pt x="0" y="106"/>
                  </a:lnTo>
                  <a:lnTo>
                    <a:pt x="0" y="3"/>
                  </a:lnTo>
                  <a:close/>
                </a:path>
              </a:pathLst>
            </a:custGeom>
            <a:solidFill>
              <a:srgbClr val="91637A"/>
            </a:solidFill>
            <a:ln w="9525">
              <a:noFill/>
              <a:round/>
              <a:headEnd/>
              <a:tailEnd/>
            </a:ln>
          </p:spPr>
          <p:txBody>
            <a:bodyPr/>
            <a:lstStyle/>
            <a:p>
              <a:endParaRPr lang="he-IL" sz="1800"/>
            </a:p>
          </p:txBody>
        </p:sp>
        <p:sp>
          <p:nvSpPr>
            <p:cNvPr id="1029230" name="Freeform 105"/>
            <p:cNvSpPr>
              <a:spLocks/>
            </p:cNvSpPr>
            <p:nvPr/>
          </p:nvSpPr>
          <p:spPr bwMode="auto">
            <a:xfrm>
              <a:off x="4132" y="1508"/>
              <a:ext cx="55" cy="58"/>
            </a:xfrm>
            <a:custGeom>
              <a:avLst/>
              <a:gdLst>
                <a:gd name="T0" fmla="*/ 0 w 108"/>
                <a:gd name="T1" fmla="*/ 16 h 116"/>
                <a:gd name="T2" fmla="*/ 108 w 108"/>
                <a:gd name="T3" fmla="*/ 0 h 116"/>
                <a:gd name="T4" fmla="*/ 108 w 108"/>
                <a:gd name="T5" fmla="*/ 95 h 116"/>
                <a:gd name="T6" fmla="*/ 0 w 108"/>
                <a:gd name="T7" fmla="*/ 116 h 116"/>
                <a:gd name="T8" fmla="*/ 0 w 108"/>
                <a:gd name="T9" fmla="*/ 16 h 116"/>
                <a:gd name="T10" fmla="*/ 0 60000 65536"/>
                <a:gd name="T11" fmla="*/ 0 60000 65536"/>
                <a:gd name="T12" fmla="*/ 0 60000 65536"/>
                <a:gd name="T13" fmla="*/ 0 60000 65536"/>
                <a:gd name="T14" fmla="*/ 0 60000 65536"/>
                <a:gd name="T15" fmla="*/ 0 w 108"/>
                <a:gd name="T16" fmla="*/ 0 h 116"/>
                <a:gd name="T17" fmla="*/ 108 w 108"/>
                <a:gd name="T18" fmla="*/ 116 h 116"/>
              </a:gdLst>
              <a:ahLst/>
              <a:cxnLst>
                <a:cxn ang="T10">
                  <a:pos x="T0" y="T1"/>
                </a:cxn>
                <a:cxn ang="T11">
                  <a:pos x="T2" y="T3"/>
                </a:cxn>
                <a:cxn ang="T12">
                  <a:pos x="T4" y="T5"/>
                </a:cxn>
                <a:cxn ang="T13">
                  <a:pos x="T6" y="T7"/>
                </a:cxn>
                <a:cxn ang="T14">
                  <a:pos x="T8" y="T9"/>
                </a:cxn>
              </a:cxnLst>
              <a:rect l="T15" t="T16" r="T17" b="T18"/>
              <a:pathLst>
                <a:path w="108" h="116">
                  <a:moveTo>
                    <a:pt x="0" y="16"/>
                  </a:moveTo>
                  <a:lnTo>
                    <a:pt x="108" y="0"/>
                  </a:lnTo>
                  <a:lnTo>
                    <a:pt x="108" y="95"/>
                  </a:lnTo>
                  <a:lnTo>
                    <a:pt x="0" y="116"/>
                  </a:lnTo>
                  <a:lnTo>
                    <a:pt x="0" y="16"/>
                  </a:lnTo>
                  <a:close/>
                </a:path>
              </a:pathLst>
            </a:custGeom>
            <a:solidFill>
              <a:srgbClr val="91637A"/>
            </a:solidFill>
            <a:ln w="9525">
              <a:noFill/>
              <a:round/>
              <a:headEnd/>
              <a:tailEnd/>
            </a:ln>
          </p:spPr>
          <p:txBody>
            <a:bodyPr/>
            <a:lstStyle/>
            <a:p>
              <a:endParaRPr lang="he-IL" sz="1800"/>
            </a:p>
          </p:txBody>
        </p:sp>
        <p:sp>
          <p:nvSpPr>
            <p:cNvPr id="1029231" name="Freeform 106"/>
            <p:cNvSpPr>
              <a:spLocks/>
            </p:cNvSpPr>
            <p:nvPr/>
          </p:nvSpPr>
          <p:spPr bwMode="auto">
            <a:xfrm>
              <a:off x="4155" y="1556"/>
              <a:ext cx="75" cy="65"/>
            </a:xfrm>
            <a:custGeom>
              <a:avLst/>
              <a:gdLst>
                <a:gd name="T0" fmla="*/ 149 w 149"/>
                <a:gd name="T1" fmla="*/ 0 h 129"/>
                <a:gd name="T2" fmla="*/ 149 w 149"/>
                <a:gd name="T3" fmla="*/ 91 h 129"/>
                <a:gd name="T4" fmla="*/ 0 w 149"/>
                <a:gd name="T5" fmla="*/ 129 h 129"/>
                <a:gd name="T6" fmla="*/ 0 w 149"/>
                <a:gd name="T7" fmla="*/ 29 h 129"/>
                <a:gd name="T8" fmla="*/ 149 w 149"/>
                <a:gd name="T9" fmla="*/ 0 h 129"/>
                <a:gd name="T10" fmla="*/ 0 60000 65536"/>
                <a:gd name="T11" fmla="*/ 0 60000 65536"/>
                <a:gd name="T12" fmla="*/ 0 60000 65536"/>
                <a:gd name="T13" fmla="*/ 0 60000 65536"/>
                <a:gd name="T14" fmla="*/ 0 60000 65536"/>
                <a:gd name="T15" fmla="*/ 0 w 149"/>
                <a:gd name="T16" fmla="*/ 0 h 129"/>
                <a:gd name="T17" fmla="*/ 149 w 149"/>
                <a:gd name="T18" fmla="*/ 129 h 129"/>
              </a:gdLst>
              <a:ahLst/>
              <a:cxnLst>
                <a:cxn ang="T10">
                  <a:pos x="T0" y="T1"/>
                </a:cxn>
                <a:cxn ang="T11">
                  <a:pos x="T2" y="T3"/>
                </a:cxn>
                <a:cxn ang="T12">
                  <a:pos x="T4" y="T5"/>
                </a:cxn>
                <a:cxn ang="T13">
                  <a:pos x="T6" y="T7"/>
                </a:cxn>
                <a:cxn ang="T14">
                  <a:pos x="T8" y="T9"/>
                </a:cxn>
              </a:cxnLst>
              <a:rect l="T15" t="T16" r="T17" b="T18"/>
              <a:pathLst>
                <a:path w="149" h="129">
                  <a:moveTo>
                    <a:pt x="149" y="0"/>
                  </a:moveTo>
                  <a:lnTo>
                    <a:pt x="149" y="91"/>
                  </a:lnTo>
                  <a:lnTo>
                    <a:pt x="0" y="129"/>
                  </a:lnTo>
                  <a:lnTo>
                    <a:pt x="0" y="29"/>
                  </a:lnTo>
                  <a:lnTo>
                    <a:pt x="149" y="0"/>
                  </a:lnTo>
                  <a:close/>
                </a:path>
              </a:pathLst>
            </a:custGeom>
            <a:solidFill>
              <a:srgbClr val="91637A"/>
            </a:solidFill>
            <a:ln w="9525">
              <a:noFill/>
              <a:round/>
              <a:headEnd/>
              <a:tailEnd/>
            </a:ln>
          </p:spPr>
          <p:txBody>
            <a:bodyPr/>
            <a:lstStyle/>
            <a:p>
              <a:endParaRPr lang="he-IL" sz="1800"/>
            </a:p>
          </p:txBody>
        </p:sp>
        <p:sp>
          <p:nvSpPr>
            <p:cNvPr id="1029232" name="Freeform 107"/>
            <p:cNvSpPr>
              <a:spLocks/>
            </p:cNvSpPr>
            <p:nvPr/>
          </p:nvSpPr>
          <p:spPr bwMode="auto">
            <a:xfrm>
              <a:off x="4487" y="1104"/>
              <a:ext cx="16" cy="36"/>
            </a:xfrm>
            <a:custGeom>
              <a:avLst/>
              <a:gdLst>
                <a:gd name="T0" fmla="*/ 0 w 33"/>
                <a:gd name="T1" fmla="*/ 62 h 72"/>
                <a:gd name="T2" fmla="*/ 0 w 33"/>
                <a:gd name="T3" fmla="*/ 0 h 72"/>
                <a:gd name="T4" fmla="*/ 33 w 33"/>
                <a:gd name="T5" fmla="*/ 12 h 72"/>
                <a:gd name="T6" fmla="*/ 33 w 33"/>
                <a:gd name="T7" fmla="*/ 72 h 72"/>
                <a:gd name="T8" fmla="*/ 0 w 33"/>
                <a:gd name="T9" fmla="*/ 62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62"/>
                  </a:moveTo>
                  <a:lnTo>
                    <a:pt x="0" y="0"/>
                  </a:lnTo>
                  <a:lnTo>
                    <a:pt x="33" y="12"/>
                  </a:lnTo>
                  <a:lnTo>
                    <a:pt x="33" y="72"/>
                  </a:lnTo>
                  <a:lnTo>
                    <a:pt x="0" y="62"/>
                  </a:lnTo>
                  <a:close/>
                </a:path>
              </a:pathLst>
            </a:custGeom>
            <a:solidFill>
              <a:srgbClr val="91637A"/>
            </a:solidFill>
            <a:ln w="9525">
              <a:noFill/>
              <a:round/>
              <a:headEnd/>
              <a:tailEnd/>
            </a:ln>
          </p:spPr>
          <p:txBody>
            <a:bodyPr/>
            <a:lstStyle/>
            <a:p>
              <a:endParaRPr lang="he-IL" sz="1800"/>
            </a:p>
          </p:txBody>
        </p:sp>
        <p:sp>
          <p:nvSpPr>
            <p:cNvPr id="1029233" name="Freeform 108"/>
            <p:cNvSpPr>
              <a:spLocks/>
            </p:cNvSpPr>
            <p:nvPr/>
          </p:nvSpPr>
          <p:spPr bwMode="auto">
            <a:xfrm>
              <a:off x="4404" y="1074"/>
              <a:ext cx="75" cy="58"/>
            </a:xfrm>
            <a:custGeom>
              <a:avLst/>
              <a:gdLst>
                <a:gd name="T0" fmla="*/ 148 w 148"/>
                <a:gd name="T1" fmla="*/ 117 h 117"/>
                <a:gd name="T2" fmla="*/ 0 w 148"/>
                <a:gd name="T3" fmla="*/ 72 h 117"/>
                <a:gd name="T4" fmla="*/ 0 w 148"/>
                <a:gd name="T5" fmla="*/ 0 h 117"/>
                <a:gd name="T6" fmla="*/ 148 w 148"/>
                <a:gd name="T7" fmla="*/ 53 h 117"/>
                <a:gd name="T8" fmla="*/ 148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148" y="117"/>
                  </a:moveTo>
                  <a:lnTo>
                    <a:pt x="0" y="72"/>
                  </a:lnTo>
                  <a:lnTo>
                    <a:pt x="0" y="0"/>
                  </a:lnTo>
                  <a:lnTo>
                    <a:pt x="148" y="53"/>
                  </a:lnTo>
                  <a:lnTo>
                    <a:pt x="148" y="117"/>
                  </a:lnTo>
                  <a:close/>
                </a:path>
              </a:pathLst>
            </a:custGeom>
            <a:solidFill>
              <a:srgbClr val="91637A"/>
            </a:solidFill>
            <a:ln w="9525">
              <a:noFill/>
              <a:round/>
              <a:headEnd/>
              <a:tailEnd/>
            </a:ln>
          </p:spPr>
          <p:txBody>
            <a:bodyPr/>
            <a:lstStyle/>
            <a:p>
              <a:endParaRPr lang="he-IL" sz="1800"/>
            </a:p>
          </p:txBody>
        </p:sp>
        <p:sp>
          <p:nvSpPr>
            <p:cNvPr id="1029234" name="Freeform 109"/>
            <p:cNvSpPr>
              <a:spLocks/>
            </p:cNvSpPr>
            <p:nvPr/>
          </p:nvSpPr>
          <p:spPr bwMode="auto">
            <a:xfrm>
              <a:off x="4362" y="1011"/>
              <a:ext cx="73" cy="65"/>
            </a:xfrm>
            <a:custGeom>
              <a:avLst/>
              <a:gdLst>
                <a:gd name="T0" fmla="*/ 0 w 148"/>
                <a:gd name="T1" fmla="*/ 75 h 129"/>
                <a:gd name="T2" fmla="*/ 0 w 148"/>
                <a:gd name="T3" fmla="*/ 0 h 129"/>
                <a:gd name="T4" fmla="*/ 148 w 148"/>
                <a:gd name="T5" fmla="*/ 62 h 129"/>
                <a:gd name="T6" fmla="*/ 148 w 148"/>
                <a:gd name="T7" fmla="*/ 129 h 129"/>
                <a:gd name="T8" fmla="*/ 0 w 148"/>
                <a:gd name="T9" fmla="*/ 75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75"/>
                  </a:moveTo>
                  <a:lnTo>
                    <a:pt x="0" y="0"/>
                  </a:lnTo>
                  <a:lnTo>
                    <a:pt x="148" y="62"/>
                  </a:lnTo>
                  <a:lnTo>
                    <a:pt x="148" y="129"/>
                  </a:lnTo>
                  <a:lnTo>
                    <a:pt x="0" y="75"/>
                  </a:lnTo>
                  <a:close/>
                </a:path>
              </a:pathLst>
            </a:custGeom>
            <a:solidFill>
              <a:srgbClr val="91637A"/>
            </a:solidFill>
            <a:ln w="9525">
              <a:noFill/>
              <a:round/>
              <a:headEnd/>
              <a:tailEnd/>
            </a:ln>
          </p:spPr>
          <p:txBody>
            <a:bodyPr/>
            <a:lstStyle/>
            <a:p>
              <a:endParaRPr lang="he-IL" sz="1800"/>
            </a:p>
          </p:txBody>
        </p:sp>
        <p:sp>
          <p:nvSpPr>
            <p:cNvPr id="1029235" name="Freeform 110"/>
            <p:cNvSpPr>
              <a:spLocks/>
            </p:cNvSpPr>
            <p:nvPr/>
          </p:nvSpPr>
          <p:spPr bwMode="auto">
            <a:xfrm>
              <a:off x="4321" y="945"/>
              <a:ext cx="75" cy="71"/>
            </a:xfrm>
            <a:custGeom>
              <a:avLst/>
              <a:gdLst>
                <a:gd name="T0" fmla="*/ 0 w 148"/>
                <a:gd name="T1" fmla="*/ 80 h 142"/>
                <a:gd name="T2" fmla="*/ 0 w 148"/>
                <a:gd name="T3" fmla="*/ 0 h 142"/>
                <a:gd name="T4" fmla="*/ 148 w 148"/>
                <a:gd name="T5" fmla="*/ 71 h 142"/>
                <a:gd name="T6" fmla="*/ 148 w 148"/>
                <a:gd name="T7" fmla="*/ 142 h 142"/>
                <a:gd name="T8" fmla="*/ 0 w 148"/>
                <a:gd name="T9" fmla="*/ 80 h 142"/>
                <a:gd name="T10" fmla="*/ 0 60000 65536"/>
                <a:gd name="T11" fmla="*/ 0 60000 65536"/>
                <a:gd name="T12" fmla="*/ 0 60000 65536"/>
                <a:gd name="T13" fmla="*/ 0 60000 65536"/>
                <a:gd name="T14" fmla="*/ 0 60000 65536"/>
                <a:gd name="T15" fmla="*/ 0 w 148"/>
                <a:gd name="T16" fmla="*/ 0 h 142"/>
                <a:gd name="T17" fmla="*/ 148 w 148"/>
                <a:gd name="T18" fmla="*/ 142 h 142"/>
              </a:gdLst>
              <a:ahLst/>
              <a:cxnLst>
                <a:cxn ang="T10">
                  <a:pos x="T0" y="T1"/>
                </a:cxn>
                <a:cxn ang="T11">
                  <a:pos x="T2" y="T3"/>
                </a:cxn>
                <a:cxn ang="T12">
                  <a:pos x="T4" y="T5"/>
                </a:cxn>
                <a:cxn ang="T13">
                  <a:pos x="T6" y="T7"/>
                </a:cxn>
                <a:cxn ang="T14">
                  <a:pos x="T8" y="T9"/>
                </a:cxn>
              </a:cxnLst>
              <a:rect l="T15" t="T16" r="T17" b="T18"/>
              <a:pathLst>
                <a:path w="148" h="142">
                  <a:moveTo>
                    <a:pt x="0" y="80"/>
                  </a:moveTo>
                  <a:lnTo>
                    <a:pt x="0" y="0"/>
                  </a:lnTo>
                  <a:lnTo>
                    <a:pt x="148" y="71"/>
                  </a:lnTo>
                  <a:lnTo>
                    <a:pt x="148" y="142"/>
                  </a:lnTo>
                  <a:lnTo>
                    <a:pt x="0" y="80"/>
                  </a:lnTo>
                  <a:close/>
                </a:path>
              </a:pathLst>
            </a:custGeom>
            <a:solidFill>
              <a:srgbClr val="91637A"/>
            </a:solidFill>
            <a:ln w="9525">
              <a:noFill/>
              <a:round/>
              <a:headEnd/>
              <a:tailEnd/>
            </a:ln>
          </p:spPr>
          <p:txBody>
            <a:bodyPr/>
            <a:lstStyle/>
            <a:p>
              <a:endParaRPr lang="he-IL" sz="1800"/>
            </a:p>
          </p:txBody>
        </p:sp>
        <p:sp>
          <p:nvSpPr>
            <p:cNvPr id="1029236" name="Freeform 111"/>
            <p:cNvSpPr>
              <a:spLocks/>
            </p:cNvSpPr>
            <p:nvPr/>
          </p:nvSpPr>
          <p:spPr bwMode="auto">
            <a:xfrm>
              <a:off x="4132" y="1572"/>
              <a:ext cx="15" cy="55"/>
            </a:xfrm>
            <a:custGeom>
              <a:avLst/>
              <a:gdLst>
                <a:gd name="T0" fmla="*/ 0 w 29"/>
                <a:gd name="T1" fmla="*/ 5 h 109"/>
                <a:gd name="T2" fmla="*/ 29 w 29"/>
                <a:gd name="T3" fmla="*/ 0 h 109"/>
                <a:gd name="T4" fmla="*/ 29 w 29"/>
                <a:gd name="T5" fmla="*/ 101 h 109"/>
                <a:gd name="T6" fmla="*/ 0 w 29"/>
                <a:gd name="T7" fmla="*/ 109 h 109"/>
                <a:gd name="T8" fmla="*/ 0 w 29"/>
                <a:gd name="T9" fmla="*/ 5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0" y="5"/>
                  </a:moveTo>
                  <a:lnTo>
                    <a:pt x="29" y="0"/>
                  </a:lnTo>
                  <a:lnTo>
                    <a:pt x="29" y="101"/>
                  </a:lnTo>
                  <a:lnTo>
                    <a:pt x="0" y="109"/>
                  </a:lnTo>
                  <a:lnTo>
                    <a:pt x="0" y="5"/>
                  </a:lnTo>
                  <a:close/>
                </a:path>
              </a:pathLst>
            </a:custGeom>
            <a:solidFill>
              <a:srgbClr val="91637A"/>
            </a:solidFill>
            <a:ln w="9525">
              <a:noFill/>
              <a:round/>
              <a:headEnd/>
              <a:tailEnd/>
            </a:ln>
          </p:spPr>
          <p:txBody>
            <a:bodyPr/>
            <a:lstStyle/>
            <a:p>
              <a:endParaRPr lang="he-IL" sz="1800"/>
            </a:p>
          </p:txBody>
        </p:sp>
        <p:sp>
          <p:nvSpPr>
            <p:cNvPr id="1029237" name="Freeform 112"/>
            <p:cNvSpPr>
              <a:spLocks/>
            </p:cNvSpPr>
            <p:nvPr/>
          </p:nvSpPr>
          <p:spPr bwMode="auto">
            <a:xfrm>
              <a:off x="4132" y="1692"/>
              <a:ext cx="15" cy="55"/>
            </a:xfrm>
            <a:custGeom>
              <a:avLst/>
              <a:gdLst>
                <a:gd name="T0" fmla="*/ 0 w 29"/>
                <a:gd name="T1" fmla="*/ 8 h 111"/>
                <a:gd name="T2" fmla="*/ 29 w 29"/>
                <a:gd name="T3" fmla="*/ 0 h 111"/>
                <a:gd name="T4" fmla="*/ 29 w 29"/>
                <a:gd name="T5" fmla="*/ 100 h 111"/>
                <a:gd name="T6" fmla="*/ 0 w 29"/>
                <a:gd name="T7" fmla="*/ 111 h 111"/>
                <a:gd name="T8" fmla="*/ 0 w 29"/>
                <a:gd name="T9" fmla="*/ 8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0" y="8"/>
                  </a:moveTo>
                  <a:lnTo>
                    <a:pt x="29" y="0"/>
                  </a:lnTo>
                  <a:lnTo>
                    <a:pt x="29" y="100"/>
                  </a:lnTo>
                  <a:lnTo>
                    <a:pt x="0" y="111"/>
                  </a:lnTo>
                  <a:lnTo>
                    <a:pt x="0" y="8"/>
                  </a:lnTo>
                  <a:close/>
                </a:path>
              </a:pathLst>
            </a:custGeom>
            <a:solidFill>
              <a:srgbClr val="91637A"/>
            </a:solidFill>
            <a:ln w="9525">
              <a:noFill/>
              <a:round/>
              <a:headEnd/>
              <a:tailEnd/>
            </a:ln>
          </p:spPr>
          <p:txBody>
            <a:bodyPr/>
            <a:lstStyle/>
            <a:p>
              <a:endParaRPr lang="he-IL" sz="1800"/>
            </a:p>
          </p:txBody>
        </p:sp>
        <p:sp>
          <p:nvSpPr>
            <p:cNvPr id="1029238" name="Freeform 113"/>
            <p:cNvSpPr>
              <a:spLocks/>
            </p:cNvSpPr>
            <p:nvPr/>
          </p:nvSpPr>
          <p:spPr bwMode="auto">
            <a:xfrm>
              <a:off x="4487" y="1580"/>
              <a:ext cx="16" cy="36"/>
            </a:xfrm>
            <a:custGeom>
              <a:avLst/>
              <a:gdLst>
                <a:gd name="T0" fmla="*/ 0 w 33"/>
                <a:gd name="T1" fmla="*/ 10 h 72"/>
                <a:gd name="T2" fmla="*/ 33 w 33"/>
                <a:gd name="T3" fmla="*/ 0 h 72"/>
                <a:gd name="T4" fmla="*/ 33 w 33"/>
                <a:gd name="T5" fmla="*/ 61 h 72"/>
                <a:gd name="T6" fmla="*/ 0 w 33"/>
                <a:gd name="T7" fmla="*/ 72 h 72"/>
                <a:gd name="T8" fmla="*/ 0 w 33"/>
                <a:gd name="T9" fmla="*/ 10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10"/>
                  </a:moveTo>
                  <a:lnTo>
                    <a:pt x="33" y="0"/>
                  </a:lnTo>
                  <a:lnTo>
                    <a:pt x="33" y="61"/>
                  </a:lnTo>
                  <a:lnTo>
                    <a:pt x="0" y="72"/>
                  </a:lnTo>
                  <a:lnTo>
                    <a:pt x="0" y="10"/>
                  </a:lnTo>
                  <a:close/>
                </a:path>
              </a:pathLst>
            </a:custGeom>
            <a:solidFill>
              <a:srgbClr val="91637A"/>
            </a:solidFill>
            <a:ln w="9525">
              <a:noFill/>
              <a:round/>
              <a:headEnd/>
              <a:tailEnd/>
            </a:ln>
          </p:spPr>
          <p:txBody>
            <a:bodyPr/>
            <a:lstStyle/>
            <a:p>
              <a:endParaRPr lang="he-IL" sz="1800"/>
            </a:p>
          </p:txBody>
        </p:sp>
        <p:sp>
          <p:nvSpPr>
            <p:cNvPr id="1029239" name="Freeform 114"/>
            <p:cNvSpPr>
              <a:spLocks/>
            </p:cNvSpPr>
            <p:nvPr/>
          </p:nvSpPr>
          <p:spPr bwMode="auto">
            <a:xfrm>
              <a:off x="4445" y="1047"/>
              <a:ext cx="58" cy="53"/>
            </a:xfrm>
            <a:custGeom>
              <a:avLst/>
              <a:gdLst>
                <a:gd name="T0" fmla="*/ 0 w 118"/>
                <a:gd name="T1" fmla="*/ 65 h 107"/>
                <a:gd name="T2" fmla="*/ 0 w 118"/>
                <a:gd name="T3" fmla="*/ 0 h 107"/>
                <a:gd name="T4" fmla="*/ 118 w 118"/>
                <a:gd name="T5" fmla="*/ 50 h 107"/>
                <a:gd name="T6" fmla="*/ 118 w 118"/>
                <a:gd name="T7" fmla="*/ 107 h 107"/>
                <a:gd name="T8" fmla="*/ 0 w 118"/>
                <a:gd name="T9" fmla="*/ 65 h 107"/>
                <a:gd name="T10" fmla="*/ 0 60000 65536"/>
                <a:gd name="T11" fmla="*/ 0 60000 65536"/>
                <a:gd name="T12" fmla="*/ 0 60000 65536"/>
                <a:gd name="T13" fmla="*/ 0 60000 65536"/>
                <a:gd name="T14" fmla="*/ 0 60000 65536"/>
                <a:gd name="T15" fmla="*/ 0 w 118"/>
                <a:gd name="T16" fmla="*/ 0 h 107"/>
                <a:gd name="T17" fmla="*/ 118 w 118"/>
                <a:gd name="T18" fmla="*/ 107 h 107"/>
              </a:gdLst>
              <a:ahLst/>
              <a:cxnLst>
                <a:cxn ang="T10">
                  <a:pos x="T0" y="T1"/>
                </a:cxn>
                <a:cxn ang="T11">
                  <a:pos x="T2" y="T3"/>
                </a:cxn>
                <a:cxn ang="T12">
                  <a:pos x="T4" y="T5"/>
                </a:cxn>
                <a:cxn ang="T13">
                  <a:pos x="T6" y="T7"/>
                </a:cxn>
                <a:cxn ang="T14">
                  <a:pos x="T8" y="T9"/>
                </a:cxn>
              </a:cxnLst>
              <a:rect l="T15" t="T16" r="T17" b="T18"/>
              <a:pathLst>
                <a:path w="118" h="107">
                  <a:moveTo>
                    <a:pt x="0" y="65"/>
                  </a:moveTo>
                  <a:lnTo>
                    <a:pt x="0" y="0"/>
                  </a:lnTo>
                  <a:lnTo>
                    <a:pt x="118" y="50"/>
                  </a:lnTo>
                  <a:lnTo>
                    <a:pt x="118" y="107"/>
                  </a:lnTo>
                  <a:lnTo>
                    <a:pt x="0" y="65"/>
                  </a:lnTo>
                  <a:close/>
                </a:path>
              </a:pathLst>
            </a:custGeom>
            <a:solidFill>
              <a:srgbClr val="91637A"/>
            </a:solidFill>
            <a:ln w="9525">
              <a:noFill/>
              <a:round/>
              <a:headEnd/>
              <a:tailEnd/>
            </a:ln>
          </p:spPr>
          <p:txBody>
            <a:bodyPr/>
            <a:lstStyle/>
            <a:p>
              <a:endParaRPr lang="he-IL" sz="1800"/>
            </a:p>
          </p:txBody>
        </p:sp>
        <p:sp>
          <p:nvSpPr>
            <p:cNvPr id="1029240" name="Freeform 115"/>
            <p:cNvSpPr>
              <a:spLocks/>
            </p:cNvSpPr>
            <p:nvPr/>
          </p:nvSpPr>
          <p:spPr bwMode="auto">
            <a:xfrm>
              <a:off x="4404" y="984"/>
              <a:ext cx="75" cy="67"/>
            </a:xfrm>
            <a:custGeom>
              <a:avLst/>
              <a:gdLst>
                <a:gd name="T0" fmla="*/ 0 w 148"/>
                <a:gd name="T1" fmla="*/ 71 h 133"/>
                <a:gd name="T2" fmla="*/ 0 w 148"/>
                <a:gd name="T3" fmla="*/ 0 h 133"/>
                <a:gd name="T4" fmla="*/ 148 w 148"/>
                <a:gd name="T5" fmla="*/ 70 h 133"/>
                <a:gd name="T6" fmla="*/ 148 w 148"/>
                <a:gd name="T7" fmla="*/ 133 h 133"/>
                <a:gd name="T8" fmla="*/ 0 w 148"/>
                <a:gd name="T9" fmla="*/ 71 h 133"/>
                <a:gd name="T10" fmla="*/ 0 60000 65536"/>
                <a:gd name="T11" fmla="*/ 0 60000 65536"/>
                <a:gd name="T12" fmla="*/ 0 60000 65536"/>
                <a:gd name="T13" fmla="*/ 0 60000 65536"/>
                <a:gd name="T14" fmla="*/ 0 60000 65536"/>
                <a:gd name="T15" fmla="*/ 0 w 148"/>
                <a:gd name="T16" fmla="*/ 0 h 133"/>
                <a:gd name="T17" fmla="*/ 148 w 148"/>
                <a:gd name="T18" fmla="*/ 133 h 133"/>
              </a:gdLst>
              <a:ahLst/>
              <a:cxnLst>
                <a:cxn ang="T10">
                  <a:pos x="T0" y="T1"/>
                </a:cxn>
                <a:cxn ang="T11">
                  <a:pos x="T2" y="T3"/>
                </a:cxn>
                <a:cxn ang="T12">
                  <a:pos x="T4" y="T5"/>
                </a:cxn>
                <a:cxn ang="T13">
                  <a:pos x="T6" y="T7"/>
                </a:cxn>
                <a:cxn ang="T14">
                  <a:pos x="T8" y="T9"/>
                </a:cxn>
              </a:cxnLst>
              <a:rect l="T15" t="T16" r="T17" b="T18"/>
              <a:pathLst>
                <a:path w="148" h="133">
                  <a:moveTo>
                    <a:pt x="0" y="71"/>
                  </a:moveTo>
                  <a:lnTo>
                    <a:pt x="0" y="0"/>
                  </a:lnTo>
                  <a:lnTo>
                    <a:pt x="148" y="70"/>
                  </a:lnTo>
                  <a:lnTo>
                    <a:pt x="148" y="133"/>
                  </a:lnTo>
                  <a:lnTo>
                    <a:pt x="0" y="71"/>
                  </a:lnTo>
                  <a:close/>
                </a:path>
              </a:pathLst>
            </a:custGeom>
            <a:solidFill>
              <a:srgbClr val="91637A"/>
            </a:solidFill>
            <a:ln w="9525">
              <a:noFill/>
              <a:round/>
              <a:headEnd/>
              <a:tailEnd/>
            </a:ln>
          </p:spPr>
          <p:txBody>
            <a:bodyPr/>
            <a:lstStyle/>
            <a:p>
              <a:endParaRPr lang="he-IL" sz="1800"/>
            </a:p>
          </p:txBody>
        </p:sp>
        <p:sp>
          <p:nvSpPr>
            <p:cNvPr id="1029241" name="Freeform 116"/>
            <p:cNvSpPr>
              <a:spLocks/>
            </p:cNvSpPr>
            <p:nvPr/>
          </p:nvSpPr>
          <p:spPr bwMode="auto">
            <a:xfrm>
              <a:off x="4362" y="918"/>
              <a:ext cx="73" cy="72"/>
            </a:xfrm>
            <a:custGeom>
              <a:avLst/>
              <a:gdLst>
                <a:gd name="T0" fmla="*/ 0 w 148"/>
                <a:gd name="T1" fmla="*/ 74 h 144"/>
                <a:gd name="T2" fmla="*/ 0 w 148"/>
                <a:gd name="T3" fmla="*/ 0 h 144"/>
                <a:gd name="T4" fmla="*/ 148 w 148"/>
                <a:gd name="T5" fmla="*/ 78 h 144"/>
                <a:gd name="T6" fmla="*/ 148 w 148"/>
                <a:gd name="T7" fmla="*/ 144 h 144"/>
                <a:gd name="T8" fmla="*/ 0 w 148"/>
                <a:gd name="T9" fmla="*/ 74 h 144"/>
                <a:gd name="T10" fmla="*/ 0 60000 65536"/>
                <a:gd name="T11" fmla="*/ 0 60000 65536"/>
                <a:gd name="T12" fmla="*/ 0 60000 65536"/>
                <a:gd name="T13" fmla="*/ 0 60000 65536"/>
                <a:gd name="T14" fmla="*/ 0 60000 65536"/>
                <a:gd name="T15" fmla="*/ 0 w 148"/>
                <a:gd name="T16" fmla="*/ 0 h 144"/>
                <a:gd name="T17" fmla="*/ 148 w 148"/>
                <a:gd name="T18" fmla="*/ 144 h 144"/>
              </a:gdLst>
              <a:ahLst/>
              <a:cxnLst>
                <a:cxn ang="T10">
                  <a:pos x="T0" y="T1"/>
                </a:cxn>
                <a:cxn ang="T11">
                  <a:pos x="T2" y="T3"/>
                </a:cxn>
                <a:cxn ang="T12">
                  <a:pos x="T4" y="T5"/>
                </a:cxn>
                <a:cxn ang="T13">
                  <a:pos x="T6" y="T7"/>
                </a:cxn>
                <a:cxn ang="T14">
                  <a:pos x="T8" y="T9"/>
                </a:cxn>
              </a:cxnLst>
              <a:rect l="T15" t="T16" r="T17" b="T18"/>
              <a:pathLst>
                <a:path w="148" h="144">
                  <a:moveTo>
                    <a:pt x="0" y="74"/>
                  </a:moveTo>
                  <a:lnTo>
                    <a:pt x="0" y="0"/>
                  </a:lnTo>
                  <a:lnTo>
                    <a:pt x="148" y="78"/>
                  </a:lnTo>
                  <a:lnTo>
                    <a:pt x="148" y="144"/>
                  </a:lnTo>
                  <a:lnTo>
                    <a:pt x="0" y="74"/>
                  </a:lnTo>
                  <a:close/>
                </a:path>
              </a:pathLst>
            </a:custGeom>
            <a:solidFill>
              <a:srgbClr val="91637A"/>
            </a:solidFill>
            <a:ln w="9525">
              <a:noFill/>
              <a:round/>
              <a:headEnd/>
              <a:tailEnd/>
            </a:ln>
          </p:spPr>
          <p:txBody>
            <a:bodyPr/>
            <a:lstStyle/>
            <a:p>
              <a:endParaRPr lang="he-IL" sz="1800"/>
            </a:p>
          </p:txBody>
        </p:sp>
        <p:sp>
          <p:nvSpPr>
            <p:cNvPr id="1029242" name="Freeform 117"/>
            <p:cNvSpPr>
              <a:spLocks/>
            </p:cNvSpPr>
            <p:nvPr/>
          </p:nvSpPr>
          <p:spPr bwMode="auto">
            <a:xfrm>
              <a:off x="4321" y="847"/>
              <a:ext cx="75" cy="79"/>
            </a:xfrm>
            <a:custGeom>
              <a:avLst/>
              <a:gdLst>
                <a:gd name="T0" fmla="*/ 148 w 148"/>
                <a:gd name="T1" fmla="*/ 156 h 156"/>
                <a:gd name="T2" fmla="*/ 0 w 148"/>
                <a:gd name="T3" fmla="*/ 77 h 156"/>
                <a:gd name="T4" fmla="*/ 0 w 148"/>
                <a:gd name="T5" fmla="*/ 0 h 156"/>
                <a:gd name="T6" fmla="*/ 148 w 148"/>
                <a:gd name="T7" fmla="*/ 86 h 156"/>
                <a:gd name="T8" fmla="*/ 148 w 148"/>
                <a:gd name="T9" fmla="*/ 156 h 156"/>
                <a:gd name="T10" fmla="*/ 0 60000 65536"/>
                <a:gd name="T11" fmla="*/ 0 60000 65536"/>
                <a:gd name="T12" fmla="*/ 0 60000 65536"/>
                <a:gd name="T13" fmla="*/ 0 60000 65536"/>
                <a:gd name="T14" fmla="*/ 0 60000 65536"/>
                <a:gd name="T15" fmla="*/ 0 w 148"/>
                <a:gd name="T16" fmla="*/ 0 h 156"/>
                <a:gd name="T17" fmla="*/ 148 w 148"/>
                <a:gd name="T18" fmla="*/ 156 h 156"/>
              </a:gdLst>
              <a:ahLst/>
              <a:cxnLst>
                <a:cxn ang="T10">
                  <a:pos x="T0" y="T1"/>
                </a:cxn>
                <a:cxn ang="T11">
                  <a:pos x="T2" y="T3"/>
                </a:cxn>
                <a:cxn ang="T12">
                  <a:pos x="T4" y="T5"/>
                </a:cxn>
                <a:cxn ang="T13">
                  <a:pos x="T6" y="T7"/>
                </a:cxn>
                <a:cxn ang="T14">
                  <a:pos x="T8" y="T9"/>
                </a:cxn>
              </a:cxnLst>
              <a:rect l="T15" t="T16" r="T17" b="T18"/>
              <a:pathLst>
                <a:path w="148" h="156">
                  <a:moveTo>
                    <a:pt x="148" y="156"/>
                  </a:moveTo>
                  <a:lnTo>
                    <a:pt x="0" y="77"/>
                  </a:lnTo>
                  <a:lnTo>
                    <a:pt x="0" y="0"/>
                  </a:lnTo>
                  <a:lnTo>
                    <a:pt x="148" y="86"/>
                  </a:lnTo>
                  <a:lnTo>
                    <a:pt x="148" y="156"/>
                  </a:lnTo>
                  <a:close/>
                </a:path>
              </a:pathLst>
            </a:custGeom>
            <a:solidFill>
              <a:srgbClr val="91637A"/>
            </a:solidFill>
            <a:ln w="9525">
              <a:noFill/>
              <a:round/>
              <a:headEnd/>
              <a:tailEnd/>
            </a:ln>
          </p:spPr>
          <p:txBody>
            <a:bodyPr/>
            <a:lstStyle/>
            <a:p>
              <a:endParaRPr lang="he-IL" sz="1800"/>
            </a:p>
          </p:txBody>
        </p:sp>
        <p:sp>
          <p:nvSpPr>
            <p:cNvPr id="1029243" name="Freeform 118"/>
            <p:cNvSpPr>
              <a:spLocks/>
            </p:cNvSpPr>
            <p:nvPr/>
          </p:nvSpPr>
          <p:spPr bwMode="auto">
            <a:xfrm>
              <a:off x="4238" y="798"/>
              <a:ext cx="75" cy="83"/>
            </a:xfrm>
            <a:custGeom>
              <a:avLst/>
              <a:gdLst>
                <a:gd name="T0" fmla="*/ 148 w 148"/>
                <a:gd name="T1" fmla="*/ 166 h 166"/>
                <a:gd name="T2" fmla="*/ 0 w 148"/>
                <a:gd name="T3" fmla="*/ 87 h 166"/>
                <a:gd name="T4" fmla="*/ 0 w 148"/>
                <a:gd name="T5" fmla="*/ 0 h 166"/>
                <a:gd name="T6" fmla="*/ 148 w 148"/>
                <a:gd name="T7" fmla="*/ 87 h 166"/>
                <a:gd name="T8" fmla="*/ 148 w 148"/>
                <a:gd name="T9" fmla="*/ 166 h 166"/>
                <a:gd name="T10" fmla="*/ 0 60000 65536"/>
                <a:gd name="T11" fmla="*/ 0 60000 65536"/>
                <a:gd name="T12" fmla="*/ 0 60000 65536"/>
                <a:gd name="T13" fmla="*/ 0 60000 65536"/>
                <a:gd name="T14" fmla="*/ 0 60000 65536"/>
                <a:gd name="T15" fmla="*/ 0 w 148"/>
                <a:gd name="T16" fmla="*/ 0 h 166"/>
                <a:gd name="T17" fmla="*/ 148 w 148"/>
                <a:gd name="T18" fmla="*/ 166 h 166"/>
              </a:gdLst>
              <a:ahLst/>
              <a:cxnLst>
                <a:cxn ang="T10">
                  <a:pos x="T0" y="T1"/>
                </a:cxn>
                <a:cxn ang="T11">
                  <a:pos x="T2" y="T3"/>
                </a:cxn>
                <a:cxn ang="T12">
                  <a:pos x="T4" y="T5"/>
                </a:cxn>
                <a:cxn ang="T13">
                  <a:pos x="T6" y="T7"/>
                </a:cxn>
                <a:cxn ang="T14">
                  <a:pos x="T8" y="T9"/>
                </a:cxn>
              </a:cxnLst>
              <a:rect l="T15" t="T16" r="T17" b="T18"/>
              <a:pathLst>
                <a:path w="148" h="166">
                  <a:moveTo>
                    <a:pt x="148" y="166"/>
                  </a:moveTo>
                  <a:lnTo>
                    <a:pt x="0" y="87"/>
                  </a:lnTo>
                  <a:lnTo>
                    <a:pt x="0" y="0"/>
                  </a:lnTo>
                  <a:lnTo>
                    <a:pt x="148" y="87"/>
                  </a:lnTo>
                  <a:lnTo>
                    <a:pt x="148" y="166"/>
                  </a:lnTo>
                  <a:close/>
                </a:path>
              </a:pathLst>
            </a:custGeom>
            <a:solidFill>
              <a:srgbClr val="91637A"/>
            </a:solidFill>
            <a:ln w="9525">
              <a:noFill/>
              <a:round/>
              <a:headEnd/>
              <a:tailEnd/>
            </a:ln>
          </p:spPr>
          <p:txBody>
            <a:bodyPr/>
            <a:lstStyle/>
            <a:p>
              <a:endParaRPr lang="he-IL" sz="1800"/>
            </a:p>
          </p:txBody>
        </p:sp>
        <p:sp>
          <p:nvSpPr>
            <p:cNvPr id="1029244" name="Freeform 119"/>
            <p:cNvSpPr>
              <a:spLocks/>
            </p:cNvSpPr>
            <p:nvPr/>
          </p:nvSpPr>
          <p:spPr bwMode="auto">
            <a:xfrm>
              <a:off x="4155" y="750"/>
              <a:ext cx="75" cy="87"/>
            </a:xfrm>
            <a:custGeom>
              <a:avLst/>
              <a:gdLst>
                <a:gd name="T0" fmla="*/ 149 w 149"/>
                <a:gd name="T1" fmla="*/ 174 h 174"/>
                <a:gd name="T2" fmla="*/ 0 w 149"/>
                <a:gd name="T3" fmla="*/ 95 h 174"/>
                <a:gd name="T4" fmla="*/ 0 w 149"/>
                <a:gd name="T5" fmla="*/ 0 h 174"/>
                <a:gd name="T6" fmla="*/ 149 w 149"/>
                <a:gd name="T7" fmla="*/ 86 h 174"/>
                <a:gd name="T8" fmla="*/ 149 w 149"/>
                <a:gd name="T9" fmla="*/ 174 h 174"/>
                <a:gd name="T10" fmla="*/ 0 60000 65536"/>
                <a:gd name="T11" fmla="*/ 0 60000 65536"/>
                <a:gd name="T12" fmla="*/ 0 60000 65536"/>
                <a:gd name="T13" fmla="*/ 0 60000 65536"/>
                <a:gd name="T14" fmla="*/ 0 60000 65536"/>
                <a:gd name="T15" fmla="*/ 0 w 149"/>
                <a:gd name="T16" fmla="*/ 0 h 174"/>
                <a:gd name="T17" fmla="*/ 149 w 149"/>
                <a:gd name="T18" fmla="*/ 174 h 174"/>
              </a:gdLst>
              <a:ahLst/>
              <a:cxnLst>
                <a:cxn ang="T10">
                  <a:pos x="T0" y="T1"/>
                </a:cxn>
                <a:cxn ang="T11">
                  <a:pos x="T2" y="T3"/>
                </a:cxn>
                <a:cxn ang="T12">
                  <a:pos x="T4" y="T5"/>
                </a:cxn>
                <a:cxn ang="T13">
                  <a:pos x="T6" y="T7"/>
                </a:cxn>
                <a:cxn ang="T14">
                  <a:pos x="T8" y="T9"/>
                </a:cxn>
              </a:cxnLst>
              <a:rect l="T15" t="T16" r="T17" b="T18"/>
              <a:pathLst>
                <a:path w="149" h="174">
                  <a:moveTo>
                    <a:pt x="149" y="174"/>
                  </a:moveTo>
                  <a:lnTo>
                    <a:pt x="0" y="95"/>
                  </a:lnTo>
                  <a:lnTo>
                    <a:pt x="0" y="0"/>
                  </a:lnTo>
                  <a:lnTo>
                    <a:pt x="149" y="86"/>
                  </a:lnTo>
                  <a:lnTo>
                    <a:pt x="149" y="174"/>
                  </a:lnTo>
                  <a:close/>
                </a:path>
              </a:pathLst>
            </a:custGeom>
            <a:solidFill>
              <a:srgbClr val="91637A"/>
            </a:solidFill>
            <a:ln w="9525">
              <a:noFill/>
              <a:round/>
              <a:headEnd/>
              <a:tailEnd/>
            </a:ln>
          </p:spPr>
          <p:txBody>
            <a:bodyPr/>
            <a:lstStyle/>
            <a:p>
              <a:endParaRPr lang="he-IL" sz="1800"/>
            </a:p>
          </p:txBody>
        </p:sp>
        <p:sp>
          <p:nvSpPr>
            <p:cNvPr id="1029245" name="Freeform 120"/>
            <p:cNvSpPr>
              <a:spLocks/>
            </p:cNvSpPr>
            <p:nvPr/>
          </p:nvSpPr>
          <p:spPr bwMode="auto">
            <a:xfrm>
              <a:off x="4132" y="736"/>
              <a:ext cx="15" cy="57"/>
            </a:xfrm>
            <a:custGeom>
              <a:avLst/>
              <a:gdLst>
                <a:gd name="T0" fmla="*/ 29 w 29"/>
                <a:gd name="T1" fmla="*/ 114 h 114"/>
                <a:gd name="T2" fmla="*/ 0 w 29"/>
                <a:gd name="T3" fmla="*/ 99 h 114"/>
                <a:gd name="T4" fmla="*/ 0 w 29"/>
                <a:gd name="T5" fmla="*/ 0 h 114"/>
                <a:gd name="T6" fmla="*/ 29 w 29"/>
                <a:gd name="T7" fmla="*/ 18 h 114"/>
                <a:gd name="T8" fmla="*/ 29 w 29"/>
                <a:gd name="T9" fmla="*/ 114 h 114"/>
                <a:gd name="T10" fmla="*/ 0 60000 65536"/>
                <a:gd name="T11" fmla="*/ 0 60000 65536"/>
                <a:gd name="T12" fmla="*/ 0 60000 65536"/>
                <a:gd name="T13" fmla="*/ 0 60000 65536"/>
                <a:gd name="T14" fmla="*/ 0 60000 65536"/>
                <a:gd name="T15" fmla="*/ 0 w 29"/>
                <a:gd name="T16" fmla="*/ 0 h 114"/>
                <a:gd name="T17" fmla="*/ 29 w 29"/>
                <a:gd name="T18" fmla="*/ 114 h 114"/>
              </a:gdLst>
              <a:ahLst/>
              <a:cxnLst>
                <a:cxn ang="T10">
                  <a:pos x="T0" y="T1"/>
                </a:cxn>
                <a:cxn ang="T11">
                  <a:pos x="T2" y="T3"/>
                </a:cxn>
                <a:cxn ang="T12">
                  <a:pos x="T4" y="T5"/>
                </a:cxn>
                <a:cxn ang="T13">
                  <a:pos x="T6" y="T7"/>
                </a:cxn>
                <a:cxn ang="T14">
                  <a:pos x="T8" y="T9"/>
                </a:cxn>
              </a:cxnLst>
              <a:rect l="T15" t="T16" r="T17" b="T18"/>
              <a:pathLst>
                <a:path w="29" h="114">
                  <a:moveTo>
                    <a:pt x="29" y="114"/>
                  </a:moveTo>
                  <a:lnTo>
                    <a:pt x="0" y="99"/>
                  </a:lnTo>
                  <a:lnTo>
                    <a:pt x="0" y="0"/>
                  </a:lnTo>
                  <a:lnTo>
                    <a:pt x="29" y="18"/>
                  </a:lnTo>
                  <a:lnTo>
                    <a:pt x="29" y="114"/>
                  </a:lnTo>
                  <a:close/>
                </a:path>
              </a:pathLst>
            </a:custGeom>
            <a:solidFill>
              <a:srgbClr val="91637A"/>
            </a:solidFill>
            <a:ln w="9525">
              <a:noFill/>
              <a:round/>
              <a:headEnd/>
              <a:tailEnd/>
            </a:ln>
          </p:spPr>
          <p:txBody>
            <a:bodyPr/>
            <a:lstStyle/>
            <a:p>
              <a:endParaRPr lang="he-IL" sz="1800"/>
            </a:p>
          </p:txBody>
        </p:sp>
        <p:sp>
          <p:nvSpPr>
            <p:cNvPr id="1029246" name="Freeform 121"/>
            <p:cNvSpPr>
              <a:spLocks/>
            </p:cNvSpPr>
            <p:nvPr/>
          </p:nvSpPr>
          <p:spPr bwMode="auto">
            <a:xfrm>
              <a:off x="4089" y="730"/>
              <a:ext cx="35" cy="60"/>
            </a:xfrm>
            <a:custGeom>
              <a:avLst/>
              <a:gdLst>
                <a:gd name="T0" fmla="*/ 71 w 71"/>
                <a:gd name="T1" fmla="*/ 107 h 120"/>
                <a:gd name="T2" fmla="*/ 0 w 71"/>
                <a:gd name="T3" fmla="*/ 120 h 120"/>
                <a:gd name="T4" fmla="*/ 0 w 71"/>
                <a:gd name="T5" fmla="*/ 22 h 120"/>
                <a:gd name="T6" fmla="*/ 71 w 71"/>
                <a:gd name="T7" fmla="*/ 0 h 120"/>
                <a:gd name="T8" fmla="*/ 71 w 71"/>
                <a:gd name="T9" fmla="*/ 107 h 120"/>
                <a:gd name="T10" fmla="*/ 0 60000 65536"/>
                <a:gd name="T11" fmla="*/ 0 60000 65536"/>
                <a:gd name="T12" fmla="*/ 0 60000 65536"/>
                <a:gd name="T13" fmla="*/ 0 60000 65536"/>
                <a:gd name="T14" fmla="*/ 0 60000 65536"/>
                <a:gd name="T15" fmla="*/ 0 w 71"/>
                <a:gd name="T16" fmla="*/ 0 h 120"/>
                <a:gd name="T17" fmla="*/ 71 w 71"/>
                <a:gd name="T18" fmla="*/ 120 h 120"/>
              </a:gdLst>
              <a:ahLst/>
              <a:cxnLst>
                <a:cxn ang="T10">
                  <a:pos x="T0" y="T1"/>
                </a:cxn>
                <a:cxn ang="T11">
                  <a:pos x="T2" y="T3"/>
                </a:cxn>
                <a:cxn ang="T12">
                  <a:pos x="T4" y="T5"/>
                </a:cxn>
                <a:cxn ang="T13">
                  <a:pos x="T6" y="T7"/>
                </a:cxn>
                <a:cxn ang="T14">
                  <a:pos x="T8" y="T9"/>
                </a:cxn>
              </a:cxnLst>
              <a:rect l="T15" t="T16" r="T17" b="T18"/>
              <a:pathLst>
                <a:path w="71" h="120">
                  <a:moveTo>
                    <a:pt x="71" y="107"/>
                  </a:moveTo>
                  <a:lnTo>
                    <a:pt x="0" y="120"/>
                  </a:lnTo>
                  <a:lnTo>
                    <a:pt x="0" y="22"/>
                  </a:lnTo>
                  <a:lnTo>
                    <a:pt x="71" y="0"/>
                  </a:lnTo>
                  <a:lnTo>
                    <a:pt x="71" y="107"/>
                  </a:lnTo>
                  <a:close/>
                </a:path>
              </a:pathLst>
            </a:custGeom>
            <a:solidFill>
              <a:srgbClr val="540C30"/>
            </a:solidFill>
            <a:ln w="9525">
              <a:noFill/>
              <a:round/>
              <a:headEnd/>
              <a:tailEnd/>
            </a:ln>
          </p:spPr>
          <p:txBody>
            <a:bodyPr/>
            <a:lstStyle/>
            <a:p>
              <a:endParaRPr lang="he-IL" sz="1800"/>
            </a:p>
          </p:txBody>
        </p:sp>
        <p:sp>
          <p:nvSpPr>
            <p:cNvPr id="1029247" name="Freeform 122"/>
            <p:cNvSpPr>
              <a:spLocks/>
            </p:cNvSpPr>
            <p:nvPr/>
          </p:nvSpPr>
          <p:spPr bwMode="auto">
            <a:xfrm>
              <a:off x="4089" y="793"/>
              <a:ext cx="35" cy="57"/>
            </a:xfrm>
            <a:custGeom>
              <a:avLst/>
              <a:gdLst>
                <a:gd name="T0" fmla="*/ 0 w 71"/>
                <a:gd name="T1" fmla="*/ 12 h 113"/>
                <a:gd name="T2" fmla="*/ 71 w 71"/>
                <a:gd name="T3" fmla="*/ 0 h 113"/>
                <a:gd name="T4" fmla="*/ 71 w 71"/>
                <a:gd name="T5" fmla="*/ 103 h 113"/>
                <a:gd name="T6" fmla="*/ 0 w 71"/>
                <a:gd name="T7" fmla="*/ 113 h 113"/>
                <a:gd name="T8" fmla="*/ 0 w 71"/>
                <a:gd name="T9" fmla="*/ 12 h 113"/>
                <a:gd name="T10" fmla="*/ 0 60000 65536"/>
                <a:gd name="T11" fmla="*/ 0 60000 65536"/>
                <a:gd name="T12" fmla="*/ 0 60000 65536"/>
                <a:gd name="T13" fmla="*/ 0 60000 65536"/>
                <a:gd name="T14" fmla="*/ 0 60000 65536"/>
                <a:gd name="T15" fmla="*/ 0 w 71"/>
                <a:gd name="T16" fmla="*/ 0 h 113"/>
                <a:gd name="T17" fmla="*/ 71 w 71"/>
                <a:gd name="T18" fmla="*/ 113 h 113"/>
              </a:gdLst>
              <a:ahLst/>
              <a:cxnLst>
                <a:cxn ang="T10">
                  <a:pos x="T0" y="T1"/>
                </a:cxn>
                <a:cxn ang="T11">
                  <a:pos x="T2" y="T3"/>
                </a:cxn>
                <a:cxn ang="T12">
                  <a:pos x="T4" y="T5"/>
                </a:cxn>
                <a:cxn ang="T13">
                  <a:pos x="T6" y="T7"/>
                </a:cxn>
                <a:cxn ang="T14">
                  <a:pos x="T8" y="T9"/>
                </a:cxn>
              </a:cxnLst>
              <a:rect l="T15" t="T16" r="T17" b="T18"/>
              <a:pathLst>
                <a:path w="71" h="113">
                  <a:moveTo>
                    <a:pt x="0" y="12"/>
                  </a:moveTo>
                  <a:lnTo>
                    <a:pt x="71" y="0"/>
                  </a:lnTo>
                  <a:lnTo>
                    <a:pt x="71" y="103"/>
                  </a:lnTo>
                  <a:lnTo>
                    <a:pt x="0" y="113"/>
                  </a:lnTo>
                  <a:lnTo>
                    <a:pt x="0" y="12"/>
                  </a:lnTo>
                  <a:close/>
                </a:path>
              </a:pathLst>
            </a:custGeom>
            <a:solidFill>
              <a:srgbClr val="540C30"/>
            </a:solidFill>
            <a:ln w="9525">
              <a:noFill/>
              <a:round/>
              <a:headEnd/>
              <a:tailEnd/>
            </a:ln>
          </p:spPr>
          <p:txBody>
            <a:bodyPr/>
            <a:lstStyle/>
            <a:p>
              <a:endParaRPr lang="he-IL" sz="1800"/>
            </a:p>
          </p:txBody>
        </p:sp>
        <p:sp>
          <p:nvSpPr>
            <p:cNvPr id="1029248" name="Freeform 123"/>
            <p:cNvSpPr>
              <a:spLocks/>
            </p:cNvSpPr>
            <p:nvPr/>
          </p:nvSpPr>
          <p:spPr bwMode="auto">
            <a:xfrm>
              <a:off x="4089" y="854"/>
              <a:ext cx="35" cy="55"/>
            </a:xfrm>
            <a:custGeom>
              <a:avLst/>
              <a:gdLst>
                <a:gd name="T0" fmla="*/ 0 w 71"/>
                <a:gd name="T1" fmla="*/ 11 h 112"/>
                <a:gd name="T2" fmla="*/ 71 w 71"/>
                <a:gd name="T3" fmla="*/ 0 h 112"/>
                <a:gd name="T4" fmla="*/ 71 w 71"/>
                <a:gd name="T5" fmla="*/ 103 h 112"/>
                <a:gd name="T6" fmla="*/ 0 w 71"/>
                <a:gd name="T7" fmla="*/ 112 h 112"/>
                <a:gd name="T8" fmla="*/ 0 w 71"/>
                <a:gd name="T9" fmla="*/ 11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1"/>
                  </a:moveTo>
                  <a:lnTo>
                    <a:pt x="71" y="0"/>
                  </a:lnTo>
                  <a:lnTo>
                    <a:pt x="71" y="103"/>
                  </a:lnTo>
                  <a:lnTo>
                    <a:pt x="0" y="112"/>
                  </a:lnTo>
                  <a:lnTo>
                    <a:pt x="0" y="11"/>
                  </a:lnTo>
                  <a:close/>
                </a:path>
              </a:pathLst>
            </a:custGeom>
            <a:solidFill>
              <a:srgbClr val="540C30"/>
            </a:solidFill>
            <a:ln w="9525">
              <a:noFill/>
              <a:round/>
              <a:headEnd/>
              <a:tailEnd/>
            </a:ln>
          </p:spPr>
          <p:txBody>
            <a:bodyPr/>
            <a:lstStyle/>
            <a:p>
              <a:endParaRPr lang="he-IL" sz="1800"/>
            </a:p>
          </p:txBody>
        </p:sp>
        <p:sp>
          <p:nvSpPr>
            <p:cNvPr id="1029249" name="Freeform 124"/>
            <p:cNvSpPr>
              <a:spLocks/>
            </p:cNvSpPr>
            <p:nvPr/>
          </p:nvSpPr>
          <p:spPr bwMode="auto">
            <a:xfrm>
              <a:off x="4089" y="914"/>
              <a:ext cx="35" cy="55"/>
            </a:xfrm>
            <a:custGeom>
              <a:avLst/>
              <a:gdLst>
                <a:gd name="T0" fmla="*/ 0 w 71"/>
                <a:gd name="T1" fmla="*/ 10 h 112"/>
                <a:gd name="T2" fmla="*/ 71 w 71"/>
                <a:gd name="T3" fmla="*/ 0 h 112"/>
                <a:gd name="T4" fmla="*/ 71 w 71"/>
                <a:gd name="T5" fmla="*/ 103 h 112"/>
                <a:gd name="T6" fmla="*/ 0 w 71"/>
                <a:gd name="T7" fmla="*/ 112 h 112"/>
                <a:gd name="T8" fmla="*/ 0 w 71"/>
                <a:gd name="T9" fmla="*/ 10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0"/>
                  </a:moveTo>
                  <a:lnTo>
                    <a:pt x="71" y="0"/>
                  </a:lnTo>
                  <a:lnTo>
                    <a:pt x="71" y="103"/>
                  </a:lnTo>
                  <a:lnTo>
                    <a:pt x="0" y="112"/>
                  </a:lnTo>
                  <a:lnTo>
                    <a:pt x="0" y="10"/>
                  </a:lnTo>
                  <a:close/>
                </a:path>
              </a:pathLst>
            </a:custGeom>
            <a:solidFill>
              <a:srgbClr val="540C30"/>
            </a:solidFill>
            <a:ln w="9525">
              <a:noFill/>
              <a:round/>
              <a:headEnd/>
              <a:tailEnd/>
            </a:ln>
          </p:spPr>
          <p:txBody>
            <a:bodyPr/>
            <a:lstStyle/>
            <a:p>
              <a:endParaRPr lang="he-IL" sz="1800"/>
            </a:p>
          </p:txBody>
        </p:sp>
        <p:sp>
          <p:nvSpPr>
            <p:cNvPr id="1029250" name="Freeform 125"/>
            <p:cNvSpPr>
              <a:spLocks/>
            </p:cNvSpPr>
            <p:nvPr/>
          </p:nvSpPr>
          <p:spPr bwMode="auto">
            <a:xfrm>
              <a:off x="4089" y="974"/>
              <a:ext cx="35" cy="55"/>
            </a:xfrm>
            <a:custGeom>
              <a:avLst/>
              <a:gdLst>
                <a:gd name="T0" fmla="*/ 0 w 71"/>
                <a:gd name="T1" fmla="*/ 9 h 111"/>
                <a:gd name="T2" fmla="*/ 71 w 71"/>
                <a:gd name="T3" fmla="*/ 0 h 111"/>
                <a:gd name="T4" fmla="*/ 71 w 71"/>
                <a:gd name="T5" fmla="*/ 102 h 111"/>
                <a:gd name="T6" fmla="*/ 0 w 71"/>
                <a:gd name="T7" fmla="*/ 111 h 111"/>
                <a:gd name="T8" fmla="*/ 0 w 71"/>
                <a:gd name="T9" fmla="*/ 9 h 111"/>
                <a:gd name="T10" fmla="*/ 0 60000 65536"/>
                <a:gd name="T11" fmla="*/ 0 60000 65536"/>
                <a:gd name="T12" fmla="*/ 0 60000 65536"/>
                <a:gd name="T13" fmla="*/ 0 60000 65536"/>
                <a:gd name="T14" fmla="*/ 0 60000 65536"/>
                <a:gd name="T15" fmla="*/ 0 w 71"/>
                <a:gd name="T16" fmla="*/ 0 h 111"/>
                <a:gd name="T17" fmla="*/ 71 w 71"/>
                <a:gd name="T18" fmla="*/ 111 h 111"/>
              </a:gdLst>
              <a:ahLst/>
              <a:cxnLst>
                <a:cxn ang="T10">
                  <a:pos x="T0" y="T1"/>
                </a:cxn>
                <a:cxn ang="T11">
                  <a:pos x="T2" y="T3"/>
                </a:cxn>
                <a:cxn ang="T12">
                  <a:pos x="T4" y="T5"/>
                </a:cxn>
                <a:cxn ang="T13">
                  <a:pos x="T6" y="T7"/>
                </a:cxn>
                <a:cxn ang="T14">
                  <a:pos x="T8" y="T9"/>
                </a:cxn>
              </a:cxnLst>
              <a:rect l="T15" t="T16" r="T17" b="T18"/>
              <a:pathLst>
                <a:path w="71" h="111">
                  <a:moveTo>
                    <a:pt x="0" y="9"/>
                  </a:moveTo>
                  <a:lnTo>
                    <a:pt x="71" y="0"/>
                  </a:lnTo>
                  <a:lnTo>
                    <a:pt x="71" y="102"/>
                  </a:lnTo>
                  <a:lnTo>
                    <a:pt x="0" y="111"/>
                  </a:lnTo>
                  <a:lnTo>
                    <a:pt x="0" y="9"/>
                  </a:lnTo>
                  <a:close/>
                </a:path>
              </a:pathLst>
            </a:custGeom>
            <a:solidFill>
              <a:srgbClr val="540C30"/>
            </a:solidFill>
            <a:ln w="9525">
              <a:noFill/>
              <a:round/>
              <a:headEnd/>
              <a:tailEnd/>
            </a:ln>
          </p:spPr>
          <p:txBody>
            <a:bodyPr/>
            <a:lstStyle/>
            <a:p>
              <a:endParaRPr lang="he-IL" sz="1800"/>
            </a:p>
          </p:txBody>
        </p:sp>
        <p:sp>
          <p:nvSpPr>
            <p:cNvPr id="1029251" name="Freeform 126"/>
            <p:cNvSpPr>
              <a:spLocks/>
            </p:cNvSpPr>
            <p:nvPr/>
          </p:nvSpPr>
          <p:spPr bwMode="auto">
            <a:xfrm>
              <a:off x="4089" y="1034"/>
              <a:ext cx="35" cy="55"/>
            </a:xfrm>
            <a:custGeom>
              <a:avLst/>
              <a:gdLst>
                <a:gd name="T0" fmla="*/ 0 w 71"/>
                <a:gd name="T1" fmla="*/ 8 h 109"/>
                <a:gd name="T2" fmla="*/ 71 w 71"/>
                <a:gd name="T3" fmla="*/ 0 h 109"/>
                <a:gd name="T4" fmla="*/ 71 w 71"/>
                <a:gd name="T5" fmla="*/ 102 h 109"/>
                <a:gd name="T6" fmla="*/ 0 w 71"/>
                <a:gd name="T7" fmla="*/ 109 h 109"/>
                <a:gd name="T8" fmla="*/ 0 w 71"/>
                <a:gd name="T9" fmla="*/ 8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8"/>
                  </a:moveTo>
                  <a:lnTo>
                    <a:pt x="71" y="0"/>
                  </a:lnTo>
                  <a:lnTo>
                    <a:pt x="71" y="102"/>
                  </a:lnTo>
                  <a:lnTo>
                    <a:pt x="0" y="109"/>
                  </a:lnTo>
                  <a:lnTo>
                    <a:pt x="0" y="8"/>
                  </a:lnTo>
                  <a:close/>
                </a:path>
              </a:pathLst>
            </a:custGeom>
            <a:solidFill>
              <a:srgbClr val="540C30"/>
            </a:solidFill>
            <a:ln w="9525">
              <a:noFill/>
              <a:round/>
              <a:headEnd/>
              <a:tailEnd/>
            </a:ln>
          </p:spPr>
          <p:txBody>
            <a:bodyPr/>
            <a:lstStyle/>
            <a:p>
              <a:endParaRPr lang="he-IL" sz="1800"/>
            </a:p>
          </p:txBody>
        </p:sp>
        <p:sp>
          <p:nvSpPr>
            <p:cNvPr id="1029252" name="Freeform 127"/>
            <p:cNvSpPr>
              <a:spLocks/>
            </p:cNvSpPr>
            <p:nvPr/>
          </p:nvSpPr>
          <p:spPr bwMode="auto">
            <a:xfrm>
              <a:off x="4089" y="1095"/>
              <a:ext cx="35" cy="54"/>
            </a:xfrm>
            <a:custGeom>
              <a:avLst/>
              <a:gdLst>
                <a:gd name="T0" fmla="*/ 0 w 71"/>
                <a:gd name="T1" fmla="*/ 7 h 108"/>
                <a:gd name="T2" fmla="*/ 71 w 71"/>
                <a:gd name="T3" fmla="*/ 0 h 108"/>
                <a:gd name="T4" fmla="*/ 71 w 71"/>
                <a:gd name="T5" fmla="*/ 102 h 108"/>
                <a:gd name="T6" fmla="*/ 0 w 71"/>
                <a:gd name="T7" fmla="*/ 108 h 108"/>
                <a:gd name="T8" fmla="*/ 0 w 71"/>
                <a:gd name="T9" fmla="*/ 7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7"/>
                  </a:moveTo>
                  <a:lnTo>
                    <a:pt x="71" y="0"/>
                  </a:lnTo>
                  <a:lnTo>
                    <a:pt x="71" y="102"/>
                  </a:lnTo>
                  <a:lnTo>
                    <a:pt x="0" y="108"/>
                  </a:lnTo>
                  <a:lnTo>
                    <a:pt x="0" y="7"/>
                  </a:lnTo>
                  <a:close/>
                </a:path>
              </a:pathLst>
            </a:custGeom>
            <a:solidFill>
              <a:srgbClr val="540C30"/>
            </a:solidFill>
            <a:ln w="9525">
              <a:noFill/>
              <a:round/>
              <a:headEnd/>
              <a:tailEnd/>
            </a:ln>
          </p:spPr>
          <p:txBody>
            <a:bodyPr/>
            <a:lstStyle/>
            <a:p>
              <a:endParaRPr lang="he-IL" sz="1800"/>
            </a:p>
          </p:txBody>
        </p:sp>
        <p:sp>
          <p:nvSpPr>
            <p:cNvPr id="1029253" name="Freeform 128"/>
            <p:cNvSpPr>
              <a:spLocks/>
            </p:cNvSpPr>
            <p:nvPr/>
          </p:nvSpPr>
          <p:spPr bwMode="auto">
            <a:xfrm>
              <a:off x="4089" y="1155"/>
              <a:ext cx="35" cy="54"/>
            </a:xfrm>
            <a:custGeom>
              <a:avLst/>
              <a:gdLst>
                <a:gd name="T0" fmla="*/ 0 w 71"/>
                <a:gd name="T1" fmla="*/ 5 h 108"/>
                <a:gd name="T2" fmla="*/ 71 w 71"/>
                <a:gd name="T3" fmla="*/ 0 h 108"/>
                <a:gd name="T4" fmla="*/ 71 w 71"/>
                <a:gd name="T5" fmla="*/ 102 h 108"/>
                <a:gd name="T6" fmla="*/ 0 w 71"/>
                <a:gd name="T7" fmla="*/ 108 h 108"/>
                <a:gd name="T8" fmla="*/ 0 w 71"/>
                <a:gd name="T9" fmla="*/ 5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5"/>
                  </a:moveTo>
                  <a:lnTo>
                    <a:pt x="71" y="0"/>
                  </a:lnTo>
                  <a:lnTo>
                    <a:pt x="71" y="102"/>
                  </a:lnTo>
                  <a:lnTo>
                    <a:pt x="0" y="108"/>
                  </a:lnTo>
                  <a:lnTo>
                    <a:pt x="0" y="5"/>
                  </a:lnTo>
                  <a:close/>
                </a:path>
              </a:pathLst>
            </a:custGeom>
            <a:solidFill>
              <a:srgbClr val="540C30"/>
            </a:solidFill>
            <a:ln w="9525">
              <a:noFill/>
              <a:round/>
              <a:headEnd/>
              <a:tailEnd/>
            </a:ln>
          </p:spPr>
          <p:txBody>
            <a:bodyPr/>
            <a:lstStyle/>
            <a:p>
              <a:endParaRPr lang="he-IL" sz="1800"/>
            </a:p>
          </p:txBody>
        </p:sp>
        <p:sp>
          <p:nvSpPr>
            <p:cNvPr id="1029254" name="Freeform 129"/>
            <p:cNvSpPr>
              <a:spLocks/>
            </p:cNvSpPr>
            <p:nvPr/>
          </p:nvSpPr>
          <p:spPr bwMode="auto">
            <a:xfrm>
              <a:off x="4089" y="1215"/>
              <a:ext cx="35" cy="53"/>
            </a:xfrm>
            <a:custGeom>
              <a:avLst/>
              <a:gdLst>
                <a:gd name="T0" fmla="*/ 0 w 71"/>
                <a:gd name="T1" fmla="*/ 4 h 104"/>
                <a:gd name="T2" fmla="*/ 71 w 71"/>
                <a:gd name="T3" fmla="*/ 0 h 104"/>
                <a:gd name="T4" fmla="*/ 71 w 71"/>
                <a:gd name="T5" fmla="*/ 101 h 104"/>
                <a:gd name="T6" fmla="*/ 0 w 71"/>
                <a:gd name="T7" fmla="*/ 104 h 104"/>
                <a:gd name="T8" fmla="*/ 0 w 71"/>
                <a:gd name="T9" fmla="*/ 4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4"/>
                  </a:moveTo>
                  <a:lnTo>
                    <a:pt x="71" y="0"/>
                  </a:lnTo>
                  <a:lnTo>
                    <a:pt x="71" y="101"/>
                  </a:lnTo>
                  <a:lnTo>
                    <a:pt x="0" y="104"/>
                  </a:lnTo>
                  <a:lnTo>
                    <a:pt x="0" y="4"/>
                  </a:lnTo>
                  <a:close/>
                </a:path>
              </a:pathLst>
            </a:custGeom>
            <a:solidFill>
              <a:srgbClr val="540C30"/>
            </a:solidFill>
            <a:ln w="9525">
              <a:noFill/>
              <a:round/>
              <a:headEnd/>
              <a:tailEnd/>
            </a:ln>
          </p:spPr>
          <p:txBody>
            <a:bodyPr/>
            <a:lstStyle/>
            <a:p>
              <a:endParaRPr lang="he-IL" sz="1800"/>
            </a:p>
          </p:txBody>
        </p:sp>
        <p:sp>
          <p:nvSpPr>
            <p:cNvPr id="1029255" name="Freeform 130"/>
            <p:cNvSpPr>
              <a:spLocks/>
            </p:cNvSpPr>
            <p:nvPr/>
          </p:nvSpPr>
          <p:spPr bwMode="auto">
            <a:xfrm>
              <a:off x="4089" y="1275"/>
              <a:ext cx="35" cy="53"/>
            </a:xfrm>
            <a:custGeom>
              <a:avLst/>
              <a:gdLst>
                <a:gd name="T0" fmla="*/ 0 w 71"/>
                <a:gd name="T1" fmla="*/ 4 h 105"/>
                <a:gd name="T2" fmla="*/ 71 w 71"/>
                <a:gd name="T3" fmla="*/ 0 h 105"/>
                <a:gd name="T4" fmla="*/ 71 w 71"/>
                <a:gd name="T5" fmla="*/ 103 h 105"/>
                <a:gd name="T6" fmla="*/ 0 w 71"/>
                <a:gd name="T7" fmla="*/ 105 h 105"/>
                <a:gd name="T8" fmla="*/ 0 w 71"/>
                <a:gd name="T9" fmla="*/ 4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0" y="4"/>
                  </a:moveTo>
                  <a:lnTo>
                    <a:pt x="71" y="0"/>
                  </a:lnTo>
                  <a:lnTo>
                    <a:pt x="71" y="103"/>
                  </a:lnTo>
                  <a:lnTo>
                    <a:pt x="0" y="105"/>
                  </a:lnTo>
                  <a:lnTo>
                    <a:pt x="0" y="4"/>
                  </a:lnTo>
                  <a:close/>
                </a:path>
              </a:pathLst>
            </a:custGeom>
            <a:solidFill>
              <a:srgbClr val="540C30"/>
            </a:solidFill>
            <a:ln w="9525">
              <a:noFill/>
              <a:round/>
              <a:headEnd/>
              <a:tailEnd/>
            </a:ln>
          </p:spPr>
          <p:txBody>
            <a:bodyPr/>
            <a:lstStyle/>
            <a:p>
              <a:endParaRPr lang="he-IL" sz="1800"/>
            </a:p>
          </p:txBody>
        </p:sp>
        <p:sp>
          <p:nvSpPr>
            <p:cNvPr id="1029256" name="Freeform 131"/>
            <p:cNvSpPr>
              <a:spLocks/>
            </p:cNvSpPr>
            <p:nvPr/>
          </p:nvSpPr>
          <p:spPr bwMode="auto">
            <a:xfrm>
              <a:off x="4089" y="1336"/>
              <a:ext cx="35" cy="51"/>
            </a:xfrm>
            <a:custGeom>
              <a:avLst/>
              <a:gdLst>
                <a:gd name="T0" fmla="*/ 0 w 71"/>
                <a:gd name="T1" fmla="*/ 3 h 104"/>
                <a:gd name="T2" fmla="*/ 71 w 71"/>
                <a:gd name="T3" fmla="*/ 0 h 104"/>
                <a:gd name="T4" fmla="*/ 71 w 71"/>
                <a:gd name="T5" fmla="*/ 103 h 104"/>
                <a:gd name="T6" fmla="*/ 0 w 71"/>
                <a:gd name="T7" fmla="*/ 104 h 104"/>
                <a:gd name="T8" fmla="*/ 0 w 71"/>
                <a:gd name="T9" fmla="*/ 3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3"/>
                  </a:moveTo>
                  <a:lnTo>
                    <a:pt x="71" y="0"/>
                  </a:lnTo>
                  <a:lnTo>
                    <a:pt x="71" y="103"/>
                  </a:lnTo>
                  <a:lnTo>
                    <a:pt x="0" y="104"/>
                  </a:lnTo>
                  <a:lnTo>
                    <a:pt x="0" y="3"/>
                  </a:lnTo>
                  <a:close/>
                </a:path>
              </a:pathLst>
            </a:custGeom>
            <a:solidFill>
              <a:srgbClr val="540C30"/>
            </a:solidFill>
            <a:ln w="9525">
              <a:noFill/>
              <a:round/>
              <a:headEnd/>
              <a:tailEnd/>
            </a:ln>
          </p:spPr>
          <p:txBody>
            <a:bodyPr/>
            <a:lstStyle/>
            <a:p>
              <a:endParaRPr lang="he-IL" sz="1800"/>
            </a:p>
          </p:txBody>
        </p:sp>
        <p:sp>
          <p:nvSpPr>
            <p:cNvPr id="1029257" name="Freeform 132"/>
            <p:cNvSpPr>
              <a:spLocks/>
            </p:cNvSpPr>
            <p:nvPr/>
          </p:nvSpPr>
          <p:spPr bwMode="auto">
            <a:xfrm>
              <a:off x="4089" y="1396"/>
              <a:ext cx="35" cy="51"/>
            </a:xfrm>
            <a:custGeom>
              <a:avLst/>
              <a:gdLst>
                <a:gd name="T0" fmla="*/ 0 w 71"/>
                <a:gd name="T1" fmla="*/ 2 h 104"/>
                <a:gd name="T2" fmla="*/ 71 w 71"/>
                <a:gd name="T3" fmla="*/ 0 h 104"/>
                <a:gd name="T4" fmla="*/ 71 w 71"/>
                <a:gd name="T5" fmla="*/ 103 h 104"/>
                <a:gd name="T6" fmla="*/ 0 w 71"/>
                <a:gd name="T7" fmla="*/ 104 h 104"/>
                <a:gd name="T8" fmla="*/ 0 w 71"/>
                <a:gd name="T9" fmla="*/ 2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2"/>
                  </a:moveTo>
                  <a:lnTo>
                    <a:pt x="71" y="0"/>
                  </a:lnTo>
                  <a:lnTo>
                    <a:pt x="71" y="103"/>
                  </a:lnTo>
                  <a:lnTo>
                    <a:pt x="0" y="104"/>
                  </a:lnTo>
                  <a:lnTo>
                    <a:pt x="0" y="2"/>
                  </a:lnTo>
                  <a:close/>
                </a:path>
              </a:pathLst>
            </a:custGeom>
            <a:solidFill>
              <a:srgbClr val="540C30"/>
            </a:solidFill>
            <a:ln w="9525">
              <a:noFill/>
              <a:round/>
              <a:headEnd/>
              <a:tailEnd/>
            </a:ln>
          </p:spPr>
          <p:txBody>
            <a:bodyPr/>
            <a:lstStyle/>
            <a:p>
              <a:endParaRPr lang="he-IL" sz="1800"/>
            </a:p>
          </p:txBody>
        </p:sp>
        <p:sp>
          <p:nvSpPr>
            <p:cNvPr id="1029258" name="Rectangle 133"/>
            <p:cNvSpPr>
              <a:spLocks noChangeArrowheads="1"/>
            </p:cNvSpPr>
            <p:nvPr/>
          </p:nvSpPr>
          <p:spPr bwMode="auto">
            <a:xfrm>
              <a:off x="4089" y="1456"/>
              <a:ext cx="35" cy="51"/>
            </a:xfrm>
            <a:prstGeom prst="rect">
              <a:avLst/>
            </a:prstGeom>
            <a:solidFill>
              <a:srgbClr val="540C30"/>
            </a:solidFill>
            <a:ln w="9525">
              <a:noFill/>
              <a:miter lim="800000"/>
              <a:headEnd/>
              <a:tailEnd/>
            </a:ln>
          </p:spPr>
          <p:txBody>
            <a:bodyPr/>
            <a:lstStyle/>
            <a:p>
              <a:endParaRPr lang="he-IL" sz="1800"/>
            </a:p>
          </p:txBody>
        </p:sp>
        <p:sp>
          <p:nvSpPr>
            <p:cNvPr id="1029259" name="Freeform 134"/>
            <p:cNvSpPr>
              <a:spLocks/>
            </p:cNvSpPr>
            <p:nvPr/>
          </p:nvSpPr>
          <p:spPr bwMode="auto">
            <a:xfrm>
              <a:off x="4089" y="151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29260" name="Freeform 135"/>
            <p:cNvSpPr>
              <a:spLocks/>
            </p:cNvSpPr>
            <p:nvPr/>
          </p:nvSpPr>
          <p:spPr bwMode="auto">
            <a:xfrm>
              <a:off x="4089" y="157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29261" name="Freeform 136"/>
            <p:cNvSpPr>
              <a:spLocks/>
            </p:cNvSpPr>
            <p:nvPr/>
          </p:nvSpPr>
          <p:spPr bwMode="auto">
            <a:xfrm>
              <a:off x="4089" y="1636"/>
              <a:ext cx="35" cy="52"/>
            </a:xfrm>
            <a:custGeom>
              <a:avLst/>
              <a:gdLst>
                <a:gd name="T0" fmla="*/ 71 w 71"/>
                <a:gd name="T1" fmla="*/ 3 h 105"/>
                <a:gd name="T2" fmla="*/ 71 w 71"/>
                <a:gd name="T3" fmla="*/ 105 h 105"/>
                <a:gd name="T4" fmla="*/ 0 w 71"/>
                <a:gd name="T5" fmla="*/ 102 h 105"/>
                <a:gd name="T6" fmla="*/ 0 w 71"/>
                <a:gd name="T7" fmla="*/ 0 h 105"/>
                <a:gd name="T8" fmla="*/ 71 w 71"/>
                <a:gd name="T9" fmla="*/ 3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71" y="3"/>
                  </a:moveTo>
                  <a:lnTo>
                    <a:pt x="71" y="105"/>
                  </a:lnTo>
                  <a:lnTo>
                    <a:pt x="0" y="102"/>
                  </a:lnTo>
                  <a:lnTo>
                    <a:pt x="0" y="0"/>
                  </a:lnTo>
                  <a:lnTo>
                    <a:pt x="71" y="3"/>
                  </a:lnTo>
                  <a:close/>
                </a:path>
              </a:pathLst>
            </a:custGeom>
            <a:solidFill>
              <a:srgbClr val="540C30"/>
            </a:solidFill>
            <a:ln w="9525">
              <a:noFill/>
              <a:round/>
              <a:headEnd/>
              <a:tailEnd/>
            </a:ln>
          </p:spPr>
          <p:txBody>
            <a:bodyPr/>
            <a:lstStyle/>
            <a:p>
              <a:endParaRPr lang="he-IL" sz="1800"/>
            </a:p>
          </p:txBody>
        </p:sp>
        <p:sp>
          <p:nvSpPr>
            <p:cNvPr id="1029262" name="Freeform 137"/>
            <p:cNvSpPr>
              <a:spLocks/>
            </p:cNvSpPr>
            <p:nvPr/>
          </p:nvSpPr>
          <p:spPr bwMode="auto">
            <a:xfrm>
              <a:off x="4089" y="1696"/>
              <a:ext cx="35" cy="53"/>
            </a:xfrm>
            <a:custGeom>
              <a:avLst/>
              <a:gdLst>
                <a:gd name="T0" fmla="*/ 71 w 71"/>
                <a:gd name="T1" fmla="*/ 4 h 106"/>
                <a:gd name="T2" fmla="*/ 71 w 71"/>
                <a:gd name="T3" fmla="*/ 106 h 106"/>
                <a:gd name="T4" fmla="*/ 0 w 71"/>
                <a:gd name="T5" fmla="*/ 102 h 106"/>
                <a:gd name="T6" fmla="*/ 0 w 71"/>
                <a:gd name="T7" fmla="*/ 0 h 106"/>
                <a:gd name="T8" fmla="*/ 71 w 71"/>
                <a:gd name="T9" fmla="*/ 4 h 106"/>
                <a:gd name="T10" fmla="*/ 0 60000 65536"/>
                <a:gd name="T11" fmla="*/ 0 60000 65536"/>
                <a:gd name="T12" fmla="*/ 0 60000 65536"/>
                <a:gd name="T13" fmla="*/ 0 60000 65536"/>
                <a:gd name="T14" fmla="*/ 0 60000 65536"/>
                <a:gd name="T15" fmla="*/ 0 w 71"/>
                <a:gd name="T16" fmla="*/ 0 h 106"/>
                <a:gd name="T17" fmla="*/ 71 w 71"/>
                <a:gd name="T18" fmla="*/ 106 h 106"/>
              </a:gdLst>
              <a:ahLst/>
              <a:cxnLst>
                <a:cxn ang="T10">
                  <a:pos x="T0" y="T1"/>
                </a:cxn>
                <a:cxn ang="T11">
                  <a:pos x="T2" y="T3"/>
                </a:cxn>
                <a:cxn ang="T12">
                  <a:pos x="T4" y="T5"/>
                </a:cxn>
                <a:cxn ang="T13">
                  <a:pos x="T6" y="T7"/>
                </a:cxn>
                <a:cxn ang="T14">
                  <a:pos x="T8" y="T9"/>
                </a:cxn>
              </a:cxnLst>
              <a:rect l="T15" t="T16" r="T17" b="T18"/>
              <a:pathLst>
                <a:path w="71" h="106">
                  <a:moveTo>
                    <a:pt x="71" y="4"/>
                  </a:moveTo>
                  <a:lnTo>
                    <a:pt x="71" y="106"/>
                  </a:lnTo>
                  <a:lnTo>
                    <a:pt x="0" y="102"/>
                  </a:lnTo>
                  <a:lnTo>
                    <a:pt x="0" y="0"/>
                  </a:lnTo>
                  <a:lnTo>
                    <a:pt x="71" y="4"/>
                  </a:lnTo>
                  <a:close/>
                </a:path>
              </a:pathLst>
            </a:custGeom>
            <a:solidFill>
              <a:srgbClr val="540C30"/>
            </a:solidFill>
            <a:ln w="9525">
              <a:noFill/>
              <a:round/>
              <a:headEnd/>
              <a:tailEnd/>
            </a:ln>
          </p:spPr>
          <p:txBody>
            <a:bodyPr/>
            <a:lstStyle/>
            <a:p>
              <a:endParaRPr lang="he-IL" sz="1800"/>
            </a:p>
          </p:txBody>
        </p:sp>
        <p:sp>
          <p:nvSpPr>
            <p:cNvPr id="1029263" name="Freeform 138"/>
            <p:cNvSpPr>
              <a:spLocks/>
            </p:cNvSpPr>
            <p:nvPr/>
          </p:nvSpPr>
          <p:spPr bwMode="auto">
            <a:xfrm>
              <a:off x="4089" y="1755"/>
              <a:ext cx="35" cy="55"/>
            </a:xfrm>
            <a:custGeom>
              <a:avLst/>
              <a:gdLst>
                <a:gd name="T0" fmla="*/ 0 w 71"/>
                <a:gd name="T1" fmla="*/ 0 h 109"/>
                <a:gd name="T2" fmla="*/ 71 w 71"/>
                <a:gd name="T3" fmla="*/ 4 h 109"/>
                <a:gd name="T4" fmla="*/ 71 w 71"/>
                <a:gd name="T5" fmla="*/ 109 h 109"/>
                <a:gd name="T6" fmla="*/ 0 w 71"/>
                <a:gd name="T7" fmla="*/ 93 h 109"/>
                <a:gd name="T8" fmla="*/ 0 w 71"/>
                <a:gd name="T9" fmla="*/ 0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0"/>
                  </a:moveTo>
                  <a:lnTo>
                    <a:pt x="71" y="4"/>
                  </a:lnTo>
                  <a:lnTo>
                    <a:pt x="71" y="109"/>
                  </a:lnTo>
                  <a:lnTo>
                    <a:pt x="0" y="93"/>
                  </a:lnTo>
                  <a:lnTo>
                    <a:pt x="0" y="0"/>
                  </a:lnTo>
                  <a:close/>
                </a:path>
              </a:pathLst>
            </a:custGeom>
            <a:solidFill>
              <a:srgbClr val="540C30"/>
            </a:solidFill>
            <a:ln w="9525">
              <a:noFill/>
              <a:round/>
              <a:headEnd/>
              <a:tailEnd/>
            </a:ln>
          </p:spPr>
          <p:txBody>
            <a:bodyPr/>
            <a:lstStyle/>
            <a:p>
              <a:endParaRPr lang="he-IL" sz="1800"/>
            </a:p>
          </p:txBody>
        </p:sp>
        <p:sp>
          <p:nvSpPr>
            <p:cNvPr id="1029264" name="Freeform 139"/>
            <p:cNvSpPr>
              <a:spLocks/>
            </p:cNvSpPr>
            <p:nvPr/>
          </p:nvSpPr>
          <p:spPr bwMode="auto">
            <a:xfrm>
              <a:off x="4132" y="1736"/>
              <a:ext cx="55" cy="70"/>
            </a:xfrm>
            <a:custGeom>
              <a:avLst/>
              <a:gdLst>
                <a:gd name="T0" fmla="*/ 0 w 108"/>
                <a:gd name="T1" fmla="*/ 40 h 139"/>
                <a:gd name="T2" fmla="*/ 108 w 108"/>
                <a:gd name="T3" fmla="*/ 0 h 139"/>
                <a:gd name="T4" fmla="*/ 108 w 108"/>
                <a:gd name="T5" fmla="*/ 93 h 139"/>
                <a:gd name="T6" fmla="*/ 0 w 108"/>
                <a:gd name="T7" fmla="*/ 139 h 139"/>
                <a:gd name="T8" fmla="*/ 0 w 108"/>
                <a:gd name="T9" fmla="*/ 40 h 139"/>
                <a:gd name="T10" fmla="*/ 0 60000 65536"/>
                <a:gd name="T11" fmla="*/ 0 60000 65536"/>
                <a:gd name="T12" fmla="*/ 0 60000 65536"/>
                <a:gd name="T13" fmla="*/ 0 60000 65536"/>
                <a:gd name="T14" fmla="*/ 0 60000 65536"/>
                <a:gd name="T15" fmla="*/ 0 w 108"/>
                <a:gd name="T16" fmla="*/ 0 h 139"/>
                <a:gd name="T17" fmla="*/ 108 w 108"/>
                <a:gd name="T18" fmla="*/ 139 h 139"/>
              </a:gdLst>
              <a:ahLst/>
              <a:cxnLst>
                <a:cxn ang="T10">
                  <a:pos x="T0" y="T1"/>
                </a:cxn>
                <a:cxn ang="T11">
                  <a:pos x="T2" y="T3"/>
                </a:cxn>
                <a:cxn ang="T12">
                  <a:pos x="T4" y="T5"/>
                </a:cxn>
                <a:cxn ang="T13">
                  <a:pos x="T6" y="T7"/>
                </a:cxn>
                <a:cxn ang="T14">
                  <a:pos x="T8" y="T9"/>
                </a:cxn>
              </a:cxnLst>
              <a:rect l="T15" t="T16" r="T17" b="T18"/>
              <a:pathLst>
                <a:path w="108" h="139">
                  <a:moveTo>
                    <a:pt x="0" y="40"/>
                  </a:moveTo>
                  <a:lnTo>
                    <a:pt x="108" y="0"/>
                  </a:lnTo>
                  <a:lnTo>
                    <a:pt x="108" y="93"/>
                  </a:lnTo>
                  <a:lnTo>
                    <a:pt x="0" y="139"/>
                  </a:lnTo>
                  <a:lnTo>
                    <a:pt x="0" y="40"/>
                  </a:lnTo>
                  <a:close/>
                </a:path>
              </a:pathLst>
            </a:custGeom>
            <a:solidFill>
              <a:srgbClr val="91637A"/>
            </a:solidFill>
            <a:ln w="9525">
              <a:noFill/>
              <a:round/>
              <a:headEnd/>
              <a:tailEnd/>
            </a:ln>
          </p:spPr>
          <p:txBody>
            <a:bodyPr/>
            <a:lstStyle/>
            <a:p>
              <a:endParaRPr lang="he-IL" sz="1800"/>
            </a:p>
          </p:txBody>
        </p:sp>
        <p:sp>
          <p:nvSpPr>
            <p:cNvPr id="1029265" name="Freeform 140"/>
            <p:cNvSpPr>
              <a:spLocks/>
            </p:cNvSpPr>
            <p:nvPr/>
          </p:nvSpPr>
          <p:spPr bwMode="auto">
            <a:xfrm>
              <a:off x="4195" y="1706"/>
              <a:ext cx="74" cy="74"/>
            </a:xfrm>
            <a:custGeom>
              <a:avLst/>
              <a:gdLst>
                <a:gd name="T0" fmla="*/ 0 w 149"/>
                <a:gd name="T1" fmla="*/ 54 h 147"/>
                <a:gd name="T2" fmla="*/ 149 w 149"/>
                <a:gd name="T3" fmla="*/ 0 h 147"/>
                <a:gd name="T4" fmla="*/ 149 w 149"/>
                <a:gd name="T5" fmla="*/ 84 h 147"/>
                <a:gd name="T6" fmla="*/ 0 w 149"/>
                <a:gd name="T7" fmla="*/ 147 h 147"/>
                <a:gd name="T8" fmla="*/ 0 w 149"/>
                <a:gd name="T9" fmla="*/ 54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0" y="54"/>
                  </a:moveTo>
                  <a:lnTo>
                    <a:pt x="149" y="0"/>
                  </a:lnTo>
                  <a:lnTo>
                    <a:pt x="149" y="84"/>
                  </a:lnTo>
                  <a:lnTo>
                    <a:pt x="0" y="147"/>
                  </a:lnTo>
                  <a:lnTo>
                    <a:pt x="0" y="54"/>
                  </a:lnTo>
                  <a:close/>
                </a:path>
              </a:pathLst>
            </a:custGeom>
            <a:solidFill>
              <a:srgbClr val="91637A"/>
            </a:solidFill>
            <a:ln w="9525">
              <a:noFill/>
              <a:round/>
              <a:headEnd/>
              <a:tailEnd/>
            </a:ln>
          </p:spPr>
          <p:txBody>
            <a:bodyPr/>
            <a:lstStyle/>
            <a:p>
              <a:endParaRPr lang="he-IL" sz="1800"/>
            </a:p>
          </p:txBody>
        </p:sp>
        <p:sp>
          <p:nvSpPr>
            <p:cNvPr id="1029266" name="Freeform 141"/>
            <p:cNvSpPr>
              <a:spLocks/>
            </p:cNvSpPr>
            <p:nvPr/>
          </p:nvSpPr>
          <p:spPr bwMode="auto">
            <a:xfrm>
              <a:off x="4278" y="1675"/>
              <a:ext cx="74" cy="70"/>
            </a:xfrm>
            <a:custGeom>
              <a:avLst/>
              <a:gdLst>
                <a:gd name="T0" fmla="*/ 0 w 149"/>
                <a:gd name="T1" fmla="*/ 54 h 138"/>
                <a:gd name="T2" fmla="*/ 149 w 149"/>
                <a:gd name="T3" fmla="*/ 0 h 138"/>
                <a:gd name="T4" fmla="*/ 149 w 149"/>
                <a:gd name="T5" fmla="*/ 75 h 138"/>
                <a:gd name="T6" fmla="*/ 0 w 149"/>
                <a:gd name="T7" fmla="*/ 138 h 138"/>
                <a:gd name="T8" fmla="*/ 0 w 149"/>
                <a:gd name="T9" fmla="*/ 54 h 138"/>
                <a:gd name="T10" fmla="*/ 0 60000 65536"/>
                <a:gd name="T11" fmla="*/ 0 60000 65536"/>
                <a:gd name="T12" fmla="*/ 0 60000 65536"/>
                <a:gd name="T13" fmla="*/ 0 60000 65536"/>
                <a:gd name="T14" fmla="*/ 0 60000 65536"/>
                <a:gd name="T15" fmla="*/ 0 w 149"/>
                <a:gd name="T16" fmla="*/ 0 h 138"/>
                <a:gd name="T17" fmla="*/ 149 w 149"/>
                <a:gd name="T18" fmla="*/ 138 h 138"/>
              </a:gdLst>
              <a:ahLst/>
              <a:cxnLst>
                <a:cxn ang="T10">
                  <a:pos x="T0" y="T1"/>
                </a:cxn>
                <a:cxn ang="T11">
                  <a:pos x="T2" y="T3"/>
                </a:cxn>
                <a:cxn ang="T12">
                  <a:pos x="T4" y="T5"/>
                </a:cxn>
                <a:cxn ang="T13">
                  <a:pos x="T6" y="T7"/>
                </a:cxn>
                <a:cxn ang="T14">
                  <a:pos x="T8" y="T9"/>
                </a:cxn>
              </a:cxnLst>
              <a:rect l="T15" t="T16" r="T17" b="T18"/>
              <a:pathLst>
                <a:path w="149" h="138">
                  <a:moveTo>
                    <a:pt x="0" y="54"/>
                  </a:moveTo>
                  <a:lnTo>
                    <a:pt x="149" y="0"/>
                  </a:lnTo>
                  <a:lnTo>
                    <a:pt x="149" y="75"/>
                  </a:lnTo>
                  <a:lnTo>
                    <a:pt x="0" y="138"/>
                  </a:lnTo>
                  <a:lnTo>
                    <a:pt x="0" y="54"/>
                  </a:lnTo>
                  <a:close/>
                </a:path>
              </a:pathLst>
            </a:custGeom>
            <a:solidFill>
              <a:srgbClr val="91637A"/>
            </a:solidFill>
            <a:ln w="9525">
              <a:noFill/>
              <a:round/>
              <a:headEnd/>
              <a:tailEnd/>
            </a:ln>
          </p:spPr>
          <p:txBody>
            <a:bodyPr/>
            <a:lstStyle/>
            <a:p>
              <a:endParaRPr lang="he-IL" sz="1800"/>
            </a:p>
          </p:txBody>
        </p:sp>
        <p:sp>
          <p:nvSpPr>
            <p:cNvPr id="1029267" name="Freeform 142"/>
            <p:cNvSpPr>
              <a:spLocks/>
            </p:cNvSpPr>
            <p:nvPr/>
          </p:nvSpPr>
          <p:spPr bwMode="auto">
            <a:xfrm>
              <a:off x="4362" y="1645"/>
              <a:ext cx="73" cy="64"/>
            </a:xfrm>
            <a:custGeom>
              <a:avLst/>
              <a:gdLst>
                <a:gd name="T0" fmla="*/ 0 w 148"/>
                <a:gd name="T1" fmla="*/ 54 h 129"/>
                <a:gd name="T2" fmla="*/ 148 w 148"/>
                <a:gd name="T3" fmla="*/ 0 h 129"/>
                <a:gd name="T4" fmla="*/ 148 w 148"/>
                <a:gd name="T5" fmla="*/ 65 h 129"/>
                <a:gd name="T6" fmla="*/ 0 w 148"/>
                <a:gd name="T7" fmla="*/ 129 h 129"/>
                <a:gd name="T8" fmla="*/ 0 w 148"/>
                <a:gd name="T9" fmla="*/ 54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54"/>
                  </a:moveTo>
                  <a:lnTo>
                    <a:pt x="148" y="0"/>
                  </a:lnTo>
                  <a:lnTo>
                    <a:pt x="148" y="65"/>
                  </a:lnTo>
                  <a:lnTo>
                    <a:pt x="0" y="129"/>
                  </a:lnTo>
                  <a:lnTo>
                    <a:pt x="0" y="54"/>
                  </a:lnTo>
                  <a:close/>
                </a:path>
              </a:pathLst>
            </a:custGeom>
            <a:solidFill>
              <a:srgbClr val="91637A"/>
            </a:solidFill>
            <a:ln w="9525">
              <a:noFill/>
              <a:round/>
              <a:headEnd/>
              <a:tailEnd/>
            </a:ln>
          </p:spPr>
          <p:txBody>
            <a:bodyPr/>
            <a:lstStyle/>
            <a:p>
              <a:endParaRPr lang="he-IL" sz="1800"/>
            </a:p>
          </p:txBody>
        </p:sp>
        <p:sp>
          <p:nvSpPr>
            <p:cNvPr id="1029268" name="Freeform 143"/>
            <p:cNvSpPr>
              <a:spLocks/>
            </p:cNvSpPr>
            <p:nvPr/>
          </p:nvSpPr>
          <p:spPr bwMode="auto">
            <a:xfrm>
              <a:off x="4445" y="1620"/>
              <a:ext cx="58" cy="54"/>
            </a:xfrm>
            <a:custGeom>
              <a:avLst/>
              <a:gdLst>
                <a:gd name="T0" fmla="*/ 0 w 118"/>
                <a:gd name="T1" fmla="*/ 44 h 110"/>
                <a:gd name="T2" fmla="*/ 118 w 118"/>
                <a:gd name="T3" fmla="*/ 0 h 110"/>
                <a:gd name="T4" fmla="*/ 118 w 118"/>
                <a:gd name="T5" fmla="*/ 59 h 110"/>
                <a:gd name="T6" fmla="*/ 0 w 118"/>
                <a:gd name="T7" fmla="*/ 110 h 110"/>
                <a:gd name="T8" fmla="*/ 0 w 118"/>
                <a:gd name="T9" fmla="*/ 44 h 110"/>
                <a:gd name="T10" fmla="*/ 0 60000 65536"/>
                <a:gd name="T11" fmla="*/ 0 60000 65536"/>
                <a:gd name="T12" fmla="*/ 0 60000 65536"/>
                <a:gd name="T13" fmla="*/ 0 60000 65536"/>
                <a:gd name="T14" fmla="*/ 0 60000 65536"/>
                <a:gd name="T15" fmla="*/ 0 w 118"/>
                <a:gd name="T16" fmla="*/ 0 h 110"/>
                <a:gd name="T17" fmla="*/ 118 w 118"/>
                <a:gd name="T18" fmla="*/ 110 h 110"/>
              </a:gdLst>
              <a:ahLst/>
              <a:cxnLst>
                <a:cxn ang="T10">
                  <a:pos x="T0" y="T1"/>
                </a:cxn>
                <a:cxn ang="T11">
                  <a:pos x="T2" y="T3"/>
                </a:cxn>
                <a:cxn ang="T12">
                  <a:pos x="T4" y="T5"/>
                </a:cxn>
                <a:cxn ang="T13">
                  <a:pos x="T6" y="T7"/>
                </a:cxn>
                <a:cxn ang="T14">
                  <a:pos x="T8" y="T9"/>
                </a:cxn>
              </a:cxnLst>
              <a:rect l="T15" t="T16" r="T17" b="T18"/>
              <a:pathLst>
                <a:path w="118" h="110">
                  <a:moveTo>
                    <a:pt x="0" y="44"/>
                  </a:moveTo>
                  <a:lnTo>
                    <a:pt x="118" y="0"/>
                  </a:lnTo>
                  <a:lnTo>
                    <a:pt x="118" y="59"/>
                  </a:lnTo>
                  <a:lnTo>
                    <a:pt x="0" y="110"/>
                  </a:lnTo>
                  <a:lnTo>
                    <a:pt x="0" y="44"/>
                  </a:lnTo>
                  <a:close/>
                </a:path>
              </a:pathLst>
            </a:custGeom>
            <a:solidFill>
              <a:srgbClr val="91637A"/>
            </a:solidFill>
            <a:ln w="9525">
              <a:noFill/>
              <a:round/>
              <a:headEnd/>
              <a:tailEnd/>
            </a:ln>
          </p:spPr>
          <p:txBody>
            <a:bodyPr/>
            <a:lstStyle/>
            <a:p>
              <a:endParaRPr lang="he-IL" sz="1800"/>
            </a:p>
          </p:txBody>
        </p:sp>
        <p:sp>
          <p:nvSpPr>
            <p:cNvPr id="1029269" name="Freeform 144"/>
            <p:cNvSpPr>
              <a:spLocks/>
            </p:cNvSpPr>
            <p:nvPr/>
          </p:nvSpPr>
          <p:spPr bwMode="auto">
            <a:xfrm>
              <a:off x="4487" y="1024"/>
              <a:ext cx="16" cy="38"/>
            </a:xfrm>
            <a:custGeom>
              <a:avLst/>
              <a:gdLst>
                <a:gd name="T0" fmla="*/ 0 w 33"/>
                <a:gd name="T1" fmla="*/ 61 h 75"/>
                <a:gd name="T2" fmla="*/ 0 w 33"/>
                <a:gd name="T3" fmla="*/ 0 h 75"/>
                <a:gd name="T4" fmla="*/ 33 w 33"/>
                <a:gd name="T5" fmla="*/ 15 h 75"/>
                <a:gd name="T6" fmla="*/ 33 w 33"/>
                <a:gd name="T7" fmla="*/ 75 h 75"/>
                <a:gd name="T8" fmla="*/ 0 w 33"/>
                <a:gd name="T9" fmla="*/ 61 h 75"/>
                <a:gd name="T10" fmla="*/ 0 60000 65536"/>
                <a:gd name="T11" fmla="*/ 0 60000 65536"/>
                <a:gd name="T12" fmla="*/ 0 60000 65536"/>
                <a:gd name="T13" fmla="*/ 0 60000 65536"/>
                <a:gd name="T14" fmla="*/ 0 60000 65536"/>
                <a:gd name="T15" fmla="*/ 0 w 33"/>
                <a:gd name="T16" fmla="*/ 0 h 75"/>
                <a:gd name="T17" fmla="*/ 33 w 33"/>
                <a:gd name="T18" fmla="*/ 75 h 75"/>
              </a:gdLst>
              <a:ahLst/>
              <a:cxnLst>
                <a:cxn ang="T10">
                  <a:pos x="T0" y="T1"/>
                </a:cxn>
                <a:cxn ang="T11">
                  <a:pos x="T2" y="T3"/>
                </a:cxn>
                <a:cxn ang="T12">
                  <a:pos x="T4" y="T5"/>
                </a:cxn>
                <a:cxn ang="T13">
                  <a:pos x="T6" y="T7"/>
                </a:cxn>
                <a:cxn ang="T14">
                  <a:pos x="T8" y="T9"/>
                </a:cxn>
              </a:cxnLst>
              <a:rect l="T15" t="T16" r="T17" b="T18"/>
              <a:pathLst>
                <a:path w="33" h="75">
                  <a:moveTo>
                    <a:pt x="0" y="61"/>
                  </a:moveTo>
                  <a:lnTo>
                    <a:pt x="0" y="0"/>
                  </a:lnTo>
                  <a:lnTo>
                    <a:pt x="33" y="15"/>
                  </a:lnTo>
                  <a:lnTo>
                    <a:pt x="33" y="75"/>
                  </a:lnTo>
                  <a:lnTo>
                    <a:pt x="0" y="61"/>
                  </a:lnTo>
                  <a:close/>
                </a:path>
              </a:pathLst>
            </a:custGeom>
            <a:solidFill>
              <a:srgbClr val="91637A"/>
            </a:solidFill>
            <a:ln w="9525">
              <a:noFill/>
              <a:round/>
              <a:headEnd/>
              <a:tailEnd/>
            </a:ln>
          </p:spPr>
          <p:txBody>
            <a:bodyPr/>
            <a:lstStyle/>
            <a:p>
              <a:endParaRPr lang="he-IL" sz="1800"/>
            </a:p>
          </p:txBody>
        </p:sp>
        <p:sp>
          <p:nvSpPr>
            <p:cNvPr id="1029270" name="Freeform 145"/>
            <p:cNvSpPr>
              <a:spLocks/>
            </p:cNvSpPr>
            <p:nvPr/>
          </p:nvSpPr>
          <p:spPr bwMode="auto">
            <a:xfrm>
              <a:off x="4445" y="961"/>
              <a:ext cx="58" cy="61"/>
            </a:xfrm>
            <a:custGeom>
              <a:avLst/>
              <a:gdLst>
                <a:gd name="T0" fmla="*/ 0 w 118"/>
                <a:gd name="T1" fmla="*/ 64 h 121"/>
                <a:gd name="T2" fmla="*/ 0 w 118"/>
                <a:gd name="T3" fmla="*/ 0 h 121"/>
                <a:gd name="T4" fmla="*/ 118 w 118"/>
                <a:gd name="T5" fmla="*/ 63 h 121"/>
                <a:gd name="T6" fmla="*/ 118 w 118"/>
                <a:gd name="T7" fmla="*/ 121 h 121"/>
                <a:gd name="T8" fmla="*/ 0 w 118"/>
                <a:gd name="T9" fmla="*/ 64 h 121"/>
                <a:gd name="T10" fmla="*/ 0 60000 65536"/>
                <a:gd name="T11" fmla="*/ 0 60000 65536"/>
                <a:gd name="T12" fmla="*/ 0 60000 65536"/>
                <a:gd name="T13" fmla="*/ 0 60000 65536"/>
                <a:gd name="T14" fmla="*/ 0 60000 65536"/>
                <a:gd name="T15" fmla="*/ 0 w 118"/>
                <a:gd name="T16" fmla="*/ 0 h 121"/>
                <a:gd name="T17" fmla="*/ 118 w 118"/>
                <a:gd name="T18" fmla="*/ 121 h 121"/>
              </a:gdLst>
              <a:ahLst/>
              <a:cxnLst>
                <a:cxn ang="T10">
                  <a:pos x="T0" y="T1"/>
                </a:cxn>
                <a:cxn ang="T11">
                  <a:pos x="T2" y="T3"/>
                </a:cxn>
                <a:cxn ang="T12">
                  <a:pos x="T4" y="T5"/>
                </a:cxn>
                <a:cxn ang="T13">
                  <a:pos x="T6" y="T7"/>
                </a:cxn>
                <a:cxn ang="T14">
                  <a:pos x="T8" y="T9"/>
                </a:cxn>
              </a:cxnLst>
              <a:rect l="T15" t="T16" r="T17" b="T18"/>
              <a:pathLst>
                <a:path w="118" h="121">
                  <a:moveTo>
                    <a:pt x="0" y="64"/>
                  </a:moveTo>
                  <a:lnTo>
                    <a:pt x="0" y="0"/>
                  </a:lnTo>
                  <a:lnTo>
                    <a:pt x="118" y="63"/>
                  </a:lnTo>
                  <a:lnTo>
                    <a:pt x="118" y="121"/>
                  </a:lnTo>
                  <a:lnTo>
                    <a:pt x="0" y="64"/>
                  </a:lnTo>
                  <a:close/>
                </a:path>
              </a:pathLst>
            </a:custGeom>
            <a:solidFill>
              <a:srgbClr val="91637A"/>
            </a:solidFill>
            <a:ln w="9525">
              <a:noFill/>
              <a:round/>
              <a:headEnd/>
              <a:tailEnd/>
            </a:ln>
          </p:spPr>
          <p:txBody>
            <a:bodyPr/>
            <a:lstStyle/>
            <a:p>
              <a:endParaRPr lang="he-IL" sz="1800"/>
            </a:p>
          </p:txBody>
        </p:sp>
        <p:sp>
          <p:nvSpPr>
            <p:cNvPr id="1029271" name="Freeform 146"/>
            <p:cNvSpPr>
              <a:spLocks/>
            </p:cNvSpPr>
            <p:nvPr/>
          </p:nvSpPr>
          <p:spPr bwMode="auto">
            <a:xfrm>
              <a:off x="4487" y="945"/>
              <a:ext cx="16" cy="38"/>
            </a:xfrm>
            <a:custGeom>
              <a:avLst/>
              <a:gdLst>
                <a:gd name="T0" fmla="*/ 0 w 33"/>
                <a:gd name="T1" fmla="*/ 59 h 76"/>
                <a:gd name="T2" fmla="*/ 0 w 33"/>
                <a:gd name="T3" fmla="*/ 0 h 76"/>
                <a:gd name="T4" fmla="*/ 33 w 33"/>
                <a:gd name="T5" fmla="*/ 19 h 76"/>
                <a:gd name="T6" fmla="*/ 33 w 33"/>
                <a:gd name="T7" fmla="*/ 76 h 76"/>
                <a:gd name="T8" fmla="*/ 0 w 33"/>
                <a:gd name="T9" fmla="*/ 59 h 76"/>
                <a:gd name="T10" fmla="*/ 0 60000 65536"/>
                <a:gd name="T11" fmla="*/ 0 60000 65536"/>
                <a:gd name="T12" fmla="*/ 0 60000 65536"/>
                <a:gd name="T13" fmla="*/ 0 60000 65536"/>
                <a:gd name="T14" fmla="*/ 0 60000 65536"/>
                <a:gd name="T15" fmla="*/ 0 w 33"/>
                <a:gd name="T16" fmla="*/ 0 h 76"/>
                <a:gd name="T17" fmla="*/ 33 w 33"/>
                <a:gd name="T18" fmla="*/ 76 h 76"/>
              </a:gdLst>
              <a:ahLst/>
              <a:cxnLst>
                <a:cxn ang="T10">
                  <a:pos x="T0" y="T1"/>
                </a:cxn>
                <a:cxn ang="T11">
                  <a:pos x="T2" y="T3"/>
                </a:cxn>
                <a:cxn ang="T12">
                  <a:pos x="T4" y="T5"/>
                </a:cxn>
                <a:cxn ang="T13">
                  <a:pos x="T6" y="T7"/>
                </a:cxn>
                <a:cxn ang="T14">
                  <a:pos x="T8" y="T9"/>
                </a:cxn>
              </a:cxnLst>
              <a:rect l="T15" t="T16" r="T17" b="T18"/>
              <a:pathLst>
                <a:path w="33" h="76">
                  <a:moveTo>
                    <a:pt x="0" y="59"/>
                  </a:moveTo>
                  <a:lnTo>
                    <a:pt x="0" y="0"/>
                  </a:lnTo>
                  <a:lnTo>
                    <a:pt x="33" y="19"/>
                  </a:lnTo>
                  <a:lnTo>
                    <a:pt x="33" y="76"/>
                  </a:lnTo>
                  <a:lnTo>
                    <a:pt x="0" y="59"/>
                  </a:lnTo>
                  <a:close/>
                </a:path>
              </a:pathLst>
            </a:custGeom>
            <a:solidFill>
              <a:srgbClr val="91637A"/>
            </a:solidFill>
            <a:ln w="9525">
              <a:noFill/>
              <a:round/>
              <a:headEnd/>
              <a:tailEnd/>
            </a:ln>
          </p:spPr>
          <p:txBody>
            <a:bodyPr/>
            <a:lstStyle/>
            <a:p>
              <a:endParaRPr lang="he-IL" sz="1800"/>
            </a:p>
          </p:txBody>
        </p:sp>
        <p:sp>
          <p:nvSpPr>
            <p:cNvPr id="1029272" name="Freeform 147"/>
            <p:cNvSpPr>
              <a:spLocks/>
            </p:cNvSpPr>
            <p:nvPr/>
          </p:nvSpPr>
          <p:spPr bwMode="auto">
            <a:xfrm>
              <a:off x="4519" y="1323"/>
              <a:ext cx="5" cy="2"/>
            </a:xfrm>
            <a:custGeom>
              <a:avLst/>
              <a:gdLst>
                <a:gd name="T0" fmla="*/ 9 w 9"/>
                <a:gd name="T1" fmla="*/ 0 h 5"/>
                <a:gd name="T2" fmla="*/ 0 w 9"/>
                <a:gd name="T3" fmla="*/ 3 h 5"/>
                <a:gd name="T4" fmla="*/ 0 w 9"/>
                <a:gd name="T5" fmla="*/ 5 h 5"/>
                <a:gd name="T6" fmla="*/ 9 w 9"/>
                <a:gd name="T7" fmla="*/ 3 h 5"/>
                <a:gd name="T8" fmla="*/ 9 w 9"/>
                <a:gd name="T9" fmla="*/ 2 h 5"/>
                <a:gd name="T10" fmla="*/ 9 w 9"/>
                <a:gd name="T11" fmla="*/ 1 h 5"/>
                <a:gd name="T12" fmla="*/ 9 w 9"/>
                <a:gd name="T13" fmla="*/ 1 h 5"/>
                <a:gd name="T14" fmla="*/ 9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9" y="0"/>
                  </a:moveTo>
                  <a:lnTo>
                    <a:pt x="0" y="3"/>
                  </a:lnTo>
                  <a:lnTo>
                    <a:pt x="0" y="5"/>
                  </a:lnTo>
                  <a:lnTo>
                    <a:pt x="9" y="3"/>
                  </a:lnTo>
                  <a:lnTo>
                    <a:pt x="9" y="2"/>
                  </a:lnTo>
                  <a:lnTo>
                    <a:pt x="9" y="1"/>
                  </a:lnTo>
                  <a:lnTo>
                    <a:pt x="9" y="0"/>
                  </a:lnTo>
                  <a:close/>
                </a:path>
              </a:pathLst>
            </a:custGeom>
            <a:solidFill>
              <a:srgbClr val="FFFFFF"/>
            </a:solidFill>
            <a:ln w="9525">
              <a:noFill/>
              <a:round/>
              <a:headEnd/>
              <a:tailEnd/>
            </a:ln>
          </p:spPr>
          <p:txBody>
            <a:bodyPr/>
            <a:lstStyle/>
            <a:p>
              <a:endParaRPr lang="he-IL" sz="1800"/>
            </a:p>
          </p:txBody>
        </p:sp>
        <p:sp>
          <p:nvSpPr>
            <p:cNvPr id="1029273" name="Freeform 148"/>
            <p:cNvSpPr>
              <a:spLocks/>
            </p:cNvSpPr>
            <p:nvPr/>
          </p:nvSpPr>
          <p:spPr bwMode="auto">
            <a:xfrm>
              <a:off x="4506" y="1282"/>
              <a:ext cx="49" cy="64"/>
            </a:xfrm>
            <a:custGeom>
              <a:avLst/>
              <a:gdLst>
                <a:gd name="T0" fmla="*/ 66 w 99"/>
                <a:gd name="T1" fmla="*/ 26 h 128"/>
                <a:gd name="T2" fmla="*/ 53 w 99"/>
                <a:gd name="T3" fmla="*/ 15 h 128"/>
                <a:gd name="T4" fmla="*/ 44 w 99"/>
                <a:gd name="T5" fmla="*/ 8 h 128"/>
                <a:gd name="T6" fmla="*/ 37 w 99"/>
                <a:gd name="T7" fmla="*/ 2 h 128"/>
                <a:gd name="T8" fmla="*/ 33 w 99"/>
                <a:gd name="T9" fmla="*/ 0 h 128"/>
                <a:gd name="T10" fmla="*/ 0 w 99"/>
                <a:gd name="T11" fmla="*/ 29 h 128"/>
                <a:gd name="T12" fmla="*/ 6 w 99"/>
                <a:gd name="T13" fmla="*/ 32 h 128"/>
                <a:gd name="T14" fmla="*/ 13 w 99"/>
                <a:gd name="T15" fmla="*/ 37 h 128"/>
                <a:gd name="T16" fmla="*/ 20 w 99"/>
                <a:gd name="T17" fmla="*/ 42 h 128"/>
                <a:gd name="T18" fmla="*/ 27 w 99"/>
                <a:gd name="T19" fmla="*/ 47 h 128"/>
                <a:gd name="T20" fmla="*/ 34 w 99"/>
                <a:gd name="T21" fmla="*/ 52 h 128"/>
                <a:gd name="T22" fmla="*/ 39 w 99"/>
                <a:gd name="T23" fmla="*/ 58 h 128"/>
                <a:gd name="T24" fmla="*/ 44 w 99"/>
                <a:gd name="T25" fmla="*/ 62 h 128"/>
                <a:gd name="T26" fmla="*/ 48 w 99"/>
                <a:gd name="T27" fmla="*/ 67 h 128"/>
                <a:gd name="T28" fmla="*/ 51 w 99"/>
                <a:gd name="T29" fmla="*/ 73 h 128"/>
                <a:gd name="T30" fmla="*/ 52 w 99"/>
                <a:gd name="T31" fmla="*/ 79 h 128"/>
                <a:gd name="T32" fmla="*/ 53 w 99"/>
                <a:gd name="T33" fmla="*/ 82 h 128"/>
                <a:gd name="T34" fmla="*/ 53 w 99"/>
                <a:gd name="T35" fmla="*/ 87 h 128"/>
                <a:gd name="T36" fmla="*/ 53 w 99"/>
                <a:gd name="T37" fmla="*/ 89 h 128"/>
                <a:gd name="T38" fmla="*/ 54 w 99"/>
                <a:gd name="T39" fmla="*/ 91 h 128"/>
                <a:gd name="T40" fmla="*/ 56 w 99"/>
                <a:gd name="T41" fmla="*/ 92 h 128"/>
                <a:gd name="T42" fmla="*/ 58 w 99"/>
                <a:gd name="T43" fmla="*/ 96 h 128"/>
                <a:gd name="T44" fmla="*/ 64 w 99"/>
                <a:gd name="T45" fmla="*/ 102 h 128"/>
                <a:gd name="T46" fmla="*/ 69 w 99"/>
                <a:gd name="T47" fmla="*/ 105 h 128"/>
                <a:gd name="T48" fmla="*/ 73 w 99"/>
                <a:gd name="T49" fmla="*/ 107 h 128"/>
                <a:gd name="T50" fmla="*/ 74 w 99"/>
                <a:gd name="T51" fmla="*/ 107 h 128"/>
                <a:gd name="T52" fmla="*/ 79 w 99"/>
                <a:gd name="T53" fmla="*/ 107 h 128"/>
                <a:gd name="T54" fmla="*/ 90 w 99"/>
                <a:gd name="T55" fmla="*/ 128 h 128"/>
                <a:gd name="T56" fmla="*/ 99 w 99"/>
                <a:gd name="T57" fmla="*/ 120 h 128"/>
                <a:gd name="T58" fmla="*/ 88 w 99"/>
                <a:gd name="T59" fmla="*/ 100 h 128"/>
                <a:gd name="T60" fmla="*/ 89 w 99"/>
                <a:gd name="T61" fmla="*/ 97 h 128"/>
                <a:gd name="T62" fmla="*/ 90 w 99"/>
                <a:gd name="T63" fmla="*/ 90 h 128"/>
                <a:gd name="T64" fmla="*/ 89 w 99"/>
                <a:gd name="T65" fmla="*/ 72 h 128"/>
                <a:gd name="T66" fmla="*/ 82 w 99"/>
                <a:gd name="T67" fmla="*/ 47 h 128"/>
                <a:gd name="T68" fmla="*/ 66 w 99"/>
                <a:gd name="T69" fmla="*/ 26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28"/>
                <a:gd name="T107" fmla="*/ 99 w 99"/>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28">
                  <a:moveTo>
                    <a:pt x="66" y="26"/>
                  </a:moveTo>
                  <a:lnTo>
                    <a:pt x="53" y="15"/>
                  </a:lnTo>
                  <a:lnTo>
                    <a:pt x="44" y="8"/>
                  </a:lnTo>
                  <a:lnTo>
                    <a:pt x="37" y="2"/>
                  </a:lnTo>
                  <a:lnTo>
                    <a:pt x="33" y="0"/>
                  </a:lnTo>
                  <a:lnTo>
                    <a:pt x="0" y="29"/>
                  </a:lnTo>
                  <a:lnTo>
                    <a:pt x="6" y="32"/>
                  </a:lnTo>
                  <a:lnTo>
                    <a:pt x="13" y="37"/>
                  </a:lnTo>
                  <a:lnTo>
                    <a:pt x="20" y="42"/>
                  </a:lnTo>
                  <a:lnTo>
                    <a:pt x="27" y="47"/>
                  </a:lnTo>
                  <a:lnTo>
                    <a:pt x="34" y="52"/>
                  </a:lnTo>
                  <a:lnTo>
                    <a:pt x="39" y="58"/>
                  </a:lnTo>
                  <a:lnTo>
                    <a:pt x="44" y="62"/>
                  </a:lnTo>
                  <a:lnTo>
                    <a:pt x="48" y="67"/>
                  </a:lnTo>
                  <a:lnTo>
                    <a:pt x="51" y="73"/>
                  </a:lnTo>
                  <a:lnTo>
                    <a:pt x="52" y="79"/>
                  </a:lnTo>
                  <a:lnTo>
                    <a:pt x="53" y="82"/>
                  </a:lnTo>
                  <a:lnTo>
                    <a:pt x="53" y="87"/>
                  </a:lnTo>
                  <a:lnTo>
                    <a:pt x="53" y="89"/>
                  </a:lnTo>
                  <a:lnTo>
                    <a:pt x="54" y="91"/>
                  </a:lnTo>
                  <a:lnTo>
                    <a:pt x="56" y="92"/>
                  </a:lnTo>
                  <a:lnTo>
                    <a:pt x="58" y="96"/>
                  </a:lnTo>
                  <a:lnTo>
                    <a:pt x="64" y="102"/>
                  </a:lnTo>
                  <a:lnTo>
                    <a:pt x="69" y="105"/>
                  </a:lnTo>
                  <a:lnTo>
                    <a:pt x="73" y="107"/>
                  </a:lnTo>
                  <a:lnTo>
                    <a:pt x="74" y="107"/>
                  </a:lnTo>
                  <a:lnTo>
                    <a:pt x="79" y="107"/>
                  </a:lnTo>
                  <a:lnTo>
                    <a:pt x="90" y="128"/>
                  </a:lnTo>
                  <a:lnTo>
                    <a:pt x="99" y="120"/>
                  </a:lnTo>
                  <a:lnTo>
                    <a:pt x="88" y="100"/>
                  </a:lnTo>
                  <a:lnTo>
                    <a:pt x="89" y="97"/>
                  </a:lnTo>
                  <a:lnTo>
                    <a:pt x="90" y="90"/>
                  </a:lnTo>
                  <a:lnTo>
                    <a:pt x="89" y="72"/>
                  </a:lnTo>
                  <a:lnTo>
                    <a:pt x="82" y="47"/>
                  </a:lnTo>
                  <a:lnTo>
                    <a:pt x="66" y="26"/>
                  </a:lnTo>
                  <a:close/>
                </a:path>
              </a:pathLst>
            </a:custGeom>
            <a:solidFill>
              <a:srgbClr val="FFDDE5"/>
            </a:solidFill>
            <a:ln w="9525">
              <a:noFill/>
              <a:round/>
              <a:headEnd/>
              <a:tailEnd/>
            </a:ln>
          </p:spPr>
          <p:txBody>
            <a:bodyPr/>
            <a:lstStyle/>
            <a:p>
              <a:endParaRPr lang="he-IL" sz="1800"/>
            </a:p>
          </p:txBody>
        </p:sp>
        <p:sp>
          <p:nvSpPr>
            <p:cNvPr id="1029274" name="Freeform 149"/>
            <p:cNvSpPr>
              <a:spLocks/>
            </p:cNvSpPr>
            <p:nvPr/>
          </p:nvSpPr>
          <p:spPr bwMode="auto">
            <a:xfrm>
              <a:off x="4362" y="1143"/>
              <a:ext cx="13" cy="20"/>
            </a:xfrm>
            <a:custGeom>
              <a:avLst/>
              <a:gdLst>
                <a:gd name="T0" fmla="*/ 23 w 27"/>
                <a:gd name="T1" fmla="*/ 35 h 41"/>
                <a:gd name="T2" fmla="*/ 19 w 27"/>
                <a:gd name="T3" fmla="*/ 30 h 41"/>
                <a:gd name="T4" fmla="*/ 14 w 27"/>
                <a:gd name="T5" fmla="*/ 23 h 41"/>
                <a:gd name="T6" fmla="*/ 10 w 27"/>
                <a:gd name="T7" fmla="*/ 18 h 41"/>
                <a:gd name="T8" fmla="*/ 9 w 27"/>
                <a:gd name="T9" fmla="*/ 13 h 41"/>
                <a:gd name="T10" fmla="*/ 9 w 27"/>
                <a:gd name="T11" fmla="*/ 12 h 41"/>
                <a:gd name="T12" fmla="*/ 10 w 27"/>
                <a:gd name="T13" fmla="*/ 11 h 41"/>
                <a:gd name="T14" fmla="*/ 10 w 27"/>
                <a:gd name="T15" fmla="*/ 11 h 41"/>
                <a:gd name="T16" fmla="*/ 10 w 27"/>
                <a:gd name="T17" fmla="*/ 11 h 41"/>
                <a:gd name="T18" fmla="*/ 11 w 27"/>
                <a:gd name="T19" fmla="*/ 10 h 41"/>
                <a:gd name="T20" fmla="*/ 12 w 27"/>
                <a:gd name="T21" fmla="*/ 9 h 41"/>
                <a:gd name="T22" fmla="*/ 13 w 27"/>
                <a:gd name="T23" fmla="*/ 9 h 41"/>
                <a:gd name="T24" fmla="*/ 13 w 27"/>
                <a:gd name="T25" fmla="*/ 9 h 41"/>
                <a:gd name="T26" fmla="*/ 14 w 27"/>
                <a:gd name="T27" fmla="*/ 9 h 41"/>
                <a:gd name="T28" fmla="*/ 17 w 27"/>
                <a:gd name="T29" fmla="*/ 11 h 41"/>
                <a:gd name="T30" fmla="*/ 18 w 27"/>
                <a:gd name="T31" fmla="*/ 12 h 41"/>
                <a:gd name="T32" fmla="*/ 19 w 27"/>
                <a:gd name="T33" fmla="*/ 14 h 41"/>
                <a:gd name="T34" fmla="*/ 26 w 27"/>
                <a:gd name="T35" fmla="*/ 36 h 41"/>
                <a:gd name="T36" fmla="*/ 26 w 27"/>
                <a:gd name="T37" fmla="*/ 25 h 41"/>
                <a:gd name="T38" fmla="*/ 27 w 27"/>
                <a:gd name="T39" fmla="*/ 14 h 41"/>
                <a:gd name="T40" fmla="*/ 27 w 27"/>
                <a:gd name="T41" fmla="*/ 13 h 41"/>
                <a:gd name="T42" fmla="*/ 27 w 27"/>
                <a:gd name="T43" fmla="*/ 12 h 41"/>
                <a:gd name="T44" fmla="*/ 26 w 27"/>
                <a:gd name="T45" fmla="*/ 10 h 41"/>
                <a:gd name="T46" fmla="*/ 22 w 27"/>
                <a:gd name="T47" fmla="*/ 6 h 41"/>
                <a:gd name="T48" fmla="*/ 19 w 27"/>
                <a:gd name="T49" fmla="*/ 3 h 41"/>
                <a:gd name="T50" fmla="*/ 14 w 27"/>
                <a:gd name="T51" fmla="*/ 0 h 41"/>
                <a:gd name="T52" fmla="*/ 12 w 27"/>
                <a:gd name="T53" fmla="*/ 0 h 41"/>
                <a:gd name="T54" fmla="*/ 10 w 27"/>
                <a:gd name="T55" fmla="*/ 0 h 41"/>
                <a:gd name="T56" fmla="*/ 7 w 27"/>
                <a:gd name="T57" fmla="*/ 3 h 41"/>
                <a:gd name="T58" fmla="*/ 4 w 27"/>
                <a:gd name="T59" fmla="*/ 5 h 41"/>
                <a:gd name="T60" fmla="*/ 3 w 27"/>
                <a:gd name="T61" fmla="*/ 7 h 41"/>
                <a:gd name="T62" fmla="*/ 2 w 27"/>
                <a:gd name="T63" fmla="*/ 9 h 41"/>
                <a:gd name="T64" fmla="*/ 0 w 27"/>
                <a:gd name="T65" fmla="*/ 11 h 41"/>
                <a:gd name="T66" fmla="*/ 0 w 27"/>
                <a:gd name="T67" fmla="*/ 13 h 41"/>
                <a:gd name="T68" fmla="*/ 3 w 27"/>
                <a:gd name="T69" fmla="*/ 22 h 41"/>
                <a:gd name="T70" fmla="*/ 9 w 27"/>
                <a:gd name="T71" fmla="*/ 30 h 41"/>
                <a:gd name="T72" fmla="*/ 14 w 27"/>
                <a:gd name="T73" fmla="*/ 37 h 41"/>
                <a:gd name="T74" fmla="*/ 18 w 27"/>
                <a:gd name="T75" fmla="*/ 41 h 41"/>
                <a:gd name="T76" fmla="*/ 23 w 27"/>
                <a:gd name="T77" fmla="*/ 35 h 41"/>
                <a:gd name="T78" fmla="*/ 23 w 27"/>
                <a:gd name="T79" fmla="*/ 35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41"/>
                <a:gd name="T122" fmla="*/ 27 w 2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41">
                  <a:moveTo>
                    <a:pt x="23" y="35"/>
                  </a:moveTo>
                  <a:lnTo>
                    <a:pt x="19" y="30"/>
                  </a:lnTo>
                  <a:lnTo>
                    <a:pt x="14" y="23"/>
                  </a:lnTo>
                  <a:lnTo>
                    <a:pt x="10" y="18"/>
                  </a:lnTo>
                  <a:lnTo>
                    <a:pt x="9" y="13"/>
                  </a:lnTo>
                  <a:lnTo>
                    <a:pt x="9" y="12"/>
                  </a:lnTo>
                  <a:lnTo>
                    <a:pt x="10" y="11"/>
                  </a:lnTo>
                  <a:lnTo>
                    <a:pt x="11" y="10"/>
                  </a:lnTo>
                  <a:lnTo>
                    <a:pt x="12" y="9"/>
                  </a:lnTo>
                  <a:lnTo>
                    <a:pt x="13" y="9"/>
                  </a:lnTo>
                  <a:lnTo>
                    <a:pt x="14" y="9"/>
                  </a:lnTo>
                  <a:lnTo>
                    <a:pt x="17" y="11"/>
                  </a:lnTo>
                  <a:lnTo>
                    <a:pt x="18" y="12"/>
                  </a:lnTo>
                  <a:lnTo>
                    <a:pt x="19" y="14"/>
                  </a:lnTo>
                  <a:lnTo>
                    <a:pt x="26" y="36"/>
                  </a:lnTo>
                  <a:lnTo>
                    <a:pt x="26" y="25"/>
                  </a:lnTo>
                  <a:lnTo>
                    <a:pt x="27" y="14"/>
                  </a:lnTo>
                  <a:lnTo>
                    <a:pt x="27" y="13"/>
                  </a:lnTo>
                  <a:lnTo>
                    <a:pt x="27" y="12"/>
                  </a:lnTo>
                  <a:lnTo>
                    <a:pt x="26" y="10"/>
                  </a:lnTo>
                  <a:lnTo>
                    <a:pt x="22" y="6"/>
                  </a:lnTo>
                  <a:lnTo>
                    <a:pt x="19" y="3"/>
                  </a:lnTo>
                  <a:lnTo>
                    <a:pt x="14" y="0"/>
                  </a:lnTo>
                  <a:lnTo>
                    <a:pt x="12" y="0"/>
                  </a:lnTo>
                  <a:lnTo>
                    <a:pt x="10" y="0"/>
                  </a:lnTo>
                  <a:lnTo>
                    <a:pt x="7" y="3"/>
                  </a:lnTo>
                  <a:lnTo>
                    <a:pt x="4" y="5"/>
                  </a:lnTo>
                  <a:lnTo>
                    <a:pt x="3" y="7"/>
                  </a:lnTo>
                  <a:lnTo>
                    <a:pt x="2" y="9"/>
                  </a:lnTo>
                  <a:lnTo>
                    <a:pt x="0" y="11"/>
                  </a:lnTo>
                  <a:lnTo>
                    <a:pt x="0" y="13"/>
                  </a:lnTo>
                  <a:lnTo>
                    <a:pt x="3" y="22"/>
                  </a:lnTo>
                  <a:lnTo>
                    <a:pt x="9" y="30"/>
                  </a:lnTo>
                  <a:lnTo>
                    <a:pt x="14" y="37"/>
                  </a:lnTo>
                  <a:lnTo>
                    <a:pt x="18" y="41"/>
                  </a:lnTo>
                  <a:lnTo>
                    <a:pt x="23" y="35"/>
                  </a:lnTo>
                  <a:close/>
                </a:path>
              </a:pathLst>
            </a:custGeom>
            <a:solidFill>
              <a:srgbClr val="000000"/>
            </a:solidFill>
            <a:ln w="9525">
              <a:noFill/>
              <a:round/>
              <a:headEnd/>
              <a:tailEnd/>
            </a:ln>
          </p:spPr>
          <p:txBody>
            <a:bodyPr/>
            <a:lstStyle/>
            <a:p>
              <a:endParaRPr lang="he-IL" sz="1800"/>
            </a:p>
          </p:txBody>
        </p:sp>
        <p:sp>
          <p:nvSpPr>
            <p:cNvPr id="1029275" name="Freeform 150"/>
            <p:cNvSpPr>
              <a:spLocks/>
            </p:cNvSpPr>
            <p:nvPr/>
          </p:nvSpPr>
          <p:spPr bwMode="auto">
            <a:xfrm>
              <a:off x="4378" y="11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EA8E6B"/>
            </a:solidFill>
            <a:ln w="9525">
              <a:noFill/>
              <a:round/>
              <a:headEnd/>
              <a:tailEnd/>
            </a:ln>
          </p:spPr>
          <p:txBody>
            <a:bodyPr/>
            <a:lstStyle/>
            <a:p>
              <a:endParaRPr lang="he-IL" sz="1800"/>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46" name="Picture 2" descr="cloud - plain"/>
          <p:cNvPicPr>
            <a:picLocks noChangeAspect="1" noChangeArrowheads="1"/>
          </p:cNvPicPr>
          <p:nvPr/>
        </p:nvPicPr>
        <p:blipFill>
          <a:blip r:embed="rId2" cstate="print"/>
          <a:srcRect/>
          <a:stretch>
            <a:fillRect/>
          </a:stretch>
        </p:blipFill>
        <p:spPr bwMode="auto">
          <a:xfrm>
            <a:off x="2362200" y="1524000"/>
            <a:ext cx="4495800" cy="2868613"/>
          </a:xfrm>
          <a:prstGeom prst="rect">
            <a:avLst/>
          </a:prstGeom>
          <a:noFill/>
        </p:spPr>
      </p:pic>
      <p:sp>
        <p:nvSpPr>
          <p:cNvPr id="530434" name="Rectangle 2"/>
          <p:cNvSpPr>
            <a:spLocks noGrp="1" noChangeArrowheads="1"/>
          </p:cNvSpPr>
          <p:nvPr>
            <p:ph type="title" idx="4294967295"/>
          </p:nvPr>
        </p:nvSpPr>
        <p:spPr/>
        <p:txBody>
          <a:bodyPr/>
          <a:lstStyle/>
          <a:p>
            <a:r>
              <a:rPr lang="en-US" dirty="0"/>
              <a:t>Example </a:t>
            </a:r>
            <a:r>
              <a:rPr lang="en-US" dirty="0" smtClean="0"/>
              <a:t>Use of EVPL</a:t>
            </a:r>
            <a:endParaRPr lang="en-US" dirty="0"/>
          </a:p>
        </p:txBody>
      </p:sp>
      <p:sp>
        <p:nvSpPr>
          <p:cNvPr id="1030148" name="Rectangle 3"/>
          <p:cNvSpPr>
            <a:spLocks noChangeArrowheads="1"/>
          </p:cNvSpPr>
          <p:nvPr/>
        </p:nvSpPr>
        <p:spPr bwMode="auto">
          <a:xfrm rot="-5400000">
            <a:off x="4305300" y="2019300"/>
            <a:ext cx="381000" cy="152400"/>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sp>
        <p:nvSpPr>
          <p:cNvPr id="1030149" name="Rectangle 4"/>
          <p:cNvSpPr>
            <a:spLocks noChangeArrowheads="1"/>
          </p:cNvSpPr>
          <p:nvPr/>
        </p:nvSpPr>
        <p:spPr bwMode="auto">
          <a:xfrm rot="-5400000">
            <a:off x="5448300" y="4076700"/>
            <a:ext cx="533400" cy="152400"/>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sp>
        <p:nvSpPr>
          <p:cNvPr id="1030150" name="Rectangle 6"/>
          <p:cNvSpPr>
            <a:spLocks noChangeArrowheads="1"/>
          </p:cNvSpPr>
          <p:nvPr/>
        </p:nvSpPr>
        <p:spPr bwMode="auto">
          <a:xfrm>
            <a:off x="6477000" y="3200400"/>
            <a:ext cx="685800" cy="76200"/>
          </a:xfrm>
          <a:prstGeom prst="rect">
            <a:avLst/>
          </a:prstGeom>
          <a:gradFill rotWithShape="0">
            <a:gsLst>
              <a:gs pos="0">
                <a:srgbClr val="7C0000"/>
              </a:gs>
              <a:gs pos="50000">
                <a:srgbClr val="FF0000"/>
              </a:gs>
              <a:gs pos="100000">
                <a:srgbClr val="7C0000"/>
              </a:gs>
            </a:gsLst>
            <a:lin ang="5400000" scaled="1"/>
          </a:gradFill>
          <a:ln w="9525">
            <a:noFill/>
            <a:miter lim="800000"/>
            <a:headEnd/>
            <a:tailEnd/>
          </a:ln>
        </p:spPr>
        <p:txBody>
          <a:bodyPr wrap="none" anchor="ctr"/>
          <a:lstStyle/>
          <a:p>
            <a:endParaRPr lang="he-IL" sz="1800"/>
          </a:p>
        </p:txBody>
      </p:sp>
      <p:sp>
        <p:nvSpPr>
          <p:cNvPr id="1030151" name="Line 14"/>
          <p:cNvSpPr>
            <a:spLocks noChangeShapeType="1"/>
          </p:cNvSpPr>
          <p:nvPr/>
        </p:nvSpPr>
        <p:spPr bwMode="auto">
          <a:xfrm flipH="1" flipV="1">
            <a:off x="4495800" y="2286000"/>
            <a:ext cx="2057400" cy="914400"/>
          </a:xfrm>
          <a:prstGeom prst="line">
            <a:avLst/>
          </a:prstGeom>
          <a:noFill/>
          <a:ln w="76200">
            <a:solidFill>
              <a:srgbClr val="33CC33"/>
            </a:solidFill>
            <a:round/>
            <a:headEnd/>
            <a:tailEnd/>
          </a:ln>
        </p:spPr>
        <p:txBody>
          <a:bodyPr wrap="none" lIns="73025" tIns="36512" rIns="73025" bIns="36512" anchor="ctr"/>
          <a:lstStyle/>
          <a:p>
            <a:endParaRPr lang="he-IL"/>
          </a:p>
        </p:txBody>
      </p:sp>
      <p:sp>
        <p:nvSpPr>
          <p:cNvPr id="530449" name="Text Box 17"/>
          <p:cNvSpPr txBox="1">
            <a:spLocks noChangeArrowheads="1"/>
          </p:cNvSpPr>
          <p:nvPr/>
        </p:nvSpPr>
        <p:spPr bwMode="auto">
          <a:xfrm>
            <a:off x="1809750" y="4267200"/>
            <a:ext cx="1403350" cy="622300"/>
          </a:xfrm>
          <a:prstGeom prst="rect">
            <a:avLst/>
          </a:prstGeom>
          <a:noFill/>
          <a:ln w="9525">
            <a:noFill/>
            <a:miter lim="800000"/>
            <a:headEnd/>
            <a:tailEnd/>
          </a:ln>
          <a:effectLst/>
        </p:spPr>
        <p:txBody>
          <a:bodyPr wrap="none" lIns="73025" tIns="36512" rIns="73025" bIns="36512">
            <a:spAutoFit/>
          </a:bodyPr>
          <a:lstStyle/>
          <a:p>
            <a:pPr algn="ctr">
              <a:defRPr/>
            </a:pPr>
            <a:r>
              <a:rPr lang="en-US" sz="1800" b="1">
                <a:effectLst>
                  <a:outerShdw blurRad="38100" dist="38100" dir="2700000" algn="tl">
                    <a:srgbClr val="C0C0C0"/>
                  </a:outerShdw>
                </a:effectLst>
                <a:latin typeface="Arial" charset="0"/>
                <a:cs typeface="Arial" charset="0"/>
              </a:rPr>
              <a:t>ISP</a:t>
            </a:r>
            <a:br>
              <a:rPr lang="en-US" sz="1800" b="1">
                <a:effectLst>
                  <a:outerShdw blurRad="38100" dist="38100" dir="2700000" algn="tl">
                    <a:srgbClr val="C0C0C0"/>
                  </a:outerShdw>
                </a:effectLst>
                <a:latin typeface="Arial" charset="0"/>
                <a:cs typeface="Arial" charset="0"/>
              </a:rPr>
            </a:br>
            <a:r>
              <a:rPr lang="en-US" sz="1800" b="1">
                <a:effectLst>
                  <a:outerShdw blurRad="38100" dist="38100" dir="2700000" algn="tl">
                    <a:srgbClr val="C0C0C0"/>
                  </a:outerShdw>
                </a:effectLst>
                <a:latin typeface="Arial" charset="0"/>
                <a:cs typeface="Arial" charset="0"/>
              </a:rPr>
              <a:t>Customer 1</a:t>
            </a:r>
          </a:p>
        </p:txBody>
      </p:sp>
      <p:sp>
        <p:nvSpPr>
          <p:cNvPr id="530450" name="Text Box 18"/>
          <p:cNvSpPr txBox="1">
            <a:spLocks noChangeArrowheads="1"/>
          </p:cNvSpPr>
          <p:nvPr/>
        </p:nvSpPr>
        <p:spPr bwMode="auto">
          <a:xfrm>
            <a:off x="3295650" y="914400"/>
            <a:ext cx="2368550" cy="622300"/>
          </a:xfrm>
          <a:prstGeom prst="rect">
            <a:avLst/>
          </a:prstGeom>
          <a:noFill/>
          <a:ln w="9525">
            <a:noFill/>
            <a:miter lim="800000"/>
            <a:headEnd/>
            <a:tailEnd/>
          </a:ln>
          <a:effectLst/>
        </p:spPr>
        <p:txBody>
          <a:bodyPr wrap="none" lIns="73025" tIns="36512" rIns="73025" bIns="36512">
            <a:spAutoFit/>
          </a:bodyPr>
          <a:lstStyle/>
          <a:p>
            <a:pPr algn="ctr">
              <a:defRPr/>
            </a:pPr>
            <a:r>
              <a:rPr lang="en-US" sz="1800" b="1">
                <a:effectLst>
                  <a:outerShdw blurRad="38100" dist="38100" dir="2700000" algn="tl">
                    <a:srgbClr val="C0C0C0"/>
                  </a:outerShdw>
                </a:effectLst>
                <a:latin typeface="Arial" charset="0"/>
                <a:cs typeface="Arial" charset="0"/>
              </a:rPr>
              <a:t>Turbo 2000</a:t>
            </a:r>
            <a:br>
              <a:rPr lang="en-US" sz="1800" b="1">
                <a:effectLst>
                  <a:outerShdw blurRad="38100" dist="38100" dir="2700000" algn="tl">
                    <a:srgbClr val="C0C0C0"/>
                  </a:outerShdw>
                </a:effectLst>
                <a:latin typeface="Arial" charset="0"/>
                <a:cs typeface="Arial" charset="0"/>
              </a:rPr>
            </a:br>
            <a:r>
              <a:rPr lang="en-US" sz="1800" b="1">
                <a:effectLst>
                  <a:outerShdw blurRad="38100" dist="38100" dir="2700000" algn="tl">
                    <a:srgbClr val="C0C0C0"/>
                  </a:outerShdw>
                </a:effectLst>
                <a:latin typeface="Arial" charset="0"/>
                <a:cs typeface="Arial" charset="0"/>
              </a:rPr>
              <a:t>Internet Access, Inc.</a:t>
            </a:r>
          </a:p>
        </p:txBody>
      </p:sp>
      <p:sp>
        <p:nvSpPr>
          <p:cNvPr id="530451" name="Text Box 19"/>
          <p:cNvSpPr txBox="1">
            <a:spLocks noChangeArrowheads="1"/>
          </p:cNvSpPr>
          <p:nvPr/>
        </p:nvSpPr>
        <p:spPr bwMode="auto">
          <a:xfrm>
            <a:off x="5715000" y="4343400"/>
            <a:ext cx="1403350" cy="622300"/>
          </a:xfrm>
          <a:prstGeom prst="rect">
            <a:avLst/>
          </a:prstGeom>
          <a:noFill/>
          <a:ln w="9525">
            <a:noFill/>
            <a:miter lim="800000"/>
            <a:headEnd/>
            <a:tailEnd/>
          </a:ln>
          <a:effectLst/>
        </p:spPr>
        <p:txBody>
          <a:bodyPr wrap="none" lIns="73025" tIns="36512" rIns="73025" bIns="36512">
            <a:spAutoFit/>
          </a:bodyPr>
          <a:lstStyle/>
          <a:p>
            <a:pPr algn="ctr">
              <a:defRPr/>
            </a:pPr>
            <a:r>
              <a:rPr lang="en-US" sz="1800" b="1">
                <a:effectLst>
                  <a:outerShdw blurRad="38100" dist="38100" dir="2700000" algn="tl">
                    <a:srgbClr val="C0C0C0"/>
                  </a:outerShdw>
                </a:effectLst>
                <a:latin typeface="Arial" charset="0"/>
                <a:cs typeface="Arial" charset="0"/>
              </a:rPr>
              <a:t>ISP</a:t>
            </a:r>
            <a:br>
              <a:rPr lang="en-US" sz="1800" b="1">
                <a:effectLst>
                  <a:outerShdw blurRad="38100" dist="38100" dir="2700000" algn="tl">
                    <a:srgbClr val="C0C0C0"/>
                  </a:outerShdw>
                </a:effectLst>
                <a:latin typeface="Arial" charset="0"/>
                <a:cs typeface="Arial" charset="0"/>
              </a:rPr>
            </a:br>
            <a:r>
              <a:rPr lang="en-US" sz="1800" b="1">
                <a:effectLst>
                  <a:outerShdw blurRad="38100" dist="38100" dir="2700000" algn="tl">
                    <a:srgbClr val="C0C0C0"/>
                  </a:outerShdw>
                </a:effectLst>
                <a:latin typeface="Arial" charset="0"/>
                <a:cs typeface="Arial" charset="0"/>
              </a:rPr>
              <a:t>Customer 2</a:t>
            </a:r>
          </a:p>
        </p:txBody>
      </p:sp>
      <p:sp>
        <p:nvSpPr>
          <p:cNvPr id="530452" name="Text Box 20"/>
          <p:cNvSpPr txBox="1">
            <a:spLocks noChangeArrowheads="1"/>
          </p:cNvSpPr>
          <p:nvPr/>
        </p:nvSpPr>
        <p:spPr bwMode="auto">
          <a:xfrm>
            <a:off x="7543800" y="3124200"/>
            <a:ext cx="1403350" cy="622300"/>
          </a:xfrm>
          <a:prstGeom prst="rect">
            <a:avLst/>
          </a:prstGeom>
          <a:noFill/>
          <a:ln w="9525">
            <a:noFill/>
            <a:miter lim="800000"/>
            <a:headEnd/>
            <a:tailEnd/>
          </a:ln>
          <a:effectLst/>
        </p:spPr>
        <p:txBody>
          <a:bodyPr wrap="none" lIns="73025" tIns="36512" rIns="73025" bIns="36512">
            <a:spAutoFit/>
          </a:bodyPr>
          <a:lstStyle/>
          <a:p>
            <a:pPr algn="ctr">
              <a:defRPr/>
            </a:pPr>
            <a:r>
              <a:rPr lang="en-US" sz="1800" b="1">
                <a:effectLst>
                  <a:outerShdw blurRad="38100" dist="38100" dir="2700000" algn="tl">
                    <a:srgbClr val="C0C0C0"/>
                  </a:outerShdw>
                </a:effectLst>
                <a:latin typeface="Arial" charset="0"/>
                <a:cs typeface="Arial" charset="0"/>
              </a:rPr>
              <a:t>ISP</a:t>
            </a:r>
            <a:br>
              <a:rPr lang="en-US" sz="1800" b="1">
                <a:effectLst>
                  <a:outerShdw blurRad="38100" dist="38100" dir="2700000" algn="tl">
                    <a:srgbClr val="C0C0C0"/>
                  </a:outerShdw>
                </a:effectLst>
                <a:latin typeface="Arial" charset="0"/>
                <a:cs typeface="Arial" charset="0"/>
              </a:rPr>
            </a:br>
            <a:r>
              <a:rPr lang="en-US" sz="1800" b="1">
                <a:effectLst>
                  <a:outerShdw blurRad="38100" dist="38100" dir="2700000" algn="tl">
                    <a:srgbClr val="C0C0C0"/>
                  </a:outerShdw>
                </a:effectLst>
                <a:latin typeface="Arial" charset="0"/>
                <a:cs typeface="Arial" charset="0"/>
              </a:rPr>
              <a:t>Customer 3</a:t>
            </a:r>
          </a:p>
        </p:txBody>
      </p:sp>
      <p:sp>
        <p:nvSpPr>
          <p:cNvPr id="1030156" name="Line 21"/>
          <p:cNvSpPr>
            <a:spLocks noChangeShapeType="1"/>
          </p:cNvSpPr>
          <p:nvPr/>
        </p:nvSpPr>
        <p:spPr bwMode="auto">
          <a:xfrm flipH="1" flipV="1">
            <a:off x="4495800" y="2286000"/>
            <a:ext cx="1219200" cy="1600200"/>
          </a:xfrm>
          <a:prstGeom prst="line">
            <a:avLst/>
          </a:prstGeom>
          <a:noFill/>
          <a:ln w="76200">
            <a:solidFill>
              <a:srgbClr val="FFFF00"/>
            </a:solidFill>
            <a:round/>
            <a:headEnd/>
            <a:tailEnd/>
          </a:ln>
        </p:spPr>
        <p:txBody>
          <a:bodyPr wrap="none" lIns="73025" tIns="36512" rIns="73025" bIns="36512" anchor="ctr"/>
          <a:lstStyle/>
          <a:p>
            <a:endParaRPr lang="he-IL"/>
          </a:p>
        </p:txBody>
      </p:sp>
      <p:sp>
        <p:nvSpPr>
          <p:cNvPr id="530456" name="Text Box 24"/>
          <p:cNvSpPr txBox="1">
            <a:spLocks noChangeArrowheads="1"/>
          </p:cNvSpPr>
          <p:nvPr/>
        </p:nvSpPr>
        <p:spPr bwMode="auto">
          <a:xfrm>
            <a:off x="5783263" y="1447800"/>
            <a:ext cx="1858962" cy="285750"/>
          </a:xfrm>
          <a:prstGeom prst="rect">
            <a:avLst/>
          </a:prstGeom>
          <a:noFill/>
          <a:ln w="9525">
            <a:noFill/>
            <a:miter lim="800000"/>
            <a:headEnd/>
            <a:tailEnd/>
          </a:ln>
          <a:effectLst/>
        </p:spPr>
        <p:txBody>
          <a:bodyPr wrap="none" lIns="73025" tIns="36512" rIns="73025" bIns="36512">
            <a:spAutoFit/>
          </a:bodyPr>
          <a:lstStyle/>
          <a:p>
            <a:pPr algn="ctr">
              <a:defRPr/>
            </a:pPr>
            <a:r>
              <a:rPr lang="en-US" sz="1400" b="1">
                <a:effectLst>
                  <a:outerShdw blurRad="38100" dist="38100" dir="2700000" algn="tl">
                    <a:srgbClr val="C0C0C0"/>
                  </a:outerShdw>
                </a:effectLst>
                <a:latin typeface="Arial" charset="0"/>
                <a:cs typeface="Arial" charset="0"/>
              </a:rPr>
              <a:t>Service Multiplexing</a:t>
            </a:r>
          </a:p>
        </p:txBody>
      </p:sp>
      <p:sp>
        <p:nvSpPr>
          <p:cNvPr id="1030158" name="Line 25"/>
          <p:cNvSpPr>
            <a:spLocks noChangeShapeType="1"/>
          </p:cNvSpPr>
          <p:nvPr/>
        </p:nvSpPr>
        <p:spPr bwMode="auto">
          <a:xfrm flipH="1">
            <a:off x="4648200" y="1828800"/>
            <a:ext cx="914400" cy="381000"/>
          </a:xfrm>
          <a:prstGeom prst="line">
            <a:avLst/>
          </a:prstGeom>
          <a:noFill/>
          <a:ln w="9525">
            <a:solidFill>
              <a:schemeClr val="tx1"/>
            </a:solidFill>
            <a:round/>
            <a:headEnd/>
            <a:tailEnd type="triangle" w="med" len="med"/>
          </a:ln>
        </p:spPr>
        <p:txBody>
          <a:bodyPr wrap="none" lIns="73025" tIns="36512" rIns="73025" bIns="36512" anchor="ctr"/>
          <a:lstStyle/>
          <a:p>
            <a:endParaRPr lang="he-IL"/>
          </a:p>
        </p:txBody>
      </p:sp>
      <p:sp>
        <p:nvSpPr>
          <p:cNvPr id="530462" name="Rectangle 30"/>
          <p:cNvSpPr>
            <a:spLocks noChangeArrowheads="1"/>
          </p:cNvSpPr>
          <p:nvPr/>
        </p:nvSpPr>
        <p:spPr bwMode="auto">
          <a:xfrm>
            <a:off x="533400" y="3733800"/>
            <a:ext cx="2200275" cy="347663"/>
          </a:xfrm>
          <a:prstGeom prst="rect">
            <a:avLst/>
          </a:prstGeom>
          <a:solidFill>
            <a:srgbClr val="99FF99"/>
          </a:solidFill>
          <a:ln w="9525">
            <a:noFill/>
            <a:miter lim="800000"/>
            <a:headEnd/>
            <a:tailEnd/>
          </a:ln>
          <a:effectLst/>
        </p:spPr>
        <p:txBody>
          <a:bodyPr wrap="none" lIns="73025" tIns="36512" rIns="73025" bIns="36512" anchor="ctr">
            <a:spAutoFit/>
          </a:bodyPr>
          <a:lstStyle/>
          <a:p>
            <a:pPr algn="ctr">
              <a:defRPr/>
            </a:pPr>
            <a:r>
              <a:rPr lang="en-US" sz="1800" b="1">
                <a:effectLst>
                  <a:outerShdw blurRad="38100" dist="38100" dir="2700000" algn="tl">
                    <a:srgbClr val="FFFFFF"/>
                  </a:outerShdw>
                </a:effectLst>
                <a:latin typeface="Arial" charset="0"/>
                <a:cs typeface="Arial" charset="0"/>
                <a:sym typeface="Symbol" pitchFamily="18" charset="2"/>
              </a:rPr>
              <a:t>VLAN</a:t>
            </a:r>
            <a:r>
              <a:rPr lang="en-US" sz="1800" b="1">
                <a:latin typeface="Arial" charset="0"/>
                <a:cs typeface="Arial" charset="0"/>
                <a:sym typeface="Symbol" pitchFamily="18" charset="2"/>
              </a:rPr>
              <a:t> </a:t>
            </a:r>
            <a:r>
              <a:rPr lang="en-US" sz="1800" b="1">
                <a:effectLst>
                  <a:outerShdw blurRad="38100" dist="38100" dir="2700000" algn="tl">
                    <a:srgbClr val="FFFFFF"/>
                  </a:outerShdw>
                </a:effectLst>
                <a:latin typeface="Arial" charset="0"/>
                <a:cs typeface="Arial" charset="0"/>
              </a:rPr>
              <a:t>2000 </a:t>
            </a:r>
            <a:r>
              <a:rPr lang="en-US" sz="1800" b="1">
                <a:effectLst>
                  <a:outerShdw blurRad="38100" dist="38100" dir="2700000" algn="tl">
                    <a:srgbClr val="FFFFFF"/>
                  </a:outerShdw>
                </a:effectLst>
                <a:latin typeface="Arial" charset="0"/>
                <a:cs typeface="Arial" charset="0"/>
                <a:sym typeface="Symbol" pitchFamily="18" charset="2"/>
              </a:rPr>
              <a:t> Blue</a:t>
            </a:r>
          </a:p>
        </p:txBody>
      </p:sp>
      <p:sp>
        <p:nvSpPr>
          <p:cNvPr id="530463" name="Rectangle 31"/>
          <p:cNvSpPr>
            <a:spLocks noChangeArrowheads="1"/>
          </p:cNvSpPr>
          <p:nvPr/>
        </p:nvSpPr>
        <p:spPr bwMode="auto">
          <a:xfrm>
            <a:off x="5943600" y="3886200"/>
            <a:ext cx="2428875" cy="347663"/>
          </a:xfrm>
          <a:prstGeom prst="rect">
            <a:avLst/>
          </a:prstGeom>
          <a:solidFill>
            <a:srgbClr val="99FF99"/>
          </a:solidFill>
          <a:ln w="9525">
            <a:noFill/>
            <a:miter lim="800000"/>
            <a:headEnd/>
            <a:tailEnd/>
          </a:ln>
          <a:effectLst/>
        </p:spPr>
        <p:txBody>
          <a:bodyPr wrap="none" lIns="73025" tIns="36512" rIns="73025" bIns="36512" anchor="ctr">
            <a:spAutoFit/>
          </a:bodyPr>
          <a:lstStyle/>
          <a:p>
            <a:pPr algn="ctr">
              <a:defRPr/>
            </a:pPr>
            <a:r>
              <a:rPr lang="en-US" sz="1800" b="1">
                <a:effectLst>
                  <a:outerShdw blurRad="38100" dist="38100" dir="2700000" algn="tl">
                    <a:srgbClr val="FFFFFF"/>
                  </a:outerShdw>
                </a:effectLst>
                <a:latin typeface="Arial" charset="0"/>
                <a:cs typeface="Arial" charset="0"/>
                <a:sym typeface="Symbol" pitchFamily="18" charset="2"/>
              </a:rPr>
              <a:t>VLAN</a:t>
            </a:r>
            <a:r>
              <a:rPr lang="en-US" sz="1800" b="1">
                <a:latin typeface="Arial" charset="0"/>
                <a:cs typeface="Arial" charset="0"/>
                <a:sym typeface="Symbol" pitchFamily="18" charset="2"/>
              </a:rPr>
              <a:t> </a:t>
            </a:r>
            <a:r>
              <a:rPr lang="en-US" sz="1800" b="1">
                <a:effectLst>
                  <a:outerShdw blurRad="38100" dist="38100" dir="2700000" algn="tl">
                    <a:srgbClr val="FFFFFF"/>
                  </a:outerShdw>
                </a:effectLst>
                <a:latin typeface="Arial" charset="0"/>
                <a:cs typeface="Arial" charset="0"/>
              </a:rPr>
              <a:t>2000 </a:t>
            </a:r>
            <a:r>
              <a:rPr lang="en-US" sz="1800" b="1">
                <a:effectLst>
                  <a:outerShdw blurRad="38100" dist="38100" dir="2700000" algn="tl">
                    <a:srgbClr val="FFFFFF"/>
                  </a:outerShdw>
                </a:effectLst>
                <a:latin typeface="Arial" charset="0"/>
                <a:cs typeface="Arial" charset="0"/>
                <a:sym typeface="Symbol" pitchFamily="18" charset="2"/>
              </a:rPr>
              <a:t> Yellow</a:t>
            </a:r>
          </a:p>
        </p:txBody>
      </p:sp>
      <p:sp>
        <p:nvSpPr>
          <p:cNvPr id="530464" name="Rectangle 32"/>
          <p:cNvSpPr>
            <a:spLocks noChangeArrowheads="1"/>
          </p:cNvSpPr>
          <p:nvPr/>
        </p:nvSpPr>
        <p:spPr bwMode="auto">
          <a:xfrm>
            <a:off x="6324600" y="2514600"/>
            <a:ext cx="2365375" cy="347663"/>
          </a:xfrm>
          <a:prstGeom prst="rect">
            <a:avLst/>
          </a:prstGeom>
          <a:solidFill>
            <a:srgbClr val="99FF99"/>
          </a:solidFill>
          <a:ln w="9525">
            <a:noFill/>
            <a:miter lim="800000"/>
            <a:headEnd/>
            <a:tailEnd/>
          </a:ln>
          <a:effectLst/>
        </p:spPr>
        <p:txBody>
          <a:bodyPr wrap="none" lIns="73025" tIns="36512" rIns="73025" bIns="36512" anchor="ctr">
            <a:spAutoFit/>
          </a:bodyPr>
          <a:lstStyle/>
          <a:p>
            <a:pPr algn="ctr">
              <a:defRPr/>
            </a:pPr>
            <a:r>
              <a:rPr lang="en-US" sz="1800" b="1">
                <a:effectLst>
                  <a:outerShdw blurRad="38100" dist="38100" dir="2700000" algn="tl">
                    <a:srgbClr val="FFFFFF"/>
                  </a:outerShdw>
                </a:effectLst>
                <a:latin typeface="Arial" charset="0"/>
                <a:cs typeface="Arial" charset="0"/>
                <a:sym typeface="Symbol" pitchFamily="18" charset="2"/>
              </a:rPr>
              <a:t>VLAN</a:t>
            </a:r>
            <a:r>
              <a:rPr lang="en-US" sz="1800" b="1">
                <a:latin typeface="Arial" charset="0"/>
                <a:cs typeface="Arial" charset="0"/>
                <a:sym typeface="Symbol" pitchFamily="18" charset="2"/>
              </a:rPr>
              <a:t> </a:t>
            </a:r>
            <a:r>
              <a:rPr lang="en-US" sz="1800" b="1">
                <a:effectLst>
                  <a:outerShdw blurRad="38100" dist="38100" dir="2700000" algn="tl">
                    <a:srgbClr val="FFFFFF"/>
                  </a:outerShdw>
                </a:effectLst>
                <a:latin typeface="Arial" charset="0"/>
                <a:cs typeface="Arial" charset="0"/>
              </a:rPr>
              <a:t>2000 </a:t>
            </a:r>
            <a:r>
              <a:rPr lang="en-US" sz="1800" b="1">
                <a:effectLst>
                  <a:outerShdw blurRad="38100" dist="38100" dir="2700000" algn="tl">
                    <a:srgbClr val="FFFFFF"/>
                  </a:outerShdw>
                </a:effectLst>
                <a:latin typeface="Arial" charset="0"/>
                <a:cs typeface="Arial" charset="0"/>
                <a:sym typeface="Symbol" pitchFamily="18" charset="2"/>
              </a:rPr>
              <a:t> Green</a:t>
            </a:r>
          </a:p>
        </p:txBody>
      </p:sp>
      <p:sp>
        <p:nvSpPr>
          <p:cNvPr id="530465" name="Rectangle 33"/>
          <p:cNvSpPr>
            <a:spLocks noChangeArrowheads="1"/>
          </p:cNvSpPr>
          <p:nvPr/>
        </p:nvSpPr>
        <p:spPr bwMode="auto">
          <a:xfrm>
            <a:off x="723900" y="1905000"/>
            <a:ext cx="2301875" cy="896938"/>
          </a:xfrm>
          <a:prstGeom prst="rect">
            <a:avLst/>
          </a:prstGeom>
          <a:solidFill>
            <a:srgbClr val="99FF99"/>
          </a:solidFill>
          <a:ln w="9525">
            <a:noFill/>
            <a:miter lim="800000"/>
            <a:headEnd/>
            <a:tailEnd/>
          </a:ln>
          <a:effectLst/>
        </p:spPr>
        <p:txBody>
          <a:bodyPr wrap="none" lIns="73025" tIns="36512" rIns="73025" bIns="36512" anchor="ctr">
            <a:spAutoFit/>
          </a:bodyPr>
          <a:lstStyle/>
          <a:p>
            <a:pPr algn="ctr">
              <a:defRPr/>
            </a:pPr>
            <a:r>
              <a:rPr lang="en-US" sz="1800" b="1">
                <a:effectLst>
                  <a:outerShdw blurRad="38100" dist="38100" dir="2700000" algn="tl">
                    <a:srgbClr val="FFFFFF"/>
                  </a:outerShdw>
                </a:effectLst>
                <a:latin typeface="Arial" charset="0"/>
                <a:cs typeface="Arial" charset="0"/>
              </a:rPr>
              <a:t>VLAN 178 </a:t>
            </a:r>
            <a:r>
              <a:rPr lang="en-US" sz="1800" b="1">
                <a:effectLst>
                  <a:outerShdw blurRad="38100" dist="38100" dir="2700000" algn="tl">
                    <a:srgbClr val="FFFFFF"/>
                  </a:outerShdw>
                </a:effectLst>
                <a:latin typeface="Arial" charset="0"/>
                <a:cs typeface="Arial" charset="0"/>
                <a:sym typeface="Symbol" pitchFamily="18" charset="2"/>
              </a:rPr>
              <a:t> Blue</a:t>
            </a:r>
            <a:br>
              <a:rPr lang="en-US" sz="1800" b="1">
                <a:effectLst>
                  <a:outerShdw blurRad="38100" dist="38100" dir="2700000" algn="tl">
                    <a:srgbClr val="FFFFFF"/>
                  </a:outerShdw>
                </a:effectLst>
                <a:latin typeface="Arial" charset="0"/>
                <a:cs typeface="Arial" charset="0"/>
                <a:sym typeface="Symbol" pitchFamily="18" charset="2"/>
              </a:rPr>
            </a:br>
            <a:r>
              <a:rPr lang="en-US" sz="1800" b="1">
                <a:effectLst>
                  <a:outerShdw blurRad="38100" dist="38100" dir="2700000" algn="tl">
                    <a:srgbClr val="FFFFFF"/>
                  </a:outerShdw>
                </a:effectLst>
                <a:latin typeface="Arial" charset="0"/>
                <a:cs typeface="Arial" charset="0"/>
                <a:sym typeface="Symbol" pitchFamily="18" charset="2"/>
              </a:rPr>
              <a:t>VLAN 179  Yellow</a:t>
            </a:r>
            <a:br>
              <a:rPr lang="en-US" sz="1800" b="1">
                <a:effectLst>
                  <a:outerShdw blurRad="38100" dist="38100" dir="2700000" algn="tl">
                    <a:srgbClr val="FFFFFF"/>
                  </a:outerShdw>
                </a:effectLst>
                <a:latin typeface="Arial" charset="0"/>
                <a:cs typeface="Arial" charset="0"/>
                <a:sym typeface="Symbol" pitchFamily="18" charset="2"/>
              </a:rPr>
            </a:br>
            <a:r>
              <a:rPr lang="en-US" sz="1800" b="1">
                <a:effectLst>
                  <a:outerShdw blurRad="38100" dist="38100" dir="2700000" algn="tl">
                    <a:srgbClr val="FFFFFF"/>
                  </a:outerShdw>
                </a:effectLst>
                <a:latin typeface="Arial" charset="0"/>
                <a:cs typeface="Arial" charset="0"/>
                <a:sym typeface="Symbol" pitchFamily="18" charset="2"/>
              </a:rPr>
              <a:t>VLAN 180  Green</a:t>
            </a:r>
          </a:p>
        </p:txBody>
      </p:sp>
      <p:sp>
        <p:nvSpPr>
          <p:cNvPr id="1030163" name="Line 34"/>
          <p:cNvSpPr>
            <a:spLocks noChangeShapeType="1"/>
          </p:cNvSpPr>
          <p:nvPr/>
        </p:nvSpPr>
        <p:spPr bwMode="auto">
          <a:xfrm flipV="1">
            <a:off x="2743200" y="2133600"/>
            <a:ext cx="1524000" cy="228600"/>
          </a:xfrm>
          <a:prstGeom prst="line">
            <a:avLst/>
          </a:prstGeom>
          <a:noFill/>
          <a:ln w="9525">
            <a:solidFill>
              <a:schemeClr val="tx1"/>
            </a:solidFill>
            <a:round/>
            <a:headEnd/>
            <a:tailEnd type="triangle" w="med" len="med"/>
          </a:ln>
        </p:spPr>
        <p:txBody>
          <a:bodyPr wrap="none" lIns="73025" tIns="36512" rIns="73025" bIns="36512" anchor="ctr"/>
          <a:lstStyle/>
          <a:p>
            <a:endParaRPr lang="he-IL"/>
          </a:p>
        </p:txBody>
      </p:sp>
      <p:sp>
        <p:nvSpPr>
          <p:cNvPr id="1030164" name="Text Box 35"/>
          <p:cNvSpPr txBox="1">
            <a:spLocks noChangeArrowheads="1"/>
          </p:cNvSpPr>
          <p:nvPr/>
        </p:nvSpPr>
        <p:spPr bwMode="auto">
          <a:xfrm>
            <a:off x="762000" y="5105400"/>
            <a:ext cx="7924800" cy="1192213"/>
          </a:xfrm>
          <a:prstGeom prst="rect">
            <a:avLst/>
          </a:prstGeom>
          <a:noFill/>
          <a:ln w="9525">
            <a:noFill/>
            <a:miter lim="800000"/>
            <a:headEnd/>
            <a:tailEnd/>
          </a:ln>
        </p:spPr>
        <p:txBody>
          <a:bodyPr>
            <a:spAutoFit/>
          </a:bodyPr>
          <a:lstStyle/>
          <a:p>
            <a:pPr marL="171450" indent="-171450">
              <a:spcBef>
                <a:spcPct val="50000"/>
              </a:spcBef>
              <a:buFontTx/>
              <a:buChar char="•"/>
            </a:pPr>
            <a:r>
              <a:rPr lang="en-US" sz="1800"/>
              <a:t>Efficient use of ISP router ports</a:t>
            </a:r>
          </a:p>
          <a:p>
            <a:pPr marL="171450" indent="-171450">
              <a:spcBef>
                <a:spcPct val="50000"/>
              </a:spcBef>
              <a:buFontTx/>
              <a:buChar char="•"/>
            </a:pPr>
            <a:r>
              <a:rPr lang="en-US" sz="1800"/>
              <a:t>Easy configuration at ISP customer sites</a:t>
            </a:r>
          </a:p>
          <a:p>
            <a:pPr lvl="1" indent="-171450">
              <a:spcBef>
                <a:spcPct val="50000"/>
              </a:spcBef>
              <a:buFontTx/>
              <a:buChar char="•"/>
            </a:pPr>
            <a:r>
              <a:rPr lang="en-US" sz="1800"/>
              <a:t>This port and VLAN 2000 (or even untagged) to Turbo Internet</a:t>
            </a:r>
          </a:p>
        </p:txBody>
      </p:sp>
      <p:pic>
        <p:nvPicPr>
          <p:cNvPr id="1030165" name="Picture 21" descr="Router2"/>
          <p:cNvPicPr>
            <a:picLocks noChangeAspect="1" noChangeArrowheads="1"/>
          </p:cNvPicPr>
          <p:nvPr/>
        </p:nvPicPr>
        <p:blipFill>
          <a:blip r:embed="rId3" cstate="print"/>
          <a:srcRect/>
          <a:stretch>
            <a:fillRect/>
          </a:stretch>
        </p:blipFill>
        <p:spPr bwMode="auto">
          <a:xfrm>
            <a:off x="2743200" y="4038600"/>
            <a:ext cx="914400" cy="590550"/>
          </a:xfrm>
          <a:prstGeom prst="rect">
            <a:avLst/>
          </a:prstGeom>
          <a:noFill/>
        </p:spPr>
      </p:pic>
      <p:sp>
        <p:nvSpPr>
          <p:cNvPr id="1030166" name="Rectangle 5"/>
          <p:cNvSpPr>
            <a:spLocks noChangeArrowheads="1"/>
          </p:cNvSpPr>
          <p:nvPr/>
        </p:nvSpPr>
        <p:spPr bwMode="auto">
          <a:xfrm rot="-5400000">
            <a:off x="2933700" y="4000500"/>
            <a:ext cx="533400" cy="152400"/>
          </a:xfrm>
          <a:prstGeom prst="rect">
            <a:avLst/>
          </a:prstGeom>
          <a:gradFill rotWithShape="0">
            <a:gsLst>
              <a:gs pos="0">
                <a:srgbClr val="7C0000"/>
              </a:gs>
              <a:gs pos="50000">
                <a:srgbClr val="FF0000"/>
              </a:gs>
              <a:gs pos="100000">
                <a:srgbClr val="7C0000"/>
              </a:gs>
            </a:gsLst>
            <a:lin ang="0" scaled="1"/>
          </a:gradFill>
          <a:ln w="9525">
            <a:noFill/>
            <a:miter lim="800000"/>
            <a:headEnd/>
            <a:tailEnd/>
          </a:ln>
        </p:spPr>
        <p:txBody>
          <a:bodyPr vert="eaVert" wrap="none" anchor="ctr"/>
          <a:lstStyle/>
          <a:p>
            <a:endParaRPr lang="he-IL" sz="1800"/>
          </a:p>
        </p:txBody>
      </p:sp>
      <p:grpSp>
        <p:nvGrpSpPr>
          <p:cNvPr id="2" name="Group 36"/>
          <p:cNvGrpSpPr>
            <a:grpSpLocks/>
          </p:cNvGrpSpPr>
          <p:nvPr/>
        </p:nvGrpSpPr>
        <p:grpSpPr bwMode="auto">
          <a:xfrm flipH="1">
            <a:off x="2971800" y="3886200"/>
            <a:ext cx="381000" cy="533400"/>
            <a:chOff x="4080" y="721"/>
            <a:chExt cx="475" cy="1099"/>
          </a:xfrm>
        </p:grpSpPr>
        <p:sp>
          <p:nvSpPr>
            <p:cNvPr id="1030168" name="Freeform 37"/>
            <p:cNvSpPr>
              <a:spLocks/>
            </p:cNvSpPr>
            <p:nvPr/>
          </p:nvSpPr>
          <p:spPr bwMode="auto">
            <a:xfrm>
              <a:off x="4080" y="721"/>
              <a:ext cx="432" cy="1099"/>
            </a:xfrm>
            <a:custGeom>
              <a:avLst/>
              <a:gdLst>
                <a:gd name="T0" fmla="*/ 88 w 864"/>
                <a:gd name="T1" fmla="*/ 0 h 2199"/>
                <a:gd name="T2" fmla="*/ 88 w 864"/>
                <a:gd name="T3" fmla="*/ 1 h 2199"/>
                <a:gd name="T4" fmla="*/ 0 w 864"/>
                <a:gd name="T5" fmla="*/ 28 h 2199"/>
                <a:gd name="T6" fmla="*/ 0 w 864"/>
                <a:gd name="T7" fmla="*/ 2177 h 2199"/>
                <a:gd name="T8" fmla="*/ 88 w 864"/>
                <a:gd name="T9" fmla="*/ 2196 h 2199"/>
                <a:gd name="T10" fmla="*/ 88 w 864"/>
                <a:gd name="T11" fmla="*/ 2199 h 2199"/>
                <a:gd name="T12" fmla="*/ 864 w 864"/>
                <a:gd name="T13" fmla="*/ 1868 h 2199"/>
                <a:gd name="T14" fmla="*/ 864 w 864"/>
                <a:gd name="T15" fmla="*/ 457 h 2199"/>
                <a:gd name="T16" fmla="*/ 88 w 864"/>
                <a:gd name="T17" fmla="*/ 0 h 2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4"/>
                <a:gd name="T28" fmla="*/ 0 h 2199"/>
                <a:gd name="T29" fmla="*/ 864 w 864"/>
                <a:gd name="T30" fmla="*/ 2199 h 2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4" h="2199">
                  <a:moveTo>
                    <a:pt x="88" y="0"/>
                  </a:moveTo>
                  <a:lnTo>
                    <a:pt x="88" y="1"/>
                  </a:lnTo>
                  <a:lnTo>
                    <a:pt x="0" y="28"/>
                  </a:lnTo>
                  <a:lnTo>
                    <a:pt x="0" y="2177"/>
                  </a:lnTo>
                  <a:lnTo>
                    <a:pt x="88" y="2196"/>
                  </a:lnTo>
                  <a:lnTo>
                    <a:pt x="88" y="2199"/>
                  </a:lnTo>
                  <a:lnTo>
                    <a:pt x="864" y="1868"/>
                  </a:lnTo>
                  <a:lnTo>
                    <a:pt x="864" y="457"/>
                  </a:lnTo>
                  <a:lnTo>
                    <a:pt x="88" y="0"/>
                  </a:lnTo>
                  <a:close/>
                </a:path>
              </a:pathLst>
            </a:custGeom>
            <a:solidFill>
              <a:srgbClr val="D1CCB7"/>
            </a:solidFill>
            <a:ln w="9525">
              <a:noFill/>
              <a:round/>
              <a:headEnd/>
              <a:tailEnd/>
            </a:ln>
          </p:spPr>
          <p:txBody>
            <a:bodyPr/>
            <a:lstStyle/>
            <a:p>
              <a:endParaRPr lang="he-IL" sz="1800"/>
            </a:p>
          </p:txBody>
        </p:sp>
        <p:sp>
          <p:nvSpPr>
            <p:cNvPr id="1030169" name="Freeform 38"/>
            <p:cNvSpPr>
              <a:spLocks/>
            </p:cNvSpPr>
            <p:nvPr/>
          </p:nvSpPr>
          <p:spPr bwMode="auto">
            <a:xfrm>
              <a:off x="4404" y="896"/>
              <a:ext cx="75" cy="73"/>
            </a:xfrm>
            <a:custGeom>
              <a:avLst/>
              <a:gdLst>
                <a:gd name="T0" fmla="*/ 0 w 148"/>
                <a:gd name="T1" fmla="*/ 68 h 147"/>
                <a:gd name="T2" fmla="*/ 0 w 148"/>
                <a:gd name="T3" fmla="*/ 0 h 147"/>
                <a:gd name="T4" fmla="*/ 148 w 148"/>
                <a:gd name="T5" fmla="*/ 87 h 147"/>
                <a:gd name="T6" fmla="*/ 148 w 148"/>
                <a:gd name="T7" fmla="*/ 147 h 147"/>
                <a:gd name="T8" fmla="*/ 0 w 148"/>
                <a:gd name="T9" fmla="*/ 68 h 147"/>
                <a:gd name="T10" fmla="*/ 0 60000 65536"/>
                <a:gd name="T11" fmla="*/ 0 60000 65536"/>
                <a:gd name="T12" fmla="*/ 0 60000 65536"/>
                <a:gd name="T13" fmla="*/ 0 60000 65536"/>
                <a:gd name="T14" fmla="*/ 0 60000 65536"/>
                <a:gd name="T15" fmla="*/ 0 w 148"/>
                <a:gd name="T16" fmla="*/ 0 h 147"/>
                <a:gd name="T17" fmla="*/ 148 w 148"/>
                <a:gd name="T18" fmla="*/ 147 h 147"/>
              </a:gdLst>
              <a:ahLst/>
              <a:cxnLst>
                <a:cxn ang="T10">
                  <a:pos x="T0" y="T1"/>
                </a:cxn>
                <a:cxn ang="T11">
                  <a:pos x="T2" y="T3"/>
                </a:cxn>
                <a:cxn ang="T12">
                  <a:pos x="T4" y="T5"/>
                </a:cxn>
                <a:cxn ang="T13">
                  <a:pos x="T6" y="T7"/>
                </a:cxn>
                <a:cxn ang="T14">
                  <a:pos x="T8" y="T9"/>
                </a:cxn>
              </a:cxnLst>
              <a:rect l="T15" t="T16" r="T17" b="T18"/>
              <a:pathLst>
                <a:path w="148" h="147">
                  <a:moveTo>
                    <a:pt x="0" y="68"/>
                  </a:moveTo>
                  <a:lnTo>
                    <a:pt x="0" y="0"/>
                  </a:lnTo>
                  <a:lnTo>
                    <a:pt x="148" y="87"/>
                  </a:lnTo>
                  <a:lnTo>
                    <a:pt x="148" y="147"/>
                  </a:lnTo>
                  <a:lnTo>
                    <a:pt x="0" y="68"/>
                  </a:lnTo>
                  <a:close/>
                </a:path>
              </a:pathLst>
            </a:custGeom>
            <a:solidFill>
              <a:srgbClr val="91637A"/>
            </a:solidFill>
            <a:ln w="9525">
              <a:noFill/>
              <a:round/>
              <a:headEnd/>
              <a:tailEnd/>
            </a:ln>
          </p:spPr>
          <p:txBody>
            <a:bodyPr/>
            <a:lstStyle/>
            <a:p>
              <a:endParaRPr lang="he-IL" sz="1800"/>
            </a:p>
          </p:txBody>
        </p:sp>
        <p:sp>
          <p:nvSpPr>
            <p:cNvPr id="1030170" name="Freeform 39"/>
            <p:cNvSpPr>
              <a:spLocks/>
            </p:cNvSpPr>
            <p:nvPr/>
          </p:nvSpPr>
          <p:spPr bwMode="auto">
            <a:xfrm>
              <a:off x="4404" y="1588"/>
              <a:ext cx="75" cy="59"/>
            </a:xfrm>
            <a:custGeom>
              <a:avLst/>
              <a:gdLst>
                <a:gd name="T0" fmla="*/ 0 w 148"/>
                <a:gd name="T1" fmla="*/ 117 h 117"/>
                <a:gd name="T2" fmla="*/ 0 w 148"/>
                <a:gd name="T3" fmla="*/ 46 h 117"/>
                <a:gd name="T4" fmla="*/ 148 w 148"/>
                <a:gd name="T5" fmla="*/ 0 h 117"/>
                <a:gd name="T6" fmla="*/ 148 w 148"/>
                <a:gd name="T7" fmla="*/ 63 h 117"/>
                <a:gd name="T8" fmla="*/ 0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0" y="117"/>
                  </a:moveTo>
                  <a:lnTo>
                    <a:pt x="0" y="46"/>
                  </a:lnTo>
                  <a:lnTo>
                    <a:pt x="148" y="0"/>
                  </a:lnTo>
                  <a:lnTo>
                    <a:pt x="148" y="63"/>
                  </a:lnTo>
                  <a:lnTo>
                    <a:pt x="0" y="117"/>
                  </a:lnTo>
                  <a:close/>
                </a:path>
              </a:pathLst>
            </a:custGeom>
            <a:solidFill>
              <a:srgbClr val="91637A"/>
            </a:solidFill>
            <a:ln w="9525">
              <a:noFill/>
              <a:round/>
              <a:headEnd/>
              <a:tailEnd/>
            </a:ln>
          </p:spPr>
          <p:txBody>
            <a:bodyPr/>
            <a:lstStyle/>
            <a:p>
              <a:endParaRPr lang="he-IL" sz="1800"/>
            </a:p>
          </p:txBody>
        </p:sp>
        <p:sp>
          <p:nvSpPr>
            <p:cNvPr id="1030171" name="Freeform 40"/>
            <p:cNvSpPr>
              <a:spLocks/>
            </p:cNvSpPr>
            <p:nvPr/>
          </p:nvSpPr>
          <p:spPr bwMode="auto">
            <a:xfrm>
              <a:off x="4321" y="1614"/>
              <a:ext cx="75" cy="63"/>
            </a:xfrm>
            <a:custGeom>
              <a:avLst/>
              <a:gdLst>
                <a:gd name="T0" fmla="*/ 0 w 148"/>
                <a:gd name="T1" fmla="*/ 126 h 126"/>
                <a:gd name="T2" fmla="*/ 0 w 148"/>
                <a:gd name="T3" fmla="*/ 46 h 126"/>
                <a:gd name="T4" fmla="*/ 148 w 148"/>
                <a:gd name="T5" fmla="*/ 0 h 126"/>
                <a:gd name="T6" fmla="*/ 148 w 148"/>
                <a:gd name="T7" fmla="*/ 72 h 126"/>
                <a:gd name="T8" fmla="*/ 0 w 148"/>
                <a:gd name="T9" fmla="*/ 126 h 126"/>
                <a:gd name="T10" fmla="*/ 0 60000 65536"/>
                <a:gd name="T11" fmla="*/ 0 60000 65536"/>
                <a:gd name="T12" fmla="*/ 0 60000 65536"/>
                <a:gd name="T13" fmla="*/ 0 60000 65536"/>
                <a:gd name="T14" fmla="*/ 0 60000 65536"/>
                <a:gd name="T15" fmla="*/ 0 w 148"/>
                <a:gd name="T16" fmla="*/ 0 h 126"/>
                <a:gd name="T17" fmla="*/ 148 w 148"/>
                <a:gd name="T18" fmla="*/ 126 h 126"/>
              </a:gdLst>
              <a:ahLst/>
              <a:cxnLst>
                <a:cxn ang="T10">
                  <a:pos x="T0" y="T1"/>
                </a:cxn>
                <a:cxn ang="T11">
                  <a:pos x="T2" y="T3"/>
                </a:cxn>
                <a:cxn ang="T12">
                  <a:pos x="T4" y="T5"/>
                </a:cxn>
                <a:cxn ang="T13">
                  <a:pos x="T6" y="T7"/>
                </a:cxn>
                <a:cxn ang="T14">
                  <a:pos x="T8" y="T9"/>
                </a:cxn>
              </a:cxnLst>
              <a:rect l="T15" t="T16" r="T17" b="T18"/>
              <a:pathLst>
                <a:path w="148" h="126">
                  <a:moveTo>
                    <a:pt x="0" y="126"/>
                  </a:moveTo>
                  <a:lnTo>
                    <a:pt x="0" y="46"/>
                  </a:lnTo>
                  <a:lnTo>
                    <a:pt x="148" y="0"/>
                  </a:lnTo>
                  <a:lnTo>
                    <a:pt x="148" y="72"/>
                  </a:lnTo>
                  <a:lnTo>
                    <a:pt x="0" y="126"/>
                  </a:lnTo>
                  <a:close/>
                </a:path>
              </a:pathLst>
            </a:custGeom>
            <a:solidFill>
              <a:srgbClr val="91637A"/>
            </a:solidFill>
            <a:ln w="9525">
              <a:noFill/>
              <a:round/>
              <a:headEnd/>
              <a:tailEnd/>
            </a:ln>
          </p:spPr>
          <p:txBody>
            <a:bodyPr/>
            <a:lstStyle/>
            <a:p>
              <a:endParaRPr lang="he-IL" sz="1800"/>
            </a:p>
          </p:txBody>
        </p:sp>
        <p:sp>
          <p:nvSpPr>
            <p:cNvPr id="1030172" name="Freeform 41"/>
            <p:cNvSpPr>
              <a:spLocks/>
            </p:cNvSpPr>
            <p:nvPr/>
          </p:nvSpPr>
          <p:spPr bwMode="auto">
            <a:xfrm>
              <a:off x="4238" y="1640"/>
              <a:ext cx="75" cy="68"/>
            </a:xfrm>
            <a:custGeom>
              <a:avLst/>
              <a:gdLst>
                <a:gd name="T0" fmla="*/ 0 w 148"/>
                <a:gd name="T1" fmla="*/ 136 h 136"/>
                <a:gd name="T2" fmla="*/ 0 w 148"/>
                <a:gd name="T3" fmla="*/ 47 h 136"/>
                <a:gd name="T4" fmla="*/ 148 w 148"/>
                <a:gd name="T5" fmla="*/ 0 h 136"/>
                <a:gd name="T6" fmla="*/ 148 w 148"/>
                <a:gd name="T7" fmla="*/ 82 h 136"/>
                <a:gd name="T8" fmla="*/ 0 w 148"/>
                <a:gd name="T9" fmla="*/ 136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136"/>
                  </a:moveTo>
                  <a:lnTo>
                    <a:pt x="0" y="47"/>
                  </a:lnTo>
                  <a:lnTo>
                    <a:pt x="148" y="0"/>
                  </a:lnTo>
                  <a:lnTo>
                    <a:pt x="148" y="82"/>
                  </a:lnTo>
                  <a:lnTo>
                    <a:pt x="0" y="136"/>
                  </a:lnTo>
                  <a:close/>
                </a:path>
              </a:pathLst>
            </a:custGeom>
            <a:solidFill>
              <a:srgbClr val="91637A"/>
            </a:solidFill>
            <a:ln w="9525">
              <a:noFill/>
              <a:round/>
              <a:headEnd/>
              <a:tailEnd/>
            </a:ln>
          </p:spPr>
          <p:txBody>
            <a:bodyPr/>
            <a:lstStyle/>
            <a:p>
              <a:endParaRPr lang="he-IL" sz="1800"/>
            </a:p>
          </p:txBody>
        </p:sp>
        <p:sp>
          <p:nvSpPr>
            <p:cNvPr id="1030173" name="Freeform 42"/>
            <p:cNvSpPr>
              <a:spLocks/>
            </p:cNvSpPr>
            <p:nvPr/>
          </p:nvSpPr>
          <p:spPr bwMode="auto">
            <a:xfrm>
              <a:off x="4155" y="1666"/>
              <a:ext cx="75" cy="72"/>
            </a:xfrm>
            <a:custGeom>
              <a:avLst/>
              <a:gdLst>
                <a:gd name="T0" fmla="*/ 0 w 149"/>
                <a:gd name="T1" fmla="*/ 145 h 145"/>
                <a:gd name="T2" fmla="*/ 0 w 149"/>
                <a:gd name="T3" fmla="*/ 46 h 145"/>
                <a:gd name="T4" fmla="*/ 149 w 149"/>
                <a:gd name="T5" fmla="*/ 0 h 145"/>
                <a:gd name="T6" fmla="*/ 149 w 149"/>
                <a:gd name="T7" fmla="*/ 91 h 145"/>
                <a:gd name="T8" fmla="*/ 0 w 149"/>
                <a:gd name="T9" fmla="*/ 145 h 145"/>
                <a:gd name="T10" fmla="*/ 0 60000 65536"/>
                <a:gd name="T11" fmla="*/ 0 60000 65536"/>
                <a:gd name="T12" fmla="*/ 0 60000 65536"/>
                <a:gd name="T13" fmla="*/ 0 60000 65536"/>
                <a:gd name="T14" fmla="*/ 0 60000 65536"/>
                <a:gd name="T15" fmla="*/ 0 w 149"/>
                <a:gd name="T16" fmla="*/ 0 h 145"/>
                <a:gd name="T17" fmla="*/ 149 w 149"/>
                <a:gd name="T18" fmla="*/ 145 h 145"/>
              </a:gdLst>
              <a:ahLst/>
              <a:cxnLst>
                <a:cxn ang="T10">
                  <a:pos x="T0" y="T1"/>
                </a:cxn>
                <a:cxn ang="T11">
                  <a:pos x="T2" y="T3"/>
                </a:cxn>
                <a:cxn ang="T12">
                  <a:pos x="T4" y="T5"/>
                </a:cxn>
                <a:cxn ang="T13">
                  <a:pos x="T6" y="T7"/>
                </a:cxn>
                <a:cxn ang="T14">
                  <a:pos x="T8" y="T9"/>
                </a:cxn>
              </a:cxnLst>
              <a:rect l="T15" t="T16" r="T17" b="T18"/>
              <a:pathLst>
                <a:path w="149" h="145">
                  <a:moveTo>
                    <a:pt x="0" y="145"/>
                  </a:moveTo>
                  <a:lnTo>
                    <a:pt x="0" y="46"/>
                  </a:lnTo>
                  <a:lnTo>
                    <a:pt x="149" y="0"/>
                  </a:lnTo>
                  <a:lnTo>
                    <a:pt x="149" y="91"/>
                  </a:lnTo>
                  <a:lnTo>
                    <a:pt x="0" y="145"/>
                  </a:lnTo>
                  <a:close/>
                </a:path>
              </a:pathLst>
            </a:custGeom>
            <a:solidFill>
              <a:srgbClr val="91637A"/>
            </a:solidFill>
            <a:ln w="9525">
              <a:noFill/>
              <a:round/>
              <a:headEnd/>
              <a:tailEnd/>
            </a:ln>
          </p:spPr>
          <p:txBody>
            <a:bodyPr/>
            <a:lstStyle/>
            <a:p>
              <a:endParaRPr lang="he-IL" sz="1800"/>
            </a:p>
          </p:txBody>
        </p:sp>
        <p:sp>
          <p:nvSpPr>
            <p:cNvPr id="1030174" name="Freeform 43"/>
            <p:cNvSpPr>
              <a:spLocks/>
            </p:cNvSpPr>
            <p:nvPr/>
          </p:nvSpPr>
          <p:spPr bwMode="auto">
            <a:xfrm>
              <a:off x="4132" y="795"/>
              <a:ext cx="55" cy="76"/>
            </a:xfrm>
            <a:custGeom>
              <a:avLst/>
              <a:gdLst>
                <a:gd name="T0" fmla="*/ 108 w 108"/>
                <a:gd name="T1" fmla="*/ 57 h 151"/>
                <a:gd name="T2" fmla="*/ 108 w 108"/>
                <a:gd name="T3" fmla="*/ 151 h 151"/>
                <a:gd name="T4" fmla="*/ 0 w 108"/>
                <a:gd name="T5" fmla="*/ 99 h 151"/>
                <a:gd name="T6" fmla="*/ 0 w 108"/>
                <a:gd name="T7" fmla="*/ 0 h 151"/>
                <a:gd name="T8" fmla="*/ 108 w 108"/>
                <a:gd name="T9" fmla="*/ 57 h 151"/>
                <a:gd name="T10" fmla="*/ 0 60000 65536"/>
                <a:gd name="T11" fmla="*/ 0 60000 65536"/>
                <a:gd name="T12" fmla="*/ 0 60000 65536"/>
                <a:gd name="T13" fmla="*/ 0 60000 65536"/>
                <a:gd name="T14" fmla="*/ 0 60000 65536"/>
                <a:gd name="T15" fmla="*/ 0 w 108"/>
                <a:gd name="T16" fmla="*/ 0 h 151"/>
                <a:gd name="T17" fmla="*/ 108 w 108"/>
                <a:gd name="T18" fmla="*/ 151 h 151"/>
              </a:gdLst>
              <a:ahLst/>
              <a:cxnLst>
                <a:cxn ang="T10">
                  <a:pos x="T0" y="T1"/>
                </a:cxn>
                <a:cxn ang="T11">
                  <a:pos x="T2" y="T3"/>
                </a:cxn>
                <a:cxn ang="T12">
                  <a:pos x="T4" y="T5"/>
                </a:cxn>
                <a:cxn ang="T13">
                  <a:pos x="T6" y="T7"/>
                </a:cxn>
                <a:cxn ang="T14">
                  <a:pos x="T8" y="T9"/>
                </a:cxn>
              </a:cxnLst>
              <a:rect l="T15" t="T16" r="T17" b="T18"/>
              <a:pathLst>
                <a:path w="108" h="151">
                  <a:moveTo>
                    <a:pt x="108" y="57"/>
                  </a:moveTo>
                  <a:lnTo>
                    <a:pt x="108" y="151"/>
                  </a:lnTo>
                  <a:lnTo>
                    <a:pt x="0" y="99"/>
                  </a:lnTo>
                  <a:lnTo>
                    <a:pt x="0" y="0"/>
                  </a:lnTo>
                  <a:lnTo>
                    <a:pt x="108" y="57"/>
                  </a:lnTo>
                  <a:close/>
                </a:path>
              </a:pathLst>
            </a:custGeom>
            <a:solidFill>
              <a:srgbClr val="91637A"/>
            </a:solidFill>
            <a:ln w="9525">
              <a:noFill/>
              <a:round/>
              <a:headEnd/>
              <a:tailEnd/>
            </a:ln>
          </p:spPr>
          <p:txBody>
            <a:bodyPr/>
            <a:lstStyle/>
            <a:p>
              <a:endParaRPr lang="he-IL" sz="1800"/>
            </a:p>
          </p:txBody>
        </p:sp>
        <p:sp>
          <p:nvSpPr>
            <p:cNvPr id="1030175" name="Freeform 44"/>
            <p:cNvSpPr>
              <a:spLocks/>
            </p:cNvSpPr>
            <p:nvPr/>
          </p:nvSpPr>
          <p:spPr bwMode="auto">
            <a:xfrm>
              <a:off x="4195" y="829"/>
              <a:ext cx="74" cy="82"/>
            </a:xfrm>
            <a:custGeom>
              <a:avLst/>
              <a:gdLst>
                <a:gd name="T0" fmla="*/ 149 w 149"/>
                <a:gd name="T1" fmla="*/ 79 h 163"/>
                <a:gd name="T2" fmla="*/ 149 w 149"/>
                <a:gd name="T3" fmla="*/ 163 h 163"/>
                <a:gd name="T4" fmla="*/ 0 w 149"/>
                <a:gd name="T5" fmla="*/ 92 h 163"/>
                <a:gd name="T6" fmla="*/ 0 w 149"/>
                <a:gd name="T7" fmla="*/ 0 h 163"/>
                <a:gd name="T8" fmla="*/ 149 w 149"/>
                <a:gd name="T9" fmla="*/ 79 h 163"/>
                <a:gd name="T10" fmla="*/ 0 60000 65536"/>
                <a:gd name="T11" fmla="*/ 0 60000 65536"/>
                <a:gd name="T12" fmla="*/ 0 60000 65536"/>
                <a:gd name="T13" fmla="*/ 0 60000 65536"/>
                <a:gd name="T14" fmla="*/ 0 60000 65536"/>
                <a:gd name="T15" fmla="*/ 0 w 149"/>
                <a:gd name="T16" fmla="*/ 0 h 163"/>
                <a:gd name="T17" fmla="*/ 149 w 149"/>
                <a:gd name="T18" fmla="*/ 163 h 163"/>
              </a:gdLst>
              <a:ahLst/>
              <a:cxnLst>
                <a:cxn ang="T10">
                  <a:pos x="T0" y="T1"/>
                </a:cxn>
                <a:cxn ang="T11">
                  <a:pos x="T2" y="T3"/>
                </a:cxn>
                <a:cxn ang="T12">
                  <a:pos x="T4" y="T5"/>
                </a:cxn>
                <a:cxn ang="T13">
                  <a:pos x="T6" y="T7"/>
                </a:cxn>
                <a:cxn ang="T14">
                  <a:pos x="T8" y="T9"/>
                </a:cxn>
              </a:cxnLst>
              <a:rect l="T15" t="T16" r="T17" b="T18"/>
              <a:pathLst>
                <a:path w="149" h="163">
                  <a:moveTo>
                    <a:pt x="149" y="79"/>
                  </a:moveTo>
                  <a:lnTo>
                    <a:pt x="149" y="163"/>
                  </a:lnTo>
                  <a:lnTo>
                    <a:pt x="0" y="92"/>
                  </a:lnTo>
                  <a:lnTo>
                    <a:pt x="0" y="0"/>
                  </a:lnTo>
                  <a:lnTo>
                    <a:pt x="149" y="79"/>
                  </a:lnTo>
                  <a:close/>
                </a:path>
              </a:pathLst>
            </a:custGeom>
            <a:solidFill>
              <a:srgbClr val="91637A"/>
            </a:solidFill>
            <a:ln w="9525">
              <a:noFill/>
              <a:round/>
              <a:headEnd/>
              <a:tailEnd/>
            </a:ln>
          </p:spPr>
          <p:txBody>
            <a:bodyPr/>
            <a:lstStyle/>
            <a:p>
              <a:endParaRPr lang="he-IL" sz="1800"/>
            </a:p>
          </p:txBody>
        </p:sp>
        <p:sp>
          <p:nvSpPr>
            <p:cNvPr id="1030176" name="Freeform 45"/>
            <p:cNvSpPr>
              <a:spLocks/>
            </p:cNvSpPr>
            <p:nvPr/>
          </p:nvSpPr>
          <p:spPr bwMode="auto">
            <a:xfrm>
              <a:off x="4278" y="873"/>
              <a:ext cx="74" cy="77"/>
            </a:xfrm>
            <a:custGeom>
              <a:avLst/>
              <a:gdLst>
                <a:gd name="T0" fmla="*/ 149 w 149"/>
                <a:gd name="T1" fmla="*/ 79 h 154"/>
                <a:gd name="T2" fmla="*/ 149 w 149"/>
                <a:gd name="T3" fmla="*/ 154 h 154"/>
                <a:gd name="T4" fmla="*/ 0 w 149"/>
                <a:gd name="T5" fmla="*/ 83 h 154"/>
                <a:gd name="T6" fmla="*/ 0 w 149"/>
                <a:gd name="T7" fmla="*/ 0 h 154"/>
                <a:gd name="T8" fmla="*/ 149 w 149"/>
                <a:gd name="T9" fmla="*/ 79 h 154"/>
                <a:gd name="T10" fmla="*/ 0 60000 65536"/>
                <a:gd name="T11" fmla="*/ 0 60000 65536"/>
                <a:gd name="T12" fmla="*/ 0 60000 65536"/>
                <a:gd name="T13" fmla="*/ 0 60000 65536"/>
                <a:gd name="T14" fmla="*/ 0 60000 65536"/>
                <a:gd name="T15" fmla="*/ 0 w 149"/>
                <a:gd name="T16" fmla="*/ 0 h 154"/>
                <a:gd name="T17" fmla="*/ 149 w 149"/>
                <a:gd name="T18" fmla="*/ 154 h 154"/>
              </a:gdLst>
              <a:ahLst/>
              <a:cxnLst>
                <a:cxn ang="T10">
                  <a:pos x="T0" y="T1"/>
                </a:cxn>
                <a:cxn ang="T11">
                  <a:pos x="T2" y="T3"/>
                </a:cxn>
                <a:cxn ang="T12">
                  <a:pos x="T4" y="T5"/>
                </a:cxn>
                <a:cxn ang="T13">
                  <a:pos x="T6" y="T7"/>
                </a:cxn>
                <a:cxn ang="T14">
                  <a:pos x="T8" y="T9"/>
                </a:cxn>
              </a:cxnLst>
              <a:rect l="T15" t="T16" r="T17" b="T18"/>
              <a:pathLst>
                <a:path w="149" h="154">
                  <a:moveTo>
                    <a:pt x="149" y="79"/>
                  </a:moveTo>
                  <a:lnTo>
                    <a:pt x="149" y="154"/>
                  </a:lnTo>
                  <a:lnTo>
                    <a:pt x="0" y="83"/>
                  </a:lnTo>
                  <a:lnTo>
                    <a:pt x="0" y="0"/>
                  </a:lnTo>
                  <a:lnTo>
                    <a:pt x="149" y="79"/>
                  </a:lnTo>
                  <a:close/>
                </a:path>
              </a:pathLst>
            </a:custGeom>
            <a:solidFill>
              <a:srgbClr val="91637A"/>
            </a:solidFill>
            <a:ln w="9525">
              <a:noFill/>
              <a:round/>
              <a:headEnd/>
              <a:tailEnd/>
            </a:ln>
          </p:spPr>
          <p:txBody>
            <a:bodyPr/>
            <a:lstStyle/>
            <a:p>
              <a:endParaRPr lang="he-IL" sz="1800"/>
            </a:p>
          </p:txBody>
        </p:sp>
        <p:sp>
          <p:nvSpPr>
            <p:cNvPr id="1030177" name="Freeform 46"/>
            <p:cNvSpPr>
              <a:spLocks/>
            </p:cNvSpPr>
            <p:nvPr/>
          </p:nvSpPr>
          <p:spPr bwMode="auto">
            <a:xfrm>
              <a:off x="4445" y="1541"/>
              <a:ext cx="58" cy="48"/>
            </a:xfrm>
            <a:custGeom>
              <a:avLst/>
              <a:gdLst>
                <a:gd name="T0" fmla="*/ 0 w 118"/>
                <a:gd name="T1" fmla="*/ 95 h 95"/>
                <a:gd name="T2" fmla="*/ 0 w 118"/>
                <a:gd name="T3" fmla="*/ 29 h 95"/>
                <a:gd name="T4" fmla="*/ 118 w 118"/>
                <a:gd name="T5" fmla="*/ 0 h 95"/>
                <a:gd name="T6" fmla="*/ 118 w 118"/>
                <a:gd name="T7" fmla="*/ 58 h 95"/>
                <a:gd name="T8" fmla="*/ 0 w 118"/>
                <a:gd name="T9" fmla="*/ 95 h 95"/>
                <a:gd name="T10" fmla="*/ 0 60000 65536"/>
                <a:gd name="T11" fmla="*/ 0 60000 65536"/>
                <a:gd name="T12" fmla="*/ 0 60000 65536"/>
                <a:gd name="T13" fmla="*/ 0 60000 65536"/>
                <a:gd name="T14" fmla="*/ 0 60000 65536"/>
                <a:gd name="T15" fmla="*/ 0 w 118"/>
                <a:gd name="T16" fmla="*/ 0 h 95"/>
                <a:gd name="T17" fmla="*/ 118 w 118"/>
                <a:gd name="T18" fmla="*/ 95 h 95"/>
              </a:gdLst>
              <a:ahLst/>
              <a:cxnLst>
                <a:cxn ang="T10">
                  <a:pos x="T0" y="T1"/>
                </a:cxn>
                <a:cxn ang="T11">
                  <a:pos x="T2" y="T3"/>
                </a:cxn>
                <a:cxn ang="T12">
                  <a:pos x="T4" y="T5"/>
                </a:cxn>
                <a:cxn ang="T13">
                  <a:pos x="T6" y="T7"/>
                </a:cxn>
                <a:cxn ang="T14">
                  <a:pos x="T8" y="T9"/>
                </a:cxn>
              </a:cxnLst>
              <a:rect l="T15" t="T16" r="T17" b="T18"/>
              <a:pathLst>
                <a:path w="118" h="95">
                  <a:moveTo>
                    <a:pt x="0" y="95"/>
                  </a:moveTo>
                  <a:lnTo>
                    <a:pt x="0" y="29"/>
                  </a:lnTo>
                  <a:lnTo>
                    <a:pt x="118" y="0"/>
                  </a:lnTo>
                  <a:lnTo>
                    <a:pt x="118" y="58"/>
                  </a:lnTo>
                  <a:lnTo>
                    <a:pt x="0" y="95"/>
                  </a:lnTo>
                  <a:close/>
                </a:path>
              </a:pathLst>
            </a:custGeom>
            <a:solidFill>
              <a:srgbClr val="91637A"/>
            </a:solidFill>
            <a:ln w="9525">
              <a:noFill/>
              <a:round/>
              <a:headEnd/>
              <a:tailEnd/>
            </a:ln>
          </p:spPr>
          <p:txBody>
            <a:bodyPr/>
            <a:lstStyle/>
            <a:p>
              <a:endParaRPr lang="he-IL" sz="1800"/>
            </a:p>
          </p:txBody>
        </p:sp>
        <p:sp>
          <p:nvSpPr>
            <p:cNvPr id="1030178" name="Freeform 47"/>
            <p:cNvSpPr>
              <a:spLocks/>
            </p:cNvSpPr>
            <p:nvPr/>
          </p:nvSpPr>
          <p:spPr bwMode="auto">
            <a:xfrm>
              <a:off x="4362" y="1559"/>
              <a:ext cx="73" cy="56"/>
            </a:xfrm>
            <a:custGeom>
              <a:avLst/>
              <a:gdLst>
                <a:gd name="T0" fmla="*/ 0 w 148"/>
                <a:gd name="T1" fmla="*/ 113 h 113"/>
                <a:gd name="T2" fmla="*/ 0 w 148"/>
                <a:gd name="T3" fmla="*/ 38 h 113"/>
                <a:gd name="T4" fmla="*/ 148 w 148"/>
                <a:gd name="T5" fmla="*/ 0 h 113"/>
                <a:gd name="T6" fmla="*/ 148 w 148"/>
                <a:gd name="T7" fmla="*/ 67 h 113"/>
                <a:gd name="T8" fmla="*/ 0 w 148"/>
                <a:gd name="T9" fmla="*/ 113 h 113"/>
                <a:gd name="T10" fmla="*/ 0 60000 65536"/>
                <a:gd name="T11" fmla="*/ 0 60000 65536"/>
                <a:gd name="T12" fmla="*/ 0 60000 65536"/>
                <a:gd name="T13" fmla="*/ 0 60000 65536"/>
                <a:gd name="T14" fmla="*/ 0 60000 65536"/>
                <a:gd name="T15" fmla="*/ 0 w 148"/>
                <a:gd name="T16" fmla="*/ 0 h 113"/>
                <a:gd name="T17" fmla="*/ 148 w 148"/>
                <a:gd name="T18" fmla="*/ 113 h 113"/>
              </a:gdLst>
              <a:ahLst/>
              <a:cxnLst>
                <a:cxn ang="T10">
                  <a:pos x="T0" y="T1"/>
                </a:cxn>
                <a:cxn ang="T11">
                  <a:pos x="T2" y="T3"/>
                </a:cxn>
                <a:cxn ang="T12">
                  <a:pos x="T4" y="T5"/>
                </a:cxn>
                <a:cxn ang="T13">
                  <a:pos x="T6" y="T7"/>
                </a:cxn>
                <a:cxn ang="T14">
                  <a:pos x="T8" y="T9"/>
                </a:cxn>
              </a:cxnLst>
              <a:rect l="T15" t="T16" r="T17" b="T18"/>
              <a:pathLst>
                <a:path w="148" h="113">
                  <a:moveTo>
                    <a:pt x="0" y="113"/>
                  </a:moveTo>
                  <a:lnTo>
                    <a:pt x="0" y="38"/>
                  </a:lnTo>
                  <a:lnTo>
                    <a:pt x="148" y="0"/>
                  </a:lnTo>
                  <a:lnTo>
                    <a:pt x="148" y="67"/>
                  </a:lnTo>
                  <a:lnTo>
                    <a:pt x="0" y="113"/>
                  </a:lnTo>
                  <a:close/>
                </a:path>
              </a:pathLst>
            </a:custGeom>
            <a:solidFill>
              <a:srgbClr val="91637A"/>
            </a:solidFill>
            <a:ln w="9525">
              <a:noFill/>
              <a:round/>
              <a:headEnd/>
              <a:tailEnd/>
            </a:ln>
          </p:spPr>
          <p:txBody>
            <a:bodyPr/>
            <a:lstStyle/>
            <a:p>
              <a:endParaRPr lang="he-IL" sz="1800"/>
            </a:p>
          </p:txBody>
        </p:sp>
        <p:sp>
          <p:nvSpPr>
            <p:cNvPr id="1030179" name="Freeform 48"/>
            <p:cNvSpPr>
              <a:spLocks/>
            </p:cNvSpPr>
            <p:nvPr/>
          </p:nvSpPr>
          <p:spPr bwMode="auto">
            <a:xfrm>
              <a:off x="4278" y="1580"/>
              <a:ext cx="74" cy="61"/>
            </a:xfrm>
            <a:custGeom>
              <a:avLst/>
              <a:gdLst>
                <a:gd name="T0" fmla="*/ 0 w 149"/>
                <a:gd name="T1" fmla="*/ 122 h 122"/>
                <a:gd name="T2" fmla="*/ 0 w 149"/>
                <a:gd name="T3" fmla="*/ 38 h 122"/>
                <a:gd name="T4" fmla="*/ 149 w 149"/>
                <a:gd name="T5" fmla="*/ 0 h 122"/>
                <a:gd name="T6" fmla="*/ 149 w 149"/>
                <a:gd name="T7" fmla="*/ 76 h 122"/>
                <a:gd name="T8" fmla="*/ 0 w 149"/>
                <a:gd name="T9" fmla="*/ 122 h 122"/>
                <a:gd name="T10" fmla="*/ 0 60000 65536"/>
                <a:gd name="T11" fmla="*/ 0 60000 65536"/>
                <a:gd name="T12" fmla="*/ 0 60000 65536"/>
                <a:gd name="T13" fmla="*/ 0 60000 65536"/>
                <a:gd name="T14" fmla="*/ 0 60000 65536"/>
                <a:gd name="T15" fmla="*/ 0 w 149"/>
                <a:gd name="T16" fmla="*/ 0 h 122"/>
                <a:gd name="T17" fmla="*/ 149 w 149"/>
                <a:gd name="T18" fmla="*/ 122 h 122"/>
              </a:gdLst>
              <a:ahLst/>
              <a:cxnLst>
                <a:cxn ang="T10">
                  <a:pos x="T0" y="T1"/>
                </a:cxn>
                <a:cxn ang="T11">
                  <a:pos x="T2" y="T3"/>
                </a:cxn>
                <a:cxn ang="T12">
                  <a:pos x="T4" y="T5"/>
                </a:cxn>
                <a:cxn ang="T13">
                  <a:pos x="T6" y="T7"/>
                </a:cxn>
                <a:cxn ang="T14">
                  <a:pos x="T8" y="T9"/>
                </a:cxn>
              </a:cxnLst>
              <a:rect l="T15" t="T16" r="T17" b="T18"/>
              <a:pathLst>
                <a:path w="149" h="122">
                  <a:moveTo>
                    <a:pt x="0" y="122"/>
                  </a:moveTo>
                  <a:lnTo>
                    <a:pt x="0" y="38"/>
                  </a:lnTo>
                  <a:lnTo>
                    <a:pt x="149" y="0"/>
                  </a:lnTo>
                  <a:lnTo>
                    <a:pt x="149" y="76"/>
                  </a:lnTo>
                  <a:lnTo>
                    <a:pt x="0" y="122"/>
                  </a:lnTo>
                  <a:close/>
                </a:path>
              </a:pathLst>
            </a:custGeom>
            <a:solidFill>
              <a:srgbClr val="91637A"/>
            </a:solidFill>
            <a:ln w="9525">
              <a:noFill/>
              <a:round/>
              <a:headEnd/>
              <a:tailEnd/>
            </a:ln>
          </p:spPr>
          <p:txBody>
            <a:bodyPr/>
            <a:lstStyle/>
            <a:p>
              <a:endParaRPr lang="he-IL" sz="1800"/>
            </a:p>
          </p:txBody>
        </p:sp>
        <p:sp>
          <p:nvSpPr>
            <p:cNvPr id="1030180" name="Freeform 49"/>
            <p:cNvSpPr>
              <a:spLocks/>
            </p:cNvSpPr>
            <p:nvPr/>
          </p:nvSpPr>
          <p:spPr bwMode="auto">
            <a:xfrm>
              <a:off x="4195" y="1601"/>
              <a:ext cx="74" cy="66"/>
            </a:xfrm>
            <a:custGeom>
              <a:avLst/>
              <a:gdLst>
                <a:gd name="T0" fmla="*/ 0 w 149"/>
                <a:gd name="T1" fmla="*/ 132 h 132"/>
                <a:gd name="T2" fmla="*/ 0 w 149"/>
                <a:gd name="T3" fmla="*/ 38 h 132"/>
                <a:gd name="T4" fmla="*/ 149 w 149"/>
                <a:gd name="T5" fmla="*/ 0 h 132"/>
                <a:gd name="T6" fmla="*/ 149 w 149"/>
                <a:gd name="T7" fmla="*/ 86 h 132"/>
                <a:gd name="T8" fmla="*/ 0 w 149"/>
                <a:gd name="T9" fmla="*/ 132 h 132"/>
                <a:gd name="T10" fmla="*/ 0 60000 65536"/>
                <a:gd name="T11" fmla="*/ 0 60000 65536"/>
                <a:gd name="T12" fmla="*/ 0 60000 65536"/>
                <a:gd name="T13" fmla="*/ 0 60000 65536"/>
                <a:gd name="T14" fmla="*/ 0 60000 65536"/>
                <a:gd name="T15" fmla="*/ 0 w 149"/>
                <a:gd name="T16" fmla="*/ 0 h 132"/>
                <a:gd name="T17" fmla="*/ 149 w 149"/>
                <a:gd name="T18" fmla="*/ 132 h 132"/>
              </a:gdLst>
              <a:ahLst/>
              <a:cxnLst>
                <a:cxn ang="T10">
                  <a:pos x="T0" y="T1"/>
                </a:cxn>
                <a:cxn ang="T11">
                  <a:pos x="T2" y="T3"/>
                </a:cxn>
                <a:cxn ang="T12">
                  <a:pos x="T4" y="T5"/>
                </a:cxn>
                <a:cxn ang="T13">
                  <a:pos x="T6" y="T7"/>
                </a:cxn>
                <a:cxn ang="T14">
                  <a:pos x="T8" y="T9"/>
                </a:cxn>
              </a:cxnLst>
              <a:rect l="T15" t="T16" r="T17" b="T18"/>
              <a:pathLst>
                <a:path w="149" h="132">
                  <a:moveTo>
                    <a:pt x="0" y="132"/>
                  </a:moveTo>
                  <a:lnTo>
                    <a:pt x="0" y="38"/>
                  </a:lnTo>
                  <a:lnTo>
                    <a:pt x="149" y="0"/>
                  </a:lnTo>
                  <a:lnTo>
                    <a:pt x="149" y="86"/>
                  </a:lnTo>
                  <a:lnTo>
                    <a:pt x="0" y="132"/>
                  </a:lnTo>
                  <a:close/>
                </a:path>
              </a:pathLst>
            </a:custGeom>
            <a:solidFill>
              <a:srgbClr val="91637A"/>
            </a:solidFill>
            <a:ln w="9525">
              <a:noFill/>
              <a:round/>
              <a:headEnd/>
              <a:tailEnd/>
            </a:ln>
          </p:spPr>
          <p:txBody>
            <a:bodyPr/>
            <a:lstStyle/>
            <a:p>
              <a:endParaRPr lang="he-IL" sz="1800"/>
            </a:p>
          </p:txBody>
        </p:sp>
        <p:sp>
          <p:nvSpPr>
            <p:cNvPr id="1030181" name="Freeform 50"/>
            <p:cNvSpPr>
              <a:spLocks/>
            </p:cNvSpPr>
            <p:nvPr/>
          </p:nvSpPr>
          <p:spPr bwMode="auto">
            <a:xfrm>
              <a:off x="4132" y="1622"/>
              <a:ext cx="55" cy="64"/>
            </a:xfrm>
            <a:custGeom>
              <a:avLst/>
              <a:gdLst>
                <a:gd name="T0" fmla="*/ 0 w 108"/>
                <a:gd name="T1" fmla="*/ 128 h 128"/>
                <a:gd name="T2" fmla="*/ 0 w 108"/>
                <a:gd name="T3" fmla="*/ 28 h 128"/>
                <a:gd name="T4" fmla="*/ 108 w 108"/>
                <a:gd name="T5" fmla="*/ 0 h 128"/>
                <a:gd name="T6" fmla="*/ 108 w 108"/>
                <a:gd name="T7" fmla="*/ 94 h 128"/>
                <a:gd name="T8" fmla="*/ 0 w 108"/>
                <a:gd name="T9" fmla="*/ 128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0" y="128"/>
                  </a:moveTo>
                  <a:lnTo>
                    <a:pt x="0" y="28"/>
                  </a:lnTo>
                  <a:lnTo>
                    <a:pt x="108" y="0"/>
                  </a:lnTo>
                  <a:lnTo>
                    <a:pt x="108" y="94"/>
                  </a:lnTo>
                  <a:lnTo>
                    <a:pt x="0" y="128"/>
                  </a:lnTo>
                  <a:close/>
                </a:path>
              </a:pathLst>
            </a:custGeom>
            <a:solidFill>
              <a:srgbClr val="91637A"/>
            </a:solidFill>
            <a:ln w="9525">
              <a:noFill/>
              <a:round/>
              <a:headEnd/>
              <a:tailEnd/>
            </a:ln>
          </p:spPr>
          <p:txBody>
            <a:bodyPr/>
            <a:lstStyle/>
            <a:p>
              <a:endParaRPr lang="he-IL" sz="1800"/>
            </a:p>
          </p:txBody>
        </p:sp>
        <p:sp>
          <p:nvSpPr>
            <p:cNvPr id="1030182" name="Freeform 51"/>
            <p:cNvSpPr>
              <a:spLocks/>
            </p:cNvSpPr>
            <p:nvPr/>
          </p:nvSpPr>
          <p:spPr bwMode="auto">
            <a:xfrm>
              <a:off x="4155" y="866"/>
              <a:ext cx="75" cy="80"/>
            </a:xfrm>
            <a:custGeom>
              <a:avLst/>
              <a:gdLst>
                <a:gd name="T0" fmla="*/ 149 w 149"/>
                <a:gd name="T1" fmla="*/ 70 h 160"/>
                <a:gd name="T2" fmla="*/ 149 w 149"/>
                <a:gd name="T3" fmla="*/ 160 h 160"/>
                <a:gd name="T4" fmla="*/ 0 w 149"/>
                <a:gd name="T5" fmla="*/ 99 h 160"/>
                <a:gd name="T6" fmla="*/ 0 w 149"/>
                <a:gd name="T7" fmla="*/ 0 h 160"/>
                <a:gd name="T8" fmla="*/ 149 w 149"/>
                <a:gd name="T9" fmla="*/ 70 h 160"/>
                <a:gd name="T10" fmla="*/ 0 60000 65536"/>
                <a:gd name="T11" fmla="*/ 0 60000 65536"/>
                <a:gd name="T12" fmla="*/ 0 60000 65536"/>
                <a:gd name="T13" fmla="*/ 0 60000 65536"/>
                <a:gd name="T14" fmla="*/ 0 60000 65536"/>
                <a:gd name="T15" fmla="*/ 0 w 149"/>
                <a:gd name="T16" fmla="*/ 0 h 160"/>
                <a:gd name="T17" fmla="*/ 149 w 149"/>
                <a:gd name="T18" fmla="*/ 160 h 160"/>
              </a:gdLst>
              <a:ahLst/>
              <a:cxnLst>
                <a:cxn ang="T10">
                  <a:pos x="T0" y="T1"/>
                </a:cxn>
                <a:cxn ang="T11">
                  <a:pos x="T2" y="T3"/>
                </a:cxn>
                <a:cxn ang="T12">
                  <a:pos x="T4" y="T5"/>
                </a:cxn>
                <a:cxn ang="T13">
                  <a:pos x="T6" y="T7"/>
                </a:cxn>
                <a:cxn ang="T14">
                  <a:pos x="T8" y="T9"/>
                </a:cxn>
              </a:cxnLst>
              <a:rect l="T15" t="T16" r="T17" b="T18"/>
              <a:pathLst>
                <a:path w="149" h="160">
                  <a:moveTo>
                    <a:pt x="149" y="70"/>
                  </a:moveTo>
                  <a:lnTo>
                    <a:pt x="149" y="160"/>
                  </a:lnTo>
                  <a:lnTo>
                    <a:pt x="0" y="99"/>
                  </a:lnTo>
                  <a:lnTo>
                    <a:pt x="0" y="0"/>
                  </a:lnTo>
                  <a:lnTo>
                    <a:pt x="149" y="70"/>
                  </a:lnTo>
                  <a:close/>
                </a:path>
              </a:pathLst>
            </a:custGeom>
            <a:solidFill>
              <a:srgbClr val="91637A"/>
            </a:solidFill>
            <a:ln w="9525">
              <a:noFill/>
              <a:round/>
              <a:headEnd/>
              <a:tailEnd/>
            </a:ln>
          </p:spPr>
          <p:txBody>
            <a:bodyPr/>
            <a:lstStyle/>
            <a:p>
              <a:endParaRPr lang="he-IL" sz="1800"/>
            </a:p>
          </p:txBody>
        </p:sp>
        <p:sp>
          <p:nvSpPr>
            <p:cNvPr id="1030183" name="Freeform 52"/>
            <p:cNvSpPr>
              <a:spLocks/>
            </p:cNvSpPr>
            <p:nvPr/>
          </p:nvSpPr>
          <p:spPr bwMode="auto">
            <a:xfrm>
              <a:off x="4238" y="905"/>
              <a:ext cx="75" cy="76"/>
            </a:xfrm>
            <a:custGeom>
              <a:avLst/>
              <a:gdLst>
                <a:gd name="T0" fmla="*/ 148 w 148"/>
                <a:gd name="T1" fmla="*/ 70 h 152"/>
                <a:gd name="T2" fmla="*/ 148 w 148"/>
                <a:gd name="T3" fmla="*/ 152 h 152"/>
                <a:gd name="T4" fmla="*/ 0 w 148"/>
                <a:gd name="T5" fmla="*/ 90 h 152"/>
                <a:gd name="T6" fmla="*/ 0 w 148"/>
                <a:gd name="T7" fmla="*/ 0 h 152"/>
                <a:gd name="T8" fmla="*/ 148 w 148"/>
                <a:gd name="T9" fmla="*/ 70 h 152"/>
                <a:gd name="T10" fmla="*/ 0 60000 65536"/>
                <a:gd name="T11" fmla="*/ 0 60000 65536"/>
                <a:gd name="T12" fmla="*/ 0 60000 65536"/>
                <a:gd name="T13" fmla="*/ 0 60000 65536"/>
                <a:gd name="T14" fmla="*/ 0 60000 65536"/>
                <a:gd name="T15" fmla="*/ 0 w 148"/>
                <a:gd name="T16" fmla="*/ 0 h 152"/>
                <a:gd name="T17" fmla="*/ 148 w 148"/>
                <a:gd name="T18" fmla="*/ 152 h 152"/>
              </a:gdLst>
              <a:ahLst/>
              <a:cxnLst>
                <a:cxn ang="T10">
                  <a:pos x="T0" y="T1"/>
                </a:cxn>
                <a:cxn ang="T11">
                  <a:pos x="T2" y="T3"/>
                </a:cxn>
                <a:cxn ang="T12">
                  <a:pos x="T4" y="T5"/>
                </a:cxn>
                <a:cxn ang="T13">
                  <a:pos x="T6" y="T7"/>
                </a:cxn>
                <a:cxn ang="T14">
                  <a:pos x="T8" y="T9"/>
                </a:cxn>
              </a:cxnLst>
              <a:rect l="T15" t="T16" r="T17" b="T18"/>
              <a:pathLst>
                <a:path w="148" h="152">
                  <a:moveTo>
                    <a:pt x="148" y="70"/>
                  </a:moveTo>
                  <a:lnTo>
                    <a:pt x="148" y="152"/>
                  </a:lnTo>
                  <a:lnTo>
                    <a:pt x="0" y="90"/>
                  </a:lnTo>
                  <a:lnTo>
                    <a:pt x="0" y="0"/>
                  </a:lnTo>
                  <a:lnTo>
                    <a:pt x="148" y="70"/>
                  </a:lnTo>
                  <a:close/>
                </a:path>
              </a:pathLst>
            </a:custGeom>
            <a:solidFill>
              <a:srgbClr val="91637A"/>
            </a:solidFill>
            <a:ln w="9525">
              <a:noFill/>
              <a:round/>
              <a:headEnd/>
              <a:tailEnd/>
            </a:ln>
          </p:spPr>
          <p:txBody>
            <a:bodyPr/>
            <a:lstStyle/>
            <a:p>
              <a:endParaRPr lang="he-IL" sz="1800"/>
            </a:p>
          </p:txBody>
        </p:sp>
        <p:sp>
          <p:nvSpPr>
            <p:cNvPr id="1030184" name="Freeform 53"/>
            <p:cNvSpPr>
              <a:spLocks/>
            </p:cNvSpPr>
            <p:nvPr/>
          </p:nvSpPr>
          <p:spPr bwMode="auto">
            <a:xfrm>
              <a:off x="4445" y="1131"/>
              <a:ext cx="58" cy="48"/>
            </a:xfrm>
            <a:custGeom>
              <a:avLst/>
              <a:gdLst>
                <a:gd name="T0" fmla="*/ 118 w 118"/>
                <a:gd name="T1" fmla="*/ 37 h 96"/>
                <a:gd name="T2" fmla="*/ 118 w 118"/>
                <a:gd name="T3" fmla="*/ 96 h 96"/>
                <a:gd name="T4" fmla="*/ 0 w 118"/>
                <a:gd name="T5" fmla="*/ 66 h 96"/>
                <a:gd name="T6" fmla="*/ 0 w 118"/>
                <a:gd name="T7" fmla="*/ 0 h 96"/>
                <a:gd name="T8" fmla="*/ 118 w 118"/>
                <a:gd name="T9" fmla="*/ 37 h 96"/>
                <a:gd name="T10" fmla="*/ 0 60000 65536"/>
                <a:gd name="T11" fmla="*/ 0 60000 65536"/>
                <a:gd name="T12" fmla="*/ 0 60000 65536"/>
                <a:gd name="T13" fmla="*/ 0 60000 65536"/>
                <a:gd name="T14" fmla="*/ 0 60000 65536"/>
                <a:gd name="T15" fmla="*/ 0 w 118"/>
                <a:gd name="T16" fmla="*/ 0 h 96"/>
                <a:gd name="T17" fmla="*/ 118 w 118"/>
                <a:gd name="T18" fmla="*/ 96 h 96"/>
              </a:gdLst>
              <a:ahLst/>
              <a:cxnLst>
                <a:cxn ang="T10">
                  <a:pos x="T0" y="T1"/>
                </a:cxn>
                <a:cxn ang="T11">
                  <a:pos x="T2" y="T3"/>
                </a:cxn>
                <a:cxn ang="T12">
                  <a:pos x="T4" y="T5"/>
                </a:cxn>
                <a:cxn ang="T13">
                  <a:pos x="T6" y="T7"/>
                </a:cxn>
                <a:cxn ang="T14">
                  <a:pos x="T8" y="T9"/>
                </a:cxn>
              </a:cxnLst>
              <a:rect l="T15" t="T16" r="T17" b="T18"/>
              <a:pathLst>
                <a:path w="118" h="96">
                  <a:moveTo>
                    <a:pt x="118" y="37"/>
                  </a:moveTo>
                  <a:lnTo>
                    <a:pt x="118" y="96"/>
                  </a:lnTo>
                  <a:lnTo>
                    <a:pt x="0" y="66"/>
                  </a:lnTo>
                  <a:lnTo>
                    <a:pt x="0" y="0"/>
                  </a:lnTo>
                  <a:lnTo>
                    <a:pt x="118" y="37"/>
                  </a:lnTo>
                  <a:close/>
                </a:path>
              </a:pathLst>
            </a:custGeom>
            <a:solidFill>
              <a:srgbClr val="91637A"/>
            </a:solidFill>
            <a:ln w="9525">
              <a:noFill/>
              <a:round/>
              <a:headEnd/>
              <a:tailEnd/>
            </a:ln>
          </p:spPr>
          <p:txBody>
            <a:bodyPr/>
            <a:lstStyle/>
            <a:p>
              <a:endParaRPr lang="he-IL" sz="1800"/>
            </a:p>
          </p:txBody>
        </p:sp>
        <p:sp>
          <p:nvSpPr>
            <p:cNvPr id="1030185" name="Freeform 54"/>
            <p:cNvSpPr>
              <a:spLocks/>
            </p:cNvSpPr>
            <p:nvPr/>
          </p:nvSpPr>
          <p:spPr bwMode="auto">
            <a:xfrm>
              <a:off x="4404" y="1507"/>
              <a:ext cx="75" cy="50"/>
            </a:xfrm>
            <a:custGeom>
              <a:avLst/>
              <a:gdLst>
                <a:gd name="T0" fmla="*/ 0 w 148"/>
                <a:gd name="T1" fmla="*/ 102 h 102"/>
                <a:gd name="T2" fmla="*/ 0 w 148"/>
                <a:gd name="T3" fmla="*/ 29 h 102"/>
                <a:gd name="T4" fmla="*/ 148 w 148"/>
                <a:gd name="T5" fmla="*/ 0 h 102"/>
                <a:gd name="T6" fmla="*/ 148 w 148"/>
                <a:gd name="T7" fmla="*/ 64 h 102"/>
                <a:gd name="T8" fmla="*/ 0 w 148"/>
                <a:gd name="T9" fmla="*/ 102 h 102"/>
                <a:gd name="T10" fmla="*/ 0 60000 65536"/>
                <a:gd name="T11" fmla="*/ 0 60000 65536"/>
                <a:gd name="T12" fmla="*/ 0 60000 65536"/>
                <a:gd name="T13" fmla="*/ 0 60000 65536"/>
                <a:gd name="T14" fmla="*/ 0 60000 65536"/>
                <a:gd name="T15" fmla="*/ 0 w 148"/>
                <a:gd name="T16" fmla="*/ 0 h 102"/>
                <a:gd name="T17" fmla="*/ 148 w 148"/>
                <a:gd name="T18" fmla="*/ 102 h 102"/>
              </a:gdLst>
              <a:ahLst/>
              <a:cxnLst>
                <a:cxn ang="T10">
                  <a:pos x="T0" y="T1"/>
                </a:cxn>
                <a:cxn ang="T11">
                  <a:pos x="T2" y="T3"/>
                </a:cxn>
                <a:cxn ang="T12">
                  <a:pos x="T4" y="T5"/>
                </a:cxn>
                <a:cxn ang="T13">
                  <a:pos x="T6" y="T7"/>
                </a:cxn>
                <a:cxn ang="T14">
                  <a:pos x="T8" y="T9"/>
                </a:cxn>
              </a:cxnLst>
              <a:rect l="T15" t="T16" r="T17" b="T18"/>
              <a:pathLst>
                <a:path w="148" h="102">
                  <a:moveTo>
                    <a:pt x="0" y="102"/>
                  </a:moveTo>
                  <a:lnTo>
                    <a:pt x="0" y="29"/>
                  </a:lnTo>
                  <a:lnTo>
                    <a:pt x="148" y="0"/>
                  </a:lnTo>
                  <a:lnTo>
                    <a:pt x="148" y="64"/>
                  </a:lnTo>
                  <a:lnTo>
                    <a:pt x="0" y="102"/>
                  </a:lnTo>
                  <a:close/>
                </a:path>
              </a:pathLst>
            </a:custGeom>
            <a:solidFill>
              <a:srgbClr val="91637A"/>
            </a:solidFill>
            <a:ln w="9525">
              <a:noFill/>
              <a:round/>
              <a:headEnd/>
              <a:tailEnd/>
            </a:ln>
          </p:spPr>
          <p:txBody>
            <a:bodyPr/>
            <a:lstStyle/>
            <a:p>
              <a:endParaRPr lang="he-IL" sz="1800"/>
            </a:p>
          </p:txBody>
        </p:sp>
        <p:sp>
          <p:nvSpPr>
            <p:cNvPr id="1030186" name="Freeform 55"/>
            <p:cNvSpPr>
              <a:spLocks/>
            </p:cNvSpPr>
            <p:nvPr/>
          </p:nvSpPr>
          <p:spPr bwMode="auto">
            <a:xfrm>
              <a:off x="4321" y="1523"/>
              <a:ext cx="75" cy="56"/>
            </a:xfrm>
            <a:custGeom>
              <a:avLst/>
              <a:gdLst>
                <a:gd name="T0" fmla="*/ 0 w 148"/>
                <a:gd name="T1" fmla="*/ 111 h 111"/>
                <a:gd name="T2" fmla="*/ 0 w 148"/>
                <a:gd name="T3" fmla="*/ 30 h 111"/>
                <a:gd name="T4" fmla="*/ 148 w 148"/>
                <a:gd name="T5" fmla="*/ 0 h 111"/>
                <a:gd name="T6" fmla="*/ 148 w 148"/>
                <a:gd name="T7" fmla="*/ 73 h 111"/>
                <a:gd name="T8" fmla="*/ 0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0" y="111"/>
                  </a:moveTo>
                  <a:lnTo>
                    <a:pt x="0" y="30"/>
                  </a:lnTo>
                  <a:lnTo>
                    <a:pt x="148" y="0"/>
                  </a:lnTo>
                  <a:lnTo>
                    <a:pt x="148" y="73"/>
                  </a:lnTo>
                  <a:lnTo>
                    <a:pt x="0" y="111"/>
                  </a:lnTo>
                  <a:close/>
                </a:path>
              </a:pathLst>
            </a:custGeom>
            <a:solidFill>
              <a:srgbClr val="91637A"/>
            </a:solidFill>
            <a:ln w="9525">
              <a:noFill/>
              <a:round/>
              <a:headEnd/>
              <a:tailEnd/>
            </a:ln>
          </p:spPr>
          <p:txBody>
            <a:bodyPr/>
            <a:lstStyle/>
            <a:p>
              <a:endParaRPr lang="he-IL" sz="1800"/>
            </a:p>
          </p:txBody>
        </p:sp>
        <p:sp>
          <p:nvSpPr>
            <p:cNvPr id="1030187" name="Freeform 56"/>
            <p:cNvSpPr>
              <a:spLocks/>
            </p:cNvSpPr>
            <p:nvPr/>
          </p:nvSpPr>
          <p:spPr bwMode="auto">
            <a:xfrm>
              <a:off x="4238" y="1540"/>
              <a:ext cx="75" cy="59"/>
            </a:xfrm>
            <a:custGeom>
              <a:avLst/>
              <a:gdLst>
                <a:gd name="T0" fmla="*/ 0 w 148"/>
                <a:gd name="T1" fmla="*/ 120 h 120"/>
                <a:gd name="T2" fmla="*/ 0 w 148"/>
                <a:gd name="T3" fmla="*/ 30 h 120"/>
                <a:gd name="T4" fmla="*/ 148 w 148"/>
                <a:gd name="T5" fmla="*/ 0 h 120"/>
                <a:gd name="T6" fmla="*/ 148 w 148"/>
                <a:gd name="T7" fmla="*/ 83 h 120"/>
                <a:gd name="T8" fmla="*/ 0 w 148"/>
                <a:gd name="T9" fmla="*/ 120 h 120"/>
                <a:gd name="T10" fmla="*/ 0 60000 65536"/>
                <a:gd name="T11" fmla="*/ 0 60000 65536"/>
                <a:gd name="T12" fmla="*/ 0 60000 65536"/>
                <a:gd name="T13" fmla="*/ 0 60000 65536"/>
                <a:gd name="T14" fmla="*/ 0 60000 65536"/>
                <a:gd name="T15" fmla="*/ 0 w 148"/>
                <a:gd name="T16" fmla="*/ 0 h 120"/>
                <a:gd name="T17" fmla="*/ 148 w 148"/>
                <a:gd name="T18" fmla="*/ 120 h 120"/>
              </a:gdLst>
              <a:ahLst/>
              <a:cxnLst>
                <a:cxn ang="T10">
                  <a:pos x="T0" y="T1"/>
                </a:cxn>
                <a:cxn ang="T11">
                  <a:pos x="T2" y="T3"/>
                </a:cxn>
                <a:cxn ang="T12">
                  <a:pos x="T4" y="T5"/>
                </a:cxn>
                <a:cxn ang="T13">
                  <a:pos x="T6" y="T7"/>
                </a:cxn>
                <a:cxn ang="T14">
                  <a:pos x="T8" y="T9"/>
                </a:cxn>
              </a:cxnLst>
              <a:rect l="T15" t="T16" r="T17" b="T18"/>
              <a:pathLst>
                <a:path w="148" h="120">
                  <a:moveTo>
                    <a:pt x="0" y="120"/>
                  </a:moveTo>
                  <a:lnTo>
                    <a:pt x="0" y="30"/>
                  </a:lnTo>
                  <a:lnTo>
                    <a:pt x="148" y="0"/>
                  </a:lnTo>
                  <a:lnTo>
                    <a:pt x="148" y="83"/>
                  </a:lnTo>
                  <a:lnTo>
                    <a:pt x="0" y="120"/>
                  </a:lnTo>
                  <a:close/>
                </a:path>
              </a:pathLst>
            </a:custGeom>
            <a:solidFill>
              <a:srgbClr val="91637A"/>
            </a:solidFill>
            <a:ln w="9525">
              <a:noFill/>
              <a:round/>
              <a:headEnd/>
              <a:tailEnd/>
            </a:ln>
          </p:spPr>
          <p:txBody>
            <a:bodyPr/>
            <a:lstStyle/>
            <a:p>
              <a:endParaRPr lang="he-IL" sz="1800"/>
            </a:p>
          </p:txBody>
        </p:sp>
        <p:sp>
          <p:nvSpPr>
            <p:cNvPr id="1030188" name="Freeform 57"/>
            <p:cNvSpPr>
              <a:spLocks/>
            </p:cNvSpPr>
            <p:nvPr/>
          </p:nvSpPr>
          <p:spPr bwMode="auto">
            <a:xfrm>
              <a:off x="4155" y="1218"/>
              <a:ext cx="75" cy="56"/>
            </a:xfrm>
            <a:custGeom>
              <a:avLst/>
              <a:gdLst>
                <a:gd name="T0" fmla="*/ 149 w 149"/>
                <a:gd name="T1" fmla="*/ 21 h 112"/>
                <a:gd name="T2" fmla="*/ 149 w 149"/>
                <a:gd name="T3" fmla="*/ 112 h 112"/>
                <a:gd name="T4" fmla="*/ 0 w 149"/>
                <a:gd name="T5" fmla="*/ 101 h 112"/>
                <a:gd name="T6" fmla="*/ 0 w 149"/>
                <a:gd name="T7" fmla="*/ 0 h 112"/>
                <a:gd name="T8" fmla="*/ 149 w 149"/>
                <a:gd name="T9" fmla="*/ 21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21"/>
                  </a:moveTo>
                  <a:lnTo>
                    <a:pt x="149" y="112"/>
                  </a:lnTo>
                  <a:lnTo>
                    <a:pt x="0" y="101"/>
                  </a:lnTo>
                  <a:lnTo>
                    <a:pt x="0" y="0"/>
                  </a:lnTo>
                  <a:lnTo>
                    <a:pt x="149" y="21"/>
                  </a:lnTo>
                  <a:close/>
                </a:path>
              </a:pathLst>
            </a:custGeom>
            <a:solidFill>
              <a:srgbClr val="91637A"/>
            </a:solidFill>
            <a:ln w="9525">
              <a:noFill/>
              <a:round/>
              <a:headEnd/>
              <a:tailEnd/>
            </a:ln>
          </p:spPr>
          <p:txBody>
            <a:bodyPr/>
            <a:lstStyle/>
            <a:p>
              <a:endParaRPr lang="he-IL" sz="1800"/>
            </a:p>
          </p:txBody>
        </p:sp>
        <p:sp>
          <p:nvSpPr>
            <p:cNvPr id="1030189" name="Freeform 58"/>
            <p:cNvSpPr>
              <a:spLocks/>
            </p:cNvSpPr>
            <p:nvPr/>
          </p:nvSpPr>
          <p:spPr bwMode="auto">
            <a:xfrm>
              <a:off x="4155" y="1101"/>
              <a:ext cx="75" cy="65"/>
            </a:xfrm>
            <a:custGeom>
              <a:avLst/>
              <a:gdLst>
                <a:gd name="T0" fmla="*/ 149 w 149"/>
                <a:gd name="T1" fmla="*/ 38 h 131"/>
                <a:gd name="T2" fmla="*/ 149 w 149"/>
                <a:gd name="T3" fmla="*/ 131 h 131"/>
                <a:gd name="T4" fmla="*/ 0 w 149"/>
                <a:gd name="T5" fmla="*/ 102 h 131"/>
                <a:gd name="T6" fmla="*/ 0 w 149"/>
                <a:gd name="T7" fmla="*/ 0 h 131"/>
                <a:gd name="T8" fmla="*/ 149 w 149"/>
                <a:gd name="T9" fmla="*/ 38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38"/>
                  </a:moveTo>
                  <a:lnTo>
                    <a:pt x="149" y="131"/>
                  </a:lnTo>
                  <a:lnTo>
                    <a:pt x="0" y="102"/>
                  </a:lnTo>
                  <a:lnTo>
                    <a:pt x="0" y="0"/>
                  </a:lnTo>
                  <a:lnTo>
                    <a:pt x="149" y="38"/>
                  </a:lnTo>
                  <a:close/>
                </a:path>
              </a:pathLst>
            </a:custGeom>
            <a:solidFill>
              <a:srgbClr val="91637A"/>
            </a:solidFill>
            <a:ln w="9525">
              <a:noFill/>
              <a:round/>
              <a:headEnd/>
              <a:tailEnd/>
            </a:ln>
          </p:spPr>
          <p:txBody>
            <a:bodyPr/>
            <a:lstStyle/>
            <a:p>
              <a:endParaRPr lang="he-IL" sz="1800"/>
            </a:p>
          </p:txBody>
        </p:sp>
        <p:sp>
          <p:nvSpPr>
            <p:cNvPr id="1030190" name="Freeform 59"/>
            <p:cNvSpPr>
              <a:spLocks/>
            </p:cNvSpPr>
            <p:nvPr/>
          </p:nvSpPr>
          <p:spPr bwMode="auto">
            <a:xfrm>
              <a:off x="4155" y="983"/>
              <a:ext cx="75" cy="73"/>
            </a:xfrm>
            <a:custGeom>
              <a:avLst/>
              <a:gdLst>
                <a:gd name="T0" fmla="*/ 149 w 149"/>
                <a:gd name="T1" fmla="*/ 55 h 147"/>
                <a:gd name="T2" fmla="*/ 149 w 149"/>
                <a:gd name="T3" fmla="*/ 147 h 147"/>
                <a:gd name="T4" fmla="*/ 0 w 149"/>
                <a:gd name="T5" fmla="*/ 101 h 147"/>
                <a:gd name="T6" fmla="*/ 0 w 149"/>
                <a:gd name="T7" fmla="*/ 0 h 147"/>
                <a:gd name="T8" fmla="*/ 149 w 149"/>
                <a:gd name="T9" fmla="*/ 55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149" y="55"/>
                  </a:moveTo>
                  <a:lnTo>
                    <a:pt x="149" y="147"/>
                  </a:lnTo>
                  <a:lnTo>
                    <a:pt x="0" y="101"/>
                  </a:lnTo>
                  <a:lnTo>
                    <a:pt x="0" y="0"/>
                  </a:lnTo>
                  <a:lnTo>
                    <a:pt x="149" y="55"/>
                  </a:lnTo>
                  <a:close/>
                </a:path>
              </a:pathLst>
            </a:custGeom>
            <a:solidFill>
              <a:srgbClr val="91637A"/>
            </a:solidFill>
            <a:ln w="9525">
              <a:noFill/>
              <a:round/>
              <a:headEnd/>
              <a:tailEnd/>
            </a:ln>
          </p:spPr>
          <p:txBody>
            <a:bodyPr/>
            <a:lstStyle/>
            <a:p>
              <a:endParaRPr lang="he-IL" sz="1800"/>
            </a:p>
          </p:txBody>
        </p:sp>
        <p:sp>
          <p:nvSpPr>
            <p:cNvPr id="1030191" name="Freeform 60"/>
            <p:cNvSpPr>
              <a:spLocks/>
            </p:cNvSpPr>
            <p:nvPr/>
          </p:nvSpPr>
          <p:spPr bwMode="auto">
            <a:xfrm>
              <a:off x="4195" y="942"/>
              <a:ext cx="74" cy="73"/>
            </a:xfrm>
            <a:custGeom>
              <a:avLst/>
              <a:gdLst>
                <a:gd name="T0" fmla="*/ 149 w 149"/>
                <a:gd name="T1" fmla="*/ 61 h 146"/>
                <a:gd name="T2" fmla="*/ 149 w 149"/>
                <a:gd name="T3" fmla="*/ 146 h 146"/>
                <a:gd name="T4" fmla="*/ 0 w 149"/>
                <a:gd name="T5" fmla="*/ 92 h 146"/>
                <a:gd name="T6" fmla="*/ 0 w 149"/>
                <a:gd name="T7" fmla="*/ 0 h 146"/>
                <a:gd name="T8" fmla="*/ 149 w 149"/>
                <a:gd name="T9" fmla="*/ 61 h 146"/>
                <a:gd name="T10" fmla="*/ 0 60000 65536"/>
                <a:gd name="T11" fmla="*/ 0 60000 65536"/>
                <a:gd name="T12" fmla="*/ 0 60000 65536"/>
                <a:gd name="T13" fmla="*/ 0 60000 65536"/>
                <a:gd name="T14" fmla="*/ 0 60000 65536"/>
                <a:gd name="T15" fmla="*/ 0 w 149"/>
                <a:gd name="T16" fmla="*/ 0 h 146"/>
                <a:gd name="T17" fmla="*/ 149 w 149"/>
                <a:gd name="T18" fmla="*/ 146 h 146"/>
              </a:gdLst>
              <a:ahLst/>
              <a:cxnLst>
                <a:cxn ang="T10">
                  <a:pos x="T0" y="T1"/>
                </a:cxn>
                <a:cxn ang="T11">
                  <a:pos x="T2" y="T3"/>
                </a:cxn>
                <a:cxn ang="T12">
                  <a:pos x="T4" y="T5"/>
                </a:cxn>
                <a:cxn ang="T13">
                  <a:pos x="T6" y="T7"/>
                </a:cxn>
                <a:cxn ang="T14">
                  <a:pos x="T8" y="T9"/>
                </a:cxn>
              </a:cxnLst>
              <a:rect l="T15" t="T16" r="T17" b="T18"/>
              <a:pathLst>
                <a:path w="149" h="146">
                  <a:moveTo>
                    <a:pt x="149" y="61"/>
                  </a:moveTo>
                  <a:lnTo>
                    <a:pt x="149" y="146"/>
                  </a:lnTo>
                  <a:lnTo>
                    <a:pt x="0" y="92"/>
                  </a:lnTo>
                  <a:lnTo>
                    <a:pt x="0" y="0"/>
                  </a:lnTo>
                  <a:lnTo>
                    <a:pt x="149" y="61"/>
                  </a:lnTo>
                  <a:close/>
                </a:path>
              </a:pathLst>
            </a:custGeom>
            <a:solidFill>
              <a:srgbClr val="91637A"/>
            </a:solidFill>
            <a:ln w="9525">
              <a:noFill/>
              <a:round/>
              <a:headEnd/>
              <a:tailEnd/>
            </a:ln>
          </p:spPr>
          <p:txBody>
            <a:bodyPr/>
            <a:lstStyle/>
            <a:p>
              <a:endParaRPr lang="he-IL" sz="1800"/>
            </a:p>
          </p:txBody>
        </p:sp>
        <p:sp>
          <p:nvSpPr>
            <p:cNvPr id="1030192" name="Freeform 61"/>
            <p:cNvSpPr>
              <a:spLocks/>
            </p:cNvSpPr>
            <p:nvPr/>
          </p:nvSpPr>
          <p:spPr bwMode="auto">
            <a:xfrm>
              <a:off x="4404" y="1163"/>
              <a:ext cx="75" cy="51"/>
            </a:xfrm>
            <a:custGeom>
              <a:avLst/>
              <a:gdLst>
                <a:gd name="T0" fmla="*/ 148 w 148"/>
                <a:gd name="T1" fmla="*/ 37 h 100"/>
                <a:gd name="T2" fmla="*/ 148 w 148"/>
                <a:gd name="T3" fmla="*/ 100 h 100"/>
                <a:gd name="T4" fmla="*/ 0 w 148"/>
                <a:gd name="T5" fmla="*/ 71 h 100"/>
                <a:gd name="T6" fmla="*/ 0 w 148"/>
                <a:gd name="T7" fmla="*/ 0 h 100"/>
                <a:gd name="T8" fmla="*/ 148 w 148"/>
                <a:gd name="T9" fmla="*/ 37 h 100"/>
                <a:gd name="T10" fmla="*/ 0 60000 65536"/>
                <a:gd name="T11" fmla="*/ 0 60000 65536"/>
                <a:gd name="T12" fmla="*/ 0 60000 65536"/>
                <a:gd name="T13" fmla="*/ 0 60000 65536"/>
                <a:gd name="T14" fmla="*/ 0 60000 65536"/>
                <a:gd name="T15" fmla="*/ 0 w 148"/>
                <a:gd name="T16" fmla="*/ 0 h 100"/>
                <a:gd name="T17" fmla="*/ 148 w 148"/>
                <a:gd name="T18" fmla="*/ 100 h 100"/>
              </a:gdLst>
              <a:ahLst/>
              <a:cxnLst>
                <a:cxn ang="T10">
                  <a:pos x="T0" y="T1"/>
                </a:cxn>
                <a:cxn ang="T11">
                  <a:pos x="T2" y="T3"/>
                </a:cxn>
                <a:cxn ang="T12">
                  <a:pos x="T4" y="T5"/>
                </a:cxn>
                <a:cxn ang="T13">
                  <a:pos x="T6" y="T7"/>
                </a:cxn>
                <a:cxn ang="T14">
                  <a:pos x="T8" y="T9"/>
                </a:cxn>
              </a:cxnLst>
              <a:rect l="T15" t="T16" r="T17" b="T18"/>
              <a:pathLst>
                <a:path w="148" h="100">
                  <a:moveTo>
                    <a:pt x="148" y="37"/>
                  </a:moveTo>
                  <a:lnTo>
                    <a:pt x="148" y="100"/>
                  </a:lnTo>
                  <a:lnTo>
                    <a:pt x="0" y="71"/>
                  </a:lnTo>
                  <a:lnTo>
                    <a:pt x="0" y="0"/>
                  </a:lnTo>
                  <a:lnTo>
                    <a:pt x="148" y="37"/>
                  </a:lnTo>
                  <a:close/>
                </a:path>
              </a:pathLst>
            </a:custGeom>
            <a:solidFill>
              <a:srgbClr val="91637A"/>
            </a:solidFill>
            <a:ln w="9525">
              <a:noFill/>
              <a:round/>
              <a:headEnd/>
              <a:tailEnd/>
            </a:ln>
          </p:spPr>
          <p:txBody>
            <a:bodyPr/>
            <a:lstStyle/>
            <a:p>
              <a:endParaRPr lang="he-IL" sz="1800"/>
            </a:p>
          </p:txBody>
        </p:sp>
        <p:sp>
          <p:nvSpPr>
            <p:cNvPr id="1030193" name="Freeform 62"/>
            <p:cNvSpPr>
              <a:spLocks/>
            </p:cNvSpPr>
            <p:nvPr/>
          </p:nvSpPr>
          <p:spPr bwMode="auto">
            <a:xfrm>
              <a:off x="4445" y="1462"/>
              <a:ext cx="58" cy="42"/>
            </a:xfrm>
            <a:custGeom>
              <a:avLst/>
              <a:gdLst>
                <a:gd name="T0" fmla="*/ 0 w 118"/>
                <a:gd name="T1" fmla="*/ 83 h 83"/>
                <a:gd name="T2" fmla="*/ 0 w 118"/>
                <a:gd name="T3" fmla="*/ 17 h 83"/>
                <a:gd name="T4" fmla="*/ 118 w 118"/>
                <a:gd name="T5" fmla="*/ 0 h 83"/>
                <a:gd name="T6" fmla="*/ 118 w 118"/>
                <a:gd name="T7" fmla="*/ 60 h 83"/>
                <a:gd name="T8" fmla="*/ 0 w 118"/>
                <a:gd name="T9" fmla="*/ 83 h 83"/>
                <a:gd name="T10" fmla="*/ 0 60000 65536"/>
                <a:gd name="T11" fmla="*/ 0 60000 65536"/>
                <a:gd name="T12" fmla="*/ 0 60000 65536"/>
                <a:gd name="T13" fmla="*/ 0 60000 65536"/>
                <a:gd name="T14" fmla="*/ 0 60000 65536"/>
                <a:gd name="T15" fmla="*/ 0 w 118"/>
                <a:gd name="T16" fmla="*/ 0 h 83"/>
                <a:gd name="T17" fmla="*/ 118 w 118"/>
                <a:gd name="T18" fmla="*/ 83 h 83"/>
              </a:gdLst>
              <a:ahLst/>
              <a:cxnLst>
                <a:cxn ang="T10">
                  <a:pos x="T0" y="T1"/>
                </a:cxn>
                <a:cxn ang="T11">
                  <a:pos x="T2" y="T3"/>
                </a:cxn>
                <a:cxn ang="T12">
                  <a:pos x="T4" y="T5"/>
                </a:cxn>
                <a:cxn ang="T13">
                  <a:pos x="T6" y="T7"/>
                </a:cxn>
                <a:cxn ang="T14">
                  <a:pos x="T8" y="T9"/>
                </a:cxn>
              </a:cxnLst>
              <a:rect l="T15" t="T16" r="T17" b="T18"/>
              <a:pathLst>
                <a:path w="118" h="83">
                  <a:moveTo>
                    <a:pt x="0" y="83"/>
                  </a:moveTo>
                  <a:lnTo>
                    <a:pt x="0" y="17"/>
                  </a:lnTo>
                  <a:lnTo>
                    <a:pt x="118" y="0"/>
                  </a:lnTo>
                  <a:lnTo>
                    <a:pt x="118" y="60"/>
                  </a:lnTo>
                  <a:lnTo>
                    <a:pt x="0" y="83"/>
                  </a:lnTo>
                  <a:close/>
                </a:path>
              </a:pathLst>
            </a:custGeom>
            <a:solidFill>
              <a:srgbClr val="91637A"/>
            </a:solidFill>
            <a:ln w="9525">
              <a:noFill/>
              <a:round/>
              <a:headEnd/>
              <a:tailEnd/>
            </a:ln>
          </p:spPr>
          <p:txBody>
            <a:bodyPr/>
            <a:lstStyle/>
            <a:p>
              <a:endParaRPr lang="he-IL" sz="1800"/>
            </a:p>
          </p:txBody>
        </p:sp>
        <p:sp>
          <p:nvSpPr>
            <p:cNvPr id="1030194" name="Freeform 63"/>
            <p:cNvSpPr>
              <a:spLocks/>
            </p:cNvSpPr>
            <p:nvPr/>
          </p:nvSpPr>
          <p:spPr bwMode="auto">
            <a:xfrm>
              <a:off x="4362" y="1472"/>
              <a:ext cx="73" cy="49"/>
            </a:xfrm>
            <a:custGeom>
              <a:avLst/>
              <a:gdLst>
                <a:gd name="T0" fmla="*/ 0 w 148"/>
                <a:gd name="T1" fmla="*/ 97 h 97"/>
                <a:gd name="T2" fmla="*/ 0 w 148"/>
                <a:gd name="T3" fmla="*/ 22 h 97"/>
                <a:gd name="T4" fmla="*/ 148 w 148"/>
                <a:gd name="T5" fmla="*/ 0 h 97"/>
                <a:gd name="T6" fmla="*/ 148 w 148"/>
                <a:gd name="T7" fmla="*/ 68 h 97"/>
                <a:gd name="T8" fmla="*/ 0 w 148"/>
                <a:gd name="T9" fmla="*/ 97 h 97"/>
                <a:gd name="T10" fmla="*/ 0 60000 65536"/>
                <a:gd name="T11" fmla="*/ 0 60000 65536"/>
                <a:gd name="T12" fmla="*/ 0 60000 65536"/>
                <a:gd name="T13" fmla="*/ 0 60000 65536"/>
                <a:gd name="T14" fmla="*/ 0 60000 65536"/>
                <a:gd name="T15" fmla="*/ 0 w 148"/>
                <a:gd name="T16" fmla="*/ 0 h 97"/>
                <a:gd name="T17" fmla="*/ 148 w 148"/>
                <a:gd name="T18" fmla="*/ 97 h 97"/>
              </a:gdLst>
              <a:ahLst/>
              <a:cxnLst>
                <a:cxn ang="T10">
                  <a:pos x="T0" y="T1"/>
                </a:cxn>
                <a:cxn ang="T11">
                  <a:pos x="T2" y="T3"/>
                </a:cxn>
                <a:cxn ang="T12">
                  <a:pos x="T4" y="T5"/>
                </a:cxn>
                <a:cxn ang="T13">
                  <a:pos x="T6" y="T7"/>
                </a:cxn>
                <a:cxn ang="T14">
                  <a:pos x="T8" y="T9"/>
                </a:cxn>
              </a:cxnLst>
              <a:rect l="T15" t="T16" r="T17" b="T18"/>
              <a:pathLst>
                <a:path w="148" h="97">
                  <a:moveTo>
                    <a:pt x="0" y="97"/>
                  </a:moveTo>
                  <a:lnTo>
                    <a:pt x="0" y="22"/>
                  </a:lnTo>
                  <a:lnTo>
                    <a:pt x="148" y="0"/>
                  </a:lnTo>
                  <a:lnTo>
                    <a:pt x="148" y="68"/>
                  </a:lnTo>
                  <a:lnTo>
                    <a:pt x="0" y="97"/>
                  </a:lnTo>
                  <a:close/>
                </a:path>
              </a:pathLst>
            </a:custGeom>
            <a:solidFill>
              <a:srgbClr val="91637A"/>
            </a:solidFill>
            <a:ln w="9525">
              <a:noFill/>
              <a:round/>
              <a:headEnd/>
              <a:tailEnd/>
            </a:ln>
          </p:spPr>
          <p:txBody>
            <a:bodyPr/>
            <a:lstStyle/>
            <a:p>
              <a:endParaRPr lang="he-IL" sz="1800"/>
            </a:p>
          </p:txBody>
        </p:sp>
        <p:sp>
          <p:nvSpPr>
            <p:cNvPr id="1030195" name="Freeform 64"/>
            <p:cNvSpPr>
              <a:spLocks/>
            </p:cNvSpPr>
            <p:nvPr/>
          </p:nvSpPr>
          <p:spPr bwMode="auto">
            <a:xfrm>
              <a:off x="4278" y="1484"/>
              <a:ext cx="74" cy="53"/>
            </a:xfrm>
            <a:custGeom>
              <a:avLst/>
              <a:gdLst>
                <a:gd name="T0" fmla="*/ 0 w 149"/>
                <a:gd name="T1" fmla="*/ 106 h 106"/>
                <a:gd name="T2" fmla="*/ 0 w 149"/>
                <a:gd name="T3" fmla="*/ 21 h 106"/>
                <a:gd name="T4" fmla="*/ 149 w 149"/>
                <a:gd name="T5" fmla="*/ 0 h 106"/>
                <a:gd name="T6" fmla="*/ 149 w 149"/>
                <a:gd name="T7" fmla="*/ 77 h 106"/>
                <a:gd name="T8" fmla="*/ 0 w 149"/>
                <a:gd name="T9" fmla="*/ 106 h 106"/>
                <a:gd name="T10" fmla="*/ 0 60000 65536"/>
                <a:gd name="T11" fmla="*/ 0 60000 65536"/>
                <a:gd name="T12" fmla="*/ 0 60000 65536"/>
                <a:gd name="T13" fmla="*/ 0 60000 65536"/>
                <a:gd name="T14" fmla="*/ 0 60000 65536"/>
                <a:gd name="T15" fmla="*/ 0 w 149"/>
                <a:gd name="T16" fmla="*/ 0 h 106"/>
                <a:gd name="T17" fmla="*/ 149 w 149"/>
                <a:gd name="T18" fmla="*/ 106 h 106"/>
              </a:gdLst>
              <a:ahLst/>
              <a:cxnLst>
                <a:cxn ang="T10">
                  <a:pos x="T0" y="T1"/>
                </a:cxn>
                <a:cxn ang="T11">
                  <a:pos x="T2" y="T3"/>
                </a:cxn>
                <a:cxn ang="T12">
                  <a:pos x="T4" y="T5"/>
                </a:cxn>
                <a:cxn ang="T13">
                  <a:pos x="T6" y="T7"/>
                </a:cxn>
                <a:cxn ang="T14">
                  <a:pos x="T8" y="T9"/>
                </a:cxn>
              </a:cxnLst>
              <a:rect l="T15" t="T16" r="T17" b="T18"/>
              <a:pathLst>
                <a:path w="149" h="106">
                  <a:moveTo>
                    <a:pt x="0" y="106"/>
                  </a:moveTo>
                  <a:lnTo>
                    <a:pt x="0" y="21"/>
                  </a:lnTo>
                  <a:lnTo>
                    <a:pt x="149" y="0"/>
                  </a:lnTo>
                  <a:lnTo>
                    <a:pt x="149" y="77"/>
                  </a:lnTo>
                  <a:lnTo>
                    <a:pt x="0" y="106"/>
                  </a:lnTo>
                  <a:close/>
                </a:path>
              </a:pathLst>
            </a:custGeom>
            <a:solidFill>
              <a:srgbClr val="91637A"/>
            </a:solidFill>
            <a:ln w="9525">
              <a:noFill/>
              <a:round/>
              <a:headEnd/>
              <a:tailEnd/>
            </a:ln>
          </p:spPr>
          <p:txBody>
            <a:bodyPr/>
            <a:lstStyle/>
            <a:p>
              <a:endParaRPr lang="he-IL" sz="1800"/>
            </a:p>
          </p:txBody>
        </p:sp>
        <p:sp>
          <p:nvSpPr>
            <p:cNvPr id="1030196" name="Rectangle 65"/>
            <p:cNvSpPr>
              <a:spLocks noChangeArrowheads="1"/>
            </p:cNvSpPr>
            <p:nvPr/>
          </p:nvSpPr>
          <p:spPr bwMode="auto">
            <a:xfrm>
              <a:off x="4132" y="1335"/>
              <a:ext cx="15" cy="51"/>
            </a:xfrm>
            <a:prstGeom prst="rect">
              <a:avLst/>
            </a:prstGeom>
            <a:solidFill>
              <a:srgbClr val="91637A"/>
            </a:solidFill>
            <a:ln w="9525">
              <a:noFill/>
              <a:miter lim="800000"/>
              <a:headEnd/>
              <a:tailEnd/>
            </a:ln>
          </p:spPr>
          <p:txBody>
            <a:bodyPr/>
            <a:lstStyle/>
            <a:p>
              <a:endParaRPr lang="he-IL" sz="1800"/>
            </a:p>
          </p:txBody>
        </p:sp>
        <p:sp>
          <p:nvSpPr>
            <p:cNvPr id="1030197" name="Freeform 66"/>
            <p:cNvSpPr>
              <a:spLocks/>
            </p:cNvSpPr>
            <p:nvPr/>
          </p:nvSpPr>
          <p:spPr bwMode="auto">
            <a:xfrm>
              <a:off x="4155" y="1336"/>
              <a:ext cx="75" cy="50"/>
            </a:xfrm>
            <a:custGeom>
              <a:avLst/>
              <a:gdLst>
                <a:gd name="T0" fmla="*/ 0 w 149"/>
                <a:gd name="T1" fmla="*/ 0 h 101"/>
                <a:gd name="T2" fmla="*/ 149 w 149"/>
                <a:gd name="T3" fmla="*/ 4 h 101"/>
                <a:gd name="T4" fmla="*/ 149 w 149"/>
                <a:gd name="T5" fmla="*/ 96 h 101"/>
                <a:gd name="T6" fmla="*/ 0 w 149"/>
                <a:gd name="T7" fmla="*/ 101 h 101"/>
                <a:gd name="T8" fmla="*/ 0 w 149"/>
                <a:gd name="T9" fmla="*/ 0 h 101"/>
                <a:gd name="T10" fmla="*/ 0 60000 65536"/>
                <a:gd name="T11" fmla="*/ 0 60000 65536"/>
                <a:gd name="T12" fmla="*/ 0 60000 65536"/>
                <a:gd name="T13" fmla="*/ 0 60000 65536"/>
                <a:gd name="T14" fmla="*/ 0 60000 65536"/>
                <a:gd name="T15" fmla="*/ 0 w 149"/>
                <a:gd name="T16" fmla="*/ 0 h 101"/>
                <a:gd name="T17" fmla="*/ 149 w 149"/>
                <a:gd name="T18" fmla="*/ 101 h 101"/>
              </a:gdLst>
              <a:ahLst/>
              <a:cxnLst>
                <a:cxn ang="T10">
                  <a:pos x="T0" y="T1"/>
                </a:cxn>
                <a:cxn ang="T11">
                  <a:pos x="T2" y="T3"/>
                </a:cxn>
                <a:cxn ang="T12">
                  <a:pos x="T4" y="T5"/>
                </a:cxn>
                <a:cxn ang="T13">
                  <a:pos x="T6" y="T7"/>
                </a:cxn>
                <a:cxn ang="T14">
                  <a:pos x="T8" y="T9"/>
                </a:cxn>
              </a:cxnLst>
              <a:rect l="T15" t="T16" r="T17" b="T18"/>
              <a:pathLst>
                <a:path w="149" h="101">
                  <a:moveTo>
                    <a:pt x="0" y="0"/>
                  </a:moveTo>
                  <a:lnTo>
                    <a:pt x="149" y="4"/>
                  </a:lnTo>
                  <a:lnTo>
                    <a:pt x="149" y="96"/>
                  </a:lnTo>
                  <a:lnTo>
                    <a:pt x="0" y="101"/>
                  </a:lnTo>
                  <a:lnTo>
                    <a:pt x="0" y="0"/>
                  </a:lnTo>
                  <a:close/>
                </a:path>
              </a:pathLst>
            </a:custGeom>
            <a:solidFill>
              <a:srgbClr val="91637A"/>
            </a:solidFill>
            <a:ln w="9525">
              <a:noFill/>
              <a:round/>
              <a:headEnd/>
              <a:tailEnd/>
            </a:ln>
          </p:spPr>
          <p:txBody>
            <a:bodyPr/>
            <a:lstStyle/>
            <a:p>
              <a:endParaRPr lang="he-IL" sz="1800"/>
            </a:p>
          </p:txBody>
        </p:sp>
        <p:sp>
          <p:nvSpPr>
            <p:cNvPr id="1030198" name="Freeform 67"/>
            <p:cNvSpPr>
              <a:spLocks/>
            </p:cNvSpPr>
            <p:nvPr/>
          </p:nvSpPr>
          <p:spPr bwMode="auto">
            <a:xfrm>
              <a:off x="4195" y="1280"/>
              <a:ext cx="74" cy="49"/>
            </a:xfrm>
            <a:custGeom>
              <a:avLst/>
              <a:gdLst>
                <a:gd name="T0" fmla="*/ 149 w 149"/>
                <a:gd name="T1" fmla="*/ 12 h 98"/>
                <a:gd name="T2" fmla="*/ 149 w 149"/>
                <a:gd name="T3" fmla="*/ 98 h 98"/>
                <a:gd name="T4" fmla="*/ 0 w 149"/>
                <a:gd name="T5" fmla="*/ 94 h 98"/>
                <a:gd name="T6" fmla="*/ 0 w 149"/>
                <a:gd name="T7" fmla="*/ 0 h 98"/>
                <a:gd name="T8" fmla="*/ 149 w 149"/>
                <a:gd name="T9" fmla="*/ 12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12"/>
                  </a:moveTo>
                  <a:lnTo>
                    <a:pt x="149" y="98"/>
                  </a:lnTo>
                  <a:lnTo>
                    <a:pt x="0" y="94"/>
                  </a:lnTo>
                  <a:lnTo>
                    <a:pt x="0" y="0"/>
                  </a:lnTo>
                  <a:lnTo>
                    <a:pt x="149" y="12"/>
                  </a:lnTo>
                  <a:close/>
                </a:path>
              </a:pathLst>
            </a:custGeom>
            <a:solidFill>
              <a:srgbClr val="91637A"/>
            </a:solidFill>
            <a:ln w="9525">
              <a:noFill/>
              <a:round/>
              <a:headEnd/>
              <a:tailEnd/>
            </a:ln>
          </p:spPr>
          <p:txBody>
            <a:bodyPr/>
            <a:lstStyle/>
            <a:p>
              <a:endParaRPr lang="he-IL" sz="1800"/>
            </a:p>
          </p:txBody>
        </p:sp>
        <p:sp>
          <p:nvSpPr>
            <p:cNvPr id="1030199" name="Freeform 68"/>
            <p:cNvSpPr>
              <a:spLocks/>
            </p:cNvSpPr>
            <p:nvPr/>
          </p:nvSpPr>
          <p:spPr bwMode="auto">
            <a:xfrm>
              <a:off x="4238" y="1230"/>
              <a:ext cx="75" cy="51"/>
            </a:xfrm>
            <a:custGeom>
              <a:avLst/>
              <a:gdLst>
                <a:gd name="T0" fmla="*/ 148 w 148"/>
                <a:gd name="T1" fmla="*/ 21 h 103"/>
                <a:gd name="T2" fmla="*/ 148 w 148"/>
                <a:gd name="T3" fmla="*/ 103 h 103"/>
                <a:gd name="T4" fmla="*/ 0 w 148"/>
                <a:gd name="T5" fmla="*/ 91 h 103"/>
                <a:gd name="T6" fmla="*/ 0 w 148"/>
                <a:gd name="T7" fmla="*/ 0 h 103"/>
                <a:gd name="T8" fmla="*/ 148 w 148"/>
                <a:gd name="T9" fmla="*/ 21 h 103"/>
                <a:gd name="T10" fmla="*/ 0 60000 65536"/>
                <a:gd name="T11" fmla="*/ 0 60000 65536"/>
                <a:gd name="T12" fmla="*/ 0 60000 65536"/>
                <a:gd name="T13" fmla="*/ 0 60000 65536"/>
                <a:gd name="T14" fmla="*/ 0 60000 65536"/>
                <a:gd name="T15" fmla="*/ 0 w 148"/>
                <a:gd name="T16" fmla="*/ 0 h 103"/>
                <a:gd name="T17" fmla="*/ 148 w 148"/>
                <a:gd name="T18" fmla="*/ 103 h 103"/>
              </a:gdLst>
              <a:ahLst/>
              <a:cxnLst>
                <a:cxn ang="T10">
                  <a:pos x="T0" y="T1"/>
                </a:cxn>
                <a:cxn ang="T11">
                  <a:pos x="T2" y="T3"/>
                </a:cxn>
                <a:cxn ang="T12">
                  <a:pos x="T4" y="T5"/>
                </a:cxn>
                <a:cxn ang="T13">
                  <a:pos x="T6" y="T7"/>
                </a:cxn>
                <a:cxn ang="T14">
                  <a:pos x="T8" y="T9"/>
                </a:cxn>
              </a:cxnLst>
              <a:rect l="T15" t="T16" r="T17" b="T18"/>
              <a:pathLst>
                <a:path w="148" h="103">
                  <a:moveTo>
                    <a:pt x="148" y="21"/>
                  </a:moveTo>
                  <a:lnTo>
                    <a:pt x="148" y="103"/>
                  </a:lnTo>
                  <a:lnTo>
                    <a:pt x="0" y="91"/>
                  </a:lnTo>
                  <a:lnTo>
                    <a:pt x="0" y="0"/>
                  </a:lnTo>
                  <a:lnTo>
                    <a:pt x="148" y="21"/>
                  </a:lnTo>
                  <a:close/>
                </a:path>
              </a:pathLst>
            </a:custGeom>
            <a:solidFill>
              <a:srgbClr val="91637A"/>
            </a:solidFill>
            <a:ln w="9525">
              <a:noFill/>
              <a:round/>
              <a:headEnd/>
              <a:tailEnd/>
            </a:ln>
          </p:spPr>
          <p:txBody>
            <a:bodyPr/>
            <a:lstStyle/>
            <a:p>
              <a:endParaRPr lang="he-IL" sz="1800"/>
            </a:p>
          </p:txBody>
        </p:sp>
        <p:sp>
          <p:nvSpPr>
            <p:cNvPr id="1030200" name="Freeform 69"/>
            <p:cNvSpPr>
              <a:spLocks/>
            </p:cNvSpPr>
            <p:nvPr/>
          </p:nvSpPr>
          <p:spPr bwMode="auto">
            <a:xfrm>
              <a:off x="4238" y="1122"/>
              <a:ext cx="75" cy="59"/>
            </a:xfrm>
            <a:custGeom>
              <a:avLst/>
              <a:gdLst>
                <a:gd name="T0" fmla="*/ 148 w 148"/>
                <a:gd name="T1" fmla="*/ 37 h 119"/>
                <a:gd name="T2" fmla="*/ 148 w 148"/>
                <a:gd name="T3" fmla="*/ 119 h 119"/>
                <a:gd name="T4" fmla="*/ 0 w 148"/>
                <a:gd name="T5" fmla="*/ 91 h 119"/>
                <a:gd name="T6" fmla="*/ 0 w 148"/>
                <a:gd name="T7" fmla="*/ 0 h 119"/>
                <a:gd name="T8" fmla="*/ 148 w 148"/>
                <a:gd name="T9" fmla="*/ 37 h 119"/>
                <a:gd name="T10" fmla="*/ 0 60000 65536"/>
                <a:gd name="T11" fmla="*/ 0 60000 65536"/>
                <a:gd name="T12" fmla="*/ 0 60000 65536"/>
                <a:gd name="T13" fmla="*/ 0 60000 65536"/>
                <a:gd name="T14" fmla="*/ 0 60000 65536"/>
                <a:gd name="T15" fmla="*/ 0 w 148"/>
                <a:gd name="T16" fmla="*/ 0 h 119"/>
                <a:gd name="T17" fmla="*/ 148 w 148"/>
                <a:gd name="T18" fmla="*/ 119 h 119"/>
              </a:gdLst>
              <a:ahLst/>
              <a:cxnLst>
                <a:cxn ang="T10">
                  <a:pos x="T0" y="T1"/>
                </a:cxn>
                <a:cxn ang="T11">
                  <a:pos x="T2" y="T3"/>
                </a:cxn>
                <a:cxn ang="T12">
                  <a:pos x="T4" y="T5"/>
                </a:cxn>
                <a:cxn ang="T13">
                  <a:pos x="T6" y="T7"/>
                </a:cxn>
                <a:cxn ang="T14">
                  <a:pos x="T8" y="T9"/>
                </a:cxn>
              </a:cxnLst>
              <a:rect l="T15" t="T16" r="T17" b="T18"/>
              <a:pathLst>
                <a:path w="148" h="119">
                  <a:moveTo>
                    <a:pt x="148" y="37"/>
                  </a:moveTo>
                  <a:lnTo>
                    <a:pt x="148" y="119"/>
                  </a:lnTo>
                  <a:lnTo>
                    <a:pt x="0" y="91"/>
                  </a:lnTo>
                  <a:lnTo>
                    <a:pt x="0" y="0"/>
                  </a:lnTo>
                  <a:lnTo>
                    <a:pt x="148" y="37"/>
                  </a:lnTo>
                  <a:close/>
                </a:path>
              </a:pathLst>
            </a:custGeom>
            <a:solidFill>
              <a:srgbClr val="91637A"/>
            </a:solidFill>
            <a:ln w="9525">
              <a:noFill/>
              <a:round/>
              <a:headEnd/>
              <a:tailEnd/>
            </a:ln>
          </p:spPr>
          <p:txBody>
            <a:bodyPr/>
            <a:lstStyle/>
            <a:p>
              <a:endParaRPr lang="he-IL" sz="1800"/>
            </a:p>
          </p:txBody>
        </p:sp>
        <p:sp>
          <p:nvSpPr>
            <p:cNvPr id="1030201" name="Freeform 70"/>
            <p:cNvSpPr>
              <a:spLocks/>
            </p:cNvSpPr>
            <p:nvPr/>
          </p:nvSpPr>
          <p:spPr bwMode="auto">
            <a:xfrm>
              <a:off x="4278" y="1184"/>
              <a:ext cx="74" cy="53"/>
            </a:xfrm>
            <a:custGeom>
              <a:avLst/>
              <a:gdLst>
                <a:gd name="T0" fmla="*/ 149 w 149"/>
                <a:gd name="T1" fmla="*/ 29 h 105"/>
                <a:gd name="T2" fmla="*/ 149 w 149"/>
                <a:gd name="T3" fmla="*/ 105 h 105"/>
                <a:gd name="T4" fmla="*/ 0 w 149"/>
                <a:gd name="T5" fmla="*/ 84 h 105"/>
                <a:gd name="T6" fmla="*/ 0 w 149"/>
                <a:gd name="T7" fmla="*/ 0 h 105"/>
                <a:gd name="T8" fmla="*/ 149 w 149"/>
                <a:gd name="T9" fmla="*/ 29 h 105"/>
                <a:gd name="T10" fmla="*/ 0 60000 65536"/>
                <a:gd name="T11" fmla="*/ 0 60000 65536"/>
                <a:gd name="T12" fmla="*/ 0 60000 65536"/>
                <a:gd name="T13" fmla="*/ 0 60000 65536"/>
                <a:gd name="T14" fmla="*/ 0 60000 65536"/>
                <a:gd name="T15" fmla="*/ 0 w 149"/>
                <a:gd name="T16" fmla="*/ 0 h 105"/>
                <a:gd name="T17" fmla="*/ 149 w 149"/>
                <a:gd name="T18" fmla="*/ 105 h 105"/>
              </a:gdLst>
              <a:ahLst/>
              <a:cxnLst>
                <a:cxn ang="T10">
                  <a:pos x="T0" y="T1"/>
                </a:cxn>
                <a:cxn ang="T11">
                  <a:pos x="T2" y="T3"/>
                </a:cxn>
                <a:cxn ang="T12">
                  <a:pos x="T4" y="T5"/>
                </a:cxn>
                <a:cxn ang="T13">
                  <a:pos x="T6" y="T7"/>
                </a:cxn>
                <a:cxn ang="T14">
                  <a:pos x="T8" y="T9"/>
                </a:cxn>
              </a:cxnLst>
              <a:rect l="T15" t="T16" r="T17" b="T18"/>
              <a:pathLst>
                <a:path w="149" h="105">
                  <a:moveTo>
                    <a:pt x="149" y="29"/>
                  </a:moveTo>
                  <a:lnTo>
                    <a:pt x="149" y="105"/>
                  </a:lnTo>
                  <a:lnTo>
                    <a:pt x="0" y="84"/>
                  </a:lnTo>
                  <a:lnTo>
                    <a:pt x="0" y="0"/>
                  </a:lnTo>
                  <a:lnTo>
                    <a:pt x="149" y="29"/>
                  </a:lnTo>
                  <a:close/>
                </a:path>
              </a:pathLst>
            </a:custGeom>
            <a:solidFill>
              <a:srgbClr val="91637A"/>
            </a:solidFill>
            <a:ln w="9525">
              <a:noFill/>
              <a:round/>
              <a:headEnd/>
              <a:tailEnd/>
            </a:ln>
          </p:spPr>
          <p:txBody>
            <a:bodyPr/>
            <a:lstStyle/>
            <a:p>
              <a:endParaRPr lang="he-IL" sz="1800"/>
            </a:p>
          </p:txBody>
        </p:sp>
        <p:sp>
          <p:nvSpPr>
            <p:cNvPr id="1030202" name="Freeform 71"/>
            <p:cNvSpPr>
              <a:spLocks/>
            </p:cNvSpPr>
            <p:nvPr/>
          </p:nvSpPr>
          <p:spPr bwMode="auto">
            <a:xfrm>
              <a:off x="4362" y="1200"/>
              <a:ext cx="73" cy="48"/>
            </a:xfrm>
            <a:custGeom>
              <a:avLst/>
              <a:gdLst>
                <a:gd name="T0" fmla="*/ 148 w 148"/>
                <a:gd name="T1" fmla="*/ 28 h 95"/>
                <a:gd name="T2" fmla="*/ 148 w 148"/>
                <a:gd name="T3" fmla="*/ 95 h 95"/>
                <a:gd name="T4" fmla="*/ 0 w 148"/>
                <a:gd name="T5" fmla="*/ 74 h 95"/>
                <a:gd name="T6" fmla="*/ 0 w 148"/>
                <a:gd name="T7" fmla="*/ 0 h 95"/>
                <a:gd name="T8" fmla="*/ 148 w 148"/>
                <a:gd name="T9" fmla="*/ 28 h 95"/>
                <a:gd name="T10" fmla="*/ 0 60000 65536"/>
                <a:gd name="T11" fmla="*/ 0 60000 65536"/>
                <a:gd name="T12" fmla="*/ 0 60000 65536"/>
                <a:gd name="T13" fmla="*/ 0 60000 65536"/>
                <a:gd name="T14" fmla="*/ 0 60000 65536"/>
                <a:gd name="T15" fmla="*/ 0 w 148"/>
                <a:gd name="T16" fmla="*/ 0 h 95"/>
                <a:gd name="T17" fmla="*/ 148 w 148"/>
                <a:gd name="T18" fmla="*/ 95 h 95"/>
              </a:gdLst>
              <a:ahLst/>
              <a:cxnLst>
                <a:cxn ang="T10">
                  <a:pos x="T0" y="T1"/>
                </a:cxn>
                <a:cxn ang="T11">
                  <a:pos x="T2" y="T3"/>
                </a:cxn>
                <a:cxn ang="T12">
                  <a:pos x="T4" y="T5"/>
                </a:cxn>
                <a:cxn ang="T13">
                  <a:pos x="T6" y="T7"/>
                </a:cxn>
                <a:cxn ang="T14">
                  <a:pos x="T8" y="T9"/>
                </a:cxn>
              </a:cxnLst>
              <a:rect l="T15" t="T16" r="T17" b="T18"/>
              <a:pathLst>
                <a:path w="148" h="95">
                  <a:moveTo>
                    <a:pt x="148" y="28"/>
                  </a:moveTo>
                  <a:lnTo>
                    <a:pt x="148" y="95"/>
                  </a:lnTo>
                  <a:lnTo>
                    <a:pt x="0" y="74"/>
                  </a:lnTo>
                  <a:lnTo>
                    <a:pt x="0" y="0"/>
                  </a:lnTo>
                  <a:lnTo>
                    <a:pt x="148" y="28"/>
                  </a:lnTo>
                  <a:close/>
                </a:path>
              </a:pathLst>
            </a:custGeom>
            <a:solidFill>
              <a:srgbClr val="91637A"/>
            </a:solidFill>
            <a:ln w="9525">
              <a:noFill/>
              <a:round/>
              <a:headEnd/>
              <a:tailEnd/>
            </a:ln>
          </p:spPr>
          <p:txBody>
            <a:bodyPr/>
            <a:lstStyle/>
            <a:p>
              <a:endParaRPr lang="he-IL" sz="1800"/>
            </a:p>
          </p:txBody>
        </p:sp>
        <p:sp>
          <p:nvSpPr>
            <p:cNvPr id="1030203" name="Freeform 72"/>
            <p:cNvSpPr>
              <a:spLocks/>
            </p:cNvSpPr>
            <p:nvPr/>
          </p:nvSpPr>
          <p:spPr bwMode="auto">
            <a:xfrm>
              <a:off x="4445" y="1216"/>
              <a:ext cx="58" cy="41"/>
            </a:xfrm>
            <a:custGeom>
              <a:avLst/>
              <a:gdLst>
                <a:gd name="T0" fmla="*/ 118 w 118"/>
                <a:gd name="T1" fmla="*/ 23 h 82"/>
                <a:gd name="T2" fmla="*/ 118 w 118"/>
                <a:gd name="T3" fmla="*/ 82 h 82"/>
                <a:gd name="T4" fmla="*/ 0 w 118"/>
                <a:gd name="T5" fmla="*/ 66 h 82"/>
                <a:gd name="T6" fmla="*/ 0 w 118"/>
                <a:gd name="T7" fmla="*/ 0 h 82"/>
                <a:gd name="T8" fmla="*/ 118 w 118"/>
                <a:gd name="T9" fmla="*/ 23 h 82"/>
                <a:gd name="T10" fmla="*/ 0 60000 65536"/>
                <a:gd name="T11" fmla="*/ 0 60000 65536"/>
                <a:gd name="T12" fmla="*/ 0 60000 65536"/>
                <a:gd name="T13" fmla="*/ 0 60000 65536"/>
                <a:gd name="T14" fmla="*/ 0 60000 65536"/>
                <a:gd name="T15" fmla="*/ 0 w 118"/>
                <a:gd name="T16" fmla="*/ 0 h 82"/>
                <a:gd name="T17" fmla="*/ 118 w 118"/>
                <a:gd name="T18" fmla="*/ 82 h 82"/>
              </a:gdLst>
              <a:ahLst/>
              <a:cxnLst>
                <a:cxn ang="T10">
                  <a:pos x="T0" y="T1"/>
                </a:cxn>
                <a:cxn ang="T11">
                  <a:pos x="T2" y="T3"/>
                </a:cxn>
                <a:cxn ang="T12">
                  <a:pos x="T4" y="T5"/>
                </a:cxn>
                <a:cxn ang="T13">
                  <a:pos x="T6" y="T7"/>
                </a:cxn>
                <a:cxn ang="T14">
                  <a:pos x="T8" y="T9"/>
                </a:cxn>
              </a:cxnLst>
              <a:rect l="T15" t="T16" r="T17" b="T18"/>
              <a:pathLst>
                <a:path w="118" h="82">
                  <a:moveTo>
                    <a:pt x="118" y="23"/>
                  </a:moveTo>
                  <a:lnTo>
                    <a:pt x="118" y="82"/>
                  </a:lnTo>
                  <a:lnTo>
                    <a:pt x="0" y="66"/>
                  </a:lnTo>
                  <a:lnTo>
                    <a:pt x="0" y="0"/>
                  </a:lnTo>
                  <a:lnTo>
                    <a:pt x="118" y="23"/>
                  </a:lnTo>
                  <a:close/>
                </a:path>
              </a:pathLst>
            </a:custGeom>
            <a:solidFill>
              <a:srgbClr val="91637A"/>
            </a:solidFill>
            <a:ln w="9525">
              <a:noFill/>
              <a:round/>
              <a:headEnd/>
              <a:tailEnd/>
            </a:ln>
          </p:spPr>
          <p:txBody>
            <a:bodyPr/>
            <a:lstStyle/>
            <a:p>
              <a:endParaRPr lang="he-IL" sz="1800"/>
            </a:p>
          </p:txBody>
        </p:sp>
        <p:sp>
          <p:nvSpPr>
            <p:cNvPr id="1030204" name="Freeform 73"/>
            <p:cNvSpPr>
              <a:spLocks/>
            </p:cNvSpPr>
            <p:nvPr/>
          </p:nvSpPr>
          <p:spPr bwMode="auto">
            <a:xfrm>
              <a:off x="4404" y="1425"/>
              <a:ext cx="75" cy="43"/>
            </a:xfrm>
            <a:custGeom>
              <a:avLst/>
              <a:gdLst>
                <a:gd name="T0" fmla="*/ 0 w 148"/>
                <a:gd name="T1" fmla="*/ 85 h 85"/>
                <a:gd name="T2" fmla="*/ 0 w 148"/>
                <a:gd name="T3" fmla="*/ 13 h 85"/>
                <a:gd name="T4" fmla="*/ 148 w 148"/>
                <a:gd name="T5" fmla="*/ 0 h 85"/>
                <a:gd name="T6" fmla="*/ 148 w 148"/>
                <a:gd name="T7" fmla="*/ 64 h 85"/>
                <a:gd name="T8" fmla="*/ 0 w 148"/>
                <a:gd name="T9" fmla="*/ 85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0" y="85"/>
                  </a:moveTo>
                  <a:lnTo>
                    <a:pt x="0" y="13"/>
                  </a:lnTo>
                  <a:lnTo>
                    <a:pt x="148" y="0"/>
                  </a:lnTo>
                  <a:lnTo>
                    <a:pt x="148" y="64"/>
                  </a:lnTo>
                  <a:lnTo>
                    <a:pt x="0" y="85"/>
                  </a:lnTo>
                  <a:close/>
                </a:path>
              </a:pathLst>
            </a:custGeom>
            <a:solidFill>
              <a:srgbClr val="91637A"/>
            </a:solidFill>
            <a:ln w="9525">
              <a:noFill/>
              <a:round/>
              <a:headEnd/>
              <a:tailEnd/>
            </a:ln>
          </p:spPr>
          <p:txBody>
            <a:bodyPr/>
            <a:lstStyle/>
            <a:p>
              <a:endParaRPr lang="he-IL" sz="1800"/>
            </a:p>
          </p:txBody>
        </p:sp>
        <p:sp>
          <p:nvSpPr>
            <p:cNvPr id="1030205" name="Freeform 74"/>
            <p:cNvSpPr>
              <a:spLocks/>
            </p:cNvSpPr>
            <p:nvPr/>
          </p:nvSpPr>
          <p:spPr bwMode="auto">
            <a:xfrm>
              <a:off x="4321" y="1432"/>
              <a:ext cx="75" cy="48"/>
            </a:xfrm>
            <a:custGeom>
              <a:avLst/>
              <a:gdLst>
                <a:gd name="T0" fmla="*/ 0 w 148"/>
                <a:gd name="T1" fmla="*/ 94 h 94"/>
                <a:gd name="T2" fmla="*/ 0 w 148"/>
                <a:gd name="T3" fmla="*/ 12 h 94"/>
                <a:gd name="T4" fmla="*/ 148 w 148"/>
                <a:gd name="T5" fmla="*/ 0 h 94"/>
                <a:gd name="T6" fmla="*/ 148 w 148"/>
                <a:gd name="T7" fmla="*/ 74 h 94"/>
                <a:gd name="T8" fmla="*/ 0 w 148"/>
                <a:gd name="T9" fmla="*/ 94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0" y="94"/>
                  </a:moveTo>
                  <a:lnTo>
                    <a:pt x="0" y="12"/>
                  </a:lnTo>
                  <a:lnTo>
                    <a:pt x="148" y="0"/>
                  </a:lnTo>
                  <a:lnTo>
                    <a:pt x="148" y="74"/>
                  </a:lnTo>
                  <a:lnTo>
                    <a:pt x="0" y="94"/>
                  </a:lnTo>
                  <a:close/>
                </a:path>
              </a:pathLst>
            </a:custGeom>
            <a:solidFill>
              <a:srgbClr val="91637A"/>
            </a:solidFill>
            <a:ln w="9525">
              <a:noFill/>
              <a:round/>
              <a:headEnd/>
              <a:tailEnd/>
            </a:ln>
          </p:spPr>
          <p:txBody>
            <a:bodyPr/>
            <a:lstStyle/>
            <a:p>
              <a:endParaRPr lang="he-IL" sz="1800"/>
            </a:p>
          </p:txBody>
        </p:sp>
        <p:sp>
          <p:nvSpPr>
            <p:cNvPr id="1030206" name="Freeform 75"/>
            <p:cNvSpPr>
              <a:spLocks/>
            </p:cNvSpPr>
            <p:nvPr/>
          </p:nvSpPr>
          <p:spPr bwMode="auto">
            <a:xfrm>
              <a:off x="4238" y="1337"/>
              <a:ext cx="75" cy="46"/>
            </a:xfrm>
            <a:custGeom>
              <a:avLst/>
              <a:gdLst>
                <a:gd name="T0" fmla="*/ 148 w 148"/>
                <a:gd name="T1" fmla="*/ 4 h 92"/>
                <a:gd name="T2" fmla="*/ 148 w 148"/>
                <a:gd name="T3" fmla="*/ 87 h 92"/>
                <a:gd name="T4" fmla="*/ 0 w 148"/>
                <a:gd name="T5" fmla="*/ 92 h 92"/>
                <a:gd name="T6" fmla="*/ 0 w 148"/>
                <a:gd name="T7" fmla="*/ 0 h 92"/>
                <a:gd name="T8" fmla="*/ 148 w 148"/>
                <a:gd name="T9" fmla="*/ 4 h 92"/>
                <a:gd name="T10" fmla="*/ 0 60000 65536"/>
                <a:gd name="T11" fmla="*/ 0 60000 65536"/>
                <a:gd name="T12" fmla="*/ 0 60000 65536"/>
                <a:gd name="T13" fmla="*/ 0 60000 65536"/>
                <a:gd name="T14" fmla="*/ 0 60000 65536"/>
                <a:gd name="T15" fmla="*/ 0 w 148"/>
                <a:gd name="T16" fmla="*/ 0 h 92"/>
                <a:gd name="T17" fmla="*/ 148 w 148"/>
                <a:gd name="T18" fmla="*/ 92 h 92"/>
              </a:gdLst>
              <a:ahLst/>
              <a:cxnLst>
                <a:cxn ang="T10">
                  <a:pos x="T0" y="T1"/>
                </a:cxn>
                <a:cxn ang="T11">
                  <a:pos x="T2" y="T3"/>
                </a:cxn>
                <a:cxn ang="T12">
                  <a:pos x="T4" y="T5"/>
                </a:cxn>
                <a:cxn ang="T13">
                  <a:pos x="T6" y="T7"/>
                </a:cxn>
                <a:cxn ang="T14">
                  <a:pos x="T8" y="T9"/>
                </a:cxn>
              </a:cxnLst>
              <a:rect l="T15" t="T16" r="T17" b="T18"/>
              <a:pathLst>
                <a:path w="148" h="92">
                  <a:moveTo>
                    <a:pt x="148" y="4"/>
                  </a:moveTo>
                  <a:lnTo>
                    <a:pt x="148" y="87"/>
                  </a:lnTo>
                  <a:lnTo>
                    <a:pt x="0" y="92"/>
                  </a:lnTo>
                  <a:lnTo>
                    <a:pt x="0" y="0"/>
                  </a:lnTo>
                  <a:lnTo>
                    <a:pt x="148" y="4"/>
                  </a:lnTo>
                  <a:close/>
                </a:path>
              </a:pathLst>
            </a:custGeom>
            <a:solidFill>
              <a:srgbClr val="91637A"/>
            </a:solidFill>
            <a:ln w="9525">
              <a:noFill/>
              <a:round/>
              <a:headEnd/>
              <a:tailEnd/>
            </a:ln>
          </p:spPr>
          <p:txBody>
            <a:bodyPr/>
            <a:lstStyle/>
            <a:p>
              <a:endParaRPr lang="he-IL" sz="1800"/>
            </a:p>
          </p:txBody>
        </p:sp>
        <p:sp>
          <p:nvSpPr>
            <p:cNvPr id="1030207" name="Freeform 76"/>
            <p:cNvSpPr>
              <a:spLocks/>
            </p:cNvSpPr>
            <p:nvPr/>
          </p:nvSpPr>
          <p:spPr bwMode="auto">
            <a:xfrm>
              <a:off x="4278" y="1287"/>
              <a:ext cx="74" cy="45"/>
            </a:xfrm>
            <a:custGeom>
              <a:avLst/>
              <a:gdLst>
                <a:gd name="T0" fmla="*/ 149 w 149"/>
                <a:gd name="T1" fmla="*/ 11 h 88"/>
                <a:gd name="T2" fmla="*/ 149 w 149"/>
                <a:gd name="T3" fmla="*/ 88 h 88"/>
                <a:gd name="T4" fmla="*/ 0 w 149"/>
                <a:gd name="T5" fmla="*/ 85 h 88"/>
                <a:gd name="T6" fmla="*/ 0 w 149"/>
                <a:gd name="T7" fmla="*/ 0 h 88"/>
                <a:gd name="T8" fmla="*/ 149 w 149"/>
                <a:gd name="T9" fmla="*/ 11 h 88"/>
                <a:gd name="T10" fmla="*/ 0 60000 65536"/>
                <a:gd name="T11" fmla="*/ 0 60000 65536"/>
                <a:gd name="T12" fmla="*/ 0 60000 65536"/>
                <a:gd name="T13" fmla="*/ 0 60000 65536"/>
                <a:gd name="T14" fmla="*/ 0 60000 65536"/>
                <a:gd name="T15" fmla="*/ 0 w 149"/>
                <a:gd name="T16" fmla="*/ 0 h 88"/>
                <a:gd name="T17" fmla="*/ 149 w 149"/>
                <a:gd name="T18" fmla="*/ 88 h 88"/>
              </a:gdLst>
              <a:ahLst/>
              <a:cxnLst>
                <a:cxn ang="T10">
                  <a:pos x="T0" y="T1"/>
                </a:cxn>
                <a:cxn ang="T11">
                  <a:pos x="T2" y="T3"/>
                </a:cxn>
                <a:cxn ang="T12">
                  <a:pos x="T4" y="T5"/>
                </a:cxn>
                <a:cxn ang="T13">
                  <a:pos x="T6" y="T7"/>
                </a:cxn>
                <a:cxn ang="T14">
                  <a:pos x="T8" y="T9"/>
                </a:cxn>
              </a:cxnLst>
              <a:rect l="T15" t="T16" r="T17" b="T18"/>
              <a:pathLst>
                <a:path w="149" h="88">
                  <a:moveTo>
                    <a:pt x="149" y="11"/>
                  </a:moveTo>
                  <a:lnTo>
                    <a:pt x="149" y="88"/>
                  </a:lnTo>
                  <a:lnTo>
                    <a:pt x="0" y="85"/>
                  </a:lnTo>
                  <a:lnTo>
                    <a:pt x="0" y="0"/>
                  </a:lnTo>
                  <a:lnTo>
                    <a:pt x="149" y="11"/>
                  </a:lnTo>
                  <a:close/>
                </a:path>
              </a:pathLst>
            </a:custGeom>
            <a:solidFill>
              <a:srgbClr val="91637A"/>
            </a:solidFill>
            <a:ln w="9525">
              <a:noFill/>
              <a:round/>
              <a:headEnd/>
              <a:tailEnd/>
            </a:ln>
          </p:spPr>
          <p:txBody>
            <a:bodyPr/>
            <a:lstStyle/>
            <a:p>
              <a:endParaRPr lang="he-IL" sz="1800"/>
            </a:p>
          </p:txBody>
        </p:sp>
        <p:sp>
          <p:nvSpPr>
            <p:cNvPr id="1030208" name="Freeform 77"/>
            <p:cNvSpPr>
              <a:spLocks/>
            </p:cNvSpPr>
            <p:nvPr/>
          </p:nvSpPr>
          <p:spPr bwMode="auto">
            <a:xfrm>
              <a:off x="4321" y="1241"/>
              <a:ext cx="75" cy="47"/>
            </a:xfrm>
            <a:custGeom>
              <a:avLst/>
              <a:gdLst>
                <a:gd name="T0" fmla="*/ 148 w 148"/>
                <a:gd name="T1" fmla="*/ 21 h 94"/>
                <a:gd name="T2" fmla="*/ 148 w 148"/>
                <a:gd name="T3" fmla="*/ 94 h 94"/>
                <a:gd name="T4" fmla="*/ 0 w 148"/>
                <a:gd name="T5" fmla="*/ 81 h 94"/>
                <a:gd name="T6" fmla="*/ 0 w 148"/>
                <a:gd name="T7" fmla="*/ 0 h 94"/>
                <a:gd name="T8" fmla="*/ 148 w 148"/>
                <a:gd name="T9" fmla="*/ 21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148" y="21"/>
                  </a:moveTo>
                  <a:lnTo>
                    <a:pt x="148" y="94"/>
                  </a:lnTo>
                  <a:lnTo>
                    <a:pt x="0" y="81"/>
                  </a:lnTo>
                  <a:lnTo>
                    <a:pt x="0" y="0"/>
                  </a:lnTo>
                  <a:lnTo>
                    <a:pt x="148" y="21"/>
                  </a:lnTo>
                  <a:close/>
                </a:path>
              </a:pathLst>
            </a:custGeom>
            <a:solidFill>
              <a:srgbClr val="91637A"/>
            </a:solidFill>
            <a:ln w="9525">
              <a:noFill/>
              <a:round/>
              <a:headEnd/>
              <a:tailEnd/>
            </a:ln>
          </p:spPr>
          <p:txBody>
            <a:bodyPr/>
            <a:lstStyle/>
            <a:p>
              <a:endParaRPr lang="he-IL" sz="1800"/>
            </a:p>
          </p:txBody>
        </p:sp>
        <p:sp>
          <p:nvSpPr>
            <p:cNvPr id="1030209" name="Freeform 78"/>
            <p:cNvSpPr>
              <a:spLocks/>
            </p:cNvSpPr>
            <p:nvPr/>
          </p:nvSpPr>
          <p:spPr bwMode="auto">
            <a:xfrm>
              <a:off x="4404" y="1253"/>
              <a:ext cx="75" cy="42"/>
            </a:xfrm>
            <a:custGeom>
              <a:avLst/>
              <a:gdLst>
                <a:gd name="T0" fmla="*/ 148 w 148"/>
                <a:gd name="T1" fmla="*/ 21 h 85"/>
                <a:gd name="T2" fmla="*/ 148 w 148"/>
                <a:gd name="T3" fmla="*/ 85 h 85"/>
                <a:gd name="T4" fmla="*/ 0 w 148"/>
                <a:gd name="T5" fmla="*/ 72 h 85"/>
                <a:gd name="T6" fmla="*/ 0 w 148"/>
                <a:gd name="T7" fmla="*/ 0 h 85"/>
                <a:gd name="T8" fmla="*/ 148 w 148"/>
                <a:gd name="T9" fmla="*/ 21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148" y="21"/>
                  </a:moveTo>
                  <a:lnTo>
                    <a:pt x="148" y="85"/>
                  </a:lnTo>
                  <a:lnTo>
                    <a:pt x="0" y="72"/>
                  </a:lnTo>
                  <a:lnTo>
                    <a:pt x="0" y="0"/>
                  </a:lnTo>
                  <a:lnTo>
                    <a:pt x="148" y="21"/>
                  </a:lnTo>
                  <a:close/>
                </a:path>
              </a:pathLst>
            </a:custGeom>
            <a:solidFill>
              <a:srgbClr val="91637A"/>
            </a:solidFill>
            <a:ln w="9525">
              <a:noFill/>
              <a:round/>
              <a:headEnd/>
              <a:tailEnd/>
            </a:ln>
          </p:spPr>
          <p:txBody>
            <a:bodyPr/>
            <a:lstStyle/>
            <a:p>
              <a:endParaRPr lang="he-IL" sz="1800"/>
            </a:p>
          </p:txBody>
        </p:sp>
        <p:sp>
          <p:nvSpPr>
            <p:cNvPr id="1030210" name="Freeform 79"/>
            <p:cNvSpPr>
              <a:spLocks/>
            </p:cNvSpPr>
            <p:nvPr/>
          </p:nvSpPr>
          <p:spPr bwMode="auto">
            <a:xfrm>
              <a:off x="4445" y="1384"/>
              <a:ext cx="58" cy="35"/>
            </a:xfrm>
            <a:custGeom>
              <a:avLst/>
              <a:gdLst>
                <a:gd name="T0" fmla="*/ 0 w 118"/>
                <a:gd name="T1" fmla="*/ 70 h 70"/>
                <a:gd name="T2" fmla="*/ 0 w 118"/>
                <a:gd name="T3" fmla="*/ 4 h 70"/>
                <a:gd name="T4" fmla="*/ 118 w 118"/>
                <a:gd name="T5" fmla="*/ 0 h 70"/>
                <a:gd name="T6" fmla="*/ 118 w 118"/>
                <a:gd name="T7" fmla="*/ 60 h 70"/>
                <a:gd name="T8" fmla="*/ 0 w 118"/>
                <a:gd name="T9" fmla="*/ 7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0" y="70"/>
                  </a:moveTo>
                  <a:lnTo>
                    <a:pt x="0" y="4"/>
                  </a:lnTo>
                  <a:lnTo>
                    <a:pt x="118" y="0"/>
                  </a:lnTo>
                  <a:lnTo>
                    <a:pt x="118" y="60"/>
                  </a:lnTo>
                  <a:lnTo>
                    <a:pt x="0" y="70"/>
                  </a:lnTo>
                  <a:close/>
                </a:path>
              </a:pathLst>
            </a:custGeom>
            <a:solidFill>
              <a:srgbClr val="91637A"/>
            </a:solidFill>
            <a:ln w="9525">
              <a:noFill/>
              <a:round/>
              <a:headEnd/>
              <a:tailEnd/>
            </a:ln>
          </p:spPr>
          <p:txBody>
            <a:bodyPr/>
            <a:lstStyle/>
            <a:p>
              <a:endParaRPr lang="he-IL" sz="1800"/>
            </a:p>
          </p:txBody>
        </p:sp>
        <p:sp>
          <p:nvSpPr>
            <p:cNvPr id="1030211" name="Freeform 80"/>
            <p:cNvSpPr>
              <a:spLocks/>
            </p:cNvSpPr>
            <p:nvPr/>
          </p:nvSpPr>
          <p:spPr bwMode="auto">
            <a:xfrm>
              <a:off x="4362" y="1386"/>
              <a:ext cx="73" cy="40"/>
            </a:xfrm>
            <a:custGeom>
              <a:avLst/>
              <a:gdLst>
                <a:gd name="T0" fmla="*/ 0 w 148"/>
                <a:gd name="T1" fmla="*/ 79 h 79"/>
                <a:gd name="T2" fmla="*/ 0 w 148"/>
                <a:gd name="T3" fmla="*/ 4 h 79"/>
                <a:gd name="T4" fmla="*/ 148 w 148"/>
                <a:gd name="T5" fmla="*/ 0 h 79"/>
                <a:gd name="T6" fmla="*/ 148 w 148"/>
                <a:gd name="T7" fmla="*/ 66 h 79"/>
                <a:gd name="T8" fmla="*/ 0 w 148"/>
                <a:gd name="T9" fmla="*/ 79 h 79"/>
                <a:gd name="T10" fmla="*/ 0 60000 65536"/>
                <a:gd name="T11" fmla="*/ 0 60000 65536"/>
                <a:gd name="T12" fmla="*/ 0 60000 65536"/>
                <a:gd name="T13" fmla="*/ 0 60000 65536"/>
                <a:gd name="T14" fmla="*/ 0 60000 65536"/>
                <a:gd name="T15" fmla="*/ 0 w 148"/>
                <a:gd name="T16" fmla="*/ 0 h 79"/>
                <a:gd name="T17" fmla="*/ 148 w 148"/>
                <a:gd name="T18" fmla="*/ 79 h 79"/>
              </a:gdLst>
              <a:ahLst/>
              <a:cxnLst>
                <a:cxn ang="T10">
                  <a:pos x="T0" y="T1"/>
                </a:cxn>
                <a:cxn ang="T11">
                  <a:pos x="T2" y="T3"/>
                </a:cxn>
                <a:cxn ang="T12">
                  <a:pos x="T4" y="T5"/>
                </a:cxn>
                <a:cxn ang="T13">
                  <a:pos x="T6" y="T7"/>
                </a:cxn>
                <a:cxn ang="T14">
                  <a:pos x="T8" y="T9"/>
                </a:cxn>
              </a:cxnLst>
              <a:rect l="T15" t="T16" r="T17" b="T18"/>
              <a:pathLst>
                <a:path w="148" h="79">
                  <a:moveTo>
                    <a:pt x="0" y="79"/>
                  </a:moveTo>
                  <a:lnTo>
                    <a:pt x="0" y="4"/>
                  </a:lnTo>
                  <a:lnTo>
                    <a:pt x="148" y="0"/>
                  </a:lnTo>
                  <a:lnTo>
                    <a:pt x="148" y="66"/>
                  </a:lnTo>
                  <a:lnTo>
                    <a:pt x="0" y="79"/>
                  </a:lnTo>
                  <a:close/>
                </a:path>
              </a:pathLst>
            </a:custGeom>
            <a:solidFill>
              <a:srgbClr val="91637A"/>
            </a:solidFill>
            <a:ln w="9525">
              <a:noFill/>
              <a:round/>
              <a:headEnd/>
              <a:tailEnd/>
            </a:ln>
          </p:spPr>
          <p:txBody>
            <a:bodyPr/>
            <a:lstStyle/>
            <a:p>
              <a:endParaRPr lang="he-IL" sz="1800"/>
            </a:p>
          </p:txBody>
        </p:sp>
        <p:sp>
          <p:nvSpPr>
            <p:cNvPr id="1030212" name="Freeform 81"/>
            <p:cNvSpPr>
              <a:spLocks/>
            </p:cNvSpPr>
            <p:nvPr/>
          </p:nvSpPr>
          <p:spPr bwMode="auto">
            <a:xfrm>
              <a:off x="4321" y="1340"/>
              <a:ext cx="75" cy="41"/>
            </a:xfrm>
            <a:custGeom>
              <a:avLst/>
              <a:gdLst>
                <a:gd name="T0" fmla="*/ 148 w 148"/>
                <a:gd name="T1" fmla="*/ 4 h 82"/>
                <a:gd name="T2" fmla="*/ 148 w 148"/>
                <a:gd name="T3" fmla="*/ 78 h 82"/>
                <a:gd name="T4" fmla="*/ 0 w 148"/>
                <a:gd name="T5" fmla="*/ 82 h 82"/>
                <a:gd name="T6" fmla="*/ 0 w 148"/>
                <a:gd name="T7" fmla="*/ 0 h 82"/>
                <a:gd name="T8" fmla="*/ 148 w 148"/>
                <a:gd name="T9" fmla="*/ 4 h 82"/>
                <a:gd name="T10" fmla="*/ 0 60000 65536"/>
                <a:gd name="T11" fmla="*/ 0 60000 65536"/>
                <a:gd name="T12" fmla="*/ 0 60000 65536"/>
                <a:gd name="T13" fmla="*/ 0 60000 65536"/>
                <a:gd name="T14" fmla="*/ 0 60000 65536"/>
                <a:gd name="T15" fmla="*/ 0 w 148"/>
                <a:gd name="T16" fmla="*/ 0 h 82"/>
                <a:gd name="T17" fmla="*/ 148 w 148"/>
                <a:gd name="T18" fmla="*/ 82 h 82"/>
              </a:gdLst>
              <a:ahLst/>
              <a:cxnLst>
                <a:cxn ang="T10">
                  <a:pos x="T0" y="T1"/>
                </a:cxn>
                <a:cxn ang="T11">
                  <a:pos x="T2" y="T3"/>
                </a:cxn>
                <a:cxn ang="T12">
                  <a:pos x="T4" y="T5"/>
                </a:cxn>
                <a:cxn ang="T13">
                  <a:pos x="T6" y="T7"/>
                </a:cxn>
                <a:cxn ang="T14">
                  <a:pos x="T8" y="T9"/>
                </a:cxn>
              </a:cxnLst>
              <a:rect l="T15" t="T16" r="T17" b="T18"/>
              <a:pathLst>
                <a:path w="148" h="82">
                  <a:moveTo>
                    <a:pt x="148" y="4"/>
                  </a:moveTo>
                  <a:lnTo>
                    <a:pt x="148" y="78"/>
                  </a:lnTo>
                  <a:lnTo>
                    <a:pt x="0" y="82"/>
                  </a:lnTo>
                  <a:lnTo>
                    <a:pt x="0" y="0"/>
                  </a:lnTo>
                  <a:lnTo>
                    <a:pt x="148" y="4"/>
                  </a:lnTo>
                  <a:close/>
                </a:path>
              </a:pathLst>
            </a:custGeom>
            <a:solidFill>
              <a:srgbClr val="91637A"/>
            </a:solidFill>
            <a:ln w="9525">
              <a:noFill/>
              <a:round/>
              <a:headEnd/>
              <a:tailEnd/>
            </a:ln>
          </p:spPr>
          <p:txBody>
            <a:bodyPr/>
            <a:lstStyle/>
            <a:p>
              <a:endParaRPr lang="he-IL" sz="1800"/>
            </a:p>
          </p:txBody>
        </p:sp>
        <p:sp>
          <p:nvSpPr>
            <p:cNvPr id="1030213" name="Freeform 82"/>
            <p:cNvSpPr>
              <a:spLocks/>
            </p:cNvSpPr>
            <p:nvPr/>
          </p:nvSpPr>
          <p:spPr bwMode="auto">
            <a:xfrm>
              <a:off x="4362" y="1294"/>
              <a:ext cx="73" cy="40"/>
            </a:xfrm>
            <a:custGeom>
              <a:avLst/>
              <a:gdLst>
                <a:gd name="T0" fmla="*/ 148 w 148"/>
                <a:gd name="T1" fmla="*/ 12 h 80"/>
                <a:gd name="T2" fmla="*/ 148 w 148"/>
                <a:gd name="T3" fmla="*/ 80 h 80"/>
                <a:gd name="T4" fmla="*/ 0 w 148"/>
                <a:gd name="T5" fmla="*/ 75 h 80"/>
                <a:gd name="T6" fmla="*/ 0 w 148"/>
                <a:gd name="T7" fmla="*/ 0 h 80"/>
                <a:gd name="T8" fmla="*/ 148 w 148"/>
                <a:gd name="T9" fmla="*/ 12 h 80"/>
                <a:gd name="T10" fmla="*/ 0 60000 65536"/>
                <a:gd name="T11" fmla="*/ 0 60000 65536"/>
                <a:gd name="T12" fmla="*/ 0 60000 65536"/>
                <a:gd name="T13" fmla="*/ 0 60000 65536"/>
                <a:gd name="T14" fmla="*/ 0 60000 65536"/>
                <a:gd name="T15" fmla="*/ 0 w 148"/>
                <a:gd name="T16" fmla="*/ 0 h 80"/>
                <a:gd name="T17" fmla="*/ 148 w 148"/>
                <a:gd name="T18" fmla="*/ 80 h 80"/>
              </a:gdLst>
              <a:ahLst/>
              <a:cxnLst>
                <a:cxn ang="T10">
                  <a:pos x="T0" y="T1"/>
                </a:cxn>
                <a:cxn ang="T11">
                  <a:pos x="T2" y="T3"/>
                </a:cxn>
                <a:cxn ang="T12">
                  <a:pos x="T4" y="T5"/>
                </a:cxn>
                <a:cxn ang="T13">
                  <a:pos x="T6" y="T7"/>
                </a:cxn>
                <a:cxn ang="T14">
                  <a:pos x="T8" y="T9"/>
                </a:cxn>
              </a:cxnLst>
              <a:rect l="T15" t="T16" r="T17" b="T18"/>
              <a:pathLst>
                <a:path w="148" h="80">
                  <a:moveTo>
                    <a:pt x="148" y="12"/>
                  </a:moveTo>
                  <a:lnTo>
                    <a:pt x="148" y="80"/>
                  </a:lnTo>
                  <a:lnTo>
                    <a:pt x="0" y="75"/>
                  </a:lnTo>
                  <a:lnTo>
                    <a:pt x="0" y="0"/>
                  </a:lnTo>
                  <a:lnTo>
                    <a:pt x="148" y="12"/>
                  </a:lnTo>
                  <a:close/>
                </a:path>
              </a:pathLst>
            </a:custGeom>
            <a:solidFill>
              <a:srgbClr val="91637A"/>
            </a:solidFill>
            <a:ln w="9525">
              <a:noFill/>
              <a:round/>
              <a:headEnd/>
              <a:tailEnd/>
            </a:ln>
          </p:spPr>
          <p:txBody>
            <a:bodyPr/>
            <a:lstStyle/>
            <a:p>
              <a:endParaRPr lang="he-IL" sz="1800"/>
            </a:p>
          </p:txBody>
        </p:sp>
        <p:sp>
          <p:nvSpPr>
            <p:cNvPr id="1030214" name="Freeform 83"/>
            <p:cNvSpPr>
              <a:spLocks/>
            </p:cNvSpPr>
            <p:nvPr/>
          </p:nvSpPr>
          <p:spPr bwMode="auto">
            <a:xfrm>
              <a:off x="4445" y="1301"/>
              <a:ext cx="58" cy="35"/>
            </a:xfrm>
            <a:custGeom>
              <a:avLst/>
              <a:gdLst>
                <a:gd name="T0" fmla="*/ 118 w 118"/>
                <a:gd name="T1" fmla="*/ 10 h 70"/>
                <a:gd name="T2" fmla="*/ 118 w 118"/>
                <a:gd name="T3" fmla="*/ 70 h 70"/>
                <a:gd name="T4" fmla="*/ 0 w 118"/>
                <a:gd name="T5" fmla="*/ 67 h 70"/>
                <a:gd name="T6" fmla="*/ 0 w 118"/>
                <a:gd name="T7" fmla="*/ 0 h 70"/>
                <a:gd name="T8" fmla="*/ 118 w 118"/>
                <a:gd name="T9" fmla="*/ 1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118" y="10"/>
                  </a:moveTo>
                  <a:lnTo>
                    <a:pt x="118" y="70"/>
                  </a:lnTo>
                  <a:lnTo>
                    <a:pt x="0" y="67"/>
                  </a:lnTo>
                  <a:lnTo>
                    <a:pt x="0" y="0"/>
                  </a:lnTo>
                  <a:lnTo>
                    <a:pt x="118" y="10"/>
                  </a:lnTo>
                  <a:close/>
                </a:path>
              </a:pathLst>
            </a:custGeom>
            <a:solidFill>
              <a:srgbClr val="91637A"/>
            </a:solidFill>
            <a:ln w="9525">
              <a:noFill/>
              <a:round/>
              <a:headEnd/>
              <a:tailEnd/>
            </a:ln>
          </p:spPr>
          <p:txBody>
            <a:bodyPr/>
            <a:lstStyle/>
            <a:p>
              <a:endParaRPr lang="he-IL" sz="1800"/>
            </a:p>
          </p:txBody>
        </p:sp>
        <p:sp>
          <p:nvSpPr>
            <p:cNvPr id="1030215" name="Freeform 84"/>
            <p:cNvSpPr>
              <a:spLocks/>
            </p:cNvSpPr>
            <p:nvPr/>
          </p:nvSpPr>
          <p:spPr bwMode="auto">
            <a:xfrm>
              <a:off x="4404" y="1342"/>
              <a:ext cx="75" cy="36"/>
            </a:xfrm>
            <a:custGeom>
              <a:avLst/>
              <a:gdLst>
                <a:gd name="T0" fmla="*/ 0 w 148"/>
                <a:gd name="T1" fmla="*/ 73 h 73"/>
                <a:gd name="T2" fmla="*/ 0 w 148"/>
                <a:gd name="T3" fmla="*/ 0 h 73"/>
                <a:gd name="T4" fmla="*/ 148 w 148"/>
                <a:gd name="T5" fmla="*/ 3 h 73"/>
                <a:gd name="T6" fmla="*/ 148 w 148"/>
                <a:gd name="T7" fmla="*/ 68 h 73"/>
                <a:gd name="T8" fmla="*/ 0 w 148"/>
                <a:gd name="T9" fmla="*/ 73 h 73"/>
                <a:gd name="T10" fmla="*/ 0 60000 65536"/>
                <a:gd name="T11" fmla="*/ 0 60000 65536"/>
                <a:gd name="T12" fmla="*/ 0 60000 65536"/>
                <a:gd name="T13" fmla="*/ 0 60000 65536"/>
                <a:gd name="T14" fmla="*/ 0 60000 65536"/>
                <a:gd name="T15" fmla="*/ 0 w 148"/>
                <a:gd name="T16" fmla="*/ 0 h 73"/>
                <a:gd name="T17" fmla="*/ 148 w 148"/>
                <a:gd name="T18" fmla="*/ 73 h 73"/>
              </a:gdLst>
              <a:ahLst/>
              <a:cxnLst>
                <a:cxn ang="T10">
                  <a:pos x="T0" y="T1"/>
                </a:cxn>
                <a:cxn ang="T11">
                  <a:pos x="T2" y="T3"/>
                </a:cxn>
                <a:cxn ang="T12">
                  <a:pos x="T4" y="T5"/>
                </a:cxn>
                <a:cxn ang="T13">
                  <a:pos x="T6" y="T7"/>
                </a:cxn>
                <a:cxn ang="T14">
                  <a:pos x="T8" y="T9"/>
                </a:cxn>
              </a:cxnLst>
              <a:rect l="T15" t="T16" r="T17" b="T18"/>
              <a:pathLst>
                <a:path w="148" h="73">
                  <a:moveTo>
                    <a:pt x="0" y="73"/>
                  </a:moveTo>
                  <a:lnTo>
                    <a:pt x="0" y="0"/>
                  </a:lnTo>
                  <a:lnTo>
                    <a:pt x="148" y="3"/>
                  </a:lnTo>
                  <a:lnTo>
                    <a:pt x="148" y="68"/>
                  </a:lnTo>
                  <a:lnTo>
                    <a:pt x="0" y="73"/>
                  </a:lnTo>
                  <a:close/>
                </a:path>
              </a:pathLst>
            </a:custGeom>
            <a:solidFill>
              <a:srgbClr val="91637A"/>
            </a:solidFill>
            <a:ln w="9525">
              <a:noFill/>
              <a:round/>
              <a:headEnd/>
              <a:tailEnd/>
            </a:ln>
          </p:spPr>
          <p:txBody>
            <a:bodyPr/>
            <a:lstStyle/>
            <a:p>
              <a:endParaRPr lang="he-IL" sz="1800"/>
            </a:p>
          </p:txBody>
        </p:sp>
        <p:sp>
          <p:nvSpPr>
            <p:cNvPr id="1030216" name="Freeform 85"/>
            <p:cNvSpPr>
              <a:spLocks/>
            </p:cNvSpPr>
            <p:nvPr/>
          </p:nvSpPr>
          <p:spPr bwMode="auto">
            <a:xfrm>
              <a:off x="4487" y="1344"/>
              <a:ext cx="16" cy="31"/>
            </a:xfrm>
            <a:custGeom>
              <a:avLst/>
              <a:gdLst>
                <a:gd name="T0" fmla="*/ 0 w 33"/>
                <a:gd name="T1" fmla="*/ 0 h 62"/>
                <a:gd name="T2" fmla="*/ 33 w 33"/>
                <a:gd name="T3" fmla="*/ 0 h 62"/>
                <a:gd name="T4" fmla="*/ 33 w 33"/>
                <a:gd name="T5" fmla="*/ 61 h 62"/>
                <a:gd name="T6" fmla="*/ 0 w 33"/>
                <a:gd name="T7" fmla="*/ 62 h 62"/>
                <a:gd name="T8" fmla="*/ 0 w 33"/>
                <a:gd name="T9" fmla="*/ 0 h 62"/>
                <a:gd name="T10" fmla="*/ 0 60000 65536"/>
                <a:gd name="T11" fmla="*/ 0 60000 65536"/>
                <a:gd name="T12" fmla="*/ 0 60000 65536"/>
                <a:gd name="T13" fmla="*/ 0 60000 65536"/>
                <a:gd name="T14" fmla="*/ 0 60000 65536"/>
                <a:gd name="T15" fmla="*/ 0 w 33"/>
                <a:gd name="T16" fmla="*/ 0 h 62"/>
                <a:gd name="T17" fmla="*/ 33 w 33"/>
                <a:gd name="T18" fmla="*/ 62 h 62"/>
              </a:gdLst>
              <a:ahLst/>
              <a:cxnLst>
                <a:cxn ang="T10">
                  <a:pos x="T0" y="T1"/>
                </a:cxn>
                <a:cxn ang="T11">
                  <a:pos x="T2" y="T3"/>
                </a:cxn>
                <a:cxn ang="T12">
                  <a:pos x="T4" y="T5"/>
                </a:cxn>
                <a:cxn ang="T13">
                  <a:pos x="T6" y="T7"/>
                </a:cxn>
                <a:cxn ang="T14">
                  <a:pos x="T8" y="T9"/>
                </a:cxn>
              </a:cxnLst>
              <a:rect l="T15" t="T16" r="T17" b="T18"/>
              <a:pathLst>
                <a:path w="33" h="62">
                  <a:moveTo>
                    <a:pt x="0" y="0"/>
                  </a:moveTo>
                  <a:lnTo>
                    <a:pt x="33" y="0"/>
                  </a:lnTo>
                  <a:lnTo>
                    <a:pt x="33" y="61"/>
                  </a:lnTo>
                  <a:lnTo>
                    <a:pt x="0" y="62"/>
                  </a:lnTo>
                  <a:lnTo>
                    <a:pt x="0" y="0"/>
                  </a:lnTo>
                  <a:close/>
                </a:path>
              </a:pathLst>
            </a:custGeom>
            <a:solidFill>
              <a:srgbClr val="91637A"/>
            </a:solidFill>
            <a:ln w="9525">
              <a:noFill/>
              <a:round/>
              <a:headEnd/>
              <a:tailEnd/>
            </a:ln>
          </p:spPr>
          <p:txBody>
            <a:bodyPr/>
            <a:lstStyle/>
            <a:p>
              <a:endParaRPr lang="he-IL" sz="1800"/>
            </a:p>
          </p:txBody>
        </p:sp>
        <p:sp>
          <p:nvSpPr>
            <p:cNvPr id="1030217" name="Freeform 86"/>
            <p:cNvSpPr>
              <a:spLocks/>
            </p:cNvSpPr>
            <p:nvPr/>
          </p:nvSpPr>
          <p:spPr bwMode="auto">
            <a:xfrm>
              <a:off x="4487" y="1264"/>
              <a:ext cx="16" cy="32"/>
            </a:xfrm>
            <a:custGeom>
              <a:avLst/>
              <a:gdLst>
                <a:gd name="T0" fmla="*/ 33 w 33"/>
                <a:gd name="T1" fmla="*/ 65 h 65"/>
                <a:gd name="T2" fmla="*/ 0 w 33"/>
                <a:gd name="T3" fmla="*/ 63 h 65"/>
                <a:gd name="T4" fmla="*/ 0 w 33"/>
                <a:gd name="T5" fmla="*/ 0 h 65"/>
                <a:gd name="T6" fmla="*/ 33 w 33"/>
                <a:gd name="T7" fmla="*/ 4 h 65"/>
                <a:gd name="T8" fmla="*/ 33 w 33"/>
                <a:gd name="T9" fmla="*/ 65 h 65"/>
                <a:gd name="T10" fmla="*/ 0 60000 65536"/>
                <a:gd name="T11" fmla="*/ 0 60000 65536"/>
                <a:gd name="T12" fmla="*/ 0 60000 65536"/>
                <a:gd name="T13" fmla="*/ 0 60000 65536"/>
                <a:gd name="T14" fmla="*/ 0 60000 65536"/>
                <a:gd name="T15" fmla="*/ 0 w 33"/>
                <a:gd name="T16" fmla="*/ 0 h 65"/>
                <a:gd name="T17" fmla="*/ 33 w 33"/>
                <a:gd name="T18" fmla="*/ 65 h 65"/>
              </a:gdLst>
              <a:ahLst/>
              <a:cxnLst>
                <a:cxn ang="T10">
                  <a:pos x="T0" y="T1"/>
                </a:cxn>
                <a:cxn ang="T11">
                  <a:pos x="T2" y="T3"/>
                </a:cxn>
                <a:cxn ang="T12">
                  <a:pos x="T4" y="T5"/>
                </a:cxn>
                <a:cxn ang="T13">
                  <a:pos x="T6" y="T7"/>
                </a:cxn>
                <a:cxn ang="T14">
                  <a:pos x="T8" y="T9"/>
                </a:cxn>
              </a:cxnLst>
              <a:rect l="T15" t="T16" r="T17" b="T18"/>
              <a:pathLst>
                <a:path w="33" h="65">
                  <a:moveTo>
                    <a:pt x="33" y="65"/>
                  </a:moveTo>
                  <a:lnTo>
                    <a:pt x="0" y="63"/>
                  </a:lnTo>
                  <a:lnTo>
                    <a:pt x="0" y="0"/>
                  </a:lnTo>
                  <a:lnTo>
                    <a:pt x="33" y="4"/>
                  </a:lnTo>
                  <a:lnTo>
                    <a:pt x="33" y="65"/>
                  </a:lnTo>
                  <a:close/>
                </a:path>
              </a:pathLst>
            </a:custGeom>
            <a:solidFill>
              <a:srgbClr val="91637A"/>
            </a:solidFill>
            <a:ln w="9525">
              <a:noFill/>
              <a:round/>
              <a:headEnd/>
              <a:tailEnd/>
            </a:ln>
          </p:spPr>
          <p:txBody>
            <a:bodyPr/>
            <a:lstStyle/>
            <a:p>
              <a:endParaRPr lang="he-IL" sz="1800"/>
            </a:p>
          </p:txBody>
        </p:sp>
        <p:sp>
          <p:nvSpPr>
            <p:cNvPr id="1030218" name="Freeform 87"/>
            <p:cNvSpPr>
              <a:spLocks/>
            </p:cNvSpPr>
            <p:nvPr/>
          </p:nvSpPr>
          <p:spPr bwMode="auto">
            <a:xfrm>
              <a:off x="4278" y="1389"/>
              <a:ext cx="74" cy="45"/>
            </a:xfrm>
            <a:custGeom>
              <a:avLst/>
              <a:gdLst>
                <a:gd name="T0" fmla="*/ 149 w 149"/>
                <a:gd name="T1" fmla="*/ 0 h 90"/>
                <a:gd name="T2" fmla="*/ 149 w 149"/>
                <a:gd name="T3" fmla="*/ 77 h 90"/>
                <a:gd name="T4" fmla="*/ 0 w 149"/>
                <a:gd name="T5" fmla="*/ 90 h 90"/>
                <a:gd name="T6" fmla="*/ 0 w 149"/>
                <a:gd name="T7" fmla="*/ 5 h 90"/>
                <a:gd name="T8" fmla="*/ 149 w 149"/>
                <a:gd name="T9" fmla="*/ 0 h 90"/>
                <a:gd name="T10" fmla="*/ 0 60000 65536"/>
                <a:gd name="T11" fmla="*/ 0 60000 65536"/>
                <a:gd name="T12" fmla="*/ 0 60000 65536"/>
                <a:gd name="T13" fmla="*/ 0 60000 65536"/>
                <a:gd name="T14" fmla="*/ 0 60000 65536"/>
                <a:gd name="T15" fmla="*/ 0 w 149"/>
                <a:gd name="T16" fmla="*/ 0 h 90"/>
                <a:gd name="T17" fmla="*/ 149 w 149"/>
                <a:gd name="T18" fmla="*/ 90 h 90"/>
              </a:gdLst>
              <a:ahLst/>
              <a:cxnLst>
                <a:cxn ang="T10">
                  <a:pos x="T0" y="T1"/>
                </a:cxn>
                <a:cxn ang="T11">
                  <a:pos x="T2" y="T3"/>
                </a:cxn>
                <a:cxn ang="T12">
                  <a:pos x="T4" y="T5"/>
                </a:cxn>
                <a:cxn ang="T13">
                  <a:pos x="T6" y="T7"/>
                </a:cxn>
                <a:cxn ang="T14">
                  <a:pos x="T8" y="T9"/>
                </a:cxn>
              </a:cxnLst>
              <a:rect l="T15" t="T16" r="T17" b="T18"/>
              <a:pathLst>
                <a:path w="149" h="90">
                  <a:moveTo>
                    <a:pt x="149" y="0"/>
                  </a:moveTo>
                  <a:lnTo>
                    <a:pt x="149" y="77"/>
                  </a:lnTo>
                  <a:lnTo>
                    <a:pt x="0" y="90"/>
                  </a:lnTo>
                  <a:lnTo>
                    <a:pt x="0" y="5"/>
                  </a:lnTo>
                  <a:lnTo>
                    <a:pt x="149" y="0"/>
                  </a:lnTo>
                  <a:close/>
                </a:path>
              </a:pathLst>
            </a:custGeom>
            <a:solidFill>
              <a:srgbClr val="91637A"/>
            </a:solidFill>
            <a:ln w="9525">
              <a:noFill/>
              <a:round/>
              <a:headEnd/>
              <a:tailEnd/>
            </a:ln>
          </p:spPr>
          <p:txBody>
            <a:bodyPr/>
            <a:lstStyle/>
            <a:p>
              <a:endParaRPr lang="he-IL" sz="1800"/>
            </a:p>
          </p:txBody>
        </p:sp>
        <p:sp>
          <p:nvSpPr>
            <p:cNvPr id="1030219" name="Freeform 88"/>
            <p:cNvSpPr>
              <a:spLocks/>
            </p:cNvSpPr>
            <p:nvPr/>
          </p:nvSpPr>
          <p:spPr bwMode="auto">
            <a:xfrm>
              <a:off x="4487" y="1423"/>
              <a:ext cx="16" cy="33"/>
            </a:xfrm>
            <a:custGeom>
              <a:avLst/>
              <a:gdLst>
                <a:gd name="T0" fmla="*/ 0 w 33"/>
                <a:gd name="T1" fmla="*/ 3 h 66"/>
                <a:gd name="T2" fmla="*/ 33 w 33"/>
                <a:gd name="T3" fmla="*/ 0 h 66"/>
                <a:gd name="T4" fmla="*/ 33 w 33"/>
                <a:gd name="T5" fmla="*/ 61 h 66"/>
                <a:gd name="T6" fmla="*/ 0 w 33"/>
                <a:gd name="T7" fmla="*/ 66 h 66"/>
                <a:gd name="T8" fmla="*/ 0 w 33"/>
                <a:gd name="T9" fmla="*/ 3 h 66"/>
                <a:gd name="T10" fmla="*/ 0 60000 65536"/>
                <a:gd name="T11" fmla="*/ 0 60000 65536"/>
                <a:gd name="T12" fmla="*/ 0 60000 65536"/>
                <a:gd name="T13" fmla="*/ 0 60000 65536"/>
                <a:gd name="T14" fmla="*/ 0 60000 65536"/>
                <a:gd name="T15" fmla="*/ 0 w 33"/>
                <a:gd name="T16" fmla="*/ 0 h 66"/>
                <a:gd name="T17" fmla="*/ 33 w 33"/>
                <a:gd name="T18" fmla="*/ 66 h 66"/>
              </a:gdLst>
              <a:ahLst/>
              <a:cxnLst>
                <a:cxn ang="T10">
                  <a:pos x="T0" y="T1"/>
                </a:cxn>
                <a:cxn ang="T11">
                  <a:pos x="T2" y="T3"/>
                </a:cxn>
                <a:cxn ang="T12">
                  <a:pos x="T4" y="T5"/>
                </a:cxn>
                <a:cxn ang="T13">
                  <a:pos x="T6" y="T7"/>
                </a:cxn>
                <a:cxn ang="T14">
                  <a:pos x="T8" y="T9"/>
                </a:cxn>
              </a:cxnLst>
              <a:rect l="T15" t="T16" r="T17" b="T18"/>
              <a:pathLst>
                <a:path w="33" h="66">
                  <a:moveTo>
                    <a:pt x="0" y="3"/>
                  </a:moveTo>
                  <a:lnTo>
                    <a:pt x="33" y="0"/>
                  </a:lnTo>
                  <a:lnTo>
                    <a:pt x="33" y="61"/>
                  </a:lnTo>
                  <a:lnTo>
                    <a:pt x="0" y="66"/>
                  </a:lnTo>
                  <a:lnTo>
                    <a:pt x="0" y="3"/>
                  </a:lnTo>
                  <a:close/>
                </a:path>
              </a:pathLst>
            </a:custGeom>
            <a:solidFill>
              <a:srgbClr val="91637A"/>
            </a:solidFill>
            <a:ln w="9525">
              <a:noFill/>
              <a:round/>
              <a:headEnd/>
              <a:tailEnd/>
            </a:ln>
          </p:spPr>
          <p:txBody>
            <a:bodyPr/>
            <a:lstStyle/>
            <a:p>
              <a:endParaRPr lang="he-IL" sz="1800"/>
            </a:p>
          </p:txBody>
        </p:sp>
        <p:sp>
          <p:nvSpPr>
            <p:cNvPr id="1030220" name="Freeform 89"/>
            <p:cNvSpPr>
              <a:spLocks/>
            </p:cNvSpPr>
            <p:nvPr/>
          </p:nvSpPr>
          <p:spPr bwMode="auto">
            <a:xfrm>
              <a:off x="4195" y="1392"/>
              <a:ext cx="74" cy="48"/>
            </a:xfrm>
            <a:custGeom>
              <a:avLst/>
              <a:gdLst>
                <a:gd name="T0" fmla="*/ 149 w 149"/>
                <a:gd name="T1" fmla="*/ 0 h 98"/>
                <a:gd name="T2" fmla="*/ 149 w 149"/>
                <a:gd name="T3" fmla="*/ 85 h 98"/>
                <a:gd name="T4" fmla="*/ 0 w 149"/>
                <a:gd name="T5" fmla="*/ 98 h 98"/>
                <a:gd name="T6" fmla="*/ 0 w 149"/>
                <a:gd name="T7" fmla="*/ 5 h 98"/>
                <a:gd name="T8" fmla="*/ 149 w 149"/>
                <a:gd name="T9" fmla="*/ 0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0"/>
                  </a:moveTo>
                  <a:lnTo>
                    <a:pt x="149" y="85"/>
                  </a:lnTo>
                  <a:lnTo>
                    <a:pt x="0" y="98"/>
                  </a:lnTo>
                  <a:lnTo>
                    <a:pt x="0" y="5"/>
                  </a:lnTo>
                  <a:lnTo>
                    <a:pt x="149" y="0"/>
                  </a:lnTo>
                  <a:close/>
                </a:path>
              </a:pathLst>
            </a:custGeom>
            <a:solidFill>
              <a:srgbClr val="91637A"/>
            </a:solidFill>
            <a:ln w="9525">
              <a:noFill/>
              <a:round/>
              <a:headEnd/>
              <a:tailEnd/>
            </a:ln>
          </p:spPr>
          <p:txBody>
            <a:bodyPr/>
            <a:lstStyle/>
            <a:p>
              <a:endParaRPr lang="he-IL" sz="1800"/>
            </a:p>
          </p:txBody>
        </p:sp>
        <p:sp>
          <p:nvSpPr>
            <p:cNvPr id="1030221" name="Freeform 90"/>
            <p:cNvSpPr>
              <a:spLocks/>
            </p:cNvSpPr>
            <p:nvPr/>
          </p:nvSpPr>
          <p:spPr bwMode="auto">
            <a:xfrm>
              <a:off x="4238" y="1439"/>
              <a:ext cx="75" cy="53"/>
            </a:xfrm>
            <a:custGeom>
              <a:avLst/>
              <a:gdLst>
                <a:gd name="T0" fmla="*/ 148 w 148"/>
                <a:gd name="T1" fmla="*/ 0 h 104"/>
                <a:gd name="T2" fmla="*/ 148 w 148"/>
                <a:gd name="T3" fmla="*/ 83 h 104"/>
                <a:gd name="T4" fmla="*/ 0 w 148"/>
                <a:gd name="T5" fmla="*/ 104 h 104"/>
                <a:gd name="T6" fmla="*/ 0 w 148"/>
                <a:gd name="T7" fmla="*/ 12 h 104"/>
                <a:gd name="T8" fmla="*/ 148 w 148"/>
                <a:gd name="T9" fmla="*/ 0 h 104"/>
                <a:gd name="T10" fmla="*/ 0 60000 65536"/>
                <a:gd name="T11" fmla="*/ 0 60000 65536"/>
                <a:gd name="T12" fmla="*/ 0 60000 65536"/>
                <a:gd name="T13" fmla="*/ 0 60000 65536"/>
                <a:gd name="T14" fmla="*/ 0 60000 65536"/>
                <a:gd name="T15" fmla="*/ 0 w 148"/>
                <a:gd name="T16" fmla="*/ 0 h 104"/>
                <a:gd name="T17" fmla="*/ 148 w 148"/>
                <a:gd name="T18" fmla="*/ 104 h 104"/>
              </a:gdLst>
              <a:ahLst/>
              <a:cxnLst>
                <a:cxn ang="T10">
                  <a:pos x="T0" y="T1"/>
                </a:cxn>
                <a:cxn ang="T11">
                  <a:pos x="T2" y="T3"/>
                </a:cxn>
                <a:cxn ang="T12">
                  <a:pos x="T4" y="T5"/>
                </a:cxn>
                <a:cxn ang="T13">
                  <a:pos x="T6" y="T7"/>
                </a:cxn>
                <a:cxn ang="T14">
                  <a:pos x="T8" y="T9"/>
                </a:cxn>
              </a:cxnLst>
              <a:rect l="T15" t="T16" r="T17" b="T18"/>
              <a:pathLst>
                <a:path w="148" h="104">
                  <a:moveTo>
                    <a:pt x="148" y="0"/>
                  </a:moveTo>
                  <a:lnTo>
                    <a:pt x="148" y="83"/>
                  </a:lnTo>
                  <a:lnTo>
                    <a:pt x="0" y="104"/>
                  </a:lnTo>
                  <a:lnTo>
                    <a:pt x="0" y="12"/>
                  </a:lnTo>
                  <a:lnTo>
                    <a:pt x="148" y="0"/>
                  </a:lnTo>
                  <a:close/>
                </a:path>
              </a:pathLst>
            </a:custGeom>
            <a:solidFill>
              <a:srgbClr val="91637A"/>
            </a:solidFill>
            <a:ln w="9525">
              <a:noFill/>
              <a:round/>
              <a:headEnd/>
              <a:tailEnd/>
            </a:ln>
          </p:spPr>
          <p:txBody>
            <a:bodyPr/>
            <a:lstStyle/>
            <a:p>
              <a:endParaRPr lang="he-IL" sz="1800"/>
            </a:p>
          </p:txBody>
        </p:sp>
        <p:sp>
          <p:nvSpPr>
            <p:cNvPr id="1030222" name="Freeform 91"/>
            <p:cNvSpPr>
              <a:spLocks/>
            </p:cNvSpPr>
            <p:nvPr/>
          </p:nvSpPr>
          <p:spPr bwMode="auto">
            <a:xfrm>
              <a:off x="4487" y="1184"/>
              <a:ext cx="16" cy="35"/>
            </a:xfrm>
            <a:custGeom>
              <a:avLst/>
              <a:gdLst>
                <a:gd name="T0" fmla="*/ 33 w 33"/>
                <a:gd name="T1" fmla="*/ 69 h 69"/>
                <a:gd name="T2" fmla="*/ 0 w 33"/>
                <a:gd name="T3" fmla="*/ 63 h 69"/>
                <a:gd name="T4" fmla="*/ 0 w 33"/>
                <a:gd name="T5" fmla="*/ 0 h 69"/>
                <a:gd name="T6" fmla="*/ 33 w 33"/>
                <a:gd name="T7" fmla="*/ 8 h 69"/>
                <a:gd name="T8" fmla="*/ 33 w 33"/>
                <a:gd name="T9" fmla="*/ 69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33" y="69"/>
                  </a:moveTo>
                  <a:lnTo>
                    <a:pt x="0" y="63"/>
                  </a:lnTo>
                  <a:lnTo>
                    <a:pt x="0" y="0"/>
                  </a:lnTo>
                  <a:lnTo>
                    <a:pt x="33" y="8"/>
                  </a:lnTo>
                  <a:lnTo>
                    <a:pt x="33" y="69"/>
                  </a:lnTo>
                  <a:close/>
                </a:path>
              </a:pathLst>
            </a:custGeom>
            <a:solidFill>
              <a:srgbClr val="91637A"/>
            </a:solidFill>
            <a:ln w="9525">
              <a:noFill/>
              <a:round/>
              <a:headEnd/>
              <a:tailEnd/>
            </a:ln>
          </p:spPr>
          <p:txBody>
            <a:bodyPr/>
            <a:lstStyle/>
            <a:p>
              <a:endParaRPr lang="he-IL" sz="1800"/>
            </a:p>
          </p:txBody>
        </p:sp>
        <p:sp>
          <p:nvSpPr>
            <p:cNvPr id="1030223" name="Freeform 92"/>
            <p:cNvSpPr>
              <a:spLocks/>
            </p:cNvSpPr>
            <p:nvPr/>
          </p:nvSpPr>
          <p:spPr bwMode="auto">
            <a:xfrm>
              <a:off x="4321" y="1143"/>
              <a:ext cx="75" cy="54"/>
            </a:xfrm>
            <a:custGeom>
              <a:avLst/>
              <a:gdLst>
                <a:gd name="T0" fmla="*/ 148 w 148"/>
                <a:gd name="T1" fmla="*/ 110 h 110"/>
                <a:gd name="T2" fmla="*/ 0 w 148"/>
                <a:gd name="T3" fmla="*/ 81 h 110"/>
                <a:gd name="T4" fmla="*/ 0 w 148"/>
                <a:gd name="T5" fmla="*/ 0 h 110"/>
                <a:gd name="T6" fmla="*/ 148 w 148"/>
                <a:gd name="T7" fmla="*/ 37 h 110"/>
                <a:gd name="T8" fmla="*/ 148 w 148"/>
                <a:gd name="T9" fmla="*/ 110 h 110"/>
                <a:gd name="T10" fmla="*/ 0 60000 65536"/>
                <a:gd name="T11" fmla="*/ 0 60000 65536"/>
                <a:gd name="T12" fmla="*/ 0 60000 65536"/>
                <a:gd name="T13" fmla="*/ 0 60000 65536"/>
                <a:gd name="T14" fmla="*/ 0 60000 65536"/>
                <a:gd name="T15" fmla="*/ 0 w 148"/>
                <a:gd name="T16" fmla="*/ 0 h 110"/>
                <a:gd name="T17" fmla="*/ 148 w 148"/>
                <a:gd name="T18" fmla="*/ 110 h 110"/>
              </a:gdLst>
              <a:ahLst/>
              <a:cxnLst>
                <a:cxn ang="T10">
                  <a:pos x="T0" y="T1"/>
                </a:cxn>
                <a:cxn ang="T11">
                  <a:pos x="T2" y="T3"/>
                </a:cxn>
                <a:cxn ang="T12">
                  <a:pos x="T4" y="T5"/>
                </a:cxn>
                <a:cxn ang="T13">
                  <a:pos x="T6" y="T7"/>
                </a:cxn>
                <a:cxn ang="T14">
                  <a:pos x="T8" y="T9"/>
                </a:cxn>
              </a:cxnLst>
              <a:rect l="T15" t="T16" r="T17" b="T18"/>
              <a:pathLst>
                <a:path w="148" h="110">
                  <a:moveTo>
                    <a:pt x="148" y="110"/>
                  </a:moveTo>
                  <a:lnTo>
                    <a:pt x="0" y="81"/>
                  </a:lnTo>
                  <a:lnTo>
                    <a:pt x="0" y="0"/>
                  </a:lnTo>
                  <a:lnTo>
                    <a:pt x="148" y="37"/>
                  </a:lnTo>
                  <a:lnTo>
                    <a:pt x="148" y="110"/>
                  </a:lnTo>
                  <a:close/>
                </a:path>
              </a:pathLst>
            </a:custGeom>
            <a:solidFill>
              <a:srgbClr val="91637A"/>
            </a:solidFill>
            <a:ln w="9525">
              <a:noFill/>
              <a:round/>
              <a:headEnd/>
              <a:tailEnd/>
            </a:ln>
          </p:spPr>
          <p:txBody>
            <a:bodyPr/>
            <a:lstStyle/>
            <a:p>
              <a:endParaRPr lang="he-IL" sz="1800"/>
            </a:p>
          </p:txBody>
        </p:sp>
        <p:sp>
          <p:nvSpPr>
            <p:cNvPr id="1030224" name="Freeform 93"/>
            <p:cNvSpPr>
              <a:spLocks/>
            </p:cNvSpPr>
            <p:nvPr/>
          </p:nvSpPr>
          <p:spPr bwMode="auto">
            <a:xfrm>
              <a:off x="4278" y="1081"/>
              <a:ext cx="74" cy="60"/>
            </a:xfrm>
            <a:custGeom>
              <a:avLst/>
              <a:gdLst>
                <a:gd name="T0" fmla="*/ 0 w 149"/>
                <a:gd name="T1" fmla="*/ 84 h 121"/>
                <a:gd name="T2" fmla="*/ 0 w 149"/>
                <a:gd name="T3" fmla="*/ 0 h 121"/>
                <a:gd name="T4" fmla="*/ 149 w 149"/>
                <a:gd name="T5" fmla="*/ 45 h 121"/>
                <a:gd name="T6" fmla="*/ 149 w 149"/>
                <a:gd name="T7" fmla="*/ 121 h 121"/>
                <a:gd name="T8" fmla="*/ 0 w 149"/>
                <a:gd name="T9" fmla="*/ 84 h 121"/>
                <a:gd name="T10" fmla="*/ 0 60000 65536"/>
                <a:gd name="T11" fmla="*/ 0 60000 65536"/>
                <a:gd name="T12" fmla="*/ 0 60000 65536"/>
                <a:gd name="T13" fmla="*/ 0 60000 65536"/>
                <a:gd name="T14" fmla="*/ 0 60000 65536"/>
                <a:gd name="T15" fmla="*/ 0 w 149"/>
                <a:gd name="T16" fmla="*/ 0 h 121"/>
                <a:gd name="T17" fmla="*/ 149 w 149"/>
                <a:gd name="T18" fmla="*/ 121 h 121"/>
              </a:gdLst>
              <a:ahLst/>
              <a:cxnLst>
                <a:cxn ang="T10">
                  <a:pos x="T0" y="T1"/>
                </a:cxn>
                <a:cxn ang="T11">
                  <a:pos x="T2" y="T3"/>
                </a:cxn>
                <a:cxn ang="T12">
                  <a:pos x="T4" y="T5"/>
                </a:cxn>
                <a:cxn ang="T13">
                  <a:pos x="T6" y="T7"/>
                </a:cxn>
                <a:cxn ang="T14">
                  <a:pos x="T8" y="T9"/>
                </a:cxn>
              </a:cxnLst>
              <a:rect l="T15" t="T16" r="T17" b="T18"/>
              <a:pathLst>
                <a:path w="149" h="121">
                  <a:moveTo>
                    <a:pt x="0" y="84"/>
                  </a:moveTo>
                  <a:lnTo>
                    <a:pt x="0" y="0"/>
                  </a:lnTo>
                  <a:lnTo>
                    <a:pt x="149" y="45"/>
                  </a:lnTo>
                  <a:lnTo>
                    <a:pt x="149" y="121"/>
                  </a:lnTo>
                  <a:lnTo>
                    <a:pt x="0" y="84"/>
                  </a:lnTo>
                  <a:close/>
                </a:path>
              </a:pathLst>
            </a:custGeom>
            <a:solidFill>
              <a:srgbClr val="91637A"/>
            </a:solidFill>
            <a:ln w="9525">
              <a:noFill/>
              <a:round/>
              <a:headEnd/>
              <a:tailEnd/>
            </a:ln>
          </p:spPr>
          <p:txBody>
            <a:bodyPr/>
            <a:lstStyle/>
            <a:p>
              <a:endParaRPr lang="he-IL" sz="1800"/>
            </a:p>
          </p:txBody>
        </p:sp>
        <p:sp>
          <p:nvSpPr>
            <p:cNvPr id="1030225" name="Freeform 94"/>
            <p:cNvSpPr>
              <a:spLocks/>
            </p:cNvSpPr>
            <p:nvPr/>
          </p:nvSpPr>
          <p:spPr bwMode="auto">
            <a:xfrm>
              <a:off x="4238" y="1014"/>
              <a:ext cx="75" cy="68"/>
            </a:xfrm>
            <a:custGeom>
              <a:avLst/>
              <a:gdLst>
                <a:gd name="T0" fmla="*/ 0 w 148"/>
                <a:gd name="T1" fmla="*/ 90 h 136"/>
                <a:gd name="T2" fmla="*/ 0 w 148"/>
                <a:gd name="T3" fmla="*/ 0 h 136"/>
                <a:gd name="T4" fmla="*/ 148 w 148"/>
                <a:gd name="T5" fmla="*/ 55 h 136"/>
                <a:gd name="T6" fmla="*/ 148 w 148"/>
                <a:gd name="T7" fmla="*/ 136 h 136"/>
                <a:gd name="T8" fmla="*/ 0 w 148"/>
                <a:gd name="T9" fmla="*/ 90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90"/>
                  </a:moveTo>
                  <a:lnTo>
                    <a:pt x="0" y="0"/>
                  </a:lnTo>
                  <a:lnTo>
                    <a:pt x="148" y="55"/>
                  </a:lnTo>
                  <a:lnTo>
                    <a:pt x="148" y="136"/>
                  </a:lnTo>
                  <a:lnTo>
                    <a:pt x="0" y="90"/>
                  </a:lnTo>
                  <a:close/>
                </a:path>
              </a:pathLst>
            </a:custGeom>
            <a:solidFill>
              <a:srgbClr val="91637A"/>
            </a:solidFill>
            <a:ln w="9525">
              <a:noFill/>
              <a:round/>
              <a:headEnd/>
              <a:tailEnd/>
            </a:ln>
          </p:spPr>
          <p:txBody>
            <a:bodyPr/>
            <a:lstStyle/>
            <a:p>
              <a:endParaRPr lang="he-IL" sz="1800"/>
            </a:p>
          </p:txBody>
        </p:sp>
        <p:sp>
          <p:nvSpPr>
            <p:cNvPr id="1030226" name="Freeform 95"/>
            <p:cNvSpPr>
              <a:spLocks/>
            </p:cNvSpPr>
            <p:nvPr/>
          </p:nvSpPr>
          <p:spPr bwMode="auto">
            <a:xfrm>
              <a:off x="4195" y="1055"/>
              <a:ext cx="74" cy="65"/>
            </a:xfrm>
            <a:custGeom>
              <a:avLst/>
              <a:gdLst>
                <a:gd name="T0" fmla="*/ 149 w 149"/>
                <a:gd name="T1" fmla="*/ 45 h 131"/>
                <a:gd name="T2" fmla="*/ 149 w 149"/>
                <a:gd name="T3" fmla="*/ 131 h 131"/>
                <a:gd name="T4" fmla="*/ 0 w 149"/>
                <a:gd name="T5" fmla="*/ 94 h 131"/>
                <a:gd name="T6" fmla="*/ 0 w 149"/>
                <a:gd name="T7" fmla="*/ 0 h 131"/>
                <a:gd name="T8" fmla="*/ 149 w 149"/>
                <a:gd name="T9" fmla="*/ 45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45"/>
                  </a:moveTo>
                  <a:lnTo>
                    <a:pt x="149" y="131"/>
                  </a:lnTo>
                  <a:lnTo>
                    <a:pt x="0" y="94"/>
                  </a:lnTo>
                  <a:lnTo>
                    <a:pt x="0" y="0"/>
                  </a:lnTo>
                  <a:lnTo>
                    <a:pt x="149" y="45"/>
                  </a:lnTo>
                  <a:close/>
                </a:path>
              </a:pathLst>
            </a:custGeom>
            <a:solidFill>
              <a:srgbClr val="91637A"/>
            </a:solidFill>
            <a:ln w="9525">
              <a:noFill/>
              <a:round/>
              <a:headEnd/>
              <a:tailEnd/>
            </a:ln>
          </p:spPr>
          <p:txBody>
            <a:bodyPr/>
            <a:lstStyle/>
            <a:p>
              <a:endParaRPr lang="he-IL" sz="1800"/>
            </a:p>
          </p:txBody>
        </p:sp>
        <p:sp>
          <p:nvSpPr>
            <p:cNvPr id="1030227" name="Freeform 96"/>
            <p:cNvSpPr>
              <a:spLocks/>
            </p:cNvSpPr>
            <p:nvPr/>
          </p:nvSpPr>
          <p:spPr bwMode="auto">
            <a:xfrm>
              <a:off x="4195" y="1168"/>
              <a:ext cx="74" cy="57"/>
            </a:xfrm>
            <a:custGeom>
              <a:avLst/>
              <a:gdLst>
                <a:gd name="T0" fmla="*/ 149 w 149"/>
                <a:gd name="T1" fmla="*/ 29 h 114"/>
                <a:gd name="T2" fmla="*/ 149 w 149"/>
                <a:gd name="T3" fmla="*/ 114 h 114"/>
                <a:gd name="T4" fmla="*/ 0 w 149"/>
                <a:gd name="T5" fmla="*/ 93 h 114"/>
                <a:gd name="T6" fmla="*/ 0 w 149"/>
                <a:gd name="T7" fmla="*/ 0 h 114"/>
                <a:gd name="T8" fmla="*/ 149 w 149"/>
                <a:gd name="T9" fmla="*/ 29 h 114"/>
                <a:gd name="T10" fmla="*/ 0 60000 65536"/>
                <a:gd name="T11" fmla="*/ 0 60000 65536"/>
                <a:gd name="T12" fmla="*/ 0 60000 65536"/>
                <a:gd name="T13" fmla="*/ 0 60000 65536"/>
                <a:gd name="T14" fmla="*/ 0 60000 65536"/>
                <a:gd name="T15" fmla="*/ 0 w 149"/>
                <a:gd name="T16" fmla="*/ 0 h 114"/>
                <a:gd name="T17" fmla="*/ 149 w 149"/>
                <a:gd name="T18" fmla="*/ 114 h 114"/>
              </a:gdLst>
              <a:ahLst/>
              <a:cxnLst>
                <a:cxn ang="T10">
                  <a:pos x="T0" y="T1"/>
                </a:cxn>
                <a:cxn ang="T11">
                  <a:pos x="T2" y="T3"/>
                </a:cxn>
                <a:cxn ang="T12">
                  <a:pos x="T4" y="T5"/>
                </a:cxn>
                <a:cxn ang="T13">
                  <a:pos x="T6" y="T7"/>
                </a:cxn>
                <a:cxn ang="T14">
                  <a:pos x="T8" y="T9"/>
                </a:cxn>
              </a:cxnLst>
              <a:rect l="T15" t="T16" r="T17" b="T18"/>
              <a:pathLst>
                <a:path w="149" h="114">
                  <a:moveTo>
                    <a:pt x="149" y="29"/>
                  </a:moveTo>
                  <a:lnTo>
                    <a:pt x="149" y="114"/>
                  </a:lnTo>
                  <a:lnTo>
                    <a:pt x="0" y="93"/>
                  </a:lnTo>
                  <a:lnTo>
                    <a:pt x="0" y="0"/>
                  </a:lnTo>
                  <a:lnTo>
                    <a:pt x="149" y="29"/>
                  </a:lnTo>
                  <a:close/>
                </a:path>
              </a:pathLst>
            </a:custGeom>
            <a:solidFill>
              <a:srgbClr val="91637A"/>
            </a:solidFill>
            <a:ln w="9525">
              <a:noFill/>
              <a:round/>
              <a:headEnd/>
              <a:tailEnd/>
            </a:ln>
          </p:spPr>
          <p:txBody>
            <a:bodyPr/>
            <a:lstStyle/>
            <a:p>
              <a:endParaRPr lang="he-IL" sz="1800"/>
            </a:p>
          </p:txBody>
        </p:sp>
        <p:sp>
          <p:nvSpPr>
            <p:cNvPr id="1030228" name="Freeform 97"/>
            <p:cNvSpPr>
              <a:spLocks/>
            </p:cNvSpPr>
            <p:nvPr/>
          </p:nvSpPr>
          <p:spPr bwMode="auto">
            <a:xfrm>
              <a:off x="4132" y="1275"/>
              <a:ext cx="55" cy="52"/>
            </a:xfrm>
            <a:custGeom>
              <a:avLst/>
              <a:gdLst>
                <a:gd name="T0" fmla="*/ 108 w 108"/>
                <a:gd name="T1" fmla="*/ 10 h 104"/>
                <a:gd name="T2" fmla="*/ 108 w 108"/>
                <a:gd name="T3" fmla="*/ 104 h 104"/>
                <a:gd name="T4" fmla="*/ 0 w 108"/>
                <a:gd name="T5" fmla="*/ 102 h 104"/>
                <a:gd name="T6" fmla="*/ 0 w 108"/>
                <a:gd name="T7" fmla="*/ 0 h 104"/>
                <a:gd name="T8" fmla="*/ 108 w 108"/>
                <a:gd name="T9" fmla="*/ 10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108" y="10"/>
                  </a:moveTo>
                  <a:lnTo>
                    <a:pt x="108" y="104"/>
                  </a:lnTo>
                  <a:lnTo>
                    <a:pt x="0" y="102"/>
                  </a:lnTo>
                  <a:lnTo>
                    <a:pt x="0" y="0"/>
                  </a:lnTo>
                  <a:lnTo>
                    <a:pt x="108" y="10"/>
                  </a:lnTo>
                  <a:close/>
                </a:path>
              </a:pathLst>
            </a:custGeom>
            <a:solidFill>
              <a:srgbClr val="91637A"/>
            </a:solidFill>
            <a:ln w="9525">
              <a:noFill/>
              <a:round/>
              <a:headEnd/>
              <a:tailEnd/>
            </a:ln>
          </p:spPr>
          <p:txBody>
            <a:bodyPr/>
            <a:lstStyle/>
            <a:p>
              <a:endParaRPr lang="he-IL" sz="1800"/>
            </a:p>
          </p:txBody>
        </p:sp>
        <p:sp>
          <p:nvSpPr>
            <p:cNvPr id="1030229" name="Freeform 98"/>
            <p:cNvSpPr>
              <a:spLocks/>
            </p:cNvSpPr>
            <p:nvPr/>
          </p:nvSpPr>
          <p:spPr bwMode="auto">
            <a:xfrm>
              <a:off x="4132" y="1394"/>
              <a:ext cx="55" cy="52"/>
            </a:xfrm>
            <a:custGeom>
              <a:avLst/>
              <a:gdLst>
                <a:gd name="T0" fmla="*/ 0 w 108"/>
                <a:gd name="T1" fmla="*/ 3 h 104"/>
                <a:gd name="T2" fmla="*/ 108 w 108"/>
                <a:gd name="T3" fmla="*/ 0 h 104"/>
                <a:gd name="T4" fmla="*/ 108 w 108"/>
                <a:gd name="T5" fmla="*/ 95 h 104"/>
                <a:gd name="T6" fmla="*/ 0 w 108"/>
                <a:gd name="T7" fmla="*/ 104 h 104"/>
                <a:gd name="T8" fmla="*/ 0 w 108"/>
                <a:gd name="T9" fmla="*/ 3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0" y="3"/>
                  </a:moveTo>
                  <a:lnTo>
                    <a:pt x="108" y="0"/>
                  </a:lnTo>
                  <a:lnTo>
                    <a:pt x="108" y="95"/>
                  </a:lnTo>
                  <a:lnTo>
                    <a:pt x="0" y="104"/>
                  </a:lnTo>
                  <a:lnTo>
                    <a:pt x="0" y="3"/>
                  </a:lnTo>
                  <a:close/>
                </a:path>
              </a:pathLst>
            </a:custGeom>
            <a:solidFill>
              <a:srgbClr val="91637A"/>
            </a:solidFill>
            <a:ln w="9525">
              <a:noFill/>
              <a:round/>
              <a:headEnd/>
              <a:tailEnd/>
            </a:ln>
          </p:spPr>
          <p:txBody>
            <a:bodyPr/>
            <a:lstStyle/>
            <a:p>
              <a:endParaRPr lang="he-IL" sz="1800"/>
            </a:p>
          </p:txBody>
        </p:sp>
        <p:sp>
          <p:nvSpPr>
            <p:cNvPr id="1030230" name="Freeform 99"/>
            <p:cNvSpPr>
              <a:spLocks/>
            </p:cNvSpPr>
            <p:nvPr/>
          </p:nvSpPr>
          <p:spPr bwMode="auto">
            <a:xfrm>
              <a:off x="4155" y="1447"/>
              <a:ext cx="75" cy="56"/>
            </a:xfrm>
            <a:custGeom>
              <a:avLst/>
              <a:gdLst>
                <a:gd name="T0" fmla="*/ 149 w 149"/>
                <a:gd name="T1" fmla="*/ 0 h 112"/>
                <a:gd name="T2" fmla="*/ 149 w 149"/>
                <a:gd name="T3" fmla="*/ 92 h 112"/>
                <a:gd name="T4" fmla="*/ 0 w 149"/>
                <a:gd name="T5" fmla="*/ 112 h 112"/>
                <a:gd name="T6" fmla="*/ 0 w 149"/>
                <a:gd name="T7" fmla="*/ 12 h 112"/>
                <a:gd name="T8" fmla="*/ 149 w 149"/>
                <a:gd name="T9" fmla="*/ 0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0"/>
                  </a:moveTo>
                  <a:lnTo>
                    <a:pt x="149" y="92"/>
                  </a:lnTo>
                  <a:lnTo>
                    <a:pt x="0" y="112"/>
                  </a:lnTo>
                  <a:lnTo>
                    <a:pt x="0" y="12"/>
                  </a:lnTo>
                  <a:lnTo>
                    <a:pt x="149" y="0"/>
                  </a:lnTo>
                  <a:close/>
                </a:path>
              </a:pathLst>
            </a:custGeom>
            <a:solidFill>
              <a:srgbClr val="91637A"/>
            </a:solidFill>
            <a:ln w="9525">
              <a:noFill/>
              <a:round/>
              <a:headEnd/>
              <a:tailEnd/>
            </a:ln>
          </p:spPr>
          <p:txBody>
            <a:bodyPr/>
            <a:lstStyle/>
            <a:p>
              <a:endParaRPr lang="he-IL" sz="1800"/>
            </a:p>
          </p:txBody>
        </p:sp>
        <p:sp>
          <p:nvSpPr>
            <p:cNvPr id="1030231" name="Freeform 100"/>
            <p:cNvSpPr>
              <a:spLocks/>
            </p:cNvSpPr>
            <p:nvPr/>
          </p:nvSpPr>
          <p:spPr bwMode="auto">
            <a:xfrm>
              <a:off x="4195" y="1496"/>
              <a:ext cx="74" cy="58"/>
            </a:xfrm>
            <a:custGeom>
              <a:avLst/>
              <a:gdLst>
                <a:gd name="T0" fmla="*/ 149 w 149"/>
                <a:gd name="T1" fmla="*/ 0 h 115"/>
                <a:gd name="T2" fmla="*/ 149 w 149"/>
                <a:gd name="T3" fmla="*/ 85 h 115"/>
                <a:gd name="T4" fmla="*/ 0 w 149"/>
                <a:gd name="T5" fmla="*/ 115 h 115"/>
                <a:gd name="T6" fmla="*/ 0 w 149"/>
                <a:gd name="T7" fmla="*/ 20 h 115"/>
                <a:gd name="T8" fmla="*/ 149 w 149"/>
                <a:gd name="T9" fmla="*/ 0 h 115"/>
                <a:gd name="T10" fmla="*/ 0 60000 65536"/>
                <a:gd name="T11" fmla="*/ 0 60000 65536"/>
                <a:gd name="T12" fmla="*/ 0 60000 65536"/>
                <a:gd name="T13" fmla="*/ 0 60000 65536"/>
                <a:gd name="T14" fmla="*/ 0 60000 65536"/>
                <a:gd name="T15" fmla="*/ 0 w 149"/>
                <a:gd name="T16" fmla="*/ 0 h 115"/>
                <a:gd name="T17" fmla="*/ 149 w 149"/>
                <a:gd name="T18" fmla="*/ 115 h 115"/>
              </a:gdLst>
              <a:ahLst/>
              <a:cxnLst>
                <a:cxn ang="T10">
                  <a:pos x="T0" y="T1"/>
                </a:cxn>
                <a:cxn ang="T11">
                  <a:pos x="T2" y="T3"/>
                </a:cxn>
                <a:cxn ang="T12">
                  <a:pos x="T4" y="T5"/>
                </a:cxn>
                <a:cxn ang="T13">
                  <a:pos x="T6" y="T7"/>
                </a:cxn>
                <a:cxn ang="T14">
                  <a:pos x="T8" y="T9"/>
                </a:cxn>
              </a:cxnLst>
              <a:rect l="T15" t="T16" r="T17" b="T18"/>
              <a:pathLst>
                <a:path w="149" h="115">
                  <a:moveTo>
                    <a:pt x="149" y="0"/>
                  </a:moveTo>
                  <a:lnTo>
                    <a:pt x="149" y="85"/>
                  </a:lnTo>
                  <a:lnTo>
                    <a:pt x="0" y="115"/>
                  </a:lnTo>
                  <a:lnTo>
                    <a:pt x="0" y="20"/>
                  </a:lnTo>
                  <a:lnTo>
                    <a:pt x="149" y="0"/>
                  </a:lnTo>
                  <a:close/>
                </a:path>
              </a:pathLst>
            </a:custGeom>
            <a:solidFill>
              <a:srgbClr val="91637A"/>
            </a:solidFill>
            <a:ln w="9525">
              <a:noFill/>
              <a:round/>
              <a:headEnd/>
              <a:tailEnd/>
            </a:ln>
          </p:spPr>
          <p:txBody>
            <a:bodyPr/>
            <a:lstStyle/>
            <a:p>
              <a:endParaRPr lang="he-IL" sz="1800"/>
            </a:p>
          </p:txBody>
        </p:sp>
        <p:sp>
          <p:nvSpPr>
            <p:cNvPr id="1030232" name="Freeform 101"/>
            <p:cNvSpPr>
              <a:spLocks/>
            </p:cNvSpPr>
            <p:nvPr/>
          </p:nvSpPr>
          <p:spPr bwMode="auto">
            <a:xfrm>
              <a:off x="4487" y="1502"/>
              <a:ext cx="16" cy="34"/>
            </a:xfrm>
            <a:custGeom>
              <a:avLst/>
              <a:gdLst>
                <a:gd name="T0" fmla="*/ 0 w 33"/>
                <a:gd name="T1" fmla="*/ 6 h 69"/>
                <a:gd name="T2" fmla="*/ 33 w 33"/>
                <a:gd name="T3" fmla="*/ 0 h 69"/>
                <a:gd name="T4" fmla="*/ 33 w 33"/>
                <a:gd name="T5" fmla="*/ 61 h 69"/>
                <a:gd name="T6" fmla="*/ 0 w 33"/>
                <a:gd name="T7" fmla="*/ 69 h 69"/>
                <a:gd name="T8" fmla="*/ 0 w 33"/>
                <a:gd name="T9" fmla="*/ 6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0" y="6"/>
                  </a:moveTo>
                  <a:lnTo>
                    <a:pt x="33" y="0"/>
                  </a:lnTo>
                  <a:lnTo>
                    <a:pt x="33" y="61"/>
                  </a:lnTo>
                  <a:lnTo>
                    <a:pt x="0" y="69"/>
                  </a:lnTo>
                  <a:lnTo>
                    <a:pt x="0" y="6"/>
                  </a:lnTo>
                  <a:close/>
                </a:path>
              </a:pathLst>
            </a:custGeom>
            <a:solidFill>
              <a:srgbClr val="91637A"/>
            </a:solidFill>
            <a:ln w="9525">
              <a:noFill/>
              <a:round/>
              <a:headEnd/>
              <a:tailEnd/>
            </a:ln>
          </p:spPr>
          <p:txBody>
            <a:bodyPr/>
            <a:lstStyle/>
            <a:p>
              <a:endParaRPr lang="he-IL" sz="1800"/>
            </a:p>
          </p:txBody>
        </p:sp>
        <p:sp>
          <p:nvSpPr>
            <p:cNvPr id="1030233" name="Freeform 102"/>
            <p:cNvSpPr>
              <a:spLocks/>
            </p:cNvSpPr>
            <p:nvPr/>
          </p:nvSpPr>
          <p:spPr bwMode="auto">
            <a:xfrm>
              <a:off x="4362" y="1106"/>
              <a:ext cx="73" cy="56"/>
            </a:xfrm>
            <a:custGeom>
              <a:avLst/>
              <a:gdLst>
                <a:gd name="T0" fmla="*/ 148 w 148"/>
                <a:gd name="T1" fmla="*/ 111 h 111"/>
                <a:gd name="T2" fmla="*/ 0 w 148"/>
                <a:gd name="T3" fmla="*/ 75 h 111"/>
                <a:gd name="T4" fmla="*/ 0 w 148"/>
                <a:gd name="T5" fmla="*/ 0 h 111"/>
                <a:gd name="T6" fmla="*/ 148 w 148"/>
                <a:gd name="T7" fmla="*/ 45 h 111"/>
                <a:gd name="T8" fmla="*/ 148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148" y="111"/>
                  </a:moveTo>
                  <a:lnTo>
                    <a:pt x="0" y="75"/>
                  </a:lnTo>
                  <a:lnTo>
                    <a:pt x="0" y="0"/>
                  </a:lnTo>
                  <a:lnTo>
                    <a:pt x="148" y="45"/>
                  </a:lnTo>
                  <a:lnTo>
                    <a:pt x="148" y="111"/>
                  </a:lnTo>
                  <a:close/>
                </a:path>
              </a:pathLst>
            </a:custGeom>
            <a:solidFill>
              <a:srgbClr val="91637A"/>
            </a:solidFill>
            <a:ln w="9525">
              <a:noFill/>
              <a:round/>
              <a:headEnd/>
              <a:tailEnd/>
            </a:ln>
          </p:spPr>
          <p:txBody>
            <a:bodyPr/>
            <a:lstStyle/>
            <a:p>
              <a:endParaRPr lang="he-IL" sz="1800"/>
            </a:p>
          </p:txBody>
        </p:sp>
        <p:sp>
          <p:nvSpPr>
            <p:cNvPr id="1030234" name="Freeform 103"/>
            <p:cNvSpPr>
              <a:spLocks/>
            </p:cNvSpPr>
            <p:nvPr/>
          </p:nvSpPr>
          <p:spPr bwMode="auto">
            <a:xfrm>
              <a:off x="4321" y="1044"/>
              <a:ext cx="75" cy="63"/>
            </a:xfrm>
            <a:custGeom>
              <a:avLst/>
              <a:gdLst>
                <a:gd name="T0" fmla="*/ 0 w 148"/>
                <a:gd name="T1" fmla="*/ 81 h 127"/>
                <a:gd name="T2" fmla="*/ 0 w 148"/>
                <a:gd name="T3" fmla="*/ 0 h 127"/>
                <a:gd name="T4" fmla="*/ 148 w 148"/>
                <a:gd name="T5" fmla="*/ 54 h 127"/>
                <a:gd name="T6" fmla="*/ 148 w 148"/>
                <a:gd name="T7" fmla="*/ 127 h 127"/>
                <a:gd name="T8" fmla="*/ 0 w 148"/>
                <a:gd name="T9" fmla="*/ 81 h 127"/>
                <a:gd name="T10" fmla="*/ 0 60000 65536"/>
                <a:gd name="T11" fmla="*/ 0 60000 65536"/>
                <a:gd name="T12" fmla="*/ 0 60000 65536"/>
                <a:gd name="T13" fmla="*/ 0 60000 65536"/>
                <a:gd name="T14" fmla="*/ 0 60000 65536"/>
                <a:gd name="T15" fmla="*/ 0 w 148"/>
                <a:gd name="T16" fmla="*/ 0 h 127"/>
                <a:gd name="T17" fmla="*/ 148 w 148"/>
                <a:gd name="T18" fmla="*/ 127 h 127"/>
              </a:gdLst>
              <a:ahLst/>
              <a:cxnLst>
                <a:cxn ang="T10">
                  <a:pos x="T0" y="T1"/>
                </a:cxn>
                <a:cxn ang="T11">
                  <a:pos x="T2" y="T3"/>
                </a:cxn>
                <a:cxn ang="T12">
                  <a:pos x="T4" y="T5"/>
                </a:cxn>
                <a:cxn ang="T13">
                  <a:pos x="T6" y="T7"/>
                </a:cxn>
                <a:cxn ang="T14">
                  <a:pos x="T8" y="T9"/>
                </a:cxn>
              </a:cxnLst>
              <a:rect l="T15" t="T16" r="T17" b="T18"/>
              <a:pathLst>
                <a:path w="148" h="127">
                  <a:moveTo>
                    <a:pt x="0" y="81"/>
                  </a:moveTo>
                  <a:lnTo>
                    <a:pt x="0" y="0"/>
                  </a:lnTo>
                  <a:lnTo>
                    <a:pt x="148" y="54"/>
                  </a:lnTo>
                  <a:lnTo>
                    <a:pt x="148" y="127"/>
                  </a:lnTo>
                  <a:lnTo>
                    <a:pt x="0" y="81"/>
                  </a:lnTo>
                  <a:close/>
                </a:path>
              </a:pathLst>
            </a:custGeom>
            <a:solidFill>
              <a:srgbClr val="91637A"/>
            </a:solidFill>
            <a:ln w="9525">
              <a:noFill/>
              <a:round/>
              <a:headEnd/>
              <a:tailEnd/>
            </a:ln>
          </p:spPr>
          <p:txBody>
            <a:bodyPr/>
            <a:lstStyle/>
            <a:p>
              <a:endParaRPr lang="he-IL" sz="1800"/>
            </a:p>
          </p:txBody>
        </p:sp>
        <p:sp>
          <p:nvSpPr>
            <p:cNvPr id="1030235" name="Freeform 104"/>
            <p:cNvSpPr>
              <a:spLocks/>
            </p:cNvSpPr>
            <p:nvPr/>
          </p:nvSpPr>
          <p:spPr bwMode="auto">
            <a:xfrm>
              <a:off x="4278" y="977"/>
              <a:ext cx="74" cy="68"/>
            </a:xfrm>
            <a:custGeom>
              <a:avLst/>
              <a:gdLst>
                <a:gd name="T0" fmla="*/ 0 w 149"/>
                <a:gd name="T1" fmla="*/ 83 h 137"/>
                <a:gd name="T2" fmla="*/ 0 w 149"/>
                <a:gd name="T3" fmla="*/ 0 h 137"/>
                <a:gd name="T4" fmla="*/ 149 w 149"/>
                <a:gd name="T5" fmla="*/ 62 h 137"/>
                <a:gd name="T6" fmla="*/ 149 w 149"/>
                <a:gd name="T7" fmla="*/ 137 h 137"/>
                <a:gd name="T8" fmla="*/ 0 w 149"/>
                <a:gd name="T9" fmla="*/ 83 h 137"/>
                <a:gd name="T10" fmla="*/ 0 60000 65536"/>
                <a:gd name="T11" fmla="*/ 0 60000 65536"/>
                <a:gd name="T12" fmla="*/ 0 60000 65536"/>
                <a:gd name="T13" fmla="*/ 0 60000 65536"/>
                <a:gd name="T14" fmla="*/ 0 60000 65536"/>
                <a:gd name="T15" fmla="*/ 0 w 149"/>
                <a:gd name="T16" fmla="*/ 0 h 137"/>
                <a:gd name="T17" fmla="*/ 149 w 149"/>
                <a:gd name="T18" fmla="*/ 137 h 137"/>
              </a:gdLst>
              <a:ahLst/>
              <a:cxnLst>
                <a:cxn ang="T10">
                  <a:pos x="T0" y="T1"/>
                </a:cxn>
                <a:cxn ang="T11">
                  <a:pos x="T2" y="T3"/>
                </a:cxn>
                <a:cxn ang="T12">
                  <a:pos x="T4" y="T5"/>
                </a:cxn>
                <a:cxn ang="T13">
                  <a:pos x="T6" y="T7"/>
                </a:cxn>
                <a:cxn ang="T14">
                  <a:pos x="T8" y="T9"/>
                </a:cxn>
              </a:cxnLst>
              <a:rect l="T15" t="T16" r="T17" b="T18"/>
              <a:pathLst>
                <a:path w="149" h="137">
                  <a:moveTo>
                    <a:pt x="0" y="83"/>
                  </a:moveTo>
                  <a:lnTo>
                    <a:pt x="0" y="0"/>
                  </a:lnTo>
                  <a:lnTo>
                    <a:pt x="149" y="62"/>
                  </a:lnTo>
                  <a:lnTo>
                    <a:pt x="149" y="137"/>
                  </a:lnTo>
                  <a:lnTo>
                    <a:pt x="0" y="83"/>
                  </a:lnTo>
                  <a:close/>
                </a:path>
              </a:pathLst>
            </a:custGeom>
            <a:solidFill>
              <a:srgbClr val="91637A"/>
            </a:solidFill>
            <a:ln w="9525">
              <a:noFill/>
              <a:round/>
              <a:headEnd/>
              <a:tailEnd/>
            </a:ln>
          </p:spPr>
          <p:txBody>
            <a:bodyPr/>
            <a:lstStyle/>
            <a:p>
              <a:endParaRPr lang="he-IL" sz="1800"/>
            </a:p>
          </p:txBody>
        </p:sp>
        <p:sp>
          <p:nvSpPr>
            <p:cNvPr id="1030236" name="Freeform 105"/>
            <p:cNvSpPr>
              <a:spLocks/>
            </p:cNvSpPr>
            <p:nvPr/>
          </p:nvSpPr>
          <p:spPr bwMode="auto">
            <a:xfrm>
              <a:off x="4132" y="855"/>
              <a:ext cx="15" cy="57"/>
            </a:xfrm>
            <a:custGeom>
              <a:avLst/>
              <a:gdLst>
                <a:gd name="T0" fmla="*/ 29 w 29"/>
                <a:gd name="T1" fmla="*/ 113 h 113"/>
                <a:gd name="T2" fmla="*/ 0 w 29"/>
                <a:gd name="T3" fmla="*/ 101 h 113"/>
                <a:gd name="T4" fmla="*/ 0 w 29"/>
                <a:gd name="T5" fmla="*/ 0 h 113"/>
                <a:gd name="T6" fmla="*/ 29 w 29"/>
                <a:gd name="T7" fmla="*/ 12 h 113"/>
                <a:gd name="T8" fmla="*/ 29 w 29"/>
                <a:gd name="T9" fmla="*/ 113 h 113"/>
                <a:gd name="T10" fmla="*/ 0 60000 65536"/>
                <a:gd name="T11" fmla="*/ 0 60000 65536"/>
                <a:gd name="T12" fmla="*/ 0 60000 65536"/>
                <a:gd name="T13" fmla="*/ 0 60000 65536"/>
                <a:gd name="T14" fmla="*/ 0 60000 65536"/>
                <a:gd name="T15" fmla="*/ 0 w 29"/>
                <a:gd name="T16" fmla="*/ 0 h 113"/>
                <a:gd name="T17" fmla="*/ 29 w 29"/>
                <a:gd name="T18" fmla="*/ 113 h 113"/>
              </a:gdLst>
              <a:ahLst/>
              <a:cxnLst>
                <a:cxn ang="T10">
                  <a:pos x="T0" y="T1"/>
                </a:cxn>
                <a:cxn ang="T11">
                  <a:pos x="T2" y="T3"/>
                </a:cxn>
                <a:cxn ang="T12">
                  <a:pos x="T4" y="T5"/>
                </a:cxn>
                <a:cxn ang="T13">
                  <a:pos x="T6" y="T7"/>
                </a:cxn>
                <a:cxn ang="T14">
                  <a:pos x="T8" y="T9"/>
                </a:cxn>
              </a:cxnLst>
              <a:rect l="T15" t="T16" r="T17" b="T18"/>
              <a:pathLst>
                <a:path w="29" h="113">
                  <a:moveTo>
                    <a:pt x="29" y="113"/>
                  </a:moveTo>
                  <a:lnTo>
                    <a:pt x="0" y="101"/>
                  </a:lnTo>
                  <a:lnTo>
                    <a:pt x="0" y="0"/>
                  </a:lnTo>
                  <a:lnTo>
                    <a:pt x="29" y="12"/>
                  </a:lnTo>
                  <a:lnTo>
                    <a:pt x="29" y="113"/>
                  </a:lnTo>
                  <a:close/>
                </a:path>
              </a:pathLst>
            </a:custGeom>
            <a:solidFill>
              <a:srgbClr val="91637A"/>
            </a:solidFill>
            <a:ln w="9525">
              <a:noFill/>
              <a:round/>
              <a:headEnd/>
              <a:tailEnd/>
            </a:ln>
          </p:spPr>
          <p:txBody>
            <a:bodyPr/>
            <a:lstStyle/>
            <a:p>
              <a:endParaRPr lang="he-IL" sz="1800"/>
            </a:p>
          </p:txBody>
        </p:sp>
        <p:sp>
          <p:nvSpPr>
            <p:cNvPr id="1030237" name="Freeform 106"/>
            <p:cNvSpPr>
              <a:spLocks/>
            </p:cNvSpPr>
            <p:nvPr/>
          </p:nvSpPr>
          <p:spPr bwMode="auto">
            <a:xfrm>
              <a:off x="4132" y="916"/>
              <a:ext cx="55" cy="69"/>
            </a:xfrm>
            <a:custGeom>
              <a:avLst/>
              <a:gdLst>
                <a:gd name="T0" fmla="*/ 108 w 108"/>
                <a:gd name="T1" fmla="*/ 45 h 138"/>
                <a:gd name="T2" fmla="*/ 108 w 108"/>
                <a:gd name="T3" fmla="*/ 138 h 138"/>
                <a:gd name="T4" fmla="*/ 0 w 108"/>
                <a:gd name="T5" fmla="*/ 99 h 138"/>
                <a:gd name="T6" fmla="*/ 0 w 108"/>
                <a:gd name="T7" fmla="*/ 0 h 138"/>
                <a:gd name="T8" fmla="*/ 108 w 108"/>
                <a:gd name="T9" fmla="*/ 45 h 138"/>
                <a:gd name="T10" fmla="*/ 0 60000 65536"/>
                <a:gd name="T11" fmla="*/ 0 60000 65536"/>
                <a:gd name="T12" fmla="*/ 0 60000 65536"/>
                <a:gd name="T13" fmla="*/ 0 60000 65536"/>
                <a:gd name="T14" fmla="*/ 0 60000 65536"/>
                <a:gd name="T15" fmla="*/ 0 w 108"/>
                <a:gd name="T16" fmla="*/ 0 h 138"/>
                <a:gd name="T17" fmla="*/ 108 w 108"/>
                <a:gd name="T18" fmla="*/ 138 h 138"/>
              </a:gdLst>
              <a:ahLst/>
              <a:cxnLst>
                <a:cxn ang="T10">
                  <a:pos x="T0" y="T1"/>
                </a:cxn>
                <a:cxn ang="T11">
                  <a:pos x="T2" y="T3"/>
                </a:cxn>
                <a:cxn ang="T12">
                  <a:pos x="T4" y="T5"/>
                </a:cxn>
                <a:cxn ang="T13">
                  <a:pos x="T6" y="T7"/>
                </a:cxn>
                <a:cxn ang="T14">
                  <a:pos x="T8" y="T9"/>
                </a:cxn>
              </a:cxnLst>
              <a:rect l="T15" t="T16" r="T17" b="T18"/>
              <a:pathLst>
                <a:path w="108" h="138">
                  <a:moveTo>
                    <a:pt x="108" y="45"/>
                  </a:moveTo>
                  <a:lnTo>
                    <a:pt x="108" y="138"/>
                  </a:lnTo>
                  <a:lnTo>
                    <a:pt x="0" y="99"/>
                  </a:lnTo>
                  <a:lnTo>
                    <a:pt x="0" y="0"/>
                  </a:lnTo>
                  <a:lnTo>
                    <a:pt x="108" y="45"/>
                  </a:lnTo>
                  <a:close/>
                </a:path>
              </a:pathLst>
            </a:custGeom>
            <a:solidFill>
              <a:srgbClr val="91637A"/>
            </a:solidFill>
            <a:ln w="9525">
              <a:noFill/>
              <a:round/>
              <a:headEnd/>
              <a:tailEnd/>
            </a:ln>
          </p:spPr>
          <p:txBody>
            <a:bodyPr/>
            <a:lstStyle/>
            <a:p>
              <a:endParaRPr lang="he-IL" sz="1800"/>
            </a:p>
          </p:txBody>
        </p:sp>
        <p:sp>
          <p:nvSpPr>
            <p:cNvPr id="1030238" name="Freeform 107"/>
            <p:cNvSpPr>
              <a:spLocks/>
            </p:cNvSpPr>
            <p:nvPr/>
          </p:nvSpPr>
          <p:spPr bwMode="auto">
            <a:xfrm>
              <a:off x="4132" y="975"/>
              <a:ext cx="15" cy="55"/>
            </a:xfrm>
            <a:custGeom>
              <a:avLst/>
              <a:gdLst>
                <a:gd name="T0" fmla="*/ 29 w 29"/>
                <a:gd name="T1" fmla="*/ 11 h 111"/>
                <a:gd name="T2" fmla="*/ 29 w 29"/>
                <a:gd name="T3" fmla="*/ 111 h 111"/>
                <a:gd name="T4" fmla="*/ 0 w 29"/>
                <a:gd name="T5" fmla="*/ 103 h 111"/>
                <a:gd name="T6" fmla="*/ 0 w 29"/>
                <a:gd name="T7" fmla="*/ 0 h 111"/>
                <a:gd name="T8" fmla="*/ 29 w 29"/>
                <a:gd name="T9" fmla="*/ 11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29" y="11"/>
                  </a:moveTo>
                  <a:lnTo>
                    <a:pt x="29" y="111"/>
                  </a:lnTo>
                  <a:lnTo>
                    <a:pt x="0" y="103"/>
                  </a:lnTo>
                  <a:lnTo>
                    <a:pt x="0" y="0"/>
                  </a:lnTo>
                  <a:lnTo>
                    <a:pt x="29" y="11"/>
                  </a:lnTo>
                  <a:close/>
                </a:path>
              </a:pathLst>
            </a:custGeom>
            <a:solidFill>
              <a:srgbClr val="91637A"/>
            </a:solidFill>
            <a:ln w="9525">
              <a:noFill/>
              <a:round/>
              <a:headEnd/>
              <a:tailEnd/>
            </a:ln>
          </p:spPr>
          <p:txBody>
            <a:bodyPr/>
            <a:lstStyle/>
            <a:p>
              <a:endParaRPr lang="he-IL" sz="1800"/>
            </a:p>
          </p:txBody>
        </p:sp>
        <p:sp>
          <p:nvSpPr>
            <p:cNvPr id="1030239" name="Freeform 108"/>
            <p:cNvSpPr>
              <a:spLocks/>
            </p:cNvSpPr>
            <p:nvPr/>
          </p:nvSpPr>
          <p:spPr bwMode="auto">
            <a:xfrm>
              <a:off x="4132" y="1036"/>
              <a:ext cx="55" cy="64"/>
            </a:xfrm>
            <a:custGeom>
              <a:avLst/>
              <a:gdLst>
                <a:gd name="T0" fmla="*/ 108 w 108"/>
                <a:gd name="T1" fmla="*/ 34 h 128"/>
                <a:gd name="T2" fmla="*/ 108 w 108"/>
                <a:gd name="T3" fmla="*/ 128 h 128"/>
                <a:gd name="T4" fmla="*/ 0 w 108"/>
                <a:gd name="T5" fmla="*/ 100 h 128"/>
                <a:gd name="T6" fmla="*/ 0 w 108"/>
                <a:gd name="T7" fmla="*/ 0 h 128"/>
                <a:gd name="T8" fmla="*/ 108 w 108"/>
                <a:gd name="T9" fmla="*/ 34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108" y="34"/>
                  </a:moveTo>
                  <a:lnTo>
                    <a:pt x="108" y="128"/>
                  </a:lnTo>
                  <a:lnTo>
                    <a:pt x="0" y="100"/>
                  </a:lnTo>
                  <a:lnTo>
                    <a:pt x="0" y="0"/>
                  </a:lnTo>
                  <a:lnTo>
                    <a:pt x="108" y="34"/>
                  </a:lnTo>
                  <a:close/>
                </a:path>
              </a:pathLst>
            </a:custGeom>
            <a:solidFill>
              <a:srgbClr val="91637A"/>
            </a:solidFill>
            <a:ln w="9525">
              <a:noFill/>
              <a:round/>
              <a:headEnd/>
              <a:tailEnd/>
            </a:ln>
          </p:spPr>
          <p:txBody>
            <a:bodyPr/>
            <a:lstStyle/>
            <a:p>
              <a:endParaRPr lang="he-IL" sz="1800"/>
            </a:p>
          </p:txBody>
        </p:sp>
        <p:sp>
          <p:nvSpPr>
            <p:cNvPr id="1030240" name="Freeform 109"/>
            <p:cNvSpPr>
              <a:spLocks/>
            </p:cNvSpPr>
            <p:nvPr/>
          </p:nvSpPr>
          <p:spPr bwMode="auto">
            <a:xfrm>
              <a:off x="4132" y="1095"/>
              <a:ext cx="15" cy="55"/>
            </a:xfrm>
            <a:custGeom>
              <a:avLst/>
              <a:gdLst>
                <a:gd name="T0" fmla="*/ 29 w 29"/>
                <a:gd name="T1" fmla="*/ 8 h 109"/>
                <a:gd name="T2" fmla="*/ 29 w 29"/>
                <a:gd name="T3" fmla="*/ 109 h 109"/>
                <a:gd name="T4" fmla="*/ 0 w 29"/>
                <a:gd name="T5" fmla="*/ 104 h 109"/>
                <a:gd name="T6" fmla="*/ 0 w 29"/>
                <a:gd name="T7" fmla="*/ 0 h 109"/>
                <a:gd name="T8" fmla="*/ 29 w 29"/>
                <a:gd name="T9" fmla="*/ 8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29" y="8"/>
                  </a:moveTo>
                  <a:lnTo>
                    <a:pt x="29" y="109"/>
                  </a:lnTo>
                  <a:lnTo>
                    <a:pt x="0" y="104"/>
                  </a:lnTo>
                  <a:lnTo>
                    <a:pt x="0" y="0"/>
                  </a:lnTo>
                  <a:lnTo>
                    <a:pt x="29" y="8"/>
                  </a:lnTo>
                  <a:close/>
                </a:path>
              </a:pathLst>
            </a:custGeom>
            <a:solidFill>
              <a:srgbClr val="91637A"/>
            </a:solidFill>
            <a:ln w="9525">
              <a:noFill/>
              <a:round/>
              <a:headEnd/>
              <a:tailEnd/>
            </a:ln>
          </p:spPr>
          <p:txBody>
            <a:bodyPr/>
            <a:lstStyle/>
            <a:p>
              <a:endParaRPr lang="he-IL" sz="1800"/>
            </a:p>
          </p:txBody>
        </p:sp>
        <p:sp>
          <p:nvSpPr>
            <p:cNvPr id="1030241" name="Freeform 110"/>
            <p:cNvSpPr>
              <a:spLocks/>
            </p:cNvSpPr>
            <p:nvPr/>
          </p:nvSpPr>
          <p:spPr bwMode="auto">
            <a:xfrm>
              <a:off x="4132" y="1156"/>
              <a:ext cx="55" cy="58"/>
            </a:xfrm>
            <a:custGeom>
              <a:avLst/>
              <a:gdLst>
                <a:gd name="T0" fmla="*/ 108 w 108"/>
                <a:gd name="T1" fmla="*/ 21 h 115"/>
                <a:gd name="T2" fmla="*/ 108 w 108"/>
                <a:gd name="T3" fmla="*/ 115 h 115"/>
                <a:gd name="T4" fmla="*/ 0 w 108"/>
                <a:gd name="T5" fmla="*/ 100 h 115"/>
                <a:gd name="T6" fmla="*/ 0 w 108"/>
                <a:gd name="T7" fmla="*/ 0 h 115"/>
                <a:gd name="T8" fmla="*/ 108 w 108"/>
                <a:gd name="T9" fmla="*/ 21 h 115"/>
                <a:gd name="T10" fmla="*/ 0 60000 65536"/>
                <a:gd name="T11" fmla="*/ 0 60000 65536"/>
                <a:gd name="T12" fmla="*/ 0 60000 65536"/>
                <a:gd name="T13" fmla="*/ 0 60000 65536"/>
                <a:gd name="T14" fmla="*/ 0 60000 65536"/>
                <a:gd name="T15" fmla="*/ 0 w 108"/>
                <a:gd name="T16" fmla="*/ 0 h 115"/>
                <a:gd name="T17" fmla="*/ 108 w 108"/>
                <a:gd name="T18" fmla="*/ 115 h 115"/>
              </a:gdLst>
              <a:ahLst/>
              <a:cxnLst>
                <a:cxn ang="T10">
                  <a:pos x="T0" y="T1"/>
                </a:cxn>
                <a:cxn ang="T11">
                  <a:pos x="T2" y="T3"/>
                </a:cxn>
                <a:cxn ang="T12">
                  <a:pos x="T4" y="T5"/>
                </a:cxn>
                <a:cxn ang="T13">
                  <a:pos x="T6" y="T7"/>
                </a:cxn>
                <a:cxn ang="T14">
                  <a:pos x="T8" y="T9"/>
                </a:cxn>
              </a:cxnLst>
              <a:rect l="T15" t="T16" r="T17" b="T18"/>
              <a:pathLst>
                <a:path w="108" h="115">
                  <a:moveTo>
                    <a:pt x="108" y="21"/>
                  </a:moveTo>
                  <a:lnTo>
                    <a:pt x="108" y="115"/>
                  </a:lnTo>
                  <a:lnTo>
                    <a:pt x="0" y="100"/>
                  </a:lnTo>
                  <a:lnTo>
                    <a:pt x="0" y="0"/>
                  </a:lnTo>
                  <a:lnTo>
                    <a:pt x="108" y="21"/>
                  </a:lnTo>
                  <a:close/>
                </a:path>
              </a:pathLst>
            </a:custGeom>
            <a:solidFill>
              <a:srgbClr val="91637A"/>
            </a:solidFill>
            <a:ln w="9525">
              <a:noFill/>
              <a:round/>
              <a:headEnd/>
              <a:tailEnd/>
            </a:ln>
          </p:spPr>
          <p:txBody>
            <a:bodyPr/>
            <a:lstStyle/>
            <a:p>
              <a:endParaRPr lang="he-IL" sz="1800"/>
            </a:p>
          </p:txBody>
        </p:sp>
        <p:sp>
          <p:nvSpPr>
            <p:cNvPr id="1030242" name="Freeform 111"/>
            <p:cNvSpPr>
              <a:spLocks/>
            </p:cNvSpPr>
            <p:nvPr/>
          </p:nvSpPr>
          <p:spPr bwMode="auto">
            <a:xfrm>
              <a:off x="4132" y="1215"/>
              <a:ext cx="15" cy="53"/>
            </a:xfrm>
            <a:custGeom>
              <a:avLst/>
              <a:gdLst>
                <a:gd name="T0" fmla="*/ 29 w 29"/>
                <a:gd name="T1" fmla="*/ 3 h 104"/>
                <a:gd name="T2" fmla="*/ 29 w 29"/>
                <a:gd name="T3" fmla="*/ 104 h 104"/>
                <a:gd name="T4" fmla="*/ 0 w 29"/>
                <a:gd name="T5" fmla="*/ 102 h 104"/>
                <a:gd name="T6" fmla="*/ 0 w 29"/>
                <a:gd name="T7" fmla="*/ 0 h 104"/>
                <a:gd name="T8" fmla="*/ 29 w 29"/>
                <a:gd name="T9" fmla="*/ 3 h 104"/>
                <a:gd name="T10" fmla="*/ 0 60000 65536"/>
                <a:gd name="T11" fmla="*/ 0 60000 65536"/>
                <a:gd name="T12" fmla="*/ 0 60000 65536"/>
                <a:gd name="T13" fmla="*/ 0 60000 65536"/>
                <a:gd name="T14" fmla="*/ 0 60000 65536"/>
                <a:gd name="T15" fmla="*/ 0 w 29"/>
                <a:gd name="T16" fmla="*/ 0 h 104"/>
                <a:gd name="T17" fmla="*/ 29 w 29"/>
                <a:gd name="T18" fmla="*/ 104 h 104"/>
              </a:gdLst>
              <a:ahLst/>
              <a:cxnLst>
                <a:cxn ang="T10">
                  <a:pos x="T0" y="T1"/>
                </a:cxn>
                <a:cxn ang="T11">
                  <a:pos x="T2" y="T3"/>
                </a:cxn>
                <a:cxn ang="T12">
                  <a:pos x="T4" y="T5"/>
                </a:cxn>
                <a:cxn ang="T13">
                  <a:pos x="T6" y="T7"/>
                </a:cxn>
                <a:cxn ang="T14">
                  <a:pos x="T8" y="T9"/>
                </a:cxn>
              </a:cxnLst>
              <a:rect l="T15" t="T16" r="T17" b="T18"/>
              <a:pathLst>
                <a:path w="29" h="104">
                  <a:moveTo>
                    <a:pt x="29" y="3"/>
                  </a:moveTo>
                  <a:lnTo>
                    <a:pt x="29" y="104"/>
                  </a:lnTo>
                  <a:lnTo>
                    <a:pt x="0" y="102"/>
                  </a:lnTo>
                  <a:lnTo>
                    <a:pt x="0" y="0"/>
                  </a:lnTo>
                  <a:lnTo>
                    <a:pt x="29" y="3"/>
                  </a:lnTo>
                  <a:close/>
                </a:path>
              </a:pathLst>
            </a:custGeom>
            <a:solidFill>
              <a:srgbClr val="91637A"/>
            </a:solidFill>
            <a:ln w="9525">
              <a:noFill/>
              <a:round/>
              <a:headEnd/>
              <a:tailEnd/>
            </a:ln>
          </p:spPr>
          <p:txBody>
            <a:bodyPr/>
            <a:lstStyle/>
            <a:p>
              <a:endParaRPr lang="he-IL" sz="1800"/>
            </a:p>
          </p:txBody>
        </p:sp>
        <p:sp>
          <p:nvSpPr>
            <p:cNvPr id="1030243" name="Freeform 112"/>
            <p:cNvSpPr>
              <a:spLocks/>
            </p:cNvSpPr>
            <p:nvPr/>
          </p:nvSpPr>
          <p:spPr bwMode="auto">
            <a:xfrm>
              <a:off x="4132" y="1454"/>
              <a:ext cx="15" cy="53"/>
            </a:xfrm>
            <a:custGeom>
              <a:avLst/>
              <a:gdLst>
                <a:gd name="T0" fmla="*/ 0 w 29"/>
                <a:gd name="T1" fmla="*/ 3 h 106"/>
                <a:gd name="T2" fmla="*/ 29 w 29"/>
                <a:gd name="T3" fmla="*/ 0 h 106"/>
                <a:gd name="T4" fmla="*/ 29 w 29"/>
                <a:gd name="T5" fmla="*/ 103 h 106"/>
                <a:gd name="T6" fmla="*/ 0 w 29"/>
                <a:gd name="T7" fmla="*/ 106 h 106"/>
                <a:gd name="T8" fmla="*/ 0 w 29"/>
                <a:gd name="T9" fmla="*/ 3 h 106"/>
                <a:gd name="T10" fmla="*/ 0 60000 65536"/>
                <a:gd name="T11" fmla="*/ 0 60000 65536"/>
                <a:gd name="T12" fmla="*/ 0 60000 65536"/>
                <a:gd name="T13" fmla="*/ 0 60000 65536"/>
                <a:gd name="T14" fmla="*/ 0 60000 65536"/>
                <a:gd name="T15" fmla="*/ 0 w 29"/>
                <a:gd name="T16" fmla="*/ 0 h 106"/>
                <a:gd name="T17" fmla="*/ 29 w 29"/>
                <a:gd name="T18" fmla="*/ 106 h 106"/>
              </a:gdLst>
              <a:ahLst/>
              <a:cxnLst>
                <a:cxn ang="T10">
                  <a:pos x="T0" y="T1"/>
                </a:cxn>
                <a:cxn ang="T11">
                  <a:pos x="T2" y="T3"/>
                </a:cxn>
                <a:cxn ang="T12">
                  <a:pos x="T4" y="T5"/>
                </a:cxn>
                <a:cxn ang="T13">
                  <a:pos x="T6" y="T7"/>
                </a:cxn>
                <a:cxn ang="T14">
                  <a:pos x="T8" y="T9"/>
                </a:cxn>
              </a:cxnLst>
              <a:rect l="T15" t="T16" r="T17" b="T18"/>
              <a:pathLst>
                <a:path w="29" h="106">
                  <a:moveTo>
                    <a:pt x="0" y="3"/>
                  </a:moveTo>
                  <a:lnTo>
                    <a:pt x="29" y="0"/>
                  </a:lnTo>
                  <a:lnTo>
                    <a:pt x="29" y="103"/>
                  </a:lnTo>
                  <a:lnTo>
                    <a:pt x="0" y="106"/>
                  </a:lnTo>
                  <a:lnTo>
                    <a:pt x="0" y="3"/>
                  </a:lnTo>
                  <a:close/>
                </a:path>
              </a:pathLst>
            </a:custGeom>
            <a:solidFill>
              <a:srgbClr val="91637A"/>
            </a:solidFill>
            <a:ln w="9525">
              <a:noFill/>
              <a:round/>
              <a:headEnd/>
              <a:tailEnd/>
            </a:ln>
          </p:spPr>
          <p:txBody>
            <a:bodyPr/>
            <a:lstStyle/>
            <a:p>
              <a:endParaRPr lang="he-IL" sz="1800"/>
            </a:p>
          </p:txBody>
        </p:sp>
        <p:sp>
          <p:nvSpPr>
            <p:cNvPr id="1030244" name="Freeform 113"/>
            <p:cNvSpPr>
              <a:spLocks/>
            </p:cNvSpPr>
            <p:nvPr/>
          </p:nvSpPr>
          <p:spPr bwMode="auto">
            <a:xfrm>
              <a:off x="4132" y="1508"/>
              <a:ext cx="55" cy="58"/>
            </a:xfrm>
            <a:custGeom>
              <a:avLst/>
              <a:gdLst>
                <a:gd name="T0" fmla="*/ 0 w 108"/>
                <a:gd name="T1" fmla="*/ 16 h 116"/>
                <a:gd name="T2" fmla="*/ 108 w 108"/>
                <a:gd name="T3" fmla="*/ 0 h 116"/>
                <a:gd name="T4" fmla="*/ 108 w 108"/>
                <a:gd name="T5" fmla="*/ 95 h 116"/>
                <a:gd name="T6" fmla="*/ 0 w 108"/>
                <a:gd name="T7" fmla="*/ 116 h 116"/>
                <a:gd name="T8" fmla="*/ 0 w 108"/>
                <a:gd name="T9" fmla="*/ 16 h 116"/>
                <a:gd name="T10" fmla="*/ 0 60000 65536"/>
                <a:gd name="T11" fmla="*/ 0 60000 65536"/>
                <a:gd name="T12" fmla="*/ 0 60000 65536"/>
                <a:gd name="T13" fmla="*/ 0 60000 65536"/>
                <a:gd name="T14" fmla="*/ 0 60000 65536"/>
                <a:gd name="T15" fmla="*/ 0 w 108"/>
                <a:gd name="T16" fmla="*/ 0 h 116"/>
                <a:gd name="T17" fmla="*/ 108 w 108"/>
                <a:gd name="T18" fmla="*/ 116 h 116"/>
              </a:gdLst>
              <a:ahLst/>
              <a:cxnLst>
                <a:cxn ang="T10">
                  <a:pos x="T0" y="T1"/>
                </a:cxn>
                <a:cxn ang="T11">
                  <a:pos x="T2" y="T3"/>
                </a:cxn>
                <a:cxn ang="T12">
                  <a:pos x="T4" y="T5"/>
                </a:cxn>
                <a:cxn ang="T13">
                  <a:pos x="T6" y="T7"/>
                </a:cxn>
                <a:cxn ang="T14">
                  <a:pos x="T8" y="T9"/>
                </a:cxn>
              </a:cxnLst>
              <a:rect l="T15" t="T16" r="T17" b="T18"/>
              <a:pathLst>
                <a:path w="108" h="116">
                  <a:moveTo>
                    <a:pt x="0" y="16"/>
                  </a:moveTo>
                  <a:lnTo>
                    <a:pt x="108" y="0"/>
                  </a:lnTo>
                  <a:lnTo>
                    <a:pt x="108" y="95"/>
                  </a:lnTo>
                  <a:lnTo>
                    <a:pt x="0" y="116"/>
                  </a:lnTo>
                  <a:lnTo>
                    <a:pt x="0" y="16"/>
                  </a:lnTo>
                  <a:close/>
                </a:path>
              </a:pathLst>
            </a:custGeom>
            <a:solidFill>
              <a:srgbClr val="91637A"/>
            </a:solidFill>
            <a:ln w="9525">
              <a:noFill/>
              <a:round/>
              <a:headEnd/>
              <a:tailEnd/>
            </a:ln>
          </p:spPr>
          <p:txBody>
            <a:bodyPr/>
            <a:lstStyle/>
            <a:p>
              <a:endParaRPr lang="he-IL" sz="1800"/>
            </a:p>
          </p:txBody>
        </p:sp>
        <p:sp>
          <p:nvSpPr>
            <p:cNvPr id="1030245" name="Freeform 114"/>
            <p:cNvSpPr>
              <a:spLocks/>
            </p:cNvSpPr>
            <p:nvPr/>
          </p:nvSpPr>
          <p:spPr bwMode="auto">
            <a:xfrm>
              <a:off x="4155" y="1556"/>
              <a:ext cx="75" cy="65"/>
            </a:xfrm>
            <a:custGeom>
              <a:avLst/>
              <a:gdLst>
                <a:gd name="T0" fmla="*/ 149 w 149"/>
                <a:gd name="T1" fmla="*/ 0 h 129"/>
                <a:gd name="T2" fmla="*/ 149 w 149"/>
                <a:gd name="T3" fmla="*/ 91 h 129"/>
                <a:gd name="T4" fmla="*/ 0 w 149"/>
                <a:gd name="T5" fmla="*/ 129 h 129"/>
                <a:gd name="T6" fmla="*/ 0 w 149"/>
                <a:gd name="T7" fmla="*/ 29 h 129"/>
                <a:gd name="T8" fmla="*/ 149 w 149"/>
                <a:gd name="T9" fmla="*/ 0 h 129"/>
                <a:gd name="T10" fmla="*/ 0 60000 65536"/>
                <a:gd name="T11" fmla="*/ 0 60000 65536"/>
                <a:gd name="T12" fmla="*/ 0 60000 65536"/>
                <a:gd name="T13" fmla="*/ 0 60000 65536"/>
                <a:gd name="T14" fmla="*/ 0 60000 65536"/>
                <a:gd name="T15" fmla="*/ 0 w 149"/>
                <a:gd name="T16" fmla="*/ 0 h 129"/>
                <a:gd name="T17" fmla="*/ 149 w 149"/>
                <a:gd name="T18" fmla="*/ 129 h 129"/>
              </a:gdLst>
              <a:ahLst/>
              <a:cxnLst>
                <a:cxn ang="T10">
                  <a:pos x="T0" y="T1"/>
                </a:cxn>
                <a:cxn ang="T11">
                  <a:pos x="T2" y="T3"/>
                </a:cxn>
                <a:cxn ang="T12">
                  <a:pos x="T4" y="T5"/>
                </a:cxn>
                <a:cxn ang="T13">
                  <a:pos x="T6" y="T7"/>
                </a:cxn>
                <a:cxn ang="T14">
                  <a:pos x="T8" y="T9"/>
                </a:cxn>
              </a:cxnLst>
              <a:rect l="T15" t="T16" r="T17" b="T18"/>
              <a:pathLst>
                <a:path w="149" h="129">
                  <a:moveTo>
                    <a:pt x="149" y="0"/>
                  </a:moveTo>
                  <a:lnTo>
                    <a:pt x="149" y="91"/>
                  </a:lnTo>
                  <a:lnTo>
                    <a:pt x="0" y="129"/>
                  </a:lnTo>
                  <a:lnTo>
                    <a:pt x="0" y="29"/>
                  </a:lnTo>
                  <a:lnTo>
                    <a:pt x="149" y="0"/>
                  </a:lnTo>
                  <a:close/>
                </a:path>
              </a:pathLst>
            </a:custGeom>
            <a:solidFill>
              <a:srgbClr val="91637A"/>
            </a:solidFill>
            <a:ln w="9525">
              <a:noFill/>
              <a:round/>
              <a:headEnd/>
              <a:tailEnd/>
            </a:ln>
          </p:spPr>
          <p:txBody>
            <a:bodyPr/>
            <a:lstStyle/>
            <a:p>
              <a:endParaRPr lang="he-IL" sz="1800"/>
            </a:p>
          </p:txBody>
        </p:sp>
        <p:sp>
          <p:nvSpPr>
            <p:cNvPr id="1030246" name="Freeform 115"/>
            <p:cNvSpPr>
              <a:spLocks/>
            </p:cNvSpPr>
            <p:nvPr/>
          </p:nvSpPr>
          <p:spPr bwMode="auto">
            <a:xfrm>
              <a:off x="4487" y="1104"/>
              <a:ext cx="16" cy="36"/>
            </a:xfrm>
            <a:custGeom>
              <a:avLst/>
              <a:gdLst>
                <a:gd name="T0" fmla="*/ 0 w 33"/>
                <a:gd name="T1" fmla="*/ 62 h 72"/>
                <a:gd name="T2" fmla="*/ 0 w 33"/>
                <a:gd name="T3" fmla="*/ 0 h 72"/>
                <a:gd name="T4" fmla="*/ 33 w 33"/>
                <a:gd name="T5" fmla="*/ 12 h 72"/>
                <a:gd name="T6" fmla="*/ 33 w 33"/>
                <a:gd name="T7" fmla="*/ 72 h 72"/>
                <a:gd name="T8" fmla="*/ 0 w 33"/>
                <a:gd name="T9" fmla="*/ 62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62"/>
                  </a:moveTo>
                  <a:lnTo>
                    <a:pt x="0" y="0"/>
                  </a:lnTo>
                  <a:lnTo>
                    <a:pt x="33" y="12"/>
                  </a:lnTo>
                  <a:lnTo>
                    <a:pt x="33" y="72"/>
                  </a:lnTo>
                  <a:lnTo>
                    <a:pt x="0" y="62"/>
                  </a:lnTo>
                  <a:close/>
                </a:path>
              </a:pathLst>
            </a:custGeom>
            <a:solidFill>
              <a:srgbClr val="91637A"/>
            </a:solidFill>
            <a:ln w="9525">
              <a:noFill/>
              <a:round/>
              <a:headEnd/>
              <a:tailEnd/>
            </a:ln>
          </p:spPr>
          <p:txBody>
            <a:bodyPr/>
            <a:lstStyle/>
            <a:p>
              <a:endParaRPr lang="he-IL" sz="1800"/>
            </a:p>
          </p:txBody>
        </p:sp>
        <p:sp>
          <p:nvSpPr>
            <p:cNvPr id="1030247" name="Freeform 116"/>
            <p:cNvSpPr>
              <a:spLocks/>
            </p:cNvSpPr>
            <p:nvPr/>
          </p:nvSpPr>
          <p:spPr bwMode="auto">
            <a:xfrm>
              <a:off x="4404" y="1074"/>
              <a:ext cx="75" cy="58"/>
            </a:xfrm>
            <a:custGeom>
              <a:avLst/>
              <a:gdLst>
                <a:gd name="T0" fmla="*/ 148 w 148"/>
                <a:gd name="T1" fmla="*/ 117 h 117"/>
                <a:gd name="T2" fmla="*/ 0 w 148"/>
                <a:gd name="T3" fmla="*/ 72 h 117"/>
                <a:gd name="T4" fmla="*/ 0 w 148"/>
                <a:gd name="T5" fmla="*/ 0 h 117"/>
                <a:gd name="T6" fmla="*/ 148 w 148"/>
                <a:gd name="T7" fmla="*/ 53 h 117"/>
                <a:gd name="T8" fmla="*/ 148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148" y="117"/>
                  </a:moveTo>
                  <a:lnTo>
                    <a:pt x="0" y="72"/>
                  </a:lnTo>
                  <a:lnTo>
                    <a:pt x="0" y="0"/>
                  </a:lnTo>
                  <a:lnTo>
                    <a:pt x="148" y="53"/>
                  </a:lnTo>
                  <a:lnTo>
                    <a:pt x="148" y="117"/>
                  </a:lnTo>
                  <a:close/>
                </a:path>
              </a:pathLst>
            </a:custGeom>
            <a:solidFill>
              <a:srgbClr val="91637A"/>
            </a:solidFill>
            <a:ln w="9525">
              <a:noFill/>
              <a:round/>
              <a:headEnd/>
              <a:tailEnd/>
            </a:ln>
          </p:spPr>
          <p:txBody>
            <a:bodyPr/>
            <a:lstStyle/>
            <a:p>
              <a:endParaRPr lang="he-IL" sz="1800"/>
            </a:p>
          </p:txBody>
        </p:sp>
        <p:sp>
          <p:nvSpPr>
            <p:cNvPr id="1030248" name="Freeform 117"/>
            <p:cNvSpPr>
              <a:spLocks/>
            </p:cNvSpPr>
            <p:nvPr/>
          </p:nvSpPr>
          <p:spPr bwMode="auto">
            <a:xfrm>
              <a:off x="4362" y="1011"/>
              <a:ext cx="73" cy="65"/>
            </a:xfrm>
            <a:custGeom>
              <a:avLst/>
              <a:gdLst>
                <a:gd name="T0" fmla="*/ 0 w 148"/>
                <a:gd name="T1" fmla="*/ 75 h 129"/>
                <a:gd name="T2" fmla="*/ 0 w 148"/>
                <a:gd name="T3" fmla="*/ 0 h 129"/>
                <a:gd name="T4" fmla="*/ 148 w 148"/>
                <a:gd name="T5" fmla="*/ 62 h 129"/>
                <a:gd name="T6" fmla="*/ 148 w 148"/>
                <a:gd name="T7" fmla="*/ 129 h 129"/>
                <a:gd name="T8" fmla="*/ 0 w 148"/>
                <a:gd name="T9" fmla="*/ 75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75"/>
                  </a:moveTo>
                  <a:lnTo>
                    <a:pt x="0" y="0"/>
                  </a:lnTo>
                  <a:lnTo>
                    <a:pt x="148" y="62"/>
                  </a:lnTo>
                  <a:lnTo>
                    <a:pt x="148" y="129"/>
                  </a:lnTo>
                  <a:lnTo>
                    <a:pt x="0" y="75"/>
                  </a:lnTo>
                  <a:close/>
                </a:path>
              </a:pathLst>
            </a:custGeom>
            <a:solidFill>
              <a:srgbClr val="91637A"/>
            </a:solidFill>
            <a:ln w="9525">
              <a:noFill/>
              <a:round/>
              <a:headEnd/>
              <a:tailEnd/>
            </a:ln>
          </p:spPr>
          <p:txBody>
            <a:bodyPr/>
            <a:lstStyle/>
            <a:p>
              <a:endParaRPr lang="he-IL" sz="1800"/>
            </a:p>
          </p:txBody>
        </p:sp>
        <p:sp>
          <p:nvSpPr>
            <p:cNvPr id="1030249" name="Freeform 118"/>
            <p:cNvSpPr>
              <a:spLocks/>
            </p:cNvSpPr>
            <p:nvPr/>
          </p:nvSpPr>
          <p:spPr bwMode="auto">
            <a:xfrm>
              <a:off x="4321" y="945"/>
              <a:ext cx="75" cy="71"/>
            </a:xfrm>
            <a:custGeom>
              <a:avLst/>
              <a:gdLst>
                <a:gd name="T0" fmla="*/ 0 w 148"/>
                <a:gd name="T1" fmla="*/ 80 h 142"/>
                <a:gd name="T2" fmla="*/ 0 w 148"/>
                <a:gd name="T3" fmla="*/ 0 h 142"/>
                <a:gd name="T4" fmla="*/ 148 w 148"/>
                <a:gd name="T5" fmla="*/ 71 h 142"/>
                <a:gd name="T6" fmla="*/ 148 w 148"/>
                <a:gd name="T7" fmla="*/ 142 h 142"/>
                <a:gd name="T8" fmla="*/ 0 w 148"/>
                <a:gd name="T9" fmla="*/ 80 h 142"/>
                <a:gd name="T10" fmla="*/ 0 60000 65536"/>
                <a:gd name="T11" fmla="*/ 0 60000 65536"/>
                <a:gd name="T12" fmla="*/ 0 60000 65536"/>
                <a:gd name="T13" fmla="*/ 0 60000 65536"/>
                <a:gd name="T14" fmla="*/ 0 60000 65536"/>
                <a:gd name="T15" fmla="*/ 0 w 148"/>
                <a:gd name="T16" fmla="*/ 0 h 142"/>
                <a:gd name="T17" fmla="*/ 148 w 148"/>
                <a:gd name="T18" fmla="*/ 142 h 142"/>
              </a:gdLst>
              <a:ahLst/>
              <a:cxnLst>
                <a:cxn ang="T10">
                  <a:pos x="T0" y="T1"/>
                </a:cxn>
                <a:cxn ang="T11">
                  <a:pos x="T2" y="T3"/>
                </a:cxn>
                <a:cxn ang="T12">
                  <a:pos x="T4" y="T5"/>
                </a:cxn>
                <a:cxn ang="T13">
                  <a:pos x="T6" y="T7"/>
                </a:cxn>
                <a:cxn ang="T14">
                  <a:pos x="T8" y="T9"/>
                </a:cxn>
              </a:cxnLst>
              <a:rect l="T15" t="T16" r="T17" b="T18"/>
              <a:pathLst>
                <a:path w="148" h="142">
                  <a:moveTo>
                    <a:pt x="0" y="80"/>
                  </a:moveTo>
                  <a:lnTo>
                    <a:pt x="0" y="0"/>
                  </a:lnTo>
                  <a:lnTo>
                    <a:pt x="148" y="71"/>
                  </a:lnTo>
                  <a:lnTo>
                    <a:pt x="148" y="142"/>
                  </a:lnTo>
                  <a:lnTo>
                    <a:pt x="0" y="80"/>
                  </a:lnTo>
                  <a:close/>
                </a:path>
              </a:pathLst>
            </a:custGeom>
            <a:solidFill>
              <a:srgbClr val="91637A"/>
            </a:solidFill>
            <a:ln w="9525">
              <a:noFill/>
              <a:round/>
              <a:headEnd/>
              <a:tailEnd/>
            </a:ln>
          </p:spPr>
          <p:txBody>
            <a:bodyPr/>
            <a:lstStyle/>
            <a:p>
              <a:endParaRPr lang="he-IL" sz="1800"/>
            </a:p>
          </p:txBody>
        </p:sp>
        <p:sp>
          <p:nvSpPr>
            <p:cNvPr id="1030250" name="Freeform 119"/>
            <p:cNvSpPr>
              <a:spLocks/>
            </p:cNvSpPr>
            <p:nvPr/>
          </p:nvSpPr>
          <p:spPr bwMode="auto">
            <a:xfrm>
              <a:off x="4132" y="1572"/>
              <a:ext cx="15" cy="55"/>
            </a:xfrm>
            <a:custGeom>
              <a:avLst/>
              <a:gdLst>
                <a:gd name="T0" fmla="*/ 0 w 29"/>
                <a:gd name="T1" fmla="*/ 5 h 109"/>
                <a:gd name="T2" fmla="*/ 29 w 29"/>
                <a:gd name="T3" fmla="*/ 0 h 109"/>
                <a:gd name="T4" fmla="*/ 29 w 29"/>
                <a:gd name="T5" fmla="*/ 101 h 109"/>
                <a:gd name="T6" fmla="*/ 0 w 29"/>
                <a:gd name="T7" fmla="*/ 109 h 109"/>
                <a:gd name="T8" fmla="*/ 0 w 29"/>
                <a:gd name="T9" fmla="*/ 5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0" y="5"/>
                  </a:moveTo>
                  <a:lnTo>
                    <a:pt x="29" y="0"/>
                  </a:lnTo>
                  <a:lnTo>
                    <a:pt x="29" y="101"/>
                  </a:lnTo>
                  <a:lnTo>
                    <a:pt x="0" y="109"/>
                  </a:lnTo>
                  <a:lnTo>
                    <a:pt x="0" y="5"/>
                  </a:lnTo>
                  <a:close/>
                </a:path>
              </a:pathLst>
            </a:custGeom>
            <a:solidFill>
              <a:srgbClr val="91637A"/>
            </a:solidFill>
            <a:ln w="9525">
              <a:noFill/>
              <a:round/>
              <a:headEnd/>
              <a:tailEnd/>
            </a:ln>
          </p:spPr>
          <p:txBody>
            <a:bodyPr/>
            <a:lstStyle/>
            <a:p>
              <a:endParaRPr lang="he-IL" sz="1800"/>
            </a:p>
          </p:txBody>
        </p:sp>
        <p:sp>
          <p:nvSpPr>
            <p:cNvPr id="1030251" name="Freeform 120"/>
            <p:cNvSpPr>
              <a:spLocks/>
            </p:cNvSpPr>
            <p:nvPr/>
          </p:nvSpPr>
          <p:spPr bwMode="auto">
            <a:xfrm>
              <a:off x="4132" y="1692"/>
              <a:ext cx="15" cy="55"/>
            </a:xfrm>
            <a:custGeom>
              <a:avLst/>
              <a:gdLst>
                <a:gd name="T0" fmla="*/ 0 w 29"/>
                <a:gd name="T1" fmla="*/ 8 h 111"/>
                <a:gd name="T2" fmla="*/ 29 w 29"/>
                <a:gd name="T3" fmla="*/ 0 h 111"/>
                <a:gd name="T4" fmla="*/ 29 w 29"/>
                <a:gd name="T5" fmla="*/ 100 h 111"/>
                <a:gd name="T6" fmla="*/ 0 w 29"/>
                <a:gd name="T7" fmla="*/ 111 h 111"/>
                <a:gd name="T8" fmla="*/ 0 w 29"/>
                <a:gd name="T9" fmla="*/ 8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0" y="8"/>
                  </a:moveTo>
                  <a:lnTo>
                    <a:pt x="29" y="0"/>
                  </a:lnTo>
                  <a:lnTo>
                    <a:pt x="29" y="100"/>
                  </a:lnTo>
                  <a:lnTo>
                    <a:pt x="0" y="111"/>
                  </a:lnTo>
                  <a:lnTo>
                    <a:pt x="0" y="8"/>
                  </a:lnTo>
                  <a:close/>
                </a:path>
              </a:pathLst>
            </a:custGeom>
            <a:solidFill>
              <a:srgbClr val="91637A"/>
            </a:solidFill>
            <a:ln w="9525">
              <a:noFill/>
              <a:round/>
              <a:headEnd/>
              <a:tailEnd/>
            </a:ln>
          </p:spPr>
          <p:txBody>
            <a:bodyPr/>
            <a:lstStyle/>
            <a:p>
              <a:endParaRPr lang="he-IL" sz="1800"/>
            </a:p>
          </p:txBody>
        </p:sp>
        <p:sp>
          <p:nvSpPr>
            <p:cNvPr id="1030252" name="Freeform 121"/>
            <p:cNvSpPr>
              <a:spLocks/>
            </p:cNvSpPr>
            <p:nvPr/>
          </p:nvSpPr>
          <p:spPr bwMode="auto">
            <a:xfrm>
              <a:off x="4487" y="1580"/>
              <a:ext cx="16" cy="36"/>
            </a:xfrm>
            <a:custGeom>
              <a:avLst/>
              <a:gdLst>
                <a:gd name="T0" fmla="*/ 0 w 33"/>
                <a:gd name="T1" fmla="*/ 10 h 72"/>
                <a:gd name="T2" fmla="*/ 33 w 33"/>
                <a:gd name="T3" fmla="*/ 0 h 72"/>
                <a:gd name="T4" fmla="*/ 33 w 33"/>
                <a:gd name="T5" fmla="*/ 61 h 72"/>
                <a:gd name="T6" fmla="*/ 0 w 33"/>
                <a:gd name="T7" fmla="*/ 72 h 72"/>
                <a:gd name="T8" fmla="*/ 0 w 33"/>
                <a:gd name="T9" fmla="*/ 10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10"/>
                  </a:moveTo>
                  <a:lnTo>
                    <a:pt x="33" y="0"/>
                  </a:lnTo>
                  <a:lnTo>
                    <a:pt x="33" y="61"/>
                  </a:lnTo>
                  <a:lnTo>
                    <a:pt x="0" y="72"/>
                  </a:lnTo>
                  <a:lnTo>
                    <a:pt x="0" y="10"/>
                  </a:lnTo>
                  <a:close/>
                </a:path>
              </a:pathLst>
            </a:custGeom>
            <a:solidFill>
              <a:srgbClr val="91637A"/>
            </a:solidFill>
            <a:ln w="9525">
              <a:noFill/>
              <a:round/>
              <a:headEnd/>
              <a:tailEnd/>
            </a:ln>
          </p:spPr>
          <p:txBody>
            <a:bodyPr/>
            <a:lstStyle/>
            <a:p>
              <a:endParaRPr lang="he-IL" sz="1800"/>
            </a:p>
          </p:txBody>
        </p:sp>
        <p:sp>
          <p:nvSpPr>
            <p:cNvPr id="1030253" name="Freeform 122"/>
            <p:cNvSpPr>
              <a:spLocks/>
            </p:cNvSpPr>
            <p:nvPr/>
          </p:nvSpPr>
          <p:spPr bwMode="auto">
            <a:xfrm>
              <a:off x="4445" y="1047"/>
              <a:ext cx="58" cy="53"/>
            </a:xfrm>
            <a:custGeom>
              <a:avLst/>
              <a:gdLst>
                <a:gd name="T0" fmla="*/ 0 w 118"/>
                <a:gd name="T1" fmla="*/ 65 h 107"/>
                <a:gd name="T2" fmla="*/ 0 w 118"/>
                <a:gd name="T3" fmla="*/ 0 h 107"/>
                <a:gd name="T4" fmla="*/ 118 w 118"/>
                <a:gd name="T5" fmla="*/ 50 h 107"/>
                <a:gd name="T6" fmla="*/ 118 w 118"/>
                <a:gd name="T7" fmla="*/ 107 h 107"/>
                <a:gd name="T8" fmla="*/ 0 w 118"/>
                <a:gd name="T9" fmla="*/ 65 h 107"/>
                <a:gd name="T10" fmla="*/ 0 60000 65536"/>
                <a:gd name="T11" fmla="*/ 0 60000 65536"/>
                <a:gd name="T12" fmla="*/ 0 60000 65536"/>
                <a:gd name="T13" fmla="*/ 0 60000 65536"/>
                <a:gd name="T14" fmla="*/ 0 60000 65536"/>
                <a:gd name="T15" fmla="*/ 0 w 118"/>
                <a:gd name="T16" fmla="*/ 0 h 107"/>
                <a:gd name="T17" fmla="*/ 118 w 118"/>
                <a:gd name="T18" fmla="*/ 107 h 107"/>
              </a:gdLst>
              <a:ahLst/>
              <a:cxnLst>
                <a:cxn ang="T10">
                  <a:pos x="T0" y="T1"/>
                </a:cxn>
                <a:cxn ang="T11">
                  <a:pos x="T2" y="T3"/>
                </a:cxn>
                <a:cxn ang="T12">
                  <a:pos x="T4" y="T5"/>
                </a:cxn>
                <a:cxn ang="T13">
                  <a:pos x="T6" y="T7"/>
                </a:cxn>
                <a:cxn ang="T14">
                  <a:pos x="T8" y="T9"/>
                </a:cxn>
              </a:cxnLst>
              <a:rect l="T15" t="T16" r="T17" b="T18"/>
              <a:pathLst>
                <a:path w="118" h="107">
                  <a:moveTo>
                    <a:pt x="0" y="65"/>
                  </a:moveTo>
                  <a:lnTo>
                    <a:pt x="0" y="0"/>
                  </a:lnTo>
                  <a:lnTo>
                    <a:pt x="118" y="50"/>
                  </a:lnTo>
                  <a:lnTo>
                    <a:pt x="118" y="107"/>
                  </a:lnTo>
                  <a:lnTo>
                    <a:pt x="0" y="65"/>
                  </a:lnTo>
                  <a:close/>
                </a:path>
              </a:pathLst>
            </a:custGeom>
            <a:solidFill>
              <a:srgbClr val="91637A"/>
            </a:solidFill>
            <a:ln w="9525">
              <a:noFill/>
              <a:round/>
              <a:headEnd/>
              <a:tailEnd/>
            </a:ln>
          </p:spPr>
          <p:txBody>
            <a:bodyPr/>
            <a:lstStyle/>
            <a:p>
              <a:endParaRPr lang="he-IL" sz="1800"/>
            </a:p>
          </p:txBody>
        </p:sp>
        <p:sp>
          <p:nvSpPr>
            <p:cNvPr id="1030254" name="Freeform 123"/>
            <p:cNvSpPr>
              <a:spLocks/>
            </p:cNvSpPr>
            <p:nvPr/>
          </p:nvSpPr>
          <p:spPr bwMode="auto">
            <a:xfrm>
              <a:off x="4404" y="984"/>
              <a:ext cx="75" cy="67"/>
            </a:xfrm>
            <a:custGeom>
              <a:avLst/>
              <a:gdLst>
                <a:gd name="T0" fmla="*/ 0 w 148"/>
                <a:gd name="T1" fmla="*/ 71 h 133"/>
                <a:gd name="T2" fmla="*/ 0 w 148"/>
                <a:gd name="T3" fmla="*/ 0 h 133"/>
                <a:gd name="T4" fmla="*/ 148 w 148"/>
                <a:gd name="T5" fmla="*/ 70 h 133"/>
                <a:gd name="T6" fmla="*/ 148 w 148"/>
                <a:gd name="T7" fmla="*/ 133 h 133"/>
                <a:gd name="T8" fmla="*/ 0 w 148"/>
                <a:gd name="T9" fmla="*/ 71 h 133"/>
                <a:gd name="T10" fmla="*/ 0 60000 65536"/>
                <a:gd name="T11" fmla="*/ 0 60000 65536"/>
                <a:gd name="T12" fmla="*/ 0 60000 65536"/>
                <a:gd name="T13" fmla="*/ 0 60000 65536"/>
                <a:gd name="T14" fmla="*/ 0 60000 65536"/>
                <a:gd name="T15" fmla="*/ 0 w 148"/>
                <a:gd name="T16" fmla="*/ 0 h 133"/>
                <a:gd name="T17" fmla="*/ 148 w 148"/>
                <a:gd name="T18" fmla="*/ 133 h 133"/>
              </a:gdLst>
              <a:ahLst/>
              <a:cxnLst>
                <a:cxn ang="T10">
                  <a:pos x="T0" y="T1"/>
                </a:cxn>
                <a:cxn ang="T11">
                  <a:pos x="T2" y="T3"/>
                </a:cxn>
                <a:cxn ang="T12">
                  <a:pos x="T4" y="T5"/>
                </a:cxn>
                <a:cxn ang="T13">
                  <a:pos x="T6" y="T7"/>
                </a:cxn>
                <a:cxn ang="T14">
                  <a:pos x="T8" y="T9"/>
                </a:cxn>
              </a:cxnLst>
              <a:rect l="T15" t="T16" r="T17" b="T18"/>
              <a:pathLst>
                <a:path w="148" h="133">
                  <a:moveTo>
                    <a:pt x="0" y="71"/>
                  </a:moveTo>
                  <a:lnTo>
                    <a:pt x="0" y="0"/>
                  </a:lnTo>
                  <a:lnTo>
                    <a:pt x="148" y="70"/>
                  </a:lnTo>
                  <a:lnTo>
                    <a:pt x="148" y="133"/>
                  </a:lnTo>
                  <a:lnTo>
                    <a:pt x="0" y="71"/>
                  </a:lnTo>
                  <a:close/>
                </a:path>
              </a:pathLst>
            </a:custGeom>
            <a:solidFill>
              <a:srgbClr val="91637A"/>
            </a:solidFill>
            <a:ln w="9525">
              <a:noFill/>
              <a:round/>
              <a:headEnd/>
              <a:tailEnd/>
            </a:ln>
          </p:spPr>
          <p:txBody>
            <a:bodyPr/>
            <a:lstStyle/>
            <a:p>
              <a:endParaRPr lang="he-IL" sz="1800"/>
            </a:p>
          </p:txBody>
        </p:sp>
        <p:sp>
          <p:nvSpPr>
            <p:cNvPr id="1030255" name="Freeform 124"/>
            <p:cNvSpPr>
              <a:spLocks/>
            </p:cNvSpPr>
            <p:nvPr/>
          </p:nvSpPr>
          <p:spPr bwMode="auto">
            <a:xfrm>
              <a:off x="4362" y="918"/>
              <a:ext cx="73" cy="72"/>
            </a:xfrm>
            <a:custGeom>
              <a:avLst/>
              <a:gdLst>
                <a:gd name="T0" fmla="*/ 0 w 148"/>
                <a:gd name="T1" fmla="*/ 74 h 144"/>
                <a:gd name="T2" fmla="*/ 0 w 148"/>
                <a:gd name="T3" fmla="*/ 0 h 144"/>
                <a:gd name="T4" fmla="*/ 148 w 148"/>
                <a:gd name="T5" fmla="*/ 78 h 144"/>
                <a:gd name="T6" fmla="*/ 148 w 148"/>
                <a:gd name="T7" fmla="*/ 144 h 144"/>
                <a:gd name="T8" fmla="*/ 0 w 148"/>
                <a:gd name="T9" fmla="*/ 74 h 144"/>
                <a:gd name="T10" fmla="*/ 0 60000 65536"/>
                <a:gd name="T11" fmla="*/ 0 60000 65536"/>
                <a:gd name="T12" fmla="*/ 0 60000 65536"/>
                <a:gd name="T13" fmla="*/ 0 60000 65536"/>
                <a:gd name="T14" fmla="*/ 0 60000 65536"/>
                <a:gd name="T15" fmla="*/ 0 w 148"/>
                <a:gd name="T16" fmla="*/ 0 h 144"/>
                <a:gd name="T17" fmla="*/ 148 w 148"/>
                <a:gd name="T18" fmla="*/ 144 h 144"/>
              </a:gdLst>
              <a:ahLst/>
              <a:cxnLst>
                <a:cxn ang="T10">
                  <a:pos x="T0" y="T1"/>
                </a:cxn>
                <a:cxn ang="T11">
                  <a:pos x="T2" y="T3"/>
                </a:cxn>
                <a:cxn ang="T12">
                  <a:pos x="T4" y="T5"/>
                </a:cxn>
                <a:cxn ang="T13">
                  <a:pos x="T6" y="T7"/>
                </a:cxn>
                <a:cxn ang="T14">
                  <a:pos x="T8" y="T9"/>
                </a:cxn>
              </a:cxnLst>
              <a:rect l="T15" t="T16" r="T17" b="T18"/>
              <a:pathLst>
                <a:path w="148" h="144">
                  <a:moveTo>
                    <a:pt x="0" y="74"/>
                  </a:moveTo>
                  <a:lnTo>
                    <a:pt x="0" y="0"/>
                  </a:lnTo>
                  <a:lnTo>
                    <a:pt x="148" y="78"/>
                  </a:lnTo>
                  <a:lnTo>
                    <a:pt x="148" y="144"/>
                  </a:lnTo>
                  <a:lnTo>
                    <a:pt x="0" y="74"/>
                  </a:lnTo>
                  <a:close/>
                </a:path>
              </a:pathLst>
            </a:custGeom>
            <a:solidFill>
              <a:srgbClr val="91637A"/>
            </a:solidFill>
            <a:ln w="9525">
              <a:noFill/>
              <a:round/>
              <a:headEnd/>
              <a:tailEnd/>
            </a:ln>
          </p:spPr>
          <p:txBody>
            <a:bodyPr/>
            <a:lstStyle/>
            <a:p>
              <a:endParaRPr lang="he-IL" sz="1800"/>
            </a:p>
          </p:txBody>
        </p:sp>
        <p:sp>
          <p:nvSpPr>
            <p:cNvPr id="1030256" name="Freeform 125"/>
            <p:cNvSpPr>
              <a:spLocks/>
            </p:cNvSpPr>
            <p:nvPr/>
          </p:nvSpPr>
          <p:spPr bwMode="auto">
            <a:xfrm>
              <a:off x="4321" y="847"/>
              <a:ext cx="75" cy="79"/>
            </a:xfrm>
            <a:custGeom>
              <a:avLst/>
              <a:gdLst>
                <a:gd name="T0" fmla="*/ 148 w 148"/>
                <a:gd name="T1" fmla="*/ 156 h 156"/>
                <a:gd name="T2" fmla="*/ 0 w 148"/>
                <a:gd name="T3" fmla="*/ 77 h 156"/>
                <a:gd name="T4" fmla="*/ 0 w 148"/>
                <a:gd name="T5" fmla="*/ 0 h 156"/>
                <a:gd name="T6" fmla="*/ 148 w 148"/>
                <a:gd name="T7" fmla="*/ 86 h 156"/>
                <a:gd name="T8" fmla="*/ 148 w 148"/>
                <a:gd name="T9" fmla="*/ 156 h 156"/>
                <a:gd name="T10" fmla="*/ 0 60000 65536"/>
                <a:gd name="T11" fmla="*/ 0 60000 65536"/>
                <a:gd name="T12" fmla="*/ 0 60000 65536"/>
                <a:gd name="T13" fmla="*/ 0 60000 65536"/>
                <a:gd name="T14" fmla="*/ 0 60000 65536"/>
                <a:gd name="T15" fmla="*/ 0 w 148"/>
                <a:gd name="T16" fmla="*/ 0 h 156"/>
                <a:gd name="T17" fmla="*/ 148 w 148"/>
                <a:gd name="T18" fmla="*/ 156 h 156"/>
              </a:gdLst>
              <a:ahLst/>
              <a:cxnLst>
                <a:cxn ang="T10">
                  <a:pos x="T0" y="T1"/>
                </a:cxn>
                <a:cxn ang="T11">
                  <a:pos x="T2" y="T3"/>
                </a:cxn>
                <a:cxn ang="T12">
                  <a:pos x="T4" y="T5"/>
                </a:cxn>
                <a:cxn ang="T13">
                  <a:pos x="T6" y="T7"/>
                </a:cxn>
                <a:cxn ang="T14">
                  <a:pos x="T8" y="T9"/>
                </a:cxn>
              </a:cxnLst>
              <a:rect l="T15" t="T16" r="T17" b="T18"/>
              <a:pathLst>
                <a:path w="148" h="156">
                  <a:moveTo>
                    <a:pt x="148" y="156"/>
                  </a:moveTo>
                  <a:lnTo>
                    <a:pt x="0" y="77"/>
                  </a:lnTo>
                  <a:lnTo>
                    <a:pt x="0" y="0"/>
                  </a:lnTo>
                  <a:lnTo>
                    <a:pt x="148" y="86"/>
                  </a:lnTo>
                  <a:lnTo>
                    <a:pt x="148" y="156"/>
                  </a:lnTo>
                  <a:close/>
                </a:path>
              </a:pathLst>
            </a:custGeom>
            <a:solidFill>
              <a:srgbClr val="91637A"/>
            </a:solidFill>
            <a:ln w="9525">
              <a:noFill/>
              <a:round/>
              <a:headEnd/>
              <a:tailEnd/>
            </a:ln>
          </p:spPr>
          <p:txBody>
            <a:bodyPr/>
            <a:lstStyle/>
            <a:p>
              <a:endParaRPr lang="he-IL" sz="1800"/>
            </a:p>
          </p:txBody>
        </p:sp>
        <p:sp>
          <p:nvSpPr>
            <p:cNvPr id="1030257" name="Freeform 126"/>
            <p:cNvSpPr>
              <a:spLocks/>
            </p:cNvSpPr>
            <p:nvPr/>
          </p:nvSpPr>
          <p:spPr bwMode="auto">
            <a:xfrm>
              <a:off x="4238" y="798"/>
              <a:ext cx="75" cy="83"/>
            </a:xfrm>
            <a:custGeom>
              <a:avLst/>
              <a:gdLst>
                <a:gd name="T0" fmla="*/ 148 w 148"/>
                <a:gd name="T1" fmla="*/ 166 h 166"/>
                <a:gd name="T2" fmla="*/ 0 w 148"/>
                <a:gd name="T3" fmla="*/ 87 h 166"/>
                <a:gd name="T4" fmla="*/ 0 w 148"/>
                <a:gd name="T5" fmla="*/ 0 h 166"/>
                <a:gd name="T6" fmla="*/ 148 w 148"/>
                <a:gd name="T7" fmla="*/ 87 h 166"/>
                <a:gd name="T8" fmla="*/ 148 w 148"/>
                <a:gd name="T9" fmla="*/ 166 h 166"/>
                <a:gd name="T10" fmla="*/ 0 60000 65536"/>
                <a:gd name="T11" fmla="*/ 0 60000 65536"/>
                <a:gd name="T12" fmla="*/ 0 60000 65536"/>
                <a:gd name="T13" fmla="*/ 0 60000 65536"/>
                <a:gd name="T14" fmla="*/ 0 60000 65536"/>
                <a:gd name="T15" fmla="*/ 0 w 148"/>
                <a:gd name="T16" fmla="*/ 0 h 166"/>
                <a:gd name="T17" fmla="*/ 148 w 148"/>
                <a:gd name="T18" fmla="*/ 166 h 166"/>
              </a:gdLst>
              <a:ahLst/>
              <a:cxnLst>
                <a:cxn ang="T10">
                  <a:pos x="T0" y="T1"/>
                </a:cxn>
                <a:cxn ang="T11">
                  <a:pos x="T2" y="T3"/>
                </a:cxn>
                <a:cxn ang="T12">
                  <a:pos x="T4" y="T5"/>
                </a:cxn>
                <a:cxn ang="T13">
                  <a:pos x="T6" y="T7"/>
                </a:cxn>
                <a:cxn ang="T14">
                  <a:pos x="T8" y="T9"/>
                </a:cxn>
              </a:cxnLst>
              <a:rect l="T15" t="T16" r="T17" b="T18"/>
              <a:pathLst>
                <a:path w="148" h="166">
                  <a:moveTo>
                    <a:pt x="148" y="166"/>
                  </a:moveTo>
                  <a:lnTo>
                    <a:pt x="0" y="87"/>
                  </a:lnTo>
                  <a:lnTo>
                    <a:pt x="0" y="0"/>
                  </a:lnTo>
                  <a:lnTo>
                    <a:pt x="148" y="87"/>
                  </a:lnTo>
                  <a:lnTo>
                    <a:pt x="148" y="166"/>
                  </a:lnTo>
                  <a:close/>
                </a:path>
              </a:pathLst>
            </a:custGeom>
            <a:solidFill>
              <a:srgbClr val="91637A"/>
            </a:solidFill>
            <a:ln w="9525">
              <a:noFill/>
              <a:round/>
              <a:headEnd/>
              <a:tailEnd/>
            </a:ln>
          </p:spPr>
          <p:txBody>
            <a:bodyPr/>
            <a:lstStyle/>
            <a:p>
              <a:endParaRPr lang="he-IL" sz="1800"/>
            </a:p>
          </p:txBody>
        </p:sp>
        <p:sp>
          <p:nvSpPr>
            <p:cNvPr id="1030258" name="Freeform 127"/>
            <p:cNvSpPr>
              <a:spLocks/>
            </p:cNvSpPr>
            <p:nvPr/>
          </p:nvSpPr>
          <p:spPr bwMode="auto">
            <a:xfrm>
              <a:off x="4155" y="750"/>
              <a:ext cx="75" cy="87"/>
            </a:xfrm>
            <a:custGeom>
              <a:avLst/>
              <a:gdLst>
                <a:gd name="T0" fmla="*/ 149 w 149"/>
                <a:gd name="T1" fmla="*/ 174 h 174"/>
                <a:gd name="T2" fmla="*/ 0 w 149"/>
                <a:gd name="T3" fmla="*/ 95 h 174"/>
                <a:gd name="T4" fmla="*/ 0 w 149"/>
                <a:gd name="T5" fmla="*/ 0 h 174"/>
                <a:gd name="T6" fmla="*/ 149 w 149"/>
                <a:gd name="T7" fmla="*/ 86 h 174"/>
                <a:gd name="T8" fmla="*/ 149 w 149"/>
                <a:gd name="T9" fmla="*/ 174 h 174"/>
                <a:gd name="T10" fmla="*/ 0 60000 65536"/>
                <a:gd name="T11" fmla="*/ 0 60000 65536"/>
                <a:gd name="T12" fmla="*/ 0 60000 65536"/>
                <a:gd name="T13" fmla="*/ 0 60000 65536"/>
                <a:gd name="T14" fmla="*/ 0 60000 65536"/>
                <a:gd name="T15" fmla="*/ 0 w 149"/>
                <a:gd name="T16" fmla="*/ 0 h 174"/>
                <a:gd name="T17" fmla="*/ 149 w 149"/>
                <a:gd name="T18" fmla="*/ 174 h 174"/>
              </a:gdLst>
              <a:ahLst/>
              <a:cxnLst>
                <a:cxn ang="T10">
                  <a:pos x="T0" y="T1"/>
                </a:cxn>
                <a:cxn ang="T11">
                  <a:pos x="T2" y="T3"/>
                </a:cxn>
                <a:cxn ang="T12">
                  <a:pos x="T4" y="T5"/>
                </a:cxn>
                <a:cxn ang="T13">
                  <a:pos x="T6" y="T7"/>
                </a:cxn>
                <a:cxn ang="T14">
                  <a:pos x="T8" y="T9"/>
                </a:cxn>
              </a:cxnLst>
              <a:rect l="T15" t="T16" r="T17" b="T18"/>
              <a:pathLst>
                <a:path w="149" h="174">
                  <a:moveTo>
                    <a:pt x="149" y="174"/>
                  </a:moveTo>
                  <a:lnTo>
                    <a:pt x="0" y="95"/>
                  </a:lnTo>
                  <a:lnTo>
                    <a:pt x="0" y="0"/>
                  </a:lnTo>
                  <a:lnTo>
                    <a:pt x="149" y="86"/>
                  </a:lnTo>
                  <a:lnTo>
                    <a:pt x="149" y="174"/>
                  </a:lnTo>
                  <a:close/>
                </a:path>
              </a:pathLst>
            </a:custGeom>
            <a:solidFill>
              <a:srgbClr val="91637A"/>
            </a:solidFill>
            <a:ln w="9525">
              <a:noFill/>
              <a:round/>
              <a:headEnd/>
              <a:tailEnd/>
            </a:ln>
          </p:spPr>
          <p:txBody>
            <a:bodyPr/>
            <a:lstStyle/>
            <a:p>
              <a:endParaRPr lang="he-IL" sz="1800"/>
            </a:p>
          </p:txBody>
        </p:sp>
        <p:sp>
          <p:nvSpPr>
            <p:cNvPr id="1030259" name="Freeform 128"/>
            <p:cNvSpPr>
              <a:spLocks/>
            </p:cNvSpPr>
            <p:nvPr/>
          </p:nvSpPr>
          <p:spPr bwMode="auto">
            <a:xfrm>
              <a:off x="4132" y="736"/>
              <a:ext cx="15" cy="57"/>
            </a:xfrm>
            <a:custGeom>
              <a:avLst/>
              <a:gdLst>
                <a:gd name="T0" fmla="*/ 29 w 29"/>
                <a:gd name="T1" fmla="*/ 114 h 114"/>
                <a:gd name="T2" fmla="*/ 0 w 29"/>
                <a:gd name="T3" fmla="*/ 99 h 114"/>
                <a:gd name="T4" fmla="*/ 0 w 29"/>
                <a:gd name="T5" fmla="*/ 0 h 114"/>
                <a:gd name="T6" fmla="*/ 29 w 29"/>
                <a:gd name="T7" fmla="*/ 18 h 114"/>
                <a:gd name="T8" fmla="*/ 29 w 29"/>
                <a:gd name="T9" fmla="*/ 114 h 114"/>
                <a:gd name="T10" fmla="*/ 0 60000 65536"/>
                <a:gd name="T11" fmla="*/ 0 60000 65536"/>
                <a:gd name="T12" fmla="*/ 0 60000 65536"/>
                <a:gd name="T13" fmla="*/ 0 60000 65536"/>
                <a:gd name="T14" fmla="*/ 0 60000 65536"/>
                <a:gd name="T15" fmla="*/ 0 w 29"/>
                <a:gd name="T16" fmla="*/ 0 h 114"/>
                <a:gd name="T17" fmla="*/ 29 w 29"/>
                <a:gd name="T18" fmla="*/ 114 h 114"/>
              </a:gdLst>
              <a:ahLst/>
              <a:cxnLst>
                <a:cxn ang="T10">
                  <a:pos x="T0" y="T1"/>
                </a:cxn>
                <a:cxn ang="T11">
                  <a:pos x="T2" y="T3"/>
                </a:cxn>
                <a:cxn ang="T12">
                  <a:pos x="T4" y="T5"/>
                </a:cxn>
                <a:cxn ang="T13">
                  <a:pos x="T6" y="T7"/>
                </a:cxn>
                <a:cxn ang="T14">
                  <a:pos x="T8" y="T9"/>
                </a:cxn>
              </a:cxnLst>
              <a:rect l="T15" t="T16" r="T17" b="T18"/>
              <a:pathLst>
                <a:path w="29" h="114">
                  <a:moveTo>
                    <a:pt x="29" y="114"/>
                  </a:moveTo>
                  <a:lnTo>
                    <a:pt x="0" y="99"/>
                  </a:lnTo>
                  <a:lnTo>
                    <a:pt x="0" y="0"/>
                  </a:lnTo>
                  <a:lnTo>
                    <a:pt x="29" y="18"/>
                  </a:lnTo>
                  <a:lnTo>
                    <a:pt x="29" y="114"/>
                  </a:lnTo>
                  <a:close/>
                </a:path>
              </a:pathLst>
            </a:custGeom>
            <a:solidFill>
              <a:srgbClr val="91637A"/>
            </a:solidFill>
            <a:ln w="9525">
              <a:noFill/>
              <a:round/>
              <a:headEnd/>
              <a:tailEnd/>
            </a:ln>
          </p:spPr>
          <p:txBody>
            <a:bodyPr/>
            <a:lstStyle/>
            <a:p>
              <a:endParaRPr lang="he-IL" sz="1800"/>
            </a:p>
          </p:txBody>
        </p:sp>
        <p:sp>
          <p:nvSpPr>
            <p:cNvPr id="1030260" name="Freeform 129"/>
            <p:cNvSpPr>
              <a:spLocks/>
            </p:cNvSpPr>
            <p:nvPr/>
          </p:nvSpPr>
          <p:spPr bwMode="auto">
            <a:xfrm>
              <a:off x="4089" y="730"/>
              <a:ext cx="35" cy="60"/>
            </a:xfrm>
            <a:custGeom>
              <a:avLst/>
              <a:gdLst>
                <a:gd name="T0" fmla="*/ 71 w 71"/>
                <a:gd name="T1" fmla="*/ 107 h 120"/>
                <a:gd name="T2" fmla="*/ 0 w 71"/>
                <a:gd name="T3" fmla="*/ 120 h 120"/>
                <a:gd name="T4" fmla="*/ 0 w 71"/>
                <a:gd name="T5" fmla="*/ 22 h 120"/>
                <a:gd name="T6" fmla="*/ 71 w 71"/>
                <a:gd name="T7" fmla="*/ 0 h 120"/>
                <a:gd name="T8" fmla="*/ 71 w 71"/>
                <a:gd name="T9" fmla="*/ 107 h 120"/>
                <a:gd name="T10" fmla="*/ 0 60000 65536"/>
                <a:gd name="T11" fmla="*/ 0 60000 65536"/>
                <a:gd name="T12" fmla="*/ 0 60000 65536"/>
                <a:gd name="T13" fmla="*/ 0 60000 65536"/>
                <a:gd name="T14" fmla="*/ 0 60000 65536"/>
                <a:gd name="T15" fmla="*/ 0 w 71"/>
                <a:gd name="T16" fmla="*/ 0 h 120"/>
                <a:gd name="T17" fmla="*/ 71 w 71"/>
                <a:gd name="T18" fmla="*/ 120 h 120"/>
              </a:gdLst>
              <a:ahLst/>
              <a:cxnLst>
                <a:cxn ang="T10">
                  <a:pos x="T0" y="T1"/>
                </a:cxn>
                <a:cxn ang="T11">
                  <a:pos x="T2" y="T3"/>
                </a:cxn>
                <a:cxn ang="T12">
                  <a:pos x="T4" y="T5"/>
                </a:cxn>
                <a:cxn ang="T13">
                  <a:pos x="T6" y="T7"/>
                </a:cxn>
                <a:cxn ang="T14">
                  <a:pos x="T8" y="T9"/>
                </a:cxn>
              </a:cxnLst>
              <a:rect l="T15" t="T16" r="T17" b="T18"/>
              <a:pathLst>
                <a:path w="71" h="120">
                  <a:moveTo>
                    <a:pt x="71" y="107"/>
                  </a:moveTo>
                  <a:lnTo>
                    <a:pt x="0" y="120"/>
                  </a:lnTo>
                  <a:lnTo>
                    <a:pt x="0" y="22"/>
                  </a:lnTo>
                  <a:lnTo>
                    <a:pt x="71" y="0"/>
                  </a:lnTo>
                  <a:lnTo>
                    <a:pt x="71" y="107"/>
                  </a:lnTo>
                  <a:close/>
                </a:path>
              </a:pathLst>
            </a:custGeom>
            <a:solidFill>
              <a:srgbClr val="540C30"/>
            </a:solidFill>
            <a:ln w="9525">
              <a:noFill/>
              <a:round/>
              <a:headEnd/>
              <a:tailEnd/>
            </a:ln>
          </p:spPr>
          <p:txBody>
            <a:bodyPr/>
            <a:lstStyle/>
            <a:p>
              <a:endParaRPr lang="he-IL" sz="1800"/>
            </a:p>
          </p:txBody>
        </p:sp>
        <p:sp>
          <p:nvSpPr>
            <p:cNvPr id="1030261" name="Freeform 130"/>
            <p:cNvSpPr>
              <a:spLocks/>
            </p:cNvSpPr>
            <p:nvPr/>
          </p:nvSpPr>
          <p:spPr bwMode="auto">
            <a:xfrm>
              <a:off x="4089" y="793"/>
              <a:ext cx="35" cy="57"/>
            </a:xfrm>
            <a:custGeom>
              <a:avLst/>
              <a:gdLst>
                <a:gd name="T0" fmla="*/ 0 w 71"/>
                <a:gd name="T1" fmla="*/ 12 h 113"/>
                <a:gd name="T2" fmla="*/ 71 w 71"/>
                <a:gd name="T3" fmla="*/ 0 h 113"/>
                <a:gd name="T4" fmla="*/ 71 w 71"/>
                <a:gd name="T5" fmla="*/ 103 h 113"/>
                <a:gd name="T6" fmla="*/ 0 w 71"/>
                <a:gd name="T7" fmla="*/ 113 h 113"/>
                <a:gd name="T8" fmla="*/ 0 w 71"/>
                <a:gd name="T9" fmla="*/ 12 h 113"/>
                <a:gd name="T10" fmla="*/ 0 60000 65536"/>
                <a:gd name="T11" fmla="*/ 0 60000 65536"/>
                <a:gd name="T12" fmla="*/ 0 60000 65536"/>
                <a:gd name="T13" fmla="*/ 0 60000 65536"/>
                <a:gd name="T14" fmla="*/ 0 60000 65536"/>
                <a:gd name="T15" fmla="*/ 0 w 71"/>
                <a:gd name="T16" fmla="*/ 0 h 113"/>
                <a:gd name="T17" fmla="*/ 71 w 71"/>
                <a:gd name="T18" fmla="*/ 113 h 113"/>
              </a:gdLst>
              <a:ahLst/>
              <a:cxnLst>
                <a:cxn ang="T10">
                  <a:pos x="T0" y="T1"/>
                </a:cxn>
                <a:cxn ang="T11">
                  <a:pos x="T2" y="T3"/>
                </a:cxn>
                <a:cxn ang="T12">
                  <a:pos x="T4" y="T5"/>
                </a:cxn>
                <a:cxn ang="T13">
                  <a:pos x="T6" y="T7"/>
                </a:cxn>
                <a:cxn ang="T14">
                  <a:pos x="T8" y="T9"/>
                </a:cxn>
              </a:cxnLst>
              <a:rect l="T15" t="T16" r="T17" b="T18"/>
              <a:pathLst>
                <a:path w="71" h="113">
                  <a:moveTo>
                    <a:pt x="0" y="12"/>
                  </a:moveTo>
                  <a:lnTo>
                    <a:pt x="71" y="0"/>
                  </a:lnTo>
                  <a:lnTo>
                    <a:pt x="71" y="103"/>
                  </a:lnTo>
                  <a:lnTo>
                    <a:pt x="0" y="113"/>
                  </a:lnTo>
                  <a:lnTo>
                    <a:pt x="0" y="12"/>
                  </a:lnTo>
                  <a:close/>
                </a:path>
              </a:pathLst>
            </a:custGeom>
            <a:solidFill>
              <a:srgbClr val="540C30"/>
            </a:solidFill>
            <a:ln w="9525">
              <a:noFill/>
              <a:round/>
              <a:headEnd/>
              <a:tailEnd/>
            </a:ln>
          </p:spPr>
          <p:txBody>
            <a:bodyPr/>
            <a:lstStyle/>
            <a:p>
              <a:endParaRPr lang="he-IL" sz="1800"/>
            </a:p>
          </p:txBody>
        </p:sp>
        <p:sp>
          <p:nvSpPr>
            <p:cNvPr id="1030262" name="Freeform 131"/>
            <p:cNvSpPr>
              <a:spLocks/>
            </p:cNvSpPr>
            <p:nvPr/>
          </p:nvSpPr>
          <p:spPr bwMode="auto">
            <a:xfrm>
              <a:off x="4089" y="854"/>
              <a:ext cx="35" cy="55"/>
            </a:xfrm>
            <a:custGeom>
              <a:avLst/>
              <a:gdLst>
                <a:gd name="T0" fmla="*/ 0 w 71"/>
                <a:gd name="T1" fmla="*/ 11 h 112"/>
                <a:gd name="T2" fmla="*/ 71 w 71"/>
                <a:gd name="T3" fmla="*/ 0 h 112"/>
                <a:gd name="T4" fmla="*/ 71 w 71"/>
                <a:gd name="T5" fmla="*/ 103 h 112"/>
                <a:gd name="T6" fmla="*/ 0 w 71"/>
                <a:gd name="T7" fmla="*/ 112 h 112"/>
                <a:gd name="T8" fmla="*/ 0 w 71"/>
                <a:gd name="T9" fmla="*/ 11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1"/>
                  </a:moveTo>
                  <a:lnTo>
                    <a:pt x="71" y="0"/>
                  </a:lnTo>
                  <a:lnTo>
                    <a:pt x="71" y="103"/>
                  </a:lnTo>
                  <a:lnTo>
                    <a:pt x="0" y="112"/>
                  </a:lnTo>
                  <a:lnTo>
                    <a:pt x="0" y="11"/>
                  </a:lnTo>
                  <a:close/>
                </a:path>
              </a:pathLst>
            </a:custGeom>
            <a:solidFill>
              <a:srgbClr val="540C30"/>
            </a:solidFill>
            <a:ln w="9525">
              <a:noFill/>
              <a:round/>
              <a:headEnd/>
              <a:tailEnd/>
            </a:ln>
          </p:spPr>
          <p:txBody>
            <a:bodyPr/>
            <a:lstStyle/>
            <a:p>
              <a:endParaRPr lang="he-IL" sz="1800"/>
            </a:p>
          </p:txBody>
        </p:sp>
        <p:sp>
          <p:nvSpPr>
            <p:cNvPr id="1030263" name="Freeform 132"/>
            <p:cNvSpPr>
              <a:spLocks/>
            </p:cNvSpPr>
            <p:nvPr/>
          </p:nvSpPr>
          <p:spPr bwMode="auto">
            <a:xfrm>
              <a:off x="4089" y="914"/>
              <a:ext cx="35" cy="55"/>
            </a:xfrm>
            <a:custGeom>
              <a:avLst/>
              <a:gdLst>
                <a:gd name="T0" fmla="*/ 0 w 71"/>
                <a:gd name="T1" fmla="*/ 10 h 112"/>
                <a:gd name="T2" fmla="*/ 71 w 71"/>
                <a:gd name="T3" fmla="*/ 0 h 112"/>
                <a:gd name="T4" fmla="*/ 71 w 71"/>
                <a:gd name="T5" fmla="*/ 103 h 112"/>
                <a:gd name="T6" fmla="*/ 0 w 71"/>
                <a:gd name="T7" fmla="*/ 112 h 112"/>
                <a:gd name="T8" fmla="*/ 0 w 71"/>
                <a:gd name="T9" fmla="*/ 10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0"/>
                  </a:moveTo>
                  <a:lnTo>
                    <a:pt x="71" y="0"/>
                  </a:lnTo>
                  <a:lnTo>
                    <a:pt x="71" y="103"/>
                  </a:lnTo>
                  <a:lnTo>
                    <a:pt x="0" y="112"/>
                  </a:lnTo>
                  <a:lnTo>
                    <a:pt x="0" y="10"/>
                  </a:lnTo>
                  <a:close/>
                </a:path>
              </a:pathLst>
            </a:custGeom>
            <a:solidFill>
              <a:srgbClr val="540C30"/>
            </a:solidFill>
            <a:ln w="9525">
              <a:noFill/>
              <a:round/>
              <a:headEnd/>
              <a:tailEnd/>
            </a:ln>
          </p:spPr>
          <p:txBody>
            <a:bodyPr/>
            <a:lstStyle/>
            <a:p>
              <a:endParaRPr lang="he-IL" sz="1800"/>
            </a:p>
          </p:txBody>
        </p:sp>
        <p:sp>
          <p:nvSpPr>
            <p:cNvPr id="1030264" name="Freeform 133"/>
            <p:cNvSpPr>
              <a:spLocks/>
            </p:cNvSpPr>
            <p:nvPr/>
          </p:nvSpPr>
          <p:spPr bwMode="auto">
            <a:xfrm>
              <a:off x="4089" y="974"/>
              <a:ext cx="35" cy="55"/>
            </a:xfrm>
            <a:custGeom>
              <a:avLst/>
              <a:gdLst>
                <a:gd name="T0" fmla="*/ 0 w 71"/>
                <a:gd name="T1" fmla="*/ 9 h 111"/>
                <a:gd name="T2" fmla="*/ 71 w 71"/>
                <a:gd name="T3" fmla="*/ 0 h 111"/>
                <a:gd name="T4" fmla="*/ 71 w 71"/>
                <a:gd name="T5" fmla="*/ 102 h 111"/>
                <a:gd name="T6" fmla="*/ 0 w 71"/>
                <a:gd name="T7" fmla="*/ 111 h 111"/>
                <a:gd name="T8" fmla="*/ 0 w 71"/>
                <a:gd name="T9" fmla="*/ 9 h 111"/>
                <a:gd name="T10" fmla="*/ 0 60000 65536"/>
                <a:gd name="T11" fmla="*/ 0 60000 65536"/>
                <a:gd name="T12" fmla="*/ 0 60000 65536"/>
                <a:gd name="T13" fmla="*/ 0 60000 65536"/>
                <a:gd name="T14" fmla="*/ 0 60000 65536"/>
                <a:gd name="T15" fmla="*/ 0 w 71"/>
                <a:gd name="T16" fmla="*/ 0 h 111"/>
                <a:gd name="T17" fmla="*/ 71 w 71"/>
                <a:gd name="T18" fmla="*/ 111 h 111"/>
              </a:gdLst>
              <a:ahLst/>
              <a:cxnLst>
                <a:cxn ang="T10">
                  <a:pos x="T0" y="T1"/>
                </a:cxn>
                <a:cxn ang="T11">
                  <a:pos x="T2" y="T3"/>
                </a:cxn>
                <a:cxn ang="T12">
                  <a:pos x="T4" y="T5"/>
                </a:cxn>
                <a:cxn ang="T13">
                  <a:pos x="T6" y="T7"/>
                </a:cxn>
                <a:cxn ang="T14">
                  <a:pos x="T8" y="T9"/>
                </a:cxn>
              </a:cxnLst>
              <a:rect l="T15" t="T16" r="T17" b="T18"/>
              <a:pathLst>
                <a:path w="71" h="111">
                  <a:moveTo>
                    <a:pt x="0" y="9"/>
                  </a:moveTo>
                  <a:lnTo>
                    <a:pt x="71" y="0"/>
                  </a:lnTo>
                  <a:lnTo>
                    <a:pt x="71" y="102"/>
                  </a:lnTo>
                  <a:lnTo>
                    <a:pt x="0" y="111"/>
                  </a:lnTo>
                  <a:lnTo>
                    <a:pt x="0" y="9"/>
                  </a:lnTo>
                  <a:close/>
                </a:path>
              </a:pathLst>
            </a:custGeom>
            <a:solidFill>
              <a:srgbClr val="540C30"/>
            </a:solidFill>
            <a:ln w="9525">
              <a:noFill/>
              <a:round/>
              <a:headEnd/>
              <a:tailEnd/>
            </a:ln>
          </p:spPr>
          <p:txBody>
            <a:bodyPr/>
            <a:lstStyle/>
            <a:p>
              <a:endParaRPr lang="he-IL" sz="1800"/>
            </a:p>
          </p:txBody>
        </p:sp>
        <p:sp>
          <p:nvSpPr>
            <p:cNvPr id="1030265" name="Freeform 134"/>
            <p:cNvSpPr>
              <a:spLocks/>
            </p:cNvSpPr>
            <p:nvPr/>
          </p:nvSpPr>
          <p:spPr bwMode="auto">
            <a:xfrm>
              <a:off x="4089" y="1034"/>
              <a:ext cx="35" cy="55"/>
            </a:xfrm>
            <a:custGeom>
              <a:avLst/>
              <a:gdLst>
                <a:gd name="T0" fmla="*/ 0 w 71"/>
                <a:gd name="T1" fmla="*/ 8 h 109"/>
                <a:gd name="T2" fmla="*/ 71 w 71"/>
                <a:gd name="T3" fmla="*/ 0 h 109"/>
                <a:gd name="T4" fmla="*/ 71 w 71"/>
                <a:gd name="T5" fmla="*/ 102 h 109"/>
                <a:gd name="T6" fmla="*/ 0 w 71"/>
                <a:gd name="T7" fmla="*/ 109 h 109"/>
                <a:gd name="T8" fmla="*/ 0 w 71"/>
                <a:gd name="T9" fmla="*/ 8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8"/>
                  </a:moveTo>
                  <a:lnTo>
                    <a:pt x="71" y="0"/>
                  </a:lnTo>
                  <a:lnTo>
                    <a:pt x="71" y="102"/>
                  </a:lnTo>
                  <a:lnTo>
                    <a:pt x="0" y="109"/>
                  </a:lnTo>
                  <a:lnTo>
                    <a:pt x="0" y="8"/>
                  </a:lnTo>
                  <a:close/>
                </a:path>
              </a:pathLst>
            </a:custGeom>
            <a:solidFill>
              <a:srgbClr val="540C30"/>
            </a:solidFill>
            <a:ln w="9525">
              <a:noFill/>
              <a:round/>
              <a:headEnd/>
              <a:tailEnd/>
            </a:ln>
          </p:spPr>
          <p:txBody>
            <a:bodyPr/>
            <a:lstStyle/>
            <a:p>
              <a:endParaRPr lang="he-IL" sz="1800"/>
            </a:p>
          </p:txBody>
        </p:sp>
        <p:sp>
          <p:nvSpPr>
            <p:cNvPr id="1030266" name="Freeform 135"/>
            <p:cNvSpPr>
              <a:spLocks/>
            </p:cNvSpPr>
            <p:nvPr/>
          </p:nvSpPr>
          <p:spPr bwMode="auto">
            <a:xfrm>
              <a:off x="4089" y="1095"/>
              <a:ext cx="35" cy="54"/>
            </a:xfrm>
            <a:custGeom>
              <a:avLst/>
              <a:gdLst>
                <a:gd name="T0" fmla="*/ 0 w 71"/>
                <a:gd name="T1" fmla="*/ 7 h 108"/>
                <a:gd name="T2" fmla="*/ 71 w 71"/>
                <a:gd name="T3" fmla="*/ 0 h 108"/>
                <a:gd name="T4" fmla="*/ 71 w 71"/>
                <a:gd name="T5" fmla="*/ 102 h 108"/>
                <a:gd name="T6" fmla="*/ 0 w 71"/>
                <a:gd name="T7" fmla="*/ 108 h 108"/>
                <a:gd name="T8" fmla="*/ 0 w 71"/>
                <a:gd name="T9" fmla="*/ 7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7"/>
                  </a:moveTo>
                  <a:lnTo>
                    <a:pt x="71" y="0"/>
                  </a:lnTo>
                  <a:lnTo>
                    <a:pt x="71" y="102"/>
                  </a:lnTo>
                  <a:lnTo>
                    <a:pt x="0" y="108"/>
                  </a:lnTo>
                  <a:lnTo>
                    <a:pt x="0" y="7"/>
                  </a:lnTo>
                  <a:close/>
                </a:path>
              </a:pathLst>
            </a:custGeom>
            <a:solidFill>
              <a:srgbClr val="540C30"/>
            </a:solidFill>
            <a:ln w="9525">
              <a:noFill/>
              <a:round/>
              <a:headEnd/>
              <a:tailEnd/>
            </a:ln>
          </p:spPr>
          <p:txBody>
            <a:bodyPr/>
            <a:lstStyle/>
            <a:p>
              <a:endParaRPr lang="he-IL" sz="1800"/>
            </a:p>
          </p:txBody>
        </p:sp>
        <p:sp>
          <p:nvSpPr>
            <p:cNvPr id="1030267" name="Freeform 136"/>
            <p:cNvSpPr>
              <a:spLocks/>
            </p:cNvSpPr>
            <p:nvPr/>
          </p:nvSpPr>
          <p:spPr bwMode="auto">
            <a:xfrm>
              <a:off x="4089" y="1155"/>
              <a:ext cx="35" cy="54"/>
            </a:xfrm>
            <a:custGeom>
              <a:avLst/>
              <a:gdLst>
                <a:gd name="T0" fmla="*/ 0 w 71"/>
                <a:gd name="T1" fmla="*/ 5 h 108"/>
                <a:gd name="T2" fmla="*/ 71 w 71"/>
                <a:gd name="T3" fmla="*/ 0 h 108"/>
                <a:gd name="T4" fmla="*/ 71 w 71"/>
                <a:gd name="T5" fmla="*/ 102 h 108"/>
                <a:gd name="T6" fmla="*/ 0 w 71"/>
                <a:gd name="T7" fmla="*/ 108 h 108"/>
                <a:gd name="T8" fmla="*/ 0 w 71"/>
                <a:gd name="T9" fmla="*/ 5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5"/>
                  </a:moveTo>
                  <a:lnTo>
                    <a:pt x="71" y="0"/>
                  </a:lnTo>
                  <a:lnTo>
                    <a:pt x="71" y="102"/>
                  </a:lnTo>
                  <a:lnTo>
                    <a:pt x="0" y="108"/>
                  </a:lnTo>
                  <a:lnTo>
                    <a:pt x="0" y="5"/>
                  </a:lnTo>
                  <a:close/>
                </a:path>
              </a:pathLst>
            </a:custGeom>
            <a:solidFill>
              <a:srgbClr val="540C30"/>
            </a:solidFill>
            <a:ln w="9525">
              <a:noFill/>
              <a:round/>
              <a:headEnd/>
              <a:tailEnd/>
            </a:ln>
          </p:spPr>
          <p:txBody>
            <a:bodyPr/>
            <a:lstStyle/>
            <a:p>
              <a:endParaRPr lang="he-IL" sz="1800"/>
            </a:p>
          </p:txBody>
        </p:sp>
        <p:sp>
          <p:nvSpPr>
            <p:cNvPr id="1030268" name="Freeform 137"/>
            <p:cNvSpPr>
              <a:spLocks/>
            </p:cNvSpPr>
            <p:nvPr/>
          </p:nvSpPr>
          <p:spPr bwMode="auto">
            <a:xfrm>
              <a:off x="4089" y="1215"/>
              <a:ext cx="35" cy="53"/>
            </a:xfrm>
            <a:custGeom>
              <a:avLst/>
              <a:gdLst>
                <a:gd name="T0" fmla="*/ 0 w 71"/>
                <a:gd name="T1" fmla="*/ 4 h 104"/>
                <a:gd name="T2" fmla="*/ 71 w 71"/>
                <a:gd name="T3" fmla="*/ 0 h 104"/>
                <a:gd name="T4" fmla="*/ 71 w 71"/>
                <a:gd name="T5" fmla="*/ 101 h 104"/>
                <a:gd name="T6" fmla="*/ 0 w 71"/>
                <a:gd name="T7" fmla="*/ 104 h 104"/>
                <a:gd name="T8" fmla="*/ 0 w 71"/>
                <a:gd name="T9" fmla="*/ 4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4"/>
                  </a:moveTo>
                  <a:lnTo>
                    <a:pt x="71" y="0"/>
                  </a:lnTo>
                  <a:lnTo>
                    <a:pt x="71" y="101"/>
                  </a:lnTo>
                  <a:lnTo>
                    <a:pt x="0" y="104"/>
                  </a:lnTo>
                  <a:lnTo>
                    <a:pt x="0" y="4"/>
                  </a:lnTo>
                  <a:close/>
                </a:path>
              </a:pathLst>
            </a:custGeom>
            <a:solidFill>
              <a:srgbClr val="540C30"/>
            </a:solidFill>
            <a:ln w="9525">
              <a:noFill/>
              <a:round/>
              <a:headEnd/>
              <a:tailEnd/>
            </a:ln>
          </p:spPr>
          <p:txBody>
            <a:bodyPr/>
            <a:lstStyle/>
            <a:p>
              <a:endParaRPr lang="he-IL" sz="1800"/>
            </a:p>
          </p:txBody>
        </p:sp>
        <p:sp>
          <p:nvSpPr>
            <p:cNvPr id="1030269" name="Freeform 138"/>
            <p:cNvSpPr>
              <a:spLocks/>
            </p:cNvSpPr>
            <p:nvPr/>
          </p:nvSpPr>
          <p:spPr bwMode="auto">
            <a:xfrm>
              <a:off x="4089" y="1275"/>
              <a:ext cx="35" cy="53"/>
            </a:xfrm>
            <a:custGeom>
              <a:avLst/>
              <a:gdLst>
                <a:gd name="T0" fmla="*/ 0 w 71"/>
                <a:gd name="T1" fmla="*/ 4 h 105"/>
                <a:gd name="T2" fmla="*/ 71 w 71"/>
                <a:gd name="T3" fmla="*/ 0 h 105"/>
                <a:gd name="T4" fmla="*/ 71 w 71"/>
                <a:gd name="T5" fmla="*/ 103 h 105"/>
                <a:gd name="T6" fmla="*/ 0 w 71"/>
                <a:gd name="T7" fmla="*/ 105 h 105"/>
                <a:gd name="T8" fmla="*/ 0 w 71"/>
                <a:gd name="T9" fmla="*/ 4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0" y="4"/>
                  </a:moveTo>
                  <a:lnTo>
                    <a:pt x="71" y="0"/>
                  </a:lnTo>
                  <a:lnTo>
                    <a:pt x="71" y="103"/>
                  </a:lnTo>
                  <a:lnTo>
                    <a:pt x="0" y="105"/>
                  </a:lnTo>
                  <a:lnTo>
                    <a:pt x="0" y="4"/>
                  </a:lnTo>
                  <a:close/>
                </a:path>
              </a:pathLst>
            </a:custGeom>
            <a:solidFill>
              <a:srgbClr val="540C30"/>
            </a:solidFill>
            <a:ln w="9525">
              <a:noFill/>
              <a:round/>
              <a:headEnd/>
              <a:tailEnd/>
            </a:ln>
          </p:spPr>
          <p:txBody>
            <a:bodyPr/>
            <a:lstStyle/>
            <a:p>
              <a:endParaRPr lang="he-IL" sz="1800"/>
            </a:p>
          </p:txBody>
        </p:sp>
        <p:sp>
          <p:nvSpPr>
            <p:cNvPr id="1030270" name="Freeform 139"/>
            <p:cNvSpPr>
              <a:spLocks/>
            </p:cNvSpPr>
            <p:nvPr/>
          </p:nvSpPr>
          <p:spPr bwMode="auto">
            <a:xfrm>
              <a:off x="4089" y="1336"/>
              <a:ext cx="35" cy="51"/>
            </a:xfrm>
            <a:custGeom>
              <a:avLst/>
              <a:gdLst>
                <a:gd name="T0" fmla="*/ 0 w 71"/>
                <a:gd name="T1" fmla="*/ 3 h 104"/>
                <a:gd name="T2" fmla="*/ 71 w 71"/>
                <a:gd name="T3" fmla="*/ 0 h 104"/>
                <a:gd name="T4" fmla="*/ 71 w 71"/>
                <a:gd name="T5" fmla="*/ 103 h 104"/>
                <a:gd name="T6" fmla="*/ 0 w 71"/>
                <a:gd name="T7" fmla="*/ 104 h 104"/>
                <a:gd name="T8" fmla="*/ 0 w 71"/>
                <a:gd name="T9" fmla="*/ 3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3"/>
                  </a:moveTo>
                  <a:lnTo>
                    <a:pt x="71" y="0"/>
                  </a:lnTo>
                  <a:lnTo>
                    <a:pt x="71" y="103"/>
                  </a:lnTo>
                  <a:lnTo>
                    <a:pt x="0" y="104"/>
                  </a:lnTo>
                  <a:lnTo>
                    <a:pt x="0" y="3"/>
                  </a:lnTo>
                  <a:close/>
                </a:path>
              </a:pathLst>
            </a:custGeom>
            <a:solidFill>
              <a:srgbClr val="540C30"/>
            </a:solidFill>
            <a:ln w="9525">
              <a:noFill/>
              <a:round/>
              <a:headEnd/>
              <a:tailEnd/>
            </a:ln>
          </p:spPr>
          <p:txBody>
            <a:bodyPr/>
            <a:lstStyle/>
            <a:p>
              <a:endParaRPr lang="he-IL" sz="1800"/>
            </a:p>
          </p:txBody>
        </p:sp>
        <p:sp>
          <p:nvSpPr>
            <p:cNvPr id="1030271" name="Freeform 140"/>
            <p:cNvSpPr>
              <a:spLocks/>
            </p:cNvSpPr>
            <p:nvPr/>
          </p:nvSpPr>
          <p:spPr bwMode="auto">
            <a:xfrm>
              <a:off x="4089" y="1396"/>
              <a:ext cx="35" cy="51"/>
            </a:xfrm>
            <a:custGeom>
              <a:avLst/>
              <a:gdLst>
                <a:gd name="T0" fmla="*/ 0 w 71"/>
                <a:gd name="T1" fmla="*/ 2 h 104"/>
                <a:gd name="T2" fmla="*/ 71 w 71"/>
                <a:gd name="T3" fmla="*/ 0 h 104"/>
                <a:gd name="T4" fmla="*/ 71 w 71"/>
                <a:gd name="T5" fmla="*/ 103 h 104"/>
                <a:gd name="T6" fmla="*/ 0 w 71"/>
                <a:gd name="T7" fmla="*/ 104 h 104"/>
                <a:gd name="T8" fmla="*/ 0 w 71"/>
                <a:gd name="T9" fmla="*/ 2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2"/>
                  </a:moveTo>
                  <a:lnTo>
                    <a:pt x="71" y="0"/>
                  </a:lnTo>
                  <a:lnTo>
                    <a:pt x="71" y="103"/>
                  </a:lnTo>
                  <a:lnTo>
                    <a:pt x="0" y="104"/>
                  </a:lnTo>
                  <a:lnTo>
                    <a:pt x="0" y="2"/>
                  </a:lnTo>
                  <a:close/>
                </a:path>
              </a:pathLst>
            </a:custGeom>
            <a:solidFill>
              <a:srgbClr val="540C30"/>
            </a:solidFill>
            <a:ln w="9525">
              <a:noFill/>
              <a:round/>
              <a:headEnd/>
              <a:tailEnd/>
            </a:ln>
          </p:spPr>
          <p:txBody>
            <a:bodyPr/>
            <a:lstStyle/>
            <a:p>
              <a:endParaRPr lang="he-IL" sz="1800"/>
            </a:p>
          </p:txBody>
        </p:sp>
        <p:sp>
          <p:nvSpPr>
            <p:cNvPr id="1030272" name="Rectangle 141"/>
            <p:cNvSpPr>
              <a:spLocks noChangeArrowheads="1"/>
            </p:cNvSpPr>
            <p:nvPr/>
          </p:nvSpPr>
          <p:spPr bwMode="auto">
            <a:xfrm>
              <a:off x="4089" y="1456"/>
              <a:ext cx="35" cy="51"/>
            </a:xfrm>
            <a:prstGeom prst="rect">
              <a:avLst/>
            </a:prstGeom>
            <a:solidFill>
              <a:srgbClr val="540C30"/>
            </a:solidFill>
            <a:ln w="9525">
              <a:noFill/>
              <a:miter lim="800000"/>
              <a:headEnd/>
              <a:tailEnd/>
            </a:ln>
          </p:spPr>
          <p:txBody>
            <a:bodyPr/>
            <a:lstStyle/>
            <a:p>
              <a:endParaRPr lang="he-IL" sz="1800"/>
            </a:p>
          </p:txBody>
        </p:sp>
        <p:sp>
          <p:nvSpPr>
            <p:cNvPr id="1030273" name="Freeform 142"/>
            <p:cNvSpPr>
              <a:spLocks/>
            </p:cNvSpPr>
            <p:nvPr/>
          </p:nvSpPr>
          <p:spPr bwMode="auto">
            <a:xfrm>
              <a:off x="4089" y="151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30274" name="Freeform 143"/>
            <p:cNvSpPr>
              <a:spLocks/>
            </p:cNvSpPr>
            <p:nvPr/>
          </p:nvSpPr>
          <p:spPr bwMode="auto">
            <a:xfrm>
              <a:off x="4089" y="157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30275" name="Freeform 144"/>
            <p:cNvSpPr>
              <a:spLocks/>
            </p:cNvSpPr>
            <p:nvPr/>
          </p:nvSpPr>
          <p:spPr bwMode="auto">
            <a:xfrm>
              <a:off x="4089" y="1636"/>
              <a:ext cx="35" cy="52"/>
            </a:xfrm>
            <a:custGeom>
              <a:avLst/>
              <a:gdLst>
                <a:gd name="T0" fmla="*/ 71 w 71"/>
                <a:gd name="T1" fmla="*/ 3 h 105"/>
                <a:gd name="T2" fmla="*/ 71 w 71"/>
                <a:gd name="T3" fmla="*/ 105 h 105"/>
                <a:gd name="T4" fmla="*/ 0 w 71"/>
                <a:gd name="T5" fmla="*/ 102 h 105"/>
                <a:gd name="T6" fmla="*/ 0 w 71"/>
                <a:gd name="T7" fmla="*/ 0 h 105"/>
                <a:gd name="T8" fmla="*/ 71 w 71"/>
                <a:gd name="T9" fmla="*/ 3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71" y="3"/>
                  </a:moveTo>
                  <a:lnTo>
                    <a:pt x="71" y="105"/>
                  </a:lnTo>
                  <a:lnTo>
                    <a:pt x="0" y="102"/>
                  </a:lnTo>
                  <a:lnTo>
                    <a:pt x="0" y="0"/>
                  </a:lnTo>
                  <a:lnTo>
                    <a:pt x="71" y="3"/>
                  </a:lnTo>
                  <a:close/>
                </a:path>
              </a:pathLst>
            </a:custGeom>
            <a:solidFill>
              <a:srgbClr val="540C30"/>
            </a:solidFill>
            <a:ln w="9525">
              <a:noFill/>
              <a:round/>
              <a:headEnd/>
              <a:tailEnd/>
            </a:ln>
          </p:spPr>
          <p:txBody>
            <a:bodyPr/>
            <a:lstStyle/>
            <a:p>
              <a:endParaRPr lang="he-IL" sz="1800"/>
            </a:p>
          </p:txBody>
        </p:sp>
        <p:sp>
          <p:nvSpPr>
            <p:cNvPr id="1030276" name="Freeform 145"/>
            <p:cNvSpPr>
              <a:spLocks/>
            </p:cNvSpPr>
            <p:nvPr/>
          </p:nvSpPr>
          <p:spPr bwMode="auto">
            <a:xfrm>
              <a:off x="4089" y="1696"/>
              <a:ext cx="35" cy="53"/>
            </a:xfrm>
            <a:custGeom>
              <a:avLst/>
              <a:gdLst>
                <a:gd name="T0" fmla="*/ 71 w 71"/>
                <a:gd name="T1" fmla="*/ 4 h 106"/>
                <a:gd name="T2" fmla="*/ 71 w 71"/>
                <a:gd name="T3" fmla="*/ 106 h 106"/>
                <a:gd name="T4" fmla="*/ 0 w 71"/>
                <a:gd name="T5" fmla="*/ 102 h 106"/>
                <a:gd name="T6" fmla="*/ 0 w 71"/>
                <a:gd name="T7" fmla="*/ 0 h 106"/>
                <a:gd name="T8" fmla="*/ 71 w 71"/>
                <a:gd name="T9" fmla="*/ 4 h 106"/>
                <a:gd name="T10" fmla="*/ 0 60000 65536"/>
                <a:gd name="T11" fmla="*/ 0 60000 65536"/>
                <a:gd name="T12" fmla="*/ 0 60000 65536"/>
                <a:gd name="T13" fmla="*/ 0 60000 65536"/>
                <a:gd name="T14" fmla="*/ 0 60000 65536"/>
                <a:gd name="T15" fmla="*/ 0 w 71"/>
                <a:gd name="T16" fmla="*/ 0 h 106"/>
                <a:gd name="T17" fmla="*/ 71 w 71"/>
                <a:gd name="T18" fmla="*/ 106 h 106"/>
              </a:gdLst>
              <a:ahLst/>
              <a:cxnLst>
                <a:cxn ang="T10">
                  <a:pos x="T0" y="T1"/>
                </a:cxn>
                <a:cxn ang="T11">
                  <a:pos x="T2" y="T3"/>
                </a:cxn>
                <a:cxn ang="T12">
                  <a:pos x="T4" y="T5"/>
                </a:cxn>
                <a:cxn ang="T13">
                  <a:pos x="T6" y="T7"/>
                </a:cxn>
                <a:cxn ang="T14">
                  <a:pos x="T8" y="T9"/>
                </a:cxn>
              </a:cxnLst>
              <a:rect l="T15" t="T16" r="T17" b="T18"/>
              <a:pathLst>
                <a:path w="71" h="106">
                  <a:moveTo>
                    <a:pt x="71" y="4"/>
                  </a:moveTo>
                  <a:lnTo>
                    <a:pt x="71" y="106"/>
                  </a:lnTo>
                  <a:lnTo>
                    <a:pt x="0" y="102"/>
                  </a:lnTo>
                  <a:lnTo>
                    <a:pt x="0" y="0"/>
                  </a:lnTo>
                  <a:lnTo>
                    <a:pt x="71" y="4"/>
                  </a:lnTo>
                  <a:close/>
                </a:path>
              </a:pathLst>
            </a:custGeom>
            <a:solidFill>
              <a:srgbClr val="540C30"/>
            </a:solidFill>
            <a:ln w="9525">
              <a:noFill/>
              <a:round/>
              <a:headEnd/>
              <a:tailEnd/>
            </a:ln>
          </p:spPr>
          <p:txBody>
            <a:bodyPr/>
            <a:lstStyle/>
            <a:p>
              <a:endParaRPr lang="he-IL" sz="1800"/>
            </a:p>
          </p:txBody>
        </p:sp>
        <p:sp>
          <p:nvSpPr>
            <p:cNvPr id="1030277" name="Freeform 146"/>
            <p:cNvSpPr>
              <a:spLocks/>
            </p:cNvSpPr>
            <p:nvPr/>
          </p:nvSpPr>
          <p:spPr bwMode="auto">
            <a:xfrm>
              <a:off x="4089" y="1755"/>
              <a:ext cx="35" cy="55"/>
            </a:xfrm>
            <a:custGeom>
              <a:avLst/>
              <a:gdLst>
                <a:gd name="T0" fmla="*/ 0 w 71"/>
                <a:gd name="T1" fmla="*/ 0 h 109"/>
                <a:gd name="T2" fmla="*/ 71 w 71"/>
                <a:gd name="T3" fmla="*/ 4 h 109"/>
                <a:gd name="T4" fmla="*/ 71 w 71"/>
                <a:gd name="T5" fmla="*/ 109 h 109"/>
                <a:gd name="T6" fmla="*/ 0 w 71"/>
                <a:gd name="T7" fmla="*/ 93 h 109"/>
                <a:gd name="T8" fmla="*/ 0 w 71"/>
                <a:gd name="T9" fmla="*/ 0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0"/>
                  </a:moveTo>
                  <a:lnTo>
                    <a:pt x="71" y="4"/>
                  </a:lnTo>
                  <a:lnTo>
                    <a:pt x="71" y="109"/>
                  </a:lnTo>
                  <a:lnTo>
                    <a:pt x="0" y="93"/>
                  </a:lnTo>
                  <a:lnTo>
                    <a:pt x="0" y="0"/>
                  </a:lnTo>
                  <a:close/>
                </a:path>
              </a:pathLst>
            </a:custGeom>
            <a:solidFill>
              <a:srgbClr val="540C30"/>
            </a:solidFill>
            <a:ln w="9525">
              <a:noFill/>
              <a:round/>
              <a:headEnd/>
              <a:tailEnd/>
            </a:ln>
          </p:spPr>
          <p:txBody>
            <a:bodyPr/>
            <a:lstStyle/>
            <a:p>
              <a:endParaRPr lang="he-IL" sz="1800"/>
            </a:p>
          </p:txBody>
        </p:sp>
        <p:sp>
          <p:nvSpPr>
            <p:cNvPr id="1030278" name="Freeform 147"/>
            <p:cNvSpPr>
              <a:spLocks/>
            </p:cNvSpPr>
            <p:nvPr/>
          </p:nvSpPr>
          <p:spPr bwMode="auto">
            <a:xfrm>
              <a:off x="4132" y="1736"/>
              <a:ext cx="55" cy="70"/>
            </a:xfrm>
            <a:custGeom>
              <a:avLst/>
              <a:gdLst>
                <a:gd name="T0" fmla="*/ 0 w 108"/>
                <a:gd name="T1" fmla="*/ 40 h 139"/>
                <a:gd name="T2" fmla="*/ 108 w 108"/>
                <a:gd name="T3" fmla="*/ 0 h 139"/>
                <a:gd name="T4" fmla="*/ 108 w 108"/>
                <a:gd name="T5" fmla="*/ 93 h 139"/>
                <a:gd name="T6" fmla="*/ 0 w 108"/>
                <a:gd name="T7" fmla="*/ 139 h 139"/>
                <a:gd name="T8" fmla="*/ 0 w 108"/>
                <a:gd name="T9" fmla="*/ 40 h 139"/>
                <a:gd name="T10" fmla="*/ 0 60000 65536"/>
                <a:gd name="T11" fmla="*/ 0 60000 65536"/>
                <a:gd name="T12" fmla="*/ 0 60000 65536"/>
                <a:gd name="T13" fmla="*/ 0 60000 65536"/>
                <a:gd name="T14" fmla="*/ 0 60000 65536"/>
                <a:gd name="T15" fmla="*/ 0 w 108"/>
                <a:gd name="T16" fmla="*/ 0 h 139"/>
                <a:gd name="T17" fmla="*/ 108 w 108"/>
                <a:gd name="T18" fmla="*/ 139 h 139"/>
              </a:gdLst>
              <a:ahLst/>
              <a:cxnLst>
                <a:cxn ang="T10">
                  <a:pos x="T0" y="T1"/>
                </a:cxn>
                <a:cxn ang="T11">
                  <a:pos x="T2" y="T3"/>
                </a:cxn>
                <a:cxn ang="T12">
                  <a:pos x="T4" y="T5"/>
                </a:cxn>
                <a:cxn ang="T13">
                  <a:pos x="T6" y="T7"/>
                </a:cxn>
                <a:cxn ang="T14">
                  <a:pos x="T8" y="T9"/>
                </a:cxn>
              </a:cxnLst>
              <a:rect l="T15" t="T16" r="T17" b="T18"/>
              <a:pathLst>
                <a:path w="108" h="139">
                  <a:moveTo>
                    <a:pt x="0" y="40"/>
                  </a:moveTo>
                  <a:lnTo>
                    <a:pt x="108" y="0"/>
                  </a:lnTo>
                  <a:lnTo>
                    <a:pt x="108" y="93"/>
                  </a:lnTo>
                  <a:lnTo>
                    <a:pt x="0" y="139"/>
                  </a:lnTo>
                  <a:lnTo>
                    <a:pt x="0" y="40"/>
                  </a:lnTo>
                  <a:close/>
                </a:path>
              </a:pathLst>
            </a:custGeom>
            <a:solidFill>
              <a:srgbClr val="91637A"/>
            </a:solidFill>
            <a:ln w="9525">
              <a:noFill/>
              <a:round/>
              <a:headEnd/>
              <a:tailEnd/>
            </a:ln>
          </p:spPr>
          <p:txBody>
            <a:bodyPr/>
            <a:lstStyle/>
            <a:p>
              <a:endParaRPr lang="he-IL" sz="1800"/>
            </a:p>
          </p:txBody>
        </p:sp>
        <p:sp>
          <p:nvSpPr>
            <p:cNvPr id="1030279" name="Freeform 148"/>
            <p:cNvSpPr>
              <a:spLocks/>
            </p:cNvSpPr>
            <p:nvPr/>
          </p:nvSpPr>
          <p:spPr bwMode="auto">
            <a:xfrm>
              <a:off x="4195" y="1706"/>
              <a:ext cx="74" cy="74"/>
            </a:xfrm>
            <a:custGeom>
              <a:avLst/>
              <a:gdLst>
                <a:gd name="T0" fmla="*/ 0 w 149"/>
                <a:gd name="T1" fmla="*/ 54 h 147"/>
                <a:gd name="T2" fmla="*/ 149 w 149"/>
                <a:gd name="T3" fmla="*/ 0 h 147"/>
                <a:gd name="T4" fmla="*/ 149 w 149"/>
                <a:gd name="T5" fmla="*/ 84 h 147"/>
                <a:gd name="T6" fmla="*/ 0 w 149"/>
                <a:gd name="T7" fmla="*/ 147 h 147"/>
                <a:gd name="T8" fmla="*/ 0 w 149"/>
                <a:gd name="T9" fmla="*/ 54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0" y="54"/>
                  </a:moveTo>
                  <a:lnTo>
                    <a:pt x="149" y="0"/>
                  </a:lnTo>
                  <a:lnTo>
                    <a:pt x="149" y="84"/>
                  </a:lnTo>
                  <a:lnTo>
                    <a:pt x="0" y="147"/>
                  </a:lnTo>
                  <a:lnTo>
                    <a:pt x="0" y="54"/>
                  </a:lnTo>
                  <a:close/>
                </a:path>
              </a:pathLst>
            </a:custGeom>
            <a:solidFill>
              <a:srgbClr val="91637A"/>
            </a:solidFill>
            <a:ln w="9525">
              <a:noFill/>
              <a:round/>
              <a:headEnd/>
              <a:tailEnd/>
            </a:ln>
          </p:spPr>
          <p:txBody>
            <a:bodyPr/>
            <a:lstStyle/>
            <a:p>
              <a:endParaRPr lang="he-IL" sz="1800"/>
            </a:p>
          </p:txBody>
        </p:sp>
        <p:sp>
          <p:nvSpPr>
            <p:cNvPr id="1030280" name="Freeform 149"/>
            <p:cNvSpPr>
              <a:spLocks/>
            </p:cNvSpPr>
            <p:nvPr/>
          </p:nvSpPr>
          <p:spPr bwMode="auto">
            <a:xfrm>
              <a:off x="4278" y="1675"/>
              <a:ext cx="74" cy="70"/>
            </a:xfrm>
            <a:custGeom>
              <a:avLst/>
              <a:gdLst>
                <a:gd name="T0" fmla="*/ 0 w 149"/>
                <a:gd name="T1" fmla="*/ 54 h 138"/>
                <a:gd name="T2" fmla="*/ 149 w 149"/>
                <a:gd name="T3" fmla="*/ 0 h 138"/>
                <a:gd name="T4" fmla="*/ 149 w 149"/>
                <a:gd name="T5" fmla="*/ 75 h 138"/>
                <a:gd name="T6" fmla="*/ 0 w 149"/>
                <a:gd name="T7" fmla="*/ 138 h 138"/>
                <a:gd name="T8" fmla="*/ 0 w 149"/>
                <a:gd name="T9" fmla="*/ 54 h 138"/>
                <a:gd name="T10" fmla="*/ 0 60000 65536"/>
                <a:gd name="T11" fmla="*/ 0 60000 65536"/>
                <a:gd name="T12" fmla="*/ 0 60000 65536"/>
                <a:gd name="T13" fmla="*/ 0 60000 65536"/>
                <a:gd name="T14" fmla="*/ 0 60000 65536"/>
                <a:gd name="T15" fmla="*/ 0 w 149"/>
                <a:gd name="T16" fmla="*/ 0 h 138"/>
                <a:gd name="T17" fmla="*/ 149 w 149"/>
                <a:gd name="T18" fmla="*/ 138 h 138"/>
              </a:gdLst>
              <a:ahLst/>
              <a:cxnLst>
                <a:cxn ang="T10">
                  <a:pos x="T0" y="T1"/>
                </a:cxn>
                <a:cxn ang="T11">
                  <a:pos x="T2" y="T3"/>
                </a:cxn>
                <a:cxn ang="T12">
                  <a:pos x="T4" y="T5"/>
                </a:cxn>
                <a:cxn ang="T13">
                  <a:pos x="T6" y="T7"/>
                </a:cxn>
                <a:cxn ang="T14">
                  <a:pos x="T8" y="T9"/>
                </a:cxn>
              </a:cxnLst>
              <a:rect l="T15" t="T16" r="T17" b="T18"/>
              <a:pathLst>
                <a:path w="149" h="138">
                  <a:moveTo>
                    <a:pt x="0" y="54"/>
                  </a:moveTo>
                  <a:lnTo>
                    <a:pt x="149" y="0"/>
                  </a:lnTo>
                  <a:lnTo>
                    <a:pt x="149" y="75"/>
                  </a:lnTo>
                  <a:lnTo>
                    <a:pt x="0" y="138"/>
                  </a:lnTo>
                  <a:lnTo>
                    <a:pt x="0" y="54"/>
                  </a:lnTo>
                  <a:close/>
                </a:path>
              </a:pathLst>
            </a:custGeom>
            <a:solidFill>
              <a:srgbClr val="91637A"/>
            </a:solidFill>
            <a:ln w="9525">
              <a:noFill/>
              <a:round/>
              <a:headEnd/>
              <a:tailEnd/>
            </a:ln>
          </p:spPr>
          <p:txBody>
            <a:bodyPr/>
            <a:lstStyle/>
            <a:p>
              <a:endParaRPr lang="he-IL" sz="1800"/>
            </a:p>
          </p:txBody>
        </p:sp>
        <p:sp>
          <p:nvSpPr>
            <p:cNvPr id="1030281" name="Freeform 150"/>
            <p:cNvSpPr>
              <a:spLocks/>
            </p:cNvSpPr>
            <p:nvPr/>
          </p:nvSpPr>
          <p:spPr bwMode="auto">
            <a:xfrm>
              <a:off x="4362" y="1645"/>
              <a:ext cx="73" cy="64"/>
            </a:xfrm>
            <a:custGeom>
              <a:avLst/>
              <a:gdLst>
                <a:gd name="T0" fmla="*/ 0 w 148"/>
                <a:gd name="T1" fmla="*/ 54 h 129"/>
                <a:gd name="T2" fmla="*/ 148 w 148"/>
                <a:gd name="T3" fmla="*/ 0 h 129"/>
                <a:gd name="T4" fmla="*/ 148 w 148"/>
                <a:gd name="T5" fmla="*/ 65 h 129"/>
                <a:gd name="T6" fmla="*/ 0 w 148"/>
                <a:gd name="T7" fmla="*/ 129 h 129"/>
                <a:gd name="T8" fmla="*/ 0 w 148"/>
                <a:gd name="T9" fmla="*/ 54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54"/>
                  </a:moveTo>
                  <a:lnTo>
                    <a:pt x="148" y="0"/>
                  </a:lnTo>
                  <a:lnTo>
                    <a:pt x="148" y="65"/>
                  </a:lnTo>
                  <a:lnTo>
                    <a:pt x="0" y="129"/>
                  </a:lnTo>
                  <a:lnTo>
                    <a:pt x="0" y="54"/>
                  </a:lnTo>
                  <a:close/>
                </a:path>
              </a:pathLst>
            </a:custGeom>
            <a:solidFill>
              <a:srgbClr val="91637A"/>
            </a:solidFill>
            <a:ln w="9525">
              <a:noFill/>
              <a:round/>
              <a:headEnd/>
              <a:tailEnd/>
            </a:ln>
          </p:spPr>
          <p:txBody>
            <a:bodyPr/>
            <a:lstStyle/>
            <a:p>
              <a:endParaRPr lang="he-IL" sz="1800"/>
            </a:p>
          </p:txBody>
        </p:sp>
        <p:sp>
          <p:nvSpPr>
            <p:cNvPr id="1030282" name="Freeform 151"/>
            <p:cNvSpPr>
              <a:spLocks/>
            </p:cNvSpPr>
            <p:nvPr/>
          </p:nvSpPr>
          <p:spPr bwMode="auto">
            <a:xfrm>
              <a:off x="4445" y="1620"/>
              <a:ext cx="58" cy="54"/>
            </a:xfrm>
            <a:custGeom>
              <a:avLst/>
              <a:gdLst>
                <a:gd name="T0" fmla="*/ 0 w 118"/>
                <a:gd name="T1" fmla="*/ 44 h 110"/>
                <a:gd name="T2" fmla="*/ 118 w 118"/>
                <a:gd name="T3" fmla="*/ 0 h 110"/>
                <a:gd name="T4" fmla="*/ 118 w 118"/>
                <a:gd name="T5" fmla="*/ 59 h 110"/>
                <a:gd name="T6" fmla="*/ 0 w 118"/>
                <a:gd name="T7" fmla="*/ 110 h 110"/>
                <a:gd name="T8" fmla="*/ 0 w 118"/>
                <a:gd name="T9" fmla="*/ 44 h 110"/>
                <a:gd name="T10" fmla="*/ 0 60000 65536"/>
                <a:gd name="T11" fmla="*/ 0 60000 65536"/>
                <a:gd name="T12" fmla="*/ 0 60000 65536"/>
                <a:gd name="T13" fmla="*/ 0 60000 65536"/>
                <a:gd name="T14" fmla="*/ 0 60000 65536"/>
                <a:gd name="T15" fmla="*/ 0 w 118"/>
                <a:gd name="T16" fmla="*/ 0 h 110"/>
                <a:gd name="T17" fmla="*/ 118 w 118"/>
                <a:gd name="T18" fmla="*/ 110 h 110"/>
              </a:gdLst>
              <a:ahLst/>
              <a:cxnLst>
                <a:cxn ang="T10">
                  <a:pos x="T0" y="T1"/>
                </a:cxn>
                <a:cxn ang="T11">
                  <a:pos x="T2" y="T3"/>
                </a:cxn>
                <a:cxn ang="T12">
                  <a:pos x="T4" y="T5"/>
                </a:cxn>
                <a:cxn ang="T13">
                  <a:pos x="T6" y="T7"/>
                </a:cxn>
                <a:cxn ang="T14">
                  <a:pos x="T8" y="T9"/>
                </a:cxn>
              </a:cxnLst>
              <a:rect l="T15" t="T16" r="T17" b="T18"/>
              <a:pathLst>
                <a:path w="118" h="110">
                  <a:moveTo>
                    <a:pt x="0" y="44"/>
                  </a:moveTo>
                  <a:lnTo>
                    <a:pt x="118" y="0"/>
                  </a:lnTo>
                  <a:lnTo>
                    <a:pt x="118" y="59"/>
                  </a:lnTo>
                  <a:lnTo>
                    <a:pt x="0" y="110"/>
                  </a:lnTo>
                  <a:lnTo>
                    <a:pt x="0" y="44"/>
                  </a:lnTo>
                  <a:close/>
                </a:path>
              </a:pathLst>
            </a:custGeom>
            <a:solidFill>
              <a:srgbClr val="91637A"/>
            </a:solidFill>
            <a:ln w="9525">
              <a:noFill/>
              <a:round/>
              <a:headEnd/>
              <a:tailEnd/>
            </a:ln>
          </p:spPr>
          <p:txBody>
            <a:bodyPr/>
            <a:lstStyle/>
            <a:p>
              <a:endParaRPr lang="he-IL" sz="1800"/>
            </a:p>
          </p:txBody>
        </p:sp>
        <p:sp>
          <p:nvSpPr>
            <p:cNvPr id="1030283" name="Freeform 152"/>
            <p:cNvSpPr>
              <a:spLocks/>
            </p:cNvSpPr>
            <p:nvPr/>
          </p:nvSpPr>
          <p:spPr bwMode="auto">
            <a:xfrm>
              <a:off x="4487" y="1024"/>
              <a:ext cx="16" cy="38"/>
            </a:xfrm>
            <a:custGeom>
              <a:avLst/>
              <a:gdLst>
                <a:gd name="T0" fmla="*/ 0 w 33"/>
                <a:gd name="T1" fmla="*/ 61 h 75"/>
                <a:gd name="T2" fmla="*/ 0 w 33"/>
                <a:gd name="T3" fmla="*/ 0 h 75"/>
                <a:gd name="T4" fmla="*/ 33 w 33"/>
                <a:gd name="T5" fmla="*/ 15 h 75"/>
                <a:gd name="T6" fmla="*/ 33 w 33"/>
                <a:gd name="T7" fmla="*/ 75 h 75"/>
                <a:gd name="T8" fmla="*/ 0 w 33"/>
                <a:gd name="T9" fmla="*/ 61 h 75"/>
                <a:gd name="T10" fmla="*/ 0 60000 65536"/>
                <a:gd name="T11" fmla="*/ 0 60000 65536"/>
                <a:gd name="T12" fmla="*/ 0 60000 65536"/>
                <a:gd name="T13" fmla="*/ 0 60000 65536"/>
                <a:gd name="T14" fmla="*/ 0 60000 65536"/>
                <a:gd name="T15" fmla="*/ 0 w 33"/>
                <a:gd name="T16" fmla="*/ 0 h 75"/>
                <a:gd name="T17" fmla="*/ 33 w 33"/>
                <a:gd name="T18" fmla="*/ 75 h 75"/>
              </a:gdLst>
              <a:ahLst/>
              <a:cxnLst>
                <a:cxn ang="T10">
                  <a:pos x="T0" y="T1"/>
                </a:cxn>
                <a:cxn ang="T11">
                  <a:pos x="T2" y="T3"/>
                </a:cxn>
                <a:cxn ang="T12">
                  <a:pos x="T4" y="T5"/>
                </a:cxn>
                <a:cxn ang="T13">
                  <a:pos x="T6" y="T7"/>
                </a:cxn>
                <a:cxn ang="T14">
                  <a:pos x="T8" y="T9"/>
                </a:cxn>
              </a:cxnLst>
              <a:rect l="T15" t="T16" r="T17" b="T18"/>
              <a:pathLst>
                <a:path w="33" h="75">
                  <a:moveTo>
                    <a:pt x="0" y="61"/>
                  </a:moveTo>
                  <a:lnTo>
                    <a:pt x="0" y="0"/>
                  </a:lnTo>
                  <a:lnTo>
                    <a:pt x="33" y="15"/>
                  </a:lnTo>
                  <a:lnTo>
                    <a:pt x="33" y="75"/>
                  </a:lnTo>
                  <a:lnTo>
                    <a:pt x="0" y="61"/>
                  </a:lnTo>
                  <a:close/>
                </a:path>
              </a:pathLst>
            </a:custGeom>
            <a:solidFill>
              <a:srgbClr val="91637A"/>
            </a:solidFill>
            <a:ln w="9525">
              <a:noFill/>
              <a:round/>
              <a:headEnd/>
              <a:tailEnd/>
            </a:ln>
          </p:spPr>
          <p:txBody>
            <a:bodyPr/>
            <a:lstStyle/>
            <a:p>
              <a:endParaRPr lang="he-IL" sz="1800"/>
            </a:p>
          </p:txBody>
        </p:sp>
        <p:sp>
          <p:nvSpPr>
            <p:cNvPr id="1030284" name="Freeform 153"/>
            <p:cNvSpPr>
              <a:spLocks/>
            </p:cNvSpPr>
            <p:nvPr/>
          </p:nvSpPr>
          <p:spPr bwMode="auto">
            <a:xfrm>
              <a:off x="4445" y="961"/>
              <a:ext cx="58" cy="61"/>
            </a:xfrm>
            <a:custGeom>
              <a:avLst/>
              <a:gdLst>
                <a:gd name="T0" fmla="*/ 0 w 118"/>
                <a:gd name="T1" fmla="*/ 64 h 121"/>
                <a:gd name="T2" fmla="*/ 0 w 118"/>
                <a:gd name="T3" fmla="*/ 0 h 121"/>
                <a:gd name="T4" fmla="*/ 118 w 118"/>
                <a:gd name="T5" fmla="*/ 63 h 121"/>
                <a:gd name="T6" fmla="*/ 118 w 118"/>
                <a:gd name="T7" fmla="*/ 121 h 121"/>
                <a:gd name="T8" fmla="*/ 0 w 118"/>
                <a:gd name="T9" fmla="*/ 64 h 121"/>
                <a:gd name="T10" fmla="*/ 0 60000 65536"/>
                <a:gd name="T11" fmla="*/ 0 60000 65536"/>
                <a:gd name="T12" fmla="*/ 0 60000 65536"/>
                <a:gd name="T13" fmla="*/ 0 60000 65536"/>
                <a:gd name="T14" fmla="*/ 0 60000 65536"/>
                <a:gd name="T15" fmla="*/ 0 w 118"/>
                <a:gd name="T16" fmla="*/ 0 h 121"/>
                <a:gd name="T17" fmla="*/ 118 w 118"/>
                <a:gd name="T18" fmla="*/ 121 h 121"/>
              </a:gdLst>
              <a:ahLst/>
              <a:cxnLst>
                <a:cxn ang="T10">
                  <a:pos x="T0" y="T1"/>
                </a:cxn>
                <a:cxn ang="T11">
                  <a:pos x="T2" y="T3"/>
                </a:cxn>
                <a:cxn ang="T12">
                  <a:pos x="T4" y="T5"/>
                </a:cxn>
                <a:cxn ang="T13">
                  <a:pos x="T6" y="T7"/>
                </a:cxn>
                <a:cxn ang="T14">
                  <a:pos x="T8" y="T9"/>
                </a:cxn>
              </a:cxnLst>
              <a:rect l="T15" t="T16" r="T17" b="T18"/>
              <a:pathLst>
                <a:path w="118" h="121">
                  <a:moveTo>
                    <a:pt x="0" y="64"/>
                  </a:moveTo>
                  <a:lnTo>
                    <a:pt x="0" y="0"/>
                  </a:lnTo>
                  <a:lnTo>
                    <a:pt x="118" y="63"/>
                  </a:lnTo>
                  <a:lnTo>
                    <a:pt x="118" y="121"/>
                  </a:lnTo>
                  <a:lnTo>
                    <a:pt x="0" y="64"/>
                  </a:lnTo>
                  <a:close/>
                </a:path>
              </a:pathLst>
            </a:custGeom>
            <a:solidFill>
              <a:srgbClr val="91637A"/>
            </a:solidFill>
            <a:ln w="9525">
              <a:noFill/>
              <a:round/>
              <a:headEnd/>
              <a:tailEnd/>
            </a:ln>
          </p:spPr>
          <p:txBody>
            <a:bodyPr/>
            <a:lstStyle/>
            <a:p>
              <a:endParaRPr lang="he-IL" sz="1800"/>
            </a:p>
          </p:txBody>
        </p:sp>
        <p:sp>
          <p:nvSpPr>
            <p:cNvPr id="1030285" name="Freeform 154"/>
            <p:cNvSpPr>
              <a:spLocks/>
            </p:cNvSpPr>
            <p:nvPr/>
          </p:nvSpPr>
          <p:spPr bwMode="auto">
            <a:xfrm>
              <a:off x="4487" y="945"/>
              <a:ext cx="16" cy="38"/>
            </a:xfrm>
            <a:custGeom>
              <a:avLst/>
              <a:gdLst>
                <a:gd name="T0" fmla="*/ 0 w 33"/>
                <a:gd name="T1" fmla="*/ 59 h 76"/>
                <a:gd name="T2" fmla="*/ 0 w 33"/>
                <a:gd name="T3" fmla="*/ 0 h 76"/>
                <a:gd name="T4" fmla="*/ 33 w 33"/>
                <a:gd name="T5" fmla="*/ 19 h 76"/>
                <a:gd name="T6" fmla="*/ 33 w 33"/>
                <a:gd name="T7" fmla="*/ 76 h 76"/>
                <a:gd name="T8" fmla="*/ 0 w 33"/>
                <a:gd name="T9" fmla="*/ 59 h 76"/>
                <a:gd name="T10" fmla="*/ 0 60000 65536"/>
                <a:gd name="T11" fmla="*/ 0 60000 65536"/>
                <a:gd name="T12" fmla="*/ 0 60000 65536"/>
                <a:gd name="T13" fmla="*/ 0 60000 65536"/>
                <a:gd name="T14" fmla="*/ 0 60000 65536"/>
                <a:gd name="T15" fmla="*/ 0 w 33"/>
                <a:gd name="T16" fmla="*/ 0 h 76"/>
                <a:gd name="T17" fmla="*/ 33 w 33"/>
                <a:gd name="T18" fmla="*/ 76 h 76"/>
              </a:gdLst>
              <a:ahLst/>
              <a:cxnLst>
                <a:cxn ang="T10">
                  <a:pos x="T0" y="T1"/>
                </a:cxn>
                <a:cxn ang="T11">
                  <a:pos x="T2" y="T3"/>
                </a:cxn>
                <a:cxn ang="T12">
                  <a:pos x="T4" y="T5"/>
                </a:cxn>
                <a:cxn ang="T13">
                  <a:pos x="T6" y="T7"/>
                </a:cxn>
                <a:cxn ang="T14">
                  <a:pos x="T8" y="T9"/>
                </a:cxn>
              </a:cxnLst>
              <a:rect l="T15" t="T16" r="T17" b="T18"/>
              <a:pathLst>
                <a:path w="33" h="76">
                  <a:moveTo>
                    <a:pt x="0" y="59"/>
                  </a:moveTo>
                  <a:lnTo>
                    <a:pt x="0" y="0"/>
                  </a:lnTo>
                  <a:lnTo>
                    <a:pt x="33" y="19"/>
                  </a:lnTo>
                  <a:lnTo>
                    <a:pt x="33" y="76"/>
                  </a:lnTo>
                  <a:lnTo>
                    <a:pt x="0" y="59"/>
                  </a:lnTo>
                  <a:close/>
                </a:path>
              </a:pathLst>
            </a:custGeom>
            <a:solidFill>
              <a:srgbClr val="91637A"/>
            </a:solidFill>
            <a:ln w="9525">
              <a:noFill/>
              <a:round/>
              <a:headEnd/>
              <a:tailEnd/>
            </a:ln>
          </p:spPr>
          <p:txBody>
            <a:bodyPr/>
            <a:lstStyle/>
            <a:p>
              <a:endParaRPr lang="he-IL" sz="1800"/>
            </a:p>
          </p:txBody>
        </p:sp>
        <p:sp>
          <p:nvSpPr>
            <p:cNvPr id="1030286" name="Freeform 155"/>
            <p:cNvSpPr>
              <a:spLocks/>
            </p:cNvSpPr>
            <p:nvPr/>
          </p:nvSpPr>
          <p:spPr bwMode="auto">
            <a:xfrm>
              <a:off x="4519" y="1323"/>
              <a:ext cx="5" cy="2"/>
            </a:xfrm>
            <a:custGeom>
              <a:avLst/>
              <a:gdLst>
                <a:gd name="T0" fmla="*/ 9 w 9"/>
                <a:gd name="T1" fmla="*/ 0 h 5"/>
                <a:gd name="T2" fmla="*/ 0 w 9"/>
                <a:gd name="T3" fmla="*/ 3 h 5"/>
                <a:gd name="T4" fmla="*/ 0 w 9"/>
                <a:gd name="T5" fmla="*/ 5 h 5"/>
                <a:gd name="T6" fmla="*/ 9 w 9"/>
                <a:gd name="T7" fmla="*/ 3 h 5"/>
                <a:gd name="T8" fmla="*/ 9 w 9"/>
                <a:gd name="T9" fmla="*/ 2 h 5"/>
                <a:gd name="T10" fmla="*/ 9 w 9"/>
                <a:gd name="T11" fmla="*/ 1 h 5"/>
                <a:gd name="T12" fmla="*/ 9 w 9"/>
                <a:gd name="T13" fmla="*/ 1 h 5"/>
                <a:gd name="T14" fmla="*/ 9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9" y="0"/>
                  </a:moveTo>
                  <a:lnTo>
                    <a:pt x="0" y="3"/>
                  </a:lnTo>
                  <a:lnTo>
                    <a:pt x="0" y="5"/>
                  </a:lnTo>
                  <a:lnTo>
                    <a:pt x="9" y="3"/>
                  </a:lnTo>
                  <a:lnTo>
                    <a:pt x="9" y="2"/>
                  </a:lnTo>
                  <a:lnTo>
                    <a:pt x="9" y="1"/>
                  </a:lnTo>
                  <a:lnTo>
                    <a:pt x="9" y="0"/>
                  </a:lnTo>
                  <a:close/>
                </a:path>
              </a:pathLst>
            </a:custGeom>
            <a:solidFill>
              <a:srgbClr val="FFFFFF"/>
            </a:solidFill>
            <a:ln w="9525">
              <a:noFill/>
              <a:round/>
              <a:headEnd/>
              <a:tailEnd/>
            </a:ln>
          </p:spPr>
          <p:txBody>
            <a:bodyPr/>
            <a:lstStyle/>
            <a:p>
              <a:endParaRPr lang="he-IL" sz="1800"/>
            </a:p>
          </p:txBody>
        </p:sp>
        <p:sp>
          <p:nvSpPr>
            <p:cNvPr id="1030287" name="Freeform 156"/>
            <p:cNvSpPr>
              <a:spLocks/>
            </p:cNvSpPr>
            <p:nvPr/>
          </p:nvSpPr>
          <p:spPr bwMode="auto">
            <a:xfrm>
              <a:off x="4506" y="1282"/>
              <a:ext cx="49" cy="64"/>
            </a:xfrm>
            <a:custGeom>
              <a:avLst/>
              <a:gdLst>
                <a:gd name="T0" fmla="*/ 66 w 99"/>
                <a:gd name="T1" fmla="*/ 26 h 128"/>
                <a:gd name="T2" fmla="*/ 53 w 99"/>
                <a:gd name="T3" fmla="*/ 15 h 128"/>
                <a:gd name="T4" fmla="*/ 44 w 99"/>
                <a:gd name="T5" fmla="*/ 8 h 128"/>
                <a:gd name="T6" fmla="*/ 37 w 99"/>
                <a:gd name="T7" fmla="*/ 2 h 128"/>
                <a:gd name="T8" fmla="*/ 33 w 99"/>
                <a:gd name="T9" fmla="*/ 0 h 128"/>
                <a:gd name="T10" fmla="*/ 0 w 99"/>
                <a:gd name="T11" fmla="*/ 29 h 128"/>
                <a:gd name="T12" fmla="*/ 6 w 99"/>
                <a:gd name="T13" fmla="*/ 32 h 128"/>
                <a:gd name="T14" fmla="*/ 13 w 99"/>
                <a:gd name="T15" fmla="*/ 37 h 128"/>
                <a:gd name="T16" fmla="*/ 20 w 99"/>
                <a:gd name="T17" fmla="*/ 42 h 128"/>
                <a:gd name="T18" fmla="*/ 27 w 99"/>
                <a:gd name="T19" fmla="*/ 47 h 128"/>
                <a:gd name="T20" fmla="*/ 34 w 99"/>
                <a:gd name="T21" fmla="*/ 52 h 128"/>
                <a:gd name="T22" fmla="*/ 39 w 99"/>
                <a:gd name="T23" fmla="*/ 58 h 128"/>
                <a:gd name="T24" fmla="*/ 44 w 99"/>
                <a:gd name="T25" fmla="*/ 62 h 128"/>
                <a:gd name="T26" fmla="*/ 48 w 99"/>
                <a:gd name="T27" fmla="*/ 67 h 128"/>
                <a:gd name="T28" fmla="*/ 51 w 99"/>
                <a:gd name="T29" fmla="*/ 73 h 128"/>
                <a:gd name="T30" fmla="*/ 52 w 99"/>
                <a:gd name="T31" fmla="*/ 79 h 128"/>
                <a:gd name="T32" fmla="*/ 53 w 99"/>
                <a:gd name="T33" fmla="*/ 82 h 128"/>
                <a:gd name="T34" fmla="*/ 53 w 99"/>
                <a:gd name="T35" fmla="*/ 87 h 128"/>
                <a:gd name="T36" fmla="*/ 53 w 99"/>
                <a:gd name="T37" fmla="*/ 89 h 128"/>
                <a:gd name="T38" fmla="*/ 54 w 99"/>
                <a:gd name="T39" fmla="*/ 91 h 128"/>
                <a:gd name="T40" fmla="*/ 56 w 99"/>
                <a:gd name="T41" fmla="*/ 92 h 128"/>
                <a:gd name="T42" fmla="*/ 58 w 99"/>
                <a:gd name="T43" fmla="*/ 96 h 128"/>
                <a:gd name="T44" fmla="*/ 64 w 99"/>
                <a:gd name="T45" fmla="*/ 102 h 128"/>
                <a:gd name="T46" fmla="*/ 69 w 99"/>
                <a:gd name="T47" fmla="*/ 105 h 128"/>
                <a:gd name="T48" fmla="*/ 73 w 99"/>
                <a:gd name="T49" fmla="*/ 107 h 128"/>
                <a:gd name="T50" fmla="*/ 74 w 99"/>
                <a:gd name="T51" fmla="*/ 107 h 128"/>
                <a:gd name="T52" fmla="*/ 79 w 99"/>
                <a:gd name="T53" fmla="*/ 107 h 128"/>
                <a:gd name="T54" fmla="*/ 90 w 99"/>
                <a:gd name="T55" fmla="*/ 128 h 128"/>
                <a:gd name="T56" fmla="*/ 99 w 99"/>
                <a:gd name="T57" fmla="*/ 120 h 128"/>
                <a:gd name="T58" fmla="*/ 88 w 99"/>
                <a:gd name="T59" fmla="*/ 100 h 128"/>
                <a:gd name="T60" fmla="*/ 89 w 99"/>
                <a:gd name="T61" fmla="*/ 97 h 128"/>
                <a:gd name="T62" fmla="*/ 90 w 99"/>
                <a:gd name="T63" fmla="*/ 90 h 128"/>
                <a:gd name="T64" fmla="*/ 89 w 99"/>
                <a:gd name="T65" fmla="*/ 72 h 128"/>
                <a:gd name="T66" fmla="*/ 82 w 99"/>
                <a:gd name="T67" fmla="*/ 47 h 128"/>
                <a:gd name="T68" fmla="*/ 66 w 99"/>
                <a:gd name="T69" fmla="*/ 26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28"/>
                <a:gd name="T107" fmla="*/ 99 w 99"/>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28">
                  <a:moveTo>
                    <a:pt x="66" y="26"/>
                  </a:moveTo>
                  <a:lnTo>
                    <a:pt x="53" y="15"/>
                  </a:lnTo>
                  <a:lnTo>
                    <a:pt x="44" y="8"/>
                  </a:lnTo>
                  <a:lnTo>
                    <a:pt x="37" y="2"/>
                  </a:lnTo>
                  <a:lnTo>
                    <a:pt x="33" y="0"/>
                  </a:lnTo>
                  <a:lnTo>
                    <a:pt x="0" y="29"/>
                  </a:lnTo>
                  <a:lnTo>
                    <a:pt x="6" y="32"/>
                  </a:lnTo>
                  <a:lnTo>
                    <a:pt x="13" y="37"/>
                  </a:lnTo>
                  <a:lnTo>
                    <a:pt x="20" y="42"/>
                  </a:lnTo>
                  <a:lnTo>
                    <a:pt x="27" y="47"/>
                  </a:lnTo>
                  <a:lnTo>
                    <a:pt x="34" y="52"/>
                  </a:lnTo>
                  <a:lnTo>
                    <a:pt x="39" y="58"/>
                  </a:lnTo>
                  <a:lnTo>
                    <a:pt x="44" y="62"/>
                  </a:lnTo>
                  <a:lnTo>
                    <a:pt x="48" y="67"/>
                  </a:lnTo>
                  <a:lnTo>
                    <a:pt x="51" y="73"/>
                  </a:lnTo>
                  <a:lnTo>
                    <a:pt x="52" y="79"/>
                  </a:lnTo>
                  <a:lnTo>
                    <a:pt x="53" y="82"/>
                  </a:lnTo>
                  <a:lnTo>
                    <a:pt x="53" y="87"/>
                  </a:lnTo>
                  <a:lnTo>
                    <a:pt x="53" y="89"/>
                  </a:lnTo>
                  <a:lnTo>
                    <a:pt x="54" y="91"/>
                  </a:lnTo>
                  <a:lnTo>
                    <a:pt x="56" y="92"/>
                  </a:lnTo>
                  <a:lnTo>
                    <a:pt x="58" y="96"/>
                  </a:lnTo>
                  <a:lnTo>
                    <a:pt x="64" y="102"/>
                  </a:lnTo>
                  <a:lnTo>
                    <a:pt x="69" y="105"/>
                  </a:lnTo>
                  <a:lnTo>
                    <a:pt x="73" y="107"/>
                  </a:lnTo>
                  <a:lnTo>
                    <a:pt x="74" y="107"/>
                  </a:lnTo>
                  <a:lnTo>
                    <a:pt x="79" y="107"/>
                  </a:lnTo>
                  <a:lnTo>
                    <a:pt x="90" y="128"/>
                  </a:lnTo>
                  <a:lnTo>
                    <a:pt x="99" y="120"/>
                  </a:lnTo>
                  <a:lnTo>
                    <a:pt x="88" y="100"/>
                  </a:lnTo>
                  <a:lnTo>
                    <a:pt x="89" y="97"/>
                  </a:lnTo>
                  <a:lnTo>
                    <a:pt x="90" y="90"/>
                  </a:lnTo>
                  <a:lnTo>
                    <a:pt x="89" y="72"/>
                  </a:lnTo>
                  <a:lnTo>
                    <a:pt x="82" y="47"/>
                  </a:lnTo>
                  <a:lnTo>
                    <a:pt x="66" y="26"/>
                  </a:lnTo>
                  <a:close/>
                </a:path>
              </a:pathLst>
            </a:custGeom>
            <a:solidFill>
              <a:srgbClr val="FFDDE5"/>
            </a:solidFill>
            <a:ln w="9525">
              <a:noFill/>
              <a:round/>
              <a:headEnd/>
              <a:tailEnd/>
            </a:ln>
          </p:spPr>
          <p:txBody>
            <a:bodyPr/>
            <a:lstStyle/>
            <a:p>
              <a:endParaRPr lang="he-IL" sz="1800"/>
            </a:p>
          </p:txBody>
        </p:sp>
        <p:sp>
          <p:nvSpPr>
            <p:cNvPr id="1030288" name="Freeform 157"/>
            <p:cNvSpPr>
              <a:spLocks/>
            </p:cNvSpPr>
            <p:nvPr/>
          </p:nvSpPr>
          <p:spPr bwMode="auto">
            <a:xfrm>
              <a:off x="4362" y="1143"/>
              <a:ext cx="13" cy="20"/>
            </a:xfrm>
            <a:custGeom>
              <a:avLst/>
              <a:gdLst>
                <a:gd name="T0" fmla="*/ 23 w 27"/>
                <a:gd name="T1" fmla="*/ 35 h 41"/>
                <a:gd name="T2" fmla="*/ 19 w 27"/>
                <a:gd name="T3" fmla="*/ 30 h 41"/>
                <a:gd name="T4" fmla="*/ 14 w 27"/>
                <a:gd name="T5" fmla="*/ 23 h 41"/>
                <a:gd name="T6" fmla="*/ 10 w 27"/>
                <a:gd name="T7" fmla="*/ 18 h 41"/>
                <a:gd name="T8" fmla="*/ 9 w 27"/>
                <a:gd name="T9" fmla="*/ 13 h 41"/>
                <a:gd name="T10" fmla="*/ 9 w 27"/>
                <a:gd name="T11" fmla="*/ 12 h 41"/>
                <a:gd name="T12" fmla="*/ 10 w 27"/>
                <a:gd name="T13" fmla="*/ 11 h 41"/>
                <a:gd name="T14" fmla="*/ 10 w 27"/>
                <a:gd name="T15" fmla="*/ 11 h 41"/>
                <a:gd name="T16" fmla="*/ 10 w 27"/>
                <a:gd name="T17" fmla="*/ 11 h 41"/>
                <a:gd name="T18" fmla="*/ 11 w 27"/>
                <a:gd name="T19" fmla="*/ 10 h 41"/>
                <a:gd name="T20" fmla="*/ 12 w 27"/>
                <a:gd name="T21" fmla="*/ 9 h 41"/>
                <a:gd name="T22" fmla="*/ 13 w 27"/>
                <a:gd name="T23" fmla="*/ 9 h 41"/>
                <a:gd name="T24" fmla="*/ 13 w 27"/>
                <a:gd name="T25" fmla="*/ 9 h 41"/>
                <a:gd name="T26" fmla="*/ 14 w 27"/>
                <a:gd name="T27" fmla="*/ 9 h 41"/>
                <a:gd name="T28" fmla="*/ 17 w 27"/>
                <a:gd name="T29" fmla="*/ 11 h 41"/>
                <a:gd name="T30" fmla="*/ 18 w 27"/>
                <a:gd name="T31" fmla="*/ 12 h 41"/>
                <a:gd name="T32" fmla="*/ 19 w 27"/>
                <a:gd name="T33" fmla="*/ 14 h 41"/>
                <a:gd name="T34" fmla="*/ 26 w 27"/>
                <a:gd name="T35" fmla="*/ 36 h 41"/>
                <a:gd name="T36" fmla="*/ 26 w 27"/>
                <a:gd name="T37" fmla="*/ 25 h 41"/>
                <a:gd name="T38" fmla="*/ 27 w 27"/>
                <a:gd name="T39" fmla="*/ 14 h 41"/>
                <a:gd name="T40" fmla="*/ 27 w 27"/>
                <a:gd name="T41" fmla="*/ 13 h 41"/>
                <a:gd name="T42" fmla="*/ 27 w 27"/>
                <a:gd name="T43" fmla="*/ 12 h 41"/>
                <a:gd name="T44" fmla="*/ 26 w 27"/>
                <a:gd name="T45" fmla="*/ 10 h 41"/>
                <a:gd name="T46" fmla="*/ 22 w 27"/>
                <a:gd name="T47" fmla="*/ 6 h 41"/>
                <a:gd name="T48" fmla="*/ 19 w 27"/>
                <a:gd name="T49" fmla="*/ 3 h 41"/>
                <a:gd name="T50" fmla="*/ 14 w 27"/>
                <a:gd name="T51" fmla="*/ 0 h 41"/>
                <a:gd name="T52" fmla="*/ 12 w 27"/>
                <a:gd name="T53" fmla="*/ 0 h 41"/>
                <a:gd name="T54" fmla="*/ 10 w 27"/>
                <a:gd name="T55" fmla="*/ 0 h 41"/>
                <a:gd name="T56" fmla="*/ 7 w 27"/>
                <a:gd name="T57" fmla="*/ 3 h 41"/>
                <a:gd name="T58" fmla="*/ 4 w 27"/>
                <a:gd name="T59" fmla="*/ 5 h 41"/>
                <a:gd name="T60" fmla="*/ 3 w 27"/>
                <a:gd name="T61" fmla="*/ 7 h 41"/>
                <a:gd name="T62" fmla="*/ 2 w 27"/>
                <a:gd name="T63" fmla="*/ 9 h 41"/>
                <a:gd name="T64" fmla="*/ 0 w 27"/>
                <a:gd name="T65" fmla="*/ 11 h 41"/>
                <a:gd name="T66" fmla="*/ 0 w 27"/>
                <a:gd name="T67" fmla="*/ 13 h 41"/>
                <a:gd name="T68" fmla="*/ 3 w 27"/>
                <a:gd name="T69" fmla="*/ 22 h 41"/>
                <a:gd name="T70" fmla="*/ 9 w 27"/>
                <a:gd name="T71" fmla="*/ 30 h 41"/>
                <a:gd name="T72" fmla="*/ 14 w 27"/>
                <a:gd name="T73" fmla="*/ 37 h 41"/>
                <a:gd name="T74" fmla="*/ 18 w 27"/>
                <a:gd name="T75" fmla="*/ 41 h 41"/>
                <a:gd name="T76" fmla="*/ 23 w 27"/>
                <a:gd name="T77" fmla="*/ 35 h 41"/>
                <a:gd name="T78" fmla="*/ 23 w 27"/>
                <a:gd name="T79" fmla="*/ 35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41"/>
                <a:gd name="T122" fmla="*/ 27 w 2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41">
                  <a:moveTo>
                    <a:pt x="23" y="35"/>
                  </a:moveTo>
                  <a:lnTo>
                    <a:pt x="19" y="30"/>
                  </a:lnTo>
                  <a:lnTo>
                    <a:pt x="14" y="23"/>
                  </a:lnTo>
                  <a:lnTo>
                    <a:pt x="10" y="18"/>
                  </a:lnTo>
                  <a:lnTo>
                    <a:pt x="9" y="13"/>
                  </a:lnTo>
                  <a:lnTo>
                    <a:pt x="9" y="12"/>
                  </a:lnTo>
                  <a:lnTo>
                    <a:pt x="10" y="11"/>
                  </a:lnTo>
                  <a:lnTo>
                    <a:pt x="11" y="10"/>
                  </a:lnTo>
                  <a:lnTo>
                    <a:pt x="12" y="9"/>
                  </a:lnTo>
                  <a:lnTo>
                    <a:pt x="13" y="9"/>
                  </a:lnTo>
                  <a:lnTo>
                    <a:pt x="14" y="9"/>
                  </a:lnTo>
                  <a:lnTo>
                    <a:pt x="17" y="11"/>
                  </a:lnTo>
                  <a:lnTo>
                    <a:pt x="18" y="12"/>
                  </a:lnTo>
                  <a:lnTo>
                    <a:pt x="19" y="14"/>
                  </a:lnTo>
                  <a:lnTo>
                    <a:pt x="26" y="36"/>
                  </a:lnTo>
                  <a:lnTo>
                    <a:pt x="26" y="25"/>
                  </a:lnTo>
                  <a:lnTo>
                    <a:pt x="27" y="14"/>
                  </a:lnTo>
                  <a:lnTo>
                    <a:pt x="27" y="13"/>
                  </a:lnTo>
                  <a:lnTo>
                    <a:pt x="27" y="12"/>
                  </a:lnTo>
                  <a:lnTo>
                    <a:pt x="26" y="10"/>
                  </a:lnTo>
                  <a:lnTo>
                    <a:pt x="22" y="6"/>
                  </a:lnTo>
                  <a:lnTo>
                    <a:pt x="19" y="3"/>
                  </a:lnTo>
                  <a:lnTo>
                    <a:pt x="14" y="0"/>
                  </a:lnTo>
                  <a:lnTo>
                    <a:pt x="12" y="0"/>
                  </a:lnTo>
                  <a:lnTo>
                    <a:pt x="10" y="0"/>
                  </a:lnTo>
                  <a:lnTo>
                    <a:pt x="7" y="3"/>
                  </a:lnTo>
                  <a:lnTo>
                    <a:pt x="4" y="5"/>
                  </a:lnTo>
                  <a:lnTo>
                    <a:pt x="3" y="7"/>
                  </a:lnTo>
                  <a:lnTo>
                    <a:pt x="2" y="9"/>
                  </a:lnTo>
                  <a:lnTo>
                    <a:pt x="0" y="11"/>
                  </a:lnTo>
                  <a:lnTo>
                    <a:pt x="0" y="13"/>
                  </a:lnTo>
                  <a:lnTo>
                    <a:pt x="3" y="22"/>
                  </a:lnTo>
                  <a:lnTo>
                    <a:pt x="9" y="30"/>
                  </a:lnTo>
                  <a:lnTo>
                    <a:pt x="14" y="37"/>
                  </a:lnTo>
                  <a:lnTo>
                    <a:pt x="18" y="41"/>
                  </a:lnTo>
                  <a:lnTo>
                    <a:pt x="23" y="35"/>
                  </a:lnTo>
                  <a:close/>
                </a:path>
              </a:pathLst>
            </a:custGeom>
            <a:solidFill>
              <a:srgbClr val="000000"/>
            </a:solidFill>
            <a:ln w="9525">
              <a:noFill/>
              <a:round/>
              <a:headEnd/>
              <a:tailEnd/>
            </a:ln>
          </p:spPr>
          <p:txBody>
            <a:bodyPr/>
            <a:lstStyle/>
            <a:p>
              <a:endParaRPr lang="he-IL" sz="1800"/>
            </a:p>
          </p:txBody>
        </p:sp>
        <p:sp>
          <p:nvSpPr>
            <p:cNvPr id="1030289" name="Freeform 158"/>
            <p:cNvSpPr>
              <a:spLocks/>
            </p:cNvSpPr>
            <p:nvPr/>
          </p:nvSpPr>
          <p:spPr bwMode="auto">
            <a:xfrm>
              <a:off x="4378" y="11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EA8E6B"/>
            </a:solidFill>
            <a:ln w="9525">
              <a:noFill/>
              <a:round/>
              <a:headEnd/>
              <a:tailEnd/>
            </a:ln>
          </p:spPr>
          <p:txBody>
            <a:bodyPr/>
            <a:lstStyle/>
            <a:p>
              <a:endParaRPr lang="he-IL" sz="1800"/>
            </a:p>
          </p:txBody>
        </p:sp>
      </p:grpSp>
      <p:sp>
        <p:nvSpPr>
          <p:cNvPr id="1030290" name="Line 13"/>
          <p:cNvSpPr>
            <a:spLocks noChangeShapeType="1"/>
          </p:cNvSpPr>
          <p:nvPr/>
        </p:nvSpPr>
        <p:spPr bwMode="auto">
          <a:xfrm flipV="1">
            <a:off x="3200400" y="2286000"/>
            <a:ext cx="1295400" cy="1524000"/>
          </a:xfrm>
          <a:prstGeom prst="line">
            <a:avLst/>
          </a:prstGeom>
          <a:noFill/>
          <a:ln w="76200">
            <a:solidFill>
              <a:srgbClr val="0066FF"/>
            </a:solidFill>
            <a:round/>
            <a:headEnd/>
            <a:tailEnd/>
          </a:ln>
        </p:spPr>
        <p:txBody>
          <a:bodyPr wrap="none" lIns="73025" tIns="36512" rIns="73025" bIns="36512" anchor="ctr"/>
          <a:lstStyle/>
          <a:p>
            <a:endParaRPr lang="he-IL"/>
          </a:p>
        </p:txBody>
      </p:sp>
      <p:pic>
        <p:nvPicPr>
          <p:cNvPr id="1030291" name="Picture 147" descr="Router2"/>
          <p:cNvPicPr>
            <a:picLocks noChangeAspect="1" noChangeArrowheads="1"/>
          </p:cNvPicPr>
          <p:nvPr/>
        </p:nvPicPr>
        <p:blipFill>
          <a:blip r:embed="rId3" cstate="print"/>
          <a:srcRect/>
          <a:stretch>
            <a:fillRect/>
          </a:stretch>
        </p:blipFill>
        <p:spPr bwMode="auto">
          <a:xfrm>
            <a:off x="4038600" y="1524000"/>
            <a:ext cx="914400" cy="590550"/>
          </a:xfrm>
          <a:prstGeom prst="rect">
            <a:avLst/>
          </a:prstGeom>
          <a:noFill/>
        </p:spPr>
      </p:pic>
      <p:sp>
        <p:nvSpPr>
          <p:cNvPr id="1030292" name="Oval 22"/>
          <p:cNvSpPr>
            <a:spLocks noChangeArrowheads="1"/>
          </p:cNvSpPr>
          <p:nvPr/>
        </p:nvSpPr>
        <p:spPr bwMode="auto">
          <a:xfrm>
            <a:off x="4419600" y="22098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
        <p:nvSpPr>
          <p:cNvPr id="1030293" name="Oval 16"/>
          <p:cNvSpPr>
            <a:spLocks noChangeArrowheads="1"/>
          </p:cNvSpPr>
          <p:nvPr/>
        </p:nvSpPr>
        <p:spPr bwMode="auto">
          <a:xfrm>
            <a:off x="3124200" y="37338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pic>
        <p:nvPicPr>
          <p:cNvPr id="1030294" name="Picture 150" descr="Router2"/>
          <p:cNvPicPr>
            <a:picLocks noChangeAspect="1" noChangeArrowheads="1"/>
          </p:cNvPicPr>
          <p:nvPr/>
        </p:nvPicPr>
        <p:blipFill>
          <a:blip r:embed="rId3" cstate="print"/>
          <a:srcRect/>
          <a:stretch>
            <a:fillRect/>
          </a:stretch>
        </p:blipFill>
        <p:spPr bwMode="auto">
          <a:xfrm>
            <a:off x="5181600" y="4114800"/>
            <a:ext cx="914400" cy="590550"/>
          </a:xfrm>
          <a:prstGeom prst="rect">
            <a:avLst/>
          </a:prstGeom>
          <a:noFill/>
        </p:spPr>
      </p:pic>
      <p:sp>
        <p:nvSpPr>
          <p:cNvPr id="1030295" name="Oval 23"/>
          <p:cNvSpPr>
            <a:spLocks noChangeArrowheads="1"/>
          </p:cNvSpPr>
          <p:nvPr/>
        </p:nvSpPr>
        <p:spPr bwMode="auto">
          <a:xfrm>
            <a:off x="5638800" y="38100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grpSp>
        <p:nvGrpSpPr>
          <p:cNvPr id="3" name="Group 159"/>
          <p:cNvGrpSpPr>
            <a:grpSpLocks/>
          </p:cNvGrpSpPr>
          <p:nvPr/>
        </p:nvGrpSpPr>
        <p:grpSpPr bwMode="auto">
          <a:xfrm flipH="1">
            <a:off x="5505450" y="3886200"/>
            <a:ext cx="317500" cy="498475"/>
            <a:chOff x="4080" y="721"/>
            <a:chExt cx="475" cy="1099"/>
          </a:xfrm>
        </p:grpSpPr>
        <p:sp>
          <p:nvSpPr>
            <p:cNvPr id="1030297" name="Freeform 160"/>
            <p:cNvSpPr>
              <a:spLocks/>
            </p:cNvSpPr>
            <p:nvPr/>
          </p:nvSpPr>
          <p:spPr bwMode="auto">
            <a:xfrm>
              <a:off x="4080" y="721"/>
              <a:ext cx="432" cy="1099"/>
            </a:xfrm>
            <a:custGeom>
              <a:avLst/>
              <a:gdLst>
                <a:gd name="T0" fmla="*/ 88 w 864"/>
                <a:gd name="T1" fmla="*/ 0 h 2199"/>
                <a:gd name="T2" fmla="*/ 88 w 864"/>
                <a:gd name="T3" fmla="*/ 1 h 2199"/>
                <a:gd name="T4" fmla="*/ 0 w 864"/>
                <a:gd name="T5" fmla="*/ 28 h 2199"/>
                <a:gd name="T6" fmla="*/ 0 w 864"/>
                <a:gd name="T7" fmla="*/ 2177 h 2199"/>
                <a:gd name="T8" fmla="*/ 88 w 864"/>
                <a:gd name="T9" fmla="*/ 2196 h 2199"/>
                <a:gd name="T10" fmla="*/ 88 w 864"/>
                <a:gd name="T11" fmla="*/ 2199 h 2199"/>
                <a:gd name="T12" fmla="*/ 864 w 864"/>
                <a:gd name="T13" fmla="*/ 1868 h 2199"/>
                <a:gd name="T14" fmla="*/ 864 w 864"/>
                <a:gd name="T15" fmla="*/ 457 h 2199"/>
                <a:gd name="T16" fmla="*/ 88 w 864"/>
                <a:gd name="T17" fmla="*/ 0 h 2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4"/>
                <a:gd name="T28" fmla="*/ 0 h 2199"/>
                <a:gd name="T29" fmla="*/ 864 w 864"/>
                <a:gd name="T30" fmla="*/ 2199 h 2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4" h="2199">
                  <a:moveTo>
                    <a:pt x="88" y="0"/>
                  </a:moveTo>
                  <a:lnTo>
                    <a:pt x="88" y="1"/>
                  </a:lnTo>
                  <a:lnTo>
                    <a:pt x="0" y="28"/>
                  </a:lnTo>
                  <a:lnTo>
                    <a:pt x="0" y="2177"/>
                  </a:lnTo>
                  <a:lnTo>
                    <a:pt x="88" y="2196"/>
                  </a:lnTo>
                  <a:lnTo>
                    <a:pt x="88" y="2199"/>
                  </a:lnTo>
                  <a:lnTo>
                    <a:pt x="864" y="1868"/>
                  </a:lnTo>
                  <a:lnTo>
                    <a:pt x="864" y="457"/>
                  </a:lnTo>
                  <a:lnTo>
                    <a:pt x="88" y="0"/>
                  </a:lnTo>
                  <a:close/>
                </a:path>
              </a:pathLst>
            </a:custGeom>
            <a:solidFill>
              <a:srgbClr val="D1CCB7"/>
            </a:solidFill>
            <a:ln w="9525">
              <a:noFill/>
              <a:round/>
              <a:headEnd/>
              <a:tailEnd/>
            </a:ln>
          </p:spPr>
          <p:txBody>
            <a:bodyPr/>
            <a:lstStyle/>
            <a:p>
              <a:endParaRPr lang="he-IL" sz="1800"/>
            </a:p>
          </p:txBody>
        </p:sp>
        <p:sp>
          <p:nvSpPr>
            <p:cNvPr id="1030298" name="Freeform 161"/>
            <p:cNvSpPr>
              <a:spLocks/>
            </p:cNvSpPr>
            <p:nvPr/>
          </p:nvSpPr>
          <p:spPr bwMode="auto">
            <a:xfrm>
              <a:off x="4404" y="896"/>
              <a:ext cx="75" cy="73"/>
            </a:xfrm>
            <a:custGeom>
              <a:avLst/>
              <a:gdLst>
                <a:gd name="T0" fmla="*/ 0 w 148"/>
                <a:gd name="T1" fmla="*/ 68 h 147"/>
                <a:gd name="T2" fmla="*/ 0 w 148"/>
                <a:gd name="T3" fmla="*/ 0 h 147"/>
                <a:gd name="T4" fmla="*/ 148 w 148"/>
                <a:gd name="T5" fmla="*/ 87 h 147"/>
                <a:gd name="T6" fmla="*/ 148 w 148"/>
                <a:gd name="T7" fmla="*/ 147 h 147"/>
                <a:gd name="T8" fmla="*/ 0 w 148"/>
                <a:gd name="T9" fmla="*/ 68 h 147"/>
                <a:gd name="T10" fmla="*/ 0 60000 65536"/>
                <a:gd name="T11" fmla="*/ 0 60000 65536"/>
                <a:gd name="T12" fmla="*/ 0 60000 65536"/>
                <a:gd name="T13" fmla="*/ 0 60000 65536"/>
                <a:gd name="T14" fmla="*/ 0 60000 65536"/>
                <a:gd name="T15" fmla="*/ 0 w 148"/>
                <a:gd name="T16" fmla="*/ 0 h 147"/>
                <a:gd name="T17" fmla="*/ 148 w 148"/>
                <a:gd name="T18" fmla="*/ 147 h 147"/>
              </a:gdLst>
              <a:ahLst/>
              <a:cxnLst>
                <a:cxn ang="T10">
                  <a:pos x="T0" y="T1"/>
                </a:cxn>
                <a:cxn ang="T11">
                  <a:pos x="T2" y="T3"/>
                </a:cxn>
                <a:cxn ang="T12">
                  <a:pos x="T4" y="T5"/>
                </a:cxn>
                <a:cxn ang="T13">
                  <a:pos x="T6" y="T7"/>
                </a:cxn>
                <a:cxn ang="T14">
                  <a:pos x="T8" y="T9"/>
                </a:cxn>
              </a:cxnLst>
              <a:rect l="T15" t="T16" r="T17" b="T18"/>
              <a:pathLst>
                <a:path w="148" h="147">
                  <a:moveTo>
                    <a:pt x="0" y="68"/>
                  </a:moveTo>
                  <a:lnTo>
                    <a:pt x="0" y="0"/>
                  </a:lnTo>
                  <a:lnTo>
                    <a:pt x="148" y="87"/>
                  </a:lnTo>
                  <a:lnTo>
                    <a:pt x="148" y="147"/>
                  </a:lnTo>
                  <a:lnTo>
                    <a:pt x="0" y="68"/>
                  </a:lnTo>
                  <a:close/>
                </a:path>
              </a:pathLst>
            </a:custGeom>
            <a:solidFill>
              <a:srgbClr val="91637A"/>
            </a:solidFill>
            <a:ln w="9525">
              <a:noFill/>
              <a:round/>
              <a:headEnd/>
              <a:tailEnd/>
            </a:ln>
          </p:spPr>
          <p:txBody>
            <a:bodyPr/>
            <a:lstStyle/>
            <a:p>
              <a:endParaRPr lang="he-IL" sz="1800"/>
            </a:p>
          </p:txBody>
        </p:sp>
        <p:sp>
          <p:nvSpPr>
            <p:cNvPr id="1030299" name="Freeform 162"/>
            <p:cNvSpPr>
              <a:spLocks/>
            </p:cNvSpPr>
            <p:nvPr/>
          </p:nvSpPr>
          <p:spPr bwMode="auto">
            <a:xfrm>
              <a:off x="4404" y="1588"/>
              <a:ext cx="75" cy="59"/>
            </a:xfrm>
            <a:custGeom>
              <a:avLst/>
              <a:gdLst>
                <a:gd name="T0" fmla="*/ 0 w 148"/>
                <a:gd name="T1" fmla="*/ 117 h 117"/>
                <a:gd name="T2" fmla="*/ 0 w 148"/>
                <a:gd name="T3" fmla="*/ 46 h 117"/>
                <a:gd name="T4" fmla="*/ 148 w 148"/>
                <a:gd name="T5" fmla="*/ 0 h 117"/>
                <a:gd name="T6" fmla="*/ 148 w 148"/>
                <a:gd name="T7" fmla="*/ 63 h 117"/>
                <a:gd name="T8" fmla="*/ 0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0" y="117"/>
                  </a:moveTo>
                  <a:lnTo>
                    <a:pt x="0" y="46"/>
                  </a:lnTo>
                  <a:lnTo>
                    <a:pt x="148" y="0"/>
                  </a:lnTo>
                  <a:lnTo>
                    <a:pt x="148" y="63"/>
                  </a:lnTo>
                  <a:lnTo>
                    <a:pt x="0" y="117"/>
                  </a:lnTo>
                  <a:close/>
                </a:path>
              </a:pathLst>
            </a:custGeom>
            <a:solidFill>
              <a:srgbClr val="91637A"/>
            </a:solidFill>
            <a:ln w="9525">
              <a:noFill/>
              <a:round/>
              <a:headEnd/>
              <a:tailEnd/>
            </a:ln>
          </p:spPr>
          <p:txBody>
            <a:bodyPr/>
            <a:lstStyle/>
            <a:p>
              <a:endParaRPr lang="he-IL" sz="1800"/>
            </a:p>
          </p:txBody>
        </p:sp>
        <p:sp>
          <p:nvSpPr>
            <p:cNvPr id="1030300" name="Freeform 163"/>
            <p:cNvSpPr>
              <a:spLocks/>
            </p:cNvSpPr>
            <p:nvPr/>
          </p:nvSpPr>
          <p:spPr bwMode="auto">
            <a:xfrm>
              <a:off x="4321" y="1614"/>
              <a:ext cx="75" cy="63"/>
            </a:xfrm>
            <a:custGeom>
              <a:avLst/>
              <a:gdLst>
                <a:gd name="T0" fmla="*/ 0 w 148"/>
                <a:gd name="T1" fmla="*/ 126 h 126"/>
                <a:gd name="T2" fmla="*/ 0 w 148"/>
                <a:gd name="T3" fmla="*/ 46 h 126"/>
                <a:gd name="T4" fmla="*/ 148 w 148"/>
                <a:gd name="T5" fmla="*/ 0 h 126"/>
                <a:gd name="T6" fmla="*/ 148 w 148"/>
                <a:gd name="T7" fmla="*/ 72 h 126"/>
                <a:gd name="T8" fmla="*/ 0 w 148"/>
                <a:gd name="T9" fmla="*/ 126 h 126"/>
                <a:gd name="T10" fmla="*/ 0 60000 65536"/>
                <a:gd name="T11" fmla="*/ 0 60000 65536"/>
                <a:gd name="T12" fmla="*/ 0 60000 65536"/>
                <a:gd name="T13" fmla="*/ 0 60000 65536"/>
                <a:gd name="T14" fmla="*/ 0 60000 65536"/>
                <a:gd name="T15" fmla="*/ 0 w 148"/>
                <a:gd name="T16" fmla="*/ 0 h 126"/>
                <a:gd name="T17" fmla="*/ 148 w 148"/>
                <a:gd name="T18" fmla="*/ 126 h 126"/>
              </a:gdLst>
              <a:ahLst/>
              <a:cxnLst>
                <a:cxn ang="T10">
                  <a:pos x="T0" y="T1"/>
                </a:cxn>
                <a:cxn ang="T11">
                  <a:pos x="T2" y="T3"/>
                </a:cxn>
                <a:cxn ang="T12">
                  <a:pos x="T4" y="T5"/>
                </a:cxn>
                <a:cxn ang="T13">
                  <a:pos x="T6" y="T7"/>
                </a:cxn>
                <a:cxn ang="T14">
                  <a:pos x="T8" y="T9"/>
                </a:cxn>
              </a:cxnLst>
              <a:rect l="T15" t="T16" r="T17" b="T18"/>
              <a:pathLst>
                <a:path w="148" h="126">
                  <a:moveTo>
                    <a:pt x="0" y="126"/>
                  </a:moveTo>
                  <a:lnTo>
                    <a:pt x="0" y="46"/>
                  </a:lnTo>
                  <a:lnTo>
                    <a:pt x="148" y="0"/>
                  </a:lnTo>
                  <a:lnTo>
                    <a:pt x="148" y="72"/>
                  </a:lnTo>
                  <a:lnTo>
                    <a:pt x="0" y="126"/>
                  </a:lnTo>
                  <a:close/>
                </a:path>
              </a:pathLst>
            </a:custGeom>
            <a:solidFill>
              <a:srgbClr val="91637A"/>
            </a:solidFill>
            <a:ln w="9525">
              <a:noFill/>
              <a:round/>
              <a:headEnd/>
              <a:tailEnd/>
            </a:ln>
          </p:spPr>
          <p:txBody>
            <a:bodyPr/>
            <a:lstStyle/>
            <a:p>
              <a:endParaRPr lang="he-IL" sz="1800"/>
            </a:p>
          </p:txBody>
        </p:sp>
        <p:sp>
          <p:nvSpPr>
            <p:cNvPr id="1030301" name="Freeform 164"/>
            <p:cNvSpPr>
              <a:spLocks/>
            </p:cNvSpPr>
            <p:nvPr/>
          </p:nvSpPr>
          <p:spPr bwMode="auto">
            <a:xfrm>
              <a:off x="4238" y="1640"/>
              <a:ext cx="75" cy="68"/>
            </a:xfrm>
            <a:custGeom>
              <a:avLst/>
              <a:gdLst>
                <a:gd name="T0" fmla="*/ 0 w 148"/>
                <a:gd name="T1" fmla="*/ 136 h 136"/>
                <a:gd name="T2" fmla="*/ 0 w 148"/>
                <a:gd name="T3" fmla="*/ 47 h 136"/>
                <a:gd name="T4" fmla="*/ 148 w 148"/>
                <a:gd name="T5" fmla="*/ 0 h 136"/>
                <a:gd name="T6" fmla="*/ 148 w 148"/>
                <a:gd name="T7" fmla="*/ 82 h 136"/>
                <a:gd name="T8" fmla="*/ 0 w 148"/>
                <a:gd name="T9" fmla="*/ 136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136"/>
                  </a:moveTo>
                  <a:lnTo>
                    <a:pt x="0" y="47"/>
                  </a:lnTo>
                  <a:lnTo>
                    <a:pt x="148" y="0"/>
                  </a:lnTo>
                  <a:lnTo>
                    <a:pt x="148" y="82"/>
                  </a:lnTo>
                  <a:lnTo>
                    <a:pt x="0" y="136"/>
                  </a:lnTo>
                  <a:close/>
                </a:path>
              </a:pathLst>
            </a:custGeom>
            <a:solidFill>
              <a:srgbClr val="91637A"/>
            </a:solidFill>
            <a:ln w="9525">
              <a:noFill/>
              <a:round/>
              <a:headEnd/>
              <a:tailEnd/>
            </a:ln>
          </p:spPr>
          <p:txBody>
            <a:bodyPr/>
            <a:lstStyle/>
            <a:p>
              <a:endParaRPr lang="he-IL" sz="1800"/>
            </a:p>
          </p:txBody>
        </p:sp>
        <p:sp>
          <p:nvSpPr>
            <p:cNvPr id="1030302" name="Freeform 165"/>
            <p:cNvSpPr>
              <a:spLocks/>
            </p:cNvSpPr>
            <p:nvPr/>
          </p:nvSpPr>
          <p:spPr bwMode="auto">
            <a:xfrm>
              <a:off x="4155" y="1666"/>
              <a:ext cx="75" cy="72"/>
            </a:xfrm>
            <a:custGeom>
              <a:avLst/>
              <a:gdLst>
                <a:gd name="T0" fmla="*/ 0 w 149"/>
                <a:gd name="T1" fmla="*/ 145 h 145"/>
                <a:gd name="T2" fmla="*/ 0 w 149"/>
                <a:gd name="T3" fmla="*/ 46 h 145"/>
                <a:gd name="T4" fmla="*/ 149 w 149"/>
                <a:gd name="T5" fmla="*/ 0 h 145"/>
                <a:gd name="T6" fmla="*/ 149 w 149"/>
                <a:gd name="T7" fmla="*/ 91 h 145"/>
                <a:gd name="T8" fmla="*/ 0 w 149"/>
                <a:gd name="T9" fmla="*/ 145 h 145"/>
                <a:gd name="T10" fmla="*/ 0 60000 65536"/>
                <a:gd name="T11" fmla="*/ 0 60000 65536"/>
                <a:gd name="T12" fmla="*/ 0 60000 65536"/>
                <a:gd name="T13" fmla="*/ 0 60000 65536"/>
                <a:gd name="T14" fmla="*/ 0 60000 65536"/>
                <a:gd name="T15" fmla="*/ 0 w 149"/>
                <a:gd name="T16" fmla="*/ 0 h 145"/>
                <a:gd name="T17" fmla="*/ 149 w 149"/>
                <a:gd name="T18" fmla="*/ 145 h 145"/>
              </a:gdLst>
              <a:ahLst/>
              <a:cxnLst>
                <a:cxn ang="T10">
                  <a:pos x="T0" y="T1"/>
                </a:cxn>
                <a:cxn ang="T11">
                  <a:pos x="T2" y="T3"/>
                </a:cxn>
                <a:cxn ang="T12">
                  <a:pos x="T4" y="T5"/>
                </a:cxn>
                <a:cxn ang="T13">
                  <a:pos x="T6" y="T7"/>
                </a:cxn>
                <a:cxn ang="T14">
                  <a:pos x="T8" y="T9"/>
                </a:cxn>
              </a:cxnLst>
              <a:rect l="T15" t="T16" r="T17" b="T18"/>
              <a:pathLst>
                <a:path w="149" h="145">
                  <a:moveTo>
                    <a:pt x="0" y="145"/>
                  </a:moveTo>
                  <a:lnTo>
                    <a:pt x="0" y="46"/>
                  </a:lnTo>
                  <a:lnTo>
                    <a:pt x="149" y="0"/>
                  </a:lnTo>
                  <a:lnTo>
                    <a:pt x="149" y="91"/>
                  </a:lnTo>
                  <a:lnTo>
                    <a:pt x="0" y="145"/>
                  </a:lnTo>
                  <a:close/>
                </a:path>
              </a:pathLst>
            </a:custGeom>
            <a:solidFill>
              <a:srgbClr val="91637A"/>
            </a:solidFill>
            <a:ln w="9525">
              <a:noFill/>
              <a:round/>
              <a:headEnd/>
              <a:tailEnd/>
            </a:ln>
          </p:spPr>
          <p:txBody>
            <a:bodyPr/>
            <a:lstStyle/>
            <a:p>
              <a:endParaRPr lang="he-IL" sz="1800"/>
            </a:p>
          </p:txBody>
        </p:sp>
        <p:sp>
          <p:nvSpPr>
            <p:cNvPr id="1030303" name="Freeform 166"/>
            <p:cNvSpPr>
              <a:spLocks/>
            </p:cNvSpPr>
            <p:nvPr/>
          </p:nvSpPr>
          <p:spPr bwMode="auto">
            <a:xfrm>
              <a:off x="4132" y="795"/>
              <a:ext cx="55" cy="76"/>
            </a:xfrm>
            <a:custGeom>
              <a:avLst/>
              <a:gdLst>
                <a:gd name="T0" fmla="*/ 108 w 108"/>
                <a:gd name="T1" fmla="*/ 57 h 151"/>
                <a:gd name="T2" fmla="*/ 108 w 108"/>
                <a:gd name="T3" fmla="*/ 151 h 151"/>
                <a:gd name="T4" fmla="*/ 0 w 108"/>
                <a:gd name="T5" fmla="*/ 99 h 151"/>
                <a:gd name="T6" fmla="*/ 0 w 108"/>
                <a:gd name="T7" fmla="*/ 0 h 151"/>
                <a:gd name="T8" fmla="*/ 108 w 108"/>
                <a:gd name="T9" fmla="*/ 57 h 151"/>
                <a:gd name="T10" fmla="*/ 0 60000 65536"/>
                <a:gd name="T11" fmla="*/ 0 60000 65536"/>
                <a:gd name="T12" fmla="*/ 0 60000 65536"/>
                <a:gd name="T13" fmla="*/ 0 60000 65536"/>
                <a:gd name="T14" fmla="*/ 0 60000 65536"/>
                <a:gd name="T15" fmla="*/ 0 w 108"/>
                <a:gd name="T16" fmla="*/ 0 h 151"/>
                <a:gd name="T17" fmla="*/ 108 w 108"/>
                <a:gd name="T18" fmla="*/ 151 h 151"/>
              </a:gdLst>
              <a:ahLst/>
              <a:cxnLst>
                <a:cxn ang="T10">
                  <a:pos x="T0" y="T1"/>
                </a:cxn>
                <a:cxn ang="T11">
                  <a:pos x="T2" y="T3"/>
                </a:cxn>
                <a:cxn ang="T12">
                  <a:pos x="T4" y="T5"/>
                </a:cxn>
                <a:cxn ang="T13">
                  <a:pos x="T6" y="T7"/>
                </a:cxn>
                <a:cxn ang="T14">
                  <a:pos x="T8" y="T9"/>
                </a:cxn>
              </a:cxnLst>
              <a:rect l="T15" t="T16" r="T17" b="T18"/>
              <a:pathLst>
                <a:path w="108" h="151">
                  <a:moveTo>
                    <a:pt x="108" y="57"/>
                  </a:moveTo>
                  <a:lnTo>
                    <a:pt x="108" y="151"/>
                  </a:lnTo>
                  <a:lnTo>
                    <a:pt x="0" y="99"/>
                  </a:lnTo>
                  <a:lnTo>
                    <a:pt x="0" y="0"/>
                  </a:lnTo>
                  <a:lnTo>
                    <a:pt x="108" y="57"/>
                  </a:lnTo>
                  <a:close/>
                </a:path>
              </a:pathLst>
            </a:custGeom>
            <a:solidFill>
              <a:srgbClr val="91637A"/>
            </a:solidFill>
            <a:ln w="9525">
              <a:noFill/>
              <a:round/>
              <a:headEnd/>
              <a:tailEnd/>
            </a:ln>
          </p:spPr>
          <p:txBody>
            <a:bodyPr/>
            <a:lstStyle/>
            <a:p>
              <a:endParaRPr lang="he-IL" sz="1800"/>
            </a:p>
          </p:txBody>
        </p:sp>
        <p:sp>
          <p:nvSpPr>
            <p:cNvPr id="1030304" name="Freeform 167"/>
            <p:cNvSpPr>
              <a:spLocks/>
            </p:cNvSpPr>
            <p:nvPr/>
          </p:nvSpPr>
          <p:spPr bwMode="auto">
            <a:xfrm>
              <a:off x="4195" y="829"/>
              <a:ext cx="74" cy="82"/>
            </a:xfrm>
            <a:custGeom>
              <a:avLst/>
              <a:gdLst>
                <a:gd name="T0" fmla="*/ 149 w 149"/>
                <a:gd name="T1" fmla="*/ 79 h 163"/>
                <a:gd name="T2" fmla="*/ 149 w 149"/>
                <a:gd name="T3" fmla="*/ 163 h 163"/>
                <a:gd name="T4" fmla="*/ 0 w 149"/>
                <a:gd name="T5" fmla="*/ 92 h 163"/>
                <a:gd name="T6" fmla="*/ 0 w 149"/>
                <a:gd name="T7" fmla="*/ 0 h 163"/>
                <a:gd name="T8" fmla="*/ 149 w 149"/>
                <a:gd name="T9" fmla="*/ 79 h 163"/>
                <a:gd name="T10" fmla="*/ 0 60000 65536"/>
                <a:gd name="T11" fmla="*/ 0 60000 65536"/>
                <a:gd name="T12" fmla="*/ 0 60000 65536"/>
                <a:gd name="T13" fmla="*/ 0 60000 65536"/>
                <a:gd name="T14" fmla="*/ 0 60000 65536"/>
                <a:gd name="T15" fmla="*/ 0 w 149"/>
                <a:gd name="T16" fmla="*/ 0 h 163"/>
                <a:gd name="T17" fmla="*/ 149 w 149"/>
                <a:gd name="T18" fmla="*/ 163 h 163"/>
              </a:gdLst>
              <a:ahLst/>
              <a:cxnLst>
                <a:cxn ang="T10">
                  <a:pos x="T0" y="T1"/>
                </a:cxn>
                <a:cxn ang="T11">
                  <a:pos x="T2" y="T3"/>
                </a:cxn>
                <a:cxn ang="T12">
                  <a:pos x="T4" y="T5"/>
                </a:cxn>
                <a:cxn ang="T13">
                  <a:pos x="T6" y="T7"/>
                </a:cxn>
                <a:cxn ang="T14">
                  <a:pos x="T8" y="T9"/>
                </a:cxn>
              </a:cxnLst>
              <a:rect l="T15" t="T16" r="T17" b="T18"/>
              <a:pathLst>
                <a:path w="149" h="163">
                  <a:moveTo>
                    <a:pt x="149" y="79"/>
                  </a:moveTo>
                  <a:lnTo>
                    <a:pt x="149" y="163"/>
                  </a:lnTo>
                  <a:lnTo>
                    <a:pt x="0" y="92"/>
                  </a:lnTo>
                  <a:lnTo>
                    <a:pt x="0" y="0"/>
                  </a:lnTo>
                  <a:lnTo>
                    <a:pt x="149" y="79"/>
                  </a:lnTo>
                  <a:close/>
                </a:path>
              </a:pathLst>
            </a:custGeom>
            <a:solidFill>
              <a:srgbClr val="91637A"/>
            </a:solidFill>
            <a:ln w="9525">
              <a:noFill/>
              <a:round/>
              <a:headEnd/>
              <a:tailEnd/>
            </a:ln>
          </p:spPr>
          <p:txBody>
            <a:bodyPr/>
            <a:lstStyle/>
            <a:p>
              <a:endParaRPr lang="he-IL" sz="1800"/>
            </a:p>
          </p:txBody>
        </p:sp>
        <p:sp>
          <p:nvSpPr>
            <p:cNvPr id="1030305" name="Freeform 168"/>
            <p:cNvSpPr>
              <a:spLocks/>
            </p:cNvSpPr>
            <p:nvPr/>
          </p:nvSpPr>
          <p:spPr bwMode="auto">
            <a:xfrm>
              <a:off x="4278" y="873"/>
              <a:ext cx="74" cy="77"/>
            </a:xfrm>
            <a:custGeom>
              <a:avLst/>
              <a:gdLst>
                <a:gd name="T0" fmla="*/ 149 w 149"/>
                <a:gd name="T1" fmla="*/ 79 h 154"/>
                <a:gd name="T2" fmla="*/ 149 w 149"/>
                <a:gd name="T3" fmla="*/ 154 h 154"/>
                <a:gd name="T4" fmla="*/ 0 w 149"/>
                <a:gd name="T5" fmla="*/ 83 h 154"/>
                <a:gd name="T6" fmla="*/ 0 w 149"/>
                <a:gd name="T7" fmla="*/ 0 h 154"/>
                <a:gd name="T8" fmla="*/ 149 w 149"/>
                <a:gd name="T9" fmla="*/ 79 h 154"/>
                <a:gd name="T10" fmla="*/ 0 60000 65536"/>
                <a:gd name="T11" fmla="*/ 0 60000 65536"/>
                <a:gd name="T12" fmla="*/ 0 60000 65536"/>
                <a:gd name="T13" fmla="*/ 0 60000 65536"/>
                <a:gd name="T14" fmla="*/ 0 60000 65536"/>
                <a:gd name="T15" fmla="*/ 0 w 149"/>
                <a:gd name="T16" fmla="*/ 0 h 154"/>
                <a:gd name="T17" fmla="*/ 149 w 149"/>
                <a:gd name="T18" fmla="*/ 154 h 154"/>
              </a:gdLst>
              <a:ahLst/>
              <a:cxnLst>
                <a:cxn ang="T10">
                  <a:pos x="T0" y="T1"/>
                </a:cxn>
                <a:cxn ang="T11">
                  <a:pos x="T2" y="T3"/>
                </a:cxn>
                <a:cxn ang="T12">
                  <a:pos x="T4" y="T5"/>
                </a:cxn>
                <a:cxn ang="T13">
                  <a:pos x="T6" y="T7"/>
                </a:cxn>
                <a:cxn ang="T14">
                  <a:pos x="T8" y="T9"/>
                </a:cxn>
              </a:cxnLst>
              <a:rect l="T15" t="T16" r="T17" b="T18"/>
              <a:pathLst>
                <a:path w="149" h="154">
                  <a:moveTo>
                    <a:pt x="149" y="79"/>
                  </a:moveTo>
                  <a:lnTo>
                    <a:pt x="149" y="154"/>
                  </a:lnTo>
                  <a:lnTo>
                    <a:pt x="0" y="83"/>
                  </a:lnTo>
                  <a:lnTo>
                    <a:pt x="0" y="0"/>
                  </a:lnTo>
                  <a:lnTo>
                    <a:pt x="149" y="79"/>
                  </a:lnTo>
                  <a:close/>
                </a:path>
              </a:pathLst>
            </a:custGeom>
            <a:solidFill>
              <a:srgbClr val="91637A"/>
            </a:solidFill>
            <a:ln w="9525">
              <a:noFill/>
              <a:round/>
              <a:headEnd/>
              <a:tailEnd/>
            </a:ln>
          </p:spPr>
          <p:txBody>
            <a:bodyPr/>
            <a:lstStyle/>
            <a:p>
              <a:endParaRPr lang="he-IL" sz="1800"/>
            </a:p>
          </p:txBody>
        </p:sp>
        <p:sp>
          <p:nvSpPr>
            <p:cNvPr id="1030306" name="Freeform 169"/>
            <p:cNvSpPr>
              <a:spLocks/>
            </p:cNvSpPr>
            <p:nvPr/>
          </p:nvSpPr>
          <p:spPr bwMode="auto">
            <a:xfrm>
              <a:off x="4445" y="1541"/>
              <a:ext cx="58" cy="48"/>
            </a:xfrm>
            <a:custGeom>
              <a:avLst/>
              <a:gdLst>
                <a:gd name="T0" fmla="*/ 0 w 118"/>
                <a:gd name="T1" fmla="*/ 95 h 95"/>
                <a:gd name="T2" fmla="*/ 0 w 118"/>
                <a:gd name="T3" fmla="*/ 29 h 95"/>
                <a:gd name="T4" fmla="*/ 118 w 118"/>
                <a:gd name="T5" fmla="*/ 0 h 95"/>
                <a:gd name="T6" fmla="*/ 118 w 118"/>
                <a:gd name="T7" fmla="*/ 58 h 95"/>
                <a:gd name="T8" fmla="*/ 0 w 118"/>
                <a:gd name="T9" fmla="*/ 95 h 95"/>
                <a:gd name="T10" fmla="*/ 0 60000 65536"/>
                <a:gd name="T11" fmla="*/ 0 60000 65536"/>
                <a:gd name="T12" fmla="*/ 0 60000 65536"/>
                <a:gd name="T13" fmla="*/ 0 60000 65536"/>
                <a:gd name="T14" fmla="*/ 0 60000 65536"/>
                <a:gd name="T15" fmla="*/ 0 w 118"/>
                <a:gd name="T16" fmla="*/ 0 h 95"/>
                <a:gd name="T17" fmla="*/ 118 w 118"/>
                <a:gd name="T18" fmla="*/ 95 h 95"/>
              </a:gdLst>
              <a:ahLst/>
              <a:cxnLst>
                <a:cxn ang="T10">
                  <a:pos x="T0" y="T1"/>
                </a:cxn>
                <a:cxn ang="T11">
                  <a:pos x="T2" y="T3"/>
                </a:cxn>
                <a:cxn ang="T12">
                  <a:pos x="T4" y="T5"/>
                </a:cxn>
                <a:cxn ang="T13">
                  <a:pos x="T6" y="T7"/>
                </a:cxn>
                <a:cxn ang="T14">
                  <a:pos x="T8" y="T9"/>
                </a:cxn>
              </a:cxnLst>
              <a:rect l="T15" t="T16" r="T17" b="T18"/>
              <a:pathLst>
                <a:path w="118" h="95">
                  <a:moveTo>
                    <a:pt x="0" y="95"/>
                  </a:moveTo>
                  <a:lnTo>
                    <a:pt x="0" y="29"/>
                  </a:lnTo>
                  <a:lnTo>
                    <a:pt x="118" y="0"/>
                  </a:lnTo>
                  <a:lnTo>
                    <a:pt x="118" y="58"/>
                  </a:lnTo>
                  <a:lnTo>
                    <a:pt x="0" y="95"/>
                  </a:lnTo>
                  <a:close/>
                </a:path>
              </a:pathLst>
            </a:custGeom>
            <a:solidFill>
              <a:srgbClr val="91637A"/>
            </a:solidFill>
            <a:ln w="9525">
              <a:noFill/>
              <a:round/>
              <a:headEnd/>
              <a:tailEnd/>
            </a:ln>
          </p:spPr>
          <p:txBody>
            <a:bodyPr/>
            <a:lstStyle/>
            <a:p>
              <a:endParaRPr lang="he-IL" sz="1800"/>
            </a:p>
          </p:txBody>
        </p:sp>
        <p:sp>
          <p:nvSpPr>
            <p:cNvPr id="1030307" name="Freeform 170"/>
            <p:cNvSpPr>
              <a:spLocks/>
            </p:cNvSpPr>
            <p:nvPr/>
          </p:nvSpPr>
          <p:spPr bwMode="auto">
            <a:xfrm>
              <a:off x="4362" y="1559"/>
              <a:ext cx="73" cy="56"/>
            </a:xfrm>
            <a:custGeom>
              <a:avLst/>
              <a:gdLst>
                <a:gd name="T0" fmla="*/ 0 w 148"/>
                <a:gd name="T1" fmla="*/ 113 h 113"/>
                <a:gd name="T2" fmla="*/ 0 w 148"/>
                <a:gd name="T3" fmla="*/ 38 h 113"/>
                <a:gd name="T4" fmla="*/ 148 w 148"/>
                <a:gd name="T5" fmla="*/ 0 h 113"/>
                <a:gd name="T6" fmla="*/ 148 w 148"/>
                <a:gd name="T7" fmla="*/ 67 h 113"/>
                <a:gd name="T8" fmla="*/ 0 w 148"/>
                <a:gd name="T9" fmla="*/ 113 h 113"/>
                <a:gd name="T10" fmla="*/ 0 60000 65536"/>
                <a:gd name="T11" fmla="*/ 0 60000 65536"/>
                <a:gd name="T12" fmla="*/ 0 60000 65536"/>
                <a:gd name="T13" fmla="*/ 0 60000 65536"/>
                <a:gd name="T14" fmla="*/ 0 60000 65536"/>
                <a:gd name="T15" fmla="*/ 0 w 148"/>
                <a:gd name="T16" fmla="*/ 0 h 113"/>
                <a:gd name="T17" fmla="*/ 148 w 148"/>
                <a:gd name="T18" fmla="*/ 113 h 113"/>
              </a:gdLst>
              <a:ahLst/>
              <a:cxnLst>
                <a:cxn ang="T10">
                  <a:pos x="T0" y="T1"/>
                </a:cxn>
                <a:cxn ang="T11">
                  <a:pos x="T2" y="T3"/>
                </a:cxn>
                <a:cxn ang="T12">
                  <a:pos x="T4" y="T5"/>
                </a:cxn>
                <a:cxn ang="T13">
                  <a:pos x="T6" y="T7"/>
                </a:cxn>
                <a:cxn ang="T14">
                  <a:pos x="T8" y="T9"/>
                </a:cxn>
              </a:cxnLst>
              <a:rect l="T15" t="T16" r="T17" b="T18"/>
              <a:pathLst>
                <a:path w="148" h="113">
                  <a:moveTo>
                    <a:pt x="0" y="113"/>
                  </a:moveTo>
                  <a:lnTo>
                    <a:pt x="0" y="38"/>
                  </a:lnTo>
                  <a:lnTo>
                    <a:pt x="148" y="0"/>
                  </a:lnTo>
                  <a:lnTo>
                    <a:pt x="148" y="67"/>
                  </a:lnTo>
                  <a:lnTo>
                    <a:pt x="0" y="113"/>
                  </a:lnTo>
                  <a:close/>
                </a:path>
              </a:pathLst>
            </a:custGeom>
            <a:solidFill>
              <a:srgbClr val="91637A"/>
            </a:solidFill>
            <a:ln w="9525">
              <a:noFill/>
              <a:round/>
              <a:headEnd/>
              <a:tailEnd/>
            </a:ln>
          </p:spPr>
          <p:txBody>
            <a:bodyPr/>
            <a:lstStyle/>
            <a:p>
              <a:endParaRPr lang="he-IL" sz="1800"/>
            </a:p>
          </p:txBody>
        </p:sp>
        <p:sp>
          <p:nvSpPr>
            <p:cNvPr id="1030308" name="Freeform 171"/>
            <p:cNvSpPr>
              <a:spLocks/>
            </p:cNvSpPr>
            <p:nvPr/>
          </p:nvSpPr>
          <p:spPr bwMode="auto">
            <a:xfrm>
              <a:off x="4278" y="1580"/>
              <a:ext cx="74" cy="61"/>
            </a:xfrm>
            <a:custGeom>
              <a:avLst/>
              <a:gdLst>
                <a:gd name="T0" fmla="*/ 0 w 149"/>
                <a:gd name="T1" fmla="*/ 122 h 122"/>
                <a:gd name="T2" fmla="*/ 0 w 149"/>
                <a:gd name="T3" fmla="*/ 38 h 122"/>
                <a:gd name="T4" fmla="*/ 149 w 149"/>
                <a:gd name="T5" fmla="*/ 0 h 122"/>
                <a:gd name="T6" fmla="*/ 149 w 149"/>
                <a:gd name="T7" fmla="*/ 76 h 122"/>
                <a:gd name="T8" fmla="*/ 0 w 149"/>
                <a:gd name="T9" fmla="*/ 122 h 122"/>
                <a:gd name="T10" fmla="*/ 0 60000 65536"/>
                <a:gd name="T11" fmla="*/ 0 60000 65536"/>
                <a:gd name="T12" fmla="*/ 0 60000 65536"/>
                <a:gd name="T13" fmla="*/ 0 60000 65536"/>
                <a:gd name="T14" fmla="*/ 0 60000 65536"/>
                <a:gd name="T15" fmla="*/ 0 w 149"/>
                <a:gd name="T16" fmla="*/ 0 h 122"/>
                <a:gd name="T17" fmla="*/ 149 w 149"/>
                <a:gd name="T18" fmla="*/ 122 h 122"/>
              </a:gdLst>
              <a:ahLst/>
              <a:cxnLst>
                <a:cxn ang="T10">
                  <a:pos x="T0" y="T1"/>
                </a:cxn>
                <a:cxn ang="T11">
                  <a:pos x="T2" y="T3"/>
                </a:cxn>
                <a:cxn ang="T12">
                  <a:pos x="T4" y="T5"/>
                </a:cxn>
                <a:cxn ang="T13">
                  <a:pos x="T6" y="T7"/>
                </a:cxn>
                <a:cxn ang="T14">
                  <a:pos x="T8" y="T9"/>
                </a:cxn>
              </a:cxnLst>
              <a:rect l="T15" t="T16" r="T17" b="T18"/>
              <a:pathLst>
                <a:path w="149" h="122">
                  <a:moveTo>
                    <a:pt x="0" y="122"/>
                  </a:moveTo>
                  <a:lnTo>
                    <a:pt x="0" y="38"/>
                  </a:lnTo>
                  <a:lnTo>
                    <a:pt x="149" y="0"/>
                  </a:lnTo>
                  <a:lnTo>
                    <a:pt x="149" y="76"/>
                  </a:lnTo>
                  <a:lnTo>
                    <a:pt x="0" y="122"/>
                  </a:lnTo>
                  <a:close/>
                </a:path>
              </a:pathLst>
            </a:custGeom>
            <a:solidFill>
              <a:srgbClr val="91637A"/>
            </a:solidFill>
            <a:ln w="9525">
              <a:noFill/>
              <a:round/>
              <a:headEnd/>
              <a:tailEnd/>
            </a:ln>
          </p:spPr>
          <p:txBody>
            <a:bodyPr/>
            <a:lstStyle/>
            <a:p>
              <a:endParaRPr lang="he-IL" sz="1800"/>
            </a:p>
          </p:txBody>
        </p:sp>
        <p:sp>
          <p:nvSpPr>
            <p:cNvPr id="1030309" name="Freeform 172"/>
            <p:cNvSpPr>
              <a:spLocks/>
            </p:cNvSpPr>
            <p:nvPr/>
          </p:nvSpPr>
          <p:spPr bwMode="auto">
            <a:xfrm>
              <a:off x="4195" y="1601"/>
              <a:ext cx="74" cy="66"/>
            </a:xfrm>
            <a:custGeom>
              <a:avLst/>
              <a:gdLst>
                <a:gd name="T0" fmla="*/ 0 w 149"/>
                <a:gd name="T1" fmla="*/ 132 h 132"/>
                <a:gd name="T2" fmla="*/ 0 w 149"/>
                <a:gd name="T3" fmla="*/ 38 h 132"/>
                <a:gd name="T4" fmla="*/ 149 w 149"/>
                <a:gd name="T5" fmla="*/ 0 h 132"/>
                <a:gd name="T6" fmla="*/ 149 w 149"/>
                <a:gd name="T7" fmla="*/ 86 h 132"/>
                <a:gd name="T8" fmla="*/ 0 w 149"/>
                <a:gd name="T9" fmla="*/ 132 h 132"/>
                <a:gd name="T10" fmla="*/ 0 60000 65536"/>
                <a:gd name="T11" fmla="*/ 0 60000 65536"/>
                <a:gd name="T12" fmla="*/ 0 60000 65536"/>
                <a:gd name="T13" fmla="*/ 0 60000 65536"/>
                <a:gd name="T14" fmla="*/ 0 60000 65536"/>
                <a:gd name="T15" fmla="*/ 0 w 149"/>
                <a:gd name="T16" fmla="*/ 0 h 132"/>
                <a:gd name="T17" fmla="*/ 149 w 149"/>
                <a:gd name="T18" fmla="*/ 132 h 132"/>
              </a:gdLst>
              <a:ahLst/>
              <a:cxnLst>
                <a:cxn ang="T10">
                  <a:pos x="T0" y="T1"/>
                </a:cxn>
                <a:cxn ang="T11">
                  <a:pos x="T2" y="T3"/>
                </a:cxn>
                <a:cxn ang="T12">
                  <a:pos x="T4" y="T5"/>
                </a:cxn>
                <a:cxn ang="T13">
                  <a:pos x="T6" y="T7"/>
                </a:cxn>
                <a:cxn ang="T14">
                  <a:pos x="T8" y="T9"/>
                </a:cxn>
              </a:cxnLst>
              <a:rect l="T15" t="T16" r="T17" b="T18"/>
              <a:pathLst>
                <a:path w="149" h="132">
                  <a:moveTo>
                    <a:pt x="0" y="132"/>
                  </a:moveTo>
                  <a:lnTo>
                    <a:pt x="0" y="38"/>
                  </a:lnTo>
                  <a:lnTo>
                    <a:pt x="149" y="0"/>
                  </a:lnTo>
                  <a:lnTo>
                    <a:pt x="149" y="86"/>
                  </a:lnTo>
                  <a:lnTo>
                    <a:pt x="0" y="132"/>
                  </a:lnTo>
                  <a:close/>
                </a:path>
              </a:pathLst>
            </a:custGeom>
            <a:solidFill>
              <a:srgbClr val="91637A"/>
            </a:solidFill>
            <a:ln w="9525">
              <a:noFill/>
              <a:round/>
              <a:headEnd/>
              <a:tailEnd/>
            </a:ln>
          </p:spPr>
          <p:txBody>
            <a:bodyPr/>
            <a:lstStyle/>
            <a:p>
              <a:endParaRPr lang="he-IL" sz="1800"/>
            </a:p>
          </p:txBody>
        </p:sp>
        <p:sp>
          <p:nvSpPr>
            <p:cNvPr id="1030310" name="Freeform 173"/>
            <p:cNvSpPr>
              <a:spLocks/>
            </p:cNvSpPr>
            <p:nvPr/>
          </p:nvSpPr>
          <p:spPr bwMode="auto">
            <a:xfrm>
              <a:off x="4132" y="1622"/>
              <a:ext cx="55" cy="64"/>
            </a:xfrm>
            <a:custGeom>
              <a:avLst/>
              <a:gdLst>
                <a:gd name="T0" fmla="*/ 0 w 108"/>
                <a:gd name="T1" fmla="*/ 128 h 128"/>
                <a:gd name="T2" fmla="*/ 0 w 108"/>
                <a:gd name="T3" fmla="*/ 28 h 128"/>
                <a:gd name="T4" fmla="*/ 108 w 108"/>
                <a:gd name="T5" fmla="*/ 0 h 128"/>
                <a:gd name="T6" fmla="*/ 108 w 108"/>
                <a:gd name="T7" fmla="*/ 94 h 128"/>
                <a:gd name="T8" fmla="*/ 0 w 108"/>
                <a:gd name="T9" fmla="*/ 128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0" y="128"/>
                  </a:moveTo>
                  <a:lnTo>
                    <a:pt x="0" y="28"/>
                  </a:lnTo>
                  <a:lnTo>
                    <a:pt x="108" y="0"/>
                  </a:lnTo>
                  <a:lnTo>
                    <a:pt x="108" y="94"/>
                  </a:lnTo>
                  <a:lnTo>
                    <a:pt x="0" y="128"/>
                  </a:lnTo>
                  <a:close/>
                </a:path>
              </a:pathLst>
            </a:custGeom>
            <a:solidFill>
              <a:srgbClr val="91637A"/>
            </a:solidFill>
            <a:ln w="9525">
              <a:noFill/>
              <a:round/>
              <a:headEnd/>
              <a:tailEnd/>
            </a:ln>
          </p:spPr>
          <p:txBody>
            <a:bodyPr/>
            <a:lstStyle/>
            <a:p>
              <a:endParaRPr lang="he-IL" sz="1800"/>
            </a:p>
          </p:txBody>
        </p:sp>
        <p:sp>
          <p:nvSpPr>
            <p:cNvPr id="1030311" name="Freeform 174"/>
            <p:cNvSpPr>
              <a:spLocks/>
            </p:cNvSpPr>
            <p:nvPr/>
          </p:nvSpPr>
          <p:spPr bwMode="auto">
            <a:xfrm>
              <a:off x="4155" y="866"/>
              <a:ext cx="75" cy="80"/>
            </a:xfrm>
            <a:custGeom>
              <a:avLst/>
              <a:gdLst>
                <a:gd name="T0" fmla="*/ 149 w 149"/>
                <a:gd name="T1" fmla="*/ 70 h 160"/>
                <a:gd name="T2" fmla="*/ 149 w 149"/>
                <a:gd name="T3" fmla="*/ 160 h 160"/>
                <a:gd name="T4" fmla="*/ 0 w 149"/>
                <a:gd name="T5" fmla="*/ 99 h 160"/>
                <a:gd name="T6" fmla="*/ 0 w 149"/>
                <a:gd name="T7" fmla="*/ 0 h 160"/>
                <a:gd name="T8" fmla="*/ 149 w 149"/>
                <a:gd name="T9" fmla="*/ 70 h 160"/>
                <a:gd name="T10" fmla="*/ 0 60000 65536"/>
                <a:gd name="T11" fmla="*/ 0 60000 65536"/>
                <a:gd name="T12" fmla="*/ 0 60000 65536"/>
                <a:gd name="T13" fmla="*/ 0 60000 65536"/>
                <a:gd name="T14" fmla="*/ 0 60000 65536"/>
                <a:gd name="T15" fmla="*/ 0 w 149"/>
                <a:gd name="T16" fmla="*/ 0 h 160"/>
                <a:gd name="T17" fmla="*/ 149 w 149"/>
                <a:gd name="T18" fmla="*/ 160 h 160"/>
              </a:gdLst>
              <a:ahLst/>
              <a:cxnLst>
                <a:cxn ang="T10">
                  <a:pos x="T0" y="T1"/>
                </a:cxn>
                <a:cxn ang="T11">
                  <a:pos x="T2" y="T3"/>
                </a:cxn>
                <a:cxn ang="T12">
                  <a:pos x="T4" y="T5"/>
                </a:cxn>
                <a:cxn ang="T13">
                  <a:pos x="T6" y="T7"/>
                </a:cxn>
                <a:cxn ang="T14">
                  <a:pos x="T8" y="T9"/>
                </a:cxn>
              </a:cxnLst>
              <a:rect l="T15" t="T16" r="T17" b="T18"/>
              <a:pathLst>
                <a:path w="149" h="160">
                  <a:moveTo>
                    <a:pt x="149" y="70"/>
                  </a:moveTo>
                  <a:lnTo>
                    <a:pt x="149" y="160"/>
                  </a:lnTo>
                  <a:lnTo>
                    <a:pt x="0" y="99"/>
                  </a:lnTo>
                  <a:lnTo>
                    <a:pt x="0" y="0"/>
                  </a:lnTo>
                  <a:lnTo>
                    <a:pt x="149" y="70"/>
                  </a:lnTo>
                  <a:close/>
                </a:path>
              </a:pathLst>
            </a:custGeom>
            <a:solidFill>
              <a:srgbClr val="91637A"/>
            </a:solidFill>
            <a:ln w="9525">
              <a:noFill/>
              <a:round/>
              <a:headEnd/>
              <a:tailEnd/>
            </a:ln>
          </p:spPr>
          <p:txBody>
            <a:bodyPr/>
            <a:lstStyle/>
            <a:p>
              <a:endParaRPr lang="he-IL" sz="1800"/>
            </a:p>
          </p:txBody>
        </p:sp>
        <p:sp>
          <p:nvSpPr>
            <p:cNvPr id="1030312" name="Freeform 175"/>
            <p:cNvSpPr>
              <a:spLocks/>
            </p:cNvSpPr>
            <p:nvPr/>
          </p:nvSpPr>
          <p:spPr bwMode="auto">
            <a:xfrm>
              <a:off x="4238" y="905"/>
              <a:ext cx="75" cy="76"/>
            </a:xfrm>
            <a:custGeom>
              <a:avLst/>
              <a:gdLst>
                <a:gd name="T0" fmla="*/ 148 w 148"/>
                <a:gd name="T1" fmla="*/ 70 h 152"/>
                <a:gd name="T2" fmla="*/ 148 w 148"/>
                <a:gd name="T3" fmla="*/ 152 h 152"/>
                <a:gd name="T4" fmla="*/ 0 w 148"/>
                <a:gd name="T5" fmla="*/ 90 h 152"/>
                <a:gd name="T6" fmla="*/ 0 w 148"/>
                <a:gd name="T7" fmla="*/ 0 h 152"/>
                <a:gd name="T8" fmla="*/ 148 w 148"/>
                <a:gd name="T9" fmla="*/ 70 h 152"/>
                <a:gd name="T10" fmla="*/ 0 60000 65536"/>
                <a:gd name="T11" fmla="*/ 0 60000 65536"/>
                <a:gd name="T12" fmla="*/ 0 60000 65536"/>
                <a:gd name="T13" fmla="*/ 0 60000 65536"/>
                <a:gd name="T14" fmla="*/ 0 60000 65536"/>
                <a:gd name="T15" fmla="*/ 0 w 148"/>
                <a:gd name="T16" fmla="*/ 0 h 152"/>
                <a:gd name="T17" fmla="*/ 148 w 148"/>
                <a:gd name="T18" fmla="*/ 152 h 152"/>
              </a:gdLst>
              <a:ahLst/>
              <a:cxnLst>
                <a:cxn ang="T10">
                  <a:pos x="T0" y="T1"/>
                </a:cxn>
                <a:cxn ang="T11">
                  <a:pos x="T2" y="T3"/>
                </a:cxn>
                <a:cxn ang="T12">
                  <a:pos x="T4" y="T5"/>
                </a:cxn>
                <a:cxn ang="T13">
                  <a:pos x="T6" y="T7"/>
                </a:cxn>
                <a:cxn ang="T14">
                  <a:pos x="T8" y="T9"/>
                </a:cxn>
              </a:cxnLst>
              <a:rect l="T15" t="T16" r="T17" b="T18"/>
              <a:pathLst>
                <a:path w="148" h="152">
                  <a:moveTo>
                    <a:pt x="148" y="70"/>
                  </a:moveTo>
                  <a:lnTo>
                    <a:pt x="148" y="152"/>
                  </a:lnTo>
                  <a:lnTo>
                    <a:pt x="0" y="90"/>
                  </a:lnTo>
                  <a:lnTo>
                    <a:pt x="0" y="0"/>
                  </a:lnTo>
                  <a:lnTo>
                    <a:pt x="148" y="70"/>
                  </a:lnTo>
                  <a:close/>
                </a:path>
              </a:pathLst>
            </a:custGeom>
            <a:solidFill>
              <a:srgbClr val="91637A"/>
            </a:solidFill>
            <a:ln w="9525">
              <a:noFill/>
              <a:round/>
              <a:headEnd/>
              <a:tailEnd/>
            </a:ln>
          </p:spPr>
          <p:txBody>
            <a:bodyPr/>
            <a:lstStyle/>
            <a:p>
              <a:endParaRPr lang="he-IL" sz="1800"/>
            </a:p>
          </p:txBody>
        </p:sp>
        <p:sp>
          <p:nvSpPr>
            <p:cNvPr id="1030313" name="Freeform 176"/>
            <p:cNvSpPr>
              <a:spLocks/>
            </p:cNvSpPr>
            <p:nvPr/>
          </p:nvSpPr>
          <p:spPr bwMode="auto">
            <a:xfrm>
              <a:off x="4445" y="1131"/>
              <a:ext cx="58" cy="48"/>
            </a:xfrm>
            <a:custGeom>
              <a:avLst/>
              <a:gdLst>
                <a:gd name="T0" fmla="*/ 118 w 118"/>
                <a:gd name="T1" fmla="*/ 37 h 96"/>
                <a:gd name="T2" fmla="*/ 118 w 118"/>
                <a:gd name="T3" fmla="*/ 96 h 96"/>
                <a:gd name="T4" fmla="*/ 0 w 118"/>
                <a:gd name="T5" fmla="*/ 66 h 96"/>
                <a:gd name="T6" fmla="*/ 0 w 118"/>
                <a:gd name="T7" fmla="*/ 0 h 96"/>
                <a:gd name="T8" fmla="*/ 118 w 118"/>
                <a:gd name="T9" fmla="*/ 37 h 96"/>
                <a:gd name="T10" fmla="*/ 0 60000 65536"/>
                <a:gd name="T11" fmla="*/ 0 60000 65536"/>
                <a:gd name="T12" fmla="*/ 0 60000 65536"/>
                <a:gd name="T13" fmla="*/ 0 60000 65536"/>
                <a:gd name="T14" fmla="*/ 0 60000 65536"/>
                <a:gd name="T15" fmla="*/ 0 w 118"/>
                <a:gd name="T16" fmla="*/ 0 h 96"/>
                <a:gd name="T17" fmla="*/ 118 w 118"/>
                <a:gd name="T18" fmla="*/ 96 h 96"/>
              </a:gdLst>
              <a:ahLst/>
              <a:cxnLst>
                <a:cxn ang="T10">
                  <a:pos x="T0" y="T1"/>
                </a:cxn>
                <a:cxn ang="T11">
                  <a:pos x="T2" y="T3"/>
                </a:cxn>
                <a:cxn ang="T12">
                  <a:pos x="T4" y="T5"/>
                </a:cxn>
                <a:cxn ang="T13">
                  <a:pos x="T6" y="T7"/>
                </a:cxn>
                <a:cxn ang="T14">
                  <a:pos x="T8" y="T9"/>
                </a:cxn>
              </a:cxnLst>
              <a:rect l="T15" t="T16" r="T17" b="T18"/>
              <a:pathLst>
                <a:path w="118" h="96">
                  <a:moveTo>
                    <a:pt x="118" y="37"/>
                  </a:moveTo>
                  <a:lnTo>
                    <a:pt x="118" y="96"/>
                  </a:lnTo>
                  <a:lnTo>
                    <a:pt x="0" y="66"/>
                  </a:lnTo>
                  <a:lnTo>
                    <a:pt x="0" y="0"/>
                  </a:lnTo>
                  <a:lnTo>
                    <a:pt x="118" y="37"/>
                  </a:lnTo>
                  <a:close/>
                </a:path>
              </a:pathLst>
            </a:custGeom>
            <a:solidFill>
              <a:srgbClr val="91637A"/>
            </a:solidFill>
            <a:ln w="9525">
              <a:noFill/>
              <a:round/>
              <a:headEnd/>
              <a:tailEnd/>
            </a:ln>
          </p:spPr>
          <p:txBody>
            <a:bodyPr/>
            <a:lstStyle/>
            <a:p>
              <a:endParaRPr lang="he-IL" sz="1800"/>
            </a:p>
          </p:txBody>
        </p:sp>
        <p:sp>
          <p:nvSpPr>
            <p:cNvPr id="1030314" name="Freeform 177"/>
            <p:cNvSpPr>
              <a:spLocks/>
            </p:cNvSpPr>
            <p:nvPr/>
          </p:nvSpPr>
          <p:spPr bwMode="auto">
            <a:xfrm>
              <a:off x="4404" y="1507"/>
              <a:ext cx="75" cy="50"/>
            </a:xfrm>
            <a:custGeom>
              <a:avLst/>
              <a:gdLst>
                <a:gd name="T0" fmla="*/ 0 w 148"/>
                <a:gd name="T1" fmla="*/ 102 h 102"/>
                <a:gd name="T2" fmla="*/ 0 w 148"/>
                <a:gd name="T3" fmla="*/ 29 h 102"/>
                <a:gd name="T4" fmla="*/ 148 w 148"/>
                <a:gd name="T5" fmla="*/ 0 h 102"/>
                <a:gd name="T6" fmla="*/ 148 w 148"/>
                <a:gd name="T7" fmla="*/ 64 h 102"/>
                <a:gd name="T8" fmla="*/ 0 w 148"/>
                <a:gd name="T9" fmla="*/ 102 h 102"/>
                <a:gd name="T10" fmla="*/ 0 60000 65536"/>
                <a:gd name="T11" fmla="*/ 0 60000 65536"/>
                <a:gd name="T12" fmla="*/ 0 60000 65536"/>
                <a:gd name="T13" fmla="*/ 0 60000 65536"/>
                <a:gd name="T14" fmla="*/ 0 60000 65536"/>
                <a:gd name="T15" fmla="*/ 0 w 148"/>
                <a:gd name="T16" fmla="*/ 0 h 102"/>
                <a:gd name="T17" fmla="*/ 148 w 148"/>
                <a:gd name="T18" fmla="*/ 102 h 102"/>
              </a:gdLst>
              <a:ahLst/>
              <a:cxnLst>
                <a:cxn ang="T10">
                  <a:pos x="T0" y="T1"/>
                </a:cxn>
                <a:cxn ang="T11">
                  <a:pos x="T2" y="T3"/>
                </a:cxn>
                <a:cxn ang="T12">
                  <a:pos x="T4" y="T5"/>
                </a:cxn>
                <a:cxn ang="T13">
                  <a:pos x="T6" y="T7"/>
                </a:cxn>
                <a:cxn ang="T14">
                  <a:pos x="T8" y="T9"/>
                </a:cxn>
              </a:cxnLst>
              <a:rect l="T15" t="T16" r="T17" b="T18"/>
              <a:pathLst>
                <a:path w="148" h="102">
                  <a:moveTo>
                    <a:pt x="0" y="102"/>
                  </a:moveTo>
                  <a:lnTo>
                    <a:pt x="0" y="29"/>
                  </a:lnTo>
                  <a:lnTo>
                    <a:pt x="148" y="0"/>
                  </a:lnTo>
                  <a:lnTo>
                    <a:pt x="148" y="64"/>
                  </a:lnTo>
                  <a:lnTo>
                    <a:pt x="0" y="102"/>
                  </a:lnTo>
                  <a:close/>
                </a:path>
              </a:pathLst>
            </a:custGeom>
            <a:solidFill>
              <a:srgbClr val="91637A"/>
            </a:solidFill>
            <a:ln w="9525">
              <a:noFill/>
              <a:round/>
              <a:headEnd/>
              <a:tailEnd/>
            </a:ln>
          </p:spPr>
          <p:txBody>
            <a:bodyPr/>
            <a:lstStyle/>
            <a:p>
              <a:endParaRPr lang="he-IL" sz="1800"/>
            </a:p>
          </p:txBody>
        </p:sp>
        <p:sp>
          <p:nvSpPr>
            <p:cNvPr id="1030315" name="Freeform 178"/>
            <p:cNvSpPr>
              <a:spLocks/>
            </p:cNvSpPr>
            <p:nvPr/>
          </p:nvSpPr>
          <p:spPr bwMode="auto">
            <a:xfrm>
              <a:off x="4321" y="1523"/>
              <a:ext cx="75" cy="56"/>
            </a:xfrm>
            <a:custGeom>
              <a:avLst/>
              <a:gdLst>
                <a:gd name="T0" fmla="*/ 0 w 148"/>
                <a:gd name="T1" fmla="*/ 111 h 111"/>
                <a:gd name="T2" fmla="*/ 0 w 148"/>
                <a:gd name="T3" fmla="*/ 30 h 111"/>
                <a:gd name="T4" fmla="*/ 148 w 148"/>
                <a:gd name="T5" fmla="*/ 0 h 111"/>
                <a:gd name="T6" fmla="*/ 148 w 148"/>
                <a:gd name="T7" fmla="*/ 73 h 111"/>
                <a:gd name="T8" fmla="*/ 0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0" y="111"/>
                  </a:moveTo>
                  <a:lnTo>
                    <a:pt x="0" y="30"/>
                  </a:lnTo>
                  <a:lnTo>
                    <a:pt x="148" y="0"/>
                  </a:lnTo>
                  <a:lnTo>
                    <a:pt x="148" y="73"/>
                  </a:lnTo>
                  <a:lnTo>
                    <a:pt x="0" y="111"/>
                  </a:lnTo>
                  <a:close/>
                </a:path>
              </a:pathLst>
            </a:custGeom>
            <a:solidFill>
              <a:srgbClr val="91637A"/>
            </a:solidFill>
            <a:ln w="9525">
              <a:noFill/>
              <a:round/>
              <a:headEnd/>
              <a:tailEnd/>
            </a:ln>
          </p:spPr>
          <p:txBody>
            <a:bodyPr/>
            <a:lstStyle/>
            <a:p>
              <a:endParaRPr lang="he-IL" sz="1800"/>
            </a:p>
          </p:txBody>
        </p:sp>
        <p:sp>
          <p:nvSpPr>
            <p:cNvPr id="1030316" name="Freeform 179"/>
            <p:cNvSpPr>
              <a:spLocks/>
            </p:cNvSpPr>
            <p:nvPr/>
          </p:nvSpPr>
          <p:spPr bwMode="auto">
            <a:xfrm>
              <a:off x="4238" y="1540"/>
              <a:ext cx="75" cy="59"/>
            </a:xfrm>
            <a:custGeom>
              <a:avLst/>
              <a:gdLst>
                <a:gd name="T0" fmla="*/ 0 w 148"/>
                <a:gd name="T1" fmla="*/ 120 h 120"/>
                <a:gd name="T2" fmla="*/ 0 w 148"/>
                <a:gd name="T3" fmla="*/ 30 h 120"/>
                <a:gd name="T4" fmla="*/ 148 w 148"/>
                <a:gd name="T5" fmla="*/ 0 h 120"/>
                <a:gd name="T6" fmla="*/ 148 w 148"/>
                <a:gd name="T7" fmla="*/ 83 h 120"/>
                <a:gd name="T8" fmla="*/ 0 w 148"/>
                <a:gd name="T9" fmla="*/ 120 h 120"/>
                <a:gd name="T10" fmla="*/ 0 60000 65536"/>
                <a:gd name="T11" fmla="*/ 0 60000 65536"/>
                <a:gd name="T12" fmla="*/ 0 60000 65536"/>
                <a:gd name="T13" fmla="*/ 0 60000 65536"/>
                <a:gd name="T14" fmla="*/ 0 60000 65536"/>
                <a:gd name="T15" fmla="*/ 0 w 148"/>
                <a:gd name="T16" fmla="*/ 0 h 120"/>
                <a:gd name="T17" fmla="*/ 148 w 148"/>
                <a:gd name="T18" fmla="*/ 120 h 120"/>
              </a:gdLst>
              <a:ahLst/>
              <a:cxnLst>
                <a:cxn ang="T10">
                  <a:pos x="T0" y="T1"/>
                </a:cxn>
                <a:cxn ang="T11">
                  <a:pos x="T2" y="T3"/>
                </a:cxn>
                <a:cxn ang="T12">
                  <a:pos x="T4" y="T5"/>
                </a:cxn>
                <a:cxn ang="T13">
                  <a:pos x="T6" y="T7"/>
                </a:cxn>
                <a:cxn ang="T14">
                  <a:pos x="T8" y="T9"/>
                </a:cxn>
              </a:cxnLst>
              <a:rect l="T15" t="T16" r="T17" b="T18"/>
              <a:pathLst>
                <a:path w="148" h="120">
                  <a:moveTo>
                    <a:pt x="0" y="120"/>
                  </a:moveTo>
                  <a:lnTo>
                    <a:pt x="0" y="30"/>
                  </a:lnTo>
                  <a:lnTo>
                    <a:pt x="148" y="0"/>
                  </a:lnTo>
                  <a:lnTo>
                    <a:pt x="148" y="83"/>
                  </a:lnTo>
                  <a:lnTo>
                    <a:pt x="0" y="120"/>
                  </a:lnTo>
                  <a:close/>
                </a:path>
              </a:pathLst>
            </a:custGeom>
            <a:solidFill>
              <a:srgbClr val="91637A"/>
            </a:solidFill>
            <a:ln w="9525">
              <a:noFill/>
              <a:round/>
              <a:headEnd/>
              <a:tailEnd/>
            </a:ln>
          </p:spPr>
          <p:txBody>
            <a:bodyPr/>
            <a:lstStyle/>
            <a:p>
              <a:endParaRPr lang="he-IL" sz="1800"/>
            </a:p>
          </p:txBody>
        </p:sp>
        <p:sp>
          <p:nvSpPr>
            <p:cNvPr id="1030317" name="Freeform 180"/>
            <p:cNvSpPr>
              <a:spLocks/>
            </p:cNvSpPr>
            <p:nvPr/>
          </p:nvSpPr>
          <p:spPr bwMode="auto">
            <a:xfrm>
              <a:off x="4155" y="1218"/>
              <a:ext cx="75" cy="56"/>
            </a:xfrm>
            <a:custGeom>
              <a:avLst/>
              <a:gdLst>
                <a:gd name="T0" fmla="*/ 149 w 149"/>
                <a:gd name="T1" fmla="*/ 21 h 112"/>
                <a:gd name="T2" fmla="*/ 149 w 149"/>
                <a:gd name="T3" fmla="*/ 112 h 112"/>
                <a:gd name="T4" fmla="*/ 0 w 149"/>
                <a:gd name="T5" fmla="*/ 101 h 112"/>
                <a:gd name="T6" fmla="*/ 0 w 149"/>
                <a:gd name="T7" fmla="*/ 0 h 112"/>
                <a:gd name="T8" fmla="*/ 149 w 149"/>
                <a:gd name="T9" fmla="*/ 21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21"/>
                  </a:moveTo>
                  <a:lnTo>
                    <a:pt x="149" y="112"/>
                  </a:lnTo>
                  <a:lnTo>
                    <a:pt x="0" y="101"/>
                  </a:lnTo>
                  <a:lnTo>
                    <a:pt x="0" y="0"/>
                  </a:lnTo>
                  <a:lnTo>
                    <a:pt x="149" y="21"/>
                  </a:lnTo>
                  <a:close/>
                </a:path>
              </a:pathLst>
            </a:custGeom>
            <a:solidFill>
              <a:srgbClr val="91637A"/>
            </a:solidFill>
            <a:ln w="9525">
              <a:noFill/>
              <a:round/>
              <a:headEnd/>
              <a:tailEnd/>
            </a:ln>
          </p:spPr>
          <p:txBody>
            <a:bodyPr/>
            <a:lstStyle/>
            <a:p>
              <a:endParaRPr lang="he-IL" sz="1800"/>
            </a:p>
          </p:txBody>
        </p:sp>
        <p:sp>
          <p:nvSpPr>
            <p:cNvPr id="1030318" name="Freeform 181"/>
            <p:cNvSpPr>
              <a:spLocks/>
            </p:cNvSpPr>
            <p:nvPr/>
          </p:nvSpPr>
          <p:spPr bwMode="auto">
            <a:xfrm>
              <a:off x="4155" y="1101"/>
              <a:ext cx="75" cy="65"/>
            </a:xfrm>
            <a:custGeom>
              <a:avLst/>
              <a:gdLst>
                <a:gd name="T0" fmla="*/ 149 w 149"/>
                <a:gd name="T1" fmla="*/ 38 h 131"/>
                <a:gd name="T2" fmla="*/ 149 w 149"/>
                <a:gd name="T3" fmla="*/ 131 h 131"/>
                <a:gd name="T4" fmla="*/ 0 w 149"/>
                <a:gd name="T5" fmla="*/ 102 h 131"/>
                <a:gd name="T6" fmla="*/ 0 w 149"/>
                <a:gd name="T7" fmla="*/ 0 h 131"/>
                <a:gd name="T8" fmla="*/ 149 w 149"/>
                <a:gd name="T9" fmla="*/ 38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38"/>
                  </a:moveTo>
                  <a:lnTo>
                    <a:pt x="149" y="131"/>
                  </a:lnTo>
                  <a:lnTo>
                    <a:pt x="0" y="102"/>
                  </a:lnTo>
                  <a:lnTo>
                    <a:pt x="0" y="0"/>
                  </a:lnTo>
                  <a:lnTo>
                    <a:pt x="149" y="38"/>
                  </a:lnTo>
                  <a:close/>
                </a:path>
              </a:pathLst>
            </a:custGeom>
            <a:solidFill>
              <a:srgbClr val="91637A"/>
            </a:solidFill>
            <a:ln w="9525">
              <a:noFill/>
              <a:round/>
              <a:headEnd/>
              <a:tailEnd/>
            </a:ln>
          </p:spPr>
          <p:txBody>
            <a:bodyPr/>
            <a:lstStyle/>
            <a:p>
              <a:endParaRPr lang="he-IL" sz="1800"/>
            </a:p>
          </p:txBody>
        </p:sp>
        <p:sp>
          <p:nvSpPr>
            <p:cNvPr id="1030319" name="Freeform 182"/>
            <p:cNvSpPr>
              <a:spLocks/>
            </p:cNvSpPr>
            <p:nvPr/>
          </p:nvSpPr>
          <p:spPr bwMode="auto">
            <a:xfrm>
              <a:off x="4155" y="983"/>
              <a:ext cx="75" cy="73"/>
            </a:xfrm>
            <a:custGeom>
              <a:avLst/>
              <a:gdLst>
                <a:gd name="T0" fmla="*/ 149 w 149"/>
                <a:gd name="T1" fmla="*/ 55 h 147"/>
                <a:gd name="T2" fmla="*/ 149 w 149"/>
                <a:gd name="T3" fmla="*/ 147 h 147"/>
                <a:gd name="T4" fmla="*/ 0 w 149"/>
                <a:gd name="T5" fmla="*/ 101 h 147"/>
                <a:gd name="T6" fmla="*/ 0 w 149"/>
                <a:gd name="T7" fmla="*/ 0 h 147"/>
                <a:gd name="T8" fmla="*/ 149 w 149"/>
                <a:gd name="T9" fmla="*/ 55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149" y="55"/>
                  </a:moveTo>
                  <a:lnTo>
                    <a:pt x="149" y="147"/>
                  </a:lnTo>
                  <a:lnTo>
                    <a:pt x="0" y="101"/>
                  </a:lnTo>
                  <a:lnTo>
                    <a:pt x="0" y="0"/>
                  </a:lnTo>
                  <a:lnTo>
                    <a:pt x="149" y="55"/>
                  </a:lnTo>
                  <a:close/>
                </a:path>
              </a:pathLst>
            </a:custGeom>
            <a:solidFill>
              <a:srgbClr val="91637A"/>
            </a:solidFill>
            <a:ln w="9525">
              <a:noFill/>
              <a:round/>
              <a:headEnd/>
              <a:tailEnd/>
            </a:ln>
          </p:spPr>
          <p:txBody>
            <a:bodyPr/>
            <a:lstStyle/>
            <a:p>
              <a:endParaRPr lang="he-IL" sz="1800"/>
            </a:p>
          </p:txBody>
        </p:sp>
        <p:sp>
          <p:nvSpPr>
            <p:cNvPr id="1030320" name="Freeform 183"/>
            <p:cNvSpPr>
              <a:spLocks/>
            </p:cNvSpPr>
            <p:nvPr/>
          </p:nvSpPr>
          <p:spPr bwMode="auto">
            <a:xfrm>
              <a:off x="4195" y="942"/>
              <a:ext cx="74" cy="73"/>
            </a:xfrm>
            <a:custGeom>
              <a:avLst/>
              <a:gdLst>
                <a:gd name="T0" fmla="*/ 149 w 149"/>
                <a:gd name="T1" fmla="*/ 61 h 146"/>
                <a:gd name="T2" fmla="*/ 149 w 149"/>
                <a:gd name="T3" fmla="*/ 146 h 146"/>
                <a:gd name="T4" fmla="*/ 0 w 149"/>
                <a:gd name="T5" fmla="*/ 92 h 146"/>
                <a:gd name="T6" fmla="*/ 0 w 149"/>
                <a:gd name="T7" fmla="*/ 0 h 146"/>
                <a:gd name="T8" fmla="*/ 149 w 149"/>
                <a:gd name="T9" fmla="*/ 61 h 146"/>
                <a:gd name="T10" fmla="*/ 0 60000 65536"/>
                <a:gd name="T11" fmla="*/ 0 60000 65536"/>
                <a:gd name="T12" fmla="*/ 0 60000 65536"/>
                <a:gd name="T13" fmla="*/ 0 60000 65536"/>
                <a:gd name="T14" fmla="*/ 0 60000 65536"/>
                <a:gd name="T15" fmla="*/ 0 w 149"/>
                <a:gd name="T16" fmla="*/ 0 h 146"/>
                <a:gd name="T17" fmla="*/ 149 w 149"/>
                <a:gd name="T18" fmla="*/ 146 h 146"/>
              </a:gdLst>
              <a:ahLst/>
              <a:cxnLst>
                <a:cxn ang="T10">
                  <a:pos x="T0" y="T1"/>
                </a:cxn>
                <a:cxn ang="T11">
                  <a:pos x="T2" y="T3"/>
                </a:cxn>
                <a:cxn ang="T12">
                  <a:pos x="T4" y="T5"/>
                </a:cxn>
                <a:cxn ang="T13">
                  <a:pos x="T6" y="T7"/>
                </a:cxn>
                <a:cxn ang="T14">
                  <a:pos x="T8" y="T9"/>
                </a:cxn>
              </a:cxnLst>
              <a:rect l="T15" t="T16" r="T17" b="T18"/>
              <a:pathLst>
                <a:path w="149" h="146">
                  <a:moveTo>
                    <a:pt x="149" y="61"/>
                  </a:moveTo>
                  <a:lnTo>
                    <a:pt x="149" y="146"/>
                  </a:lnTo>
                  <a:lnTo>
                    <a:pt x="0" y="92"/>
                  </a:lnTo>
                  <a:lnTo>
                    <a:pt x="0" y="0"/>
                  </a:lnTo>
                  <a:lnTo>
                    <a:pt x="149" y="61"/>
                  </a:lnTo>
                  <a:close/>
                </a:path>
              </a:pathLst>
            </a:custGeom>
            <a:solidFill>
              <a:srgbClr val="91637A"/>
            </a:solidFill>
            <a:ln w="9525">
              <a:noFill/>
              <a:round/>
              <a:headEnd/>
              <a:tailEnd/>
            </a:ln>
          </p:spPr>
          <p:txBody>
            <a:bodyPr/>
            <a:lstStyle/>
            <a:p>
              <a:endParaRPr lang="he-IL" sz="1800"/>
            </a:p>
          </p:txBody>
        </p:sp>
        <p:sp>
          <p:nvSpPr>
            <p:cNvPr id="1030321" name="Freeform 184"/>
            <p:cNvSpPr>
              <a:spLocks/>
            </p:cNvSpPr>
            <p:nvPr/>
          </p:nvSpPr>
          <p:spPr bwMode="auto">
            <a:xfrm>
              <a:off x="4404" y="1163"/>
              <a:ext cx="75" cy="51"/>
            </a:xfrm>
            <a:custGeom>
              <a:avLst/>
              <a:gdLst>
                <a:gd name="T0" fmla="*/ 148 w 148"/>
                <a:gd name="T1" fmla="*/ 37 h 100"/>
                <a:gd name="T2" fmla="*/ 148 w 148"/>
                <a:gd name="T3" fmla="*/ 100 h 100"/>
                <a:gd name="T4" fmla="*/ 0 w 148"/>
                <a:gd name="T5" fmla="*/ 71 h 100"/>
                <a:gd name="T6" fmla="*/ 0 w 148"/>
                <a:gd name="T7" fmla="*/ 0 h 100"/>
                <a:gd name="T8" fmla="*/ 148 w 148"/>
                <a:gd name="T9" fmla="*/ 37 h 100"/>
                <a:gd name="T10" fmla="*/ 0 60000 65536"/>
                <a:gd name="T11" fmla="*/ 0 60000 65536"/>
                <a:gd name="T12" fmla="*/ 0 60000 65536"/>
                <a:gd name="T13" fmla="*/ 0 60000 65536"/>
                <a:gd name="T14" fmla="*/ 0 60000 65536"/>
                <a:gd name="T15" fmla="*/ 0 w 148"/>
                <a:gd name="T16" fmla="*/ 0 h 100"/>
                <a:gd name="T17" fmla="*/ 148 w 148"/>
                <a:gd name="T18" fmla="*/ 100 h 100"/>
              </a:gdLst>
              <a:ahLst/>
              <a:cxnLst>
                <a:cxn ang="T10">
                  <a:pos x="T0" y="T1"/>
                </a:cxn>
                <a:cxn ang="T11">
                  <a:pos x="T2" y="T3"/>
                </a:cxn>
                <a:cxn ang="T12">
                  <a:pos x="T4" y="T5"/>
                </a:cxn>
                <a:cxn ang="T13">
                  <a:pos x="T6" y="T7"/>
                </a:cxn>
                <a:cxn ang="T14">
                  <a:pos x="T8" y="T9"/>
                </a:cxn>
              </a:cxnLst>
              <a:rect l="T15" t="T16" r="T17" b="T18"/>
              <a:pathLst>
                <a:path w="148" h="100">
                  <a:moveTo>
                    <a:pt x="148" y="37"/>
                  </a:moveTo>
                  <a:lnTo>
                    <a:pt x="148" y="100"/>
                  </a:lnTo>
                  <a:lnTo>
                    <a:pt x="0" y="71"/>
                  </a:lnTo>
                  <a:lnTo>
                    <a:pt x="0" y="0"/>
                  </a:lnTo>
                  <a:lnTo>
                    <a:pt x="148" y="37"/>
                  </a:lnTo>
                  <a:close/>
                </a:path>
              </a:pathLst>
            </a:custGeom>
            <a:solidFill>
              <a:srgbClr val="91637A"/>
            </a:solidFill>
            <a:ln w="9525">
              <a:noFill/>
              <a:round/>
              <a:headEnd/>
              <a:tailEnd/>
            </a:ln>
          </p:spPr>
          <p:txBody>
            <a:bodyPr/>
            <a:lstStyle/>
            <a:p>
              <a:endParaRPr lang="he-IL" sz="1800"/>
            </a:p>
          </p:txBody>
        </p:sp>
        <p:sp>
          <p:nvSpPr>
            <p:cNvPr id="1030322" name="Freeform 185"/>
            <p:cNvSpPr>
              <a:spLocks/>
            </p:cNvSpPr>
            <p:nvPr/>
          </p:nvSpPr>
          <p:spPr bwMode="auto">
            <a:xfrm>
              <a:off x="4445" y="1462"/>
              <a:ext cx="58" cy="42"/>
            </a:xfrm>
            <a:custGeom>
              <a:avLst/>
              <a:gdLst>
                <a:gd name="T0" fmla="*/ 0 w 118"/>
                <a:gd name="T1" fmla="*/ 83 h 83"/>
                <a:gd name="T2" fmla="*/ 0 w 118"/>
                <a:gd name="T3" fmla="*/ 17 h 83"/>
                <a:gd name="T4" fmla="*/ 118 w 118"/>
                <a:gd name="T5" fmla="*/ 0 h 83"/>
                <a:gd name="T6" fmla="*/ 118 w 118"/>
                <a:gd name="T7" fmla="*/ 60 h 83"/>
                <a:gd name="T8" fmla="*/ 0 w 118"/>
                <a:gd name="T9" fmla="*/ 83 h 83"/>
                <a:gd name="T10" fmla="*/ 0 60000 65536"/>
                <a:gd name="T11" fmla="*/ 0 60000 65536"/>
                <a:gd name="T12" fmla="*/ 0 60000 65536"/>
                <a:gd name="T13" fmla="*/ 0 60000 65536"/>
                <a:gd name="T14" fmla="*/ 0 60000 65536"/>
                <a:gd name="T15" fmla="*/ 0 w 118"/>
                <a:gd name="T16" fmla="*/ 0 h 83"/>
                <a:gd name="T17" fmla="*/ 118 w 118"/>
                <a:gd name="T18" fmla="*/ 83 h 83"/>
              </a:gdLst>
              <a:ahLst/>
              <a:cxnLst>
                <a:cxn ang="T10">
                  <a:pos x="T0" y="T1"/>
                </a:cxn>
                <a:cxn ang="T11">
                  <a:pos x="T2" y="T3"/>
                </a:cxn>
                <a:cxn ang="T12">
                  <a:pos x="T4" y="T5"/>
                </a:cxn>
                <a:cxn ang="T13">
                  <a:pos x="T6" y="T7"/>
                </a:cxn>
                <a:cxn ang="T14">
                  <a:pos x="T8" y="T9"/>
                </a:cxn>
              </a:cxnLst>
              <a:rect l="T15" t="T16" r="T17" b="T18"/>
              <a:pathLst>
                <a:path w="118" h="83">
                  <a:moveTo>
                    <a:pt x="0" y="83"/>
                  </a:moveTo>
                  <a:lnTo>
                    <a:pt x="0" y="17"/>
                  </a:lnTo>
                  <a:lnTo>
                    <a:pt x="118" y="0"/>
                  </a:lnTo>
                  <a:lnTo>
                    <a:pt x="118" y="60"/>
                  </a:lnTo>
                  <a:lnTo>
                    <a:pt x="0" y="83"/>
                  </a:lnTo>
                  <a:close/>
                </a:path>
              </a:pathLst>
            </a:custGeom>
            <a:solidFill>
              <a:srgbClr val="91637A"/>
            </a:solidFill>
            <a:ln w="9525">
              <a:noFill/>
              <a:round/>
              <a:headEnd/>
              <a:tailEnd/>
            </a:ln>
          </p:spPr>
          <p:txBody>
            <a:bodyPr/>
            <a:lstStyle/>
            <a:p>
              <a:endParaRPr lang="he-IL" sz="1800"/>
            </a:p>
          </p:txBody>
        </p:sp>
        <p:sp>
          <p:nvSpPr>
            <p:cNvPr id="1030323" name="Freeform 186"/>
            <p:cNvSpPr>
              <a:spLocks/>
            </p:cNvSpPr>
            <p:nvPr/>
          </p:nvSpPr>
          <p:spPr bwMode="auto">
            <a:xfrm>
              <a:off x="4362" y="1472"/>
              <a:ext cx="73" cy="49"/>
            </a:xfrm>
            <a:custGeom>
              <a:avLst/>
              <a:gdLst>
                <a:gd name="T0" fmla="*/ 0 w 148"/>
                <a:gd name="T1" fmla="*/ 97 h 97"/>
                <a:gd name="T2" fmla="*/ 0 w 148"/>
                <a:gd name="T3" fmla="*/ 22 h 97"/>
                <a:gd name="T4" fmla="*/ 148 w 148"/>
                <a:gd name="T5" fmla="*/ 0 h 97"/>
                <a:gd name="T6" fmla="*/ 148 w 148"/>
                <a:gd name="T7" fmla="*/ 68 h 97"/>
                <a:gd name="T8" fmla="*/ 0 w 148"/>
                <a:gd name="T9" fmla="*/ 97 h 97"/>
                <a:gd name="T10" fmla="*/ 0 60000 65536"/>
                <a:gd name="T11" fmla="*/ 0 60000 65536"/>
                <a:gd name="T12" fmla="*/ 0 60000 65536"/>
                <a:gd name="T13" fmla="*/ 0 60000 65536"/>
                <a:gd name="T14" fmla="*/ 0 60000 65536"/>
                <a:gd name="T15" fmla="*/ 0 w 148"/>
                <a:gd name="T16" fmla="*/ 0 h 97"/>
                <a:gd name="T17" fmla="*/ 148 w 148"/>
                <a:gd name="T18" fmla="*/ 97 h 97"/>
              </a:gdLst>
              <a:ahLst/>
              <a:cxnLst>
                <a:cxn ang="T10">
                  <a:pos x="T0" y="T1"/>
                </a:cxn>
                <a:cxn ang="T11">
                  <a:pos x="T2" y="T3"/>
                </a:cxn>
                <a:cxn ang="T12">
                  <a:pos x="T4" y="T5"/>
                </a:cxn>
                <a:cxn ang="T13">
                  <a:pos x="T6" y="T7"/>
                </a:cxn>
                <a:cxn ang="T14">
                  <a:pos x="T8" y="T9"/>
                </a:cxn>
              </a:cxnLst>
              <a:rect l="T15" t="T16" r="T17" b="T18"/>
              <a:pathLst>
                <a:path w="148" h="97">
                  <a:moveTo>
                    <a:pt x="0" y="97"/>
                  </a:moveTo>
                  <a:lnTo>
                    <a:pt x="0" y="22"/>
                  </a:lnTo>
                  <a:lnTo>
                    <a:pt x="148" y="0"/>
                  </a:lnTo>
                  <a:lnTo>
                    <a:pt x="148" y="68"/>
                  </a:lnTo>
                  <a:lnTo>
                    <a:pt x="0" y="97"/>
                  </a:lnTo>
                  <a:close/>
                </a:path>
              </a:pathLst>
            </a:custGeom>
            <a:solidFill>
              <a:srgbClr val="91637A"/>
            </a:solidFill>
            <a:ln w="9525">
              <a:noFill/>
              <a:round/>
              <a:headEnd/>
              <a:tailEnd/>
            </a:ln>
          </p:spPr>
          <p:txBody>
            <a:bodyPr/>
            <a:lstStyle/>
            <a:p>
              <a:endParaRPr lang="he-IL" sz="1800"/>
            </a:p>
          </p:txBody>
        </p:sp>
        <p:sp>
          <p:nvSpPr>
            <p:cNvPr id="1030324" name="Freeform 187"/>
            <p:cNvSpPr>
              <a:spLocks/>
            </p:cNvSpPr>
            <p:nvPr/>
          </p:nvSpPr>
          <p:spPr bwMode="auto">
            <a:xfrm>
              <a:off x="4278" y="1484"/>
              <a:ext cx="74" cy="53"/>
            </a:xfrm>
            <a:custGeom>
              <a:avLst/>
              <a:gdLst>
                <a:gd name="T0" fmla="*/ 0 w 149"/>
                <a:gd name="T1" fmla="*/ 106 h 106"/>
                <a:gd name="T2" fmla="*/ 0 w 149"/>
                <a:gd name="T3" fmla="*/ 21 h 106"/>
                <a:gd name="T4" fmla="*/ 149 w 149"/>
                <a:gd name="T5" fmla="*/ 0 h 106"/>
                <a:gd name="T6" fmla="*/ 149 w 149"/>
                <a:gd name="T7" fmla="*/ 77 h 106"/>
                <a:gd name="T8" fmla="*/ 0 w 149"/>
                <a:gd name="T9" fmla="*/ 106 h 106"/>
                <a:gd name="T10" fmla="*/ 0 60000 65536"/>
                <a:gd name="T11" fmla="*/ 0 60000 65536"/>
                <a:gd name="T12" fmla="*/ 0 60000 65536"/>
                <a:gd name="T13" fmla="*/ 0 60000 65536"/>
                <a:gd name="T14" fmla="*/ 0 60000 65536"/>
                <a:gd name="T15" fmla="*/ 0 w 149"/>
                <a:gd name="T16" fmla="*/ 0 h 106"/>
                <a:gd name="T17" fmla="*/ 149 w 149"/>
                <a:gd name="T18" fmla="*/ 106 h 106"/>
              </a:gdLst>
              <a:ahLst/>
              <a:cxnLst>
                <a:cxn ang="T10">
                  <a:pos x="T0" y="T1"/>
                </a:cxn>
                <a:cxn ang="T11">
                  <a:pos x="T2" y="T3"/>
                </a:cxn>
                <a:cxn ang="T12">
                  <a:pos x="T4" y="T5"/>
                </a:cxn>
                <a:cxn ang="T13">
                  <a:pos x="T6" y="T7"/>
                </a:cxn>
                <a:cxn ang="T14">
                  <a:pos x="T8" y="T9"/>
                </a:cxn>
              </a:cxnLst>
              <a:rect l="T15" t="T16" r="T17" b="T18"/>
              <a:pathLst>
                <a:path w="149" h="106">
                  <a:moveTo>
                    <a:pt x="0" y="106"/>
                  </a:moveTo>
                  <a:lnTo>
                    <a:pt x="0" y="21"/>
                  </a:lnTo>
                  <a:lnTo>
                    <a:pt x="149" y="0"/>
                  </a:lnTo>
                  <a:lnTo>
                    <a:pt x="149" y="77"/>
                  </a:lnTo>
                  <a:lnTo>
                    <a:pt x="0" y="106"/>
                  </a:lnTo>
                  <a:close/>
                </a:path>
              </a:pathLst>
            </a:custGeom>
            <a:solidFill>
              <a:srgbClr val="91637A"/>
            </a:solidFill>
            <a:ln w="9525">
              <a:noFill/>
              <a:round/>
              <a:headEnd/>
              <a:tailEnd/>
            </a:ln>
          </p:spPr>
          <p:txBody>
            <a:bodyPr/>
            <a:lstStyle/>
            <a:p>
              <a:endParaRPr lang="he-IL" sz="1800"/>
            </a:p>
          </p:txBody>
        </p:sp>
        <p:sp>
          <p:nvSpPr>
            <p:cNvPr id="1030325" name="Rectangle 188"/>
            <p:cNvSpPr>
              <a:spLocks noChangeArrowheads="1"/>
            </p:cNvSpPr>
            <p:nvPr/>
          </p:nvSpPr>
          <p:spPr bwMode="auto">
            <a:xfrm>
              <a:off x="4132" y="1335"/>
              <a:ext cx="15" cy="51"/>
            </a:xfrm>
            <a:prstGeom prst="rect">
              <a:avLst/>
            </a:prstGeom>
            <a:solidFill>
              <a:srgbClr val="91637A"/>
            </a:solidFill>
            <a:ln w="9525">
              <a:noFill/>
              <a:miter lim="800000"/>
              <a:headEnd/>
              <a:tailEnd/>
            </a:ln>
          </p:spPr>
          <p:txBody>
            <a:bodyPr/>
            <a:lstStyle/>
            <a:p>
              <a:endParaRPr lang="he-IL" sz="1800"/>
            </a:p>
          </p:txBody>
        </p:sp>
        <p:sp>
          <p:nvSpPr>
            <p:cNvPr id="1030326" name="Freeform 189"/>
            <p:cNvSpPr>
              <a:spLocks/>
            </p:cNvSpPr>
            <p:nvPr/>
          </p:nvSpPr>
          <p:spPr bwMode="auto">
            <a:xfrm>
              <a:off x="4155" y="1336"/>
              <a:ext cx="75" cy="50"/>
            </a:xfrm>
            <a:custGeom>
              <a:avLst/>
              <a:gdLst>
                <a:gd name="T0" fmla="*/ 0 w 149"/>
                <a:gd name="T1" fmla="*/ 0 h 101"/>
                <a:gd name="T2" fmla="*/ 149 w 149"/>
                <a:gd name="T3" fmla="*/ 4 h 101"/>
                <a:gd name="T4" fmla="*/ 149 w 149"/>
                <a:gd name="T5" fmla="*/ 96 h 101"/>
                <a:gd name="T6" fmla="*/ 0 w 149"/>
                <a:gd name="T7" fmla="*/ 101 h 101"/>
                <a:gd name="T8" fmla="*/ 0 w 149"/>
                <a:gd name="T9" fmla="*/ 0 h 101"/>
                <a:gd name="T10" fmla="*/ 0 60000 65536"/>
                <a:gd name="T11" fmla="*/ 0 60000 65536"/>
                <a:gd name="T12" fmla="*/ 0 60000 65536"/>
                <a:gd name="T13" fmla="*/ 0 60000 65536"/>
                <a:gd name="T14" fmla="*/ 0 60000 65536"/>
                <a:gd name="T15" fmla="*/ 0 w 149"/>
                <a:gd name="T16" fmla="*/ 0 h 101"/>
                <a:gd name="T17" fmla="*/ 149 w 149"/>
                <a:gd name="T18" fmla="*/ 101 h 101"/>
              </a:gdLst>
              <a:ahLst/>
              <a:cxnLst>
                <a:cxn ang="T10">
                  <a:pos x="T0" y="T1"/>
                </a:cxn>
                <a:cxn ang="T11">
                  <a:pos x="T2" y="T3"/>
                </a:cxn>
                <a:cxn ang="T12">
                  <a:pos x="T4" y="T5"/>
                </a:cxn>
                <a:cxn ang="T13">
                  <a:pos x="T6" y="T7"/>
                </a:cxn>
                <a:cxn ang="T14">
                  <a:pos x="T8" y="T9"/>
                </a:cxn>
              </a:cxnLst>
              <a:rect l="T15" t="T16" r="T17" b="T18"/>
              <a:pathLst>
                <a:path w="149" h="101">
                  <a:moveTo>
                    <a:pt x="0" y="0"/>
                  </a:moveTo>
                  <a:lnTo>
                    <a:pt x="149" y="4"/>
                  </a:lnTo>
                  <a:lnTo>
                    <a:pt x="149" y="96"/>
                  </a:lnTo>
                  <a:lnTo>
                    <a:pt x="0" y="101"/>
                  </a:lnTo>
                  <a:lnTo>
                    <a:pt x="0" y="0"/>
                  </a:lnTo>
                  <a:close/>
                </a:path>
              </a:pathLst>
            </a:custGeom>
            <a:solidFill>
              <a:srgbClr val="91637A"/>
            </a:solidFill>
            <a:ln w="9525">
              <a:noFill/>
              <a:round/>
              <a:headEnd/>
              <a:tailEnd/>
            </a:ln>
          </p:spPr>
          <p:txBody>
            <a:bodyPr/>
            <a:lstStyle/>
            <a:p>
              <a:endParaRPr lang="he-IL" sz="1800"/>
            </a:p>
          </p:txBody>
        </p:sp>
        <p:sp>
          <p:nvSpPr>
            <p:cNvPr id="1030327" name="Freeform 190"/>
            <p:cNvSpPr>
              <a:spLocks/>
            </p:cNvSpPr>
            <p:nvPr/>
          </p:nvSpPr>
          <p:spPr bwMode="auto">
            <a:xfrm>
              <a:off x="4195" y="1280"/>
              <a:ext cx="74" cy="49"/>
            </a:xfrm>
            <a:custGeom>
              <a:avLst/>
              <a:gdLst>
                <a:gd name="T0" fmla="*/ 149 w 149"/>
                <a:gd name="T1" fmla="*/ 12 h 98"/>
                <a:gd name="T2" fmla="*/ 149 w 149"/>
                <a:gd name="T3" fmla="*/ 98 h 98"/>
                <a:gd name="T4" fmla="*/ 0 w 149"/>
                <a:gd name="T5" fmla="*/ 94 h 98"/>
                <a:gd name="T6" fmla="*/ 0 w 149"/>
                <a:gd name="T7" fmla="*/ 0 h 98"/>
                <a:gd name="T8" fmla="*/ 149 w 149"/>
                <a:gd name="T9" fmla="*/ 12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12"/>
                  </a:moveTo>
                  <a:lnTo>
                    <a:pt x="149" y="98"/>
                  </a:lnTo>
                  <a:lnTo>
                    <a:pt x="0" y="94"/>
                  </a:lnTo>
                  <a:lnTo>
                    <a:pt x="0" y="0"/>
                  </a:lnTo>
                  <a:lnTo>
                    <a:pt x="149" y="12"/>
                  </a:lnTo>
                  <a:close/>
                </a:path>
              </a:pathLst>
            </a:custGeom>
            <a:solidFill>
              <a:srgbClr val="91637A"/>
            </a:solidFill>
            <a:ln w="9525">
              <a:noFill/>
              <a:round/>
              <a:headEnd/>
              <a:tailEnd/>
            </a:ln>
          </p:spPr>
          <p:txBody>
            <a:bodyPr/>
            <a:lstStyle/>
            <a:p>
              <a:endParaRPr lang="he-IL" sz="1800"/>
            </a:p>
          </p:txBody>
        </p:sp>
        <p:sp>
          <p:nvSpPr>
            <p:cNvPr id="1030328" name="Freeform 191"/>
            <p:cNvSpPr>
              <a:spLocks/>
            </p:cNvSpPr>
            <p:nvPr/>
          </p:nvSpPr>
          <p:spPr bwMode="auto">
            <a:xfrm>
              <a:off x="4238" y="1230"/>
              <a:ext cx="75" cy="51"/>
            </a:xfrm>
            <a:custGeom>
              <a:avLst/>
              <a:gdLst>
                <a:gd name="T0" fmla="*/ 148 w 148"/>
                <a:gd name="T1" fmla="*/ 21 h 103"/>
                <a:gd name="T2" fmla="*/ 148 w 148"/>
                <a:gd name="T3" fmla="*/ 103 h 103"/>
                <a:gd name="T4" fmla="*/ 0 w 148"/>
                <a:gd name="T5" fmla="*/ 91 h 103"/>
                <a:gd name="T6" fmla="*/ 0 w 148"/>
                <a:gd name="T7" fmla="*/ 0 h 103"/>
                <a:gd name="T8" fmla="*/ 148 w 148"/>
                <a:gd name="T9" fmla="*/ 21 h 103"/>
                <a:gd name="T10" fmla="*/ 0 60000 65536"/>
                <a:gd name="T11" fmla="*/ 0 60000 65536"/>
                <a:gd name="T12" fmla="*/ 0 60000 65536"/>
                <a:gd name="T13" fmla="*/ 0 60000 65536"/>
                <a:gd name="T14" fmla="*/ 0 60000 65536"/>
                <a:gd name="T15" fmla="*/ 0 w 148"/>
                <a:gd name="T16" fmla="*/ 0 h 103"/>
                <a:gd name="T17" fmla="*/ 148 w 148"/>
                <a:gd name="T18" fmla="*/ 103 h 103"/>
              </a:gdLst>
              <a:ahLst/>
              <a:cxnLst>
                <a:cxn ang="T10">
                  <a:pos x="T0" y="T1"/>
                </a:cxn>
                <a:cxn ang="T11">
                  <a:pos x="T2" y="T3"/>
                </a:cxn>
                <a:cxn ang="T12">
                  <a:pos x="T4" y="T5"/>
                </a:cxn>
                <a:cxn ang="T13">
                  <a:pos x="T6" y="T7"/>
                </a:cxn>
                <a:cxn ang="T14">
                  <a:pos x="T8" y="T9"/>
                </a:cxn>
              </a:cxnLst>
              <a:rect l="T15" t="T16" r="T17" b="T18"/>
              <a:pathLst>
                <a:path w="148" h="103">
                  <a:moveTo>
                    <a:pt x="148" y="21"/>
                  </a:moveTo>
                  <a:lnTo>
                    <a:pt x="148" y="103"/>
                  </a:lnTo>
                  <a:lnTo>
                    <a:pt x="0" y="91"/>
                  </a:lnTo>
                  <a:lnTo>
                    <a:pt x="0" y="0"/>
                  </a:lnTo>
                  <a:lnTo>
                    <a:pt x="148" y="21"/>
                  </a:lnTo>
                  <a:close/>
                </a:path>
              </a:pathLst>
            </a:custGeom>
            <a:solidFill>
              <a:srgbClr val="91637A"/>
            </a:solidFill>
            <a:ln w="9525">
              <a:noFill/>
              <a:round/>
              <a:headEnd/>
              <a:tailEnd/>
            </a:ln>
          </p:spPr>
          <p:txBody>
            <a:bodyPr/>
            <a:lstStyle/>
            <a:p>
              <a:endParaRPr lang="he-IL" sz="1800"/>
            </a:p>
          </p:txBody>
        </p:sp>
        <p:sp>
          <p:nvSpPr>
            <p:cNvPr id="1030329" name="Freeform 192"/>
            <p:cNvSpPr>
              <a:spLocks/>
            </p:cNvSpPr>
            <p:nvPr/>
          </p:nvSpPr>
          <p:spPr bwMode="auto">
            <a:xfrm>
              <a:off x="4238" y="1122"/>
              <a:ext cx="75" cy="59"/>
            </a:xfrm>
            <a:custGeom>
              <a:avLst/>
              <a:gdLst>
                <a:gd name="T0" fmla="*/ 148 w 148"/>
                <a:gd name="T1" fmla="*/ 37 h 119"/>
                <a:gd name="T2" fmla="*/ 148 w 148"/>
                <a:gd name="T3" fmla="*/ 119 h 119"/>
                <a:gd name="T4" fmla="*/ 0 w 148"/>
                <a:gd name="T5" fmla="*/ 91 h 119"/>
                <a:gd name="T6" fmla="*/ 0 w 148"/>
                <a:gd name="T7" fmla="*/ 0 h 119"/>
                <a:gd name="T8" fmla="*/ 148 w 148"/>
                <a:gd name="T9" fmla="*/ 37 h 119"/>
                <a:gd name="T10" fmla="*/ 0 60000 65536"/>
                <a:gd name="T11" fmla="*/ 0 60000 65536"/>
                <a:gd name="T12" fmla="*/ 0 60000 65536"/>
                <a:gd name="T13" fmla="*/ 0 60000 65536"/>
                <a:gd name="T14" fmla="*/ 0 60000 65536"/>
                <a:gd name="T15" fmla="*/ 0 w 148"/>
                <a:gd name="T16" fmla="*/ 0 h 119"/>
                <a:gd name="T17" fmla="*/ 148 w 148"/>
                <a:gd name="T18" fmla="*/ 119 h 119"/>
              </a:gdLst>
              <a:ahLst/>
              <a:cxnLst>
                <a:cxn ang="T10">
                  <a:pos x="T0" y="T1"/>
                </a:cxn>
                <a:cxn ang="T11">
                  <a:pos x="T2" y="T3"/>
                </a:cxn>
                <a:cxn ang="T12">
                  <a:pos x="T4" y="T5"/>
                </a:cxn>
                <a:cxn ang="T13">
                  <a:pos x="T6" y="T7"/>
                </a:cxn>
                <a:cxn ang="T14">
                  <a:pos x="T8" y="T9"/>
                </a:cxn>
              </a:cxnLst>
              <a:rect l="T15" t="T16" r="T17" b="T18"/>
              <a:pathLst>
                <a:path w="148" h="119">
                  <a:moveTo>
                    <a:pt x="148" y="37"/>
                  </a:moveTo>
                  <a:lnTo>
                    <a:pt x="148" y="119"/>
                  </a:lnTo>
                  <a:lnTo>
                    <a:pt x="0" y="91"/>
                  </a:lnTo>
                  <a:lnTo>
                    <a:pt x="0" y="0"/>
                  </a:lnTo>
                  <a:lnTo>
                    <a:pt x="148" y="37"/>
                  </a:lnTo>
                  <a:close/>
                </a:path>
              </a:pathLst>
            </a:custGeom>
            <a:solidFill>
              <a:srgbClr val="91637A"/>
            </a:solidFill>
            <a:ln w="9525">
              <a:noFill/>
              <a:round/>
              <a:headEnd/>
              <a:tailEnd/>
            </a:ln>
          </p:spPr>
          <p:txBody>
            <a:bodyPr/>
            <a:lstStyle/>
            <a:p>
              <a:endParaRPr lang="he-IL" sz="1800"/>
            </a:p>
          </p:txBody>
        </p:sp>
        <p:sp>
          <p:nvSpPr>
            <p:cNvPr id="1030330" name="Freeform 193"/>
            <p:cNvSpPr>
              <a:spLocks/>
            </p:cNvSpPr>
            <p:nvPr/>
          </p:nvSpPr>
          <p:spPr bwMode="auto">
            <a:xfrm>
              <a:off x="4278" y="1184"/>
              <a:ext cx="74" cy="53"/>
            </a:xfrm>
            <a:custGeom>
              <a:avLst/>
              <a:gdLst>
                <a:gd name="T0" fmla="*/ 149 w 149"/>
                <a:gd name="T1" fmla="*/ 29 h 105"/>
                <a:gd name="T2" fmla="*/ 149 w 149"/>
                <a:gd name="T3" fmla="*/ 105 h 105"/>
                <a:gd name="T4" fmla="*/ 0 w 149"/>
                <a:gd name="T5" fmla="*/ 84 h 105"/>
                <a:gd name="T6" fmla="*/ 0 w 149"/>
                <a:gd name="T7" fmla="*/ 0 h 105"/>
                <a:gd name="T8" fmla="*/ 149 w 149"/>
                <a:gd name="T9" fmla="*/ 29 h 105"/>
                <a:gd name="T10" fmla="*/ 0 60000 65536"/>
                <a:gd name="T11" fmla="*/ 0 60000 65536"/>
                <a:gd name="T12" fmla="*/ 0 60000 65536"/>
                <a:gd name="T13" fmla="*/ 0 60000 65536"/>
                <a:gd name="T14" fmla="*/ 0 60000 65536"/>
                <a:gd name="T15" fmla="*/ 0 w 149"/>
                <a:gd name="T16" fmla="*/ 0 h 105"/>
                <a:gd name="T17" fmla="*/ 149 w 149"/>
                <a:gd name="T18" fmla="*/ 105 h 105"/>
              </a:gdLst>
              <a:ahLst/>
              <a:cxnLst>
                <a:cxn ang="T10">
                  <a:pos x="T0" y="T1"/>
                </a:cxn>
                <a:cxn ang="T11">
                  <a:pos x="T2" y="T3"/>
                </a:cxn>
                <a:cxn ang="T12">
                  <a:pos x="T4" y="T5"/>
                </a:cxn>
                <a:cxn ang="T13">
                  <a:pos x="T6" y="T7"/>
                </a:cxn>
                <a:cxn ang="T14">
                  <a:pos x="T8" y="T9"/>
                </a:cxn>
              </a:cxnLst>
              <a:rect l="T15" t="T16" r="T17" b="T18"/>
              <a:pathLst>
                <a:path w="149" h="105">
                  <a:moveTo>
                    <a:pt x="149" y="29"/>
                  </a:moveTo>
                  <a:lnTo>
                    <a:pt x="149" y="105"/>
                  </a:lnTo>
                  <a:lnTo>
                    <a:pt x="0" y="84"/>
                  </a:lnTo>
                  <a:lnTo>
                    <a:pt x="0" y="0"/>
                  </a:lnTo>
                  <a:lnTo>
                    <a:pt x="149" y="29"/>
                  </a:lnTo>
                  <a:close/>
                </a:path>
              </a:pathLst>
            </a:custGeom>
            <a:solidFill>
              <a:srgbClr val="91637A"/>
            </a:solidFill>
            <a:ln w="9525">
              <a:noFill/>
              <a:round/>
              <a:headEnd/>
              <a:tailEnd/>
            </a:ln>
          </p:spPr>
          <p:txBody>
            <a:bodyPr/>
            <a:lstStyle/>
            <a:p>
              <a:endParaRPr lang="he-IL" sz="1800"/>
            </a:p>
          </p:txBody>
        </p:sp>
        <p:sp>
          <p:nvSpPr>
            <p:cNvPr id="1030331" name="Freeform 194"/>
            <p:cNvSpPr>
              <a:spLocks/>
            </p:cNvSpPr>
            <p:nvPr/>
          </p:nvSpPr>
          <p:spPr bwMode="auto">
            <a:xfrm>
              <a:off x="4362" y="1200"/>
              <a:ext cx="73" cy="48"/>
            </a:xfrm>
            <a:custGeom>
              <a:avLst/>
              <a:gdLst>
                <a:gd name="T0" fmla="*/ 148 w 148"/>
                <a:gd name="T1" fmla="*/ 28 h 95"/>
                <a:gd name="T2" fmla="*/ 148 w 148"/>
                <a:gd name="T3" fmla="*/ 95 h 95"/>
                <a:gd name="T4" fmla="*/ 0 w 148"/>
                <a:gd name="T5" fmla="*/ 74 h 95"/>
                <a:gd name="T6" fmla="*/ 0 w 148"/>
                <a:gd name="T7" fmla="*/ 0 h 95"/>
                <a:gd name="T8" fmla="*/ 148 w 148"/>
                <a:gd name="T9" fmla="*/ 28 h 95"/>
                <a:gd name="T10" fmla="*/ 0 60000 65536"/>
                <a:gd name="T11" fmla="*/ 0 60000 65536"/>
                <a:gd name="T12" fmla="*/ 0 60000 65536"/>
                <a:gd name="T13" fmla="*/ 0 60000 65536"/>
                <a:gd name="T14" fmla="*/ 0 60000 65536"/>
                <a:gd name="T15" fmla="*/ 0 w 148"/>
                <a:gd name="T16" fmla="*/ 0 h 95"/>
                <a:gd name="T17" fmla="*/ 148 w 148"/>
                <a:gd name="T18" fmla="*/ 95 h 95"/>
              </a:gdLst>
              <a:ahLst/>
              <a:cxnLst>
                <a:cxn ang="T10">
                  <a:pos x="T0" y="T1"/>
                </a:cxn>
                <a:cxn ang="T11">
                  <a:pos x="T2" y="T3"/>
                </a:cxn>
                <a:cxn ang="T12">
                  <a:pos x="T4" y="T5"/>
                </a:cxn>
                <a:cxn ang="T13">
                  <a:pos x="T6" y="T7"/>
                </a:cxn>
                <a:cxn ang="T14">
                  <a:pos x="T8" y="T9"/>
                </a:cxn>
              </a:cxnLst>
              <a:rect l="T15" t="T16" r="T17" b="T18"/>
              <a:pathLst>
                <a:path w="148" h="95">
                  <a:moveTo>
                    <a:pt x="148" y="28"/>
                  </a:moveTo>
                  <a:lnTo>
                    <a:pt x="148" y="95"/>
                  </a:lnTo>
                  <a:lnTo>
                    <a:pt x="0" y="74"/>
                  </a:lnTo>
                  <a:lnTo>
                    <a:pt x="0" y="0"/>
                  </a:lnTo>
                  <a:lnTo>
                    <a:pt x="148" y="28"/>
                  </a:lnTo>
                  <a:close/>
                </a:path>
              </a:pathLst>
            </a:custGeom>
            <a:solidFill>
              <a:srgbClr val="91637A"/>
            </a:solidFill>
            <a:ln w="9525">
              <a:noFill/>
              <a:round/>
              <a:headEnd/>
              <a:tailEnd/>
            </a:ln>
          </p:spPr>
          <p:txBody>
            <a:bodyPr/>
            <a:lstStyle/>
            <a:p>
              <a:endParaRPr lang="he-IL" sz="1800"/>
            </a:p>
          </p:txBody>
        </p:sp>
        <p:sp>
          <p:nvSpPr>
            <p:cNvPr id="1030332" name="Freeform 195"/>
            <p:cNvSpPr>
              <a:spLocks/>
            </p:cNvSpPr>
            <p:nvPr/>
          </p:nvSpPr>
          <p:spPr bwMode="auto">
            <a:xfrm>
              <a:off x="4445" y="1216"/>
              <a:ext cx="58" cy="41"/>
            </a:xfrm>
            <a:custGeom>
              <a:avLst/>
              <a:gdLst>
                <a:gd name="T0" fmla="*/ 118 w 118"/>
                <a:gd name="T1" fmla="*/ 23 h 82"/>
                <a:gd name="T2" fmla="*/ 118 w 118"/>
                <a:gd name="T3" fmla="*/ 82 h 82"/>
                <a:gd name="T4" fmla="*/ 0 w 118"/>
                <a:gd name="T5" fmla="*/ 66 h 82"/>
                <a:gd name="T6" fmla="*/ 0 w 118"/>
                <a:gd name="T7" fmla="*/ 0 h 82"/>
                <a:gd name="T8" fmla="*/ 118 w 118"/>
                <a:gd name="T9" fmla="*/ 23 h 82"/>
                <a:gd name="T10" fmla="*/ 0 60000 65536"/>
                <a:gd name="T11" fmla="*/ 0 60000 65536"/>
                <a:gd name="T12" fmla="*/ 0 60000 65536"/>
                <a:gd name="T13" fmla="*/ 0 60000 65536"/>
                <a:gd name="T14" fmla="*/ 0 60000 65536"/>
                <a:gd name="T15" fmla="*/ 0 w 118"/>
                <a:gd name="T16" fmla="*/ 0 h 82"/>
                <a:gd name="T17" fmla="*/ 118 w 118"/>
                <a:gd name="T18" fmla="*/ 82 h 82"/>
              </a:gdLst>
              <a:ahLst/>
              <a:cxnLst>
                <a:cxn ang="T10">
                  <a:pos x="T0" y="T1"/>
                </a:cxn>
                <a:cxn ang="T11">
                  <a:pos x="T2" y="T3"/>
                </a:cxn>
                <a:cxn ang="T12">
                  <a:pos x="T4" y="T5"/>
                </a:cxn>
                <a:cxn ang="T13">
                  <a:pos x="T6" y="T7"/>
                </a:cxn>
                <a:cxn ang="T14">
                  <a:pos x="T8" y="T9"/>
                </a:cxn>
              </a:cxnLst>
              <a:rect l="T15" t="T16" r="T17" b="T18"/>
              <a:pathLst>
                <a:path w="118" h="82">
                  <a:moveTo>
                    <a:pt x="118" y="23"/>
                  </a:moveTo>
                  <a:lnTo>
                    <a:pt x="118" y="82"/>
                  </a:lnTo>
                  <a:lnTo>
                    <a:pt x="0" y="66"/>
                  </a:lnTo>
                  <a:lnTo>
                    <a:pt x="0" y="0"/>
                  </a:lnTo>
                  <a:lnTo>
                    <a:pt x="118" y="23"/>
                  </a:lnTo>
                  <a:close/>
                </a:path>
              </a:pathLst>
            </a:custGeom>
            <a:solidFill>
              <a:srgbClr val="91637A"/>
            </a:solidFill>
            <a:ln w="9525">
              <a:noFill/>
              <a:round/>
              <a:headEnd/>
              <a:tailEnd/>
            </a:ln>
          </p:spPr>
          <p:txBody>
            <a:bodyPr/>
            <a:lstStyle/>
            <a:p>
              <a:endParaRPr lang="he-IL" sz="1800"/>
            </a:p>
          </p:txBody>
        </p:sp>
        <p:sp>
          <p:nvSpPr>
            <p:cNvPr id="1030333" name="Freeform 196"/>
            <p:cNvSpPr>
              <a:spLocks/>
            </p:cNvSpPr>
            <p:nvPr/>
          </p:nvSpPr>
          <p:spPr bwMode="auto">
            <a:xfrm>
              <a:off x="4404" y="1425"/>
              <a:ext cx="75" cy="43"/>
            </a:xfrm>
            <a:custGeom>
              <a:avLst/>
              <a:gdLst>
                <a:gd name="T0" fmla="*/ 0 w 148"/>
                <a:gd name="T1" fmla="*/ 85 h 85"/>
                <a:gd name="T2" fmla="*/ 0 w 148"/>
                <a:gd name="T3" fmla="*/ 13 h 85"/>
                <a:gd name="T4" fmla="*/ 148 w 148"/>
                <a:gd name="T5" fmla="*/ 0 h 85"/>
                <a:gd name="T6" fmla="*/ 148 w 148"/>
                <a:gd name="T7" fmla="*/ 64 h 85"/>
                <a:gd name="T8" fmla="*/ 0 w 148"/>
                <a:gd name="T9" fmla="*/ 85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0" y="85"/>
                  </a:moveTo>
                  <a:lnTo>
                    <a:pt x="0" y="13"/>
                  </a:lnTo>
                  <a:lnTo>
                    <a:pt x="148" y="0"/>
                  </a:lnTo>
                  <a:lnTo>
                    <a:pt x="148" y="64"/>
                  </a:lnTo>
                  <a:lnTo>
                    <a:pt x="0" y="85"/>
                  </a:lnTo>
                  <a:close/>
                </a:path>
              </a:pathLst>
            </a:custGeom>
            <a:solidFill>
              <a:srgbClr val="91637A"/>
            </a:solidFill>
            <a:ln w="9525">
              <a:noFill/>
              <a:round/>
              <a:headEnd/>
              <a:tailEnd/>
            </a:ln>
          </p:spPr>
          <p:txBody>
            <a:bodyPr/>
            <a:lstStyle/>
            <a:p>
              <a:endParaRPr lang="he-IL" sz="1800"/>
            </a:p>
          </p:txBody>
        </p:sp>
        <p:sp>
          <p:nvSpPr>
            <p:cNvPr id="1030334" name="Freeform 197"/>
            <p:cNvSpPr>
              <a:spLocks/>
            </p:cNvSpPr>
            <p:nvPr/>
          </p:nvSpPr>
          <p:spPr bwMode="auto">
            <a:xfrm>
              <a:off x="4321" y="1432"/>
              <a:ext cx="75" cy="48"/>
            </a:xfrm>
            <a:custGeom>
              <a:avLst/>
              <a:gdLst>
                <a:gd name="T0" fmla="*/ 0 w 148"/>
                <a:gd name="T1" fmla="*/ 94 h 94"/>
                <a:gd name="T2" fmla="*/ 0 w 148"/>
                <a:gd name="T3" fmla="*/ 12 h 94"/>
                <a:gd name="T4" fmla="*/ 148 w 148"/>
                <a:gd name="T5" fmla="*/ 0 h 94"/>
                <a:gd name="T6" fmla="*/ 148 w 148"/>
                <a:gd name="T7" fmla="*/ 74 h 94"/>
                <a:gd name="T8" fmla="*/ 0 w 148"/>
                <a:gd name="T9" fmla="*/ 94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0" y="94"/>
                  </a:moveTo>
                  <a:lnTo>
                    <a:pt x="0" y="12"/>
                  </a:lnTo>
                  <a:lnTo>
                    <a:pt x="148" y="0"/>
                  </a:lnTo>
                  <a:lnTo>
                    <a:pt x="148" y="74"/>
                  </a:lnTo>
                  <a:lnTo>
                    <a:pt x="0" y="94"/>
                  </a:lnTo>
                  <a:close/>
                </a:path>
              </a:pathLst>
            </a:custGeom>
            <a:solidFill>
              <a:srgbClr val="91637A"/>
            </a:solidFill>
            <a:ln w="9525">
              <a:noFill/>
              <a:round/>
              <a:headEnd/>
              <a:tailEnd/>
            </a:ln>
          </p:spPr>
          <p:txBody>
            <a:bodyPr/>
            <a:lstStyle/>
            <a:p>
              <a:endParaRPr lang="he-IL" sz="1800"/>
            </a:p>
          </p:txBody>
        </p:sp>
        <p:sp>
          <p:nvSpPr>
            <p:cNvPr id="1030335" name="Freeform 198"/>
            <p:cNvSpPr>
              <a:spLocks/>
            </p:cNvSpPr>
            <p:nvPr/>
          </p:nvSpPr>
          <p:spPr bwMode="auto">
            <a:xfrm>
              <a:off x="4238" y="1337"/>
              <a:ext cx="75" cy="46"/>
            </a:xfrm>
            <a:custGeom>
              <a:avLst/>
              <a:gdLst>
                <a:gd name="T0" fmla="*/ 148 w 148"/>
                <a:gd name="T1" fmla="*/ 4 h 92"/>
                <a:gd name="T2" fmla="*/ 148 w 148"/>
                <a:gd name="T3" fmla="*/ 87 h 92"/>
                <a:gd name="T4" fmla="*/ 0 w 148"/>
                <a:gd name="T5" fmla="*/ 92 h 92"/>
                <a:gd name="T6" fmla="*/ 0 w 148"/>
                <a:gd name="T7" fmla="*/ 0 h 92"/>
                <a:gd name="T8" fmla="*/ 148 w 148"/>
                <a:gd name="T9" fmla="*/ 4 h 92"/>
                <a:gd name="T10" fmla="*/ 0 60000 65536"/>
                <a:gd name="T11" fmla="*/ 0 60000 65536"/>
                <a:gd name="T12" fmla="*/ 0 60000 65536"/>
                <a:gd name="T13" fmla="*/ 0 60000 65536"/>
                <a:gd name="T14" fmla="*/ 0 60000 65536"/>
                <a:gd name="T15" fmla="*/ 0 w 148"/>
                <a:gd name="T16" fmla="*/ 0 h 92"/>
                <a:gd name="T17" fmla="*/ 148 w 148"/>
                <a:gd name="T18" fmla="*/ 92 h 92"/>
              </a:gdLst>
              <a:ahLst/>
              <a:cxnLst>
                <a:cxn ang="T10">
                  <a:pos x="T0" y="T1"/>
                </a:cxn>
                <a:cxn ang="T11">
                  <a:pos x="T2" y="T3"/>
                </a:cxn>
                <a:cxn ang="T12">
                  <a:pos x="T4" y="T5"/>
                </a:cxn>
                <a:cxn ang="T13">
                  <a:pos x="T6" y="T7"/>
                </a:cxn>
                <a:cxn ang="T14">
                  <a:pos x="T8" y="T9"/>
                </a:cxn>
              </a:cxnLst>
              <a:rect l="T15" t="T16" r="T17" b="T18"/>
              <a:pathLst>
                <a:path w="148" h="92">
                  <a:moveTo>
                    <a:pt x="148" y="4"/>
                  </a:moveTo>
                  <a:lnTo>
                    <a:pt x="148" y="87"/>
                  </a:lnTo>
                  <a:lnTo>
                    <a:pt x="0" y="92"/>
                  </a:lnTo>
                  <a:lnTo>
                    <a:pt x="0" y="0"/>
                  </a:lnTo>
                  <a:lnTo>
                    <a:pt x="148" y="4"/>
                  </a:lnTo>
                  <a:close/>
                </a:path>
              </a:pathLst>
            </a:custGeom>
            <a:solidFill>
              <a:srgbClr val="91637A"/>
            </a:solidFill>
            <a:ln w="9525">
              <a:noFill/>
              <a:round/>
              <a:headEnd/>
              <a:tailEnd/>
            </a:ln>
          </p:spPr>
          <p:txBody>
            <a:bodyPr/>
            <a:lstStyle/>
            <a:p>
              <a:endParaRPr lang="he-IL" sz="1800"/>
            </a:p>
          </p:txBody>
        </p:sp>
        <p:sp>
          <p:nvSpPr>
            <p:cNvPr id="1030336" name="Freeform 199"/>
            <p:cNvSpPr>
              <a:spLocks/>
            </p:cNvSpPr>
            <p:nvPr/>
          </p:nvSpPr>
          <p:spPr bwMode="auto">
            <a:xfrm>
              <a:off x="4278" y="1287"/>
              <a:ext cx="74" cy="45"/>
            </a:xfrm>
            <a:custGeom>
              <a:avLst/>
              <a:gdLst>
                <a:gd name="T0" fmla="*/ 149 w 149"/>
                <a:gd name="T1" fmla="*/ 11 h 88"/>
                <a:gd name="T2" fmla="*/ 149 w 149"/>
                <a:gd name="T3" fmla="*/ 88 h 88"/>
                <a:gd name="T4" fmla="*/ 0 w 149"/>
                <a:gd name="T5" fmla="*/ 85 h 88"/>
                <a:gd name="T6" fmla="*/ 0 w 149"/>
                <a:gd name="T7" fmla="*/ 0 h 88"/>
                <a:gd name="T8" fmla="*/ 149 w 149"/>
                <a:gd name="T9" fmla="*/ 11 h 88"/>
                <a:gd name="T10" fmla="*/ 0 60000 65536"/>
                <a:gd name="T11" fmla="*/ 0 60000 65536"/>
                <a:gd name="T12" fmla="*/ 0 60000 65536"/>
                <a:gd name="T13" fmla="*/ 0 60000 65536"/>
                <a:gd name="T14" fmla="*/ 0 60000 65536"/>
                <a:gd name="T15" fmla="*/ 0 w 149"/>
                <a:gd name="T16" fmla="*/ 0 h 88"/>
                <a:gd name="T17" fmla="*/ 149 w 149"/>
                <a:gd name="T18" fmla="*/ 88 h 88"/>
              </a:gdLst>
              <a:ahLst/>
              <a:cxnLst>
                <a:cxn ang="T10">
                  <a:pos x="T0" y="T1"/>
                </a:cxn>
                <a:cxn ang="T11">
                  <a:pos x="T2" y="T3"/>
                </a:cxn>
                <a:cxn ang="T12">
                  <a:pos x="T4" y="T5"/>
                </a:cxn>
                <a:cxn ang="T13">
                  <a:pos x="T6" y="T7"/>
                </a:cxn>
                <a:cxn ang="T14">
                  <a:pos x="T8" y="T9"/>
                </a:cxn>
              </a:cxnLst>
              <a:rect l="T15" t="T16" r="T17" b="T18"/>
              <a:pathLst>
                <a:path w="149" h="88">
                  <a:moveTo>
                    <a:pt x="149" y="11"/>
                  </a:moveTo>
                  <a:lnTo>
                    <a:pt x="149" y="88"/>
                  </a:lnTo>
                  <a:lnTo>
                    <a:pt x="0" y="85"/>
                  </a:lnTo>
                  <a:lnTo>
                    <a:pt x="0" y="0"/>
                  </a:lnTo>
                  <a:lnTo>
                    <a:pt x="149" y="11"/>
                  </a:lnTo>
                  <a:close/>
                </a:path>
              </a:pathLst>
            </a:custGeom>
            <a:solidFill>
              <a:srgbClr val="91637A"/>
            </a:solidFill>
            <a:ln w="9525">
              <a:noFill/>
              <a:round/>
              <a:headEnd/>
              <a:tailEnd/>
            </a:ln>
          </p:spPr>
          <p:txBody>
            <a:bodyPr/>
            <a:lstStyle/>
            <a:p>
              <a:endParaRPr lang="he-IL" sz="1800"/>
            </a:p>
          </p:txBody>
        </p:sp>
        <p:sp>
          <p:nvSpPr>
            <p:cNvPr id="1030337" name="Freeform 200"/>
            <p:cNvSpPr>
              <a:spLocks/>
            </p:cNvSpPr>
            <p:nvPr/>
          </p:nvSpPr>
          <p:spPr bwMode="auto">
            <a:xfrm>
              <a:off x="4321" y="1241"/>
              <a:ext cx="75" cy="47"/>
            </a:xfrm>
            <a:custGeom>
              <a:avLst/>
              <a:gdLst>
                <a:gd name="T0" fmla="*/ 148 w 148"/>
                <a:gd name="T1" fmla="*/ 21 h 94"/>
                <a:gd name="T2" fmla="*/ 148 w 148"/>
                <a:gd name="T3" fmla="*/ 94 h 94"/>
                <a:gd name="T4" fmla="*/ 0 w 148"/>
                <a:gd name="T5" fmla="*/ 81 h 94"/>
                <a:gd name="T6" fmla="*/ 0 w 148"/>
                <a:gd name="T7" fmla="*/ 0 h 94"/>
                <a:gd name="T8" fmla="*/ 148 w 148"/>
                <a:gd name="T9" fmla="*/ 21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148" y="21"/>
                  </a:moveTo>
                  <a:lnTo>
                    <a:pt x="148" y="94"/>
                  </a:lnTo>
                  <a:lnTo>
                    <a:pt x="0" y="81"/>
                  </a:lnTo>
                  <a:lnTo>
                    <a:pt x="0" y="0"/>
                  </a:lnTo>
                  <a:lnTo>
                    <a:pt x="148" y="21"/>
                  </a:lnTo>
                  <a:close/>
                </a:path>
              </a:pathLst>
            </a:custGeom>
            <a:solidFill>
              <a:srgbClr val="91637A"/>
            </a:solidFill>
            <a:ln w="9525">
              <a:noFill/>
              <a:round/>
              <a:headEnd/>
              <a:tailEnd/>
            </a:ln>
          </p:spPr>
          <p:txBody>
            <a:bodyPr/>
            <a:lstStyle/>
            <a:p>
              <a:endParaRPr lang="he-IL" sz="1800"/>
            </a:p>
          </p:txBody>
        </p:sp>
        <p:sp>
          <p:nvSpPr>
            <p:cNvPr id="1030338" name="Freeform 201"/>
            <p:cNvSpPr>
              <a:spLocks/>
            </p:cNvSpPr>
            <p:nvPr/>
          </p:nvSpPr>
          <p:spPr bwMode="auto">
            <a:xfrm>
              <a:off x="4404" y="1253"/>
              <a:ext cx="75" cy="42"/>
            </a:xfrm>
            <a:custGeom>
              <a:avLst/>
              <a:gdLst>
                <a:gd name="T0" fmla="*/ 148 w 148"/>
                <a:gd name="T1" fmla="*/ 21 h 85"/>
                <a:gd name="T2" fmla="*/ 148 w 148"/>
                <a:gd name="T3" fmla="*/ 85 h 85"/>
                <a:gd name="T4" fmla="*/ 0 w 148"/>
                <a:gd name="T5" fmla="*/ 72 h 85"/>
                <a:gd name="T6" fmla="*/ 0 w 148"/>
                <a:gd name="T7" fmla="*/ 0 h 85"/>
                <a:gd name="T8" fmla="*/ 148 w 148"/>
                <a:gd name="T9" fmla="*/ 21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148" y="21"/>
                  </a:moveTo>
                  <a:lnTo>
                    <a:pt x="148" y="85"/>
                  </a:lnTo>
                  <a:lnTo>
                    <a:pt x="0" y="72"/>
                  </a:lnTo>
                  <a:lnTo>
                    <a:pt x="0" y="0"/>
                  </a:lnTo>
                  <a:lnTo>
                    <a:pt x="148" y="21"/>
                  </a:lnTo>
                  <a:close/>
                </a:path>
              </a:pathLst>
            </a:custGeom>
            <a:solidFill>
              <a:srgbClr val="91637A"/>
            </a:solidFill>
            <a:ln w="9525">
              <a:noFill/>
              <a:round/>
              <a:headEnd/>
              <a:tailEnd/>
            </a:ln>
          </p:spPr>
          <p:txBody>
            <a:bodyPr/>
            <a:lstStyle/>
            <a:p>
              <a:endParaRPr lang="he-IL" sz="1800"/>
            </a:p>
          </p:txBody>
        </p:sp>
        <p:sp>
          <p:nvSpPr>
            <p:cNvPr id="1030339" name="Freeform 202"/>
            <p:cNvSpPr>
              <a:spLocks/>
            </p:cNvSpPr>
            <p:nvPr/>
          </p:nvSpPr>
          <p:spPr bwMode="auto">
            <a:xfrm>
              <a:off x="4445" y="1384"/>
              <a:ext cx="58" cy="35"/>
            </a:xfrm>
            <a:custGeom>
              <a:avLst/>
              <a:gdLst>
                <a:gd name="T0" fmla="*/ 0 w 118"/>
                <a:gd name="T1" fmla="*/ 70 h 70"/>
                <a:gd name="T2" fmla="*/ 0 w 118"/>
                <a:gd name="T3" fmla="*/ 4 h 70"/>
                <a:gd name="T4" fmla="*/ 118 w 118"/>
                <a:gd name="T5" fmla="*/ 0 h 70"/>
                <a:gd name="T6" fmla="*/ 118 w 118"/>
                <a:gd name="T7" fmla="*/ 60 h 70"/>
                <a:gd name="T8" fmla="*/ 0 w 118"/>
                <a:gd name="T9" fmla="*/ 7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0" y="70"/>
                  </a:moveTo>
                  <a:lnTo>
                    <a:pt x="0" y="4"/>
                  </a:lnTo>
                  <a:lnTo>
                    <a:pt x="118" y="0"/>
                  </a:lnTo>
                  <a:lnTo>
                    <a:pt x="118" y="60"/>
                  </a:lnTo>
                  <a:lnTo>
                    <a:pt x="0" y="70"/>
                  </a:lnTo>
                  <a:close/>
                </a:path>
              </a:pathLst>
            </a:custGeom>
            <a:solidFill>
              <a:srgbClr val="91637A"/>
            </a:solidFill>
            <a:ln w="9525">
              <a:noFill/>
              <a:round/>
              <a:headEnd/>
              <a:tailEnd/>
            </a:ln>
          </p:spPr>
          <p:txBody>
            <a:bodyPr/>
            <a:lstStyle/>
            <a:p>
              <a:endParaRPr lang="he-IL" sz="1800"/>
            </a:p>
          </p:txBody>
        </p:sp>
        <p:sp>
          <p:nvSpPr>
            <p:cNvPr id="1030340" name="Freeform 203"/>
            <p:cNvSpPr>
              <a:spLocks/>
            </p:cNvSpPr>
            <p:nvPr/>
          </p:nvSpPr>
          <p:spPr bwMode="auto">
            <a:xfrm>
              <a:off x="4362" y="1386"/>
              <a:ext cx="73" cy="40"/>
            </a:xfrm>
            <a:custGeom>
              <a:avLst/>
              <a:gdLst>
                <a:gd name="T0" fmla="*/ 0 w 148"/>
                <a:gd name="T1" fmla="*/ 79 h 79"/>
                <a:gd name="T2" fmla="*/ 0 w 148"/>
                <a:gd name="T3" fmla="*/ 4 h 79"/>
                <a:gd name="T4" fmla="*/ 148 w 148"/>
                <a:gd name="T5" fmla="*/ 0 h 79"/>
                <a:gd name="T6" fmla="*/ 148 w 148"/>
                <a:gd name="T7" fmla="*/ 66 h 79"/>
                <a:gd name="T8" fmla="*/ 0 w 148"/>
                <a:gd name="T9" fmla="*/ 79 h 79"/>
                <a:gd name="T10" fmla="*/ 0 60000 65536"/>
                <a:gd name="T11" fmla="*/ 0 60000 65536"/>
                <a:gd name="T12" fmla="*/ 0 60000 65536"/>
                <a:gd name="T13" fmla="*/ 0 60000 65536"/>
                <a:gd name="T14" fmla="*/ 0 60000 65536"/>
                <a:gd name="T15" fmla="*/ 0 w 148"/>
                <a:gd name="T16" fmla="*/ 0 h 79"/>
                <a:gd name="T17" fmla="*/ 148 w 148"/>
                <a:gd name="T18" fmla="*/ 79 h 79"/>
              </a:gdLst>
              <a:ahLst/>
              <a:cxnLst>
                <a:cxn ang="T10">
                  <a:pos x="T0" y="T1"/>
                </a:cxn>
                <a:cxn ang="T11">
                  <a:pos x="T2" y="T3"/>
                </a:cxn>
                <a:cxn ang="T12">
                  <a:pos x="T4" y="T5"/>
                </a:cxn>
                <a:cxn ang="T13">
                  <a:pos x="T6" y="T7"/>
                </a:cxn>
                <a:cxn ang="T14">
                  <a:pos x="T8" y="T9"/>
                </a:cxn>
              </a:cxnLst>
              <a:rect l="T15" t="T16" r="T17" b="T18"/>
              <a:pathLst>
                <a:path w="148" h="79">
                  <a:moveTo>
                    <a:pt x="0" y="79"/>
                  </a:moveTo>
                  <a:lnTo>
                    <a:pt x="0" y="4"/>
                  </a:lnTo>
                  <a:lnTo>
                    <a:pt x="148" y="0"/>
                  </a:lnTo>
                  <a:lnTo>
                    <a:pt x="148" y="66"/>
                  </a:lnTo>
                  <a:lnTo>
                    <a:pt x="0" y="79"/>
                  </a:lnTo>
                  <a:close/>
                </a:path>
              </a:pathLst>
            </a:custGeom>
            <a:solidFill>
              <a:srgbClr val="91637A"/>
            </a:solidFill>
            <a:ln w="9525">
              <a:noFill/>
              <a:round/>
              <a:headEnd/>
              <a:tailEnd/>
            </a:ln>
          </p:spPr>
          <p:txBody>
            <a:bodyPr/>
            <a:lstStyle/>
            <a:p>
              <a:endParaRPr lang="he-IL" sz="1800"/>
            </a:p>
          </p:txBody>
        </p:sp>
        <p:sp>
          <p:nvSpPr>
            <p:cNvPr id="1030341" name="Freeform 204"/>
            <p:cNvSpPr>
              <a:spLocks/>
            </p:cNvSpPr>
            <p:nvPr/>
          </p:nvSpPr>
          <p:spPr bwMode="auto">
            <a:xfrm>
              <a:off x="4321" y="1340"/>
              <a:ext cx="75" cy="41"/>
            </a:xfrm>
            <a:custGeom>
              <a:avLst/>
              <a:gdLst>
                <a:gd name="T0" fmla="*/ 148 w 148"/>
                <a:gd name="T1" fmla="*/ 4 h 82"/>
                <a:gd name="T2" fmla="*/ 148 w 148"/>
                <a:gd name="T3" fmla="*/ 78 h 82"/>
                <a:gd name="T4" fmla="*/ 0 w 148"/>
                <a:gd name="T5" fmla="*/ 82 h 82"/>
                <a:gd name="T6" fmla="*/ 0 w 148"/>
                <a:gd name="T7" fmla="*/ 0 h 82"/>
                <a:gd name="T8" fmla="*/ 148 w 148"/>
                <a:gd name="T9" fmla="*/ 4 h 82"/>
                <a:gd name="T10" fmla="*/ 0 60000 65536"/>
                <a:gd name="T11" fmla="*/ 0 60000 65536"/>
                <a:gd name="T12" fmla="*/ 0 60000 65536"/>
                <a:gd name="T13" fmla="*/ 0 60000 65536"/>
                <a:gd name="T14" fmla="*/ 0 60000 65536"/>
                <a:gd name="T15" fmla="*/ 0 w 148"/>
                <a:gd name="T16" fmla="*/ 0 h 82"/>
                <a:gd name="T17" fmla="*/ 148 w 148"/>
                <a:gd name="T18" fmla="*/ 82 h 82"/>
              </a:gdLst>
              <a:ahLst/>
              <a:cxnLst>
                <a:cxn ang="T10">
                  <a:pos x="T0" y="T1"/>
                </a:cxn>
                <a:cxn ang="T11">
                  <a:pos x="T2" y="T3"/>
                </a:cxn>
                <a:cxn ang="T12">
                  <a:pos x="T4" y="T5"/>
                </a:cxn>
                <a:cxn ang="T13">
                  <a:pos x="T6" y="T7"/>
                </a:cxn>
                <a:cxn ang="T14">
                  <a:pos x="T8" y="T9"/>
                </a:cxn>
              </a:cxnLst>
              <a:rect l="T15" t="T16" r="T17" b="T18"/>
              <a:pathLst>
                <a:path w="148" h="82">
                  <a:moveTo>
                    <a:pt x="148" y="4"/>
                  </a:moveTo>
                  <a:lnTo>
                    <a:pt x="148" y="78"/>
                  </a:lnTo>
                  <a:lnTo>
                    <a:pt x="0" y="82"/>
                  </a:lnTo>
                  <a:lnTo>
                    <a:pt x="0" y="0"/>
                  </a:lnTo>
                  <a:lnTo>
                    <a:pt x="148" y="4"/>
                  </a:lnTo>
                  <a:close/>
                </a:path>
              </a:pathLst>
            </a:custGeom>
            <a:solidFill>
              <a:srgbClr val="91637A"/>
            </a:solidFill>
            <a:ln w="9525">
              <a:noFill/>
              <a:round/>
              <a:headEnd/>
              <a:tailEnd/>
            </a:ln>
          </p:spPr>
          <p:txBody>
            <a:bodyPr/>
            <a:lstStyle/>
            <a:p>
              <a:endParaRPr lang="he-IL" sz="1800"/>
            </a:p>
          </p:txBody>
        </p:sp>
        <p:sp>
          <p:nvSpPr>
            <p:cNvPr id="1030342" name="Freeform 205"/>
            <p:cNvSpPr>
              <a:spLocks/>
            </p:cNvSpPr>
            <p:nvPr/>
          </p:nvSpPr>
          <p:spPr bwMode="auto">
            <a:xfrm>
              <a:off x="4362" y="1294"/>
              <a:ext cx="73" cy="40"/>
            </a:xfrm>
            <a:custGeom>
              <a:avLst/>
              <a:gdLst>
                <a:gd name="T0" fmla="*/ 148 w 148"/>
                <a:gd name="T1" fmla="*/ 12 h 80"/>
                <a:gd name="T2" fmla="*/ 148 w 148"/>
                <a:gd name="T3" fmla="*/ 80 h 80"/>
                <a:gd name="T4" fmla="*/ 0 w 148"/>
                <a:gd name="T5" fmla="*/ 75 h 80"/>
                <a:gd name="T6" fmla="*/ 0 w 148"/>
                <a:gd name="T7" fmla="*/ 0 h 80"/>
                <a:gd name="T8" fmla="*/ 148 w 148"/>
                <a:gd name="T9" fmla="*/ 12 h 80"/>
                <a:gd name="T10" fmla="*/ 0 60000 65536"/>
                <a:gd name="T11" fmla="*/ 0 60000 65536"/>
                <a:gd name="T12" fmla="*/ 0 60000 65536"/>
                <a:gd name="T13" fmla="*/ 0 60000 65536"/>
                <a:gd name="T14" fmla="*/ 0 60000 65536"/>
                <a:gd name="T15" fmla="*/ 0 w 148"/>
                <a:gd name="T16" fmla="*/ 0 h 80"/>
                <a:gd name="T17" fmla="*/ 148 w 148"/>
                <a:gd name="T18" fmla="*/ 80 h 80"/>
              </a:gdLst>
              <a:ahLst/>
              <a:cxnLst>
                <a:cxn ang="T10">
                  <a:pos x="T0" y="T1"/>
                </a:cxn>
                <a:cxn ang="T11">
                  <a:pos x="T2" y="T3"/>
                </a:cxn>
                <a:cxn ang="T12">
                  <a:pos x="T4" y="T5"/>
                </a:cxn>
                <a:cxn ang="T13">
                  <a:pos x="T6" y="T7"/>
                </a:cxn>
                <a:cxn ang="T14">
                  <a:pos x="T8" y="T9"/>
                </a:cxn>
              </a:cxnLst>
              <a:rect l="T15" t="T16" r="T17" b="T18"/>
              <a:pathLst>
                <a:path w="148" h="80">
                  <a:moveTo>
                    <a:pt x="148" y="12"/>
                  </a:moveTo>
                  <a:lnTo>
                    <a:pt x="148" y="80"/>
                  </a:lnTo>
                  <a:lnTo>
                    <a:pt x="0" y="75"/>
                  </a:lnTo>
                  <a:lnTo>
                    <a:pt x="0" y="0"/>
                  </a:lnTo>
                  <a:lnTo>
                    <a:pt x="148" y="12"/>
                  </a:lnTo>
                  <a:close/>
                </a:path>
              </a:pathLst>
            </a:custGeom>
            <a:solidFill>
              <a:srgbClr val="91637A"/>
            </a:solidFill>
            <a:ln w="9525">
              <a:noFill/>
              <a:round/>
              <a:headEnd/>
              <a:tailEnd/>
            </a:ln>
          </p:spPr>
          <p:txBody>
            <a:bodyPr/>
            <a:lstStyle/>
            <a:p>
              <a:endParaRPr lang="he-IL" sz="1800"/>
            </a:p>
          </p:txBody>
        </p:sp>
        <p:sp>
          <p:nvSpPr>
            <p:cNvPr id="1030343" name="Freeform 206"/>
            <p:cNvSpPr>
              <a:spLocks/>
            </p:cNvSpPr>
            <p:nvPr/>
          </p:nvSpPr>
          <p:spPr bwMode="auto">
            <a:xfrm>
              <a:off x="4445" y="1301"/>
              <a:ext cx="58" cy="35"/>
            </a:xfrm>
            <a:custGeom>
              <a:avLst/>
              <a:gdLst>
                <a:gd name="T0" fmla="*/ 118 w 118"/>
                <a:gd name="T1" fmla="*/ 10 h 70"/>
                <a:gd name="T2" fmla="*/ 118 w 118"/>
                <a:gd name="T3" fmla="*/ 70 h 70"/>
                <a:gd name="T4" fmla="*/ 0 w 118"/>
                <a:gd name="T5" fmla="*/ 67 h 70"/>
                <a:gd name="T6" fmla="*/ 0 w 118"/>
                <a:gd name="T7" fmla="*/ 0 h 70"/>
                <a:gd name="T8" fmla="*/ 118 w 118"/>
                <a:gd name="T9" fmla="*/ 1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118" y="10"/>
                  </a:moveTo>
                  <a:lnTo>
                    <a:pt x="118" y="70"/>
                  </a:lnTo>
                  <a:lnTo>
                    <a:pt x="0" y="67"/>
                  </a:lnTo>
                  <a:lnTo>
                    <a:pt x="0" y="0"/>
                  </a:lnTo>
                  <a:lnTo>
                    <a:pt x="118" y="10"/>
                  </a:lnTo>
                  <a:close/>
                </a:path>
              </a:pathLst>
            </a:custGeom>
            <a:solidFill>
              <a:srgbClr val="91637A"/>
            </a:solidFill>
            <a:ln w="9525">
              <a:noFill/>
              <a:round/>
              <a:headEnd/>
              <a:tailEnd/>
            </a:ln>
          </p:spPr>
          <p:txBody>
            <a:bodyPr/>
            <a:lstStyle/>
            <a:p>
              <a:endParaRPr lang="he-IL" sz="1800"/>
            </a:p>
          </p:txBody>
        </p:sp>
        <p:sp>
          <p:nvSpPr>
            <p:cNvPr id="1030344" name="Freeform 207"/>
            <p:cNvSpPr>
              <a:spLocks/>
            </p:cNvSpPr>
            <p:nvPr/>
          </p:nvSpPr>
          <p:spPr bwMode="auto">
            <a:xfrm>
              <a:off x="4404" y="1342"/>
              <a:ext cx="75" cy="36"/>
            </a:xfrm>
            <a:custGeom>
              <a:avLst/>
              <a:gdLst>
                <a:gd name="T0" fmla="*/ 0 w 148"/>
                <a:gd name="T1" fmla="*/ 73 h 73"/>
                <a:gd name="T2" fmla="*/ 0 w 148"/>
                <a:gd name="T3" fmla="*/ 0 h 73"/>
                <a:gd name="T4" fmla="*/ 148 w 148"/>
                <a:gd name="T5" fmla="*/ 3 h 73"/>
                <a:gd name="T6" fmla="*/ 148 w 148"/>
                <a:gd name="T7" fmla="*/ 68 h 73"/>
                <a:gd name="T8" fmla="*/ 0 w 148"/>
                <a:gd name="T9" fmla="*/ 73 h 73"/>
                <a:gd name="T10" fmla="*/ 0 60000 65536"/>
                <a:gd name="T11" fmla="*/ 0 60000 65536"/>
                <a:gd name="T12" fmla="*/ 0 60000 65536"/>
                <a:gd name="T13" fmla="*/ 0 60000 65536"/>
                <a:gd name="T14" fmla="*/ 0 60000 65536"/>
                <a:gd name="T15" fmla="*/ 0 w 148"/>
                <a:gd name="T16" fmla="*/ 0 h 73"/>
                <a:gd name="T17" fmla="*/ 148 w 148"/>
                <a:gd name="T18" fmla="*/ 73 h 73"/>
              </a:gdLst>
              <a:ahLst/>
              <a:cxnLst>
                <a:cxn ang="T10">
                  <a:pos x="T0" y="T1"/>
                </a:cxn>
                <a:cxn ang="T11">
                  <a:pos x="T2" y="T3"/>
                </a:cxn>
                <a:cxn ang="T12">
                  <a:pos x="T4" y="T5"/>
                </a:cxn>
                <a:cxn ang="T13">
                  <a:pos x="T6" y="T7"/>
                </a:cxn>
                <a:cxn ang="T14">
                  <a:pos x="T8" y="T9"/>
                </a:cxn>
              </a:cxnLst>
              <a:rect l="T15" t="T16" r="T17" b="T18"/>
              <a:pathLst>
                <a:path w="148" h="73">
                  <a:moveTo>
                    <a:pt x="0" y="73"/>
                  </a:moveTo>
                  <a:lnTo>
                    <a:pt x="0" y="0"/>
                  </a:lnTo>
                  <a:lnTo>
                    <a:pt x="148" y="3"/>
                  </a:lnTo>
                  <a:lnTo>
                    <a:pt x="148" y="68"/>
                  </a:lnTo>
                  <a:lnTo>
                    <a:pt x="0" y="73"/>
                  </a:lnTo>
                  <a:close/>
                </a:path>
              </a:pathLst>
            </a:custGeom>
            <a:solidFill>
              <a:srgbClr val="91637A"/>
            </a:solidFill>
            <a:ln w="9525">
              <a:noFill/>
              <a:round/>
              <a:headEnd/>
              <a:tailEnd/>
            </a:ln>
          </p:spPr>
          <p:txBody>
            <a:bodyPr/>
            <a:lstStyle/>
            <a:p>
              <a:endParaRPr lang="he-IL" sz="1800"/>
            </a:p>
          </p:txBody>
        </p:sp>
        <p:sp>
          <p:nvSpPr>
            <p:cNvPr id="1030345" name="Freeform 208"/>
            <p:cNvSpPr>
              <a:spLocks/>
            </p:cNvSpPr>
            <p:nvPr/>
          </p:nvSpPr>
          <p:spPr bwMode="auto">
            <a:xfrm>
              <a:off x="4487" y="1344"/>
              <a:ext cx="16" cy="31"/>
            </a:xfrm>
            <a:custGeom>
              <a:avLst/>
              <a:gdLst>
                <a:gd name="T0" fmla="*/ 0 w 33"/>
                <a:gd name="T1" fmla="*/ 0 h 62"/>
                <a:gd name="T2" fmla="*/ 33 w 33"/>
                <a:gd name="T3" fmla="*/ 0 h 62"/>
                <a:gd name="T4" fmla="*/ 33 w 33"/>
                <a:gd name="T5" fmla="*/ 61 h 62"/>
                <a:gd name="T6" fmla="*/ 0 w 33"/>
                <a:gd name="T7" fmla="*/ 62 h 62"/>
                <a:gd name="T8" fmla="*/ 0 w 33"/>
                <a:gd name="T9" fmla="*/ 0 h 62"/>
                <a:gd name="T10" fmla="*/ 0 60000 65536"/>
                <a:gd name="T11" fmla="*/ 0 60000 65536"/>
                <a:gd name="T12" fmla="*/ 0 60000 65536"/>
                <a:gd name="T13" fmla="*/ 0 60000 65536"/>
                <a:gd name="T14" fmla="*/ 0 60000 65536"/>
                <a:gd name="T15" fmla="*/ 0 w 33"/>
                <a:gd name="T16" fmla="*/ 0 h 62"/>
                <a:gd name="T17" fmla="*/ 33 w 33"/>
                <a:gd name="T18" fmla="*/ 62 h 62"/>
              </a:gdLst>
              <a:ahLst/>
              <a:cxnLst>
                <a:cxn ang="T10">
                  <a:pos x="T0" y="T1"/>
                </a:cxn>
                <a:cxn ang="T11">
                  <a:pos x="T2" y="T3"/>
                </a:cxn>
                <a:cxn ang="T12">
                  <a:pos x="T4" y="T5"/>
                </a:cxn>
                <a:cxn ang="T13">
                  <a:pos x="T6" y="T7"/>
                </a:cxn>
                <a:cxn ang="T14">
                  <a:pos x="T8" y="T9"/>
                </a:cxn>
              </a:cxnLst>
              <a:rect l="T15" t="T16" r="T17" b="T18"/>
              <a:pathLst>
                <a:path w="33" h="62">
                  <a:moveTo>
                    <a:pt x="0" y="0"/>
                  </a:moveTo>
                  <a:lnTo>
                    <a:pt x="33" y="0"/>
                  </a:lnTo>
                  <a:lnTo>
                    <a:pt x="33" y="61"/>
                  </a:lnTo>
                  <a:lnTo>
                    <a:pt x="0" y="62"/>
                  </a:lnTo>
                  <a:lnTo>
                    <a:pt x="0" y="0"/>
                  </a:lnTo>
                  <a:close/>
                </a:path>
              </a:pathLst>
            </a:custGeom>
            <a:solidFill>
              <a:srgbClr val="91637A"/>
            </a:solidFill>
            <a:ln w="9525">
              <a:noFill/>
              <a:round/>
              <a:headEnd/>
              <a:tailEnd/>
            </a:ln>
          </p:spPr>
          <p:txBody>
            <a:bodyPr/>
            <a:lstStyle/>
            <a:p>
              <a:endParaRPr lang="he-IL" sz="1800"/>
            </a:p>
          </p:txBody>
        </p:sp>
        <p:sp>
          <p:nvSpPr>
            <p:cNvPr id="1030346" name="Freeform 209"/>
            <p:cNvSpPr>
              <a:spLocks/>
            </p:cNvSpPr>
            <p:nvPr/>
          </p:nvSpPr>
          <p:spPr bwMode="auto">
            <a:xfrm>
              <a:off x="4487" y="1264"/>
              <a:ext cx="16" cy="32"/>
            </a:xfrm>
            <a:custGeom>
              <a:avLst/>
              <a:gdLst>
                <a:gd name="T0" fmla="*/ 33 w 33"/>
                <a:gd name="T1" fmla="*/ 65 h 65"/>
                <a:gd name="T2" fmla="*/ 0 w 33"/>
                <a:gd name="T3" fmla="*/ 63 h 65"/>
                <a:gd name="T4" fmla="*/ 0 w 33"/>
                <a:gd name="T5" fmla="*/ 0 h 65"/>
                <a:gd name="T6" fmla="*/ 33 w 33"/>
                <a:gd name="T7" fmla="*/ 4 h 65"/>
                <a:gd name="T8" fmla="*/ 33 w 33"/>
                <a:gd name="T9" fmla="*/ 65 h 65"/>
                <a:gd name="T10" fmla="*/ 0 60000 65536"/>
                <a:gd name="T11" fmla="*/ 0 60000 65536"/>
                <a:gd name="T12" fmla="*/ 0 60000 65536"/>
                <a:gd name="T13" fmla="*/ 0 60000 65536"/>
                <a:gd name="T14" fmla="*/ 0 60000 65536"/>
                <a:gd name="T15" fmla="*/ 0 w 33"/>
                <a:gd name="T16" fmla="*/ 0 h 65"/>
                <a:gd name="T17" fmla="*/ 33 w 33"/>
                <a:gd name="T18" fmla="*/ 65 h 65"/>
              </a:gdLst>
              <a:ahLst/>
              <a:cxnLst>
                <a:cxn ang="T10">
                  <a:pos x="T0" y="T1"/>
                </a:cxn>
                <a:cxn ang="T11">
                  <a:pos x="T2" y="T3"/>
                </a:cxn>
                <a:cxn ang="T12">
                  <a:pos x="T4" y="T5"/>
                </a:cxn>
                <a:cxn ang="T13">
                  <a:pos x="T6" y="T7"/>
                </a:cxn>
                <a:cxn ang="T14">
                  <a:pos x="T8" y="T9"/>
                </a:cxn>
              </a:cxnLst>
              <a:rect l="T15" t="T16" r="T17" b="T18"/>
              <a:pathLst>
                <a:path w="33" h="65">
                  <a:moveTo>
                    <a:pt x="33" y="65"/>
                  </a:moveTo>
                  <a:lnTo>
                    <a:pt x="0" y="63"/>
                  </a:lnTo>
                  <a:lnTo>
                    <a:pt x="0" y="0"/>
                  </a:lnTo>
                  <a:lnTo>
                    <a:pt x="33" y="4"/>
                  </a:lnTo>
                  <a:lnTo>
                    <a:pt x="33" y="65"/>
                  </a:lnTo>
                  <a:close/>
                </a:path>
              </a:pathLst>
            </a:custGeom>
            <a:solidFill>
              <a:srgbClr val="91637A"/>
            </a:solidFill>
            <a:ln w="9525">
              <a:noFill/>
              <a:round/>
              <a:headEnd/>
              <a:tailEnd/>
            </a:ln>
          </p:spPr>
          <p:txBody>
            <a:bodyPr/>
            <a:lstStyle/>
            <a:p>
              <a:endParaRPr lang="he-IL" sz="1800"/>
            </a:p>
          </p:txBody>
        </p:sp>
        <p:sp>
          <p:nvSpPr>
            <p:cNvPr id="1030347" name="Freeform 210"/>
            <p:cNvSpPr>
              <a:spLocks/>
            </p:cNvSpPr>
            <p:nvPr/>
          </p:nvSpPr>
          <p:spPr bwMode="auto">
            <a:xfrm>
              <a:off x="4278" y="1389"/>
              <a:ext cx="74" cy="45"/>
            </a:xfrm>
            <a:custGeom>
              <a:avLst/>
              <a:gdLst>
                <a:gd name="T0" fmla="*/ 149 w 149"/>
                <a:gd name="T1" fmla="*/ 0 h 90"/>
                <a:gd name="T2" fmla="*/ 149 w 149"/>
                <a:gd name="T3" fmla="*/ 77 h 90"/>
                <a:gd name="T4" fmla="*/ 0 w 149"/>
                <a:gd name="T5" fmla="*/ 90 h 90"/>
                <a:gd name="T6" fmla="*/ 0 w 149"/>
                <a:gd name="T7" fmla="*/ 5 h 90"/>
                <a:gd name="T8" fmla="*/ 149 w 149"/>
                <a:gd name="T9" fmla="*/ 0 h 90"/>
                <a:gd name="T10" fmla="*/ 0 60000 65536"/>
                <a:gd name="T11" fmla="*/ 0 60000 65536"/>
                <a:gd name="T12" fmla="*/ 0 60000 65536"/>
                <a:gd name="T13" fmla="*/ 0 60000 65536"/>
                <a:gd name="T14" fmla="*/ 0 60000 65536"/>
                <a:gd name="T15" fmla="*/ 0 w 149"/>
                <a:gd name="T16" fmla="*/ 0 h 90"/>
                <a:gd name="T17" fmla="*/ 149 w 149"/>
                <a:gd name="T18" fmla="*/ 90 h 90"/>
              </a:gdLst>
              <a:ahLst/>
              <a:cxnLst>
                <a:cxn ang="T10">
                  <a:pos x="T0" y="T1"/>
                </a:cxn>
                <a:cxn ang="T11">
                  <a:pos x="T2" y="T3"/>
                </a:cxn>
                <a:cxn ang="T12">
                  <a:pos x="T4" y="T5"/>
                </a:cxn>
                <a:cxn ang="T13">
                  <a:pos x="T6" y="T7"/>
                </a:cxn>
                <a:cxn ang="T14">
                  <a:pos x="T8" y="T9"/>
                </a:cxn>
              </a:cxnLst>
              <a:rect l="T15" t="T16" r="T17" b="T18"/>
              <a:pathLst>
                <a:path w="149" h="90">
                  <a:moveTo>
                    <a:pt x="149" y="0"/>
                  </a:moveTo>
                  <a:lnTo>
                    <a:pt x="149" y="77"/>
                  </a:lnTo>
                  <a:lnTo>
                    <a:pt x="0" y="90"/>
                  </a:lnTo>
                  <a:lnTo>
                    <a:pt x="0" y="5"/>
                  </a:lnTo>
                  <a:lnTo>
                    <a:pt x="149" y="0"/>
                  </a:lnTo>
                  <a:close/>
                </a:path>
              </a:pathLst>
            </a:custGeom>
            <a:solidFill>
              <a:srgbClr val="91637A"/>
            </a:solidFill>
            <a:ln w="9525">
              <a:noFill/>
              <a:round/>
              <a:headEnd/>
              <a:tailEnd/>
            </a:ln>
          </p:spPr>
          <p:txBody>
            <a:bodyPr/>
            <a:lstStyle/>
            <a:p>
              <a:endParaRPr lang="he-IL" sz="1800"/>
            </a:p>
          </p:txBody>
        </p:sp>
        <p:sp>
          <p:nvSpPr>
            <p:cNvPr id="1030348" name="Freeform 211"/>
            <p:cNvSpPr>
              <a:spLocks/>
            </p:cNvSpPr>
            <p:nvPr/>
          </p:nvSpPr>
          <p:spPr bwMode="auto">
            <a:xfrm>
              <a:off x="4487" y="1423"/>
              <a:ext cx="16" cy="33"/>
            </a:xfrm>
            <a:custGeom>
              <a:avLst/>
              <a:gdLst>
                <a:gd name="T0" fmla="*/ 0 w 33"/>
                <a:gd name="T1" fmla="*/ 3 h 66"/>
                <a:gd name="T2" fmla="*/ 33 w 33"/>
                <a:gd name="T3" fmla="*/ 0 h 66"/>
                <a:gd name="T4" fmla="*/ 33 w 33"/>
                <a:gd name="T5" fmla="*/ 61 h 66"/>
                <a:gd name="T6" fmla="*/ 0 w 33"/>
                <a:gd name="T7" fmla="*/ 66 h 66"/>
                <a:gd name="T8" fmla="*/ 0 w 33"/>
                <a:gd name="T9" fmla="*/ 3 h 66"/>
                <a:gd name="T10" fmla="*/ 0 60000 65536"/>
                <a:gd name="T11" fmla="*/ 0 60000 65536"/>
                <a:gd name="T12" fmla="*/ 0 60000 65536"/>
                <a:gd name="T13" fmla="*/ 0 60000 65536"/>
                <a:gd name="T14" fmla="*/ 0 60000 65536"/>
                <a:gd name="T15" fmla="*/ 0 w 33"/>
                <a:gd name="T16" fmla="*/ 0 h 66"/>
                <a:gd name="T17" fmla="*/ 33 w 33"/>
                <a:gd name="T18" fmla="*/ 66 h 66"/>
              </a:gdLst>
              <a:ahLst/>
              <a:cxnLst>
                <a:cxn ang="T10">
                  <a:pos x="T0" y="T1"/>
                </a:cxn>
                <a:cxn ang="T11">
                  <a:pos x="T2" y="T3"/>
                </a:cxn>
                <a:cxn ang="T12">
                  <a:pos x="T4" y="T5"/>
                </a:cxn>
                <a:cxn ang="T13">
                  <a:pos x="T6" y="T7"/>
                </a:cxn>
                <a:cxn ang="T14">
                  <a:pos x="T8" y="T9"/>
                </a:cxn>
              </a:cxnLst>
              <a:rect l="T15" t="T16" r="T17" b="T18"/>
              <a:pathLst>
                <a:path w="33" h="66">
                  <a:moveTo>
                    <a:pt x="0" y="3"/>
                  </a:moveTo>
                  <a:lnTo>
                    <a:pt x="33" y="0"/>
                  </a:lnTo>
                  <a:lnTo>
                    <a:pt x="33" y="61"/>
                  </a:lnTo>
                  <a:lnTo>
                    <a:pt x="0" y="66"/>
                  </a:lnTo>
                  <a:lnTo>
                    <a:pt x="0" y="3"/>
                  </a:lnTo>
                  <a:close/>
                </a:path>
              </a:pathLst>
            </a:custGeom>
            <a:solidFill>
              <a:srgbClr val="91637A"/>
            </a:solidFill>
            <a:ln w="9525">
              <a:noFill/>
              <a:round/>
              <a:headEnd/>
              <a:tailEnd/>
            </a:ln>
          </p:spPr>
          <p:txBody>
            <a:bodyPr/>
            <a:lstStyle/>
            <a:p>
              <a:endParaRPr lang="he-IL" sz="1800"/>
            </a:p>
          </p:txBody>
        </p:sp>
        <p:sp>
          <p:nvSpPr>
            <p:cNvPr id="1030349" name="Freeform 212"/>
            <p:cNvSpPr>
              <a:spLocks/>
            </p:cNvSpPr>
            <p:nvPr/>
          </p:nvSpPr>
          <p:spPr bwMode="auto">
            <a:xfrm>
              <a:off x="4195" y="1392"/>
              <a:ext cx="74" cy="48"/>
            </a:xfrm>
            <a:custGeom>
              <a:avLst/>
              <a:gdLst>
                <a:gd name="T0" fmla="*/ 149 w 149"/>
                <a:gd name="T1" fmla="*/ 0 h 98"/>
                <a:gd name="T2" fmla="*/ 149 w 149"/>
                <a:gd name="T3" fmla="*/ 85 h 98"/>
                <a:gd name="T4" fmla="*/ 0 w 149"/>
                <a:gd name="T5" fmla="*/ 98 h 98"/>
                <a:gd name="T6" fmla="*/ 0 w 149"/>
                <a:gd name="T7" fmla="*/ 5 h 98"/>
                <a:gd name="T8" fmla="*/ 149 w 149"/>
                <a:gd name="T9" fmla="*/ 0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0"/>
                  </a:moveTo>
                  <a:lnTo>
                    <a:pt x="149" y="85"/>
                  </a:lnTo>
                  <a:lnTo>
                    <a:pt x="0" y="98"/>
                  </a:lnTo>
                  <a:lnTo>
                    <a:pt x="0" y="5"/>
                  </a:lnTo>
                  <a:lnTo>
                    <a:pt x="149" y="0"/>
                  </a:lnTo>
                  <a:close/>
                </a:path>
              </a:pathLst>
            </a:custGeom>
            <a:solidFill>
              <a:srgbClr val="91637A"/>
            </a:solidFill>
            <a:ln w="9525">
              <a:noFill/>
              <a:round/>
              <a:headEnd/>
              <a:tailEnd/>
            </a:ln>
          </p:spPr>
          <p:txBody>
            <a:bodyPr/>
            <a:lstStyle/>
            <a:p>
              <a:endParaRPr lang="he-IL" sz="1800"/>
            </a:p>
          </p:txBody>
        </p:sp>
        <p:sp>
          <p:nvSpPr>
            <p:cNvPr id="1030350" name="Freeform 213"/>
            <p:cNvSpPr>
              <a:spLocks/>
            </p:cNvSpPr>
            <p:nvPr/>
          </p:nvSpPr>
          <p:spPr bwMode="auto">
            <a:xfrm>
              <a:off x="4238" y="1439"/>
              <a:ext cx="75" cy="53"/>
            </a:xfrm>
            <a:custGeom>
              <a:avLst/>
              <a:gdLst>
                <a:gd name="T0" fmla="*/ 148 w 148"/>
                <a:gd name="T1" fmla="*/ 0 h 104"/>
                <a:gd name="T2" fmla="*/ 148 w 148"/>
                <a:gd name="T3" fmla="*/ 83 h 104"/>
                <a:gd name="T4" fmla="*/ 0 w 148"/>
                <a:gd name="T5" fmla="*/ 104 h 104"/>
                <a:gd name="T6" fmla="*/ 0 w 148"/>
                <a:gd name="T7" fmla="*/ 12 h 104"/>
                <a:gd name="T8" fmla="*/ 148 w 148"/>
                <a:gd name="T9" fmla="*/ 0 h 104"/>
                <a:gd name="T10" fmla="*/ 0 60000 65536"/>
                <a:gd name="T11" fmla="*/ 0 60000 65536"/>
                <a:gd name="T12" fmla="*/ 0 60000 65536"/>
                <a:gd name="T13" fmla="*/ 0 60000 65536"/>
                <a:gd name="T14" fmla="*/ 0 60000 65536"/>
                <a:gd name="T15" fmla="*/ 0 w 148"/>
                <a:gd name="T16" fmla="*/ 0 h 104"/>
                <a:gd name="T17" fmla="*/ 148 w 148"/>
                <a:gd name="T18" fmla="*/ 104 h 104"/>
              </a:gdLst>
              <a:ahLst/>
              <a:cxnLst>
                <a:cxn ang="T10">
                  <a:pos x="T0" y="T1"/>
                </a:cxn>
                <a:cxn ang="T11">
                  <a:pos x="T2" y="T3"/>
                </a:cxn>
                <a:cxn ang="T12">
                  <a:pos x="T4" y="T5"/>
                </a:cxn>
                <a:cxn ang="T13">
                  <a:pos x="T6" y="T7"/>
                </a:cxn>
                <a:cxn ang="T14">
                  <a:pos x="T8" y="T9"/>
                </a:cxn>
              </a:cxnLst>
              <a:rect l="T15" t="T16" r="T17" b="T18"/>
              <a:pathLst>
                <a:path w="148" h="104">
                  <a:moveTo>
                    <a:pt x="148" y="0"/>
                  </a:moveTo>
                  <a:lnTo>
                    <a:pt x="148" y="83"/>
                  </a:lnTo>
                  <a:lnTo>
                    <a:pt x="0" y="104"/>
                  </a:lnTo>
                  <a:lnTo>
                    <a:pt x="0" y="12"/>
                  </a:lnTo>
                  <a:lnTo>
                    <a:pt x="148" y="0"/>
                  </a:lnTo>
                  <a:close/>
                </a:path>
              </a:pathLst>
            </a:custGeom>
            <a:solidFill>
              <a:srgbClr val="91637A"/>
            </a:solidFill>
            <a:ln w="9525">
              <a:noFill/>
              <a:round/>
              <a:headEnd/>
              <a:tailEnd/>
            </a:ln>
          </p:spPr>
          <p:txBody>
            <a:bodyPr/>
            <a:lstStyle/>
            <a:p>
              <a:endParaRPr lang="he-IL" sz="1800"/>
            </a:p>
          </p:txBody>
        </p:sp>
        <p:sp>
          <p:nvSpPr>
            <p:cNvPr id="1030351" name="Freeform 214"/>
            <p:cNvSpPr>
              <a:spLocks/>
            </p:cNvSpPr>
            <p:nvPr/>
          </p:nvSpPr>
          <p:spPr bwMode="auto">
            <a:xfrm>
              <a:off x="4487" y="1184"/>
              <a:ext cx="16" cy="35"/>
            </a:xfrm>
            <a:custGeom>
              <a:avLst/>
              <a:gdLst>
                <a:gd name="T0" fmla="*/ 33 w 33"/>
                <a:gd name="T1" fmla="*/ 69 h 69"/>
                <a:gd name="T2" fmla="*/ 0 w 33"/>
                <a:gd name="T3" fmla="*/ 63 h 69"/>
                <a:gd name="T4" fmla="*/ 0 w 33"/>
                <a:gd name="T5" fmla="*/ 0 h 69"/>
                <a:gd name="T6" fmla="*/ 33 w 33"/>
                <a:gd name="T7" fmla="*/ 8 h 69"/>
                <a:gd name="T8" fmla="*/ 33 w 33"/>
                <a:gd name="T9" fmla="*/ 69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33" y="69"/>
                  </a:moveTo>
                  <a:lnTo>
                    <a:pt x="0" y="63"/>
                  </a:lnTo>
                  <a:lnTo>
                    <a:pt x="0" y="0"/>
                  </a:lnTo>
                  <a:lnTo>
                    <a:pt x="33" y="8"/>
                  </a:lnTo>
                  <a:lnTo>
                    <a:pt x="33" y="69"/>
                  </a:lnTo>
                  <a:close/>
                </a:path>
              </a:pathLst>
            </a:custGeom>
            <a:solidFill>
              <a:srgbClr val="91637A"/>
            </a:solidFill>
            <a:ln w="9525">
              <a:noFill/>
              <a:round/>
              <a:headEnd/>
              <a:tailEnd/>
            </a:ln>
          </p:spPr>
          <p:txBody>
            <a:bodyPr/>
            <a:lstStyle/>
            <a:p>
              <a:endParaRPr lang="he-IL" sz="1800"/>
            </a:p>
          </p:txBody>
        </p:sp>
        <p:sp>
          <p:nvSpPr>
            <p:cNvPr id="1030352" name="Freeform 215"/>
            <p:cNvSpPr>
              <a:spLocks/>
            </p:cNvSpPr>
            <p:nvPr/>
          </p:nvSpPr>
          <p:spPr bwMode="auto">
            <a:xfrm>
              <a:off x="4321" y="1143"/>
              <a:ext cx="75" cy="54"/>
            </a:xfrm>
            <a:custGeom>
              <a:avLst/>
              <a:gdLst>
                <a:gd name="T0" fmla="*/ 148 w 148"/>
                <a:gd name="T1" fmla="*/ 110 h 110"/>
                <a:gd name="T2" fmla="*/ 0 w 148"/>
                <a:gd name="T3" fmla="*/ 81 h 110"/>
                <a:gd name="T4" fmla="*/ 0 w 148"/>
                <a:gd name="T5" fmla="*/ 0 h 110"/>
                <a:gd name="T6" fmla="*/ 148 w 148"/>
                <a:gd name="T7" fmla="*/ 37 h 110"/>
                <a:gd name="T8" fmla="*/ 148 w 148"/>
                <a:gd name="T9" fmla="*/ 110 h 110"/>
                <a:gd name="T10" fmla="*/ 0 60000 65536"/>
                <a:gd name="T11" fmla="*/ 0 60000 65536"/>
                <a:gd name="T12" fmla="*/ 0 60000 65536"/>
                <a:gd name="T13" fmla="*/ 0 60000 65536"/>
                <a:gd name="T14" fmla="*/ 0 60000 65536"/>
                <a:gd name="T15" fmla="*/ 0 w 148"/>
                <a:gd name="T16" fmla="*/ 0 h 110"/>
                <a:gd name="T17" fmla="*/ 148 w 148"/>
                <a:gd name="T18" fmla="*/ 110 h 110"/>
              </a:gdLst>
              <a:ahLst/>
              <a:cxnLst>
                <a:cxn ang="T10">
                  <a:pos x="T0" y="T1"/>
                </a:cxn>
                <a:cxn ang="T11">
                  <a:pos x="T2" y="T3"/>
                </a:cxn>
                <a:cxn ang="T12">
                  <a:pos x="T4" y="T5"/>
                </a:cxn>
                <a:cxn ang="T13">
                  <a:pos x="T6" y="T7"/>
                </a:cxn>
                <a:cxn ang="T14">
                  <a:pos x="T8" y="T9"/>
                </a:cxn>
              </a:cxnLst>
              <a:rect l="T15" t="T16" r="T17" b="T18"/>
              <a:pathLst>
                <a:path w="148" h="110">
                  <a:moveTo>
                    <a:pt x="148" y="110"/>
                  </a:moveTo>
                  <a:lnTo>
                    <a:pt x="0" y="81"/>
                  </a:lnTo>
                  <a:lnTo>
                    <a:pt x="0" y="0"/>
                  </a:lnTo>
                  <a:lnTo>
                    <a:pt x="148" y="37"/>
                  </a:lnTo>
                  <a:lnTo>
                    <a:pt x="148" y="110"/>
                  </a:lnTo>
                  <a:close/>
                </a:path>
              </a:pathLst>
            </a:custGeom>
            <a:solidFill>
              <a:srgbClr val="91637A"/>
            </a:solidFill>
            <a:ln w="9525">
              <a:noFill/>
              <a:round/>
              <a:headEnd/>
              <a:tailEnd/>
            </a:ln>
          </p:spPr>
          <p:txBody>
            <a:bodyPr/>
            <a:lstStyle/>
            <a:p>
              <a:endParaRPr lang="he-IL" sz="1800"/>
            </a:p>
          </p:txBody>
        </p:sp>
        <p:sp>
          <p:nvSpPr>
            <p:cNvPr id="1030353" name="Freeform 216"/>
            <p:cNvSpPr>
              <a:spLocks/>
            </p:cNvSpPr>
            <p:nvPr/>
          </p:nvSpPr>
          <p:spPr bwMode="auto">
            <a:xfrm>
              <a:off x="4278" y="1081"/>
              <a:ext cx="74" cy="60"/>
            </a:xfrm>
            <a:custGeom>
              <a:avLst/>
              <a:gdLst>
                <a:gd name="T0" fmla="*/ 0 w 149"/>
                <a:gd name="T1" fmla="*/ 84 h 121"/>
                <a:gd name="T2" fmla="*/ 0 w 149"/>
                <a:gd name="T3" fmla="*/ 0 h 121"/>
                <a:gd name="T4" fmla="*/ 149 w 149"/>
                <a:gd name="T5" fmla="*/ 45 h 121"/>
                <a:gd name="T6" fmla="*/ 149 w 149"/>
                <a:gd name="T7" fmla="*/ 121 h 121"/>
                <a:gd name="T8" fmla="*/ 0 w 149"/>
                <a:gd name="T9" fmla="*/ 84 h 121"/>
                <a:gd name="T10" fmla="*/ 0 60000 65536"/>
                <a:gd name="T11" fmla="*/ 0 60000 65536"/>
                <a:gd name="T12" fmla="*/ 0 60000 65536"/>
                <a:gd name="T13" fmla="*/ 0 60000 65536"/>
                <a:gd name="T14" fmla="*/ 0 60000 65536"/>
                <a:gd name="T15" fmla="*/ 0 w 149"/>
                <a:gd name="T16" fmla="*/ 0 h 121"/>
                <a:gd name="T17" fmla="*/ 149 w 149"/>
                <a:gd name="T18" fmla="*/ 121 h 121"/>
              </a:gdLst>
              <a:ahLst/>
              <a:cxnLst>
                <a:cxn ang="T10">
                  <a:pos x="T0" y="T1"/>
                </a:cxn>
                <a:cxn ang="T11">
                  <a:pos x="T2" y="T3"/>
                </a:cxn>
                <a:cxn ang="T12">
                  <a:pos x="T4" y="T5"/>
                </a:cxn>
                <a:cxn ang="T13">
                  <a:pos x="T6" y="T7"/>
                </a:cxn>
                <a:cxn ang="T14">
                  <a:pos x="T8" y="T9"/>
                </a:cxn>
              </a:cxnLst>
              <a:rect l="T15" t="T16" r="T17" b="T18"/>
              <a:pathLst>
                <a:path w="149" h="121">
                  <a:moveTo>
                    <a:pt x="0" y="84"/>
                  </a:moveTo>
                  <a:lnTo>
                    <a:pt x="0" y="0"/>
                  </a:lnTo>
                  <a:lnTo>
                    <a:pt x="149" y="45"/>
                  </a:lnTo>
                  <a:lnTo>
                    <a:pt x="149" y="121"/>
                  </a:lnTo>
                  <a:lnTo>
                    <a:pt x="0" y="84"/>
                  </a:lnTo>
                  <a:close/>
                </a:path>
              </a:pathLst>
            </a:custGeom>
            <a:solidFill>
              <a:srgbClr val="91637A"/>
            </a:solidFill>
            <a:ln w="9525">
              <a:noFill/>
              <a:round/>
              <a:headEnd/>
              <a:tailEnd/>
            </a:ln>
          </p:spPr>
          <p:txBody>
            <a:bodyPr/>
            <a:lstStyle/>
            <a:p>
              <a:endParaRPr lang="he-IL" sz="1800"/>
            </a:p>
          </p:txBody>
        </p:sp>
        <p:sp>
          <p:nvSpPr>
            <p:cNvPr id="1030354" name="Freeform 217"/>
            <p:cNvSpPr>
              <a:spLocks/>
            </p:cNvSpPr>
            <p:nvPr/>
          </p:nvSpPr>
          <p:spPr bwMode="auto">
            <a:xfrm>
              <a:off x="4238" y="1014"/>
              <a:ext cx="75" cy="68"/>
            </a:xfrm>
            <a:custGeom>
              <a:avLst/>
              <a:gdLst>
                <a:gd name="T0" fmla="*/ 0 w 148"/>
                <a:gd name="T1" fmla="*/ 90 h 136"/>
                <a:gd name="T2" fmla="*/ 0 w 148"/>
                <a:gd name="T3" fmla="*/ 0 h 136"/>
                <a:gd name="T4" fmla="*/ 148 w 148"/>
                <a:gd name="T5" fmla="*/ 55 h 136"/>
                <a:gd name="T6" fmla="*/ 148 w 148"/>
                <a:gd name="T7" fmla="*/ 136 h 136"/>
                <a:gd name="T8" fmla="*/ 0 w 148"/>
                <a:gd name="T9" fmla="*/ 90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90"/>
                  </a:moveTo>
                  <a:lnTo>
                    <a:pt x="0" y="0"/>
                  </a:lnTo>
                  <a:lnTo>
                    <a:pt x="148" y="55"/>
                  </a:lnTo>
                  <a:lnTo>
                    <a:pt x="148" y="136"/>
                  </a:lnTo>
                  <a:lnTo>
                    <a:pt x="0" y="90"/>
                  </a:lnTo>
                  <a:close/>
                </a:path>
              </a:pathLst>
            </a:custGeom>
            <a:solidFill>
              <a:srgbClr val="91637A"/>
            </a:solidFill>
            <a:ln w="9525">
              <a:noFill/>
              <a:round/>
              <a:headEnd/>
              <a:tailEnd/>
            </a:ln>
          </p:spPr>
          <p:txBody>
            <a:bodyPr/>
            <a:lstStyle/>
            <a:p>
              <a:endParaRPr lang="he-IL" sz="1800"/>
            </a:p>
          </p:txBody>
        </p:sp>
        <p:sp>
          <p:nvSpPr>
            <p:cNvPr id="1030355" name="Freeform 218"/>
            <p:cNvSpPr>
              <a:spLocks/>
            </p:cNvSpPr>
            <p:nvPr/>
          </p:nvSpPr>
          <p:spPr bwMode="auto">
            <a:xfrm>
              <a:off x="4195" y="1055"/>
              <a:ext cx="74" cy="65"/>
            </a:xfrm>
            <a:custGeom>
              <a:avLst/>
              <a:gdLst>
                <a:gd name="T0" fmla="*/ 149 w 149"/>
                <a:gd name="T1" fmla="*/ 45 h 131"/>
                <a:gd name="T2" fmla="*/ 149 w 149"/>
                <a:gd name="T3" fmla="*/ 131 h 131"/>
                <a:gd name="T4" fmla="*/ 0 w 149"/>
                <a:gd name="T5" fmla="*/ 94 h 131"/>
                <a:gd name="T6" fmla="*/ 0 w 149"/>
                <a:gd name="T7" fmla="*/ 0 h 131"/>
                <a:gd name="T8" fmla="*/ 149 w 149"/>
                <a:gd name="T9" fmla="*/ 45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45"/>
                  </a:moveTo>
                  <a:lnTo>
                    <a:pt x="149" y="131"/>
                  </a:lnTo>
                  <a:lnTo>
                    <a:pt x="0" y="94"/>
                  </a:lnTo>
                  <a:lnTo>
                    <a:pt x="0" y="0"/>
                  </a:lnTo>
                  <a:lnTo>
                    <a:pt x="149" y="45"/>
                  </a:lnTo>
                  <a:close/>
                </a:path>
              </a:pathLst>
            </a:custGeom>
            <a:solidFill>
              <a:srgbClr val="91637A"/>
            </a:solidFill>
            <a:ln w="9525">
              <a:noFill/>
              <a:round/>
              <a:headEnd/>
              <a:tailEnd/>
            </a:ln>
          </p:spPr>
          <p:txBody>
            <a:bodyPr/>
            <a:lstStyle/>
            <a:p>
              <a:endParaRPr lang="he-IL" sz="1800"/>
            </a:p>
          </p:txBody>
        </p:sp>
        <p:sp>
          <p:nvSpPr>
            <p:cNvPr id="1030356" name="Freeform 219"/>
            <p:cNvSpPr>
              <a:spLocks/>
            </p:cNvSpPr>
            <p:nvPr/>
          </p:nvSpPr>
          <p:spPr bwMode="auto">
            <a:xfrm>
              <a:off x="4195" y="1168"/>
              <a:ext cx="74" cy="57"/>
            </a:xfrm>
            <a:custGeom>
              <a:avLst/>
              <a:gdLst>
                <a:gd name="T0" fmla="*/ 149 w 149"/>
                <a:gd name="T1" fmla="*/ 29 h 114"/>
                <a:gd name="T2" fmla="*/ 149 w 149"/>
                <a:gd name="T3" fmla="*/ 114 h 114"/>
                <a:gd name="T4" fmla="*/ 0 w 149"/>
                <a:gd name="T5" fmla="*/ 93 h 114"/>
                <a:gd name="T6" fmla="*/ 0 w 149"/>
                <a:gd name="T7" fmla="*/ 0 h 114"/>
                <a:gd name="T8" fmla="*/ 149 w 149"/>
                <a:gd name="T9" fmla="*/ 29 h 114"/>
                <a:gd name="T10" fmla="*/ 0 60000 65536"/>
                <a:gd name="T11" fmla="*/ 0 60000 65536"/>
                <a:gd name="T12" fmla="*/ 0 60000 65536"/>
                <a:gd name="T13" fmla="*/ 0 60000 65536"/>
                <a:gd name="T14" fmla="*/ 0 60000 65536"/>
                <a:gd name="T15" fmla="*/ 0 w 149"/>
                <a:gd name="T16" fmla="*/ 0 h 114"/>
                <a:gd name="T17" fmla="*/ 149 w 149"/>
                <a:gd name="T18" fmla="*/ 114 h 114"/>
              </a:gdLst>
              <a:ahLst/>
              <a:cxnLst>
                <a:cxn ang="T10">
                  <a:pos x="T0" y="T1"/>
                </a:cxn>
                <a:cxn ang="T11">
                  <a:pos x="T2" y="T3"/>
                </a:cxn>
                <a:cxn ang="T12">
                  <a:pos x="T4" y="T5"/>
                </a:cxn>
                <a:cxn ang="T13">
                  <a:pos x="T6" y="T7"/>
                </a:cxn>
                <a:cxn ang="T14">
                  <a:pos x="T8" y="T9"/>
                </a:cxn>
              </a:cxnLst>
              <a:rect l="T15" t="T16" r="T17" b="T18"/>
              <a:pathLst>
                <a:path w="149" h="114">
                  <a:moveTo>
                    <a:pt x="149" y="29"/>
                  </a:moveTo>
                  <a:lnTo>
                    <a:pt x="149" y="114"/>
                  </a:lnTo>
                  <a:lnTo>
                    <a:pt x="0" y="93"/>
                  </a:lnTo>
                  <a:lnTo>
                    <a:pt x="0" y="0"/>
                  </a:lnTo>
                  <a:lnTo>
                    <a:pt x="149" y="29"/>
                  </a:lnTo>
                  <a:close/>
                </a:path>
              </a:pathLst>
            </a:custGeom>
            <a:solidFill>
              <a:srgbClr val="91637A"/>
            </a:solidFill>
            <a:ln w="9525">
              <a:noFill/>
              <a:round/>
              <a:headEnd/>
              <a:tailEnd/>
            </a:ln>
          </p:spPr>
          <p:txBody>
            <a:bodyPr/>
            <a:lstStyle/>
            <a:p>
              <a:endParaRPr lang="he-IL" sz="1800"/>
            </a:p>
          </p:txBody>
        </p:sp>
        <p:sp>
          <p:nvSpPr>
            <p:cNvPr id="1030357" name="Freeform 220"/>
            <p:cNvSpPr>
              <a:spLocks/>
            </p:cNvSpPr>
            <p:nvPr/>
          </p:nvSpPr>
          <p:spPr bwMode="auto">
            <a:xfrm>
              <a:off x="4132" y="1275"/>
              <a:ext cx="55" cy="52"/>
            </a:xfrm>
            <a:custGeom>
              <a:avLst/>
              <a:gdLst>
                <a:gd name="T0" fmla="*/ 108 w 108"/>
                <a:gd name="T1" fmla="*/ 10 h 104"/>
                <a:gd name="T2" fmla="*/ 108 w 108"/>
                <a:gd name="T3" fmla="*/ 104 h 104"/>
                <a:gd name="T4" fmla="*/ 0 w 108"/>
                <a:gd name="T5" fmla="*/ 102 h 104"/>
                <a:gd name="T6" fmla="*/ 0 w 108"/>
                <a:gd name="T7" fmla="*/ 0 h 104"/>
                <a:gd name="T8" fmla="*/ 108 w 108"/>
                <a:gd name="T9" fmla="*/ 10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108" y="10"/>
                  </a:moveTo>
                  <a:lnTo>
                    <a:pt x="108" y="104"/>
                  </a:lnTo>
                  <a:lnTo>
                    <a:pt x="0" y="102"/>
                  </a:lnTo>
                  <a:lnTo>
                    <a:pt x="0" y="0"/>
                  </a:lnTo>
                  <a:lnTo>
                    <a:pt x="108" y="10"/>
                  </a:lnTo>
                  <a:close/>
                </a:path>
              </a:pathLst>
            </a:custGeom>
            <a:solidFill>
              <a:srgbClr val="91637A"/>
            </a:solidFill>
            <a:ln w="9525">
              <a:noFill/>
              <a:round/>
              <a:headEnd/>
              <a:tailEnd/>
            </a:ln>
          </p:spPr>
          <p:txBody>
            <a:bodyPr/>
            <a:lstStyle/>
            <a:p>
              <a:endParaRPr lang="he-IL" sz="1800"/>
            </a:p>
          </p:txBody>
        </p:sp>
        <p:sp>
          <p:nvSpPr>
            <p:cNvPr id="1030358" name="Freeform 221"/>
            <p:cNvSpPr>
              <a:spLocks/>
            </p:cNvSpPr>
            <p:nvPr/>
          </p:nvSpPr>
          <p:spPr bwMode="auto">
            <a:xfrm>
              <a:off x="4132" y="1394"/>
              <a:ext cx="55" cy="52"/>
            </a:xfrm>
            <a:custGeom>
              <a:avLst/>
              <a:gdLst>
                <a:gd name="T0" fmla="*/ 0 w 108"/>
                <a:gd name="T1" fmla="*/ 3 h 104"/>
                <a:gd name="T2" fmla="*/ 108 w 108"/>
                <a:gd name="T3" fmla="*/ 0 h 104"/>
                <a:gd name="T4" fmla="*/ 108 w 108"/>
                <a:gd name="T5" fmla="*/ 95 h 104"/>
                <a:gd name="T6" fmla="*/ 0 w 108"/>
                <a:gd name="T7" fmla="*/ 104 h 104"/>
                <a:gd name="T8" fmla="*/ 0 w 108"/>
                <a:gd name="T9" fmla="*/ 3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0" y="3"/>
                  </a:moveTo>
                  <a:lnTo>
                    <a:pt x="108" y="0"/>
                  </a:lnTo>
                  <a:lnTo>
                    <a:pt x="108" y="95"/>
                  </a:lnTo>
                  <a:lnTo>
                    <a:pt x="0" y="104"/>
                  </a:lnTo>
                  <a:lnTo>
                    <a:pt x="0" y="3"/>
                  </a:lnTo>
                  <a:close/>
                </a:path>
              </a:pathLst>
            </a:custGeom>
            <a:solidFill>
              <a:srgbClr val="91637A"/>
            </a:solidFill>
            <a:ln w="9525">
              <a:noFill/>
              <a:round/>
              <a:headEnd/>
              <a:tailEnd/>
            </a:ln>
          </p:spPr>
          <p:txBody>
            <a:bodyPr/>
            <a:lstStyle/>
            <a:p>
              <a:endParaRPr lang="he-IL" sz="1800"/>
            </a:p>
          </p:txBody>
        </p:sp>
        <p:sp>
          <p:nvSpPr>
            <p:cNvPr id="1030359" name="Freeform 222"/>
            <p:cNvSpPr>
              <a:spLocks/>
            </p:cNvSpPr>
            <p:nvPr/>
          </p:nvSpPr>
          <p:spPr bwMode="auto">
            <a:xfrm>
              <a:off x="4155" y="1447"/>
              <a:ext cx="75" cy="56"/>
            </a:xfrm>
            <a:custGeom>
              <a:avLst/>
              <a:gdLst>
                <a:gd name="T0" fmla="*/ 149 w 149"/>
                <a:gd name="T1" fmla="*/ 0 h 112"/>
                <a:gd name="T2" fmla="*/ 149 w 149"/>
                <a:gd name="T3" fmla="*/ 92 h 112"/>
                <a:gd name="T4" fmla="*/ 0 w 149"/>
                <a:gd name="T5" fmla="*/ 112 h 112"/>
                <a:gd name="T6" fmla="*/ 0 w 149"/>
                <a:gd name="T7" fmla="*/ 12 h 112"/>
                <a:gd name="T8" fmla="*/ 149 w 149"/>
                <a:gd name="T9" fmla="*/ 0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0"/>
                  </a:moveTo>
                  <a:lnTo>
                    <a:pt x="149" y="92"/>
                  </a:lnTo>
                  <a:lnTo>
                    <a:pt x="0" y="112"/>
                  </a:lnTo>
                  <a:lnTo>
                    <a:pt x="0" y="12"/>
                  </a:lnTo>
                  <a:lnTo>
                    <a:pt x="149" y="0"/>
                  </a:lnTo>
                  <a:close/>
                </a:path>
              </a:pathLst>
            </a:custGeom>
            <a:solidFill>
              <a:srgbClr val="91637A"/>
            </a:solidFill>
            <a:ln w="9525">
              <a:noFill/>
              <a:round/>
              <a:headEnd/>
              <a:tailEnd/>
            </a:ln>
          </p:spPr>
          <p:txBody>
            <a:bodyPr/>
            <a:lstStyle/>
            <a:p>
              <a:endParaRPr lang="he-IL" sz="1800"/>
            </a:p>
          </p:txBody>
        </p:sp>
        <p:sp>
          <p:nvSpPr>
            <p:cNvPr id="1030360" name="Freeform 223"/>
            <p:cNvSpPr>
              <a:spLocks/>
            </p:cNvSpPr>
            <p:nvPr/>
          </p:nvSpPr>
          <p:spPr bwMode="auto">
            <a:xfrm>
              <a:off x="4195" y="1496"/>
              <a:ext cx="74" cy="58"/>
            </a:xfrm>
            <a:custGeom>
              <a:avLst/>
              <a:gdLst>
                <a:gd name="T0" fmla="*/ 149 w 149"/>
                <a:gd name="T1" fmla="*/ 0 h 115"/>
                <a:gd name="T2" fmla="*/ 149 w 149"/>
                <a:gd name="T3" fmla="*/ 85 h 115"/>
                <a:gd name="T4" fmla="*/ 0 w 149"/>
                <a:gd name="T5" fmla="*/ 115 h 115"/>
                <a:gd name="T6" fmla="*/ 0 w 149"/>
                <a:gd name="T7" fmla="*/ 20 h 115"/>
                <a:gd name="T8" fmla="*/ 149 w 149"/>
                <a:gd name="T9" fmla="*/ 0 h 115"/>
                <a:gd name="T10" fmla="*/ 0 60000 65536"/>
                <a:gd name="T11" fmla="*/ 0 60000 65536"/>
                <a:gd name="T12" fmla="*/ 0 60000 65536"/>
                <a:gd name="T13" fmla="*/ 0 60000 65536"/>
                <a:gd name="T14" fmla="*/ 0 60000 65536"/>
                <a:gd name="T15" fmla="*/ 0 w 149"/>
                <a:gd name="T16" fmla="*/ 0 h 115"/>
                <a:gd name="T17" fmla="*/ 149 w 149"/>
                <a:gd name="T18" fmla="*/ 115 h 115"/>
              </a:gdLst>
              <a:ahLst/>
              <a:cxnLst>
                <a:cxn ang="T10">
                  <a:pos x="T0" y="T1"/>
                </a:cxn>
                <a:cxn ang="T11">
                  <a:pos x="T2" y="T3"/>
                </a:cxn>
                <a:cxn ang="T12">
                  <a:pos x="T4" y="T5"/>
                </a:cxn>
                <a:cxn ang="T13">
                  <a:pos x="T6" y="T7"/>
                </a:cxn>
                <a:cxn ang="T14">
                  <a:pos x="T8" y="T9"/>
                </a:cxn>
              </a:cxnLst>
              <a:rect l="T15" t="T16" r="T17" b="T18"/>
              <a:pathLst>
                <a:path w="149" h="115">
                  <a:moveTo>
                    <a:pt x="149" y="0"/>
                  </a:moveTo>
                  <a:lnTo>
                    <a:pt x="149" y="85"/>
                  </a:lnTo>
                  <a:lnTo>
                    <a:pt x="0" y="115"/>
                  </a:lnTo>
                  <a:lnTo>
                    <a:pt x="0" y="20"/>
                  </a:lnTo>
                  <a:lnTo>
                    <a:pt x="149" y="0"/>
                  </a:lnTo>
                  <a:close/>
                </a:path>
              </a:pathLst>
            </a:custGeom>
            <a:solidFill>
              <a:srgbClr val="91637A"/>
            </a:solidFill>
            <a:ln w="9525">
              <a:noFill/>
              <a:round/>
              <a:headEnd/>
              <a:tailEnd/>
            </a:ln>
          </p:spPr>
          <p:txBody>
            <a:bodyPr/>
            <a:lstStyle/>
            <a:p>
              <a:endParaRPr lang="he-IL" sz="1800"/>
            </a:p>
          </p:txBody>
        </p:sp>
        <p:sp>
          <p:nvSpPr>
            <p:cNvPr id="1030361" name="Freeform 224"/>
            <p:cNvSpPr>
              <a:spLocks/>
            </p:cNvSpPr>
            <p:nvPr/>
          </p:nvSpPr>
          <p:spPr bwMode="auto">
            <a:xfrm>
              <a:off x="4487" y="1502"/>
              <a:ext cx="16" cy="34"/>
            </a:xfrm>
            <a:custGeom>
              <a:avLst/>
              <a:gdLst>
                <a:gd name="T0" fmla="*/ 0 w 33"/>
                <a:gd name="T1" fmla="*/ 6 h 69"/>
                <a:gd name="T2" fmla="*/ 33 w 33"/>
                <a:gd name="T3" fmla="*/ 0 h 69"/>
                <a:gd name="T4" fmla="*/ 33 w 33"/>
                <a:gd name="T5" fmla="*/ 61 h 69"/>
                <a:gd name="T6" fmla="*/ 0 w 33"/>
                <a:gd name="T7" fmla="*/ 69 h 69"/>
                <a:gd name="T8" fmla="*/ 0 w 33"/>
                <a:gd name="T9" fmla="*/ 6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0" y="6"/>
                  </a:moveTo>
                  <a:lnTo>
                    <a:pt x="33" y="0"/>
                  </a:lnTo>
                  <a:lnTo>
                    <a:pt x="33" y="61"/>
                  </a:lnTo>
                  <a:lnTo>
                    <a:pt x="0" y="69"/>
                  </a:lnTo>
                  <a:lnTo>
                    <a:pt x="0" y="6"/>
                  </a:lnTo>
                  <a:close/>
                </a:path>
              </a:pathLst>
            </a:custGeom>
            <a:solidFill>
              <a:srgbClr val="91637A"/>
            </a:solidFill>
            <a:ln w="9525">
              <a:noFill/>
              <a:round/>
              <a:headEnd/>
              <a:tailEnd/>
            </a:ln>
          </p:spPr>
          <p:txBody>
            <a:bodyPr/>
            <a:lstStyle/>
            <a:p>
              <a:endParaRPr lang="he-IL" sz="1800"/>
            </a:p>
          </p:txBody>
        </p:sp>
        <p:sp>
          <p:nvSpPr>
            <p:cNvPr id="1030362" name="Freeform 225"/>
            <p:cNvSpPr>
              <a:spLocks/>
            </p:cNvSpPr>
            <p:nvPr/>
          </p:nvSpPr>
          <p:spPr bwMode="auto">
            <a:xfrm>
              <a:off x="4362" y="1106"/>
              <a:ext cx="73" cy="56"/>
            </a:xfrm>
            <a:custGeom>
              <a:avLst/>
              <a:gdLst>
                <a:gd name="T0" fmla="*/ 148 w 148"/>
                <a:gd name="T1" fmla="*/ 111 h 111"/>
                <a:gd name="T2" fmla="*/ 0 w 148"/>
                <a:gd name="T3" fmla="*/ 75 h 111"/>
                <a:gd name="T4" fmla="*/ 0 w 148"/>
                <a:gd name="T5" fmla="*/ 0 h 111"/>
                <a:gd name="T6" fmla="*/ 148 w 148"/>
                <a:gd name="T7" fmla="*/ 45 h 111"/>
                <a:gd name="T8" fmla="*/ 148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148" y="111"/>
                  </a:moveTo>
                  <a:lnTo>
                    <a:pt x="0" y="75"/>
                  </a:lnTo>
                  <a:lnTo>
                    <a:pt x="0" y="0"/>
                  </a:lnTo>
                  <a:lnTo>
                    <a:pt x="148" y="45"/>
                  </a:lnTo>
                  <a:lnTo>
                    <a:pt x="148" y="111"/>
                  </a:lnTo>
                  <a:close/>
                </a:path>
              </a:pathLst>
            </a:custGeom>
            <a:solidFill>
              <a:srgbClr val="91637A"/>
            </a:solidFill>
            <a:ln w="9525">
              <a:noFill/>
              <a:round/>
              <a:headEnd/>
              <a:tailEnd/>
            </a:ln>
          </p:spPr>
          <p:txBody>
            <a:bodyPr/>
            <a:lstStyle/>
            <a:p>
              <a:endParaRPr lang="he-IL" sz="1800"/>
            </a:p>
          </p:txBody>
        </p:sp>
        <p:sp>
          <p:nvSpPr>
            <p:cNvPr id="1030363" name="Freeform 226"/>
            <p:cNvSpPr>
              <a:spLocks/>
            </p:cNvSpPr>
            <p:nvPr/>
          </p:nvSpPr>
          <p:spPr bwMode="auto">
            <a:xfrm>
              <a:off x="4321" y="1044"/>
              <a:ext cx="75" cy="63"/>
            </a:xfrm>
            <a:custGeom>
              <a:avLst/>
              <a:gdLst>
                <a:gd name="T0" fmla="*/ 0 w 148"/>
                <a:gd name="T1" fmla="*/ 81 h 127"/>
                <a:gd name="T2" fmla="*/ 0 w 148"/>
                <a:gd name="T3" fmla="*/ 0 h 127"/>
                <a:gd name="T4" fmla="*/ 148 w 148"/>
                <a:gd name="T5" fmla="*/ 54 h 127"/>
                <a:gd name="T6" fmla="*/ 148 w 148"/>
                <a:gd name="T7" fmla="*/ 127 h 127"/>
                <a:gd name="T8" fmla="*/ 0 w 148"/>
                <a:gd name="T9" fmla="*/ 81 h 127"/>
                <a:gd name="T10" fmla="*/ 0 60000 65536"/>
                <a:gd name="T11" fmla="*/ 0 60000 65536"/>
                <a:gd name="T12" fmla="*/ 0 60000 65536"/>
                <a:gd name="T13" fmla="*/ 0 60000 65536"/>
                <a:gd name="T14" fmla="*/ 0 60000 65536"/>
                <a:gd name="T15" fmla="*/ 0 w 148"/>
                <a:gd name="T16" fmla="*/ 0 h 127"/>
                <a:gd name="T17" fmla="*/ 148 w 148"/>
                <a:gd name="T18" fmla="*/ 127 h 127"/>
              </a:gdLst>
              <a:ahLst/>
              <a:cxnLst>
                <a:cxn ang="T10">
                  <a:pos x="T0" y="T1"/>
                </a:cxn>
                <a:cxn ang="T11">
                  <a:pos x="T2" y="T3"/>
                </a:cxn>
                <a:cxn ang="T12">
                  <a:pos x="T4" y="T5"/>
                </a:cxn>
                <a:cxn ang="T13">
                  <a:pos x="T6" y="T7"/>
                </a:cxn>
                <a:cxn ang="T14">
                  <a:pos x="T8" y="T9"/>
                </a:cxn>
              </a:cxnLst>
              <a:rect l="T15" t="T16" r="T17" b="T18"/>
              <a:pathLst>
                <a:path w="148" h="127">
                  <a:moveTo>
                    <a:pt x="0" y="81"/>
                  </a:moveTo>
                  <a:lnTo>
                    <a:pt x="0" y="0"/>
                  </a:lnTo>
                  <a:lnTo>
                    <a:pt x="148" y="54"/>
                  </a:lnTo>
                  <a:lnTo>
                    <a:pt x="148" y="127"/>
                  </a:lnTo>
                  <a:lnTo>
                    <a:pt x="0" y="81"/>
                  </a:lnTo>
                  <a:close/>
                </a:path>
              </a:pathLst>
            </a:custGeom>
            <a:solidFill>
              <a:srgbClr val="91637A"/>
            </a:solidFill>
            <a:ln w="9525">
              <a:noFill/>
              <a:round/>
              <a:headEnd/>
              <a:tailEnd/>
            </a:ln>
          </p:spPr>
          <p:txBody>
            <a:bodyPr/>
            <a:lstStyle/>
            <a:p>
              <a:endParaRPr lang="he-IL" sz="1800"/>
            </a:p>
          </p:txBody>
        </p:sp>
        <p:sp>
          <p:nvSpPr>
            <p:cNvPr id="1030364" name="Freeform 227"/>
            <p:cNvSpPr>
              <a:spLocks/>
            </p:cNvSpPr>
            <p:nvPr/>
          </p:nvSpPr>
          <p:spPr bwMode="auto">
            <a:xfrm>
              <a:off x="4278" y="977"/>
              <a:ext cx="74" cy="68"/>
            </a:xfrm>
            <a:custGeom>
              <a:avLst/>
              <a:gdLst>
                <a:gd name="T0" fmla="*/ 0 w 149"/>
                <a:gd name="T1" fmla="*/ 83 h 137"/>
                <a:gd name="T2" fmla="*/ 0 w 149"/>
                <a:gd name="T3" fmla="*/ 0 h 137"/>
                <a:gd name="T4" fmla="*/ 149 w 149"/>
                <a:gd name="T5" fmla="*/ 62 h 137"/>
                <a:gd name="T6" fmla="*/ 149 w 149"/>
                <a:gd name="T7" fmla="*/ 137 h 137"/>
                <a:gd name="T8" fmla="*/ 0 w 149"/>
                <a:gd name="T9" fmla="*/ 83 h 137"/>
                <a:gd name="T10" fmla="*/ 0 60000 65536"/>
                <a:gd name="T11" fmla="*/ 0 60000 65536"/>
                <a:gd name="T12" fmla="*/ 0 60000 65536"/>
                <a:gd name="T13" fmla="*/ 0 60000 65536"/>
                <a:gd name="T14" fmla="*/ 0 60000 65536"/>
                <a:gd name="T15" fmla="*/ 0 w 149"/>
                <a:gd name="T16" fmla="*/ 0 h 137"/>
                <a:gd name="T17" fmla="*/ 149 w 149"/>
                <a:gd name="T18" fmla="*/ 137 h 137"/>
              </a:gdLst>
              <a:ahLst/>
              <a:cxnLst>
                <a:cxn ang="T10">
                  <a:pos x="T0" y="T1"/>
                </a:cxn>
                <a:cxn ang="T11">
                  <a:pos x="T2" y="T3"/>
                </a:cxn>
                <a:cxn ang="T12">
                  <a:pos x="T4" y="T5"/>
                </a:cxn>
                <a:cxn ang="T13">
                  <a:pos x="T6" y="T7"/>
                </a:cxn>
                <a:cxn ang="T14">
                  <a:pos x="T8" y="T9"/>
                </a:cxn>
              </a:cxnLst>
              <a:rect l="T15" t="T16" r="T17" b="T18"/>
              <a:pathLst>
                <a:path w="149" h="137">
                  <a:moveTo>
                    <a:pt x="0" y="83"/>
                  </a:moveTo>
                  <a:lnTo>
                    <a:pt x="0" y="0"/>
                  </a:lnTo>
                  <a:lnTo>
                    <a:pt x="149" y="62"/>
                  </a:lnTo>
                  <a:lnTo>
                    <a:pt x="149" y="137"/>
                  </a:lnTo>
                  <a:lnTo>
                    <a:pt x="0" y="83"/>
                  </a:lnTo>
                  <a:close/>
                </a:path>
              </a:pathLst>
            </a:custGeom>
            <a:solidFill>
              <a:srgbClr val="91637A"/>
            </a:solidFill>
            <a:ln w="9525">
              <a:noFill/>
              <a:round/>
              <a:headEnd/>
              <a:tailEnd/>
            </a:ln>
          </p:spPr>
          <p:txBody>
            <a:bodyPr/>
            <a:lstStyle/>
            <a:p>
              <a:endParaRPr lang="he-IL" sz="1800"/>
            </a:p>
          </p:txBody>
        </p:sp>
        <p:sp>
          <p:nvSpPr>
            <p:cNvPr id="1030365" name="Freeform 228"/>
            <p:cNvSpPr>
              <a:spLocks/>
            </p:cNvSpPr>
            <p:nvPr/>
          </p:nvSpPr>
          <p:spPr bwMode="auto">
            <a:xfrm>
              <a:off x="4132" y="855"/>
              <a:ext cx="15" cy="57"/>
            </a:xfrm>
            <a:custGeom>
              <a:avLst/>
              <a:gdLst>
                <a:gd name="T0" fmla="*/ 29 w 29"/>
                <a:gd name="T1" fmla="*/ 113 h 113"/>
                <a:gd name="T2" fmla="*/ 0 w 29"/>
                <a:gd name="T3" fmla="*/ 101 h 113"/>
                <a:gd name="T4" fmla="*/ 0 w 29"/>
                <a:gd name="T5" fmla="*/ 0 h 113"/>
                <a:gd name="T6" fmla="*/ 29 w 29"/>
                <a:gd name="T7" fmla="*/ 12 h 113"/>
                <a:gd name="T8" fmla="*/ 29 w 29"/>
                <a:gd name="T9" fmla="*/ 113 h 113"/>
                <a:gd name="T10" fmla="*/ 0 60000 65536"/>
                <a:gd name="T11" fmla="*/ 0 60000 65536"/>
                <a:gd name="T12" fmla="*/ 0 60000 65536"/>
                <a:gd name="T13" fmla="*/ 0 60000 65536"/>
                <a:gd name="T14" fmla="*/ 0 60000 65536"/>
                <a:gd name="T15" fmla="*/ 0 w 29"/>
                <a:gd name="T16" fmla="*/ 0 h 113"/>
                <a:gd name="T17" fmla="*/ 29 w 29"/>
                <a:gd name="T18" fmla="*/ 113 h 113"/>
              </a:gdLst>
              <a:ahLst/>
              <a:cxnLst>
                <a:cxn ang="T10">
                  <a:pos x="T0" y="T1"/>
                </a:cxn>
                <a:cxn ang="T11">
                  <a:pos x="T2" y="T3"/>
                </a:cxn>
                <a:cxn ang="T12">
                  <a:pos x="T4" y="T5"/>
                </a:cxn>
                <a:cxn ang="T13">
                  <a:pos x="T6" y="T7"/>
                </a:cxn>
                <a:cxn ang="T14">
                  <a:pos x="T8" y="T9"/>
                </a:cxn>
              </a:cxnLst>
              <a:rect l="T15" t="T16" r="T17" b="T18"/>
              <a:pathLst>
                <a:path w="29" h="113">
                  <a:moveTo>
                    <a:pt x="29" y="113"/>
                  </a:moveTo>
                  <a:lnTo>
                    <a:pt x="0" y="101"/>
                  </a:lnTo>
                  <a:lnTo>
                    <a:pt x="0" y="0"/>
                  </a:lnTo>
                  <a:lnTo>
                    <a:pt x="29" y="12"/>
                  </a:lnTo>
                  <a:lnTo>
                    <a:pt x="29" y="113"/>
                  </a:lnTo>
                  <a:close/>
                </a:path>
              </a:pathLst>
            </a:custGeom>
            <a:solidFill>
              <a:srgbClr val="91637A"/>
            </a:solidFill>
            <a:ln w="9525">
              <a:noFill/>
              <a:round/>
              <a:headEnd/>
              <a:tailEnd/>
            </a:ln>
          </p:spPr>
          <p:txBody>
            <a:bodyPr/>
            <a:lstStyle/>
            <a:p>
              <a:endParaRPr lang="he-IL" sz="1800"/>
            </a:p>
          </p:txBody>
        </p:sp>
        <p:sp>
          <p:nvSpPr>
            <p:cNvPr id="1030366" name="Freeform 229"/>
            <p:cNvSpPr>
              <a:spLocks/>
            </p:cNvSpPr>
            <p:nvPr/>
          </p:nvSpPr>
          <p:spPr bwMode="auto">
            <a:xfrm>
              <a:off x="4132" y="916"/>
              <a:ext cx="55" cy="69"/>
            </a:xfrm>
            <a:custGeom>
              <a:avLst/>
              <a:gdLst>
                <a:gd name="T0" fmla="*/ 108 w 108"/>
                <a:gd name="T1" fmla="*/ 45 h 138"/>
                <a:gd name="T2" fmla="*/ 108 w 108"/>
                <a:gd name="T3" fmla="*/ 138 h 138"/>
                <a:gd name="T4" fmla="*/ 0 w 108"/>
                <a:gd name="T5" fmla="*/ 99 h 138"/>
                <a:gd name="T6" fmla="*/ 0 w 108"/>
                <a:gd name="T7" fmla="*/ 0 h 138"/>
                <a:gd name="T8" fmla="*/ 108 w 108"/>
                <a:gd name="T9" fmla="*/ 45 h 138"/>
                <a:gd name="T10" fmla="*/ 0 60000 65536"/>
                <a:gd name="T11" fmla="*/ 0 60000 65536"/>
                <a:gd name="T12" fmla="*/ 0 60000 65536"/>
                <a:gd name="T13" fmla="*/ 0 60000 65536"/>
                <a:gd name="T14" fmla="*/ 0 60000 65536"/>
                <a:gd name="T15" fmla="*/ 0 w 108"/>
                <a:gd name="T16" fmla="*/ 0 h 138"/>
                <a:gd name="T17" fmla="*/ 108 w 108"/>
                <a:gd name="T18" fmla="*/ 138 h 138"/>
              </a:gdLst>
              <a:ahLst/>
              <a:cxnLst>
                <a:cxn ang="T10">
                  <a:pos x="T0" y="T1"/>
                </a:cxn>
                <a:cxn ang="T11">
                  <a:pos x="T2" y="T3"/>
                </a:cxn>
                <a:cxn ang="T12">
                  <a:pos x="T4" y="T5"/>
                </a:cxn>
                <a:cxn ang="T13">
                  <a:pos x="T6" y="T7"/>
                </a:cxn>
                <a:cxn ang="T14">
                  <a:pos x="T8" y="T9"/>
                </a:cxn>
              </a:cxnLst>
              <a:rect l="T15" t="T16" r="T17" b="T18"/>
              <a:pathLst>
                <a:path w="108" h="138">
                  <a:moveTo>
                    <a:pt x="108" y="45"/>
                  </a:moveTo>
                  <a:lnTo>
                    <a:pt x="108" y="138"/>
                  </a:lnTo>
                  <a:lnTo>
                    <a:pt x="0" y="99"/>
                  </a:lnTo>
                  <a:lnTo>
                    <a:pt x="0" y="0"/>
                  </a:lnTo>
                  <a:lnTo>
                    <a:pt x="108" y="45"/>
                  </a:lnTo>
                  <a:close/>
                </a:path>
              </a:pathLst>
            </a:custGeom>
            <a:solidFill>
              <a:srgbClr val="91637A"/>
            </a:solidFill>
            <a:ln w="9525">
              <a:noFill/>
              <a:round/>
              <a:headEnd/>
              <a:tailEnd/>
            </a:ln>
          </p:spPr>
          <p:txBody>
            <a:bodyPr/>
            <a:lstStyle/>
            <a:p>
              <a:endParaRPr lang="he-IL" sz="1800"/>
            </a:p>
          </p:txBody>
        </p:sp>
        <p:sp>
          <p:nvSpPr>
            <p:cNvPr id="1030367" name="Freeform 230"/>
            <p:cNvSpPr>
              <a:spLocks/>
            </p:cNvSpPr>
            <p:nvPr/>
          </p:nvSpPr>
          <p:spPr bwMode="auto">
            <a:xfrm>
              <a:off x="4132" y="975"/>
              <a:ext cx="15" cy="55"/>
            </a:xfrm>
            <a:custGeom>
              <a:avLst/>
              <a:gdLst>
                <a:gd name="T0" fmla="*/ 29 w 29"/>
                <a:gd name="T1" fmla="*/ 11 h 111"/>
                <a:gd name="T2" fmla="*/ 29 w 29"/>
                <a:gd name="T3" fmla="*/ 111 h 111"/>
                <a:gd name="T4" fmla="*/ 0 w 29"/>
                <a:gd name="T5" fmla="*/ 103 h 111"/>
                <a:gd name="T6" fmla="*/ 0 w 29"/>
                <a:gd name="T7" fmla="*/ 0 h 111"/>
                <a:gd name="T8" fmla="*/ 29 w 29"/>
                <a:gd name="T9" fmla="*/ 11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29" y="11"/>
                  </a:moveTo>
                  <a:lnTo>
                    <a:pt x="29" y="111"/>
                  </a:lnTo>
                  <a:lnTo>
                    <a:pt x="0" y="103"/>
                  </a:lnTo>
                  <a:lnTo>
                    <a:pt x="0" y="0"/>
                  </a:lnTo>
                  <a:lnTo>
                    <a:pt x="29" y="11"/>
                  </a:lnTo>
                  <a:close/>
                </a:path>
              </a:pathLst>
            </a:custGeom>
            <a:solidFill>
              <a:srgbClr val="91637A"/>
            </a:solidFill>
            <a:ln w="9525">
              <a:noFill/>
              <a:round/>
              <a:headEnd/>
              <a:tailEnd/>
            </a:ln>
          </p:spPr>
          <p:txBody>
            <a:bodyPr/>
            <a:lstStyle/>
            <a:p>
              <a:endParaRPr lang="he-IL" sz="1800"/>
            </a:p>
          </p:txBody>
        </p:sp>
        <p:sp>
          <p:nvSpPr>
            <p:cNvPr id="1030368" name="Freeform 231"/>
            <p:cNvSpPr>
              <a:spLocks/>
            </p:cNvSpPr>
            <p:nvPr/>
          </p:nvSpPr>
          <p:spPr bwMode="auto">
            <a:xfrm>
              <a:off x="4132" y="1036"/>
              <a:ext cx="55" cy="64"/>
            </a:xfrm>
            <a:custGeom>
              <a:avLst/>
              <a:gdLst>
                <a:gd name="T0" fmla="*/ 108 w 108"/>
                <a:gd name="T1" fmla="*/ 34 h 128"/>
                <a:gd name="T2" fmla="*/ 108 w 108"/>
                <a:gd name="T3" fmla="*/ 128 h 128"/>
                <a:gd name="T4" fmla="*/ 0 w 108"/>
                <a:gd name="T5" fmla="*/ 100 h 128"/>
                <a:gd name="T6" fmla="*/ 0 w 108"/>
                <a:gd name="T7" fmla="*/ 0 h 128"/>
                <a:gd name="T8" fmla="*/ 108 w 108"/>
                <a:gd name="T9" fmla="*/ 34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108" y="34"/>
                  </a:moveTo>
                  <a:lnTo>
                    <a:pt x="108" y="128"/>
                  </a:lnTo>
                  <a:lnTo>
                    <a:pt x="0" y="100"/>
                  </a:lnTo>
                  <a:lnTo>
                    <a:pt x="0" y="0"/>
                  </a:lnTo>
                  <a:lnTo>
                    <a:pt x="108" y="34"/>
                  </a:lnTo>
                  <a:close/>
                </a:path>
              </a:pathLst>
            </a:custGeom>
            <a:solidFill>
              <a:srgbClr val="91637A"/>
            </a:solidFill>
            <a:ln w="9525">
              <a:noFill/>
              <a:round/>
              <a:headEnd/>
              <a:tailEnd/>
            </a:ln>
          </p:spPr>
          <p:txBody>
            <a:bodyPr/>
            <a:lstStyle/>
            <a:p>
              <a:endParaRPr lang="he-IL" sz="1800"/>
            </a:p>
          </p:txBody>
        </p:sp>
        <p:sp>
          <p:nvSpPr>
            <p:cNvPr id="1030369" name="Freeform 232"/>
            <p:cNvSpPr>
              <a:spLocks/>
            </p:cNvSpPr>
            <p:nvPr/>
          </p:nvSpPr>
          <p:spPr bwMode="auto">
            <a:xfrm>
              <a:off x="4132" y="1095"/>
              <a:ext cx="15" cy="55"/>
            </a:xfrm>
            <a:custGeom>
              <a:avLst/>
              <a:gdLst>
                <a:gd name="T0" fmla="*/ 29 w 29"/>
                <a:gd name="T1" fmla="*/ 8 h 109"/>
                <a:gd name="T2" fmla="*/ 29 w 29"/>
                <a:gd name="T3" fmla="*/ 109 h 109"/>
                <a:gd name="T4" fmla="*/ 0 w 29"/>
                <a:gd name="T5" fmla="*/ 104 h 109"/>
                <a:gd name="T6" fmla="*/ 0 w 29"/>
                <a:gd name="T7" fmla="*/ 0 h 109"/>
                <a:gd name="T8" fmla="*/ 29 w 29"/>
                <a:gd name="T9" fmla="*/ 8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29" y="8"/>
                  </a:moveTo>
                  <a:lnTo>
                    <a:pt x="29" y="109"/>
                  </a:lnTo>
                  <a:lnTo>
                    <a:pt x="0" y="104"/>
                  </a:lnTo>
                  <a:lnTo>
                    <a:pt x="0" y="0"/>
                  </a:lnTo>
                  <a:lnTo>
                    <a:pt x="29" y="8"/>
                  </a:lnTo>
                  <a:close/>
                </a:path>
              </a:pathLst>
            </a:custGeom>
            <a:solidFill>
              <a:srgbClr val="91637A"/>
            </a:solidFill>
            <a:ln w="9525">
              <a:noFill/>
              <a:round/>
              <a:headEnd/>
              <a:tailEnd/>
            </a:ln>
          </p:spPr>
          <p:txBody>
            <a:bodyPr/>
            <a:lstStyle/>
            <a:p>
              <a:endParaRPr lang="he-IL" sz="1800"/>
            </a:p>
          </p:txBody>
        </p:sp>
        <p:sp>
          <p:nvSpPr>
            <p:cNvPr id="1030370" name="Freeform 233"/>
            <p:cNvSpPr>
              <a:spLocks/>
            </p:cNvSpPr>
            <p:nvPr/>
          </p:nvSpPr>
          <p:spPr bwMode="auto">
            <a:xfrm>
              <a:off x="4132" y="1156"/>
              <a:ext cx="55" cy="58"/>
            </a:xfrm>
            <a:custGeom>
              <a:avLst/>
              <a:gdLst>
                <a:gd name="T0" fmla="*/ 108 w 108"/>
                <a:gd name="T1" fmla="*/ 21 h 115"/>
                <a:gd name="T2" fmla="*/ 108 w 108"/>
                <a:gd name="T3" fmla="*/ 115 h 115"/>
                <a:gd name="T4" fmla="*/ 0 w 108"/>
                <a:gd name="T5" fmla="*/ 100 h 115"/>
                <a:gd name="T6" fmla="*/ 0 w 108"/>
                <a:gd name="T7" fmla="*/ 0 h 115"/>
                <a:gd name="T8" fmla="*/ 108 w 108"/>
                <a:gd name="T9" fmla="*/ 21 h 115"/>
                <a:gd name="T10" fmla="*/ 0 60000 65536"/>
                <a:gd name="T11" fmla="*/ 0 60000 65536"/>
                <a:gd name="T12" fmla="*/ 0 60000 65536"/>
                <a:gd name="T13" fmla="*/ 0 60000 65536"/>
                <a:gd name="T14" fmla="*/ 0 60000 65536"/>
                <a:gd name="T15" fmla="*/ 0 w 108"/>
                <a:gd name="T16" fmla="*/ 0 h 115"/>
                <a:gd name="T17" fmla="*/ 108 w 108"/>
                <a:gd name="T18" fmla="*/ 115 h 115"/>
              </a:gdLst>
              <a:ahLst/>
              <a:cxnLst>
                <a:cxn ang="T10">
                  <a:pos x="T0" y="T1"/>
                </a:cxn>
                <a:cxn ang="T11">
                  <a:pos x="T2" y="T3"/>
                </a:cxn>
                <a:cxn ang="T12">
                  <a:pos x="T4" y="T5"/>
                </a:cxn>
                <a:cxn ang="T13">
                  <a:pos x="T6" y="T7"/>
                </a:cxn>
                <a:cxn ang="T14">
                  <a:pos x="T8" y="T9"/>
                </a:cxn>
              </a:cxnLst>
              <a:rect l="T15" t="T16" r="T17" b="T18"/>
              <a:pathLst>
                <a:path w="108" h="115">
                  <a:moveTo>
                    <a:pt x="108" y="21"/>
                  </a:moveTo>
                  <a:lnTo>
                    <a:pt x="108" y="115"/>
                  </a:lnTo>
                  <a:lnTo>
                    <a:pt x="0" y="100"/>
                  </a:lnTo>
                  <a:lnTo>
                    <a:pt x="0" y="0"/>
                  </a:lnTo>
                  <a:lnTo>
                    <a:pt x="108" y="21"/>
                  </a:lnTo>
                  <a:close/>
                </a:path>
              </a:pathLst>
            </a:custGeom>
            <a:solidFill>
              <a:srgbClr val="91637A"/>
            </a:solidFill>
            <a:ln w="9525">
              <a:noFill/>
              <a:round/>
              <a:headEnd/>
              <a:tailEnd/>
            </a:ln>
          </p:spPr>
          <p:txBody>
            <a:bodyPr/>
            <a:lstStyle/>
            <a:p>
              <a:endParaRPr lang="he-IL" sz="1800"/>
            </a:p>
          </p:txBody>
        </p:sp>
        <p:sp>
          <p:nvSpPr>
            <p:cNvPr id="1030371" name="Freeform 234"/>
            <p:cNvSpPr>
              <a:spLocks/>
            </p:cNvSpPr>
            <p:nvPr/>
          </p:nvSpPr>
          <p:spPr bwMode="auto">
            <a:xfrm>
              <a:off x="4132" y="1215"/>
              <a:ext cx="15" cy="53"/>
            </a:xfrm>
            <a:custGeom>
              <a:avLst/>
              <a:gdLst>
                <a:gd name="T0" fmla="*/ 29 w 29"/>
                <a:gd name="T1" fmla="*/ 3 h 104"/>
                <a:gd name="T2" fmla="*/ 29 w 29"/>
                <a:gd name="T3" fmla="*/ 104 h 104"/>
                <a:gd name="T4" fmla="*/ 0 w 29"/>
                <a:gd name="T5" fmla="*/ 102 h 104"/>
                <a:gd name="T6" fmla="*/ 0 w 29"/>
                <a:gd name="T7" fmla="*/ 0 h 104"/>
                <a:gd name="T8" fmla="*/ 29 w 29"/>
                <a:gd name="T9" fmla="*/ 3 h 104"/>
                <a:gd name="T10" fmla="*/ 0 60000 65536"/>
                <a:gd name="T11" fmla="*/ 0 60000 65536"/>
                <a:gd name="T12" fmla="*/ 0 60000 65536"/>
                <a:gd name="T13" fmla="*/ 0 60000 65536"/>
                <a:gd name="T14" fmla="*/ 0 60000 65536"/>
                <a:gd name="T15" fmla="*/ 0 w 29"/>
                <a:gd name="T16" fmla="*/ 0 h 104"/>
                <a:gd name="T17" fmla="*/ 29 w 29"/>
                <a:gd name="T18" fmla="*/ 104 h 104"/>
              </a:gdLst>
              <a:ahLst/>
              <a:cxnLst>
                <a:cxn ang="T10">
                  <a:pos x="T0" y="T1"/>
                </a:cxn>
                <a:cxn ang="T11">
                  <a:pos x="T2" y="T3"/>
                </a:cxn>
                <a:cxn ang="T12">
                  <a:pos x="T4" y="T5"/>
                </a:cxn>
                <a:cxn ang="T13">
                  <a:pos x="T6" y="T7"/>
                </a:cxn>
                <a:cxn ang="T14">
                  <a:pos x="T8" y="T9"/>
                </a:cxn>
              </a:cxnLst>
              <a:rect l="T15" t="T16" r="T17" b="T18"/>
              <a:pathLst>
                <a:path w="29" h="104">
                  <a:moveTo>
                    <a:pt x="29" y="3"/>
                  </a:moveTo>
                  <a:lnTo>
                    <a:pt x="29" y="104"/>
                  </a:lnTo>
                  <a:lnTo>
                    <a:pt x="0" y="102"/>
                  </a:lnTo>
                  <a:lnTo>
                    <a:pt x="0" y="0"/>
                  </a:lnTo>
                  <a:lnTo>
                    <a:pt x="29" y="3"/>
                  </a:lnTo>
                  <a:close/>
                </a:path>
              </a:pathLst>
            </a:custGeom>
            <a:solidFill>
              <a:srgbClr val="91637A"/>
            </a:solidFill>
            <a:ln w="9525">
              <a:noFill/>
              <a:round/>
              <a:headEnd/>
              <a:tailEnd/>
            </a:ln>
          </p:spPr>
          <p:txBody>
            <a:bodyPr/>
            <a:lstStyle/>
            <a:p>
              <a:endParaRPr lang="he-IL" sz="1800"/>
            </a:p>
          </p:txBody>
        </p:sp>
        <p:sp>
          <p:nvSpPr>
            <p:cNvPr id="1030372" name="Freeform 235"/>
            <p:cNvSpPr>
              <a:spLocks/>
            </p:cNvSpPr>
            <p:nvPr/>
          </p:nvSpPr>
          <p:spPr bwMode="auto">
            <a:xfrm>
              <a:off x="4132" y="1454"/>
              <a:ext cx="15" cy="53"/>
            </a:xfrm>
            <a:custGeom>
              <a:avLst/>
              <a:gdLst>
                <a:gd name="T0" fmla="*/ 0 w 29"/>
                <a:gd name="T1" fmla="*/ 3 h 106"/>
                <a:gd name="T2" fmla="*/ 29 w 29"/>
                <a:gd name="T3" fmla="*/ 0 h 106"/>
                <a:gd name="T4" fmla="*/ 29 w 29"/>
                <a:gd name="T5" fmla="*/ 103 h 106"/>
                <a:gd name="T6" fmla="*/ 0 w 29"/>
                <a:gd name="T7" fmla="*/ 106 h 106"/>
                <a:gd name="T8" fmla="*/ 0 w 29"/>
                <a:gd name="T9" fmla="*/ 3 h 106"/>
                <a:gd name="T10" fmla="*/ 0 60000 65536"/>
                <a:gd name="T11" fmla="*/ 0 60000 65536"/>
                <a:gd name="T12" fmla="*/ 0 60000 65536"/>
                <a:gd name="T13" fmla="*/ 0 60000 65536"/>
                <a:gd name="T14" fmla="*/ 0 60000 65536"/>
                <a:gd name="T15" fmla="*/ 0 w 29"/>
                <a:gd name="T16" fmla="*/ 0 h 106"/>
                <a:gd name="T17" fmla="*/ 29 w 29"/>
                <a:gd name="T18" fmla="*/ 106 h 106"/>
              </a:gdLst>
              <a:ahLst/>
              <a:cxnLst>
                <a:cxn ang="T10">
                  <a:pos x="T0" y="T1"/>
                </a:cxn>
                <a:cxn ang="T11">
                  <a:pos x="T2" y="T3"/>
                </a:cxn>
                <a:cxn ang="T12">
                  <a:pos x="T4" y="T5"/>
                </a:cxn>
                <a:cxn ang="T13">
                  <a:pos x="T6" y="T7"/>
                </a:cxn>
                <a:cxn ang="T14">
                  <a:pos x="T8" y="T9"/>
                </a:cxn>
              </a:cxnLst>
              <a:rect l="T15" t="T16" r="T17" b="T18"/>
              <a:pathLst>
                <a:path w="29" h="106">
                  <a:moveTo>
                    <a:pt x="0" y="3"/>
                  </a:moveTo>
                  <a:lnTo>
                    <a:pt x="29" y="0"/>
                  </a:lnTo>
                  <a:lnTo>
                    <a:pt x="29" y="103"/>
                  </a:lnTo>
                  <a:lnTo>
                    <a:pt x="0" y="106"/>
                  </a:lnTo>
                  <a:lnTo>
                    <a:pt x="0" y="3"/>
                  </a:lnTo>
                  <a:close/>
                </a:path>
              </a:pathLst>
            </a:custGeom>
            <a:solidFill>
              <a:srgbClr val="91637A"/>
            </a:solidFill>
            <a:ln w="9525">
              <a:noFill/>
              <a:round/>
              <a:headEnd/>
              <a:tailEnd/>
            </a:ln>
          </p:spPr>
          <p:txBody>
            <a:bodyPr/>
            <a:lstStyle/>
            <a:p>
              <a:endParaRPr lang="he-IL" sz="1800"/>
            </a:p>
          </p:txBody>
        </p:sp>
        <p:sp>
          <p:nvSpPr>
            <p:cNvPr id="1030373" name="Freeform 236"/>
            <p:cNvSpPr>
              <a:spLocks/>
            </p:cNvSpPr>
            <p:nvPr/>
          </p:nvSpPr>
          <p:spPr bwMode="auto">
            <a:xfrm>
              <a:off x="4132" y="1508"/>
              <a:ext cx="55" cy="58"/>
            </a:xfrm>
            <a:custGeom>
              <a:avLst/>
              <a:gdLst>
                <a:gd name="T0" fmla="*/ 0 w 108"/>
                <a:gd name="T1" fmla="*/ 16 h 116"/>
                <a:gd name="T2" fmla="*/ 108 w 108"/>
                <a:gd name="T3" fmla="*/ 0 h 116"/>
                <a:gd name="T4" fmla="*/ 108 w 108"/>
                <a:gd name="T5" fmla="*/ 95 h 116"/>
                <a:gd name="T6" fmla="*/ 0 w 108"/>
                <a:gd name="T7" fmla="*/ 116 h 116"/>
                <a:gd name="T8" fmla="*/ 0 w 108"/>
                <a:gd name="T9" fmla="*/ 16 h 116"/>
                <a:gd name="T10" fmla="*/ 0 60000 65536"/>
                <a:gd name="T11" fmla="*/ 0 60000 65536"/>
                <a:gd name="T12" fmla="*/ 0 60000 65536"/>
                <a:gd name="T13" fmla="*/ 0 60000 65536"/>
                <a:gd name="T14" fmla="*/ 0 60000 65536"/>
                <a:gd name="T15" fmla="*/ 0 w 108"/>
                <a:gd name="T16" fmla="*/ 0 h 116"/>
                <a:gd name="T17" fmla="*/ 108 w 108"/>
                <a:gd name="T18" fmla="*/ 116 h 116"/>
              </a:gdLst>
              <a:ahLst/>
              <a:cxnLst>
                <a:cxn ang="T10">
                  <a:pos x="T0" y="T1"/>
                </a:cxn>
                <a:cxn ang="T11">
                  <a:pos x="T2" y="T3"/>
                </a:cxn>
                <a:cxn ang="T12">
                  <a:pos x="T4" y="T5"/>
                </a:cxn>
                <a:cxn ang="T13">
                  <a:pos x="T6" y="T7"/>
                </a:cxn>
                <a:cxn ang="T14">
                  <a:pos x="T8" y="T9"/>
                </a:cxn>
              </a:cxnLst>
              <a:rect l="T15" t="T16" r="T17" b="T18"/>
              <a:pathLst>
                <a:path w="108" h="116">
                  <a:moveTo>
                    <a:pt x="0" y="16"/>
                  </a:moveTo>
                  <a:lnTo>
                    <a:pt x="108" y="0"/>
                  </a:lnTo>
                  <a:lnTo>
                    <a:pt x="108" y="95"/>
                  </a:lnTo>
                  <a:lnTo>
                    <a:pt x="0" y="116"/>
                  </a:lnTo>
                  <a:lnTo>
                    <a:pt x="0" y="16"/>
                  </a:lnTo>
                  <a:close/>
                </a:path>
              </a:pathLst>
            </a:custGeom>
            <a:solidFill>
              <a:srgbClr val="91637A"/>
            </a:solidFill>
            <a:ln w="9525">
              <a:noFill/>
              <a:round/>
              <a:headEnd/>
              <a:tailEnd/>
            </a:ln>
          </p:spPr>
          <p:txBody>
            <a:bodyPr/>
            <a:lstStyle/>
            <a:p>
              <a:endParaRPr lang="he-IL" sz="1800"/>
            </a:p>
          </p:txBody>
        </p:sp>
        <p:sp>
          <p:nvSpPr>
            <p:cNvPr id="1030374" name="Freeform 237"/>
            <p:cNvSpPr>
              <a:spLocks/>
            </p:cNvSpPr>
            <p:nvPr/>
          </p:nvSpPr>
          <p:spPr bwMode="auto">
            <a:xfrm>
              <a:off x="4155" y="1556"/>
              <a:ext cx="75" cy="65"/>
            </a:xfrm>
            <a:custGeom>
              <a:avLst/>
              <a:gdLst>
                <a:gd name="T0" fmla="*/ 149 w 149"/>
                <a:gd name="T1" fmla="*/ 0 h 129"/>
                <a:gd name="T2" fmla="*/ 149 w 149"/>
                <a:gd name="T3" fmla="*/ 91 h 129"/>
                <a:gd name="T4" fmla="*/ 0 w 149"/>
                <a:gd name="T5" fmla="*/ 129 h 129"/>
                <a:gd name="T6" fmla="*/ 0 w 149"/>
                <a:gd name="T7" fmla="*/ 29 h 129"/>
                <a:gd name="T8" fmla="*/ 149 w 149"/>
                <a:gd name="T9" fmla="*/ 0 h 129"/>
                <a:gd name="T10" fmla="*/ 0 60000 65536"/>
                <a:gd name="T11" fmla="*/ 0 60000 65536"/>
                <a:gd name="T12" fmla="*/ 0 60000 65536"/>
                <a:gd name="T13" fmla="*/ 0 60000 65536"/>
                <a:gd name="T14" fmla="*/ 0 60000 65536"/>
                <a:gd name="T15" fmla="*/ 0 w 149"/>
                <a:gd name="T16" fmla="*/ 0 h 129"/>
                <a:gd name="T17" fmla="*/ 149 w 149"/>
                <a:gd name="T18" fmla="*/ 129 h 129"/>
              </a:gdLst>
              <a:ahLst/>
              <a:cxnLst>
                <a:cxn ang="T10">
                  <a:pos x="T0" y="T1"/>
                </a:cxn>
                <a:cxn ang="T11">
                  <a:pos x="T2" y="T3"/>
                </a:cxn>
                <a:cxn ang="T12">
                  <a:pos x="T4" y="T5"/>
                </a:cxn>
                <a:cxn ang="T13">
                  <a:pos x="T6" y="T7"/>
                </a:cxn>
                <a:cxn ang="T14">
                  <a:pos x="T8" y="T9"/>
                </a:cxn>
              </a:cxnLst>
              <a:rect l="T15" t="T16" r="T17" b="T18"/>
              <a:pathLst>
                <a:path w="149" h="129">
                  <a:moveTo>
                    <a:pt x="149" y="0"/>
                  </a:moveTo>
                  <a:lnTo>
                    <a:pt x="149" y="91"/>
                  </a:lnTo>
                  <a:lnTo>
                    <a:pt x="0" y="129"/>
                  </a:lnTo>
                  <a:lnTo>
                    <a:pt x="0" y="29"/>
                  </a:lnTo>
                  <a:lnTo>
                    <a:pt x="149" y="0"/>
                  </a:lnTo>
                  <a:close/>
                </a:path>
              </a:pathLst>
            </a:custGeom>
            <a:solidFill>
              <a:srgbClr val="91637A"/>
            </a:solidFill>
            <a:ln w="9525">
              <a:noFill/>
              <a:round/>
              <a:headEnd/>
              <a:tailEnd/>
            </a:ln>
          </p:spPr>
          <p:txBody>
            <a:bodyPr/>
            <a:lstStyle/>
            <a:p>
              <a:endParaRPr lang="he-IL" sz="1800"/>
            </a:p>
          </p:txBody>
        </p:sp>
        <p:sp>
          <p:nvSpPr>
            <p:cNvPr id="1030375" name="Freeform 238"/>
            <p:cNvSpPr>
              <a:spLocks/>
            </p:cNvSpPr>
            <p:nvPr/>
          </p:nvSpPr>
          <p:spPr bwMode="auto">
            <a:xfrm>
              <a:off x="4487" y="1104"/>
              <a:ext cx="16" cy="36"/>
            </a:xfrm>
            <a:custGeom>
              <a:avLst/>
              <a:gdLst>
                <a:gd name="T0" fmla="*/ 0 w 33"/>
                <a:gd name="T1" fmla="*/ 62 h 72"/>
                <a:gd name="T2" fmla="*/ 0 w 33"/>
                <a:gd name="T3" fmla="*/ 0 h 72"/>
                <a:gd name="T4" fmla="*/ 33 w 33"/>
                <a:gd name="T5" fmla="*/ 12 h 72"/>
                <a:gd name="T6" fmla="*/ 33 w 33"/>
                <a:gd name="T7" fmla="*/ 72 h 72"/>
                <a:gd name="T8" fmla="*/ 0 w 33"/>
                <a:gd name="T9" fmla="*/ 62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62"/>
                  </a:moveTo>
                  <a:lnTo>
                    <a:pt x="0" y="0"/>
                  </a:lnTo>
                  <a:lnTo>
                    <a:pt x="33" y="12"/>
                  </a:lnTo>
                  <a:lnTo>
                    <a:pt x="33" y="72"/>
                  </a:lnTo>
                  <a:lnTo>
                    <a:pt x="0" y="62"/>
                  </a:lnTo>
                  <a:close/>
                </a:path>
              </a:pathLst>
            </a:custGeom>
            <a:solidFill>
              <a:srgbClr val="91637A"/>
            </a:solidFill>
            <a:ln w="9525">
              <a:noFill/>
              <a:round/>
              <a:headEnd/>
              <a:tailEnd/>
            </a:ln>
          </p:spPr>
          <p:txBody>
            <a:bodyPr/>
            <a:lstStyle/>
            <a:p>
              <a:endParaRPr lang="he-IL" sz="1800"/>
            </a:p>
          </p:txBody>
        </p:sp>
        <p:sp>
          <p:nvSpPr>
            <p:cNvPr id="1030376" name="Freeform 239"/>
            <p:cNvSpPr>
              <a:spLocks/>
            </p:cNvSpPr>
            <p:nvPr/>
          </p:nvSpPr>
          <p:spPr bwMode="auto">
            <a:xfrm>
              <a:off x="4404" y="1074"/>
              <a:ext cx="75" cy="58"/>
            </a:xfrm>
            <a:custGeom>
              <a:avLst/>
              <a:gdLst>
                <a:gd name="T0" fmla="*/ 148 w 148"/>
                <a:gd name="T1" fmla="*/ 117 h 117"/>
                <a:gd name="T2" fmla="*/ 0 w 148"/>
                <a:gd name="T3" fmla="*/ 72 h 117"/>
                <a:gd name="T4" fmla="*/ 0 w 148"/>
                <a:gd name="T5" fmla="*/ 0 h 117"/>
                <a:gd name="T6" fmla="*/ 148 w 148"/>
                <a:gd name="T7" fmla="*/ 53 h 117"/>
                <a:gd name="T8" fmla="*/ 148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148" y="117"/>
                  </a:moveTo>
                  <a:lnTo>
                    <a:pt x="0" y="72"/>
                  </a:lnTo>
                  <a:lnTo>
                    <a:pt x="0" y="0"/>
                  </a:lnTo>
                  <a:lnTo>
                    <a:pt x="148" y="53"/>
                  </a:lnTo>
                  <a:lnTo>
                    <a:pt x="148" y="117"/>
                  </a:lnTo>
                  <a:close/>
                </a:path>
              </a:pathLst>
            </a:custGeom>
            <a:solidFill>
              <a:srgbClr val="91637A"/>
            </a:solidFill>
            <a:ln w="9525">
              <a:noFill/>
              <a:round/>
              <a:headEnd/>
              <a:tailEnd/>
            </a:ln>
          </p:spPr>
          <p:txBody>
            <a:bodyPr/>
            <a:lstStyle/>
            <a:p>
              <a:endParaRPr lang="he-IL" sz="1800"/>
            </a:p>
          </p:txBody>
        </p:sp>
        <p:sp>
          <p:nvSpPr>
            <p:cNvPr id="1030377" name="Freeform 240"/>
            <p:cNvSpPr>
              <a:spLocks/>
            </p:cNvSpPr>
            <p:nvPr/>
          </p:nvSpPr>
          <p:spPr bwMode="auto">
            <a:xfrm>
              <a:off x="4362" y="1011"/>
              <a:ext cx="73" cy="65"/>
            </a:xfrm>
            <a:custGeom>
              <a:avLst/>
              <a:gdLst>
                <a:gd name="T0" fmla="*/ 0 w 148"/>
                <a:gd name="T1" fmla="*/ 75 h 129"/>
                <a:gd name="T2" fmla="*/ 0 w 148"/>
                <a:gd name="T3" fmla="*/ 0 h 129"/>
                <a:gd name="T4" fmla="*/ 148 w 148"/>
                <a:gd name="T5" fmla="*/ 62 h 129"/>
                <a:gd name="T6" fmla="*/ 148 w 148"/>
                <a:gd name="T7" fmla="*/ 129 h 129"/>
                <a:gd name="T8" fmla="*/ 0 w 148"/>
                <a:gd name="T9" fmla="*/ 75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75"/>
                  </a:moveTo>
                  <a:lnTo>
                    <a:pt x="0" y="0"/>
                  </a:lnTo>
                  <a:lnTo>
                    <a:pt x="148" y="62"/>
                  </a:lnTo>
                  <a:lnTo>
                    <a:pt x="148" y="129"/>
                  </a:lnTo>
                  <a:lnTo>
                    <a:pt x="0" y="75"/>
                  </a:lnTo>
                  <a:close/>
                </a:path>
              </a:pathLst>
            </a:custGeom>
            <a:solidFill>
              <a:srgbClr val="91637A"/>
            </a:solidFill>
            <a:ln w="9525">
              <a:noFill/>
              <a:round/>
              <a:headEnd/>
              <a:tailEnd/>
            </a:ln>
          </p:spPr>
          <p:txBody>
            <a:bodyPr/>
            <a:lstStyle/>
            <a:p>
              <a:endParaRPr lang="he-IL" sz="1800"/>
            </a:p>
          </p:txBody>
        </p:sp>
        <p:sp>
          <p:nvSpPr>
            <p:cNvPr id="1030378" name="Freeform 241"/>
            <p:cNvSpPr>
              <a:spLocks/>
            </p:cNvSpPr>
            <p:nvPr/>
          </p:nvSpPr>
          <p:spPr bwMode="auto">
            <a:xfrm>
              <a:off x="4321" y="945"/>
              <a:ext cx="75" cy="71"/>
            </a:xfrm>
            <a:custGeom>
              <a:avLst/>
              <a:gdLst>
                <a:gd name="T0" fmla="*/ 0 w 148"/>
                <a:gd name="T1" fmla="*/ 80 h 142"/>
                <a:gd name="T2" fmla="*/ 0 w 148"/>
                <a:gd name="T3" fmla="*/ 0 h 142"/>
                <a:gd name="T4" fmla="*/ 148 w 148"/>
                <a:gd name="T5" fmla="*/ 71 h 142"/>
                <a:gd name="T6" fmla="*/ 148 w 148"/>
                <a:gd name="T7" fmla="*/ 142 h 142"/>
                <a:gd name="T8" fmla="*/ 0 w 148"/>
                <a:gd name="T9" fmla="*/ 80 h 142"/>
                <a:gd name="T10" fmla="*/ 0 60000 65536"/>
                <a:gd name="T11" fmla="*/ 0 60000 65536"/>
                <a:gd name="T12" fmla="*/ 0 60000 65536"/>
                <a:gd name="T13" fmla="*/ 0 60000 65536"/>
                <a:gd name="T14" fmla="*/ 0 60000 65536"/>
                <a:gd name="T15" fmla="*/ 0 w 148"/>
                <a:gd name="T16" fmla="*/ 0 h 142"/>
                <a:gd name="T17" fmla="*/ 148 w 148"/>
                <a:gd name="T18" fmla="*/ 142 h 142"/>
              </a:gdLst>
              <a:ahLst/>
              <a:cxnLst>
                <a:cxn ang="T10">
                  <a:pos x="T0" y="T1"/>
                </a:cxn>
                <a:cxn ang="T11">
                  <a:pos x="T2" y="T3"/>
                </a:cxn>
                <a:cxn ang="T12">
                  <a:pos x="T4" y="T5"/>
                </a:cxn>
                <a:cxn ang="T13">
                  <a:pos x="T6" y="T7"/>
                </a:cxn>
                <a:cxn ang="T14">
                  <a:pos x="T8" y="T9"/>
                </a:cxn>
              </a:cxnLst>
              <a:rect l="T15" t="T16" r="T17" b="T18"/>
              <a:pathLst>
                <a:path w="148" h="142">
                  <a:moveTo>
                    <a:pt x="0" y="80"/>
                  </a:moveTo>
                  <a:lnTo>
                    <a:pt x="0" y="0"/>
                  </a:lnTo>
                  <a:lnTo>
                    <a:pt x="148" y="71"/>
                  </a:lnTo>
                  <a:lnTo>
                    <a:pt x="148" y="142"/>
                  </a:lnTo>
                  <a:lnTo>
                    <a:pt x="0" y="80"/>
                  </a:lnTo>
                  <a:close/>
                </a:path>
              </a:pathLst>
            </a:custGeom>
            <a:solidFill>
              <a:srgbClr val="91637A"/>
            </a:solidFill>
            <a:ln w="9525">
              <a:noFill/>
              <a:round/>
              <a:headEnd/>
              <a:tailEnd/>
            </a:ln>
          </p:spPr>
          <p:txBody>
            <a:bodyPr/>
            <a:lstStyle/>
            <a:p>
              <a:endParaRPr lang="he-IL" sz="1800"/>
            </a:p>
          </p:txBody>
        </p:sp>
        <p:sp>
          <p:nvSpPr>
            <p:cNvPr id="1030379" name="Freeform 242"/>
            <p:cNvSpPr>
              <a:spLocks/>
            </p:cNvSpPr>
            <p:nvPr/>
          </p:nvSpPr>
          <p:spPr bwMode="auto">
            <a:xfrm>
              <a:off x="4132" y="1572"/>
              <a:ext cx="15" cy="55"/>
            </a:xfrm>
            <a:custGeom>
              <a:avLst/>
              <a:gdLst>
                <a:gd name="T0" fmla="*/ 0 w 29"/>
                <a:gd name="T1" fmla="*/ 5 h 109"/>
                <a:gd name="T2" fmla="*/ 29 w 29"/>
                <a:gd name="T3" fmla="*/ 0 h 109"/>
                <a:gd name="T4" fmla="*/ 29 w 29"/>
                <a:gd name="T5" fmla="*/ 101 h 109"/>
                <a:gd name="T6" fmla="*/ 0 w 29"/>
                <a:gd name="T7" fmla="*/ 109 h 109"/>
                <a:gd name="T8" fmla="*/ 0 w 29"/>
                <a:gd name="T9" fmla="*/ 5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0" y="5"/>
                  </a:moveTo>
                  <a:lnTo>
                    <a:pt x="29" y="0"/>
                  </a:lnTo>
                  <a:lnTo>
                    <a:pt x="29" y="101"/>
                  </a:lnTo>
                  <a:lnTo>
                    <a:pt x="0" y="109"/>
                  </a:lnTo>
                  <a:lnTo>
                    <a:pt x="0" y="5"/>
                  </a:lnTo>
                  <a:close/>
                </a:path>
              </a:pathLst>
            </a:custGeom>
            <a:solidFill>
              <a:srgbClr val="91637A"/>
            </a:solidFill>
            <a:ln w="9525">
              <a:noFill/>
              <a:round/>
              <a:headEnd/>
              <a:tailEnd/>
            </a:ln>
          </p:spPr>
          <p:txBody>
            <a:bodyPr/>
            <a:lstStyle/>
            <a:p>
              <a:endParaRPr lang="he-IL" sz="1800"/>
            </a:p>
          </p:txBody>
        </p:sp>
        <p:sp>
          <p:nvSpPr>
            <p:cNvPr id="1030380" name="Freeform 243"/>
            <p:cNvSpPr>
              <a:spLocks/>
            </p:cNvSpPr>
            <p:nvPr/>
          </p:nvSpPr>
          <p:spPr bwMode="auto">
            <a:xfrm>
              <a:off x="4132" y="1692"/>
              <a:ext cx="15" cy="55"/>
            </a:xfrm>
            <a:custGeom>
              <a:avLst/>
              <a:gdLst>
                <a:gd name="T0" fmla="*/ 0 w 29"/>
                <a:gd name="T1" fmla="*/ 8 h 111"/>
                <a:gd name="T2" fmla="*/ 29 w 29"/>
                <a:gd name="T3" fmla="*/ 0 h 111"/>
                <a:gd name="T4" fmla="*/ 29 w 29"/>
                <a:gd name="T5" fmla="*/ 100 h 111"/>
                <a:gd name="T6" fmla="*/ 0 w 29"/>
                <a:gd name="T7" fmla="*/ 111 h 111"/>
                <a:gd name="T8" fmla="*/ 0 w 29"/>
                <a:gd name="T9" fmla="*/ 8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0" y="8"/>
                  </a:moveTo>
                  <a:lnTo>
                    <a:pt x="29" y="0"/>
                  </a:lnTo>
                  <a:lnTo>
                    <a:pt x="29" y="100"/>
                  </a:lnTo>
                  <a:lnTo>
                    <a:pt x="0" y="111"/>
                  </a:lnTo>
                  <a:lnTo>
                    <a:pt x="0" y="8"/>
                  </a:lnTo>
                  <a:close/>
                </a:path>
              </a:pathLst>
            </a:custGeom>
            <a:solidFill>
              <a:srgbClr val="91637A"/>
            </a:solidFill>
            <a:ln w="9525">
              <a:noFill/>
              <a:round/>
              <a:headEnd/>
              <a:tailEnd/>
            </a:ln>
          </p:spPr>
          <p:txBody>
            <a:bodyPr/>
            <a:lstStyle/>
            <a:p>
              <a:endParaRPr lang="he-IL" sz="1800"/>
            </a:p>
          </p:txBody>
        </p:sp>
        <p:sp>
          <p:nvSpPr>
            <p:cNvPr id="1030381" name="Freeform 244"/>
            <p:cNvSpPr>
              <a:spLocks/>
            </p:cNvSpPr>
            <p:nvPr/>
          </p:nvSpPr>
          <p:spPr bwMode="auto">
            <a:xfrm>
              <a:off x="4487" y="1580"/>
              <a:ext cx="16" cy="36"/>
            </a:xfrm>
            <a:custGeom>
              <a:avLst/>
              <a:gdLst>
                <a:gd name="T0" fmla="*/ 0 w 33"/>
                <a:gd name="T1" fmla="*/ 10 h 72"/>
                <a:gd name="T2" fmla="*/ 33 w 33"/>
                <a:gd name="T3" fmla="*/ 0 h 72"/>
                <a:gd name="T4" fmla="*/ 33 w 33"/>
                <a:gd name="T5" fmla="*/ 61 h 72"/>
                <a:gd name="T6" fmla="*/ 0 w 33"/>
                <a:gd name="T7" fmla="*/ 72 h 72"/>
                <a:gd name="T8" fmla="*/ 0 w 33"/>
                <a:gd name="T9" fmla="*/ 10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10"/>
                  </a:moveTo>
                  <a:lnTo>
                    <a:pt x="33" y="0"/>
                  </a:lnTo>
                  <a:lnTo>
                    <a:pt x="33" y="61"/>
                  </a:lnTo>
                  <a:lnTo>
                    <a:pt x="0" y="72"/>
                  </a:lnTo>
                  <a:lnTo>
                    <a:pt x="0" y="10"/>
                  </a:lnTo>
                  <a:close/>
                </a:path>
              </a:pathLst>
            </a:custGeom>
            <a:solidFill>
              <a:srgbClr val="91637A"/>
            </a:solidFill>
            <a:ln w="9525">
              <a:noFill/>
              <a:round/>
              <a:headEnd/>
              <a:tailEnd/>
            </a:ln>
          </p:spPr>
          <p:txBody>
            <a:bodyPr/>
            <a:lstStyle/>
            <a:p>
              <a:endParaRPr lang="he-IL" sz="1800"/>
            </a:p>
          </p:txBody>
        </p:sp>
        <p:sp>
          <p:nvSpPr>
            <p:cNvPr id="1030382" name="Freeform 245"/>
            <p:cNvSpPr>
              <a:spLocks/>
            </p:cNvSpPr>
            <p:nvPr/>
          </p:nvSpPr>
          <p:spPr bwMode="auto">
            <a:xfrm>
              <a:off x="4445" y="1047"/>
              <a:ext cx="58" cy="53"/>
            </a:xfrm>
            <a:custGeom>
              <a:avLst/>
              <a:gdLst>
                <a:gd name="T0" fmla="*/ 0 w 118"/>
                <a:gd name="T1" fmla="*/ 65 h 107"/>
                <a:gd name="T2" fmla="*/ 0 w 118"/>
                <a:gd name="T3" fmla="*/ 0 h 107"/>
                <a:gd name="T4" fmla="*/ 118 w 118"/>
                <a:gd name="T5" fmla="*/ 50 h 107"/>
                <a:gd name="T6" fmla="*/ 118 w 118"/>
                <a:gd name="T7" fmla="*/ 107 h 107"/>
                <a:gd name="T8" fmla="*/ 0 w 118"/>
                <a:gd name="T9" fmla="*/ 65 h 107"/>
                <a:gd name="T10" fmla="*/ 0 60000 65536"/>
                <a:gd name="T11" fmla="*/ 0 60000 65536"/>
                <a:gd name="T12" fmla="*/ 0 60000 65536"/>
                <a:gd name="T13" fmla="*/ 0 60000 65536"/>
                <a:gd name="T14" fmla="*/ 0 60000 65536"/>
                <a:gd name="T15" fmla="*/ 0 w 118"/>
                <a:gd name="T16" fmla="*/ 0 h 107"/>
                <a:gd name="T17" fmla="*/ 118 w 118"/>
                <a:gd name="T18" fmla="*/ 107 h 107"/>
              </a:gdLst>
              <a:ahLst/>
              <a:cxnLst>
                <a:cxn ang="T10">
                  <a:pos x="T0" y="T1"/>
                </a:cxn>
                <a:cxn ang="T11">
                  <a:pos x="T2" y="T3"/>
                </a:cxn>
                <a:cxn ang="T12">
                  <a:pos x="T4" y="T5"/>
                </a:cxn>
                <a:cxn ang="T13">
                  <a:pos x="T6" y="T7"/>
                </a:cxn>
                <a:cxn ang="T14">
                  <a:pos x="T8" y="T9"/>
                </a:cxn>
              </a:cxnLst>
              <a:rect l="T15" t="T16" r="T17" b="T18"/>
              <a:pathLst>
                <a:path w="118" h="107">
                  <a:moveTo>
                    <a:pt x="0" y="65"/>
                  </a:moveTo>
                  <a:lnTo>
                    <a:pt x="0" y="0"/>
                  </a:lnTo>
                  <a:lnTo>
                    <a:pt x="118" y="50"/>
                  </a:lnTo>
                  <a:lnTo>
                    <a:pt x="118" y="107"/>
                  </a:lnTo>
                  <a:lnTo>
                    <a:pt x="0" y="65"/>
                  </a:lnTo>
                  <a:close/>
                </a:path>
              </a:pathLst>
            </a:custGeom>
            <a:solidFill>
              <a:srgbClr val="91637A"/>
            </a:solidFill>
            <a:ln w="9525">
              <a:noFill/>
              <a:round/>
              <a:headEnd/>
              <a:tailEnd/>
            </a:ln>
          </p:spPr>
          <p:txBody>
            <a:bodyPr/>
            <a:lstStyle/>
            <a:p>
              <a:endParaRPr lang="he-IL" sz="1800"/>
            </a:p>
          </p:txBody>
        </p:sp>
        <p:sp>
          <p:nvSpPr>
            <p:cNvPr id="1030383" name="Freeform 246"/>
            <p:cNvSpPr>
              <a:spLocks/>
            </p:cNvSpPr>
            <p:nvPr/>
          </p:nvSpPr>
          <p:spPr bwMode="auto">
            <a:xfrm>
              <a:off x="4404" y="984"/>
              <a:ext cx="75" cy="67"/>
            </a:xfrm>
            <a:custGeom>
              <a:avLst/>
              <a:gdLst>
                <a:gd name="T0" fmla="*/ 0 w 148"/>
                <a:gd name="T1" fmla="*/ 71 h 133"/>
                <a:gd name="T2" fmla="*/ 0 w 148"/>
                <a:gd name="T3" fmla="*/ 0 h 133"/>
                <a:gd name="T4" fmla="*/ 148 w 148"/>
                <a:gd name="T5" fmla="*/ 70 h 133"/>
                <a:gd name="T6" fmla="*/ 148 w 148"/>
                <a:gd name="T7" fmla="*/ 133 h 133"/>
                <a:gd name="T8" fmla="*/ 0 w 148"/>
                <a:gd name="T9" fmla="*/ 71 h 133"/>
                <a:gd name="T10" fmla="*/ 0 60000 65536"/>
                <a:gd name="T11" fmla="*/ 0 60000 65536"/>
                <a:gd name="T12" fmla="*/ 0 60000 65536"/>
                <a:gd name="T13" fmla="*/ 0 60000 65536"/>
                <a:gd name="T14" fmla="*/ 0 60000 65536"/>
                <a:gd name="T15" fmla="*/ 0 w 148"/>
                <a:gd name="T16" fmla="*/ 0 h 133"/>
                <a:gd name="T17" fmla="*/ 148 w 148"/>
                <a:gd name="T18" fmla="*/ 133 h 133"/>
              </a:gdLst>
              <a:ahLst/>
              <a:cxnLst>
                <a:cxn ang="T10">
                  <a:pos x="T0" y="T1"/>
                </a:cxn>
                <a:cxn ang="T11">
                  <a:pos x="T2" y="T3"/>
                </a:cxn>
                <a:cxn ang="T12">
                  <a:pos x="T4" y="T5"/>
                </a:cxn>
                <a:cxn ang="T13">
                  <a:pos x="T6" y="T7"/>
                </a:cxn>
                <a:cxn ang="T14">
                  <a:pos x="T8" y="T9"/>
                </a:cxn>
              </a:cxnLst>
              <a:rect l="T15" t="T16" r="T17" b="T18"/>
              <a:pathLst>
                <a:path w="148" h="133">
                  <a:moveTo>
                    <a:pt x="0" y="71"/>
                  </a:moveTo>
                  <a:lnTo>
                    <a:pt x="0" y="0"/>
                  </a:lnTo>
                  <a:lnTo>
                    <a:pt x="148" y="70"/>
                  </a:lnTo>
                  <a:lnTo>
                    <a:pt x="148" y="133"/>
                  </a:lnTo>
                  <a:lnTo>
                    <a:pt x="0" y="71"/>
                  </a:lnTo>
                  <a:close/>
                </a:path>
              </a:pathLst>
            </a:custGeom>
            <a:solidFill>
              <a:srgbClr val="91637A"/>
            </a:solidFill>
            <a:ln w="9525">
              <a:noFill/>
              <a:round/>
              <a:headEnd/>
              <a:tailEnd/>
            </a:ln>
          </p:spPr>
          <p:txBody>
            <a:bodyPr/>
            <a:lstStyle/>
            <a:p>
              <a:endParaRPr lang="he-IL" sz="1800"/>
            </a:p>
          </p:txBody>
        </p:sp>
        <p:sp>
          <p:nvSpPr>
            <p:cNvPr id="1030384" name="Freeform 247"/>
            <p:cNvSpPr>
              <a:spLocks/>
            </p:cNvSpPr>
            <p:nvPr/>
          </p:nvSpPr>
          <p:spPr bwMode="auto">
            <a:xfrm>
              <a:off x="4362" y="918"/>
              <a:ext cx="73" cy="72"/>
            </a:xfrm>
            <a:custGeom>
              <a:avLst/>
              <a:gdLst>
                <a:gd name="T0" fmla="*/ 0 w 148"/>
                <a:gd name="T1" fmla="*/ 74 h 144"/>
                <a:gd name="T2" fmla="*/ 0 w 148"/>
                <a:gd name="T3" fmla="*/ 0 h 144"/>
                <a:gd name="T4" fmla="*/ 148 w 148"/>
                <a:gd name="T5" fmla="*/ 78 h 144"/>
                <a:gd name="T6" fmla="*/ 148 w 148"/>
                <a:gd name="T7" fmla="*/ 144 h 144"/>
                <a:gd name="T8" fmla="*/ 0 w 148"/>
                <a:gd name="T9" fmla="*/ 74 h 144"/>
                <a:gd name="T10" fmla="*/ 0 60000 65536"/>
                <a:gd name="T11" fmla="*/ 0 60000 65536"/>
                <a:gd name="T12" fmla="*/ 0 60000 65536"/>
                <a:gd name="T13" fmla="*/ 0 60000 65536"/>
                <a:gd name="T14" fmla="*/ 0 60000 65536"/>
                <a:gd name="T15" fmla="*/ 0 w 148"/>
                <a:gd name="T16" fmla="*/ 0 h 144"/>
                <a:gd name="T17" fmla="*/ 148 w 148"/>
                <a:gd name="T18" fmla="*/ 144 h 144"/>
              </a:gdLst>
              <a:ahLst/>
              <a:cxnLst>
                <a:cxn ang="T10">
                  <a:pos x="T0" y="T1"/>
                </a:cxn>
                <a:cxn ang="T11">
                  <a:pos x="T2" y="T3"/>
                </a:cxn>
                <a:cxn ang="T12">
                  <a:pos x="T4" y="T5"/>
                </a:cxn>
                <a:cxn ang="T13">
                  <a:pos x="T6" y="T7"/>
                </a:cxn>
                <a:cxn ang="T14">
                  <a:pos x="T8" y="T9"/>
                </a:cxn>
              </a:cxnLst>
              <a:rect l="T15" t="T16" r="T17" b="T18"/>
              <a:pathLst>
                <a:path w="148" h="144">
                  <a:moveTo>
                    <a:pt x="0" y="74"/>
                  </a:moveTo>
                  <a:lnTo>
                    <a:pt x="0" y="0"/>
                  </a:lnTo>
                  <a:lnTo>
                    <a:pt x="148" y="78"/>
                  </a:lnTo>
                  <a:lnTo>
                    <a:pt x="148" y="144"/>
                  </a:lnTo>
                  <a:lnTo>
                    <a:pt x="0" y="74"/>
                  </a:lnTo>
                  <a:close/>
                </a:path>
              </a:pathLst>
            </a:custGeom>
            <a:solidFill>
              <a:srgbClr val="91637A"/>
            </a:solidFill>
            <a:ln w="9525">
              <a:noFill/>
              <a:round/>
              <a:headEnd/>
              <a:tailEnd/>
            </a:ln>
          </p:spPr>
          <p:txBody>
            <a:bodyPr/>
            <a:lstStyle/>
            <a:p>
              <a:endParaRPr lang="he-IL" sz="1800"/>
            </a:p>
          </p:txBody>
        </p:sp>
        <p:sp>
          <p:nvSpPr>
            <p:cNvPr id="1030385" name="Freeform 248"/>
            <p:cNvSpPr>
              <a:spLocks/>
            </p:cNvSpPr>
            <p:nvPr/>
          </p:nvSpPr>
          <p:spPr bwMode="auto">
            <a:xfrm>
              <a:off x="4321" y="847"/>
              <a:ext cx="75" cy="79"/>
            </a:xfrm>
            <a:custGeom>
              <a:avLst/>
              <a:gdLst>
                <a:gd name="T0" fmla="*/ 148 w 148"/>
                <a:gd name="T1" fmla="*/ 156 h 156"/>
                <a:gd name="T2" fmla="*/ 0 w 148"/>
                <a:gd name="T3" fmla="*/ 77 h 156"/>
                <a:gd name="T4" fmla="*/ 0 w 148"/>
                <a:gd name="T5" fmla="*/ 0 h 156"/>
                <a:gd name="T6" fmla="*/ 148 w 148"/>
                <a:gd name="T7" fmla="*/ 86 h 156"/>
                <a:gd name="T8" fmla="*/ 148 w 148"/>
                <a:gd name="T9" fmla="*/ 156 h 156"/>
                <a:gd name="T10" fmla="*/ 0 60000 65536"/>
                <a:gd name="T11" fmla="*/ 0 60000 65536"/>
                <a:gd name="T12" fmla="*/ 0 60000 65536"/>
                <a:gd name="T13" fmla="*/ 0 60000 65536"/>
                <a:gd name="T14" fmla="*/ 0 60000 65536"/>
                <a:gd name="T15" fmla="*/ 0 w 148"/>
                <a:gd name="T16" fmla="*/ 0 h 156"/>
                <a:gd name="T17" fmla="*/ 148 w 148"/>
                <a:gd name="T18" fmla="*/ 156 h 156"/>
              </a:gdLst>
              <a:ahLst/>
              <a:cxnLst>
                <a:cxn ang="T10">
                  <a:pos x="T0" y="T1"/>
                </a:cxn>
                <a:cxn ang="T11">
                  <a:pos x="T2" y="T3"/>
                </a:cxn>
                <a:cxn ang="T12">
                  <a:pos x="T4" y="T5"/>
                </a:cxn>
                <a:cxn ang="T13">
                  <a:pos x="T6" y="T7"/>
                </a:cxn>
                <a:cxn ang="T14">
                  <a:pos x="T8" y="T9"/>
                </a:cxn>
              </a:cxnLst>
              <a:rect l="T15" t="T16" r="T17" b="T18"/>
              <a:pathLst>
                <a:path w="148" h="156">
                  <a:moveTo>
                    <a:pt x="148" y="156"/>
                  </a:moveTo>
                  <a:lnTo>
                    <a:pt x="0" y="77"/>
                  </a:lnTo>
                  <a:lnTo>
                    <a:pt x="0" y="0"/>
                  </a:lnTo>
                  <a:lnTo>
                    <a:pt x="148" y="86"/>
                  </a:lnTo>
                  <a:lnTo>
                    <a:pt x="148" y="156"/>
                  </a:lnTo>
                  <a:close/>
                </a:path>
              </a:pathLst>
            </a:custGeom>
            <a:solidFill>
              <a:srgbClr val="91637A"/>
            </a:solidFill>
            <a:ln w="9525">
              <a:noFill/>
              <a:round/>
              <a:headEnd/>
              <a:tailEnd/>
            </a:ln>
          </p:spPr>
          <p:txBody>
            <a:bodyPr/>
            <a:lstStyle/>
            <a:p>
              <a:endParaRPr lang="he-IL" sz="1800"/>
            </a:p>
          </p:txBody>
        </p:sp>
        <p:sp>
          <p:nvSpPr>
            <p:cNvPr id="1030386" name="Freeform 249"/>
            <p:cNvSpPr>
              <a:spLocks/>
            </p:cNvSpPr>
            <p:nvPr/>
          </p:nvSpPr>
          <p:spPr bwMode="auto">
            <a:xfrm>
              <a:off x="4238" y="798"/>
              <a:ext cx="75" cy="83"/>
            </a:xfrm>
            <a:custGeom>
              <a:avLst/>
              <a:gdLst>
                <a:gd name="T0" fmla="*/ 148 w 148"/>
                <a:gd name="T1" fmla="*/ 166 h 166"/>
                <a:gd name="T2" fmla="*/ 0 w 148"/>
                <a:gd name="T3" fmla="*/ 87 h 166"/>
                <a:gd name="T4" fmla="*/ 0 w 148"/>
                <a:gd name="T5" fmla="*/ 0 h 166"/>
                <a:gd name="T6" fmla="*/ 148 w 148"/>
                <a:gd name="T7" fmla="*/ 87 h 166"/>
                <a:gd name="T8" fmla="*/ 148 w 148"/>
                <a:gd name="T9" fmla="*/ 166 h 166"/>
                <a:gd name="T10" fmla="*/ 0 60000 65536"/>
                <a:gd name="T11" fmla="*/ 0 60000 65536"/>
                <a:gd name="T12" fmla="*/ 0 60000 65536"/>
                <a:gd name="T13" fmla="*/ 0 60000 65536"/>
                <a:gd name="T14" fmla="*/ 0 60000 65536"/>
                <a:gd name="T15" fmla="*/ 0 w 148"/>
                <a:gd name="T16" fmla="*/ 0 h 166"/>
                <a:gd name="T17" fmla="*/ 148 w 148"/>
                <a:gd name="T18" fmla="*/ 166 h 166"/>
              </a:gdLst>
              <a:ahLst/>
              <a:cxnLst>
                <a:cxn ang="T10">
                  <a:pos x="T0" y="T1"/>
                </a:cxn>
                <a:cxn ang="T11">
                  <a:pos x="T2" y="T3"/>
                </a:cxn>
                <a:cxn ang="T12">
                  <a:pos x="T4" y="T5"/>
                </a:cxn>
                <a:cxn ang="T13">
                  <a:pos x="T6" y="T7"/>
                </a:cxn>
                <a:cxn ang="T14">
                  <a:pos x="T8" y="T9"/>
                </a:cxn>
              </a:cxnLst>
              <a:rect l="T15" t="T16" r="T17" b="T18"/>
              <a:pathLst>
                <a:path w="148" h="166">
                  <a:moveTo>
                    <a:pt x="148" y="166"/>
                  </a:moveTo>
                  <a:lnTo>
                    <a:pt x="0" y="87"/>
                  </a:lnTo>
                  <a:lnTo>
                    <a:pt x="0" y="0"/>
                  </a:lnTo>
                  <a:lnTo>
                    <a:pt x="148" y="87"/>
                  </a:lnTo>
                  <a:lnTo>
                    <a:pt x="148" y="166"/>
                  </a:lnTo>
                  <a:close/>
                </a:path>
              </a:pathLst>
            </a:custGeom>
            <a:solidFill>
              <a:srgbClr val="91637A"/>
            </a:solidFill>
            <a:ln w="9525">
              <a:noFill/>
              <a:round/>
              <a:headEnd/>
              <a:tailEnd/>
            </a:ln>
          </p:spPr>
          <p:txBody>
            <a:bodyPr/>
            <a:lstStyle/>
            <a:p>
              <a:endParaRPr lang="he-IL" sz="1800"/>
            </a:p>
          </p:txBody>
        </p:sp>
        <p:sp>
          <p:nvSpPr>
            <p:cNvPr id="1030387" name="Freeform 250"/>
            <p:cNvSpPr>
              <a:spLocks/>
            </p:cNvSpPr>
            <p:nvPr/>
          </p:nvSpPr>
          <p:spPr bwMode="auto">
            <a:xfrm>
              <a:off x="4155" y="750"/>
              <a:ext cx="75" cy="87"/>
            </a:xfrm>
            <a:custGeom>
              <a:avLst/>
              <a:gdLst>
                <a:gd name="T0" fmla="*/ 149 w 149"/>
                <a:gd name="T1" fmla="*/ 174 h 174"/>
                <a:gd name="T2" fmla="*/ 0 w 149"/>
                <a:gd name="T3" fmla="*/ 95 h 174"/>
                <a:gd name="T4" fmla="*/ 0 w 149"/>
                <a:gd name="T5" fmla="*/ 0 h 174"/>
                <a:gd name="T6" fmla="*/ 149 w 149"/>
                <a:gd name="T7" fmla="*/ 86 h 174"/>
                <a:gd name="T8" fmla="*/ 149 w 149"/>
                <a:gd name="T9" fmla="*/ 174 h 174"/>
                <a:gd name="T10" fmla="*/ 0 60000 65536"/>
                <a:gd name="T11" fmla="*/ 0 60000 65536"/>
                <a:gd name="T12" fmla="*/ 0 60000 65536"/>
                <a:gd name="T13" fmla="*/ 0 60000 65536"/>
                <a:gd name="T14" fmla="*/ 0 60000 65536"/>
                <a:gd name="T15" fmla="*/ 0 w 149"/>
                <a:gd name="T16" fmla="*/ 0 h 174"/>
                <a:gd name="T17" fmla="*/ 149 w 149"/>
                <a:gd name="T18" fmla="*/ 174 h 174"/>
              </a:gdLst>
              <a:ahLst/>
              <a:cxnLst>
                <a:cxn ang="T10">
                  <a:pos x="T0" y="T1"/>
                </a:cxn>
                <a:cxn ang="T11">
                  <a:pos x="T2" y="T3"/>
                </a:cxn>
                <a:cxn ang="T12">
                  <a:pos x="T4" y="T5"/>
                </a:cxn>
                <a:cxn ang="T13">
                  <a:pos x="T6" y="T7"/>
                </a:cxn>
                <a:cxn ang="T14">
                  <a:pos x="T8" y="T9"/>
                </a:cxn>
              </a:cxnLst>
              <a:rect l="T15" t="T16" r="T17" b="T18"/>
              <a:pathLst>
                <a:path w="149" h="174">
                  <a:moveTo>
                    <a:pt x="149" y="174"/>
                  </a:moveTo>
                  <a:lnTo>
                    <a:pt x="0" y="95"/>
                  </a:lnTo>
                  <a:lnTo>
                    <a:pt x="0" y="0"/>
                  </a:lnTo>
                  <a:lnTo>
                    <a:pt x="149" y="86"/>
                  </a:lnTo>
                  <a:lnTo>
                    <a:pt x="149" y="174"/>
                  </a:lnTo>
                  <a:close/>
                </a:path>
              </a:pathLst>
            </a:custGeom>
            <a:solidFill>
              <a:srgbClr val="91637A"/>
            </a:solidFill>
            <a:ln w="9525">
              <a:noFill/>
              <a:round/>
              <a:headEnd/>
              <a:tailEnd/>
            </a:ln>
          </p:spPr>
          <p:txBody>
            <a:bodyPr/>
            <a:lstStyle/>
            <a:p>
              <a:endParaRPr lang="he-IL" sz="1800"/>
            </a:p>
          </p:txBody>
        </p:sp>
        <p:sp>
          <p:nvSpPr>
            <p:cNvPr id="1030388" name="Freeform 251"/>
            <p:cNvSpPr>
              <a:spLocks/>
            </p:cNvSpPr>
            <p:nvPr/>
          </p:nvSpPr>
          <p:spPr bwMode="auto">
            <a:xfrm>
              <a:off x="4132" y="736"/>
              <a:ext cx="15" cy="57"/>
            </a:xfrm>
            <a:custGeom>
              <a:avLst/>
              <a:gdLst>
                <a:gd name="T0" fmla="*/ 29 w 29"/>
                <a:gd name="T1" fmla="*/ 114 h 114"/>
                <a:gd name="T2" fmla="*/ 0 w 29"/>
                <a:gd name="T3" fmla="*/ 99 h 114"/>
                <a:gd name="T4" fmla="*/ 0 w 29"/>
                <a:gd name="T5" fmla="*/ 0 h 114"/>
                <a:gd name="T6" fmla="*/ 29 w 29"/>
                <a:gd name="T7" fmla="*/ 18 h 114"/>
                <a:gd name="T8" fmla="*/ 29 w 29"/>
                <a:gd name="T9" fmla="*/ 114 h 114"/>
                <a:gd name="T10" fmla="*/ 0 60000 65536"/>
                <a:gd name="T11" fmla="*/ 0 60000 65536"/>
                <a:gd name="T12" fmla="*/ 0 60000 65536"/>
                <a:gd name="T13" fmla="*/ 0 60000 65536"/>
                <a:gd name="T14" fmla="*/ 0 60000 65536"/>
                <a:gd name="T15" fmla="*/ 0 w 29"/>
                <a:gd name="T16" fmla="*/ 0 h 114"/>
                <a:gd name="T17" fmla="*/ 29 w 29"/>
                <a:gd name="T18" fmla="*/ 114 h 114"/>
              </a:gdLst>
              <a:ahLst/>
              <a:cxnLst>
                <a:cxn ang="T10">
                  <a:pos x="T0" y="T1"/>
                </a:cxn>
                <a:cxn ang="T11">
                  <a:pos x="T2" y="T3"/>
                </a:cxn>
                <a:cxn ang="T12">
                  <a:pos x="T4" y="T5"/>
                </a:cxn>
                <a:cxn ang="T13">
                  <a:pos x="T6" y="T7"/>
                </a:cxn>
                <a:cxn ang="T14">
                  <a:pos x="T8" y="T9"/>
                </a:cxn>
              </a:cxnLst>
              <a:rect l="T15" t="T16" r="T17" b="T18"/>
              <a:pathLst>
                <a:path w="29" h="114">
                  <a:moveTo>
                    <a:pt x="29" y="114"/>
                  </a:moveTo>
                  <a:lnTo>
                    <a:pt x="0" y="99"/>
                  </a:lnTo>
                  <a:lnTo>
                    <a:pt x="0" y="0"/>
                  </a:lnTo>
                  <a:lnTo>
                    <a:pt x="29" y="18"/>
                  </a:lnTo>
                  <a:lnTo>
                    <a:pt x="29" y="114"/>
                  </a:lnTo>
                  <a:close/>
                </a:path>
              </a:pathLst>
            </a:custGeom>
            <a:solidFill>
              <a:srgbClr val="91637A"/>
            </a:solidFill>
            <a:ln w="9525">
              <a:noFill/>
              <a:round/>
              <a:headEnd/>
              <a:tailEnd/>
            </a:ln>
          </p:spPr>
          <p:txBody>
            <a:bodyPr/>
            <a:lstStyle/>
            <a:p>
              <a:endParaRPr lang="he-IL" sz="1800"/>
            </a:p>
          </p:txBody>
        </p:sp>
        <p:sp>
          <p:nvSpPr>
            <p:cNvPr id="1030389" name="Freeform 252"/>
            <p:cNvSpPr>
              <a:spLocks/>
            </p:cNvSpPr>
            <p:nvPr/>
          </p:nvSpPr>
          <p:spPr bwMode="auto">
            <a:xfrm>
              <a:off x="4089" y="730"/>
              <a:ext cx="35" cy="60"/>
            </a:xfrm>
            <a:custGeom>
              <a:avLst/>
              <a:gdLst>
                <a:gd name="T0" fmla="*/ 71 w 71"/>
                <a:gd name="T1" fmla="*/ 107 h 120"/>
                <a:gd name="T2" fmla="*/ 0 w 71"/>
                <a:gd name="T3" fmla="*/ 120 h 120"/>
                <a:gd name="T4" fmla="*/ 0 w 71"/>
                <a:gd name="T5" fmla="*/ 22 h 120"/>
                <a:gd name="T6" fmla="*/ 71 w 71"/>
                <a:gd name="T7" fmla="*/ 0 h 120"/>
                <a:gd name="T8" fmla="*/ 71 w 71"/>
                <a:gd name="T9" fmla="*/ 107 h 120"/>
                <a:gd name="T10" fmla="*/ 0 60000 65536"/>
                <a:gd name="T11" fmla="*/ 0 60000 65536"/>
                <a:gd name="T12" fmla="*/ 0 60000 65536"/>
                <a:gd name="T13" fmla="*/ 0 60000 65536"/>
                <a:gd name="T14" fmla="*/ 0 60000 65536"/>
                <a:gd name="T15" fmla="*/ 0 w 71"/>
                <a:gd name="T16" fmla="*/ 0 h 120"/>
                <a:gd name="T17" fmla="*/ 71 w 71"/>
                <a:gd name="T18" fmla="*/ 120 h 120"/>
              </a:gdLst>
              <a:ahLst/>
              <a:cxnLst>
                <a:cxn ang="T10">
                  <a:pos x="T0" y="T1"/>
                </a:cxn>
                <a:cxn ang="T11">
                  <a:pos x="T2" y="T3"/>
                </a:cxn>
                <a:cxn ang="T12">
                  <a:pos x="T4" y="T5"/>
                </a:cxn>
                <a:cxn ang="T13">
                  <a:pos x="T6" y="T7"/>
                </a:cxn>
                <a:cxn ang="T14">
                  <a:pos x="T8" y="T9"/>
                </a:cxn>
              </a:cxnLst>
              <a:rect l="T15" t="T16" r="T17" b="T18"/>
              <a:pathLst>
                <a:path w="71" h="120">
                  <a:moveTo>
                    <a:pt x="71" y="107"/>
                  </a:moveTo>
                  <a:lnTo>
                    <a:pt x="0" y="120"/>
                  </a:lnTo>
                  <a:lnTo>
                    <a:pt x="0" y="22"/>
                  </a:lnTo>
                  <a:lnTo>
                    <a:pt x="71" y="0"/>
                  </a:lnTo>
                  <a:lnTo>
                    <a:pt x="71" y="107"/>
                  </a:lnTo>
                  <a:close/>
                </a:path>
              </a:pathLst>
            </a:custGeom>
            <a:solidFill>
              <a:srgbClr val="540C30"/>
            </a:solidFill>
            <a:ln w="9525">
              <a:noFill/>
              <a:round/>
              <a:headEnd/>
              <a:tailEnd/>
            </a:ln>
          </p:spPr>
          <p:txBody>
            <a:bodyPr/>
            <a:lstStyle/>
            <a:p>
              <a:endParaRPr lang="he-IL" sz="1800"/>
            </a:p>
          </p:txBody>
        </p:sp>
        <p:sp>
          <p:nvSpPr>
            <p:cNvPr id="1030390" name="Freeform 253"/>
            <p:cNvSpPr>
              <a:spLocks/>
            </p:cNvSpPr>
            <p:nvPr/>
          </p:nvSpPr>
          <p:spPr bwMode="auto">
            <a:xfrm>
              <a:off x="4089" y="793"/>
              <a:ext cx="35" cy="57"/>
            </a:xfrm>
            <a:custGeom>
              <a:avLst/>
              <a:gdLst>
                <a:gd name="T0" fmla="*/ 0 w 71"/>
                <a:gd name="T1" fmla="*/ 12 h 113"/>
                <a:gd name="T2" fmla="*/ 71 w 71"/>
                <a:gd name="T3" fmla="*/ 0 h 113"/>
                <a:gd name="T4" fmla="*/ 71 w 71"/>
                <a:gd name="T5" fmla="*/ 103 h 113"/>
                <a:gd name="T6" fmla="*/ 0 w 71"/>
                <a:gd name="T7" fmla="*/ 113 h 113"/>
                <a:gd name="T8" fmla="*/ 0 w 71"/>
                <a:gd name="T9" fmla="*/ 12 h 113"/>
                <a:gd name="T10" fmla="*/ 0 60000 65536"/>
                <a:gd name="T11" fmla="*/ 0 60000 65536"/>
                <a:gd name="T12" fmla="*/ 0 60000 65536"/>
                <a:gd name="T13" fmla="*/ 0 60000 65536"/>
                <a:gd name="T14" fmla="*/ 0 60000 65536"/>
                <a:gd name="T15" fmla="*/ 0 w 71"/>
                <a:gd name="T16" fmla="*/ 0 h 113"/>
                <a:gd name="T17" fmla="*/ 71 w 71"/>
                <a:gd name="T18" fmla="*/ 113 h 113"/>
              </a:gdLst>
              <a:ahLst/>
              <a:cxnLst>
                <a:cxn ang="T10">
                  <a:pos x="T0" y="T1"/>
                </a:cxn>
                <a:cxn ang="T11">
                  <a:pos x="T2" y="T3"/>
                </a:cxn>
                <a:cxn ang="T12">
                  <a:pos x="T4" y="T5"/>
                </a:cxn>
                <a:cxn ang="T13">
                  <a:pos x="T6" y="T7"/>
                </a:cxn>
                <a:cxn ang="T14">
                  <a:pos x="T8" y="T9"/>
                </a:cxn>
              </a:cxnLst>
              <a:rect l="T15" t="T16" r="T17" b="T18"/>
              <a:pathLst>
                <a:path w="71" h="113">
                  <a:moveTo>
                    <a:pt x="0" y="12"/>
                  </a:moveTo>
                  <a:lnTo>
                    <a:pt x="71" y="0"/>
                  </a:lnTo>
                  <a:lnTo>
                    <a:pt x="71" y="103"/>
                  </a:lnTo>
                  <a:lnTo>
                    <a:pt x="0" y="113"/>
                  </a:lnTo>
                  <a:lnTo>
                    <a:pt x="0" y="12"/>
                  </a:lnTo>
                  <a:close/>
                </a:path>
              </a:pathLst>
            </a:custGeom>
            <a:solidFill>
              <a:srgbClr val="540C30"/>
            </a:solidFill>
            <a:ln w="9525">
              <a:noFill/>
              <a:round/>
              <a:headEnd/>
              <a:tailEnd/>
            </a:ln>
          </p:spPr>
          <p:txBody>
            <a:bodyPr/>
            <a:lstStyle/>
            <a:p>
              <a:endParaRPr lang="he-IL" sz="1800"/>
            </a:p>
          </p:txBody>
        </p:sp>
        <p:sp>
          <p:nvSpPr>
            <p:cNvPr id="1030391" name="Freeform 254"/>
            <p:cNvSpPr>
              <a:spLocks/>
            </p:cNvSpPr>
            <p:nvPr/>
          </p:nvSpPr>
          <p:spPr bwMode="auto">
            <a:xfrm>
              <a:off x="4089" y="854"/>
              <a:ext cx="35" cy="55"/>
            </a:xfrm>
            <a:custGeom>
              <a:avLst/>
              <a:gdLst>
                <a:gd name="T0" fmla="*/ 0 w 71"/>
                <a:gd name="T1" fmla="*/ 11 h 112"/>
                <a:gd name="T2" fmla="*/ 71 w 71"/>
                <a:gd name="T3" fmla="*/ 0 h 112"/>
                <a:gd name="T4" fmla="*/ 71 w 71"/>
                <a:gd name="T5" fmla="*/ 103 h 112"/>
                <a:gd name="T6" fmla="*/ 0 w 71"/>
                <a:gd name="T7" fmla="*/ 112 h 112"/>
                <a:gd name="T8" fmla="*/ 0 w 71"/>
                <a:gd name="T9" fmla="*/ 11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1"/>
                  </a:moveTo>
                  <a:lnTo>
                    <a:pt x="71" y="0"/>
                  </a:lnTo>
                  <a:lnTo>
                    <a:pt x="71" y="103"/>
                  </a:lnTo>
                  <a:lnTo>
                    <a:pt x="0" y="112"/>
                  </a:lnTo>
                  <a:lnTo>
                    <a:pt x="0" y="11"/>
                  </a:lnTo>
                  <a:close/>
                </a:path>
              </a:pathLst>
            </a:custGeom>
            <a:solidFill>
              <a:srgbClr val="540C30"/>
            </a:solidFill>
            <a:ln w="9525">
              <a:noFill/>
              <a:round/>
              <a:headEnd/>
              <a:tailEnd/>
            </a:ln>
          </p:spPr>
          <p:txBody>
            <a:bodyPr/>
            <a:lstStyle/>
            <a:p>
              <a:endParaRPr lang="he-IL" sz="1800"/>
            </a:p>
          </p:txBody>
        </p:sp>
        <p:sp>
          <p:nvSpPr>
            <p:cNvPr id="1030392" name="Freeform 255"/>
            <p:cNvSpPr>
              <a:spLocks/>
            </p:cNvSpPr>
            <p:nvPr/>
          </p:nvSpPr>
          <p:spPr bwMode="auto">
            <a:xfrm>
              <a:off x="4089" y="914"/>
              <a:ext cx="35" cy="55"/>
            </a:xfrm>
            <a:custGeom>
              <a:avLst/>
              <a:gdLst>
                <a:gd name="T0" fmla="*/ 0 w 71"/>
                <a:gd name="T1" fmla="*/ 10 h 112"/>
                <a:gd name="T2" fmla="*/ 71 w 71"/>
                <a:gd name="T3" fmla="*/ 0 h 112"/>
                <a:gd name="T4" fmla="*/ 71 w 71"/>
                <a:gd name="T5" fmla="*/ 103 h 112"/>
                <a:gd name="T6" fmla="*/ 0 w 71"/>
                <a:gd name="T7" fmla="*/ 112 h 112"/>
                <a:gd name="T8" fmla="*/ 0 w 71"/>
                <a:gd name="T9" fmla="*/ 10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0"/>
                  </a:moveTo>
                  <a:lnTo>
                    <a:pt x="71" y="0"/>
                  </a:lnTo>
                  <a:lnTo>
                    <a:pt x="71" y="103"/>
                  </a:lnTo>
                  <a:lnTo>
                    <a:pt x="0" y="112"/>
                  </a:lnTo>
                  <a:lnTo>
                    <a:pt x="0" y="10"/>
                  </a:lnTo>
                  <a:close/>
                </a:path>
              </a:pathLst>
            </a:custGeom>
            <a:solidFill>
              <a:srgbClr val="540C30"/>
            </a:solidFill>
            <a:ln w="9525">
              <a:noFill/>
              <a:round/>
              <a:headEnd/>
              <a:tailEnd/>
            </a:ln>
          </p:spPr>
          <p:txBody>
            <a:bodyPr/>
            <a:lstStyle/>
            <a:p>
              <a:endParaRPr lang="he-IL" sz="1800"/>
            </a:p>
          </p:txBody>
        </p:sp>
        <p:sp>
          <p:nvSpPr>
            <p:cNvPr id="1030393" name="Freeform 256"/>
            <p:cNvSpPr>
              <a:spLocks/>
            </p:cNvSpPr>
            <p:nvPr/>
          </p:nvSpPr>
          <p:spPr bwMode="auto">
            <a:xfrm>
              <a:off x="4089" y="974"/>
              <a:ext cx="35" cy="55"/>
            </a:xfrm>
            <a:custGeom>
              <a:avLst/>
              <a:gdLst>
                <a:gd name="T0" fmla="*/ 0 w 71"/>
                <a:gd name="T1" fmla="*/ 9 h 111"/>
                <a:gd name="T2" fmla="*/ 71 w 71"/>
                <a:gd name="T3" fmla="*/ 0 h 111"/>
                <a:gd name="T4" fmla="*/ 71 w 71"/>
                <a:gd name="T5" fmla="*/ 102 h 111"/>
                <a:gd name="T6" fmla="*/ 0 w 71"/>
                <a:gd name="T7" fmla="*/ 111 h 111"/>
                <a:gd name="T8" fmla="*/ 0 w 71"/>
                <a:gd name="T9" fmla="*/ 9 h 111"/>
                <a:gd name="T10" fmla="*/ 0 60000 65536"/>
                <a:gd name="T11" fmla="*/ 0 60000 65536"/>
                <a:gd name="T12" fmla="*/ 0 60000 65536"/>
                <a:gd name="T13" fmla="*/ 0 60000 65536"/>
                <a:gd name="T14" fmla="*/ 0 60000 65536"/>
                <a:gd name="T15" fmla="*/ 0 w 71"/>
                <a:gd name="T16" fmla="*/ 0 h 111"/>
                <a:gd name="T17" fmla="*/ 71 w 71"/>
                <a:gd name="T18" fmla="*/ 111 h 111"/>
              </a:gdLst>
              <a:ahLst/>
              <a:cxnLst>
                <a:cxn ang="T10">
                  <a:pos x="T0" y="T1"/>
                </a:cxn>
                <a:cxn ang="T11">
                  <a:pos x="T2" y="T3"/>
                </a:cxn>
                <a:cxn ang="T12">
                  <a:pos x="T4" y="T5"/>
                </a:cxn>
                <a:cxn ang="T13">
                  <a:pos x="T6" y="T7"/>
                </a:cxn>
                <a:cxn ang="T14">
                  <a:pos x="T8" y="T9"/>
                </a:cxn>
              </a:cxnLst>
              <a:rect l="T15" t="T16" r="T17" b="T18"/>
              <a:pathLst>
                <a:path w="71" h="111">
                  <a:moveTo>
                    <a:pt x="0" y="9"/>
                  </a:moveTo>
                  <a:lnTo>
                    <a:pt x="71" y="0"/>
                  </a:lnTo>
                  <a:lnTo>
                    <a:pt x="71" y="102"/>
                  </a:lnTo>
                  <a:lnTo>
                    <a:pt x="0" y="111"/>
                  </a:lnTo>
                  <a:lnTo>
                    <a:pt x="0" y="9"/>
                  </a:lnTo>
                  <a:close/>
                </a:path>
              </a:pathLst>
            </a:custGeom>
            <a:solidFill>
              <a:srgbClr val="540C30"/>
            </a:solidFill>
            <a:ln w="9525">
              <a:noFill/>
              <a:round/>
              <a:headEnd/>
              <a:tailEnd/>
            </a:ln>
          </p:spPr>
          <p:txBody>
            <a:bodyPr/>
            <a:lstStyle/>
            <a:p>
              <a:endParaRPr lang="he-IL" sz="1800"/>
            </a:p>
          </p:txBody>
        </p:sp>
        <p:sp>
          <p:nvSpPr>
            <p:cNvPr id="1030394" name="Freeform 257"/>
            <p:cNvSpPr>
              <a:spLocks/>
            </p:cNvSpPr>
            <p:nvPr/>
          </p:nvSpPr>
          <p:spPr bwMode="auto">
            <a:xfrm>
              <a:off x="4089" y="1034"/>
              <a:ext cx="35" cy="55"/>
            </a:xfrm>
            <a:custGeom>
              <a:avLst/>
              <a:gdLst>
                <a:gd name="T0" fmla="*/ 0 w 71"/>
                <a:gd name="T1" fmla="*/ 8 h 109"/>
                <a:gd name="T2" fmla="*/ 71 w 71"/>
                <a:gd name="T3" fmla="*/ 0 h 109"/>
                <a:gd name="T4" fmla="*/ 71 w 71"/>
                <a:gd name="T5" fmla="*/ 102 h 109"/>
                <a:gd name="T6" fmla="*/ 0 w 71"/>
                <a:gd name="T7" fmla="*/ 109 h 109"/>
                <a:gd name="T8" fmla="*/ 0 w 71"/>
                <a:gd name="T9" fmla="*/ 8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8"/>
                  </a:moveTo>
                  <a:lnTo>
                    <a:pt x="71" y="0"/>
                  </a:lnTo>
                  <a:lnTo>
                    <a:pt x="71" y="102"/>
                  </a:lnTo>
                  <a:lnTo>
                    <a:pt x="0" y="109"/>
                  </a:lnTo>
                  <a:lnTo>
                    <a:pt x="0" y="8"/>
                  </a:lnTo>
                  <a:close/>
                </a:path>
              </a:pathLst>
            </a:custGeom>
            <a:solidFill>
              <a:srgbClr val="540C30"/>
            </a:solidFill>
            <a:ln w="9525">
              <a:noFill/>
              <a:round/>
              <a:headEnd/>
              <a:tailEnd/>
            </a:ln>
          </p:spPr>
          <p:txBody>
            <a:bodyPr/>
            <a:lstStyle/>
            <a:p>
              <a:endParaRPr lang="he-IL" sz="1800"/>
            </a:p>
          </p:txBody>
        </p:sp>
        <p:sp>
          <p:nvSpPr>
            <p:cNvPr id="1030395" name="Freeform 258"/>
            <p:cNvSpPr>
              <a:spLocks/>
            </p:cNvSpPr>
            <p:nvPr/>
          </p:nvSpPr>
          <p:spPr bwMode="auto">
            <a:xfrm>
              <a:off x="4089" y="1095"/>
              <a:ext cx="35" cy="54"/>
            </a:xfrm>
            <a:custGeom>
              <a:avLst/>
              <a:gdLst>
                <a:gd name="T0" fmla="*/ 0 w 71"/>
                <a:gd name="T1" fmla="*/ 7 h 108"/>
                <a:gd name="T2" fmla="*/ 71 w 71"/>
                <a:gd name="T3" fmla="*/ 0 h 108"/>
                <a:gd name="T4" fmla="*/ 71 w 71"/>
                <a:gd name="T5" fmla="*/ 102 h 108"/>
                <a:gd name="T6" fmla="*/ 0 w 71"/>
                <a:gd name="T7" fmla="*/ 108 h 108"/>
                <a:gd name="T8" fmla="*/ 0 w 71"/>
                <a:gd name="T9" fmla="*/ 7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7"/>
                  </a:moveTo>
                  <a:lnTo>
                    <a:pt x="71" y="0"/>
                  </a:lnTo>
                  <a:lnTo>
                    <a:pt x="71" y="102"/>
                  </a:lnTo>
                  <a:lnTo>
                    <a:pt x="0" y="108"/>
                  </a:lnTo>
                  <a:lnTo>
                    <a:pt x="0" y="7"/>
                  </a:lnTo>
                  <a:close/>
                </a:path>
              </a:pathLst>
            </a:custGeom>
            <a:solidFill>
              <a:srgbClr val="540C30"/>
            </a:solidFill>
            <a:ln w="9525">
              <a:noFill/>
              <a:round/>
              <a:headEnd/>
              <a:tailEnd/>
            </a:ln>
          </p:spPr>
          <p:txBody>
            <a:bodyPr/>
            <a:lstStyle/>
            <a:p>
              <a:endParaRPr lang="he-IL" sz="1800"/>
            </a:p>
          </p:txBody>
        </p:sp>
        <p:sp>
          <p:nvSpPr>
            <p:cNvPr id="1030396" name="Freeform 259"/>
            <p:cNvSpPr>
              <a:spLocks/>
            </p:cNvSpPr>
            <p:nvPr/>
          </p:nvSpPr>
          <p:spPr bwMode="auto">
            <a:xfrm>
              <a:off x="4089" y="1155"/>
              <a:ext cx="35" cy="54"/>
            </a:xfrm>
            <a:custGeom>
              <a:avLst/>
              <a:gdLst>
                <a:gd name="T0" fmla="*/ 0 w 71"/>
                <a:gd name="T1" fmla="*/ 5 h 108"/>
                <a:gd name="T2" fmla="*/ 71 w 71"/>
                <a:gd name="T3" fmla="*/ 0 h 108"/>
                <a:gd name="T4" fmla="*/ 71 w 71"/>
                <a:gd name="T5" fmla="*/ 102 h 108"/>
                <a:gd name="T6" fmla="*/ 0 w 71"/>
                <a:gd name="T7" fmla="*/ 108 h 108"/>
                <a:gd name="T8" fmla="*/ 0 w 71"/>
                <a:gd name="T9" fmla="*/ 5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5"/>
                  </a:moveTo>
                  <a:lnTo>
                    <a:pt x="71" y="0"/>
                  </a:lnTo>
                  <a:lnTo>
                    <a:pt x="71" y="102"/>
                  </a:lnTo>
                  <a:lnTo>
                    <a:pt x="0" y="108"/>
                  </a:lnTo>
                  <a:lnTo>
                    <a:pt x="0" y="5"/>
                  </a:lnTo>
                  <a:close/>
                </a:path>
              </a:pathLst>
            </a:custGeom>
            <a:solidFill>
              <a:srgbClr val="540C30"/>
            </a:solidFill>
            <a:ln w="9525">
              <a:noFill/>
              <a:round/>
              <a:headEnd/>
              <a:tailEnd/>
            </a:ln>
          </p:spPr>
          <p:txBody>
            <a:bodyPr/>
            <a:lstStyle/>
            <a:p>
              <a:endParaRPr lang="he-IL" sz="1800"/>
            </a:p>
          </p:txBody>
        </p:sp>
        <p:sp>
          <p:nvSpPr>
            <p:cNvPr id="1030397" name="Freeform 260"/>
            <p:cNvSpPr>
              <a:spLocks/>
            </p:cNvSpPr>
            <p:nvPr/>
          </p:nvSpPr>
          <p:spPr bwMode="auto">
            <a:xfrm>
              <a:off x="4089" y="1215"/>
              <a:ext cx="35" cy="53"/>
            </a:xfrm>
            <a:custGeom>
              <a:avLst/>
              <a:gdLst>
                <a:gd name="T0" fmla="*/ 0 w 71"/>
                <a:gd name="T1" fmla="*/ 4 h 104"/>
                <a:gd name="T2" fmla="*/ 71 w 71"/>
                <a:gd name="T3" fmla="*/ 0 h 104"/>
                <a:gd name="T4" fmla="*/ 71 w 71"/>
                <a:gd name="T5" fmla="*/ 101 h 104"/>
                <a:gd name="T6" fmla="*/ 0 w 71"/>
                <a:gd name="T7" fmla="*/ 104 h 104"/>
                <a:gd name="T8" fmla="*/ 0 w 71"/>
                <a:gd name="T9" fmla="*/ 4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4"/>
                  </a:moveTo>
                  <a:lnTo>
                    <a:pt x="71" y="0"/>
                  </a:lnTo>
                  <a:lnTo>
                    <a:pt x="71" y="101"/>
                  </a:lnTo>
                  <a:lnTo>
                    <a:pt x="0" y="104"/>
                  </a:lnTo>
                  <a:lnTo>
                    <a:pt x="0" y="4"/>
                  </a:lnTo>
                  <a:close/>
                </a:path>
              </a:pathLst>
            </a:custGeom>
            <a:solidFill>
              <a:srgbClr val="540C30"/>
            </a:solidFill>
            <a:ln w="9525">
              <a:noFill/>
              <a:round/>
              <a:headEnd/>
              <a:tailEnd/>
            </a:ln>
          </p:spPr>
          <p:txBody>
            <a:bodyPr/>
            <a:lstStyle/>
            <a:p>
              <a:endParaRPr lang="he-IL" sz="1800"/>
            </a:p>
          </p:txBody>
        </p:sp>
        <p:sp>
          <p:nvSpPr>
            <p:cNvPr id="1030398" name="Freeform 261"/>
            <p:cNvSpPr>
              <a:spLocks/>
            </p:cNvSpPr>
            <p:nvPr/>
          </p:nvSpPr>
          <p:spPr bwMode="auto">
            <a:xfrm>
              <a:off x="4089" y="1275"/>
              <a:ext cx="35" cy="53"/>
            </a:xfrm>
            <a:custGeom>
              <a:avLst/>
              <a:gdLst>
                <a:gd name="T0" fmla="*/ 0 w 71"/>
                <a:gd name="T1" fmla="*/ 4 h 105"/>
                <a:gd name="T2" fmla="*/ 71 w 71"/>
                <a:gd name="T3" fmla="*/ 0 h 105"/>
                <a:gd name="T4" fmla="*/ 71 w 71"/>
                <a:gd name="T5" fmla="*/ 103 h 105"/>
                <a:gd name="T6" fmla="*/ 0 w 71"/>
                <a:gd name="T7" fmla="*/ 105 h 105"/>
                <a:gd name="T8" fmla="*/ 0 w 71"/>
                <a:gd name="T9" fmla="*/ 4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0" y="4"/>
                  </a:moveTo>
                  <a:lnTo>
                    <a:pt x="71" y="0"/>
                  </a:lnTo>
                  <a:lnTo>
                    <a:pt x="71" y="103"/>
                  </a:lnTo>
                  <a:lnTo>
                    <a:pt x="0" y="105"/>
                  </a:lnTo>
                  <a:lnTo>
                    <a:pt x="0" y="4"/>
                  </a:lnTo>
                  <a:close/>
                </a:path>
              </a:pathLst>
            </a:custGeom>
            <a:solidFill>
              <a:srgbClr val="540C30"/>
            </a:solidFill>
            <a:ln w="9525">
              <a:noFill/>
              <a:round/>
              <a:headEnd/>
              <a:tailEnd/>
            </a:ln>
          </p:spPr>
          <p:txBody>
            <a:bodyPr/>
            <a:lstStyle/>
            <a:p>
              <a:endParaRPr lang="he-IL" sz="1800"/>
            </a:p>
          </p:txBody>
        </p:sp>
        <p:sp>
          <p:nvSpPr>
            <p:cNvPr id="1030399" name="Freeform 262"/>
            <p:cNvSpPr>
              <a:spLocks/>
            </p:cNvSpPr>
            <p:nvPr/>
          </p:nvSpPr>
          <p:spPr bwMode="auto">
            <a:xfrm>
              <a:off x="4089" y="1336"/>
              <a:ext cx="35" cy="51"/>
            </a:xfrm>
            <a:custGeom>
              <a:avLst/>
              <a:gdLst>
                <a:gd name="T0" fmla="*/ 0 w 71"/>
                <a:gd name="T1" fmla="*/ 3 h 104"/>
                <a:gd name="T2" fmla="*/ 71 w 71"/>
                <a:gd name="T3" fmla="*/ 0 h 104"/>
                <a:gd name="T4" fmla="*/ 71 w 71"/>
                <a:gd name="T5" fmla="*/ 103 h 104"/>
                <a:gd name="T6" fmla="*/ 0 w 71"/>
                <a:gd name="T7" fmla="*/ 104 h 104"/>
                <a:gd name="T8" fmla="*/ 0 w 71"/>
                <a:gd name="T9" fmla="*/ 3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3"/>
                  </a:moveTo>
                  <a:lnTo>
                    <a:pt x="71" y="0"/>
                  </a:lnTo>
                  <a:lnTo>
                    <a:pt x="71" y="103"/>
                  </a:lnTo>
                  <a:lnTo>
                    <a:pt x="0" y="104"/>
                  </a:lnTo>
                  <a:lnTo>
                    <a:pt x="0" y="3"/>
                  </a:lnTo>
                  <a:close/>
                </a:path>
              </a:pathLst>
            </a:custGeom>
            <a:solidFill>
              <a:srgbClr val="540C30"/>
            </a:solidFill>
            <a:ln w="9525">
              <a:noFill/>
              <a:round/>
              <a:headEnd/>
              <a:tailEnd/>
            </a:ln>
          </p:spPr>
          <p:txBody>
            <a:bodyPr/>
            <a:lstStyle/>
            <a:p>
              <a:endParaRPr lang="he-IL" sz="1800"/>
            </a:p>
          </p:txBody>
        </p:sp>
        <p:sp>
          <p:nvSpPr>
            <p:cNvPr id="1030400" name="Freeform 263"/>
            <p:cNvSpPr>
              <a:spLocks/>
            </p:cNvSpPr>
            <p:nvPr/>
          </p:nvSpPr>
          <p:spPr bwMode="auto">
            <a:xfrm>
              <a:off x="4089" y="1396"/>
              <a:ext cx="35" cy="51"/>
            </a:xfrm>
            <a:custGeom>
              <a:avLst/>
              <a:gdLst>
                <a:gd name="T0" fmla="*/ 0 w 71"/>
                <a:gd name="T1" fmla="*/ 2 h 104"/>
                <a:gd name="T2" fmla="*/ 71 w 71"/>
                <a:gd name="T3" fmla="*/ 0 h 104"/>
                <a:gd name="T4" fmla="*/ 71 w 71"/>
                <a:gd name="T5" fmla="*/ 103 h 104"/>
                <a:gd name="T6" fmla="*/ 0 w 71"/>
                <a:gd name="T7" fmla="*/ 104 h 104"/>
                <a:gd name="T8" fmla="*/ 0 w 71"/>
                <a:gd name="T9" fmla="*/ 2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2"/>
                  </a:moveTo>
                  <a:lnTo>
                    <a:pt x="71" y="0"/>
                  </a:lnTo>
                  <a:lnTo>
                    <a:pt x="71" y="103"/>
                  </a:lnTo>
                  <a:lnTo>
                    <a:pt x="0" y="104"/>
                  </a:lnTo>
                  <a:lnTo>
                    <a:pt x="0" y="2"/>
                  </a:lnTo>
                  <a:close/>
                </a:path>
              </a:pathLst>
            </a:custGeom>
            <a:solidFill>
              <a:srgbClr val="540C30"/>
            </a:solidFill>
            <a:ln w="9525">
              <a:noFill/>
              <a:round/>
              <a:headEnd/>
              <a:tailEnd/>
            </a:ln>
          </p:spPr>
          <p:txBody>
            <a:bodyPr/>
            <a:lstStyle/>
            <a:p>
              <a:endParaRPr lang="he-IL" sz="1800"/>
            </a:p>
          </p:txBody>
        </p:sp>
        <p:sp>
          <p:nvSpPr>
            <p:cNvPr id="1030401" name="Rectangle 264"/>
            <p:cNvSpPr>
              <a:spLocks noChangeArrowheads="1"/>
            </p:cNvSpPr>
            <p:nvPr/>
          </p:nvSpPr>
          <p:spPr bwMode="auto">
            <a:xfrm>
              <a:off x="4089" y="1456"/>
              <a:ext cx="35" cy="51"/>
            </a:xfrm>
            <a:prstGeom prst="rect">
              <a:avLst/>
            </a:prstGeom>
            <a:solidFill>
              <a:srgbClr val="540C30"/>
            </a:solidFill>
            <a:ln w="9525">
              <a:noFill/>
              <a:miter lim="800000"/>
              <a:headEnd/>
              <a:tailEnd/>
            </a:ln>
          </p:spPr>
          <p:txBody>
            <a:bodyPr/>
            <a:lstStyle/>
            <a:p>
              <a:endParaRPr lang="he-IL" sz="1800"/>
            </a:p>
          </p:txBody>
        </p:sp>
        <p:sp>
          <p:nvSpPr>
            <p:cNvPr id="1030402" name="Freeform 265"/>
            <p:cNvSpPr>
              <a:spLocks/>
            </p:cNvSpPr>
            <p:nvPr/>
          </p:nvSpPr>
          <p:spPr bwMode="auto">
            <a:xfrm>
              <a:off x="4089" y="151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30403" name="Freeform 266"/>
            <p:cNvSpPr>
              <a:spLocks/>
            </p:cNvSpPr>
            <p:nvPr/>
          </p:nvSpPr>
          <p:spPr bwMode="auto">
            <a:xfrm>
              <a:off x="4089" y="157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30404" name="Freeform 267"/>
            <p:cNvSpPr>
              <a:spLocks/>
            </p:cNvSpPr>
            <p:nvPr/>
          </p:nvSpPr>
          <p:spPr bwMode="auto">
            <a:xfrm>
              <a:off x="4089" y="1636"/>
              <a:ext cx="35" cy="52"/>
            </a:xfrm>
            <a:custGeom>
              <a:avLst/>
              <a:gdLst>
                <a:gd name="T0" fmla="*/ 71 w 71"/>
                <a:gd name="T1" fmla="*/ 3 h 105"/>
                <a:gd name="T2" fmla="*/ 71 w 71"/>
                <a:gd name="T3" fmla="*/ 105 h 105"/>
                <a:gd name="T4" fmla="*/ 0 w 71"/>
                <a:gd name="T5" fmla="*/ 102 h 105"/>
                <a:gd name="T6" fmla="*/ 0 w 71"/>
                <a:gd name="T7" fmla="*/ 0 h 105"/>
                <a:gd name="T8" fmla="*/ 71 w 71"/>
                <a:gd name="T9" fmla="*/ 3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71" y="3"/>
                  </a:moveTo>
                  <a:lnTo>
                    <a:pt x="71" y="105"/>
                  </a:lnTo>
                  <a:lnTo>
                    <a:pt x="0" y="102"/>
                  </a:lnTo>
                  <a:lnTo>
                    <a:pt x="0" y="0"/>
                  </a:lnTo>
                  <a:lnTo>
                    <a:pt x="71" y="3"/>
                  </a:lnTo>
                  <a:close/>
                </a:path>
              </a:pathLst>
            </a:custGeom>
            <a:solidFill>
              <a:srgbClr val="540C30"/>
            </a:solidFill>
            <a:ln w="9525">
              <a:noFill/>
              <a:round/>
              <a:headEnd/>
              <a:tailEnd/>
            </a:ln>
          </p:spPr>
          <p:txBody>
            <a:bodyPr/>
            <a:lstStyle/>
            <a:p>
              <a:endParaRPr lang="he-IL" sz="1800"/>
            </a:p>
          </p:txBody>
        </p:sp>
        <p:sp>
          <p:nvSpPr>
            <p:cNvPr id="1030405" name="Freeform 268"/>
            <p:cNvSpPr>
              <a:spLocks/>
            </p:cNvSpPr>
            <p:nvPr/>
          </p:nvSpPr>
          <p:spPr bwMode="auto">
            <a:xfrm>
              <a:off x="4089" y="1696"/>
              <a:ext cx="35" cy="53"/>
            </a:xfrm>
            <a:custGeom>
              <a:avLst/>
              <a:gdLst>
                <a:gd name="T0" fmla="*/ 71 w 71"/>
                <a:gd name="T1" fmla="*/ 4 h 106"/>
                <a:gd name="T2" fmla="*/ 71 w 71"/>
                <a:gd name="T3" fmla="*/ 106 h 106"/>
                <a:gd name="T4" fmla="*/ 0 w 71"/>
                <a:gd name="T5" fmla="*/ 102 h 106"/>
                <a:gd name="T6" fmla="*/ 0 w 71"/>
                <a:gd name="T7" fmla="*/ 0 h 106"/>
                <a:gd name="T8" fmla="*/ 71 w 71"/>
                <a:gd name="T9" fmla="*/ 4 h 106"/>
                <a:gd name="T10" fmla="*/ 0 60000 65536"/>
                <a:gd name="T11" fmla="*/ 0 60000 65536"/>
                <a:gd name="T12" fmla="*/ 0 60000 65536"/>
                <a:gd name="T13" fmla="*/ 0 60000 65536"/>
                <a:gd name="T14" fmla="*/ 0 60000 65536"/>
                <a:gd name="T15" fmla="*/ 0 w 71"/>
                <a:gd name="T16" fmla="*/ 0 h 106"/>
                <a:gd name="T17" fmla="*/ 71 w 71"/>
                <a:gd name="T18" fmla="*/ 106 h 106"/>
              </a:gdLst>
              <a:ahLst/>
              <a:cxnLst>
                <a:cxn ang="T10">
                  <a:pos x="T0" y="T1"/>
                </a:cxn>
                <a:cxn ang="T11">
                  <a:pos x="T2" y="T3"/>
                </a:cxn>
                <a:cxn ang="T12">
                  <a:pos x="T4" y="T5"/>
                </a:cxn>
                <a:cxn ang="T13">
                  <a:pos x="T6" y="T7"/>
                </a:cxn>
                <a:cxn ang="T14">
                  <a:pos x="T8" y="T9"/>
                </a:cxn>
              </a:cxnLst>
              <a:rect l="T15" t="T16" r="T17" b="T18"/>
              <a:pathLst>
                <a:path w="71" h="106">
                  <a:moveTo>
                    <a:pt x="71" y="4"/>
                  </a:moveTo>
                  <a:lnTo>
                    <a:pt x="71" y="106"/>
                  </a:lnTo>
                  <a:lnTo>
                    <a:pt x="0" y="102"/>
                  </a:lnTo>
                  <a:lnTo>
                    <a:pt x="0" y="0"/>
                  </a:lnTo>
                  <a:lnTo>
                    <a:pt x="71" y="4"/>
                  </a:lnTo>
                  <a:close/>
                </a:path>
              </a:pathLst>
            </a:custGeom>
            <a:solidFill>
              <a:srgbClr val="540C30"/>
            </a:solidFill>
            <a:ln w="9525">
              <a:noFill/>
              <a:round/>
              <a:headEnd/>
              <a:tailEnd/>
            </a:ln>
          </p:spPr>
          <p:txBody>
            <a:bodyPr/>
            <a:lstStyle/>
            <a:p>
              <a:endParaRPr lang="he-IL" sz="1800"/>
            </a:p>
          </p:txBody>
        </p:sp>
        <p:sp>
          <p:nvSpPr>
            <p:cNvPr id="1030406" name="Freeform 269"/>
            <p:cNvSpPr>
              <a:spLocks/>
            </p:cNvSpPr>
            <p:nvPr/>
          </p:nvSpPr>
          <p:spPr bwMode="auto">
            <a:xfrm>
              <a:off x="4089" y="1755"/>
              <a:ext cx="35" cy="55"/>
            </a:xfrm>
            <a:custGeom>
              <a:avLst/>
              <a:gdLst>
                <a:gd name="T0" fmla="*/ 0 w 71"/>
                <a:gd name="T1" fmla="*/ 0 h 109"/>
                <a:gd name="T2" fmla="*/ 71 w 71"/>
                <a:gd name="T3" fmla="*/ 4 h 109"/>
                <a:gd name="T4" fmla="*/ 71 w 71"/>
                <a:gd name="T5" fmla="*/ 109 h 109"/>
                <a:gd name="T6" fmla="*/ 0 w 71"/>
                <a:gd name="T7" fmla="*/ 93 h 109"/>
                <a:gd name="T8" fmla="*/ 0 w 71"/>
                <a:gd name="T9" fmla="*/ 0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0"/>
                  </a:moveTo>
                  <a:lnTo>
                    <a:pt x="71" y="4"/>
                  </a:lnTo>
                  <a:lnTo>
                    <a:pt x="71" y="109"/>
                  </a:lnTo>
                  <a:lnTo>
                    <a:pt x="0" y="93"/>
                  </a:lnTo>
                  <a:lnTo>
                    <a:pt x="0" y="0"/>
                  </a:lnTo>
                  <a:close/>
                </a:path>
              </a:pathLst>
            </a:custGeom>
            <a:solidFill>
              <a:srgbClr val="540C30"/>
            </a:solidFill>
            <a:ln w="9525">
              <a:noFill/>
              <a:round/>
              <a:headEnd/>
              <a:tailEnd/>
            </a:ln>
          </p:spPr>
          <p:txBody>
            <a:bodyPr/>
            <a:lstStyle/>
            <a:p>
              <a:endParaRPr lang="he-IL" sz="1800"/>
            </a:p>
          </p:txBody>
        </p:sp>
        <p:sp>
          <p:nvSpPr>
            <p:cNvPr id="1030407" name="Freeform 270"/>
            <p:cNvSpPr>
              <a:spLocks/>
            </p:cNvSpPr>
            <p:nvPr/>
          </p:nvSpPr>
          <p:spPr bwMode="auto">
            <a:xfrm>
              <a:off x="4132" y="1736"/>
              <a:ext cx="55" cy="70"/>
            </a:xfrm>
            <a:custGeom>
              <a:avLst/>
              <a:gdLst>
                <a:gd name="T0" fmla="*/ 0 w 108"/>
                <a:gd name="T1" fmla="*/ 40 h 139"/>
                <a:gd name="T2" fmla="*/ 108 w 108"/>
                <a:gd name="T3" fmla="*/ 0 h 139"/>
                <a:gd name="T4" fmla="*/ 108 w 108"/>
                <a:gd name="T5" fmla="*/ 93 h 139"/>
                <a:gd name="T6" fmla="*/ 0 w 108"/>
                <a:gd name="T7" fmla="*/ 139 h 139"/>
                <a:gd name="T8" fmla="*/ 0 w 108"/>
                <a:gd name="T9" fmla="*/ 40 h 139"/>
                <a:gd name="T10" fmla="*/ 0 60000 65536"/>
                <a:gd name="T11" fmla="*/ 0 60000 65536"/>
                <a:gd name="T12" fmla="*/ 0 60000 65536"/>
                <a:gd name="T13" fmla="*/ 0 60000 65536"/>
                <a:gd name="T14" fmla="*/ 0 60000 65536"/>
                <a:gd name="T15" fmla="*/ 0 w 108"/>
                <a:gd name="T16" fmla="*/ 0 h 139"/>
                <a:gd name="T17" fmla="*/ 108 w 108"/>
                <a:gd name="T18" fmla="*/ 139 h 139"/>
              </a:gdLst>
              <a:ahLst/>
              <a:cxnLst>
                <a:cxn ang="T10">
                  <a:pos x="T0" y="T1"/>
                </a:cxn>
                <a:cxn ang="T11">
                  <a:pos x="T2" y="T3"/>
                </a:cxn>
                <a:cxn ang="T12">
                  <a:pos x="T4" y="T5"/>
                </a:cxn>
                <a:cxn ang="T13">
                  <a:pos x="T6" y="T7"/>
                </a:cxn>
                <a:cxn ang="T14">
                  <a:pos x="T8" y="T9"/>
                </a:cxn>
              </a:cxnLst>
              <a:rect l="T15" t="T16" r="T17" b="T18"/>
              <a:pathLst>
                <a:path w="108" h="139">
                  <a:moveTo>
                    <a:pt x="0" y="40"/>
                  </a:moveTo>
                  <a:lnTo>
                    <a:pt x="108" y="0"/>
                  </a:lnTo>
                  <a:lnTo>
                    <a:pt x="108" y="93"/>
                  </a:lnTo>
                  <a:lnTo>
                    <a:pt x="0" y="139"/>
                  </a:lnTo>
                  <a:lnTo>
                    <a:pt x="0" y="40"/>
                  </a:lnTo>
                  <a:close/>
                </a:path>
              </a:pathLst>
            </a:custGeom>
            <a:solidFill>
              <a:srgbClr val="91637A"/>
            </a:solidFill>
            <a:ln w="9525">
              <a:noFill/>
              <a:round/>
              <a:headEnd/>
              <a:tailEnd/>
            </a:ln>
          </p:spPr>
          <p:txBody>
            <a:bodyPr/>
            <a:lstStyle/>
            <a:p>
              <a:endParaRPr lang="he-IL" sz="1800"/>
            </a:p>
          </p:txBody>
        </p:sp>
        <p:sp>
          <p:nvSpPr>
            <p:cNvPr id="1030408" name="Freeform 271"/>
            <p:cNvSpPr>
              <a:spLocks/>
            </p:cNvSpPr>
            <p:nvPr/>
          </p:nvSpPr>
          <p:spPr bwMode="auto">
            <a:xfrm>
              <a:off x="4195" y="1706"/>
              <a:ext cx="74" cy="74"/>
            </a:xfrm>
            <a:custGeom>
              <a:avLst/>
              <a:gdLst>
                <a:gd name="T0" fmla="*/ 0 w 149"/>
                <a:gd name="T1" fmla="*/ 54 h 147"/>
                <a:gd name="T2" fmla="*/ 149 w 149"/>
                <a:gd name="T3" fmla="*/ 0 h 147"/>
                <a:gd name="T4" fmla="*/ 149 w 149"/>
                <a:gd name="T5" fmla="*/ 84 h 147"/>
                <a:gd name="T6" fmla="*/ 0 w 149"/>
                <a:gd name="T7" fmla="*/ 147 h 147"/>
                <a:gd name="T8" fmla="*/ 0 w 149"/>
                <a:gd name="T9" fmla="*/ 54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0" y="54"/>
                  </a:moveTo>
                  <a:lnTo>
                    <a:pt x="149" y="0"/>
                  </a:lnTo>
                  <a:lnTo>
                    <a:pt x="149" y="84"/>
                  </a:lnTo>
                  <a:lnTo>
                    <a:pt x="0" y="147"/>
                  </a:lnTo>
                  <a:lnTo>
                    <a:pt x="0" y="54"/>
                  </a:lnTo>
                  <a:close/>
                </a:path>
              </a:pathLst>
            </a:custGeom>
            <a:solidFill>
              <a:srgbClr val="91637A"/>
            </a:solidFill>
            <a:ln w="9525">
              <a:noFill/>
              <a:round/>
              <a:headEnd/>
              <a:tailEnd/>
            </a:ln>
          </p:spPr>
          <p:txBody>
            <a:bodyPr/>
            <a:lstStyle/>
            <a:p>
              <a:endParaRPr lang="he-IL" sz="1800"/>
            </a:p>
          </p:txBody>
        </p:sp>
        <p:sp>
          <p:nvSpPr>
            <p:cNvPr id="1030409" name="Freeform 272"/>
            <p:cNvSpPr>
              <a:spLocks/>
            </p:cNvSpPr>
            <p:nvPr/>
          </p:nvSpPr>
          <p:spPr bwMode="auto">
            <a:xfrm>
              <a:off x="4278" y="1675"/>
              <a:ext cx="74" cy="70"/>
            </a:xfrm>
            <a:custGeom>
              <a:avLst/>
              <a:gdLst>
                <a:gd name="T0" fmla="*/ 0 w 149"/>
                <a:gd name="T1" fmla="*/ 54 h 138"/>
                <a:gd name="T2" fmla="*/ 149 w 149"/>
                <a:gd name="T3" fmla="*/ 0 h 138"/>
                <a:gd name="T4" fmla="*/ 149 w 149"/>
                <a:gd name="T5" fmla="*/ 75 h 138"/>
                <a:gd name="T6" fmla="*/ 0 w 149"/>
                <a:gd name="T7" fmla="*/ 138 h 138"/>
                <a:gd name="T8" fmla="*/ 0 w 149"/>
                <a:gd name="T9" fmla="*/ 54 h 138"/>
                <a:gd name="T10" fmla="*/ 0 60000 65536"/>
                <a:gd name="T11" fmla="*/ 0 60000 65536"/>
                <a:gd name="T12" fmla="*/ 0 60000 65536"/>
                <a:gd name="T13" fmla="*/ 0 60000 65536"/>
                <a:gd name="T14" fmla="*/ 0 60000 65536"/>
                <a:gd name="T15" fmla="*/ 0 w 149"/>
                <a:gd name="T16" fmla="*/ 0 h 138"/>
                <a:gd name="T17" fmla="*/ 149 w 149"/>
                <a:gd name="T18" fmla="*/ 138 h 138"/>
              </a:gdLst>
              <a:ahLst/>
              <a:cxnLst>
                <a:cxn ang="T10">
                  <a:pos x="T0" y="T1"/>
                </a:cxn>
                <a:cxn ang="T11">
                  <a:pos x="T2" y="T3"/>
                </a:cxn>
                <a:cxn ang="T12">
                  <a:pos x="T4" y="T5"/>
                </a:cxn>
                <a:cxn ang="T13">
                  <a:pos x="T6" y="T7"/>
                </a:cxn>
                <a:cxn ang="T14">
                  <a:pos x="T8" y="T9"/>
                </a:cxn>
              </a:cxnLst>
              <a:rect l="T15" t="T16" r="T17" b="T18"/>
              <a:pathLst>
                <a:path w="149" h="138">
                  <a:moveTo>
                    <a:pt x="0" y="54"/>
                  </a:moveTo>
                  <a:lnTo>
                    <a:pt x="149" y="0"/>
                  </a:lnTo>
                  <a:lnTo>
                    <a:pt x="149" y="75"/>
                  </a:lnTo>
                  <a:lnTo>
                    <a:pt x="0" y="138"/>
                  </a:lnTo>
                  <a:lnTo>
                    <a:pt x="0" y="54"/>
                  </a:lnTo>
                  <a:close/>
                </a:path>
              </a:pathLst>
            </a:custGeom>
            <a:solidFill>
              <a:srgbClr val="91637A"/>
            </a:solidFill>
            <a:ln w="9525">
              <a:noFill/>
              <a:round/>
              <a:headEnd/>
              <a:tailEnd/>
            </a:ln>
          </p:spPr>
          <p:txBody>
            <a:bodyPr/>
            <a:lstStyle/>
            <a:p>
              <a:endParaRPr lang="he-IL" sz="1800"/>
            </a:p>
          </p:txBody>
        </p:sp>
        <p:sp>
          <p:nvSpPr>
            <p:cNvPr id="1030410" name="Freeform 273"/>
            <p:cNvSpPr>
              <a:spLocks/>
            </p:cNvSpPr>
            <p:nvPr/>
          </p:nvSpPr>
          <p:spPr bwMode="auto">
            <a:xfrm>
              <a:off x="4362" y="1645"/>
              <a:ext cx="73" cy="64"/>
            </a:xfrm>
            <a:custGeom>
              <a:avLst/>
              <a:gdLst>
                <a:gd name="T0" fmla="*/ 0 w 148"/>
                <a:gd name="T1" fmla="*/ 54 h 129"/>
                <a:gd name="T2" fmla="*/ 148 w 148"/>
                <a:gd name="T3" fmla="*/ 0 h 129"/>
                <a:gd name="T4" fmla="*/ 148 w 148"/>
                <a:gd name="T5" fmla="*/ 65 h 129"/>
                <a:gd name="T6" fmla="*/ 0 w 148"/>
                <a:gd name="T7" fmla="*/ 129 h 129"/>
                <a:gd name="T8" fmla="*/ 0 w 148"/>
                <a:gd name="T9" fmla="*/ 54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54"/>
                  </a:moveTo>
                  <a:lnTo>
                    <a:pt x="148" y="0"/>
                  </a:lnTo>
                  <a:lnTo>
                    <a:pt x="148" y="65"/>
                  </a:lnTo>
                  <a:lnTo>
                    <a:pt x="0" y="129"/>
                  </a:lnTo>
                  <a:lnTo>
                    <a:pt x="0" y="54"/>
                  </a:lnTo>
                  <a:close/>
                </a:path>
              </a:pathLst>
            </a:custGeom>
            <a:solidFill>
              <a:srgbClr val="91637A"/>
            </a:solidFill>
            <a:ln w="9525">
              <a:noFill/>
              <a:round/>
              <a:headEnd/>
              <a:tailEnd/>
            </a:ln>
          </p:spPr>
          <p:txBody>
            <a:bodyPr/>
            <a:lstStyle/>
            <a:p>
              <a:endParaRPr lang="he-IL" sz="1800"/>
            </a:p>
          </p:txBody>
        </p:sp>
        <p:sp>
          <p:nvSpPr>
            <p:cNvPr id="1030411" name="Freeform 274"/>
            <p:cNvSpPr>
              <a:spLocks/>
            </p:cNvSpPr>
            <p:nvPr/>
          </p:nvSpPr>
          <p:spPr bwMode="auto">
            <a:xfrm>
              <a:off x="4445" y="1620"/>
              <a:ext cx="58" cy="54"/>
            </a:xfrm>
            <a:custGeom>
              <a:avLst/>
              <a:gdLst>
                <a:gd name="T0" fmla="*/ 0 w 118"/>
                <a:gd name="T1" fmla="*/ 44 h 110"/>
                <a:gd name="T2" fmla="*/ 118 w 118"/>
                <a:gd name="T3" fmla="*/ 0 h 110"/>
                <a:gd name="T4" fmla="*/ 118 w 118"/>
                <a:gd name="T5" fmla="*/ 59 h 110"/>
                <a:gd name="T6" fmla="*/ 0 w 118"/>
                <a:gd name="T7" fmla="*/ 110 h 110"/>
                <a:gd name="T8" fmla="*/ 0 w 118"/>
                <a:gd name="T9" fmla="*/ 44 h 110"/>
                <a:gd name="T10" fmla="*/ 0 60000 65536"/>
                <a:gd name="T11" fmla="*/ 0 60000 65536"/>
                <a:gd name="T12" fmla="*/ 0 60000 65536"/>
                <a:gd name="T13" fmla="*/ 0 60000 65536"/>
                <a:gd name="T14" fmla="*/ 0 60000 65536"/>
                <a:gd name="T15" fmla="*/ 0 w 118"/>
                <a:gd name="T16" fmla="*/ 0 h 110"/>
                <a:gd name="T17" fmla="*/ 118 w 118"/>
                <a:gd name="T18" fmla="*/ 110 h 110"/>
              </a:gdLst>
              <a:ahLst/>
              <a:cxnLst>
                <a:cxn ang="T10">
                  <a:pos x="T0" y="T1"/>
                </a:cxn>
                <a:cxn ang="T11">
                  <a:pos x="T2" y="T3"/>
                </a:cxn>
                <a:cxn ang="T12">
                  <a:pos x="T4" y="T5"/>
                </a:cxn>
                <a:cxn ang="T13">
                  <a:pos x="T6" y="T7"/>
                </a:cxn>
                <a:cxn ang="T14">
                  <a:pos x="T8" y="T9"/>
                </a:cxn>
              </a:cxnLst>
              <a:rect l="T15" t="T16" r="T17" b="T18"/>
              <a:pathLst>
                <a:path w="118" h="110">
                  <a:moveTo>
                    <a:pt x="0" y="44"/>
                  </a:moveTo>
                  <a:lnTo>
                    <a:pt x="118" y="0"/>
                  </a:lnTo>
                  <a:lnTo>
                    <a:pt x="118" y="59"/>
                  </a:lnTo>
                  <a:lnTo>
                    <a:pt x="0" y="110"/>
                  </a:lnTo>
                  <a:lnTo>
                    <a:pt x="0" y="44"/>
                  </a:lnTo>
                  <a:close/>
                </a:path>
              </a:pathLst>
            </a:custGeom>
            <a:solidFill>
              <a:srgbClr val="91637A"/>
            </a:solidFill>
            <a:ln w="9525">
              <a:noFill/>
              <a:round/>
              <a:headEnd/>
              <a:tailEnd/>
            </a:ln>
          </p:spPr>
          <p:txBody>
            <a:bodyPr/>
            <a:lstStyle/>
            <a:p>
              <a:endParaRPr lang="he-IL" sz="1800"/>
            </a:p>
          </p:txBody>
        </p:sp>
        <p:sp>
          <p:nvSpPr>
            <p:cNvPr id="1030412" name="Freeform 275"/>
            <p:cNvSpPr>
              <a:spLocks/>
            </p:cNvSpPr>
            <p:nvPr/>
          </p:nvSpPr>
          <p:spPr bwMode="auto">
            <a:xfrm>
              <a:off x="4487" y="1024"/>
              <a:ext cx="16" cy="38"/>
            </a:xfrm>
            <a:custGeom>
              <a:avLst/>
              <a:gdLst>
                <a:gd name="T0" fmla="*/ 0 w 33"/>
                <a:gd name="T1" fmla="*/ 61 h 75"/>
                <a:gd name="T2" fmla="*/ 0 w 33"/>
                <a:gd name="T3" fmla="*/ 0 h 75"/>
                <a:gd name="T4" fmla="*/ 33 w 33"/>
                <a:gd name="T5" fmla="*/ 15 h 75"/>
                <a:gd name="T6" fmla="*/ 33 w 33"/>
                <a:gd name="T7" fmla="*/ 75 h 75"/>
                <a:gd name="T8" fmla="*/ 0 w 33"/>
                <a:gd name="T9" fmla="*/ 61 h 75"/>
                <a:gd name="T10" fmla="*/ 0 60000 65536"/>
                <a:gd name="T11" fmla="*/ 0 60000 65536"/>
                <a:gd name="T12" fmla="*/ 0 60000 65536"/>
                <a:gd name="T13" fmla="*/ 0 60000 65536"/>
                <a:gd name="T14" fmla="*/ 0 60000 65536"/>
                <a:gd name="T15" fmla="*/ 0 w 33"/>
                <a:gd name="T16" fmla="*/ 0 h 75"/>
                <a:gd name="T17" fmla="*/ 33 w 33"/>
                <a:gd name="T18" fmla="*/ 75 h 75"/>
              </a:gdLst>
              <a:ahLst/>
              <a:cxnLst>
                <a:cxn ang="T10">
                  <a:pos x="T0" y="T1"/>
                </a:cxn>
                <a:cxn ang="T11">
                  <a:pos x="T2" y="T3"/>
                </a:cxn>
                <a:cxn ang="T12">
                  <a:pos x="T4" y="T5"/>
                </a:cxn>
                <a:cxn ang="T13">
                  <a:pos x="T6" y="T7"/>
                </a:cxn>
                <a:cxn ang="T14">
                  <a:pos x="T8" y="T9"/>
                </a:cxn>
              </a:cxnLst>
              <a:rect l="T15" t="T16" r="T17" b="T18"/>
              <a:pathLst>
                <a:path w="33" h="75">
                  <a:moveTo>
                    <a:pt x="0" y="61"/>
                  </a:moveTo>
                  <a:lnTo>
                    <a:pt x="0" y="0"/>
                  </a:lnTo>
                  <a:lnTo>
                    <a:pt x="33" y="15"/>
                  </a:lnTo>
                  <a:lnTo>
                    <a:pt x="33" y="75"/>
                  </a:lnTo>
                  <a:lnTo>
                    <a:pt x="0" y="61"/>
                  </a:lnTo>
                  <a:close/>
                </a:path>
              </a:pathLst>
            </a:custGeom>
            <a:solidFill>
              <a:srgbClr val="91637A"/>
            </a:solidFill>
            <a:ln w="9525">
              <a:noFill/>
              <a:round/>
              <a:headEnd/>
              <a:tailEnd/>
            </a:ln>
          </p:spPr>
          <p:txBody>
            <a:bodyPr/>
            <a:lstStyle/>
            <a:p>
              <a:endParaRPr lang="he-IL" sz="1800"/>
            </a:p>
          </p:txBody>
        </p:sp>
        <p:sp>
          <p:nvSpPr>
            <p:cNvPr id="1030413" name="Freeform 276"/>
            <p:cNvSpPr>
              <a:spLocks/>
            </p:cNvSpPr>
            <p:nvPr/>
          </p:nvSpPr>
          <p:spPr bwMode="auto">
            <a:xfrm>
              <a:off x="4445" y="961"/>
              <a:ext cx="58" cy="61"/>
            </a:xfrm>
            <a:custGeom>
              <a:avLst/>
              <a:gdLst>
                <a:gd name="T0" fmla="*/ 0 w 118"/>
                <a:gd name="T1" fmla="*/ 64 h 121"/>
                <a:gd name="T2" fmla="*/ 0 w 118"/>
                <a:gd name="T3" fmla="*/ 0 h 121"/>
                <a:gd name="T4" fmla="*/ 118 w 118"/>
                <a:gd name="T5" fmla="*/ 63 h 121"/>
                <a:gd name="T6" fmla="*/ 118 w 118"/>
                <a:gd name="T7" fmla="*/ 121 h 121"/>
                <a:gd name="T8" fmla="*/ 0 w 118"/>
                <a:gd name="T9" fmla="*/ 64 h 121"/>
                <a:gd name="T10" fmla="*/ 0 60000 65536"/>
                <a:gd name="T11" fmla="*/ 0 60000 65536"/>
                <a:gd name="T12" fmla="*/ 0 60000 65536"/>
                <a:gd name="T13" fmla="*/ 0 60000 65536"/>
                <a:gd name="T14" fmla="*/ 0 60000 65536"/>
                <a:gd name="T15" fmla="*/ 0 w 118"/>
                <a:gd name="T16" fmla="*/ 0 h 121"/>
                <a:gd name="T17" fmla="*/ 118 w 118"/>
                <a:gd name="T18" fmla="*/ 121 h 121"/>
              </a:gdLst>
              <a:ahLst/>
              <a:cxnLst>
                <a:cxn ang="T10">
                  <a:pos x="T0" y="T1"/>
                </a:cxn>
                <a:cxn ang="T11">
                  <a:pos x="T2" y="T3"/>
                </a:cxn>
                <a:cxn ang="T12">
                  <a:pos x="T4" y="T5"/>
                </a:cxn>
                <a:cxn ang="T13">
                  <a:pos x="T6" y="T7"/>
                </a:cxn>
                <a:cxn ang="T14">
                  <a:pos x="T8" y="T9"/>
                </a:cxn>
              </a:cxnLst>
              <a:rect l="T15" t="T16" r="T17" b="T18"/>
              <a:pathLst>
                <a:path w="118" h="121">
                  <a:moveTo>
                    <a:pt x="0" y="64"/>
                  </a:moveTo>
                  <a:lnTo>
                    <a:pt x="0" y="0"/>
                  </a:lnTo>
                  <a:lnTo>
                    <a:pt x="118" y="63"/>
                  </a:lnTo>
                  <a:lnTo>
                    <a:pt x="118" y="121"/>
                  </a:lnTo>
                  <a:lnTo>
                    <a:pt x="0" y="64"/>
                  </a:lnTo>
                  <a:close/>
                </a:path>
              </a:pathLst>
            </a:custGeom>
            <a:solidFill>
              <a:srgbClr val="91637A"/>
            </a:solidFill>
            <a:ln w="9525">
              <a:noFill/>
              <a:round/>
              <a:headEnd/>
              <a:tailEnd/>
            </a:ln>
          </p:spPr>
          <p:txBody>
            <a:bodyPr/>
            <a:lstStyle/>
            <a:p>
              <a:endParaRPr lang="he-IL" sz="1800"/>
            </a:p>
          </p:txBody>
        </p:sp>
        <p:sp>
          <p:nvSpPr>
            <p:cNvPr id="1030414" name="Freeform 277"/>
            <p:cNvSpPr>
              <a:spLocks/>
            </p:cNvSpPr>
            <p:nvPr/>
          </p:nvSpPr>
          <p:spPr bwMode="auto">
            <a:xfrm>
              <a:off x="4487" y="945"/>
              <a:ext cx="16" cy="38"/>
            </a:xfrm>
            <a:custGeom>
              <a:avLst/>
              <a:gdLst>
                <a:gd name="T0" fmla="*/ 0 w 33"/>
                <a:gd name="T1" fmla="*/ 59 h 76"/>
                <a:gd name="T2" fmla="*/ 0 w 33"/>
                <a:gd name="T3" fmla="*/ 0 h 76"/>
                <a:gd name="T4" fmla="*/ 33 w 33"/>
                <a:gd name="T5" fmla="*/ 19 h 76"/>
                <a:gd name="T6" fmla="*/ 33 w 33"/>
                <a:gd name="T7" fmla="*/ 76 h 76"/>
                <a:gd name="T8" fmla="*/ 0 w 33"/>
                <a:gd name="T9" fmla="*/ 59 h 76"/>
                <a:gd name="T10" fmla="*/ 0 60000 65536"/>
                <a:gd name="T11" fmla="*/ 0 60000 65536"/>
                <a:gd name="T12" fmla="*/ 0 60000 65536"/>
                <a:gd name="T13" fmla="*/ 0 60000 65536"/>
                <a:gd name="T14" fmla="*/ 0 60000 65536"/>
                <a:gd name="T15" fmla="*/ 0 w 33"/>
                <a:gd name="T16" fmla="*/ 0 h 76"/>
                <a:gd name="T17" fmla="*/ 33 w 33"/>
                <a:gd name="T18" fmla="*/ 76 h 76"/>
              </a:gdLst>
              <a:ahLst/>
              <a:cxnLst>
                <a:cxn ang="T10">
                  <a:pos x="T0" y="T1"/>
                </a:cxn>
                <a:cxn ang="T11">
                  <a:pos x="T2" y="T3"/>
                </a:cxn>
                <a:cxn ang="T12">
                  <a:pos x="T4" y="T5"/>
                </a:cxn>
                <a:cxn ang="T13">
                  <a:pos x="T6" y="T7"/>
                </a:cxn>
                <a:cxn ang="T14">
                  <a:pos x="T8" y="T9"/>
                </a:cxn>
              </a:cxnLst>
              <a:rect l="T15" t="T16" r="T17" b="T18"/>
              <a:pathLst>
                <a:path w="33" h="76">
                  <a:moveTo>
                    <a:pt x="0" y="59"/>
                  </a:moveTo>
                  <a:lnTo>
                    <a:pt x="0" y="0"/>
                  </a:lnTo>
                  <a:lnTo>
                    <a:pt x="33" y="19"/>
                  </a:lnTo>
                  <a:lnTo>
                    <a:pt x="33" y="76"/>
                  </a:lnTo>
                  <a:lnTo>
                    <a:pt x="0" y="59"/>
                  </a:lnTo>
                  <a:close/>
                </a:path>
              </a:pathLst>
            </a:custGeom>
            <a:solidFill>
              <a:srgbClr val="91637A"/>
            </a:solidFill>
            <a:ln w="9525">
              <a:noFill/>
              <a:round/>
              <a:headEnd/>
              <a:tailEnd/>
            </a:ln>
          </p:spPr>
          <p:txBody>
            <a:bodyPr/>
            <a:lstStyle/>
            <a:p>
              <a:endParaRPr lang="he-IL" sz="1800"/>
            </a:p>
          </p:txBody>
        </p:sp>
        <p:sp>
          <p:nvSpPr>
            <p:cNvPr id="1030415" name="Freeform 278"/>
            <p:cNvSpPr>
              <a:spLocks/>
            </p:cNvSpPr>
            <p:nvPr/>
          </p:nvSpPr>
          <p:spPr bwMode="auto">
            <a:xfrm>
              <a:off x="4519" y="1323"/>
              <a:ext cx="5" cy="2"/>
            </a:xfrm>
            <a:custGeom>
              <a:avLst/>
              <a:gdLst>
                <a:gd name="T0" fmla="*/ 9 w 9"/>
                <a:gd name="T1" fmla="*/ 0 h 5"/>
                <a:gd name="T2" fmla="*/ 0 w 9"/>
                <a:gd name="T3" fmla="*/ 3 h 5"/>
                <a:gd name="T4" fmla="*/ 0 w 9"/>
                <a:gd name="T5" fmla="*/ 5 h 5"/>
                <a:gd name="T6" fmla="*/ 9 w 9"/>
                <a:gd name="T7" fmla="*/ 3 h 5"/>
                <a:gd name="T8" fmla="*/ 9 w 9"/>
                <a:gd name="T9" fmla="*/ 2 h 5"/>
                <a:gd name="T10" fmla="*/ 9 w 9"/>
                <a:gd name="T11" fmla="*/ 1 h 5"/>
                <a:gd name="T12" fmla="*/ 9 w 9"/>
                <a:gd name="T13" fmla="*/ 1 h 5"/>
                <a:gd name="T14" fmla="*/ 9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9" y="0"/>
                  </a:moveTo>
                  <a:lnTo>
                    <a:pt x="0" y="3"/>
                  </a:lnTo>
                  <a:lnTo>
                    <a:pt x="0" y="5"/>
                  </a:lnTo>
                  <a:lnTo>
                    <a:pt x="9" y="3"/>
                  </a:lnTo>
                  <a:lnTo>
                    <a:pt x="9" y="2"/>
                  </a:lnTo>
                  <a:lnTo>
                    <a:pt x="9" y="1"/>
                  </a:lnTo>
                  <a:lnTo>
                    <a:pt x="9" y="0"/>
                  </a:lnTo>
                  <a:close/>
                </a:path>
              </a:pathLst>
            </a:custGeom>
            <a:solidFill>
              <a:srgbClr val="FFFFFF"/>
            </a:solidFill>
            <a:ln w="9525">
              <a:noFill/>
              <a:round/>
              <a:headEnd/>
              <a:tailEnd/>
            </a:ln>
          </p:spPr>
          <p:txBody>
            <a:bodyPr/>
            <a:lstStyle/>
            <a:p>
              <a:endParaRPr lang="he-IL" sz="1800"/>
            </a:p>
          </p:txBody>
        </p:sp>
        <p:sp>
          <p:nvSpPr>
            <p:cNvPr id="1030416" name="Freeform 279"/>
            <p:cNvSpPr>
              <a:spLocks/>
            </p:cNvSpPr>
            <p:nvPr/>
          </p:nvSpPr>
          <p:spPr bwMode="auto">
            <a:xfrm>
              <a:off x="4506" y="1282"/>
              <a:ext cx="49" cy="64"/>
            </a:xfrm>
            <a:custGeom>
              <a:avLst/>
              <a:gdLst>
                <a:gd name="T0" fmla="*/ 66 w 99"/>
                <a:gd name="T1" fmla="*/ 26 h 128"/>
                <a:gd name="T2" fmla="*/ 53 w 99"/>
                <a:gd name="T3" fmla="*/ 15 h 128"/>
                <a:gd name="T4" fmla="*/ 44 w 99"/>
                <a:gd name="T5" fmla="*/ 8 h 128"/>
                <a:gd name="T6" fmla="*/ 37 w 99"/>
                <a:gd name="T7" fmla="*/ 2 h 128"/>
                <a:gd name="T8" fmla="*/ 33 w 99"/>
                <a:gd name="T9" fmla="*/ 0 h 128"/>
                <a:gd name="T10" fmla="*/ 0 w 99"/>
                <a:gd name="T11" fmla="*/ 29 h 128"/>
                <a:gd name="T12" fmla="*/ 6 w 99"/>
                <a:gd name="T13" fmla="*/ 32 h 128"/>
                <a:gd name="T14" fmla="*/ 13 w 99"/>
                <a:gd name="T15" fmla="*/ 37 h 128"/>
                <a:gd name="T16" fmla="*/ 20 w 99"/>
                <a:gd name="T17" fmla="*/ 42 h 128"/>
                <a:gd name="T18" fmla="*/ 27 w 99"/>
                <a:gd name="T19" fmla="*/ 47 h 128"/>
                <a:gd name="T20" fmla="*/ 34 w 99"/>
                <a:gd name="T21" fmla="*/ 52 h 128"/>
                <a:gd name="T22" fmla="*/ 39 w 99"/>
                <a:gd name="T23" fmla="*/ 58 h 128"/>
                <a:gd name="T24" fmla="*/ 44 w 99"/>
                <a:gd name="T25" fmla="*/ 62 h 128"/>
                <a:gd name="T26" fmla="*/ 48 w 99"/>
                <a:gd name="T27" fmla="*/ 67 h 128"/>
                <a:gd name="T28" fmla="*/ 51 w 99"/>
                <a:gd name="T29" fmla="*/ 73 h 128"/>
                <a:gd name="T30" fmla="*/ 52 w 99"/>
                <a:gd name="T31" fmla="*/ 79 h 128"/>
                <a:gd name="T32" fmla="*/ 53 w 99"/>
                <a:gd name="T33" fmla="*/ 82 h 128"/>
                <a:gd name="T34" fmla="*/ 53 w 99"/>
                <a:gd name="T35" fmla="*/ 87 h 128"/>
                <a:gd name="T36" fmla="*/ 53 w 99"/>
                <a:gd name="T37" fmla="*/ 89 h 128"/>
                <a:gd name="T38" fmla="*/ 54 w 99"/>
                <a:gd name="T39" fmla="*/ 91 h 128"/>
                <a:gd name="T40" fmla="*/ 56 w 99"/>
                <a:gd name="T41" fmla="*/ 92 h 128"/>
                <a:gd name="T42" fmla="*/ 58 w 99"/>
                <a:gd name="T43" fmla="*/ 96 h 128"/>
                <a:gd name="T44" fmla="*/ 64 w 99"/>
                <a:gd name="T45" fmla="*/ 102 h 128"/>
                <a:gd name="T46" fmla="*/ 69 w 99"/>
                <a:gd name="T47" fmla="*/ 105 h 128"/>
                <a:gd name="T48" fmla="*/ 73 w 99"/>
                <a:gd name="T49" fmla="*/ 107 h 128"/>
                <a:gd name="T50" fmla="*/ 74 w 99"/>
                <a:gd name="T51" fmla="*/ 107 h 128"/>
                <a:gd name="T52" fmla="*/ 79 w 99"/>
                <a:gd name="T53" fmla="*/ 107 h 128"/>
                <a:gd name="T54" fmla="*/ 90 w 99"/>
                <a:gd name="T55" fmla="*/ 128 h 128"/>
                <a:gd name="T56" fmla="*/ 99 w 99"/>
                <a:gd name="T57" fmla="*/ 120 h 128"/>
                <a:gd name="T58" fmla="*/ 88 w 99"/>
                <a:gd name="T59" fmla="*/ 100 h 128"/>
                <a:gd name="T60" fmla="*/ 89 w 99"/>
                <a:gd name="T61" fmla="*/ 97 h 128"/>
                <a:gd name="T62" fmla="*/ 90 w 99"/>
                <a:gd name="T63" fmla="*/ 90 h 128"/>
                <a:gd name="T64" fmla="*/ 89 w 99"/>
                <a:gd name="T65" fmla="*/ 72 h 128"/>
                <a:gd name="T66" fmla="*/ 82 w 99"/>
                <a:gd name="T67" fmla="*/ 47 h 128"/>
                <a:gd name="T68" fmla="*/ 66 w 99"/>
                <a:gd name="T69" fmla="*/ 26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28"/>
                <a:gd name="T107" fmla="*/ 99 w 99"/>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28">
                  <a:moveTo>
                    <a:pt x="66" y="26"/>
                  </a:moveTo>
                  <a:lnTo>
                    <a:pt x="53" y="15"/>
                  </a:lnTo>
                  <a:lnTo>
                    <a:pt x="44" y="8"/>
                  </a:lnTo>
                  <a:lnTo>
                    <a:pt x="37" y="2"/>
                  </a:lnTo>
                  <a:lnTo>
                    <a:pt x="33" y="0"/>
                  </a:lnTo>
                  <a:lnTo>
                    <a:pt x="0" y="29"/>
                  </a:lnTo>
                  <a:lnTo>
                    <a:pt x="6" y="32"/>
                  </a:lnTo>
                  <a:lnTo>
                    <a:pt x="13" y="37"/>
                  </a:lnTo>
                  <a:lnTo>
                    <a:pt x="20" y="42"/>
                  </a:lnTo>
                  <a:lnTo>
                    <a:pt x="27" y="47"/>
                  </a:lnTo>
                  <a:lnTo>
                    <a:pt x="34" y="52"/>
                  </a:lnTo>
                  <a:lnTo>
                    <a:pt x="39" y="58"/>
                  </a:lnTo>
                  <a:lnTo>
                    <a:pt x="44" y="62"/>
                  </a:lnTo>
                  <a:lnTo>
                    <a:pt x="48" y="67"/>
                  </a:lnTo>
                  <a:lnTo>
                    <a:pt x="51" y="73"/>
                  </a:lnTo>
                  <a:lnTo>
                    <a:pt x="52" y="79"/>
                  </a:lnTo>
                  <a:lnTo>
                    <a:pt x="53" y="82"/>
                  </a:lnTo>
                  <a:lnTo>
                    <a:pt x="53" y="87"/>
                  </a:lnTo>
                  <a:lnTo>
                    <a:pt x="53" y="89"/>
                  </a:lnTo>
                  <a:lnTo>
                    <a:pt x="54" y="91"/>
                  </a:lnTo>
                  <a:lnTo>
                    <a:pt x="56" y="92"/>
                  </a:lnTo>
                  <a:lnTo>
                    <a:pt x="58" y="96"/>
                  </a:lnTo>
                  <a:lnTo>
                    <a:pt x="64" y="102"/>
                  </a:lnTo>
                  <a:lnTo>
                    <a:pt x="69" y="105"/>
                  </a:lnTo>
                  <a:lnTo>
                    <a:pt x="73" y="107"/>
                  </a:lnTo>
                  <a:lnTo>
                    <a:pt x="74" y="107"/>
                  </a:lnTo>
                  <a:lnTo>
                    <a:pt x="79" y="107"/>
                  </a:lnTo>
                  <a:lnTo>
                    <a:pt x="90" y="128"/>
                  </a:lnTo>
                  <a:lnTo>
                    <a:pt x="99" y="120"/>
                  </a:lnTo>
                  <a:lnTo>
                    <a:pt x="88" y="100"/>
                  </a:lnTo>
                  <a:lnTo>
                    <a:pt x="89" y="97"/>
                  </a:lnTo>
                  <a:lnTo>
                    <a:pt x="90" y="90"/>
                  </a:lnTo>
                  <a:lnTo>
                    <a:pt x="89" y="72"/>
                  </a:lnTo>
                  <a:lnTo>
                    <a:pt x="82" y="47"/>
                  </a:lnTo>
                  <a:lnTo>
                    <a:pt x="66" y="26"/>
                  </a:lnTo>
                  <a:close/>
                </a:path>
              </a:pathLst>
            </a:custGeom>
            <a:solidFill>
              <a:srgbClr val="FFDDE5"/>
            </a:solidFill>
            <a:ln w="9525">
              <a:noFill/>
              <a:round/>
              <a:headEnd/>
              <a:tailEnd/>
            </a:ln>
          </p:spPr>
          <p:txBody>
            <a:bodyPr/>
            <a:lstStyle/>
            <a:p>
              <a:endParaRPr lang="he-IL" sz="1800"/>
            </a:p>
          </p:txBody>
        </p:sp>
        <p:sp>
          <p:nvSpPr>
            <p:cNvPr id="1030417" name="Freeform 280"/>
            <p:cNvSpPr>
              <a:spLocks/>
            </p:cNvSpPr>
            <p:nvPr/>
          </p:nvSpPr>
          <p:spPr bwMode="auto">
            <a:xfrm>
              <a:off x="4362" y="1143"/>
              <a:ext cx="13" cy="20"/>
            </a:xfrm>
            <a:custGeom>
              <a:avLst/>
              <a:gdLst>
                <a:gd name="T0" fmla="*/ 23 w 27"/>
                <a:gd name="T1" fmla="*/ 35 h 41"/>
                <a:gd name="T2" fmla="*/ 19 w 27"/>
                <a:gd name="T3" fmla="*/ 30 h 41"/>
                <a:gd name="T4" fmla="*/ 14 w 27"/>
                <a:gd name="T5" fmla="*/ 23 h 41"/>
                <a:gd name="T6" fmla="*/ 10 w 27"/>
                <a:gd name="T7" fmla="*/ 18 h 41"/>
                <a:gd name="T8" fmla="*/ 9 w 27"/>
                <a:gd name="T9" fmla="*/ 13 h 41"/>
                <a:gd name="T10" fmla="*/ 9 w 27"/>
                <a:gd name="T11" fmla="*/ 12 h 41"/>
                <a:gd name="T12" fmla="*/ 10 w 27"/>
                <a:gd name="T13" fmla="*/ 11 h 41"/>
                <a:gd name="T14" fmla="*/ 10 w 27"/>
                <a:gd name="T15" fmla="*/ 11 h 41"/>
                <a:gd name="T16" fmla="*/ 10 w 27"/>
                <a:gd name="T17" fmla="*/ 11 h 41"/>
                <a:gd name="T18" fmla="*/ 11 w 27"/>
                <a:gd name="T19" fmla="*/ 10 h 41"/>
                <a:gd name="T20" fmla="*/ 12 w 27"/>
                <a:gd name="T21" fmla="*/ 9 h 41"/>
                <a:gd name="T22" fmla="*/ 13 w 27"/>
                <a:gd name="T23" fmla="*/ 9 h 41"/>
                <a:gd name="T24" fmla="*/ 13 w 27"/>
                <a:gd name="T25" fmla="*/ 9 h 41"/>
                <a:gd name="T26" fmla="*/ 14 w 27"/>
                <a:gd name="T27" fmla="*/ 9 h 41"/>
                <a:gd name="T28" fmla="*/ 17 w 27"/>
                <a:gd name="T29" fmla="*/ 11 h 41"/>
                <a:gd name="T30" fmla="*/ 18 w 27"/>
                <a:gd name="T31" fmla="*/ 12 h 41"/>
                <a:gd name="T32" fmla="*/ 19 w 27"/>
                <a:gd name="T33" fmla="*/ 14 h 41"/>
                <a:gd name="T34" fmla="*/ 26 w 27"/>
                <a:gd name="T35" fmla="*/ 36 h 41"/>
                <a:gd name="T36" fmla="*/ 26 w 27"/>
                <a:gd name="T37" fmla="*/ 25 h 41"/>
                <a:gd name="T38" fmla="*/ 27 w 27"/>
                <a:gd name="T39" fmla="*/ 14 h 41"/>
                <a:gd name="T40" fmla="*/ 27 w 27"/>
                <a:gd name="T41" fmla="*/ 13 h 41"/>
                <a:gd name="T42" fmla="*/ 27 w 27"/>
                <a:gd name="T43" fmla="*/ 12 h 41"/>
                <a:gd name="T44" fmla="*/ 26 w 27"/>
                <a:gd name="T45" fmla="*/ 10 h 41"/>
                <a:gd name="T46" fmla="*/ 22 w 27"/>
                <a:gd name="T47" fmla="*/ 6 h 41"/>
                <a:gd name="T48" fmla="*/ 19 w 27"/>
                <a:gd name="T49" fmla="*/ 3 h 41"/>
                <a:gd name="T50" fmla="*/ 14 w 27"/>
                <a:gd name="T51" fmla="*/ 0 h 41"/>
                <a:gd name="T52" fmla="*/ 12 w 27"/>
                <a:gd name="T53" fmla="*/ 0 h 41"/>
                <a:gd name="T54" fmla="*/ 10 w 27"/>
                <a:gd name="T55" fmla="*/ 0 h 41"/>
                <a:gd name="T56" fmla="*/ 7 w 27"/>
                <a:gd name="T57" fmla="*/ 3 h 41"/>
                <a:gd name="T58" fmla="*/ 4 w 27"/>
                <a:gd name="T59" fmla="*/ 5 h 41"/>
                <a:gd name="T60" fmla="*/ 3 w 27"/>
                <a:gd name="T61" fmla="*/ 7 h 41"/>
                <a:gd name="T62" fmla="*/ 2 w 27"/>
                <a:gd name="T63" fmla="*/ 9 h 41"/>
                <a:gd name="T64" fmla="*/ 0 w 27"/>
                <a:gd name="T65" fmla="*/ 11 h 41"/>
                <a:gd name="T66" fmla="*/ 0 w 27"/>
                <a:gd name="T67" fmla="*/ 13 h 41"/>
                <a:gd name="T68" fmla="*/ 3 w 27"/>
                <a:gd name="T69" fmla="*/ 22 h 41"/>
                <a:gd name="T70" fmla="*/ 9 w 27"/>
                <a:gd name="T71" fmla="*/ 30 h 41"/>
                <a:gd name="T72" fmla="*/ 14 w 27"/>
                <a:gd name="T73" fmla="*/ 37 h 41"/>
                <a:gd name="T74" fmla="*/ 18 w 27"/>
                <a:gd name="T75" fmla="*/ 41 h 41"/>
                <a:gd name="T76" fmla="*/ 23 w 27"/>
                <a:gd name="T77" fmla="*/ 35 h 41"/>
                <a:gd name="T78" fmla="*/ 23 w 27"/>
                <a:gd name="T79" fmla="*/ 35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41"/>
                <a:gd name="T122" fmla="*/ 27 w 2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41">
                  <a:moveTo>
                    <a:pt x="23" y="35"/>
                  </a:moveTo>
                  <a:lnTo>
                    <a:pt x="19" y="30"/>
                  </a:lnTo>
                  <a:lnTo>
                    <a:pt x="14" y="23"/>
                  </a:lnTo>
                  <a:lnTo>
                    <a:pt x="10" y="18"/>
                  </a:lnTo>
                  <a:lnTo>
                    <a:pt x="9" y="13"/>
                  </a:lnTo>
                  <a:lnTo>
                    <a:pt x="9" y="12"/>
                  </a:lnTo>
                  <a:lnTo>
                    <a:pt x="10" y="11"/>
                  </a:lnTo>
                  <a:lnTo>
                    <a:pt x="11" y="10"/>
                  </a:lnTo>
                  <a:lnTo>
                    <a:pt x="12" y="9"/>
                  </a:lnTo>
                  <a:lnTo>
                    <a:pt x="13" y="9"/>
                  </a:lnTo>
                  <a:lnTo>
                    <a:pt x="14" y="9"/>
                  </a:lnTo>
                  <a:lnTo>
                    <a:pt x="17" y="11"/>
                  </a:lnTo>
                  <a:lnTo>
                    <a:pt x="18" y="12"/>
                  </a:lnTo>
                  <a:lnTo>
                    <a:pt x="19" y="14"/>
                  </a:lnTo>
                  <a:lnTo>
                    <a:pt x="26" y="36"/>
                  </a:lnTo>
                  <a:lnTo>
                    <a:pt x="26" y="25"/>
                  </a:lnTo>
                  <a:lnTo>
                    <a:pt x="27" y="14"/>
                  </a:lnTo>
                  <a:lnTo>
                    <a:pt x="27" y="13"/>
                  </a:lnTo>
                  <a:lnTo>
                    <a:pt x="27" y="12"/>
                  </a:lnTo>
                  <a:lnTo>
                    <a:pt x="26" y="10"/>
                  </a:lnTo>
                  <a:lnTo>
                    <a:pt x="22" y="6"/>
                  </a:lnTo>
                  <a:lnTo>
                    <a:pt x="19" y="3"/>
                  </a:lnTo>
                  <a:lnTo>
                    <a:pt x="14" y="0"/>
                  </a:lnTo>
                  <a:lnTo>
                    <a:pt x="12" y="0"/>
                  </a:lnTo>
                  <a:lnTo>
                    <a:pt x="10" y="0"/>
                  </a:lnTo>
                  <a:lnTo>
                    <a:pt x="7" y="3"/>
                  </a:lnTo>
                  <a:lnTo>
                    <a:pt x="4" y="5"/>
                  </a:lnTo>
                  <a:lnTo>
                    <a:pt x="3" y="7"/>
                  </a:lnTo>
                  <a:lnTo>
                    <a:pt x="2" y="9"/>
                  </a:lnTo>
                  <a:lnTo>
                    <a:pt x="0" y="11"/>
                  </a:lnTo>
                  <a:lnTo>
                    <a:pt x="0" y="13"/>
                  </a:lnTo>
                  <a:lnTo>
                    <a:pt x="3" y="22"/>
                  </a:lnTo>
                  <a:lnTo>
                    <a:pt x="9" y="30"/>
                  </a:lnTo>
                  <a:lnTo>
                    <a:pt x="14" y="37"/>
                  </a:lnTo>
                  <a:lnTo>
                    <a:pt x="18" y="41"/>
                  </a:lnTo>
                  <a:lnTo>
                    <a:pt x="23" y="35"/>
                  </a:lnTo>
                  <a:close/>
                </a:path>
              </a:pathLst>
            </a:custGeom>
            <a:solidFill>
              <a:srgbClr val="000000"/>
            </a:solidFill>
            <a:ln w="9525">
              <a:noFill/>
              <a:round/>
              <a:headEnd/>
              <a:tailEnd/>
            </a:ln>
          </p:spPr>
          <p:txBody>
            <a:bodyPr/>
            <a:lstStyle/>
            <a:p>
              <a:endParaRPr lang="he-IL" sz="1800"/>
            </a:p>
          </p:txBody>
        </p:sp>
        <p:sp>
          <p:nvSpPr>
            <p:cNvPr id="1030418" name="Freeform 281"/>
            <p:cNvSpPr>
              <a:spLocks/>
            </p:cNvSpPr>
            <p:nvPr/>
          </p:nvSpPr>
          <p:spPr bwMode="auto">
            <a:xfrm>
              <a:off x="4378" y="11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EA8E6B"/>
            </a:solidFill>
            <a:ln w="9525">
              <a:noFill/>
              <a:round/>
              <a:headEnd/>
              <a:tailEnd/>
            </a:ln>
          </p:spPr>
          <p:txBody>
            <a:bodyPr/>
            <a:lstStyle/>
            <a:p>
              <a:endParaRPr lang="he-IL" sz="1800"/>
            </a:p>
          </p:txBody>
        </p:sp>
      </p:grpSp>
      <p:pic>
        <p:nvPicPr>
          <p:cNvPr id="1030419" name="Picture 275" descr="Router2"/>
          <p:cNvPicPr>
            <a:picLocks noChangeAspect="1" noChangeArrowheads="1"/>
          </p:cNvPicPr>
          <p:nvPr/>
        </p:nvPicPr>
        <p:blipFill>
          <a:blip r:embed="rId3" cstate="print"/>
          <a:srcRect/>
          <a:stretch>
            <a:fillRect/>
          </a:stretch>
        </p:blipFill>
        <p:spPr bwMode="auto">
          <a:xfrm>
            <a:off x="6705600" y="2971800"/>
            <a:ext cx="914400" cy="590550"/>
          </a:xfrm>
          <a:prstGeom prst="rect">
            <a:avLst/>
          </a:prstGeom>
          <a:noFill/>
        </p:spPr>
      </p:pic>
      <p:grpSp>
        <p:nvGrpSpPr>
          <p:cNvPr id="4" name="Group 282"/>
          <p:cNvGrpSpPr>
            <a:grpSpLocks/>
          </p:cNvGrpSpPr>
          <p:nvPr/>
        </p:nvGrpSpPr>
        <p:grpSpPr bwMode="auto">
          <a:xfrm flipH="1">
            <a:off x="6553200" y="2971800"/>
            <a:ext cx="260350" cy="450850"/>
            <a:chOff x="4080" y="721"/>
            <a:chExt cx="475" cy="1099"/>
          </a:xfrm>
        </p:grpSpPr>
        <p:sp>
          <p:nvSpPr>
            <p:cNvPr id="1030421" name="Freeform 283"/>
            <p:cNvSpPr>
              <a:spLocks/>
            </p:cNvSpPr>
            <p:nvPr/>
          </p:nvSpPr>
          <p:spPr bwMode="auto">
            <a:xfrm>
              <a:off x="4080" y="721"/>
              <a:ext cx="432" cy="1099"/>
            </a:xfrm>
            <a:custGeom>
              <a:avLst/>
              <a:gdLst>
                <a:gd name="T0" fmla="*/ 88 w 864"/>
                <a:gd name="T1" fmla="*/ 0 h 2199"/>
                <a:gd name="T2" fmla="*/ 88 w 864"/>
                <a:gd name="T3" fmla="*/ 1 h 2199"/>
                <a:gd name="T4" fmla="*/ 0 w 864"/>
                <a:gd name="T5" fmla="*/ 28 h 2199"/>
                <a:gd name="T6" fmla="*/ 0 w 864"/>
                <a:gd name="T7" fmla="*/ 2177 h 2199"/>
                <a:gd name="T8" fmla="*/ 88 w 864"/>
                <a:gd name="T9" fmla="*/ 2196 h 2199"/>
                <a:gd name="T10" fmla="*/ 88 w 864"/>
                <a:gd name="T11" fmla="*/ 2199 h 2199"/>
                <a:gd name="T12" fmla="*/ 864 w 864"/>
                <a:gd name="T13" fmla="*/ 1868 h 2199"/>
                <a:gd name="T14" fmla="*/ 864 w 864"/>
                <a:gd name="T15" fmla="*/ 457 h 2199"/>
                <a:gd name="T16" fmla="*/ 88 w 864"/>
                <a:gd name="T17" fmla="*/ 0 h 2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4"/>
                <a:gd name="T28" fmla="*/ 0 h 2199"/>
                <a:gd name="T29" fmla="*/ 864 w 864"/>
                <a:gd name="T30" fmla="*/ 2199 h 2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4" h="2199">
                  <a:moveTo>
                    <a:pt x="88" y="0"/>
                  </a:moveTo>
                  <a:lnTo>
                    <a:pt x="88" y="1"/>
                  </a:lnTo>
                  <a:lnTo>
                    <a:pt x="0" y="28"/>
                  </a:lnTo>
                  <a:lnTo>
                    <a:pt x="0" y="2177"/>
                  </a:lnTo>
                  <a:lnTo>
                    <a:pt x="88" y="2196"/>
                  </a:lnTo>
                  <a:lnTo>
                    <a:pt x="88" y="2199"/>
                  </a:lnTo>
                  <a:lnTo>
                    <a:pt x="864" y="1868"/>
                  </a:lnTo>
                  <a:lnTo>
                    <a:pt x="864" y="457"/>
                  </a:lnTo>
                  <a:lnTo>
                    <a:pt x="88" y="0"/>
                  </a:lnTo>
                  <a:close/>
                </a:path>
              </a:pathLst>
            </a:custGeom>
            <a:solidFill>
              <a:srgbClr val="D1CCB7"/>
            </a:solidFill>
            <a:ln w="9525">
              <a:noFill/>
              <a:round/>
              <a:headEnd/>
              <a:tailEnd/>
            </a:ln>
          </p:spPr>
          <p:txBody>
            <a:bodyPr/>
            <a:lstStyle/>
            <a:p>
              <a:endParaRPr lang="he-IL" sz="1800"/>
            </a:p>
          </p:txBody>
        </p:sp>
        <p:sp>
          <p:nvSpPr>
            <p:cNvPr id="1030422" name="Freeform 284"/>
            <p:cNvSpPr>
              <a:spLocks/>
            </p:cNvSpPr>
            <p:nvPr/>
          </p:nvSpPr>
          <p:spPr bwMode="auto">
            <a:xfrm>
              <a:off x="4404" y="896"/>
              <a:ext cx="75" cy="73"/>
            </a:xfrm>
            <a:custGeom>
              <a:avLst/>
              <a:gdLst>
                <a:gd name="T0" fmla="*/ 0 w 148"/>
                <a:gd name="T1" fmla="*/ 68 h 147"/>
                <a:gd name="T2" fmla="*/ 0 w 148"/>
                <a:gd name="T3" fmla="*/ 0 h 147"/>
                <a:gd name="T4" fmla="*/ 148 w 148"/>
                <a:gd name="T5" fmla="*/ 87 h 147"/>
                <a:gd name="T6" fmla="*/ 148 w 148"/>
                <a:gd name="T7" fmla="*/ 147 h 147"/>
                <a:gd name="T8" fmla="*/ 0 w 148"/>
                <a:gd name="T9" fmla="*/ 68 h 147"/>
                <a:gd name="T10" fmla="*/ 0 60000 65536"/>
                <a:gd name="T11" fmla="*/ 0 60000 65536"/>
                <a:gd name="T12" fmla="*/ 0 60000 65536"/>
                <a:gd name="T13" fmla="*/ 0 60000 65536"/>
                <a:gd name="T14" fmla="*/ 0 60000 65536"/>
                <a:gd name="T15" fmla="*/ 0 w 148"/>
                <a:gd name="T16" fmla="*/ 0 h 147"/>
                <a:gd name="T17" fmla="*/ 148 w 148"/>
                <a:gd name="T18" fmla="*/ 147 h 147"/>
              </a:gdLst>
              <a:ahLst/>
              <a:cxnLst>
                <a:cxn ang="T10">
                  <a:pos x="T0" y="T1"/>
                </a:cxn>
                <a:cxn ang="T11">
                  <a:pos x="T2" y="T3"/>
                </a:cxn>
                <a:cxn ang="T12">
                  <a:pos x="T4" y="T5"/>
                </a:cxn>
                <a:cxn ang="T13">
                  <a:pos x="T6" y="T7"/>
                </a:cxn>
                <a:cxn ang="T14">
                  <a:pos x="T8" y="T9"/>
                </a:cxn>
              </a:cxnLst>
              <a:rect l="T15" t="T16" r="T17" b="T18"/>
              <a:pathLst>
                <a:path w="148" h="147">
                  <a:moveTo>
                    <a:pt x="0" y="68"/>
                  </a:moveTo>
                  <a:lnTo>
                    <a:pt x="0" y="0"/>
                  </a:lnTo>
                  <a:lnTo>
                    <a:pt x="148" y="87"/>
                  </a:lnTo>
                  <a:lnTo>
                    <a:pt x="148" y="147"/>
                  </a:lnTo>
                  <a:lnTo>
                    <a:pt x="0" y="68"/>
                  </a:lnTo>
                  <a:close/>
                </a:path>
              </a:pathLst>
            </a:custGeom>
            <a:solidFill>
              <a:srgbClr val="91637A"/>
            </a:solidFill>
            <a:ln w="9525">
              <a:noFill/>
              <a:round/>
              <a:headEnd/>
              <a:tailEnd/>
            </a:ln>
          </p:spPr>
          <p:txBody>
            <a:bodyPr/>
            <a:lstStyle/>
            <a:p>
              <a:endParaRPr lang="he-IL" sz="1800"/>
            </a:p>
          </p:txBody>
        </p:sp>
        <p:sp>
          <p:nvSpPr>
            <p:cNvPr id="1030423" name="Freeform 285"/>
            <p:cNvSpPr>
              <a:spLocks/>
            </p:cNvSpPr>
            <p:nvPr/>
          </p:nvSpPr>
          <p:spPr bwMode="auto">
            <a:xfrm>
              <a:off x="4404" y="1588"/>
              <a:ext cx="75" cy="59"/>
            </a:xfrm>
            <a:custGeom>
              <a:avLst/>
              <a:gdLst>
                <a:gd name="T0" fmla="*/ 0 w 148"/>
                <a:gd name="T1" fmla="*/ 117 h 117"/>
                <a:gd name="T2" fmla="*/ 0 w 148"/>
                <a:gd name="T3" fmla="*/ 46 h 117"/>
                <a:gd name="T4" fmla="*/ 148 w 148"/>
                <a:gd name="T5" fmla="*/ 0 h 117"/>
                <a:gd name="T6" fmla="*/ 148 w 148"/>
                <a:gd name="T7" fmla="*/ 63 h 117"/>
                <a:gd name="T8" fmla="*/ 0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0" y="117"/>
                  </a:moveTo>
                  <a:lnTo>
                    <a:pt x="0" y="46"/>
                  </a:lnTo>
                  <a:lnTo>
                    <a:pt x="148" y="0"/>
                  </a:lnTo>
                  <a:lnTo>
                    <a:pt x="148" y="63"/>
                  </a:lnTo>
                  <a:lnTo>
                    <a:pt x="0" y="117"/>
                  </a:lnTo>
                  <a:close/>
                </a:path>
              </a:pathLst>
            </a:custGeom>
            <a:solidFill>
              <a:srgbClr val="91637A"/>
            </a:solidFill>
            <a:ln w="9525">
              <a:noFill/>
              <a:round/>
              <a:headEnd/>
              <a:tailEnd/>
            </a:ln>
          </p:spPr>
          <p:txBody>
            <a:bodyPr/>
            <a:lstStyle/>
            <a:p>
              <a:endParaRPr lang="he-IL" sz="1800"/>
            </a:p>
          </p:txBody>
        </p:sp>
        <p:sp>
          <p:nvSpPr>
            <p:cNvPr id="1030424" name="Freeform 286"/>
            <p:cNvSpPr>
              <a:spLocks/>
            </p:cNvSpPr>
            <p:nvPr/>
          </p:nvSpPr>
          <p:spPr bwMode="auto">
            <a:xfrm>
              <a:off x="4321" y="1614"/>
              <a:ext cx="75" cy="63"/>
            </a:xfrm>
            <a:custGeom>
              <a:avLst/>
              <a:gdLst>
                <a:gd name="T0" fmla="*/ 0 w 148"/>
                <a:gd name="T1" fmla="*/ 126 h 126"/>
                <a:gd name="T2" fmla="*/ 0 w 148"/>
                <a:gd name="T3" fmla="*/ 46 h 126"/>
                <a:gd name="T4" fmla="*/ 148 w 148"/>
                <a:gd name="T5" fmla="*/ 0 h 126"/>
                <a:gd name="T6" fmla="*/ 148 w 148"/>
                <a:gd name="T7" fmla="*/ 72 h 126"/>
                <a:gd name="T8" fmla="*/ 0 w 148"/>
                <a:gd name="T9" fmla="*/ 126 h 126"/>
                <a:gd name="T10" fmla="*/ 0 60000 65536"/>
                <a:gd name="T11" fmla="*/ 0 60000 65536"/>
                <a:gd name="T12" fmla="*/ 0 60000 65536"/>
                <a:gd name="T13" fmla="*/ 0 60000 65536"/>
                <a:gd name="T14" fmla="*/ 0 60000 65536"/>
                <a:gd name="T15" fmla="*/ 0 w 148"/>
                <a:gd name="T16" fmla="*/ 0 h 126"/>
                <a:gd name="T17" fmla="*/ 148 w 148"/>
                <a:gd name="T18" fmla="*/ 126 h 126"/>
              </a:gdLst>
              <a:ahLst/>
              <a:cxnLst>
                <a:cxn ang="T10">
                  <a:pos x="T0" y="T1"/>
                </a:cxn>
                <a:cxn ang="T11">
                  <a:pos x="T2" y="T3"/>
                </a:cxn>
                <a:cxn ang="T12">
                  <a:pos x="T4" y="T5"/>
                </a:cxn>
                <a:cxn ang="T13">
                  <a:pos x="T6" y="T7"/>
                </a:cxn>
                <a:cxn ang="T14">
                  <a:pos x="T8" y="T9"/>
                </a:cxn>
              </a:cxnLst>
              <a:rect l="T15" t="T16" r="T17" b="T18"/>
              <a:pathLst>
                <a:path w="148" h="126">
                  <a:moveTo>
                    <a:pt x="0" y="126"/>
                  </a:moveTo>
                  <a:lnTo>
                    <a:pt x="0" y="46"/>
                  </a:lnTo>
                  <a:lnTo>
                    <a:pt x="148" y="0"/>
                  </a:lnTo>
                  <a:lnTo>
                    <a:pt x="148" y="72"/>
                  </a:lnTo>
                  <a:lnTo>
                    <a:pt x="0" y="126"/>
                  </a:lnTo>
                  <a:close/>
                </a:path>
              </a:pathLst>
            </a:custGeom>
            <a:solidFill>
              <a:srgbClr val="91637A"/>
            </a:solidFill>
            <a:ln w="9525">
              <a:noFill/>
              <a:round/>
              <a:headEnd/>
              <a:tailEnd/>
            </a:ln>
          </p:spPr>
          <p:txBody>
            <a:bodyPr/>
            <a:lstStyle/>
            <a:p>
              <a:endParaRPr lang="he-IL" sz="1800"/>
            </a:p>
          </p:txBody>
        </p:sp>
        <p:sp>
          <p:nvSpPr>
            <p:cNvPr id="1030425" name="Freeform 287"/>
            <p:cNvSpPr>
              <a:spLocks/>
            </p:cNvSpPr>
            <p:nvPr/>
          </p:nvSpPr>
          <p:spPr bwMode="auto">
            <a:xfrm>
              <a:off x="4238" y="1640"/>
              <a:ext cx="75" cy="68"/>
            </a:xfrm>
            <a:custGeom>
              <a:avLst/>
              <a:gdLst>
                <a:gd name="T0" fmla="*/ 0 w 148"/>
                <a:gd name="T1" fmla="*/ 136 h 136"/>
                <a:gd name="T2" fmla="*/ 0 w 148"/>
                <a:gd name="T3" fmla="*/ 47 h 136"/>
                <a:gd name="T4" fmla="*/ 148 w 148"/>
                <a:gd name="T5" fmla="*/ 0 h 136"/>
                <a:gd name="T6" fmla="*/ 148 w 148"/>
                <a:gd name="T7" fmla="*/ 82 h 136"/>
                <a:gd name="T8" fmla="*/ 0 w 148"/>
                <a:gd name="T9" fmla="*/ 136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136"/>
                  </a:moveTo>
                  <a:lnTo>
                    <a:pt x="0" y="47"/>
                  </a:lnTo>
                  <a:lnTo>
                    <a:pt x="148" y="0"/>
                  </a:lnTo>
                  <a:lnTo>
                    <a:pt x="148" y="82"/>
                  </a:lnTo>
                  <a:lnTo>
                    <a:pt x="0" y="136"/>
                  </a:lnTo>
                  <a:close/>
                </a:path>
              </a:pathLst>
            </a:custGeom>
            <a:solidFill>
              <a:srgbClr val="91637A"/>
            </a:solidFill>
            <a:ln w="9525">
              <a:noFill/>
              <a:round/>
              <a:headEnd/>
              <a:tailEnd/>
            </a:ln>
          </p:spPr>
          <p:txBody>
            <a:bodyPr/>
            <a:lstStyle/>
            <a:p>
              <a:endParaRPr lang="he-IL" sz="1800"/>
            </a:p>
          </p:txBody>
        </p:sp>
        <p:sp>
          <p:nvSpPr>
            <p:cNvPr id="1030426" name="Freeform 288"/>
            <p:cNvSpPr>
              <a:spLocks/>
            </p:cNvSpPr>
            <p:nvPr/>
          </p:nvSpPr>
          <p:spPr bwMode="auto">
            <a:xfrm>
              <a:off x="4155" y="1666"/>
              <a:ext cx="75" cy="72"/>
            </a:xfrm>
            <a:custGeom>
              <a:avLst/>
              <a:gdLst>
                <a:gd name="T0" fmla="*/ 0 w 149"/>
                <a:gd name="T1" fmla="*/ 145 h 145"/>
                <a:gd name="T2" fmla="*/ 0 w 149"/>
                <a:gd name="T3" fmla="*/ 46 h 145"/>
                <a:gd name="T4" fmla="*/ 149 w 149"/>
                <a:gd name="T5" fmla="*/ 0 h 145"/>
                <a:gd name="T6" fmla="*/ 149 w 149"/>
                <a:gd name="T7" fmla="*/ 91 h 145"/>
                <a:gd name="T8" fmla="*/ 0 w 149"/>
                <a:gd name="T9" fmla="*/ 145 h 145"/>
                <a:gd name="T10" fmla="*/ 0 60000 65536"/>
                <a:gd name="T11" fmla="*/ 0 60000 65536"/>
                <a:gd name="T12" fmla="*/ 0 60000 65536"/>
                <a:gd name="T13" fmla="*/ 0 60000 65536"/>
                <a:gd name="T14" fmla="*/ 0 60000 65536"/>
                <a:gd name="T15" fmla="*/ 0 w 149"/>
                <a:gd name="T16" fmla="*/ 0 h 145"/>
                <a:gd name="T17" fmla="*/ 149 w 149"/>
                <a:gd name="T18" fmla="*/ 145 h 145"/>
              </a:gdLst>
              <a:ahLst/>
              <a:cxnLst>
                <a:cxn ang="T10">
                  <a:pos x="T0" y="T1"/>
                </a:cxn>
                <a:cxn ang="T11">
                  <a:pos x="T2" y="T3"/>
                </a:cxn>
                <a:cxn ang="T12">
                  <a:pos x="T4" y="T5"/>
                </a:cxn>
                <a:cxn ang="T13">
                  <a:pos x="T6" y="T7"/>
                </a:cxn>
                <a:cxn ang="T14">
                  <a:pos x="T8" y="T9"/>
                </a:cxn>
              </a:cxnLst>
              <a:rect l="T15" t="T16" r="T17" b="T18"/>
              <a:pathLst>
                <a:path w="149" h="145">
                  <a:moveTo>
                    <a:pt x="0" y="145"/>
                  </a:moveTo>
                  <a:lnTo>
                    <a:pt x="0" y="46"/>
                  </a:lnTo>
                  <a:lnTo>
                    <a:pt x="149" y="0"/>
                  </a:lnTo>
                  <a:lnTo>
                    <a:pt x="149" y="91"/>
                  </a:lnTo>
                  <a:lnTo>
                    <a:pt x="0" y="145"/>
                  </a:lnTo>
                  <a:close/>
                </a:path>
              </a:pathLst>
            </a:custGeom>
            <a:solidFill>
              <a:srgbClr val="91637A"/>
            </a:solidFill>
            <a:ln w="9525">
              <a:noFill/>
              <a:round/>
              <a:headEnd/>
              <a:tailEnd/>
            </a:ln>
          </p:spPr>
          <p:txBody>
            <a:bodyPr/>
            <a:lstStyle/>
            <a:p>
              <a:endParaRPr lang="he-IL" sz="1800"/>
            </a:p>
          </p:txBody>
        </p:sp>
        <p:sp>
          <p:nvSpPr>
            <p:cNvPr id="1030427" name="Freeform 289"/>
            <p:cNvSpPr>
              <a:spLocks/>
            </p:cNvSpPr>
            <p:nvPr/>
          </p:nvSpPr>
          <p:spPr bwMode="auto">
            <a:xfrm>
              <a:off x="4132" y="795"/>
              <a:ext cx="55" cy="76"/>
            </a:xfrm>
            <a:custGeom>
              <a:avLst/>
              <a:gdLst>
                <a:gd name="T0" fmla="*/ 108 w 108"/>
                <a:gd name="T1" fmla="*/ 57 h 151"/>
                <a:gd name="T2" fmla="*/ 108 w 108"/>
                <a:gd name="T3" fmla="*/ 151 h 151"/>
                <a:gd name="T4" fmla="*/ 0 w 108"/>
                <a:gd name="T5" fmla="*/ 99 h 151"/>
                <a:gd name="T6" fmla="*/ 0 w 108"/>
                <a:gd name="T7" fmla="*/ 0 h 151"/>
                <a:gd name="T8" fmla="*/ 108 w 108"/>
                <a:gd name="T9" fmla="*/ 57 h 151"/>
                <a:gd name="T10" fmla="*/ 0 60000 65536"/>
                <a:gd name="T11" fmla="*/ 0 60000 65536"/>
                <a:gd name="T12" fmla="*/ 0 60000 65536"/>
                <a:gd name="T13" fmla="*/ 0 60000 65536"/>
                <a:gd name="T14" fmla="*/ 0 60000 65536"/>
                <a:gd name="T15" fmla="*/ 0 w 108"/>
                <a:gd name="T16" fmla="*/ 0 h 151"/>
                <a:gd name="T17" fmla="*/ 108 w 108"/>
                <a:gd name="T18" fmla="*/ 151 h 151"/>
              </a:gdLst>
              <a:ahLst/>
              <a:cxnLst>
                <a:cxn ang="T10">
                  <a:pos x="T0" y="T1"/>
                </a:cxn>
                <a:cxn ang="T11">
                  <a:pos x="T2" y="T3"/>
                </a:cxn>
                <a:cxn ang="T12">
                  <a:pos x="T4" y="T5"/>
                </a:cxn>
                <a:cxn ang="T13">
                  <a:pos x="T6" y="T7"/>
                </a:cxn>
                <a:cxn ang="T14">
                  <a:pos x="T8" y="T9"/>
                </a:cxn>
              </a:cxnLst>
              <a:rect l="T15" t="T16" r="T17" b="T18"/>
              <a:pathLst>
                <a:path w="108" h="151">
                  <a:moveTo>
                    <a:pt x="108" y="57"/>
                  </a:moveTo>
                  <a:lnTo>
                    <a:pt x="108" y="151"/>
                  </a:lnTo>
                  <a:lnTo>
                    <a:pt x="0" y="99"/>
                  </a:lnTo>
                  <a:lnTo>
                    <a:pt x="0" y="0"/>
                  </a:lnTo>
                  <a:lnTo>
                    <a:pt x="108" y="57"/>
                  </a:lnTo>
                  <a:close/>
                </a:path>
              </a:pathLst>
            </a:custGeom>
            <a:solidFill>
              <a:srgbClr val="91637A"/>
            </a:solidFill>
            <a:ln w="9525">
              <a:noFill/>
              <a:round/>
              <a:headEnd/>
              <a:tailEnd/>
            </a:ln>
          </p:spPr>
          <p:txBody>
            <a:bodyPr/>
            <a:lstStyle/>
            <a:p>
              <a:endParaRPr lang="he-IL" sz="1800"/>
            </a:p>
          </p:txBody>
        </p:sp>
        <p:sp>
          <p:nvSpPr>
            <p:cNvPr id="1030428" name="Freeform 290"/>
            <p:cNvSpPr>
              <a:spLocks/>
            </p:cNvSpPr>
            <p:nvPr/>
          </p:nvSpPr>
          <p:spPr bwMode="auto">
            <a:xfrm>
              <a:off x="4195" y="829"/>
              <a:ext cx="74" cy="82"/>
            </a:xfrm>
            <a:custGeom>
              <a:avLst/>
              <a:gdLst>
                <a:gd name="T0" fmla="*/ 149 w 149"/>
                <a:gd name="T1" fmla="*/ 79 h 163"/>
                <a:gd name="T2" fmla="*/ 149 w 149"/>
                <a:gd name="T3" fmla="*/ 163 h 163"/>
                <a:gd name="T4" fmla="*/ 0 w 149"/>
                <a:gd name="T5" fmla="*/ 92 h 163"/>
                <a:gd name="T6" fmla="*/ 0 w 149"/>
                <a:gd name="T7" fmla="*/ 0 h 163"/>
                <a:gd name="T8" fmla="*/ 149 w 149"/>
                <a:gd name="T9" fmla="*/ 79 h 163"/>
                <a:gd name="T10" fmla="*/ 0 60000 65536"/>
                <a:gd name="T11" fmla="*/ 0 60000 65536"/>
                <a:gd name="T12" fmla="*/ 0 60000 65536"/>
                <a:gd name="T13" fmla="*/ 0 60000 65536"/>
                <a:gd name="T14" fmla="*/ 0 60000 65536"/>
                <a:gd name="T15" fmla="*/ 0 w 149"/>
                <a:gd name="T16" fmla="*/ 0 h 163"/>
                <a:gd name="T17" fmla="*/ 149 w 149"/>
                <a:gd name="T18" fmla="*/ 163 h 163"/>
              </a:gdLst>
              <a:ahLst/>
              <a:cxnLst>
                <a:cxn ang="T10">
                  <a:pos x="T0" y="T1"/>
                </a:cxn>
                <a:cxn ang="T11">
                  <a:pos x="T2" y="T3"/>
                </a:cxn>
                <a:cxn ang="T12">
                  <a:pos x="T4" y="T5"/>
                </a:cxn>
                <a:cxn ang="T13">
                  <a:pos x="T6" y="T7"/>
                </a:cxn>
                <a:cxn ang="T14">
                  <a:pos x="T8" y="T9"/>
                </a:cxn>
              </a:cxnLst>
              <a:rect l="T15" t="T16" r="T17" b="T18"/>
              <a:pathLst>
                <a:path w="149" h="163">
                  <a:moveTo>
                    <a:pt x="149" y="79"/>
                  </a:moveTo>
                  <a:lnTo>
                    <a:pt x="149" y="163"/>
                  </a:lnTo>
                  <a:lnTo>
                    <a:pt x="0" y="92"/>
                  </a:lnTo>
                  <a:lnTo>
                    <a:pt x="0" y="0"/>
                  </a:lnTo>
                  <a:lnTo>
                    <a:pt x="149" y="79"/>
                  </a:lnTo>
                  <a:close/>
                </a:path>
              </a:pathLst>
            </a:custGeom>
            <a:solidFill>
              <a:srgbClr val="91637A"/>
            </a:solidFill>
            <a:ln w="9525">
              <a:noFill/>
              <a:round/>
              <a:headEnd/>
              <a:tailEnd/>
            </a:ln>
          </p:spPr>
          <p:txBody>
            <a:bodyPr/>
            <a:lstStyle/>
            <a:p>
              <a:endParaRPr lang="he-IL" sz="1800"/>
            </a:p>
          </p:txBody>
        </p:sp>
        <p:sp>
          <p:nvSpPr>
            <p:cNvPr id="1030429" name="Freeform 291"/>
            <p:cNvSpPr>
              <a:spLocks/>
            </p:cNvSpPr>
            <p:nvPr/>
          </p:nvSpPr>
          <p:spPr bwMode="auto">
            <a:xfrm>
              <a:off x="4278" y="873"/>
              <a:ext cx="74" cy="77"/>
            </a:xfrm>
            <a:custGeom>
              <a:avLst/>
              <a:gdLst>
                <a:gd name="T0" fmla="*/ 149 w 149"/>
                <a:gd name="T1" fmla="*/ 79 h 154"/>
                <a:gd name="T2" fmla="*/ 149 w 149"/>
                <a:gd name="T3" fmla="*/ 154 h 154"/>
                <a:gd name="T4" fmla="*/ 0 w 149"/>
                <a:gd name="T5" fmla="*/ 83 h 154"/>
                <a:gd name="T6" fmla="*/ 0 w 149"/>
                <a:gd name="T7" fmla="*/ 0 h 154"/>
                <a:gd name="T8" fmla="*/ 149 w 149"/>
                <a:gd name="T9" fmla="*/ 79 h 154"/>
                <a:gd name="T10" fmla="*/ 0 60000 65536"/>
                <a:gd name="T11" fmla="*/ 0 60000 65536"/>
                <a:gd name="T12" fmla="*/ 0 60000 65536"/>
                <a:gd name="T13" fmla="*/ 0 60000 65536"/>
                <a:gd name="T14" fmla="*/ 0 60000 65536"/>
                <a:gd name="T15" fmla="*/ 0 w 149"/>
                <a:gd name="T16" fmla="*/ 0 h 154"/>
                <a:gd name="T17" fmla="*/ 149 w 149"/>
                <a:gd name="T18" fmla="*/ 154 h 154"/>
              </a:gdLst>
              <a:ahLst/>
              <a:cxnLst>
                <a:cxn ang="T10">
                  <a:pos x="T0" y="T1"/>
                </a:cxn>
                <a:cxn ang="T11">
                  <a:pos x="T2" y="T3"/>
                </a:cxn>
                <a:cxn ang="T12">
                  <a:pos x="T4" y="T5"/>
                </a:cxn>
                <a:cxn ang="T13">
                  <a:pos x="T6" y="T7"/>
                </a:cxn>
                <a:cxn ang="T14">
                  <a:pos x="T8" y="T9"/>
                </a:cxn>
              </a:cxnLst>
              <a:rect l="T15" t="T16" r="T17" b="T18"/>
              <a:pathLst>
                <a:path w="149" h="154">
                  <a:moveTo>
                    <a:pt x="149" y="79"/>
                  </a:moveTo>
                  <a:lnTo>
                    <a:pt x="149" y="154"/>
                  </a:lnTo>
                  <a:lnTo>
                    <a:pt x="0" y="83"/>
                  </a:lnTo>
                  <a:lnTo>
                    <a:pt x="0" y="0"/>
                  </a:lnTo>
                  <a:lnTo>
                    <a:pt x="149" y="79"/>
                  </a:lnTo>
                  <a:close/>
                </a:path>
              </a:pathLst>
            </a:custGeom>
            <a:solidFill>
              <a:srgbClr val="91637A"/>
            </a:solidFill>
            <a:ln w="9525">
              <a:noFill/>
              <a:round/>
              <a:headEnd/>
              <a:tailEnd/>
            </a:ln>
          </p:spPr>
          <p:txBody>
            <a:bodyPr/>
            <a:lstStyle/>
            <a:p>
              <a:endParaRPr lang="he-IL" sz="1800"/>
            </a:p>
          </p:txBody>
        </p:sp>
        <p:sp>
          <p:nvSpPr>
            <p:cNvPr id="1030430" name="Freeform 292"/>
            <p:cNvSpPr>
              <a:spLocks/>
            </p:cNvSpPr>
            <p:nvPr/>
          </p:nvSpPr>
          <p:spPr bwMode="auto">
            <a:xfrm>
              <a:off x="4445" y="1541"/>
              <a:ext cx="58" cy="48"/>
            </a:xfrm>
            <a:custGeom>
              <a:avLst/>
              <a:gdLst>
                <a:gd name="T0" fmla="*/ 0 w 118"/>
                <a:gd name="T1" fmla="*/ 95 h 95"/>
                <a:gd name="T2" fmla="*/ 0 w 118"/>
                <a:gd name="T3" fmla="*/ 29 h 95"/>
                <a:gd name="T4" fmla="*/ 118 w 118"/>
                <a:gd name="T5" fmla="*/ 0 h 95"/>
                <a:gd name="T6" fmla="*/ 118 w 118"/>
                <a:gd name="T7" fmla="*/ 58 h 95"/>
                <a:gd name="T8" fmla="*/ 0 w 118"/>
                <a:gd name="T9" fmla="*/ 95 h 95"/>
                <a:gd name="T10" fmla="*/ 0 60000 65536"/>
                <a:gd name="T11" fmla="*/ 0 60000 65536"/>
                <a:gd name="T12" fmla="*/ 0 60000 65536"/>
                <a:gd name="T13" fmla="*/ 0 60000 65536"/>
                <a:gd name="T14" fmla="*/ 0 60000 65536"/>
                <a:gd name="T15" fmla="*/ 0 w 118"/>
                <a:gd name="T16" fmla="*/ 0 h 95"/>
                <a:gd name="T17" fmla="*/ 118 w 118"/>
                <a:gd name="T18" fmla="*/ 95 h 95"/>
              </a:gdLst>
              <a:ahLst/>
              <a:cxnLst>
                <a:cxn ang="T10">
                  <a:pos x="T0" y="T1"/>
                </a:cxn>
                <a:cxn ang="T11">
                  <a:pos x="T2" y="T3"/>
                </a:cxn>
                <a:cxn ang="T12">
                  <a:pos x="T4" y="T5"/>
                </a:cxn>
                <a:cxn ang="T13">
                  <a:pos x="T6" y="T7"/>
                </a:cxn>
                <a:cxn ang="T14">
                  <a:pos x="T8" y="T9"/>
                </a:cxn>
              </a:cxnLst>
              <a:rect l="T15" t="T16" r="T17" b="T18"/>
              <a:pathLst>
                <a:path w="118" h="95">
                  <a:moveTo>
                    <a:pt x="0" y="95"/>
                  </a:moveTo>
                  <a:lnTo>
                    <a:pt x="0" y="29"/>
                  </a:lnTo>
                  <a:lnTo>
                    <a:pt x="118" y="0"/>
                  </a:lnTo>
                  <a:lnTo>
                    <a:pt x="118" y="58"/>
                  </a:lnTo>
                  <a:lnTo>
                    <a:pt x="0" y="95"/>
                  </a:lnTo>
                  <a:close/>
                </a:path>
              </a:pathLst>
            </a:custGeom>
            <a:solidFill>
              <a:srgbClr val="91637A"/>
            </a:solidFill>
            <a:ln w="9525">
              <a:noFill/>
              <a:round/>
              <a:headEnd/>
              <a:tailEnd/>
            </a:ln>
          </p:spPr>
          <p:txBody>
            <a:bodyPr/>
            <a:lstStyle/>
            <a:p>
              <a:endParaRPr lang="he-IL" sz="1800"/>
            </a:p>
          </p:txBody>
        </p:sp>
        <p:sp>
          <p:nvSpPr>
            <p:cNvPr id="1030431" name="Freeform 293"/>
            <p:cNvSpPr>
              <a:spLocks/>
            </p:cNvSpPr>
            <p:nvPr/>
          </p:nvSpPr>
          <p:spPr bwMode="auto">
            <a:xfrm>
              <a:off x="4362" y="1559"/>
              <a:ext cx="73" cy="56"/>
            </a:xfrm>
            <a:custGeom>
              <a:avLst/>
              <a:gdLst>
                <a:gd name="T0" fmla="*/ 0 w 148"/>
                <a:gd name="T1" fmla="*/ 113 h 113"/>
                <a:gd name="T2" fmla="*/ 0 w 148"/>
                <a:gd name="T3" fmla="*/ 38 h 113"/>
                <a:gd name="T4" fmla="*/ 148 w 148"/>
                <a:gd name="T5" fmla="*/ 0 h 113"/>
                <a:gd name="T6" fmla="*/ 148 w 148"/>
                <a:gd name="T7" fmla="*/ 67 h 113"/>
                <a:gd name="T8" fmla="*/ 0 w 148"/>
                <a:gd name="T9" fmla="*/ 113 h 113"/>
                <a:gd name="T10" fmla="*/ 0 60000 65536"/>
                <a:gd name="T11" fmla="*/ 0 60000 65536"/>
                <a:gd name="T12" fmla="*/ 0 60000 65536"/>
                <a:gd name="T13" fmla="*/ 0 60000 65536"/>
                <a:gd name="T14" fmla="*/ 0 60000 65536"/>
                <a:gd name="T15" fmla="*/ 0 w 148"/>
                <a:gd name="T16" fmla="*/ 0 h 113"/>
                <a:gd name="T17" fmla="*/ 148 w 148"/>
                <a:gd name="T18" fmla="*/ 113 h 113"/>
              </a:gdLst>
              <a:ahLst/>
              <a:cxnLst>
                <a:cxn ang="T10">
                  <a:pos x="T0" y="T1"/>
                </a:cxn>
                <a:cxn ang="T11">
                  <a:pos x="T2" y="T3"/>
                </a:cxn>
                <a:cxn ang="T12">
                  <a:pos x="T4" y="T5"/>
                </a:cxn>
                <a:cxn ang="T13">
                  <a:pos x="T6" y="T7"/>
                </a:cxn>
                <a:cxn ang="T14">
                  <a:pos x="T8" y="T9"/>
                </a:cxn>
              </a:cxnLst>
              <a:rect l="T15" t="T16" r="T17" b="T18"/>
              <a:pathLst>
                <a:path w="148" h="113">
                  <a:moveTo>
                    <a:pt x="0" y="113"/>
                  </a:moveTo>
                  <a:lnTo>
                    <a:pt x="0" y="38"/>
                  </a:lnTo>
                  <a:lnTo>
                    <a:pt x="148" y="0"/>
                  </a:lnTo>
                  <a:lnTo>
                    <a:pt x="148" y="67"/>
                  </a:lnTo>
                  <a:lnTo>
                    <a:pt x="0" y="113"/>
                  </a:lnTo>
                  <a:close/>
                </a:path>
              </a:pathLst>
            </a:custGeom>
            <a:solidFill>
              <a:srgbClr val="91637A"/>
            </a:solidFill>
            <a:ln w="9525">
              <a:noFill/>
              <a:round/>
              <a:headEnd/>
              <a:tailEnd/>
            </a:ln>
          </p:spPr>
          <p:txBody>
            <a:bodyPr/>
            <a:lstStyle/>
            <a:p>
              <a:endParaRPr lang="he-IL" sz="1800"/>
            </a:p>
          </p:txBody>
        </p:sp>
        <p:sp>
          <p:nvSpPr>
            <p:cNvPr id="1030432" name="Freeform 294"/>
            <p:cNvSpPr>
              <a:spLocks/>
            </p:cNvSpPr>
            <p:nvPr/>
          </p:nvSpPr>
          <p:spPr bwMode="auto">
            <a:xfrm>
              <a:off x="4278" y="1580"/>
              <a:ext cx="74" cy="61"/>
            </a:xfrm>
            <a:custGeom>
              <a:avLst/>
              <a:gdLst>
                <a:gd name="T0" fmla="*/ 0 w 149"/>
                <a:gd name="T1" fmla="*/ 122 h 122"/>
                <a:gd name="T2" fmla="*/ 0 w 149"/>
                <a:gd name="T3" fmla="*/ 38 h 122"/>
                <a:gd name="T4" fmla="*/ 149 w 149"/>
                <a:gd name="T5" fmla="*/ 0 h 122"/>
                <a:gd name="T6" fmla="*/ 149 w 149"/>
                <a:gd name="T7" fmla="*/ 76 h 122"/>
                <a:gd name="T8" fmla="*/ 0 w 149"/>
                <a:gd name="T9" fmla="*/ 122 h 122"/>
                <a:gd name="T10" fmla="*/ 0 60000 65536"/>
                <a:gd name="T11" fmla="*/ 0 60000 65536"/>
                <a:gd name="T12" fmla="*/ 0 60000 65536"/>
                <a:gd name="T13" fmla="*/ 0 60000 65536"/>
                <a:gd name="T14" fmla="*/ 0 60000 65536"/>
                <a:gd name="T15" fmla="*/ 0 w 149"/>
                <a:gd name="T16" fmla="*/ 0 h 122"/>
                <a:gd name="T17" fmla="*/ 149 w 149"/>
                <a:gd name="T18" fmla="*/ 122 h 122"/>
              </a:gdLst>
              <a:ahLst/>
              <a:cxnLst>
                <a:cxn ang="T10">
                  <a:pos x="T0" y="T1"/>
                </a:cxn>
                <a:cxn ang="T11">
                  <a:pos x="T2" y="T3"/>
                </a:cxn>
                <a:cxn ang="T12">
                  <a:pos x="T4" y="T5"/>
                </a:cxn>
                <a:cxn ang="T13">
                  <a:pos x="T6" y="T7"/>
                </a:cxn>
                <a:cxn ang="T14">
                  <a:pos x="T8" y="T9"/>
                </a:cxn>
              </a:cxnLst>
              <a:rect l="T15" t="T16" r="T17" b="T18"/>
              <a:pathLst>
                <a:path w="149" h="122">
                  <a:moveTo>
                    <a:pt x="0" y="122"/>
                  </a:moveTo>
                  <a:lnTo>
                    <a:pt x="0" y="38"/>
                  </a:lnTo>
                  <a:lnTo>
                    <a:pt x="149" y="0"/>
                  </a:lnTo>
                  <a:lnTo>
                    <a:pt x="149" y="76"/>
                  </a:lnTo>
                  <a:lnTo>
                    <a:pt x="0" y="122"/>
                  </a:lnTo>
                  <a:close/>
                </a:path>
              </a:pathLst>
            </a:custGeom>
            <a:solidFill>
              <a:srgbClr val="91637A"/>
            </a:solidFill>
            <a:ln w="9525">
              <a:noFill/>
              <a:round/>
              <a:headEnd/>
              <a:tailEnd/>
            </a:ln>
          </p:spPr>
          <p:txBody>
            <a:bodyPr/>
            <a:lstStyle/>
            <a:p>
              <a:endParaRPr lang="he-IL" sz="1800"/>
            </a:p>
          </p:txBody>
        </p:sp>
        <p:sp>
          <p:nvSpPr>
            <p:cNvPr id="1030433" name="Freeform 295"/>
            <p:cNvSpPr>
              <a:spLocks/>
            </p:cNvSpPr>
            <p:nvPr/>
          </p:nvSpPr>
          <p:spPr bwMode="auto">
            <a:xfrm>
              <a:off x="4195" y="1601"/>
              <a:ext cx="74" cy="66"/>
            </a:xfrm>
            <a:custGeom>
              <a:avLst/>
              <a:gdLst>
                <a:gd name="T0" fmla="*/ 0 w 149"/>
                <a:gd name="T1" fmla="*/ 132 h 132"/>
                <a:gd name="T2" fmla="*/ 0 w 149"/>
                <a:gd name="T3" fmla="*/ 38 h 132"/>
                <a:gd name="T4" fmla="*/ 149 w 149"/>
                <a:gd name="T5" fmla="*/ 0 h 132"/>
                <a:gd name="T6" fmla="*/ 149 w 149"/>
                <a:gd name="T7" fmla="*/ 86 h 132"/>
                <a:gd name="T8" fmla="*/ 0 w 149"/>
                <a:gd name="T9" fmla="*/ 132 h 132"/>
                <a:gd name="T10" fmla="*/ 0 60000 65536"/>
                <a:gd name="T11" fmla="*/ 0 60000 65536"/>
                <a:gd name="T12" fmla="*/ 0 60000 65536"/>
                <a:gd name="T13" fmla="*/ 0 60000 65536"/>
                <a:gd name="T14" fmla="*/ 0 60000 65536"/>
                <a:gd name="T15" fmla="*/ 0 w 149"/>
                <a:gd name="T16" fmla="*/ 0 h 132"/>
                <a:gd name="T17" fmla="*/ 149 w 149"/>
                <a:gd name="T18" fmla="*/ 132 h 132"/>
              </a:gdLst>
              <a:ahLst/>
              <a:cxnLst>
                <a:cxn ang="T10">
                  <a:pos x="T0" y="T1"/>
                </a:cxn>
                <a:cxn ang="T11">
                  <a:pos x="T2" y="T3"/>
                </a:cxn>
                <a:cxn ang="T12">
                  <a:pos x="T4" y="T5"/>
                </a:cxn>
                <a:cxn ang="T13">
                  <a:pos x="T6" y="T7"/>
                </a:cxn>
                <a:cxn ang="T14">
                  <a:pos x="T8" y="T9"/>
                </a:cxn>
              </a:cxnLst>
              <a:rect l="T15" t="T16" r="T17" b="T18"/>
              <a:pathLst>
                <a:path w="149" h="132">
                  <a:moveTo>
                    <a:pt x="0" y="132"/>
                  </a:moveTo>
                  <a:lnTo>
                    <a:pt x="0" y="38"/>
                  </a:lnTo>
                  <a:lnTo>
                    <a:pt x="149" y="0"/>
                  </a:lnTo>
                  <a:lnTo>
                    <a:pt x="149" y="86"/>
                  </a:lnTo>
                  <a:lnTo>
                    <a:pt x="0" y="132"/>
                  </a:lnTo>
                  <a:close/>
                </a:path>
              </a:pathLst>
            </a:custGeom>
            <a:solidFill>
              <a:srgbClr val="91637A"/>
            </a:solidFill>
            <a:ln w="9525">
              <a:noFill/>
              <a:round/>
              <a:headEnd/>
              <a:tailEnd/>
            </a:ln>
          </p:spPr>
          <p:txBody>
            <a:bodyPr/>
            <a:lstStyle/>
            <a:p>
              <a:endParaRPr lang="he-IL" sz="1800"/>
            </a:p>
          </p:txBody>
        </p:sp>
        <p:sp>
          <p:nvSpPr>
            <p:cNvPr id="1030434" name="Freeform 296"/>
            <p:cNvSpPr>
              <a:spLocks/>
            </p:cNvSpPr>
            <p:nvPr/>
          </p:nvSpPr>
          <p:spPr bwMode="auto">
            <a:xfrm>
              <a:off x="4132" y="1622"/>
              <a:ext cx="55" cy="64"/>
            </a:xfrm>
            <a:custGeom>
              <a:avLst/>
              <a:gdLst>
                <a:gd name="T0" fmla="*/ 0 w 108"/>
                <a:gd name="T1" fmla="*/ 128 h 128"/>
                <a:gd name="T2" fmla="*/ 0 w 108"/>
                <a:gd name="T3" fmla="*/ 28 h 128"/>
                <a:gd name="T4" fmla="*/ 108 w 108"/>
                <a:gd name="T5" fmla="*/ 0 h 128"/>
                <a:gd name="T6" fmla="*/ 108 w 108"/>
                <a:gd name="T7" fmla="*/ 94 h 128"/>
                <a:gd name="T8" fmla="*/ 0 w 108"/>
                <a:gd name="T9" fmla="*/ 128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0" y="128"/>
                  </a:moveTo>
                  <a:lnTo>
                    <a:pt x="0" y="28"/>
                  </a:lnTo>
                  <a:lnTo>
                    <a:pt x="108" y="0"/>
                  </a:lnTo>
                  <a:lnTo>
                    <a:pt x="108" y="94"/>
                  </a:lnTo>
                  <a:lnTo>
                    <a:pt x="0" y="128"/>
                  </a:lnTo>
                  <a:close/>
                </a:path>
              </a:pathLst>
            </a:custGeom>
            <a:solidFill>
              <a:srgbClr val="91637A"/>
            </a:solidFill>
            <a:ln w="9525">
              <a:noFill/>
              <a:round/>
              <a:headEnd/>
              <a:tailEnd/>
            </a:ln>
          </p:spPr>
          <p:txBody>
            <a:bodyPr/>
            <a:lstStyle/>
            <a:p>
              <a:endParaRPr lang="he-IL" sz="1800"/>
            </a:p>
          </p:txBody>
        </p:sp>
        <p:sp>
          <p:nvSpPr>
            <p:cNvPr id="1030435" name="Freeform 297"/>
            <p:cNvSpPr>
              <a:spLocks/>
            </p:cNvSpPr>
            <p:nvPr/>
          </p:nvSpPr>
          <p:spPr bwMode="auto">
            <a:xfrm>
              <a:off x="4155" y="866"/>
              <a:ext cx="75" cy="80"/>
            </a:xfrm>
            <a:custGeom>
              <a:avLst/>
              <a:gdLst>
                <a:gd name="T0" fmla="*/ 149 w 149"/>
                <a:gd name="T1" fmla="*/ 70 h 160"/>
                <a:gd name="T2" fmla="*/ 149 w 149"/>
                <a:gd name="T3" fmla="*/ 160 h 160"/>
                <a:gd name="T4" fmla="*/ 0 w 149"/>
                <a:gd name="T5" fmla="*/ 99 h 160"/>
                <a:gd name="T6" fmla="*/ 0 w 149"/>
                <a:gd name="T7" fmla="*/ 0 h 160"/>
                <a:gd name="T8" fmla="*/ 149 w 149"/>
                <a:gd name="T9" fmla="*/ 70 h 160"/>
                <a:gd name="T10" fmla="*/ 0 60000 65536"/>
                <a:gd name="T11" fmla="*/ 0 60000 65536"/>
                <a:gd name="T12" fmla="*/ 0 60000 65536"/>
                <a:gd name="T13" fmla="*/ 0 60000 65536"/>
                <a:gd name="T14" fmla="*/ 0 60000 65536"/>
                <a:gd name="T15" fmla="*/ 0 w 149"/>
                <a:gd name="T16" fmla="*/ 0 h 160"/>
                <a:gd name="T17" fmla="*/ 149 w 149"/>
                <a:gd name="T18" fmla="*/ 160 h 160"/>
              </a:gdLst>
              <a:ahLst/>
              <a:cxnLst>
                <a:cxn ang="T10">
                  <a:pos x="T0" y="T1"/>
                </a:cxn>
                <a:cxn ang="T11">
                  <a:pos x="T2" y="T3"/>
                </a:cxn>
                <a:cxn ang="T12">
                  <a:pos x="T4" y="T5"/>
                </a:cxn>
                <a:cxn ang="T13">
                  <a:pos x="T6" y="T7"/>
                </a:cxn>
                <a:cxn ang="T14">
                  <a:pos x="T8" y="T9"/>
                </a:cxn>
              </a:cxnLst>
              <a:rect l="T15" t="T16" r="T17" b="T18"/>
              <a:pathLst>
                <a:path w="149" h="160">
                  <a:moveTo>
                    <a:pt x="149" y="70"/>
                  </a:moveTo>
                  <a:lnTo>
                    <a:pt x="149" y="160"/>
                  </a:lnTo>
                  <a:lnTo>
                    <a:pt x="0" y="99"/>
                  </a:lnTo>
                  <a:lnTo>
                    <a:pt x="0" y="0"/>
                  </a:lnTo>
                  <a:lnTo>
                    <a:pt x="149" y="70"/>
                  </a:lnTo>
                  <a:close/>
                </a:path>
              </a:pathLst>
            </a:custGeom>
            <a:solidFill>
              <a:srgbClr val="91637A"/>
            </a:solidFill>
            <a:ln w="9525">
              <a:noFill/>
              <a:round/>
              <a:headEnd/>
              <a:tailEnd/>
            </a:ln>
          </p:spPr>
          <p:txBody>
            <a:bodyPr/>
            <a:lstStyle/>
            <a:p>
              <a:endParaRPr lang="he-IL" sz="1800"/>
            </a:p>
          </p:txBody>
        </p:sp>
        <p:sp>
          <p:nvSpPr>
            <p:cNvPr id="1030436" name="Freeform 298"/>
            <p:cNvSpPr>
              <a:spLocks/>
            </p:cNvSpPr>
            <p:nvPr/>
          </p:nvSpPr>
          <p:spPr bwMode="auto">
            <a:xfrm>
              <a:off x="4238" y="905"/>
              <a:ext cx="75" cy="76"/>
            </a:xfrm>
            <a:custGeom>
              <a:avLst/>
              <a:gdLst>
                <a:gd name="T0" fmla="*/ 148 w 148"/>
                <a:gd name="T1" fmla="*/ 70 h 152"/>
                <a:gd name="T2" fmla="*/ 148 w 148"/>
                <a:gd name="T3" fmla="*/ 152 h 152"/>
                <a:gd name="T4" fmla="*/ 0 w 148"/>
                <a:gd name="T5" fmla="*/ 90 h 152"/>
                <a:gd name="T6" fmla="*/ 0 w 148"/>
                <a:gd name="T7" fmla="*/ 0 h 152"/>
                <a:gd name="T8" fmla="*/ 148 w 148"/>
                <a:gd name="T9" fmla="*/ 70 h 152"/>
                <a:gd name="T10" fmla="*/ 0 60000 65536"/>
                <a:gd name="T11" fmla="*/ 0 60000 65536"/>
                <a:gd name="T12" fmla="*/ 0 60000 65536"/>
                <a:gd name="T13" fmla="*/ 0 60000 65536"/>
                <a:gd name="T14" fmla="*/ 0 60000 65536"/>
                <a:gd name="T15" fmla="*/ 0 w 148"/>
                <a:gd name="T16" fmla="*/ 0 h 152"/>
                <a:gd name="T17" fmla="*/ 148 w 148"/>
                <a:gd name="T18" fmla="*/ 152 h 152"/>
              </a:gdLst>
              <a:ahLst/>
              <a:cxnLst>
                <a:cxn ang="T10">
                  <a:pos x="T0" y="T1"/>
                </a:cxn>
                <a:cxn ang="T11">
                  <a:pos x="T2" y="T3"/>
                </a:cxn>
                <a:cxn ang="T12">
                  <a:pos x="T4" y="T5"/>
                </a:cxn>
                <a:cxn ang="T13">
                  <a:pos x="T6" y="T7"/>
                </a:cxn>
                <a:cxn ang="T14">
                  <a:pos x="T8" y="T9"/>
                </a:cxn>
              </a:cxnLst>
              <a:rect l="T15" t="T16" r="T17" b="T18"/>
              <a:pathLst>
                <a:path w="148" h="152">
                  <a:moveTo>
                    <a:pt x="148" y="70"/>
                  </a:moveTo>
                  <a:lnTo>
                    <a:pt x="148" y="152"/>
                  </a:lnTo>
                  <a:lnTo>
                    <a:pt x="0" y="90"/>
                  </a:lnTo>
                  <a:lnTo>
                    <a:pt x="0" y="0"/>
                  </a:lnTo>
                  <a:lnTo>
                    <a:pt x="148" y="70"/>
                  </a:lnTo>
                  <a:close/>
                </a:path>
              </a:pathLst>
            </a:custGeom>
            <a:solidFill>
              <a:srgbClr val="91637A"/>
            </a:solidFill>
            <a:ln w="9525">
              <a:noFill/>
              <a:round/>
              <a:headEnd/>
              <a:tailEnd/>
            </a:ln>
          </p:spPr>
          <p:txBody>
            <a:bodyPr/>
            <a:lstStyle/>
            <a:p>
              <a:endParaRPr lang="he-IL" sz="1800"/>
            </a:p>
          </p:txBody>
        </p:sp>
        <p:sp>
          <p:nvSpPr>
            <p:cNvPr id="1030437" name="Freeform 299"/>
            <p:cNvSpPr>
              <a:spLocks/>
            </p:cNvSpPr>
            <p:nvPr/>
          </p:nvSpPr>
          <p:spPr bwMode="auto">
            <a:xfrm>
              <a:off x="4445" y="1131"/>
              <a:ext cx="58" cy="48"/>
            </a:xfrm>
            <a:custGeom>
              <a:avLst/>
              <a:gdLst>
                <a:gd name="T0" fmla="*/ 118 w 118"/>
                <a:gd name="T1" fmla="*/ 37 h 96"/>
                <a:gd name="T2" fmla="*/ 118 w 118"/>
                <a:gd name="T3" fmla="*/ 96 h 96"/>
                <a:gd name="T4" fmla="*/ 0 w 118"/>
                <a:gd name="T5" fmla="*/ 66 h 96"/>
                <a:gd name="T6" fmla="*/ 0 w 118"/>
                <a:gd name="T7" fmla="*/ 0 h 96"/>
                <a:gd name="T8" fmla="*/ 118 w 118"/>
                <a:gd name="T9" fmla="*/ 37 h 96"/>
                <a:gd name="T10" fmla="*/ 0 60000 65536"/>
                <a:gd name="T11" fmla="*/ 0 60000 65536"/>
                <a:gd name="T12" fmla="*/ 0 60000 65536"/>
                <a:gd name="T13" fmla="*/ 0 60000 65536"/>
                <a:gd name="T14" fmla="*/ 0 60000 65536"/>
                <a:gd name="T15" fmla="*/ 0 w 118"/>
                <a:gd name="T16" fmla="*/ 0 h 96"/>
                <a:gd name="T17" fmla="*/ 118 w 118"/>
                <a:gd name="T18" fmla="*/ 96 h 96"/>
              </a:gdLst>
              <a:ahLst/>
              <a:cxnLst>
                <a:cxn ang="T10">
                  <a:pos x="T0" y="T1"/>
                </a:cxn>
                <a:cxn ang="T11">
                  <a:pos x="T2" y="T3"/>
                </a:cxn>
                <a:cxn ang="T12">
                  <a:pos x="T4" y="T5"/>
                </a:cxn>
                <a:cxn ang="T13">
                  <a:pos x="T6" y="T7"/>
                </a:cxn>
                <a:cxn ang="T14">
                  <a:pos x="T8" y="T9"/>
                </a:cxn>
              </a:cxnLst>
              <a:rect l="T15" t="T16" r="T17" b="T18"/>
              <a:pathLst>
                <a:path w="118" h="96">
                  <a:moveTo>
                    <a:pt x="118" y="37"/>
                  </a:moveTo>
                  <a:lnTo>
                    <a:pt x="118" y="96"/>
                  </a:lnTo>
                  <a:lnTo>
                    <a:pt x="0" y="66"/>
                  </a:lnTo>
                  <a:lnTo>
                    <a:pt x="0" y="0"/>
                  </a:lnTo>
                  <a:lnTo>
                    <a:pt x="118" y="37"/>
                  </a:lnTo>
                  <a:close/>
                </a:path>
              </a:pathLst>
            </a:custGeom>
            <a:solidFill>
              <a:srgbClr val="91637A"/>
            </a:solidFill>
            <a:ln w="9525">
              <a:noFill/>
              <a:round/>
              <a:headEnd/>
              <a:tailEnd/>
            </a:ln>
          </p:spPr>
          <p:txBody>
            <a:bodyPr/>
            <a:lstStyle/>
            <a:p>
              <a:endParaRPr lang="he-IL" sz="1800"/>
            </a:p>
          </p:txBody>
        </p:sp>
        <p:sp>
          <p:nvSpPr>
            <p:cNvPr id="1030438" name="Freeform 300"/>
            <p:cNvSpPr>
              <a:spLocks/>
            </p:cNvSpPr>
            <p:nvPr/>
          </p:nvSpPr>
          <p:spPr bwMode="auto">
            <a:xfrm>
              <a:off x="4404" y="1507"/>
              <a:ext cx="75" cy="50"/>
            </a:xfrm>
            <a:custGeom>
              <a:avLst/>
              <a:gdLst>
                <a:gd name="T0" fmla="*/ 0 w 148"/>
                <a:gd name="T1" fmla="*/ 102 h 102"/>
                <a:gd name="T2" fmla="*/ 0 w 148"/>
                <a:gd name="T3" fmla="*/ 29 h 102"/>
                <a:gd name="T4" fmla="*/ 148 w 148"/>
                <a:gd name="T5" fmla="*/ 0 h 102"/>
                <a:gd name="T6" fmla="*/ 148 w 148"/>
                <a:gd name="T7" fmla="*/ 64 h 102"/>
                <a:gd name="T8" fmla="*/ 0 w 148"/>
                <a:gd name="T9" fmla="*/ 102 h 102"/>
                <a:gd name="T10" fmla="*/ 0 60000 65536"/>
                <a:gd name="T11" fmla="*/ 0 60000 65536"/>
                <a:gd name="T12" fmla="*/ 0 60000 65536"/>
                <a:gd name="T13" fmla="*/ 0 60000 65536"/>
                <a:gd name="T14" fmla="*/ 0 60000 65536"/>
                <a:gd name="T15" fmla="*/ 0 w 148"/>
                <a:gd name="T16" fmla="*/ 0 h 102"/>
                <a:gd name="T17" fmla="*/ 148 w 148"/>
                <a:gd name="T18" fmla="*/ 102 h 102"/>
              </a:gdLst>
              <a:ahLst/>
              <a:cxnLst>
                <a:cxn ang="T10">
                  <a:pos x="T0" y="T1"/>
                </a:cxn>
                <a:cxn ang="T11">
                  <a:pos x="T2" y="T3"/>
                </a:cxn>
                <a:cxn ang="T12">
                  <a:pos x="T4" y="T5"/>
                </a:cxn>
                <a:cxn ang="T13">
                  <a:pos x="T6" y="T7"/>
                </a:cxn>
                <a:cxn ang="T14">
                  <a:pos x="T8" y="T9"/>
                </a:cxn>
              </a:cxnLst>
              <a:rect l="T15" t="T16" r="T17" b="T18"/>
              <a:pathLst>
                <a:path w="148" h="102">
                  <a:moveTo>
                    <a:pt x="0" y="102"/>
                  </a:moveTo>
                  <a:lnTo>
                    <a:pt x="0" y="29"/>
                  </a:lnTo>
                  <a:lnTo>
                    <a:pt x="148" y="0"/>
                  </a:lnTo>
                  <a:lnTo>
                    <a:pt x="148" y="64"/>
                  </a:lnTo>
                  <a:lnTo>
                    <a:pt x="0" y="102"/>
                  </a:lnTo>
                  <a:close/>
                </a:path>
              </a:pathLst>
            </a:custGeom>
            <a:solidFill>
              <a:srgbClr val="91637A"/>
            </a:solidFill>
            <a:ln w="9525">
              <a:noFill/>
              <a:round/>
              <a:headEnd/>
              <a:tailEnd/>
            </a:ln>
          </p:spPr>
          <p:txBody>
            <a:bodyPr/>
            <a:lstStyle/>
            <a:p>
              <a:endParaRPr lang="he-IL" sz="1800"/>
            </a:p>
          </p:txBody>
        </p:sp>
        <p:sp>
          <p:nvSpPr>
            <p:cNvPr id="1030439" name="Freeform 301"/>
            <p:cNvSpPr>
              <a:spLocks/>
            </p:cNvSpPr>
            <p:nvPr/>
          </p:nvSpPr>
          <p:spPr bwMode="auto">
            <a:xfrm>
              <a:off x="4321" y="1523"/>
              <a:ext cx="75" cy="56"/>
            </a:xfrm>
            <a:custGeom>
              <a:avLst/>
              <a:gdLst>
                <a:gd name="T0" fmla="*/ 0 w 148"/>
                <a:gd name="T1" fmla="*/ 111 h 111"/>
                <a:gd name="T2" fmla="*/ 0 w 148"/>
                <a:gd name="T3" fmla="*/ 30 h 111"/>
                <a:gd name="T4" fmla="*/ 148 w 148"/>
                <a:gd name="T5" fmla="*/ 0 h 111"/>
                <a:gd name="T6" fmla="*/ 148 w 148"/>
                <a:gd name="T7" fmla="*/ 73 h 111"/>
                <a:gd name="T8" fmla="*/ 0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0" y="111"/>
                  </a:moveTo>
                  <a:lnTo>
                    <a:pt x="0" y="30"/>
                  </a:lnTo>
                  <a:lnTo>
                    <a:pt x="148" y="0"/>
                  </a:lnTo>
                  <a:lnTo>
                    <a:pt x="148" y="73"/>
                  </a:lnTo>
                  <a:lnTo>
                    <a:pt x="0" y="111"/>
                  </a:lnTo>
                  <a:close/>
                </a:path>
              </a:pathLst>
            </a:custGeom>
            <a:solidFill>
              <a:srgbClr val="91637A"/>
            </a:solidFill>
            <a:ln w="9525">
              <a:noFill/>
              <a:round/>
              <a:headEnd/>
              <a:tailEnd/>
            </a:ln>
          </p:spPr>
          <p:txBody>
            <a:bodyPr/>
            <a:lstStyle/>
            <a:p>
              <a:endParaRPr lang="he-IL" sz="1800"/>
            </a:p>
          </p:txBody>
        </p:sp>
        <p:sp>
          <p:nvSpPr>
            <p:cNvPr id="1030440" name="Freeform 302"/>
            <p:cNvSpPr>
              <a:spLocks/>
            </p:cNvSpPr>
            <p:nvPr/>
          </p:nvSpPr>
          <p:spPr bwMode="auto">
            <a:xfrm>
              <a:off x="4238" y="1540"/>
              <a:ext cx="75" cy="59"/>
            </a:xfrm>
            <a:custGeom>
              <a:avLst/>
              <a:gdLst>
                <a:gd name="T0" fmla="*/ 0 w 148"/>
                <a:gd name="T1" fmla="*/ 120 h 120"/>
                <a:gd name="T2" fmla="*/ 0 w 148"/>
                <a:gd name="T3" fmla="*/ 30 h 120"/>
                <a:gd name="T4" fmla="*/ 148 w 148"/>
                <a:gd name="T5" fmla="*/ 0 h 120"/>
                <a:gd name="T6" fmla="*/ 148 w 148"/>
                <a:gd name="T7" fmla="*/ 83 h 120"/>
                <a:gd name="T8" fmla="*/ 0 w 148"/>
                <a:gd name="T9" fmla="*/ 120 h 120"/>
                <a:gd name="T10" fmla="*/ 0 60000 65536"/>
                <a:gd name="T11" fmla="*/ 0 60000 65536"/>
                <a:gd name="T12" fmla="*/ 0 60000 65536"/>
                <a:gd name="T13" fmla="*/ 0 60000 65536"/>
                <a:gd name="T14" fmla="*/ 0 60000 65536"/>
                <a:gd name="T15" fmla="*/ 0 w 148"/>
                <a:gd name="T16" fmla="*/ 0 h 120"/>
                <a:gd name="T17" fmla="*/ 148 w 148"/>
                <a:gd name="T18" fmla="*/ 120 h 120"/>
              </a:gdLst>
              <a:ahLst/>
              <a:cxnLst>
                <a:cxn ang="T10">
                  <a:pos x="T0" y="T1"/>
                </a:cxn>
                <a:cxn ang="T11">
                  <a:pos x="T2" y="T3"/>
                </a:cxn>
                <a:cxn ang="T12">
                  <a:pos x="T4" y="T5"/>
                </a:cxn>
                <a:cxn ang="T13">
                  <a:pos x="T6" y="T7"/>
                </a:cxn>
                <a:cxn ang="T14">
                  <a:pos x="T8" y="T9"/>
                </a:cxn>
              </a:cxnLst>
              <a:rect l="T15" t="T16" r="T17" b="T18"/>
              <a:pathLst>
                <a:path w="148" h="120">
                  <a:moveTo>
                    <a:pt x="0" y="120"/>
                  </a:moveTo>
                  <a:lnTo>
                    <a:pt x="0" y="30"/>
                  </a:lnTo>
                  <a:lnTo>
                    <a:pt x="148" y="0"/>
                  </a:lnTo>
                  <a:lnTo>
                    <a:pt x="148" y="83"/>
                  </a:lnTo>
                  <a:lnTo>
                    <a:pt x="0" y="120"/>
                  </a:lnTo>
                  <a:close/>
                </a:path>
              </a:pathLst>
            </a:custGeom>
            <a:solidFill>
              <a:srgbClr val="91637A"/>
            </a:solidFill>
            <a:ln w="9525">
              <a:noFill/>
              <a:round/>
              <a:headEnd/>
              <a:tailEnd/>
            </a:ln>
          </p:spPr>
          <p:txBody>
            <a:bodyPr/>
            <a:lstStyle/>
            <a:p>
              <a:endParaRPr lang="he-IL" sz="1800"/>
            </a:p>
          </p:txBody>
        </p:sp>
        <p:sp>
          <p:nvSpPr>
            <p:cNvPr id="1030441" name="Freeform 303"/>
            <p:cNvSpPr>
              <a:spLocks/>
            </p:cNvSpPr>
            <p:nvPr/>
          </p:nvSpPr>
          <p:spPr bwMode="auto">
            <a:xfrm>
              <a:off x="4155" y="1218"/>
              <a:ext cx="75" cy="56"/>
            </a:xfrm>
            <a:custGeom>
              <a:avLst/>
              <a:gdLst>
                <a:gd name="T0" fmla="*/ 149 w 149"/>
                <a:gd name="T1" fmla="*/ 21 h 112"/>
                <a:gd name="T2" fmla="*/ 149 w 149"/>
                <a:gd name="T3" fmla="*/ 112 h 112"/>
                <a:gd name="T4" fmla="*/ 0 w 149"/>
                <a:gd name="T5" fmla="*/ 101 h 112"/>
                <a:gd name="T6" fmla="*/ 0 w 149"/>
                <a:gd name="T7" fmla="*/ 0 h 112"/>
                <a:gd name="T8" fmla="*/ 149 w 149"/>
                <a:gd name="T9" fmla="*/ 21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21"/>
                  </a:moveTo>
                  <a:lnTo>
                    <a:pt x="149" y="112"/>
                  </a:lnTo>
                  <a:lnTo>
                    <a:pt x="0" y="101"/>
                  </a:lnTo>
                  <a:lnTo>
                    <a:pt x="0" y="0"/>
                  </a:lnTo>
                  <a:lnTo>
                    <a:pt x="149" y="21"/>
                  </a:lnTo>
                  <a:close/>
                </a:path>
              </a:pathLst>
            </a:custGeom>
            <a:solidFill>
              <a:srgbClr val="91637A"/>
            </a:solidFill>
            <a:ln w="9525">
              <a:noFill/>
              <a:round/>
              <a:headEnd/>
              <a:tailEnd/>
            </a:ln>
          </p:spPr>
          <p:txBody>
            <a:bodyPr/>
            <a:lstStyle/>
            <a:p>
              <a:endParaRPr lang="he-IL" sz="1800"/>
            </a:p>
          </p:txBody>
        </p:sp>
        <p:sp>
          <p:nvSpPr>
            <p:cNvPr id="1030442" name="Freeform 304"/>
            <p:cNvSpPr>
              <a:spLocks/>
            </p:cNvSpPr>
            <p:nvPr/>
          </p:nvSpPr>
          <p:spPr bwMode="auto">
            <a:xfrm>
              <a:off x="4155" y="1101"/>
              <a:ext cx="75" cy="65"/>
            </a:xfrm>
            <a:custGeom>
              <a:avLst/>
              <a:gdLst>
                <a:gd name="T0" fmla="*/ 149 w 149"/>
                <a:gd name="T1" fmla="*/ 38 h 131"/>
                <a:gd name="T2" fmla="*/ 149 w 149"/>
                <a:gd name="T3" fmla="*/ 131 h 131"/>
                <a:gd name="T4" fmla="*/ 0 w 149"/>
                <a:gd name="T5" fmla="*/ 102 h 131"/>
                <a:gd name="T6" fmla="*/ 0 w 149"/>
                <a:gd name="T7" fmla="*/ 0 h 131"/>
                <a:gd name="T8" fmla="*/ 149 w 149"/>
                <a:gd name="T9" fmla="*/ 38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38"/>
                  </a:moveTo>
                  <a:lnTo>
                    <a:pt x="149" y="131"/>
                  </a:lnTo>
                  <a:lnTo>
                    <a:pt x="0" y="102"/>
                  </a:lnTo>
                  <a:lnTo>
                    <a:pt x="0" y="0"/>
                  </a:lnTo>
                  <a:lnTo>
                    <a:pt x="149" y="38"/>
                  </a:lnTo>
                  <a:close/>
                </a:path>
              </a:pathLst>
            </a:custGeom>
            <a:solidFill>
              <a:srgbClr val="91637A"/>
            </a:solidFill>
            <a:ln w="9525">
              <a:noFill/>
              <a:round/>
              <a:headEnd/>
              <a:tailEnd/>
            </a:ln>
          </p:spPr>
          <p:txBody>
            <a:bodyPr/>
            <a:lstStyle/>
            <a:p>
              <a:endParaRPr lang="he-IL" sz="1800"/>
            </a:p>
          </p:txBody>
        </p:sp>
        <p:sp>
          <p:nvSpPr>
            <p:cNvPr id="1030443" name="Freeform 305"/>
            <p:cNvSpPr>
              <a:spLocks/>
            </p:cNvSpPr>
            <p:nvPr/>
          </p:nvSpPr>
          <p:spPr bwMode="auto">
            <a:xfrm>
              <a:off x="4155" y="983"/>
              <a:ext cx="75" cy="73"/>
            </a:xfrm>
            <a:custGeom>
              <a:avLst/>
              <a:gdLst>
                <a:gd name="T0" fmla="*/ 149 w 149"/>
                <a:gd name="T1" fmla="*/ 55 h 147"/>
                <a:gd name="T2" fmla="*/ 149 w 149"/>
                <a:gd name="T3" fmla="*/ 147 h 147"/>
                <a:gd name="T4" fmla="*/ 0 w 149"/>
                <a:gd name="T5" fmla="*/ 101 h 147"/>
                <a:gd name="T6" fmla="*/ 0 w 149"/>
                <a:gd name="T7" fmla="*/ 0 h 147"/>
                <a:gd name="T8" fmla="*/ 149 w 149"/>
                <a:gd name="T9" fmla="*/ 55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149" y="55"/>
                  </a:moveTo>
                  <a:lnTo>
                    <a:pt x="149" y="147"/>
                  </a:lnTo>
                  <a:lnTo>
                    <a:pt x="0" y="101"/>
                  </a:lnTo>
                  <a:lnTo>
                    <a:pt x="0" y="0"/>
                  </a:lnTo>
                  <a:lnTo>
                    <a:pt x="149" y="55"/>
                  </a:lnTo>
                  <a:close/>
                </a:path>
              </a:pathLst>
            </a:custGeom>
            <a:solidFill>
              <a:srgbClr val="91637A"/>
            </a:solidFill>
            <a:ln w="9525">
              <a:noFill/>
              <a:round/>
              <a:headEnd/>
              <a:tailEnd/>
            </a:ln>
          </p:spPr>
          <p:txBody>
            <a:bodyPr/>
            <a:lstStyle/>
            <a:p>
              <a:endParaRPr lang="he-IL" sz="1800"/>
            </a:p>
          </p:txBody>
        </p:sp>
        <p:sp>
          <p:nvSpPr>
            <p:cNvPr id="1030444" name="Freeform 306"/>
            <p:cNvSpPr>
              <a:spLocks/>
            </p:cNvSpPr>
            <p:nvPr/>
          </p:nvSpPr>
          <p:spPr bwMode="auto">
            <a:xfrm>
              <a:off x="4195" y="942"/>
              <a:ext cx="74" cy="73"/>
            </a:xfrm>
            <a:custGeom>
              <a:avLst/>
              <a:gdLst>
                <a:gd name="T0" fmla="*/ 149 w 149"/>
                <a:gd name="T1" fmla="*/ 61 h 146"/>
                <a:gd name="T2" fmla="*/ 149 w 149"/>
                <a:gd name="T3" fmla="*/ 146 h 146"/>
                <a:gd name="T4" fmla="*/ 0 w 149"/>
                <a:gd name="T5" fmla="*/ 92 h 146"/>
                <a:gd name="T6" fmla="*/ 0 w 149"/>
                <a:gd name="T7" fmla="*/ 0 h 146"/>
                <a:gd name="T8" fmla="*/ 149 w 149"/>
                <a:gd name="T9" fmla="*/ 61 h 146"/>
                <a:gd name="T10" fmla="*/ 0 60000 65536"/>
                <a:gd name="T11" fmla="*/ 0 60000 65536"/>
                <a:gd name="T12" fmla="*/ 0 60000 65536"/>
                <a:gd name="T13" fmla="*/ 0 60000 65536"/>
                <a:gd name="T14" fmla="*/ 0 60000 65536"/>
                <a:gd name="T15" fmla="*/ 0 w 149"/>
                <a:gd name="T16" fmla="*/ 0 h 146"/>
                <a:gd name="T17" fmla="*/ 149 w 149"/>
                <a:gd name="T18" fmla="*/ 146 h 146"/>
              </a:gdLst>
              <a:ahLst/>
              <a:cxnLst>
                <a:cxn ang="T10">
                  <a:pos x="T0" y="T1"/>
                </a:cxn>
                <a:cxn ang="T11">
                  <a:pos x="T2" y="T3"/>
                </a:cxn>
                <a:cxn ang="T12">
                  <a:pos x="T4" y="T5"/>
                </a:cxn>
                <a:cxn ang="T13">
                  <a:pos x="T6" y="T7"/>
                </a:cxn>
                <a:cxn ang="T14">
                  <a:pos x="T8" y="T9"/>
                </a:cxn>
              </a:cxnLst>
              <a:rect l="T15" t="T16" r="T17" b="T18"/>
              <a:pathLst>
                <a:path w="149" h="146">
                  <a:moveTo>
                    <a:pt x="149" y="61"/>
                  </a:moveTo>
                  <a:lnTo>
                    <a:pt x="149" y="146"/>
                  </a:lnTo>
                  <a:lnTo>
                    <a:pt x="0" y="92"/>
                  </a:lnTo>
                  <a:lnTo>
                    <a:pt x="0" y="0"/>
                  </a:lnTo>
                  <a:lnTo>
                    <a:pt x="149" y="61"/>
                  </a:lnTo>
                  <a:close/>
                </a:path>
              </a:pathLst>
            </a:custGeom>
            <a:solidFill>
              <a:srgbClr val="91637A"/>
            </a:solidFill>
            <a:ln w="9525">
              <a:noFill/>
              <a:round/>
              <a:headEnd/>
              <a:tailEnd/>
            </a:ln>
          </p:spPr>
          <p:txBody>
            <a:bodyPr/>
            <a:lstStyle/>
            <a:p>
              <a:endParaRPr lang="he-IL" sz="1800"/>
            </a:p>
          </p:txBody>
        </p:sp>
        <p:sp>
          <p:nvSpPr>
            <p:cNvPr id="1030445" name="Freeform 307"/>
            <p:cNvSpPr>
              <a:spLocks/>
            </p:cNvSpPr>
            <p:nvPr/>
          </p:nvSpPr>
          <p:spPr bwMode="auto">
            <a:xfrm>
              <a:off x="4404" y="1163"/>
              <a:ext cx="75" cy="51"/>
            </a:xfrm>
            <a:custGeom>
              <a:avLst/>
              <a:gdLst>
                <a:gd name="T0" fmla="*/ 148 w 148"/>
                <a:gd name="T1" fmla="*/ 37 h 100"/>
                <a:gd name="T2" fmla="*/ 148 w 148"/>
                <a:gd name="T3" fmla="*/ 100 h 100"/>
                <a:gd name="T4" fmla="*/ 0 w 148"/>
                <a:gd name="T5" fmla="*/ 71 h 100"/>
                <a:gd name="T6" fmla="*/ 0 w 148"/>
                <a:gd name="T7" fmla="*/ 0 h 100"/>
                <a:gd name="T8" fmla="*/ 148 w 148"/>
                <a:gd name="T9" fmla="*/ 37 h 100"/>
                <a:gd name="T10" fmla="*/ 0 60000 65536"/>
                <a:gd name="T11" fmla="*/ 0 60000 65536"/>
                <a:gd name="T12" fmla="*/ 0 60000 65536"/>
                <a:gd name="T13" fmla="*/ 0 60000 65536"/>
                <a:gd name="T14" fmla="*/ 0 60000 65536"/>
                <a:gd name="T15" fmla="*/ 0 w 148"/>
                <a:gd name="T16" fmla="*/ 0 h 100"/>
                <a:gd name="T17" fmla="*/ 148 w 148"/>
                <a:gd name="T18" fmla="*/ 100 h 100"/>
              </a:gdLst>
              <a:ahLst/>
              <a:cxnLst>
                <a:cxn ang="T10">
                  <a:pos x="T0" y="T1"/>
                </a:cxn>
                <a:cxn ang="T11">
                  <a:pos x="T2" y="T3"/>
                </a:cxn>
                <a:cxn ang="T12">
                  <a:pos x="T4" y="T5"/>
                </a:cxn>
                <a:cxn ang="T13">
                  <a:pos x="T6" y="T7"/>
                </a:cxn>
                <a:cxn ang="T14">
                  <a:pos x="T8" y="T9"/>
                </a:cxn>
              </a:cxnLst>
              <a:rect l="T15" t="T16" r="T17" b="T18"/>
              <a:pathLst>
                <a:path w="148" h="100">
                  <a:moveTo>
                    <a:pt x="148" y="37"/>
                  </a:moveTo>
                  <a:lnTo>
                    <a:pt x="148" y="100"/>
                  </a:lnTo>
                  <a:lnTo>
                    <a:pt x="0" y="71"/>
                  </a:lnTo>
                  <a:lnTo>
                    <a:pt x="0" y="0"/>
                  </a:lnTo>
                  <a:lnTo>
                    <a:pt x="148" y="37"/>
                  </a:lnTo>
                  <a:close/>
                </a:path>
              </a:pathLst>
            </a:custGeom>
            <a:solidFill>
              <a:srgbClr val="91637A"/>
            </a:solidFill>
            <a:ln w="9525">
              <a:noFill/>
              <a:round/>
              <a:headEnd/>
              <a:tailEnd/>
            </a:ln>
          </p:spPr>
          <p:txBody>
            <a:bodyPr/>
            <a:lstStyle/>
            <a:p>
              <a:endParaRPr lang="he-IL" sz="1800"/>
            </a:p>
          </p:txBody>
        </p:sp>
        <p:sp>
          <p:nvSpPr>
            <p:cNvPr id="1030446" name="Freeform 308"/>
            <p:cNvSpPr>
              <a:spLocks/>
            </p:cNvSpPr>
            <p:nvPr/>
          </p:nvSpPr>
          <p:spPr bwMode="auto">
            <a:xfrm>
              <a:off x="4445" y="1462"/>
              <a:ext cx="58" cy="42"/>
            </a:xfrm>
            <a:custGeom>
              <a:avLst/>
              <a:gdLst>
                <a:gd name="T0" fmla="*/ 0 w 118"/>
                <a:gd name="T1" fmla="*/ 83 h 83"/>
                <a:gd name="T2" fmla="*/ 0 w 118"/>
                <a:gd name="T3" fmla="*/ 17 h 83"/>
                <a:gd name="T4" fmla="*/ 118 w 118"/>
                <a:gd name="T5" fmla="*/ 0 h 83"/>
                <a:gd name="T6" fmla="*/ 118 w 118"/>
                <a:gd name="T7" fmla="*/ 60 h 83"/>
                <a:gd name="T8" fmla="*/ 0 w 118"/>
                <a:gd name="T9" fmla="*/ 83 h 83"/>
                <a:gd name="T10" fmla="*/ 0 60000 65536"/>
                <a:gd name="T11" fmla="*/ 0 60000 65536"/>
                <a:gd name="T12" fmla="*/ 0 60000 65536"/>
                <a:gd name="T13" fmla="*/ 0 60000 65536"/>
                <a:gd name="T14" fmla="*/ 0 60000 65536"/>
                <a:gd name="T15" fmla="*/ 0 w 118"/>
                <a:gd name="T16" fmla="*/ 0 h 83"/>
                <a:gd name="T17" fmla="*/ 118 w 118"/>
                <a:gd name="T18" fmla="*/ 83 h 83"/>
              </a:gdLst>
              <a:ahLst/>
              <a:cxnLst>
                <a:cxn ang="T10">
                  <a:pos x="T0" y="T1"/>
                </a:cxn>
                <a:cxn ang="T11">
                  <a:pos x="T2" y="T3"/>
                </a:cxn>
                <a:cxn ang="T12">
                  <a:pos x="T4" y="T5"/>
                </a:cxn>
                <a:cxn ang="T13">
                  <a:pos x="T6" y="T7"/>
                </a:cxn>
                <a:cxn ang="T14">
                  <a:pos x="T8" y="T9"/>
                </a:cxn>
              </a:cxnLst>
              <a:rect l="T15" t="T16" r="T17" b="T18"/>
              <a:pathLst>
                <a:path w="118" h="83">
                  <a:moveTo>
                    <a:pt x="0" y="83"/>
                  </a:moveTo>
                  <a:lnTo>
                    <a:pt x="0" y="17"/>
                  </a:lnTo>
                  <a:lnTo>
                    <a:pt x="118" y="0"/>
                  </a:lnTo>
                  <a:lnTo>
                    <a:pt x="118" y="60"/>
                  </a:lnTo>
                  <a:lnTo>
                    <a:pt x="0" y="83"/>
                  </a:lnTo>
                  <a:close/>
                </a:path>
              </a:pathLst>
            </a:custGeom>
            <a:solidFill>
              <a:srgbClr val="91637A"/>
            </a:solidFill>
            <a:ln w="9525">
              <a:noFill/>
              <a:round/>
              <a:headEnd/>
              <a:tailEnd/>
            </a:ln>
          </p:spPr>
          <p:txBody>
            <a:bodyPr/>
            <a:lstStyle/>
            <a:p>
              <a:endParaRPr lang="he-IL" sz="1800"/>
            </a:p>
          </p:txBody>
        </p:sp>
        <p:sp>
          <p:nvSpPr>
            <p:cNvPr id="1030447" name="Freeform 309"/>
            <p:cNvSpPr>
              <a:spLocks/>
            </p:cNvSpPr>
            <p:nvPr/>
          </p:nvSpPr>
          <p:spPr bwMode="auto">
            <a:xfrm>
              <a:off x="4362" y="1472"/>
              <a:ext cx="73" cy="49"/>
            </a:xfrm>
            <a:custGeom>
              <a:avLst/>
              <a:gdLst>
                <a:gd name="T0" fmla="*/ 0 w 148"/>
                <a:gd name="T1" fmla="*/ 97 h 97"/>
                <a:gd name="T2" fmla="*/ 0 w 148"/>
                <a:gd name="T3" fmla="*/ 22 h 97"/>
                <a:gd name="T4" fmla="*/ 148 w 148"/>
                <a:gd name="T5" fmla="*/ 0 h 97"/>
                <a:gd name="T6" fmla="*/ 148 w 148"/>
                <a:gd name="T7" fmla="*/ 68 h 97"/>
                <a:gd name="T8" fmla="*/ 0 w 148"/>
                <a:gd name="T9" fmla="*/ 97 h 97"/>
                <a:gd name="T10" fmla="*/ 0 60000 65536"/>
                <a:gd name="T11" fmla="*/ 0 60000 65536"/>
                <a:gd name="T12" fmla="*/ 0 60000 65536"/>
                <a:gd name="T13" fmla="*/ 0 60000 65536"/>
                <a:gd name="T14" fmla="*/ 0 60000 65536"/>
                <a:gd name="T15" fmla="*/ 0 w 148"/>
                <a:gd name="T16" fmla="*/ 0 h 97"/>
                <a:gd name="T17" fmla="*/ 148 w 148"/>
                <a:gd name="T18" fmla="*/ 97 h 97"/>
              </a:gdLst>
              <a:ahLst/>
              <a:cxnLst>
                <a:cxn ang="T10">
                  <a:pos x="T0" y="T1"/>
                </a:cxn>
                <a:cxn ang="T11">
                  <a:pos x="T2" y="T3"/>
                </a:cxn>
                <a:cxn ang="T12">
                  <a:pos x="T4" y="T5"/>
                </a:cxn>
                <a:cxn ang="T13">
                  <a:pos x="T6" y="T7"/>
                </a:cxn>
                <a:cxn ang="T14">
                  <a:pos x="T8" y="T9"/>
                </a:cxn>
              </a:cxnLst>
              <a:rect l="T15" t="T16" r="T17" b="T18"/>
              <a:pathLst>
                <a:path w="148" h="97">
                  <a:moveTo>
                    <a:pt x="0" y="97"/>
                  </a:moveTo>
                  <a:lnTo>
                    <a:pt x="0" y="22"/>
                  </a:lnTo>
                  <a:lnTo>
                    <a:pt x="148" y="0"/>
                  </a:lnTo>
                  <a:lnTo>
                    <a:pt x="148" y="68"/>
                  </a:lnTo>
                  <a:lnTo>
                    <a:pt x="0" y="97"/>
                  </a:lnTo>
                  <a:close/>
                </a:path>
              </a:pathLst>
            </a:custGeom>
            <a:solidFill>
              <a:srgbClr val="91637A"/>
            </a:solidFill>
            <a:ln w="9525">
              <a:noFill/>
              <a:round/>
              <a:headEnd/>
              <a:tailEnd/>
            </a:ln>
          </p:spPr>
          <p:txBody>
            <a:bodyPr/>
            <a:lstStyle/>
            <a:p>
              <a:endParaRPr lang="he-IL" sz="1800"/>
            </a:p>
          </p:txBody>
        </p:sp>
        <p:sp>
          <p:nvSpPr>
            <p:cNvPr id="1030448" name="Freeform 310"/>
            <p:cNvSpPr>
              <a:spLocks/>
            </p:cNvSpPr>
            <p:nvPr/>
          </p:nvSpPr>
          <p:spPr bwMode="auto">
            <a:xfrm>
              <a:off x="4278" y="1484"/>
              <a:ext cx="74" cy="53"/>
            </a:xfrm>
            <a:custGeom>
              <a:avLst/>
              <a:gdLst>
                <a:gd name="T0" fmla="*/ 0 w 149"/>
                <a:gd name="T1" fmla="*/ 106 h 106"/>
                <a:gd name="T2" fmla="*/ 0 w 149"/>
                <a:gd name="T3" fmla="*/ 21 h 106"/>
                <a:gd name="T4" fmla="*/ 149 w 149"/>
                <a:gd name="T5" fmla="*/ 0 h 106"/>
                <a:gd name="T6" fmla="*/ 149 w 149"/>
                <a:gd name="T7" fmla="*/ 77 h 106"/>
                <a:gd name="T8" fmla="*/ 0 w 149"/>
                <a:gd name="T9" fmla="*/ 106 h 106"/>
                <a:gd name="T10" fmla="*/ 0 60000 65536"/>
                <a:gd name="T11" fmla="*/ 0 60000 65536"/>
                <a:gd name="T12" fmla="*/ 0 60000 65536"/>
                <a:gd name="T13" fmla="*/ 0 60000 65536"/>
                <a:gd name="T14" fmla="*/ 0 60000 65536"/>
                <a:gd name="T15" fmla="*/ 0 w 149"/>
                <a:gd name="T16" fmla="*/ 0 h 106"/>
                <a:gd name="T17" fmla="*/ 149 w 149"/>
                <a:gd name="T18" fmla="*/ 106 h 106"/>
              </a:gdLst>
              <a:ahLst/>
              <a:cxnLst>
                <a:cxn ang="T10">
                  <a:pos x="T0" y="T1"/>
                </a:cxn>
                <a:cxn ang="T11">
                  <a:pos x="T2" y="T3"/>
                </a:cxn>
                <a:cxn ang="T12">
                  <a:pos x="T4" y="T5"/>
                </a:cxn>
                <a:cxn ang="T13">
                  <a:pos x="T6" y="T7"/>
                </a:cxn>
                <a:cxn ang="T14">
                  <a:pos x="T8" y="T9"/>
                </a:cxn>
              </a:cxnLst>
              <a:rect l="T15" t="T16" r="T17" b="T18"/>
              <a:pathLst>
                <a:path w="149" h="106">
                  <a:moveTo>
                    <a:pt x="0" y="106"/>
                  </a:moveTo>
                  <a:lnTo>
                    <a:pt x="0" y="21"/>
                  </a:lnTo>
                  <a:lnTo>
                    <a:pt x="149" y="0"/>
                  </a:lnTo>
                  <a:lnTo>
                    <a:pt x="149" y="77"/>
                  </a:lnTo>
                  <a:lnTo>
                    <a:pt x="0" y="106"/>
                  </a:lnTo>
                  <a:close/>
                </a:path>
              </a:pathLst>
            </a:custGeom>
            <a:solidFill>
              <a:srgbClr val="91637A"/>
            </a:solidFill>
            <a:ln w="9525">
              <a:noFill/>
              <a:round/>
              <a:headEnd/>
              <a:tailEnd/>
            </a:ln>
          </p:spPr>
          <p:txBody>
            <a:bodyPr/>
            <a:lstStyle/>
            <a:p>
              <a:endParaRPr lang="he-IL" sz="1800"/>
            </a:p>
          </p:txBody>
        </p:sp>
        <p:sp>
          <p:nvSpPr>
            <p:cNvPr id="1030449" name="Rectangle 311"/>
            <p:cNvSpPr>
              <a:spLocks noChangeArrowheads="1"/>
            </p:cNvSpPr>
            <p:nvPr/>
          </p:nvSpPr>
          <p:spPr bwMode="auto">
            <a:xfrm>
              <a:off x="4132" y="1335"/>
              <a:ext cx="15" cy="51"/>
            </a:xfrm>
            <a:prstGeom prst="rect">
              <a:avLst/>
            </a:prstGeom>
            <a:solidFill>
              <a:srgbClr val="91637A"/>
            </a:solidFill>
            <a:ln w="9525">
              <a:noFill/>
              <a:miter lim="800000"/>
              <a:headEnd/>
              <a:tailEnd/>
            </a:ln>
          </p:spPr>
          <p:txBody>
            <a:bodyPr/>
            <a:lstStyle/>
            <a:p>
              <a:endParaRPr lang="he-IL" sz="1800"/>
            </a:p>
          </p:txBody>
        </p:sp>
        <p:sp>
          <p:nvSpPr>
            <p:cNvPr id="1030450" name="Freeform 312"/>
            <p:cNvSpPr>
              <a:spLocks/>
            </p:cNvSpPr>
            <p:nvPr/>
          </p:nvSpPr>
          <p:spPr bwMode="auto">
            <a:xfrm>
              <a:off x="4155" y="1336"/>
              <a:ext cx="75" cy="50"/>
            </a:xfrm>
            <a:custGeom>
              <a:avLst/>
              <a:gdLst>
                <a:gd name="T0" fmla="*/ 0 w 149"/>
                <a:gd name="T1" fmla="*/ 0 h 101"/>
                <a:gd name="T2" fmla="*/ 149 w 149"/>
                <a:gd name="T3" fmla="*/ 4 h 101"/>
                <a:gd name="T4" fmla="*/ 149 w 149"/>
                <a:gd name="T5" fmla="*/ 96 h 101"/>
                <a:gd name="T6" fmla="*/ 0 w 149"/>
                <a:gd name="T7" fmla="*/ 101 h 101"/>
                <a:gd name="T8" fmla="*/ 0 w 149"/>
                <a:gd name="T9" fmla="*/ 0 h 101"/>
                <a:gd name="T10" fmla="*/ 0 60000 65536"/>
                <a:gd name="T11" fmla="*/ 0 60000 65536"/>
                <a:gd name="T12" fmla="*/ 0 60000 65536"/>
                <a:gd name="T13" fmla="*/ 0 60000 65536"/>
                <a:gd name="T14" fmla="*/ 0 60000 65536"/>
                <a:gd name="T15" fmla="*/ 0 w 149"/>
                <a:gd name="T16" fmla="*/ 0 h 101"/>
                <a:gd name="T17" fmla="*/ 149 w 149"/>
                <a:gd name="T18" fmla="*/ 101 h 101"/>
              </a:gdLst>
              <a:ahLst/>
              <a:cxnLst>
                <a:cxn ang="T10">
                  <a:pos x="T0" y="T1"/>
                </a:cxn>
                <a:cxn ang="T11">
                  <a:pos x="T2" y="T3"/>
                </a:cxn>
                <a:cxn ang="T12">
                  <a:pos x="T4" y="T5"/>
                </a:cxn>
                <a:cxn ang="T13">
                  <a:pos x="T6" y="T7"/>
                </a:cxn>
                <a:cxn ang="T14">
                  <a:pos x="T8" y="T9"/>
                </a:cxn>
              </a:cxnLst>
              <a:rect l="T15" t="T16" r="T17" b="T18"/>
              <a:pathLst>
                <a:path w="149" h="101">
                  <a:moveTo>
                    <a:pt x="0" y="0"/>
                  </a:moveTo>
                  <a:lnTo>
                    <a:pt x="149" y="4"/>
                  </a:lnTo>
                  <a:lnTo>
                    <a:pt x="149" y="96"/>
                  </a:lnTo>
                  <a:lnTo>
                    <a:pt x="0" y="101"/>
                  </a:lnTo>
                  <a:lnTo>
                    <a:pt x="0" y="0"/>
                  </a:lnTo>
                  <a:close/>
                </a:path>
              </a:pathLst>
            </a:custGeom>
            <a:solidFill>
              <a:srgbClr val="91637A"/>
            </a:solidFill>
            <a:ln w="9525">
              <a:noFill/>
              <a:round/>
              <a:headEnd/>
              <a:tailEnd/>
            </a:ln>
          </p:spPr>
          <p:txBody>
            <a:bodyPr/>
            <a:lstStyle/>
            <a:p>
              <a:endParaRPr lang="he-IL" sz="1800"/>
            </a:p>
          </p:txBody>
        </p:sp>
        <p:sp>
          <p:nvSpPr>
            <p:cNvPr id="1030451" name="Freeform 313"/>
            <p:cNvSpPr>
              <a:spLocks/>
            </p:cNvSpPr>
            <p:nvPr/>
          </p:nvSpPr>
          <p:spPr bwMode="auto">
            <a:xfrm>
              <a:off x="4195" y="1280"/>
              <a:ext cx="74" cy="49"/>
            </a:xfrm>
            <a:custGeom>
              <a:avLst/>
              <a:gdLst>
                <a:gd name="T0" fmla="*/ 149 w 149"/>
                <a:gd name="T1" fmla="*/ 12 h 98"/>
                <a:gd name="T2" fmla="*/ 149 w 149"/>
                <a:gd name="T3" fmla="*/ 98 h 98"/>
                <a:gd name="T4" fmla="*/ 0 w 149"/>
                <a:gd name="T5" fmla="*/ 94 h 98"/>
                <a:gd name="T6" fmla="*/ 0 w 149"/>
                <a:gd name="T7" fmla="*/ 0 h 98"/>
                <a:gd name="T8" fmla="*/ 149 w 149"/>
                <a:gd name="T9" fmla="*/ 12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12"/>
                  </a:moveTo>
                  <a:lnTo>
                    <a:pt x="149" y="98"/>
                  </a:lnTo>
                  <a:lnTo>
                    <a:pt x="0" y="94"/>
                  </a:lnTo>
                  <a:lnTo>
                    <a:pt x="0" y="0"/>
                  </a:lnTo>
                  <a:lnTo>
                    <a:pt x="149" y="12"/>
                  </a:lnTo>
                  <a:close/>
                </a:path>
              </a:pathLst>
            </a:custGeom>
            <a:solidFill>
              <a:srgbClr val="91637A"/>
            </a:solidFill>
            <a:ln w="9525">
              <a:noFill/>
              <a:round/>
              <a:headEnd/>
              <a:tailEnd/>
            </a:ln>
          </p:spPr>
          <p:txBody>
            <a:bodyPr/>
            <a:lstStyle/>
            <a:p>
              <a:endParaRPr lang="he-IL" sz="1800"/>
            </a:p>
          </p:txBody>
        </p:sp>
        <p:sp>
          <p:nvSpPr>
            <p:cNvPr id="1030452" name="Freeform 314"/>
            <p:cNvSpPr>
              <a:spLocks/>
            </p:cNvSpPr>
            <p:nvPr/>
          </p:nvSpPr>
          <p:spPr bwMode="auto">
            <a:xfrm>
              <a:off x="4238" y="1230"/>
              <a:ext cx="75" cy="51"/>
            </a:xfrm>
            <a:custGeom>
              <a:avLst/>
              <a:gdLst>
                <a:gd name="T0" fmla="*/ 148 w 148"/>
                <a:gd name="T1" fmla="*/ 21 h 103"/>
                <a:gd name="T2" fmla="*/ 148 w 148"/>
                <a:gd name="T3" fmla="*/ 103 h 103"/>
                <a:gd name="T4" fmla="*/ 0 w 148"/>
                <a:gd name="T5" fmla="*/ 91 h 103"/>
                <a:gd name="T6" fmla="*/ 0 w 148"/>
                <a:gd name="T7" fmla="*/ 0 h 103"/>
                <a:gd name="T8" fmla="*/ 148 w 148"/>
                <a:gd name="T9" fmla="*/ 21 h 103"/>
                <a:gd name="T10" fmla="*/ 0 60000 65536"/>
                <a:gd name="T11" fmla="*/ 0 60000 65536"/>
                <a:gd name="T12" fmla="*/ 0 60000 65536"/>
                <a:gd name="T13" fmla="*/ 0 60000 65536"/>
                <a:gd name="T14" fmla="*/ 0 60000 65536"/>
                <a:gd name="T15" fmla="*/ 0 w 148"/>
                <a:gd name="T16" fmla="*/ 0 h 103"/>
                <a:gd name="T17" fmla="*/ 148 w 148"/>
                <a:gd name="T18" fmla="*/ 103 h 103"/>
              </a:gdLst>
              <a:ahLst/>
              <a:cxnLst>
                <a:cxn ang="T10">
                  <a:pos x="T0" y="T1"/>
                </a:cxn>
                <a:cxn ang="T11">
                  <a:pos x="T2" y="T3"/>
                </a:cxn>
                <a:cxn ang="T12">
                  <a:pos x="T4" y="T5"/>
                </a:cxn>
                <a:cxn ang="T13">
                  <a:pos x="T6" y="T7"/>
                </a:cxn>
                <a:cxn ang="T14">
                  <a:pos x="T8" y="T9"/>
                </a:cxn>
              </a:cxnLst>
              <a:rect l="T15" t="T16" r="T17" b="T18"/>
              <a:pathLst>
                <a:path w="148" h="103">
                  <a:moveTo>
                    <a:pt x="148" y="21"/>
                  </a:moveTo>
                  <a:lnTo>
                    <a:pt x="148" y="103"/>
                  </a:lnTo>
                  <a:lnTo>
                    <a:pt x="0" y="91"/>
                  </a:lnTo>
                  <a:lnTo>
                    <a:pt x="0" y="0"/>
                  </a:lnTo>
                  <a:lnTo>
                    <a:pt x="148" y="21"/>
                  </a:lnTo>
                  <a:close/>
                </a:path>
              </a:pathLst>
            </a:custGeom>
            <a:solidFill>
              <a:srgbClr val="91637A"/>
            </a:solidFill>
            <a:ln w="9525">
              <a:noFill/>
              <a:round/>
              <a:headEnd/>
              <a:tailEnd/>
            </a:ln>
          </p:spPr>
          <p:txBody>
            <a:bodyPr/>
            <a:lstStyle/>
            <a:p>
              <a:endParaRPr lang="he-IL" sz="1800"/>
            </a:p>
          </p:txBody>
        </p:sp>
        <p:sp>
          <p:nvSpPr>
            <p:cNvPr id="1030453" name="Freeform 315"/>
            <p:cNvSpPr>
              <a:spLocks/>
            </p:cNvSpPr>
            <p:nvPr/>
          </p:nvSpPr>
          <p:spPr bwMode="auto">
            <a:xfrm>
              <a:off x="4238" y="1122"/>
              <a:ext cx="75" cy="59"/>
            </a:xfrm>
            <a:custGeom>
              <a:avLst/>
              <a:gdLst>
                <a:gd name="T0" fmla="*/ 148 w 148"/>
                <a:gd name="T1" fmla="*/ 37 h 119"/>
                <a:gd name="T2" fmla="*/ 148 w 148"/>
                <a:gd name="T3" fmla="*/ 119 h 119"/>
                <a:gd name="T4" fmla="*/ 0 w 148"/>
                <a:gd name="T5" fmla="*/ 91 h 119"/>
                <a:gd name="T6" fmla="*/ 0 w 148"/>
                <a:gd name="T7" fmla="*/ 0 h 119"/>
                <a:gd name="T8" fmla="*/ 148 w 148"/>
                <a:gd name="T9" fmla="*/ 37 h 119"/>
                <a:gd name="T10" fmla="*/ 0 60000 65536"/>
                <a:gd name="T11" fmla="*/ 0 60000 65536"/>
                <a:gd name="T12" fmla="*/ 0 60000 65536"/>
                <a:gd name="T13" fmla="*/ 0 60000 65536"/>
                <a:gd name="T14" fmla="*/ 0 60000 65536"/>
                <a:gd name="T15" fmla="*/ 0 w 148"/>
                <a:gd name="T16" fmla="*/ 0 h 119"/>
                <a:gd name="T17" fmla="*/ 148 w 148"/>
                <a:gd name="T18" fmla="*/ 119 h 119"/>
              </a:gdLst>
              <a:ahLst/>
              <a:cxnLst>
                <a:cxn ang="T10">
                  <a:pos x="T0" y="T1"/>
                </a:cxn>
                <a:cxn ang="T11">
                  <a:pos x="T2" y="T3"/>
                </a:cxn>
                <a:cxn ang="T12">
                  <a:pos x="T4" y="T5"/>
                </a:cxn>
                <a:cxn ang="T13">
                  <a:pos x="T6" y="T7"/>
                </a:cxn>
                <a:cxn ang="T14">
                  <a:pos x="T8" y="T9"/>
                </a:cxn>
              </a:cxnLst>
              <a:rect l="T15" t="T16" r="T17" b="T18"/>
              <a:pathLst>
                <a:path w="148" h="119">
                  <a:moveTo>
                    <a:pt x="148" y="37"/>
                  </a:moveTo>
                  <a:lnTo>
                    <a:pt x="148" y="119"/>
                  </a:lnTo>
                  <a:lnTo>
                    <a:pt x="0" y="91"/>
                  </a:lnTo>
                  <a:lnTo>
                    <a:pt x="0" y="0"/>
                  </a:lnTo>
                  <a:lnTo>
                    <a:pt x="148" y="37"/>
                  </a:lnTo>
                  <a:close/>
                </a:path>
              </a:pathLst>
            </a:custGeom>
            <a:solidFill>
              <a:srgbClr val="91637A"/>
            </a:solidFill>
            <a:ln w="9525">
              <a:noFill/>
              <a:round/>
              <a:headEnd/>
              <a:tailEnd/>
            </a:ln>
          </p:spPr>
          <p:txBody>
            <a:bodyPr/>
            <a:lstStyle/>
            <a:p>
              <a:endParaRPr lang="he-IL" sz="1800"/>
            </a:p>
          </p:txBody>
        </p:sp>
        <p:sp>
          <p:nvSpPr>
            <p:cNvPr id="1030454" name="Freeform 316"/>
            <p:cNvSpPr>
              <a:spLocks/>
            </p:cNvSpPr>
            <p:nvPr/>
          </p:nvSpPr>
          <p:spPr bwMode="auto">
            <a:xfrm>
              <a:off x="4278" y="1184"/>
              <a:ext cx="74" cy="53"/>
            </a:xfrm>
            <a:custGeom>
              <a:avLst/>
              <a:gdLst>
                <a:gd name="T0" fmla="*/ 149 w 149"/>
                <a:gd name="T1" fmla="*/ 29 h 105"/>
                <a:gd name="T2" fmla="*/ 149 w 149"/>
                <a:gd name="T3" fmla="*/ 105 h 105"/>
                <a:gd name="T4" fmla="*/ 0 w 149"/>
                <a:gd name="T5" fmla="*/ 84 h 105"/>
                <a:gd name="T6" fmla="*/ 0 w 149"/>
                <a:gd name="T7" fmla="*/ 0 h 105"/>
                <a:gd name="T8" fmla="*/ 149 w 149"/>
                <a:gd name="T9" fmla="*/ 29 h 105"/>
                <a:gd name="T10" fmla="*/ 0 60000 65536"/>
                <a:gd name="T11" fmla="*/ 0 60000 65536"/>
                <a:gd name="T12" fmla="*/ 0 60000 65536"/>
                <a:gd name="T13" fmla="*/ 0 60000 65536"/>
                <a:gd name="T14" fmla="*/ 0 60000 65536"/>
                <a:gd name="T15" fmla="*/ 0 w 149"/>
                <a:gd name="T16" fmla="*/ 0 h 105"/>
                <a:gd name="T17" fmla="*/ 149 w 149"/>
                <a:gd name="T18" fmla="*/ 105 h 105"/>
              </a:gdLst>
              <a:ahLst/>
              <a:cxnLst>
                <a:cxn ang="T10">
                  <a:pos x="T0" y="T1"/>
                </a:cxn>
                <a:cxn ang="T11">
                  <a:pos x="T2" y="T3"/>
                </a:cxn>
                <a:cxn ang="T12">
                  <a:pos x="T4" y="T5"/>
                </a:cxn>
                <a:cxn ang="T13">
                  <a:pos x="T6" y="T7"/>
                </a:cxn>
                <a:cxn ang="T14">
                  <a:pos x="T8" y="T9"/>
                </a:cxn>
              </a:cxnLst>
              <a:rect l="T15" t="T16" r="T17" b="T18"/>
              <a:pathLst>
                <a:path w="149" h="105">
                  <a:moveTo>
                    <a:pt x="149" y="29"/>
                  </a:moveTo>
                  <a:lnTo>
                    <a:pt x="149" y="105"/>
                  </a:lnTo>
                  <a:lnTo>
                    <a:pt x="0" y="84"/>
                  </a:lnTo>
                  <a:lnTo>
                    <a:pt x="0" y="0"/>
                  </a:lnTo>
                  <a:lnTo>
                    <a:pt x="149" y="29"/>
                  </a:lnTo>
                  <a:close/>
                </a:path>
              </a:pathLst>
            </a:custGeom>
            <a:solidFill>
              <a:srgbClr val="91637A"/>
            </a:solidFill>
            <a:ln w="9525">
              <a:noFill/>
              <a:round/>
              <a:headEnd/>
              <a:tailEnd/>
            </a:ln>
          </p:spPr>
          <p:txBody>
            <a:bodyPr/>
            <a:lstStyle/>
            <a:p>
              <a:endParaRPr lang="he-IL" sz="1800"/>
            </a:p>
          </p:txBody>
        </p:sp>
        <p:sp>
          <p:nvSpPr>
            <p:cNvPr id="1030455" name="Freeform 317"/>
            <p:cNvSpPr>
              <a:spLocks/>
            </p:cNvSpPr>
            <p:nvPr/>
          </p:nvSpPr>
          <p:spPr bwMode="auto">
            <a:xfrm>
              <a:off x="4362" y="1200"/>
              <a:ext cx="73" cy="48"/>
            </a:xfrm>
            <a:custGeom>
              <a:avLst/>
              <a:gdLst>
                <a:gd name="T0" fmla="*/ 148 w 148"/>
                <a:gd name="T1" fmla="*/ 28 h 95"/>
                <a:gd name="T2" fmla="*/ 148 w 148"/>
                <a:gd name="T3" fmla="*/ 95 h 95"/>
                <a:gd name="T4" fmla="*/ 0 w 148"/>
                <a:gd name="T5" fmla="*/ 74 h 95"/>
                <a:gd name="T6" fmla="*/ 0 w 148"/>
                <a:gd name="T7" fmla="*/ 0 h 95"/>
                <a:gd name="T8" fmla="*/ 148 w 148"/>
                <a:gd name="T9" fmla="*/ 28 h 95"/>
                <a:gd name="T10" fmla="*/ 0 60000 65536"/>
                <a:gd name="T11" fmla="*/ 0 60000 65536"/>
                <a:gd name="T12" fmla="*/ 0 60000 65536"/>
                <a:gd name="T13" fmla="*/ 0 60000 65536"/>
                <a:gd name="T14" fmla="*/ 0 60000 65536"/>
                <a:gd name="T15" fmla="*/ 0 w 148"/>
                <a:gd name="T16" fmla="*/ 0 h 95"/>
                <a:gd name="T17" fmla="*/ 148 w 148"/>
                <a:gd name="T18" fmla="*/ 95 h 95"/>
              </a:gdLst>
              <a:ahLst/>
              <a:cxnLst>
                <a:cxn ang="T10">
                  <a:pos x="T0" y="T1"/>
                </a:cxn>
                <a:cxn ang="T11">
                  <a:pos x="T2" y="T3"/>
                </a:cxn>
                <a:cxn ang="T12">
                  <a:pos x="T4" y="T5"/>
                </a:cxn>
                <a:cxn ang="T13">
                  <a:pos x="T6" y="T7"/>
                </a:cxn>
                <a:cxn ang="T14">
                  <a:pos x="T8" y="T9"/>
                </a:cxn>
              </a:cxnLst>
              <a:rect l="T15" t="T16" r="T17" b="T18"/>
              <a:pathLst>
                <a:path w="148" h="95">
                  <a:moveTo>
                    <a:pt x="148" y="28"/>
                  </a:moveTo>
                  <a:lnTo>
                    <a:pt x="148" y="95"/>
                  </a:lnTo>
                  <a:lnTo>
                    <a:pt x="0" y="74"/>
                  </a:lnTo>
                  <a:lnTo>
                    <a:pt x="0" y="0"/>
                  </a:lnTo>
                  <a:lnTo>
                    <a:pt x="148" y="28"/>
                  </a:lnTo>
                  <a:close/>
                </a:path>
              </a:pathLst>
            </a:custGeom>
            <a:solidFill>
              <a:srgbClr val="91637A"/>
            </a:solidFill>
            <a:ln w="9525">
              <a:noFill/>
              <a:round/>
              <a:headEnd/>
              <a:tailEnd/>
            </a:ln>
          </p:spPr>
          <p:txBody>
            <a:bodyPr/>
            <a:lstStyle/>
            <a:p>
              <a:endParaRPr lang="he-IL" sz="1800"/>
            </a:p>
          </p:txBody>
        </p:sp>
        <p:sp>
          <p:nvSpPr>
            <p:cNvPr id="1030456" name="Freeform 318"/>
            <p:cNvSpPr>
              <a:spLocks/>
            </p:cNvSpPr>
            <p:nvPr/>
          </p:nvSpPr>
          <p:spPr bwMode="auto">
            <a:xfrm>
              <a:off x="4445" y="1216"/>
              <a:ext cx="58" cy="41"/>
            </a:xfrm>
            <a:custGeom>
              <a:avLst/>
              <a:gdLst>
                <a:gd name="T0" fmla="*/ 118 w 118"/>
                <a:gd name="T1" fmla="*/ 23 h 82"/>
                <a:gd name="T2" fmla="*/ 118 w 118"/>
                <a:gd name="T3" fmla="*/ 82 h 82"/>
                <a:gd name="T4" fmla="*/ 0 w 118"/>
                <a:gd name="T5" fmla="*/ 66 h 82"/>
                <a:gd name="T6" fmla="*/ 0 w 118"/>
                <a:gd name="T7" fmla="*/ 0 h 82"/>
                <a:gd name="T8" fmla="*/ 118 w 118"/>
                <a:gd name="T9" fmla="*/ 23 h 82"/>
                <a:gd name="T10" fmla="*/ 0 60000 65536"/>
                <a:gd name="T11" fmla="*/ 0 60000 65536"/>
                <a:gd name="T12" fmla="*/ 0 60000 65536"/>
                <a:gd name="T13" fmla="*/ 0 60000 65536"/>
                <a:gd name="T14" fmla="*/ 0 60000 65536"/>
                <a:gd name="T15" fmla="*/ 0 w 118"/>
                <a:gd name="T16" fmla="*/ 0 h 82"/>
                <a:gd name="T17" fmla="*/ 118 w 118"/>
                <a:gd name="T18" fmla="*/ 82 h 82"/>
              </a:gdLst>
              <a:ahLst/>
              <a:cxnLst>
                <a:cxn ang="T10">
                  <a:pos x="T0" y="T1"/>
                </a:cxn>
                <a:cxn ang="T11">
                  <a:pos x="T2" y="T3"/>
                </a:cxn>
                <a:cxn ang="T12">
                  <a:pos x="T4" y="T5"/>
                </a:cxn>
                <a:cxn ang="T13">
                  <a:pos x="T6" y="T7"/>
                </a:cxn>
                <a:cxn ang="T14">
                  <a:pos x="T8" y="T9"/>
                </a:cxn>
              </a:cxnLst>
              <a:rect l="T15" t="T16" r="T17" b="T18"/>
              <a:pathLst>
                <a:path w="118" h="82">
                  <a:moveTo>
                    <a:pt x="118" y="23"/>
                  </a:moveTo>
                  <a:lnTo>
                    <a:pt x="118" y="82"/>
                  </a:lnTo>
                  <a:lnTo>
                    <a:pt x="0" y="66"/>
                  </a:lnTo>
                  <a:lnTo>
                    <a:pt x="0" y="0"/>
                  </a:lnTo>
                  <a:lnTo>
                    <a:pt x="118" y="23"/>
                  </a:lnTo>
                  <a:close/>
                </a:path>
              </a:pathLst>
            </a:custGeom>
            <a:solidFill>
              <a:srgbClr val="91637A"/>
            </a:solidFill>
            <a:ln w="9525">
              <a:noFill/>
              <a:round/>
              <a:headEnd/>
              <a:tailEnd/>
            </a:ln>
          </p:spPr>
          <p:txBody>
            <a:bodyPr/>
            <a:lstStyle/>
            <a:p>
              <a:endParaRPr lang="he-IL" sz="1800"/>
            </a:p>
          </p:txBody>
        </p:sp>
        <p:sp>
          <p:nvSpPr>
            <p:cNvPr id="1030457" name="Freeform 319"/>
            <p:cNvSpPr>
              <a:spLocks/>
            </p:cNvSpPr>
            <p:nvPr/>
          </p:nvSpPr>
          <p:spPr bwMode="auto">
            <a:xfrm>
              <a:off x="4404" y="1425"/>
              <a:ext cx="75" cy="43"/>
            </a:xfrm>
            <a:custGeom>
              <a:avLst/>
              <a:gdLst>
                <a:gd name="T0" fmla="*/ 0 w 148"/>
                <a:gd name="T1" fmla="*/ 85 h 85"/>
                <a:gd name="T2" fmla="*/ 0 w 148"/>
                <a:gd name="T3" fmla="*/ 13 h 85"/>
                <a:gd name="T4" fmla="*/ 148 w 148"/>
                <a:gd name="T5" fmla="*/ 0 h 85"/>
                <a:gd name="T6" fmla="*/ 148 w 148"/>
                <a:gd name="T7" fmla="*/ 64 h 85"/>
                <a:gd name="T8" fmla="*/ 0 w 148"/>
                <a:gd name="T9" fmla="*/ 85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0" y="85"/>
                  </a:moveTo>
                  <a:lnTo>
                    <a:pt x="0" y="13"/>
                  </a:lnTo>
                  <a:lnTo>
                    <a:pt x="148" y="0"/>
                  </a:lnTo>
                  <a:lnTo>
                    <a:pt x="148" y="64"/>
                  </a:lnTo>
                  <a:lnTo>
                    <a:pt x="0" y="85"/>
                  </a:lnTo>
                  <a:close/>
                </a:path>
              </a:pathLst>
            </a:custGeom>
            <a:solidFill>
              <a:srgbClr val="91637A"/>
            </a:solidFill>
            <a:ln w="9525">
              <a:noFill/>
              <a:round/>
              <a:headEnd/>
              <a:tailEnd/>
            </a:ln>
          </p:spPr>
          <p:txBody>
            <a:bodyPr/>
            <a:lstStyle/>
            <a:p>
              <a:endParaRPr lang="he-IL" sz="1800"/>
            </a:p>
          </p:txBody>
        </p:sp>
        <p:sp>
          <p:nvSpPr>
            <p:cNvPr id="1030458" name="Freeform 320"/>
            <p:cNvSpPr>
              <a:spLocks/>
            </p:cNvSpPr>
            <p:nvPr/>
          </p:nvSpPr>
          <p:spPr bwMode="auto">
            <a:xfrm>
              <a:off x="4321" y="1432"/>
              <a:ext cx="75" cy="48"/>
            </a:xfrm>
            <a:custGeom>
              <a:avLst/>
              <a:gdLst>
                <a:gd name="T0" fmla="*/ 0 w 148"/>
                <a:gd name="T1" fmla="*/ 94 h 94"/>
                <a:gd name="T2" fmla="*/ 0 w 148"/>
                <a:gd name="T3" fmla="*/ 12 h 94"/>
                <a:gd name="T4" fmla="*/ 148 w 148"/>
                <a:gd name="T5" fmla="*/ 0 h 94"/>
                <a:gd name="T6" fmla="*/ 148 w 148"/>
                <a:gd name="T7" fmla="*/ 74 h 94"/>
                <a:gd name="T8" fmla="*/ 0 w 148"/>
                <a:gd name="T9" fmla="*/ 94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0" y="94"/>
                  </a:moveTo>
                  <a:lnTo>
                    <a:pt x="0" y="12"/>
                  </a:lnTo>
                  <a:lnTo>
                    <a:pt x="148" y="0"/>
                  </a:lnTo>
                  <a:lnTo>
                    <a:pt x="148" y="74"/>
                  </a:lnTo>
                  <a:lnTo>
                    <a:pt x="0" y="94"/>
                  </a:lnTo>
                  <a:close/>
                </a:path>
              </a:pathLst>
            </a:custGeom>
            <a:solidFill>
              <a:srgbClr val="91637A"/>
            </a:solidFill>
            <a:ln w="9525">
              <a:noFill/>
              <a:round/>
              <a:headEnd/>
              <a:tailEnd/>
            </a:ln>
          </p:spPr>
          <p:txBody>
            <a:bodyPr/>
            <a:lstStyle/>
            <a:p>
              <a:endParaRPr lang="he-IL" sz="1800"/>
            </a:p>
          </p:txBody>
        </p:sp>
        <p:sp>
          <p:nvSpPr>
            <p:cNvPr id="1030459" name="Freeform 321"/>
            <p:cNvSpPr>
              <a:spLocks/>
            </p:cNvSpPr>
            <p:nvPr/>
          </p:nvSpPr>
          <p:spPr bwMode="auto">
            <a:xfrm>
              <a:off x="4238" y="1337"/>
              <a:ext cx="75" cy="46"/>
            </a:xfrm>
            <a:custGeom>
              <a:avLst/>
              <a:gdLst>
                <a:gd name="T0" fmla="*/ 148 w 148"/>
                <a:gd name="T1" fmla="*/ 4 h 92"/>
                <a:gd name="T2" fmla="*/ 148 w 148"/>
                <a:gd name="T3" fmla="*/ 87 h 92"/>
                <a:gd name="T4" fmla="*/ 0 w 148"/>
                <a:gd name="T5" fmla="*/ 92 h 92"/>
                <a:gd name="T6" fmla="*/ 0 w 148"/>
                <a:gd name="T7" fmla="*/ 0 h 92"/>
                <a:gd name="T8" fmla="*/ 148 w 148"/>
                <a:gd name="T9" fmla="*/ 4 h 92"/>
                <a:gd name="T10" fmla="*/ 0 60000 65536"/>
                <a:gd name="T11" fmla="*/ 0 60000 65536"/>
                <a:gd name="T12" fmla="*/ 0 60000 65536"/>
                <a:gd name="T13" fmla="*/ 0 60000 65536"/>
                <a:gd name="T14" fmla="*/ 0 60000 65536"/>
                <a:gd name="T15" fmla="*/ 0 w 148"/>
                <a:gd name="T16" fmla="*/ 0 h 92"/>
                <a:gd name="T17" fmla="*/ 148 w 148"/>
                <a:gd name="T18" fmla="*/ 92 h 92"/>
              </a:gdLst>
              <a:ahLst/>
              <a:cxnLst>
                <a:cxn ang="T10">
                  <a:pos x="T0" y="T1"/>
                </a:cxn>
                <a:cxn ang="T11">
                  <a:pos x="T2" y="T3"/>
                </a:cxn>
                <a:cxn ang="T12">
                  <a:pos x="T4" y="T5"/>
                </a:cxn>
                <a:cxn ang="T13">
                  <a:pos x="T6" y="T7"/>
                </a:cxn>
                <a:cxn ang="T14">
                  <a:pos x="T8" y="T9"/>
                </a:cxn>
              </a:cxnLst>
              <a:rect l="T15" t="T16" r="T17" b="T18"/>
              <a:pathLst>
                <a:path w="148" h="92">
                  <a:moveTo>
                    <a:pt x="148" y="4"/>
                  </a:moveTo>
                  <a:lnTo>
                    <a:pt x="148" y="87"/>
                  </a:lnTo>
                  <a:lnTo>
                    <a:pt x="0" y="92"/>
                  </a:lnTo>
                  <a:lnTo>
                    <a:pt x="0" y="0"/>
                  </a:lnTo>
                  <a:lnTo>
                    <a:pt x="148" y="4"/>
                  </a:lnTo>
                  <a:close/>
                </a:path>
              </a:pathLst>
            </a:custGeom>
            <a:solidFill>
              <a:srgbClr val="91637A"/>
            </a:solidFill>
            <a:ln w="9525">
              <a:noFill/>
              <a:round/>
              <a:headEnd/>
              <a:tailEnd/>
            </a:ln>
          </p:spPr>
          <p:txBody>
            <a:bodyPr/>
            <a:lstStyle/>
            <a:p>
              <a:endParaRPr lang="he-IL" sz="1800"/>
            </a:p>
          </p:txBody>
        </p:sp>
        <p:sp>
          <p:nvSpPr>
            <p:cNvPr id="1030460" name="Freeform 322"/>
            <p:cNvSpPr>
              <a:spLocks/>
            </p:cNvSpPr>
            <p:nvPr/>
          </p:nvSpPr>
          <p:spPr bwMode="auto">
            <a:xfrm>
              <a:off x="4278" y="1287"/>
              <a:ext cx="74" cy="45"/>
            </a:xfrm>
            <a:custGeom>
              <a:avLst/>
              <a:gdLst>
                <a:gd name="T0" fmla="*/ 149 w 149"/>
                <a:gd name="T1" fmla="*/ 11 h 88"/>
                <a:gd name="T2" fmla="*/ 149 w 149"/>
                <a:gd name="T3" fmla="*/ 88 h 88"/>
                <a:gd name="T4" fmla="*/ 0 w 149"/>
                <a:gd name="T5" fmla="*/ 85 h 88"/>
                <a:gd name="T6" fmla="*/ 0 w 149"/>
                <a:gd name="T7" fmla="*/ 0 h 88"/>
                <a:gd name="T8" fmla="*/ 149 w 149"/>
                <a:gd name="T9" fmla="*/ 11 h 88"/>
                <a:gd name="T10" fmla="*/ 0 60000 65536"/>
                <a:gd name="T11" fmla="*/ 0 60000 65536"/>
                <a:gd name="T12" fmla="*/ 0 60000 65536"/>
                <a:gd name="T13" fmla="*/ 0 60000 65536"/>
                <a:gd name="T14" fmla="*/ 0 60000 65536"/>
                <a:gd name="T15" fmla="*/ 0 w 149"/>
                <a:gd name="T16" fmla="*/ 0 h 88"/>
                <a:gd name="T17" fmla="*/ 149 w 149"/>
                <a:gd name="T18" fmla="*/ 88 h 88"/>
              </a:gdLst>
              <a:ahLst/>
              <a:cxnLst>
                <a:cxn ang="T10">
                  <a:pos x="T0" y="T1"/>
                </a:cxn>
                <a:cxn ang="T11">
                  <a:pos x="T2" y="T3"/>
                </a:cxn>
                <a:cxn ang="T12">
                  <a:pos x="T4" y="T5"/>
                </a:cxn>
                <a:cxn ang="T13">
                  <a:pos x="T6" y="T7"/>
                </a:cxn>
                <a:cxn ang="T14">
                  <a:pos x="T8" y="T9"/>
                </a:cxn>
              </a:cxnLst>
              <a:rect l="T15" t="T16" r="T17" b="T18"/>
              <a:pathLst>
                <a:path w="149" h="88">
                  <a:moveTo>
                    <a:pt x="149" y="11"/>
                  </a:moveTo>
                  <a:lnTo>
                    <a:pt x="149" y="88"/>
                  </a:lnTo>
                  <a:lnTo>
                    <a:pt x="0" y="85"/>
                  </a:lnTo>
                  <a:lnTo>
                    <a:pt x="0" y="0"/>
                  </a:lnTo>
                  <a:lnTo>
                    <a:pt x="149" y="11"/>
                  </a:lnTo>
                  <a:close/>
                </a:path>
              </a:pathLst>
            </a:custGeom>
            <a:solidFill>
              <a:srgbClr val="91637A"/>
            </a:solidFill>
            <a:ln w="9525">
              <a:noFill/>
              <a:round/>
              <a:headEnd/>
              <a:tailEnd/>
            </a:ln>
          </p:spPr>
          <p:txBody>
            <a:bodyPr/>
            <a:lstStyle/>
            <a:p>
              <a:endParaRPr lang="he-IL" sz="1800"/>
            </a:p>
          </p:txBody>
        </p:sp>
        <p:sp>
          <p:nvSpPr>
            <p:cNvPr id="1030461" name="Freeform 323"/>
            <p:cNvSpPr>
              <a:spLocks/>
            </p:cNvSpPr>
            <p:nvPr/>
          </p:nvSpPr>
          <p:spPr bwMode="auto">
            <a:xfrm>
              <a:off x="4321" y="1241"/>
              <a:ext cx="75" cy="47"/>
            </a:xfrm>
            <a:custGeom>
              <a:avLst/>
              <a:gdLst>
                <a:gd name="T0" fmla="*/ 148 w 148"/>
                <a:gd name="T1" fmla="*/ 21 h 94"/>
                <a:gd name="T2" fmla="*/ 148 w 148"/>
                <a:gd name="T3" fmla="*/ 94 h 94"/>
                <a:gd name="T4" fmla="*/ 0 w 148"/>
                <a:gd name="T5" fmla="*/ 81 h 94"/>
                <a:gd name="T6" fmla="*/ 0 w 148"/>
                <a:gd name="T7" fmla="*/ 0 h 94"/>
                <a:gd name="T8" fmla="*/ 148 w 148"/>
                <a:gd name="T9" fmla="*/ 21 h 94"/>
                <a:gd name="T10" fmla="*/ 0 60000 65536"/>
                <a:gd name="T11" fmla="*/ 0 60000 65536"/>
                <a:gd name="T12" fmla="*/ 0 60000 65536"/>
                <a:gd name="T13" fmla="*/ 0 60000 65536"/>
                <a:gd name="T14" fmla="*/ 0 60000 65536"/>
                <a:gd name="T15" fmla="*/ 0 w 148"/>
                <a:gd name="T16" fmla="*/ 0 h 94"/>
                <a:gd name="T17" fmla="*/ 148 w 148"/>
                <a:gd name="T18" fmla="*/ 94 h 94"/>
              </a:gdLst>
              <a:ahLst/>
              <a:cxnLst>
                <a:cxn ang="T10">
                  <a:pos x="T0" y="T1"/>
                </a:cxn>
                <a:cxn ang="T11">
                  <a:pos x="T2" y="T3"/>
                </a:cxn>
                <a:cxn ang="T12">
                  <a:pos x="T4" y="T5"/>
                </a:cxn>
                <a:cxn ang="T13">
                  <a:pos x="T6" y="T7"/>
                </a:cxn>
                <a:cxn ang="T14">
                  <a:pos x="T8" y="T9"/>
                </a:cxn>
              </a:cxnLst>
              <a:rect l="T15" t="T16" r="T17" b="T18"/>
              <a:pathLst>
                <a:path w="148" h="94">
                  <a:moveTo>
                    <a:pt x="148" y="21"/>
                  </a:moveTo>
                  <a:lnTo>
                    <a:pt x="148" y="94"/>
                  </a:lnTo>
                  <a:lnTo>
                    <a:pt x="0" y="81"/>
                  </a:lnTo>
                  <a:lnTo>
                    <a:pt x="0" y="0"/>
                  </a:lnTo>
                  <a:lnTo>
                    <a:pt x="148" y="21"/>
                  </a:lnTo>
                  <a:close/>
                </a:path>
              </a:pathLst>
            </a:custGeom>
            <a:solidFill>
              <a:srgbClr val="91637A"/>
            </a:solidFill>
            <a:ln w="9525">
              <a:noFill/>
              <a:round/>
              <a:headEnd/>
              <a:tailEnd/>
            </a:ln>
          </p:spPr>
          <p:txBody>
            <a:bodyPr/>
            <a:lstStyle/>
            <a:p>
              <a:endParaRPr lang="he-IL" sz="1800"/>
            </a:p>
          </p:txBody>
        </p:sp>
        <p:sp>
          <p:nvSpPr>
            <p:cNvPr id="1030462" name="Freeform 324"/>
            <p:cNvSpPr>
              <a:spLocks/>
            </p:cNvSpPr>
            <p:nvPr/>
          </p:nvSpPr>
          <p:spPr bwMode="auto">
            <a:xfrm>
              <a:off x="4404" y="1253"/>
              <a:ext cx="75" cy="42"/>
            </a:xfrm>
            <a:custGeom>
              <a:avLst/>
              <a:gdLst>
                <a:gd name="T0" fmla="*/ 148 w 148"/>
                <a:gd name="T1" fmla="*/ 21 h 85"/>
                <a:gd name="T2" fmla="*/ 148 w 148"/>
                <a:gd name="T3" fmla="*/ 85 h 85"/>
                <a:gd name="T4" fmla="*/ 0 w 148"/>
                <a:gd name="T5" fmla="*/ 72 h 85"/>
                <a:gd name="T6" fmla="*/ 0 w 148"/>
                <a:gd name="T7" fmla="*/ 0 h 85"/>
                <a:gd name="T8" fmla="*/ 148 w 148"/>
                <a:gd name="T9" fmla="*/ 21 h 85"/>
                <a:gd name="T10" fmla="*/ 0 60000 65536"/>
                <a:gd name="T11" fmla="*/ 0 60000 65536"/>
                <a:gd name="T12" fmla="*/ 0 60000 65536"/>
                <a:gd name="T13" fmla="*/ 0 60000 65536"/>
                <a:gd name="T14" fmla="*/ 0 60000 65536"/>
                <a:gd name="T15" fmla="*/ 0 w 148"/>
                <a:gd name="T16" fmla="*/ 0 h 85"/>
                <a:gd name="T17" fmla="*/ 148 w 148"/>
                <a:gd name="T18" fmla="*/ 85 h 85"/>
              </a:gdLst>
              <a:ahLst/>
              <a:cxnLst>
                <a:cxn ang="T10">
                  <a:pos x="T0" y="T1"/>
                </a:cxn>
                <a:cxn ang="T11">
                  <a:pos x="T2" y="T3"/>
                </a:cxn>
                <a:cxn ang="T12">
                  <a:pos x="T4" y="T5"/>
                </a:cxn>
                <a:cxn ang="T13">
                  <a:pos x="T6" y="T7"/>
                </a:cxn>
                <a:cxn ang="T14">
                  <a:pos x="T8" y="T9"/>
                </a:cxn>
              </a:cxnLst>
              <a:rect l="T15" t="T16" r="T17" b="T18"/>
              <a:pathLst>
                <a:path w="148" h="85">
                  <a:moveTo>
                    <a:pt x="148" y="21"/>
                  </a:moveTo>
                  <a:lnTo>
                    <a:pt x="148" y="85"/>
                  </a:lnTo>
                  <a:lnTo>
                    <a:pt x="0" y="72"/>
                  </a:lnTo>
                  <a:lnTo>
                    <a:pt x="0" y="0"/>
                  </a:lnTo>
                  <a:lnTo>
                    <a:pt x="148" y="21"/>
                  </a:lnTo>
                  <a:close/>
                </a:path>
              </a:pathLst>
            </a:custGeom>
            <a:solidFill>
              <a:srgbClr val="91637A"/>
            </a:solidFill>
            <a:ln w="9525">
              <a:noFill/>
              <a:round/>
              <a:headEnd/>
              <a:tailEnd/>
            </a:ln>
          </p:spPr>
          <p:txBody>
            <a:bodyPr/>
            <a:lstStyle/>
            <a:p>
              <a:endParaRPr lang="he-IL" sz="1800"/>
            </a:p>
          </p:txBody>
        </p:sp>
        <p:sp>
          <p:nvSpPr>
            <p:cNvPr id="1030463" name="Freeform 325"/>
            <p:cNvSpPr>
              <a:spLocks/>
            </p:cNvSpPr>
            <p:nvPr/>
          </p:nvSpPr>
          <p:spPr bwMode="auto">
            <a:xfrm>
              <a:off x="4445" y="1384"/>
              <a:ext cx="58" cy="35"/>
            </a:xfrm>
            <a:custGeom>
              <a:avLst/>
              <a:gdLst>
                <a:gd name="T0" fmla="*/ 0 w 118"/>
                <a:gd name="T1" fmla="*/ 70 h 70"/>
                <a:gd name="T2" fmla="*/ 0 w 118"/>
                <a:gd name="T3" fmla="*/ 4 h 70"/>
                <a:gd name="T4" fmla="*/ 118 w 118"/>
                <a:gd name="T5" fmla="*/ 0 h 70"/>
                <a:gd name="T6" fmla="*/ 118 w 118"/>
                <a:gd name="T7" fmla="*/ 60 h 70"/>
                <a:gd name="T8" fmla="*/ 0 w 118"/>
                <a:gd name="T9" fmla="*/ 7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0" y="70"/>
                  </a:moveTo>
                  <a:lnTo>
                    <a:pt x="0" y="4"/>
                  </a:lnTo>
                  <a:lnTo>
                    <a:pt x="118" y="0"/>
                  </a:lnTo>
                  <a:lnTo>
                    <a:pt x="118" y="60"/>
                  </a:lnTo>
                  <a:lnTo>
                    <a:pt x="0" y="70"/>
                  </a:lnTo>
                  <a:close/>
                </a:path>
              </a:pathLst>
            </a:custGeom>
            <a:solidFill>
              <a:srgbClr val="91637A"/>
            </a:solidFill>
            <a:ln w="9525">
              <a:noFill/>
              <a:round/>
              <a:headEnd/>
              <a:tailEnd/>
            </a:ln>
          </p:spPr>
          <p:txBody>
            <a:bodyPr/>
            <a:lstStyle/>
            <a:p>
              <a:endParaRPr lang="he-IL" sz="1800"/>
            </a:p>
          </p:txBody>
        </p:sp>
        <p:sp>
          <p:nvSpPr>
            <p:cNvPr id="1030464" name="Freeform 326"/>
            <p:cNvSpPr>
              <a:spLocks/>
            </p:cNvSpPr>
            <p:nvPr/>
          </p:nvSpPr>
          <p:spPr bwMode="auto">
            <a:xfrm>
              <a:off x="4362" y="1386"/>
              <a:ext cx="73" cy="40"/>
            </a:xfrm>
            <a:custGeom>
              <a:avLst/>
              <a:gdLst>
                <a:gd name="T0" fmla="*/ 0 w 148"/>
                <a:gd name="T1" fmla="*/ 79 h 79"/>
                <a:gd name="T2" fmla="*/ 0 w 148"/>
                <a:gd name="T3" fmla="*/ 4 h 79"/>
                <a:gd name="T4" fmla="*/ 148 w 148"/>
                <a:gd name="T5" fmla="*/ 0 h 79"/>
                <a:gd name="T6" fmla="*/ 148 w 148"/>
                <a:gd name="T7" fmla="*/ 66 h 79"/>
                <a:gd name="T8" fmla="*/ 0 w 148"/>
                <a:gd name="T9" fmla="*/ 79 h 79"/>
                <a:gd name="T10" fmla="*/ 0 60000 65536"/>
                <a:gd name="T11" fmla="*/ 0 60000 65536"/>
                <a:gd name="T12" fmla="*/ 0 60000 65536"/>
                <a:gd name="T13" fmla="*/ 0 60000 65536"/>
                <a:gd name="T14" fmla="*/ 0 60000 65536"/>
                <a:gd name="T15" fmla="*/ 0 w 148"/>
                <a:gd name="T16" fmla="*/ 0 h 79"/>
                <a:gd name="T17" fmla="*/ 148 w 148"/>
                <a:gd name="T18" fmla="*/ 79 h 79"/>
              </a:gdLst>
              <a:ahLst/>
              <a:cxnLst>
                <a:cxn ang="T10">
                  <a:pos x="T0" y="T1"/>
                </a:cxn>
                <a:cxn ang="T11">
                  <a:pos x="T2" y="T3"/>
                </a:cxn>
                <a:cxn ang="T12">
                  <a:pos x="T4" y="T5"/>
                </a:cxn>
                <a:cxn ang="T13">
                  <a:pos x="T6" y="T7"/>
                </a:cxn>
                <a:cxn ang="T14">
                  <a:pos x="T8" y="T9"/>
                </a:cxn>
              </a:cxnLst>
              <a:rect l="T15" t="T16" r="T17" b="T18"/>
              <a:pathLst>
                <a:path w="148" h="79">
                  <a:moveTo>
                    <a:pt x="0" y="79"/>
                  </a:moveTo>
                  <a:lnTo>
                    <a:pt x="0" y="4"/>
                  </a:lnTo>
                  <a:lnTo>
                    <a:pt x="148" y="0"/>
                  </a:lnTo>
                  <a:lnTo>
                    <a:pt x="148" y="66"/>
                  </a:lnTo>
                  <a:lnTo>
                    <a:pt x="0" y="79"/>
                  </a:lnTo>
                  <a:close/>
                </a:path>
              </a:pathLst>
            </a:custGeom>
            <a:solidFill>
              <a:srgbClr val="91637A"/>
            </a:solidFill>
            <a:ln w="9525">
              <a:noFill/>
              <a:round/>
              <a:headEnd/>
              <a:tailEnd/>
            </a:ln>
          </p:spPr>
          <p:txBody>
            <a:bodyPr/>
            <a:lstStyle/>
            <a:p>
              <a:endParaRPr lang="he-IL" sz="1800"/>
            </a:p>
          </p:txBody>
        </p:sp>
        <p:sp>
          <p:nvSpPr>
            <p:cNvPr id="1030465" name="Freeform 327"/>
            <p:cNvSpPr>
              <a:spLocks/>
            </p:cNvSpPr>
            <p:nvPr/>
          </p:nvSpPr>
          <p:spPr bwMode="auto">
            <a:xfrm>
              <a:off x="4321" y="1340"/>
              <a:ext cx="75" cy="41"/>
            </a:xfrm>
            <a:custGeom>
              <a:avLst/>
              <a:gdLst>
                <a:gd name="T0" fmla="*/ 148 w 148"/>
                <a:gd name="T1" fmla="*/ 4 h 82"/>
                <a:gd name="T2" fmla="*/ 148 w 148"/>
                <a:gd name="T3" fmla="*/ 78 h 82"/>
                <a:gd name="T4" fmla="*/ 0 w 148"/>
                <a:gd name="T5" fmla="*/ 82 h 82"/>
                <a:gd name="T6" fmla="*/ 0 w 148"/>
                <a:gd name="T7" fmla="*/ 0 h 82"/>
                <a:gd name="T8" fmla="*/ 148 w 148"/>
                <a:gd name="T9" fmla="*/ 4 h 82"/>
                <a:gd name="T10" fmla="*/ 0 60000 65536"/>
                <a:gd name="T11" fmla="*/ 0 60000 65536"/>
                <a:gd name="T12" fmla="*/ 0 60000 65536"/>
                <a:gd name="T13" fmla="*/ 0 60000 65536"/>
                <a:gd name="T14" fmla="*/ 0 60000 65536"/>
                <a:gd name="T15" fmla="*/ 0 w 148"/>
                <a:gd name="T16" fmla="*/ 0 h 82"/>
                <a:gd name="T17" fmla="*/ 148 w 148"/>
                <a:gd name="T18" fmla="*/ 82 h 82"/>
              </a:gdLst>
              <a:ahLst/>
              <a:cxnLst>
                <a:cxn ang="T10">
                  <a:pos x="T0" y="T1"/>
                </a:cxn>
                <a:cxn ang="T11">
                  <a:pos x="T2" y="T3"/>
                </a:cxn>
                <a:cxn ang="T12">
                  <a:pos x="T4" y="T5"/>
                </a:cxn>
                <a:cxn ang="T13">
                  <a:pos x="T6" y="T7"/>
                </a:cxn>
                <a:cxn ang="T14">
                  <a:pos x="T8" y="T9"/>
                </a:cxn>
              </a:cxnLst>
              <a:rect l="T15" t="T16" r="T17" b="T18"/>
              <a:pathLst>
                <a:path w="148" h="82">
                  <a:moveTo>
                    <a:pt x="148" y="4"/>
                  </a:moveTo>
                  <a:lnTo>
                    <a:pt x="148" y="78"/>
                  </a:lnTo>
                  <a:lnTo>
                    <a:pt x="0" y="82"/>
                  </a:lnTo>
                  <a:lnTo>
                    <a:pt x="0" y="0"/>
                  </a:lnTo>
                  <a:lnTo>
                    <a:pt x="148" y="4"/>
                  </a:lnTo>
                  <a:close/>
                </a:path>
              </a:pathLst>
            </a:custGeom>
            <a:solidFill>
              <a:srgbClr val="91637A"/>
            </a:solidFill>
            <a:ln w="9525">
              <a:noFill/>
              <a:round/>
              <a:headEnd/>
              <a:tailEnd/>
            </a:ln>
          </p:spPr>
          <p:txBody>
            <a:bodyPr/>
            <a:lstStyle/>
            <a:p>
              <a:endParaRPr lang="he-IL" sz="1800"/>
            </a:p>
          </p:txBody>
        </p:sp>
        <p:sp>
          <p:nvSpPr>
            <p:cNvPr id="1030466" name="Freeform 328"/>
            <p:cNvSpPr>
              <a:spLocks/>
            </p:cNvSpPr>
            <p:nvPr/>
          </p:nvSpPr>
          <p:spPr bwMode="auto">
            <a:xfrm>
              <a:off x="4362" y="1294"/>
              <a:ext cx="73" cy="40"/>
            </a:xfrm>
            <a:custGeom>
              <a:avLst/>
              <a:gdLst>
                <a:gd name="T0" fmla="*/ 148 w 148"/>
                <a:gd name="T1" fmla="*/ 12 h 80"/>
                <a:gd name="T2" fmla="*/ 148 w 148"/>
                <a:gd name="T3" fmla="*/ 80 h 80"/>
                <a:gd name="T4" fmla="*/ 0 w 148"/>
                <a:gd name="T5" fmla="*/ 75 h 80"/>
                <a:gd name="T6" fmla="*/ 0 w 148"/>
                <a:gd name="T7" fmla="*/ 0 h 80"/>
                <a:gd name="T8" fmla="*/ 148 w 148"/>
                <a:gd name="T9" fmla="*/ 12 h 80"/>
                <a:gd name="T10" fmla="*/ 0 60000 65536"/>
                <a:gd name="T11" fmla="*/ 0 60000 65536"/>
                <a:gd name="T12" fmla="*/ 0 60000 65536"/>
                <a:gd name="T13" fmla="*/ 0 60000 65536"/>
                <a:gd name="T14" fmla="*/ 0 60000 65536"/>
                <a:gd name="T15" fmla="*/ 0 w 148"/>
                <a:gd name="T16" fmla="*/ 0 h 80"/>
                <a:gd name="T17" fmla="*/ 148 w 148"/>
                <a:gd name="T18" fmla="*/ 80 h 80"/>
              </a:gdLst>
              <a:ahLst/>
              <a:cxnLst>
                <a:cxn ang="T10">
                  <a:pos x="T0" y="T1"/>
                </a:cxn>
                <a:cxn ang="T11">
                  <a:pos x="T2" y="T3"/>
                </a:cxn>
                <a:cxn ang="T12">
                  <a:pos x="T4" y="T5"/>
                </a:cxn>
                <a:cxn ang="T13">
                  <a:pos x="T6" y="T7"/>
                </a:cxn>
                <a:cxn ang="T14">
                  <a:pos x="T8" y="T9"/>
                </a:cxn>
              </a:cxnLst>
              <a:rect l="T15" t="T16" r="T17" b="T18"/>
              <a:pathLst>
                <a:path w="148" h="80">
                  <a:moveTo>
                    <a:pt x="148" y="12"/>
                  </a:moveTo>
                  <a:lnTo>
                    <a:pt x="148" y="80"/>
                  </a:lnTo>
                  <a:lnTo>
                    <a:pt x="0" y="75"/>
                  </a:lnTo>
                  <a:lnTo>
                    <a:pt x="0" y="0"/>
                  </a:lnTo>
                  <a:lnTo>
                    <a:pt x="148" y="12"/>
                  </a:lnTo>
                  <a:close/>
                </a:path>
              </a:pathLst>
            </a:custGeom>
            <a:solidFill>
              <a:srgbClr val="91637A"/>
            </a:solidFill>
            <a:ln w="9525">
              <a:noFill/>
              <a:round/>
              <a:headEnd/>
              <a:tailEnd/>
            </a:ln>
          </p:spPr>
          <p:txBody>
            <a:bodyPr/>
            <a:lstStyle/>
            <a:p>
              <a:endParaRPr lang="he-IL" sz="1800"/>
            </a:p>
          </p:txBody>
        </p:sp>
        <p:sp>
          <p:nvSpPr>
            <p:cNvPr id="1030467" name="Freeform 329"/>
            <p:cNvSpPr>
              <a:spLocks/>
            </p:cNvSpPr>
            <p:nvPr/>
          </p:nvSpPr>
          <p:spPr bwMode="auto">
            <a:xfrm>
              <a:off x="4445" y="1301"/>
              <a:ext cx="58" cy="35"/>
            </a:xfrm>
            <a:custGeom>
              <a:avLst/>
              <a:gdLst>
                <a:gd name="T0" fmla="*/ 118 w 118"/>
                <a:gd name="T1" fmla="*/ 10 h 70"/>
                <a:gd name="T2" fmla="*/ 118 w 118"/>
                <a:gd name="T3" fmla="*/ 70 h 70"/>
                <a:gd name="T4" fmla="*/ 0 w 118"/>
                <a:gd name="T5" fmla="*/ 67 h 70"/>
                <a:gd name="T6" fmla="*/ 0 w 118"/>
                <a:gd name="T7" fmla="*/ 0 h 70"/>
                <a:gd name="T8" fmla="*/ 118 w 118"/>
                <a:gd name="T9" fmla="*/ 10 h 70"/>
                <a:gd name="T10" fmla="*/ 0 60000 65536"/>
                <a:gd name="T11" fmla="*/ 0 60000 65536"/>
                <a:gd name="T12" fmla="*/ 0 60000 65536"/>
                <a:gd name="T13" fmla="*/ 0 60000 65536"/>
                <a:gd name="T14" fmla="*/ 0 60000 65536"/>
                <a:gd name="T15" fmla="*/ 0 w 118"/>
                <a:gd name="T16" fmla="*/ 0 h 70"/>
                <a:gd name="T17" fmla="*/ 118 w 118"/>
                <a:gd name="T18" fmla="*/ 70 h 70"/>
              </a:gdLst>
              <a:ahLst/>
              <a:cxnLst>
                <a:cxn ang="T10">
                  <a:pos x="T0" y="T1"/>
                </a:cxn>
                <a:cxn ang="T11">
                  <a:pos x="T2" y="T3"/>
                </a:cxn>
                <a:cxn ang="T12">
                  <a:pos x="T4" y="T5"/>
                </a:cxn>
                <a:cxn ang="T13">
                  <a:pos x="T6" y="T7"/>
                </a:cxn>
                <a:cxn ang="T14">
                  <a:pos x="T8" y="T9"/>
                </a:cxn>
              </a:cxnLst>
              <a:rect l="T15" t="T16" r="T17" b="T18"/>
              <a:pathLst>
                <a:path w="118" h="70">
                  <a:moveTo>
                    <a:pt x="118" y="10"/>
                  </a:moveTo>
                  <a:lnTo>
                    <a:pt x="118" y="70"/>
                  </a:lnTo>
                  <a:lnTo>
                    <a:pt x="0" y="67"/>
                  </a:lnTo>
                  <a:lnTo>
                    <a:pt x="0" y="0"/>
                  </a:lnTo>
                  <a:lnTo>
                    <a:pt x="118" y="10"/>
                  </a:lnTo>
                  <a:close/>
                </a:path>
              </a:pathLst>
            </a:custGeom>
            <a:solidFill>
              <a:srgbClr val="91637A"/>
            </a:solidFill>
            <a:ln w="9525">
              <a:noFill/>
              <a:round/>
              <a:headEnd/>
              <a:tailEnd/>
            </a:ln>
          </p:spPr>
          <p:txBody>
            <a:bodyPr/>
            <a:lstStyle/>
            <a:p>
              <a:endParaRPr lang="he-IL" sz="1800"/>
            </a:p>
          </p:txBody>
        </p:sp>
        <p:sp>
          <p:nvSpPr>
            <p:cNvPr id="1030468" name="Freeform 330"/>
            <p:cNvSpPr>
              <a:spLocks/>
            </p:cNvSpPr>
            <p:nvPr/>
          </p:nvSpPr>
          <p:spPr bwMode="auto">
            <a:xfrm>
              <a:off x="4404" y="1342"/>
              <a:ext cx="75" cy="36"/>
            </a:xfrm>
            <a:custGeom>
              <a:avLst/>
              <a:gdLst>
                <a:gd name="T0" fmla="*/ 0 w 148"/>
                <a:gd name="T1" fmla="*/ 73 h 73"/>
                <a:gd name="T2" fmla="*/ 0 w 148"/>
                <a:gd name="T3" fmla="*/ 0 h 73"/>
                <a:gd name="T4" fmla="*/ 148 w 148"/>
                <a:gd name="T5" fmla="*/ 3 h 73"/>
                <a:gd name="T6" fmla="*/ 148 w 148"/>
                <a:gd name="T7" fmla="*/ 68 h 73"/>
                <a:gd name="T8" fmla="*/ 0 w 148"/>
                <a:gd name="T9" fmla="*/ 73 h 73"/>
                <a:gd name="T10" fmla="*/ 0 60000 65536"/>
                <a:gd name="T11" fmla="*/ 0 60000 65536"/>
                <a:gd name="T12" fmla="*/ 0 60000 65536"/>
                <a:gd name="T13" fmla="*/ 0 60000 65536"/>
                <a:gd name="T14" fmla="*/ 0 60000 65536"/>
                <a:gd name="T15" fmla="*/ 0 w 148"/>
                <a:gd name="T16" fmla="*/ 0 h 73"/>
                <a:gd name="T17" fmla="*/ 148 w 148"/>
                <a:gd name="T18" fmla="*/ 73 h 73"/>
              </a:gdLst>
              <a:ahLst/>
              <a:cxnLst>
                <a:cxn ang="T10">
                  <a:pos x="T0" y="T1"/>
                </a:cxn>
                <a:cxn ang="T11">
                  <a:pos x="T2" y="T3"/>
                </a:cxn>
                <a:cxn ang="T12">
                  <a:pos x="T4" y="T5"/>
                </a:cxn>
                <a:cxn ang="T13">
                  <a:pos x="T6" y="T7"/>
                </a:cxn>
                <a:cxn ang="T14">
                  <a:pos x="T8" y="T9"/>
                </a:cxn>
              </a:cxnLst>
              <a:rect l="T15" t="T16" r="T17" b="T18"/>
              <a:pathLst>
                <a:path w="148" h="73">
                  <a:moveTo>
                    <a:pt x="0" y="73"/>
                  </a:moveTo>
                  <a:lnTo>
                    <a:pt x="0" y="0"/>
                  </a:lnTo>
                  <a:lnTo>
                    <a:pt x="148" y="3"/>
                  </a:lnTo>
                  <a:lnTo>
                    <a:pt x="148" y="68"/>
                  </a:lnTo>
                  <a:lnTo>
                    <a:pt x="0" y="73"/>
                  </a:lnTo>
                  <a:close/>
                </a:path>
              </a:pathLst>
            </a:custGeom>
            <a:solidFill>
              <a:srgbClr val="91637A"/>
            </a:solidFill>
            <a:ln w="9525">
              <a:noFill/>
              <a:round/>
              <a:headEnd/>
              <a:tailEnd/>
            </a:ln>
          </p:spPr>
          <p:txBody>
            <a:bodyPr/>
            <a:lstStyle/>
            <a:p>
              <a:endParaRPr lang="he-IL" sz="1800"/>
            </a:p>
          </p:txBody>
        </p:sp>
        <p:sp>
          <p:nvSpPr>
            <p:cNvPr id="1030469" name="Freeform 331"/>
            <p:cNvSpPr>
              <a:spLocks/>
            </p:cNvSpPr>
            <p:nvPr/>
          </p:nvSpPr>
          <p:spPr bwMode="auto">
            <a:xfrm>
              <a:off x="4487" y="1344"/>
              <a:ext cx="16" cy="31"/>
            </a:xfrm>
            <a:custGeom>
              <a:avLst/>
              <a:gdLst>
                <a:gd name="T0" fmla="*/ 0 w 33"/>
                <a:gd name="T1" fmla="*/ 0 h 62"/>
                <a:gd name="T2" fmla="*/ 33 w 33"/>
                <a:gd name="T3" fmla="*/ 0 h 62"/>
                <a:gd name="T4" fmla="*/ 33 w 33"/>
                <a:gd name="T5" fmla="*/ 61 h 62"/>
                <a:gd name="T6" fmla="*/ 0 w 33"/>
                <a:gd name="T7" fmla="*/ 62 h 62"/>
                <a:gd name="T8" fmla="*/ 0 w 33"/>
                <a:gd name="T9" fmla="*/ 0 h 62"/>
                <a:gd name="T10" fmla="*/ 0 60000 65536"/>
                <a:gd name="T11" fmla="*/ 0 60000 65536"/>
                <a:gd name="T12" fmla="*/ 0 60000 65536"/>
                <a:gd name="T13" fmla="*/ 0 60000 65536"/>
                <a:gd name="T14" fmla="*/ 0 60000 65536"/>
                <a:gd name="T15" fmla="*/ 0 w 33"/>
                <a:gd name="T16" fmla="*/ 0 h 62"/>
                <a:gd name="T17" fmla="*/ 33 w 33"/>
                <a:gd name="T18" fmla="*/ 62 h 62"/>
              </a:gdLst>
              <a:ahLst/>
              <a:cxnLst>
                <a:cxn ang="T10">
                  <a:pos x="T0" y="T1"/>
                </a:cxn>
                <a:cxn ang="T11">
                  <a:pos x="T2" y="T3"/>
                </a:cxn>
                <a:cxn ang="T12">
                  <a:pos x="T4" y="T5"/>
                </a:cxn>
                <a:cxn ang="T13">
                  <a:pos x="T6" y="T7"/>
                </a:cxn>
                <a:cxn ang="T14">
                  <a:pos x="T8" y="T9"/>
                </a:cxn>
              </a:cxnLst>
              <a:rect l="T15" t="T16" r="T17" b="T18"/>
              <a:pathLst>
                <a:path w="33" h="62">
                  <a:moveTo>
                    <a:pt x="0" y="0"/>
                  </a:moveTo>
                  <a:lnTo>
                    <a:pt x="33" y="0"/>
                  </a:lnTo>
                  <a:lnTo>
                    <a:pt x="33" y="61"/>
                  </a:lnTo>
                  <a:lnTo>
                    <a:pt x="0" y="62"/>
                  </a:lnTo>
                  <a:lnTo>
                    <a:pt x="0" y="0"/>
                  </a:lnTo>
                  <a:close/>
                </a:path>
              </a:pathLst>
            </a:custGeom>
            <a:solidFill>
              <a:srgbClr val="91637A"/>
            </a:solidFill>
            <a:ln w="9525">
              <a:noFill/>
              <a:round/>
              <a:headEnd/>
              <a:tailEnd/>
            </a:ln>
          </p:spPr>
          <p:txBody>
            <a:bodyPr/>
            <a:lstStyle/>
            <a:p>
              <a:endParaRPr lang="he-IL" sz="1800"/>
            </a:p>
          </p:txBody>
        </p:sp>
        <p:sp>
          <p:nvSpPr>
            <p:cNvPr id="1030470" name="Freeform 332"/>
            <p:cNvSpPr>
              <a:spLocks/>
            </p:cNvSpPr>
            <p:nvPr/>
          </p:nvSpPr>
          <p:spPr bwMode="auto">
            <a:xfrm>
              <a:off x="4487" y="1264"/>
              <a:ext cx="16" cy="32"/>
            </a:xfrm>
            <a:custGeom>
              <a:avLst/>
              <a:gdLst>
                <a:gd name="T0" fmla="*/ 33 w 33"/>
                <a:gd name="T1" fmla="*/ 65 h 65"/>
                <a:gd name="T2" fmla="*/ 0 w 33"/>
                <a:gd name="T3" fmla="*/ 63 h 65"/>
                <a:gd name="T4" fmla="*/ 0 w 33"/>
                <a:gd name="T5" fmla="*/ 0 h 65"/>
                <a:gd name="T6" fmla="*/ 33 w 33"/>
                <a:gd name="T7" fmla="*/ 4 h 65"/>
                <a:gd name="T8" fmla="*/ 33 w 33"/>
                <a:gd name="T9" fmla="*/ 65 h 65"/>
                <a:gd name="T10" fmla="*/ 0 60000 65536"/>
                <a:gd name="T11" fmla="*/ 0 60000 65536"/>
                <a:gd name="T12" fmla="*/ 0 60000 65536"/>
                <a:gd name="T13" fmla="*/ 0 60000 65536"/>
                <a:gd name="T14" fmla="*/ 0 60000 65536"/>
                <a:gd name="T15" fmla="*/ 0 w 33"/>
                <a:gd name="T16" fmla="*/ 0 h 65"/>
                <a:gd name="T17" fmla="*/ 33 w 33"/>
                <a:gd name="T18" fmla="*/ 65 h 65"/>
              </a:gdLst>
              <a:ahLst/>
              <a:cxnLst>
                <a:cxn ang="T10">
                  <a:pos x="T0" y="T1"/>
                </a:cxn>
                <a:cxn ang="T11">
                  <a:pos x="T2" y="T3"/>
                </a:cxn>
                <a:cxn ang="T12">
                  <a:pos x="T4" y="T5"/>
                </a:cxn>
                <a:cxn ang="T13">
                  <a:pos x="T6" y="T7"/>
                </a:cxn>
                <a:cxn ang="T14">
                  <a:pos x="T8" y="T9"/>
                </a:cxn>
              </a:cxnLst>
              <a:rect l="T15" t="T16" r="T17" b="T18"/>
              <a:pathLst>
                <a:path w="33" h="65">
                  <a:moveTo>
                    <a:pt x="33" y="65"/>
                  </a:moveTo>
                  <a:lnTo>
                    <a:pt x="0" y="63"/>
                  </a:lnTo>
                  <a:lnTo>
                    <a:pt x="0" y="0"/>
                  </a:lnTo>
                  <a:lnTo>
                    <a:pt x="33" y="4"/>
                  </a:lnTo>
                  <a:lnTo>
                    <a:pt x="33" y="65"/>
                  </a:lnTo>
                  <a:close/>
                </a:path>
              </a:pathLst>
            </a:custGeom>
            <a:solidFill>
              <a:srgbClr val="91637A"/>
            </a:solidFill>
            <a:ln w="9525">
              <a:noFill/>
              <a:round/>
              <a:headEnd/>
              <a:tailEnd/>
            </a:ln>
          </p:spPr>
          <p:txBody>
            <a:bodyPr/>
            <a:lstStyle/>
            <a:p>
              <a:endParaRPr lang="he-IL" sz="1800"/>
            </a:p>
          </p:txBody>
        </p:sp>
        <p:sp>
          <p:nvSpPr>
            <p:cNvPr id="1030471" name="Freeform 333"/>
            <p:cNvSpPr>
              <a:spLocks/>
            </p:cNvSpPr>
            <p:nvPr/>
          </p:nvSpPr>
          <p:spPr bwMode="auto">
            <a:xfrm>
              <a:off x="4278" y="1389"/>
              <a:ext cx="74" cy="45"/>
            </a:xfrm>
            <a:custGeom>
              <a:avLst/>
              <a:gdLst>
                <a:gd name="T0" fmla="*/ 149 w 149"/>
                <a:gd name="T1" fmla="*/ 0 h 90"/>
                <a:gd name="T2" fmla="*/ 149 w 149"/>
                <a:gd name="T3" fmla="*/ 77 h 90"/>
                <a:gd name="T4" fmla="*/ 0 w 149"/>
                <a:gd name="T5" fmla="*/ 90 h 90"/>
                <a:gd name="T6" fmla="*/ 0 w 149"/>
                <a:gd name="T7" fmla="*/ 5 h 90"/>
                <a:gd name="T8" fmla="*/ 149 w 149"/>
                <a:gd name="T9" fmla="*/ 0 h 90"/>
                <a:gd name="T10" fmla="*/ 0 60000 65536"/>
                <a:gd name="T11" fmla="*/ 0 60000 65536"/>
                <a:gd name="T12" fmla="*/ 0 60000 65536"/>
                <a:gd name="T13" fmla="*/ 0 60000 65536"/>
                <a:gd name="T14" fmla="*/ 0 60000 65536"/>
                <a:gd name="T15" fmla="*/ 0 w 149"/>
                <a:gd name="T16" fmla="*/ 0 h 90"/>
                <a:gd name="T17" fmla="*/ 149 w 149"/>
                <a:gd name="T18" fmla="*/ 90 h 90"/>
              </a:gdLst>
              <a:ahLst/>
              <a:cxnLst>
                <a:cxn ang="T10">
                  <a:pos x="T0" y="T1"/>
                </a:cxn>
                <a:cxn ang="T11">
                  <a:pos x="T2" y="T3"/>
                </a:cxn>
                <a:cxn ang="T12">
                  <a:pos x="T4" y="T5"/>
                </a:cxn>
                <a:cxn ang="T13">
                  <a:pos x="T6" y="T7"/>
                </a:cxn>
                <a:cxn ang="T14">
                  <a:pos x="T8" y="T9"/>
                </a:cxn>
              </a:cxnLst>
              <a:rect l="T15" t="T16" r="T17" b="T18"/>
              <a:pathLst>
                <a:path w="149" h="90">
                  <a:moveTo>
                    <a:pt x="149" y="0"/>
                  </a:moveTo>
                  <a:lnTo>
                    <a:pt x="149" y="77"/>
                  </a:lnTo>
                  <a:lnTo>
                    <a:pt x="0" y="90"/>
                  </a:lnTo>
                  <a:lnTo>
                    <a:pt x="0" y="5"/>
                  </a:lnTo>
                  <a:lnTo>
                    <a:pt x="149" y="0"/>
                  </a:lnTo>
                  <a:close/>
                </a:path>
              </a:pathLst>
            </a:custGeom>
            <a:solidFill>
              <a:srgbClr val="91637A"/>
            </a:solidFill>
            <a:ln w="9525">
              <a:noFill/>
              <a:round/>
              <a:headEnd/>
              <a:tailEnd/>
            </a:ln>
          </p:spPr>
          <p:txBody>
            <a:bodyPr/>
            <a:lstStyle/>
            <a:p>
              <a:endParaRPr lang="he-IL" sz="1800"/>
            </a:p>
          </p:txBody>
        </p:sp>
        <p:sp>
          <p:nvSpPr>
            <p:cNvPr id="1030472" name="Freeform 334"/>
            <p:cNvSpPr>
              <a:spLocks/>
            </p:cNvSpPr>
            <p:nvPr/>
          </p:nvSpPr>
          <p:spPr bwMode="auto">
            <a:xfrm>
              <a:off x="4487" y="1423"/>
              <a:ext cx="16" cy="33"/>
            </a:xfrm>
            <a:custGeom>
              <a:avLst/>
              <a:gdLst>
                <a:gd name="T0" fmla="*/ 0 w 33"/>
                <a:gd name="T1" fmla="*/ 3 h 66"/>
                <a:gd name="T2" fmla="*/ 33 w 33"/>
                <a:gd name="T3" fmla="*/ 0 h 66"/>
                <a:gd name="T4" fmla="*/ 33 w 33"/>
                <a:gd name="T5" fmla="*/ 61 h 66"/>
                <a:gd name="T6" fmla="*/ 0 w 33"/>
                <a:gd name="T7" fmla="*/ 66 h 66"/>
                <a:gd name="T8" fmla="*/ 0 w 33"/>
                <a:gd name="T9" fmla="*/ 3 h 66"/>
                <a:gd name="T10" fmla="*/ 0 60000 65536"/>
                <a:gd name="T11" fmla="*/ 0 60000 65536"/>
                <a:gd name="T12" fmla="*/ 0 60000 65536"/>
                <a:gd name="T13" fmla="*/ 0 60000 65536"/>
                <a:gd name="T14" fmla="*/ 0 60000 65536"/>
                <a:gd name="T15" fmla="*/ 0 w 33"/>
                <a:gd name="T16" fmla="*/ 0 h 66"/>
                <a:gd name="T17" fmla="*/ 33 w 33"/>
                <a:gd name="T18" fmla="*/ 66 h 66"/>
              </a:gdLst>
              <a:ahLst/>
              <a:cxnLst>
                <a:cxn ang="T10">
                  <a:pos x="T0" y="T1"/>
                </a:cxn>
                <a:cxn ang="T11">
                  <a:pos x="T2" y="T3"/>
                </a:cxn>
                <a:cxn ang="T12">
                  <a:pos x="T4" y="T5"/>
                </a:cxn>
                <a:cxn ang="T13">
                  <a:pos x="T6" y="T7"/>
                </a:cxn>
                <a:cxn ang="T14">
                  <a:pos x="T8" y="T9"/>
                </a:cxn>
              </a:cxnLst>
              <a:rect l="T15" t="T16" r="T17" b="T18"/>
              <a:pathLst>
                <a:path w="33" h="66">
                  <a:moveTo>
                    <a:pt x="0" y="3"/>
                  </a:moveTo>
                  <a:lnTo>
                    <a:pt x="33" y="0"/>
                  </a:lnTo>
                  <a:lnTo>
                    <a:pt x="33" y="61"/>
                  </a:lnTo>
                  <a:lnTo>
                    <a:pt x="0" y="66"/>
                  </a:lnTo>
                  <a:lnTo>
                    <a:pt x="0" y="3"/>
                  </a:lnTo>
                  <a:close/>
                </a:path>
              </a:pathLst>
            </a:custGeom>
            <a:solidFill>
              <a:srgbClr val="91637A"/>
            </a:solidFill>
            <a:ln w="9525">
              <a:noFill/>
              <a:round/>
              <a:headEnd/>
              <a:tailEnd/>
            </a:ln>
          </p:spPr>
          <p:txBody>
            <a:bodyPr/>
            <a:lstStyle/>
            <a:p>
              <a:endParaRPr lang="he-IL" sz="1800"/>
            </a:p>
          </p:txBody>
        </p:sp>
        <p:sp>
          <p:nvSpPr>
            <p:cNvPr id="1030473" name="Freeform 335"/>
            <p:cNvSpPr>
              <a:spLocks/>
            </p:cNvSpPr>
            <p:nvPr/>
          </p:nvSpPr>
          <p:spPr bwMode="auto">
            <a:xfrm>
              <a:off x="4195" y="1392"/>
              <a:ext cx="74" cy="48"/>
            </a:xfrm>
            <a:custGeom>
              <a:avLst/>
              <a:gdLst>
                <a:gd name="T0" fmla="*/ 149 w 149"/>
                <a:gd name="T1" fmla="*/ 0 h 98"/>
                <a:gd name="T2" fmla="*/ 149 w 149"/>
                <a:gd name="T3" fmla="*/ 85 h 98"/>
                <a:gd name="T4" fmla="*/ 0 w 149"/>
                <a:gd name="T5" fmla="*/ 98 h 98"/>
                <a:gd name="T6" fmla="*/ 0 w 149"/>
                <a:gd name="T7" fmla="*/ 5 h 98"/>
                <a:gd name="T8" fmla="*/ 149 w 149"/>
                <a:gd name="T9" fmla="*/ 0 h 98"/>
                <a:gd name="T10" fmla="*/ 0 60000 65536"/>
                <a:gd name="T11" fmla="*/ 0 60000 65536"/>
                <a:gd name="T12" fmla="*/ 0 60000 65536"/>
                <a:gd name="T13" fmla="*/ 0 60000 65536"/>
                <a:gd name="T14" fmla="*/ 0 60000 65536"/>
                <a:gd name="T15" fmla="*/ 0 w 149"/>
                <a:gd name="T16" fmla="*/ 0 h 98"/>
                <a:gd name="T17" fmla="*/ 149 w 149"/>
                <a:gd name="T18" fmla="*/ 98 h 98"/>
              </a:gdLst>
              <a:ahLst/>
              <a:cxnLst>
                <a:cxn ang="T10">
                  <a:pos x="T0" y="T1"/>
                </a:cxn>
                <a:cxn ang="T11">
                  <a:pos x="T2" y="T3"/>
                </a:cxn>
                <a:cxn ang="T12">
                  <a:pos x="T4" y="T5"/>
                </a:cxn>
                <a:cxn ang="T13">
                  <a:pos x="T6" y="T7"/>
                </a:cxn>
                <a:cxn ang="T14">
                  <a:pos x="T8" y="T9"/>
                </a:cxn>
              </a:cxnLst>
              <a:rect l="T15" t="T16" r="T17" b="T18"/>
              <a:pathLst>
                <a:path w="149" h="98">
                  <a:moveTo>
                    <a:pt x="149" y="0"/>
                  </a:moveTo>
                  <a:lnTo>
                    <a:pt x="149" y="85"/>
                  </a:lnTo>
                  <a:lnTo>
                    <a:pt x="0" y="98"/>
                  </a:lnTo>
                  <a:lnTo>
                    <a:pt x="0" y="5"/>
                  </a:lnTo>
                  <a:lnTo>
                    <a:pt x="149" y="0"/>
                  </a:lnTo>
                  <a:close/>
                </a:path>
              </a:pathLst>
            </a:custGeom>
            <a:solidFill>
              <a:srgbClr val="91637A"/>
            </a:solidFill>
            <a:ln w="9525">
              <a:noFill/>
              <a:round/>
              <a:headEnd/>
              <a:tailEnd/>
            </a:ln>
          </p:spPr>
          <p:txBody>
            <a:bodyPr/>
            <a:lstStyle/>
            <a:p>
              <a:endParaRPr lang="he-IL" sz="1800"/>
            </a:p>
          </p:txBody>
        </p:sp>
        <p:sp>
          <p:nvSpPr>
            <p:cNvPr id="1030474" name="Freeform 336"/>
            <p:cNvSpPr>
              <a:spLocks/>
            </p:cNvSpPr>
            <p:nvPr/>
          </p:nvSpPr>
          <p:spPr bwMode="auto">
            <a:xfrm>
              <a:off x="4238" y="1439"/>
              <a:ext cx="75" cy="53"/>
            </a:xfrm>
            <a:custGeom>
              <a:avLst/>
              <a:gdLst>
                <a:gd name="T0" fmla="*/ 148 w 148"/>
                <a:gd name="T1" fmla="*/ 0 h 104"/>
                <a:gd name="T2" fmla="*/ 148 w 148"/>
                <a:gd name="T3" fmla="*/ 83 h 104"/>
                <a:gd name="T4" fmla="*/ 0 w 148"/>
                <a:gd name="T5" fmla="*/ 104 h 104"/>
                <a:gd name="T6" fmla="*/ 0 w 148"/>
                <a:gd name="T7" fmla="*/ 12 h 104"/>
                <a:gd name="T8" fmla="*/ 148 w 148"/>
                <a:gd name="T9" fmla="*/ 0 h 104"/>
                <a:gd name="T10" fmla="*/ 0 60000 65536"/>
                <a:gd name="T11" fmla="*/ 0 60000 65536"/>
                <a:gd name="T12" fmla="*/ 0 60000 65536"/>
                <a:gd name="T13" fmla="*/ 0 60000 65536"/>
                <a:gd name="T14" fmla="*/ 0 60000 65536"/>
                <a:gd name="T15" fmla="*/ 0 w 148"/>
                <a:gd name="T16" fmla="*/ 0 h 104"/>
                <a:gd name="T17" fmla="*/ 148 w 148"/>
                <a:gd name="T18" fmla="*/ 104 h 104"/>
              </a:gdLst>
              <a:ahLst/>
              <a:cxnLst>
                <a:cxn ang="T10">
                  <a:pos x="T0" y="T1"/>
                </a:cxn>
                <a:cxn ang="T11">
                  <a:pos x="T2" y="T3"/>
                </a:cxn>
                <a:cxn ang="T12">
                  <a:pos x="T4" y="T5"/>
                </a:cxn>
                <a:cxn ang="T13">
                  <a:pos x="T6" y="T7"/>
                </a:cxn>
                <a:cxn ang="T14">
                  <a:pos x="T8" y="T9"/>
                </a:cxn>
              </a:cxnLst>
              <a:rect l="T15" t="T16" r="T17" b="T18"/>
              <a:pathLst>
                <a:path w="148" h="104">
                  <a:moveTo>
                    <a:pt x="148" y="0"/>
                  </a:moveTo>
                  <a:lnTo>
                    <a:pt x="148" y="83"/>
                  </a:lnTo>
                  <a:lnTo>
                    <a:pt x="0" y="104"/>
                  </a:lnTo>
                  <a:lnTo>
                    <a:pt x="0" y="12"/>
                  </a:lnTo>
                  <a:lnTo>
                    <a:pt x="148" y="0"/>
                  </a:lnTo>
                  <a:close/>
                </a:path>
              </a:pathLst>
            </a:custGeom>
            <a:solidFill>
              <a:srgbClr val="91637A"/>
            </a:solidFill>
            <a:ln w="9525">
              <a:noFill/>
              <a:round/>
              <a:headEnd/>
              <a:tailEnd/>
            </a:ln>
          </p:spPr>
          <p:txBody>
            <a:bodyPr/>
            <a:lstStyle/>
            <a:p>
              <a:endParaRPr lang="he-IL" sz="1800"/>
            </a:p>
          </p:txBody>
        </p:sp>
        <p:sp>
          <p:nvSpPr>
            <p:cNvPr id="1030475" name="Freeform 337"/>
            <p:cNvSpPr>
              <a:spLocks/>
            </p:cNvSpPr>
            <p:nvPr/>
          </p:nvSpPr>
          <p:spPr bwMode="auto">
            <a:xfrm>
              <a:off x="4487" y="1184"/>
              <a:ext cx="16" cy="35"/>
            </a:xfrm>
            <a:custGeom>
              <a:avLst/>
              <a:gdLst>
                <a:gd name="T0" fmla="*/ 33 w 33"/>
                <a:gd name="T1" fmla="*/ 69 h 69"/>
                <a:gd name="T2" fmla="*/ 0 w 33"/>
                <a:gd name="T3" fmla="*/ 63 h 69"/>
                <a:gd name="T4" fmla="*/ 0 w 33"/>
                <a:gd name="T5" fmla="*/ 0 h 69"/>
                <a:gd name="T6" fmla="*/ 33 w 33"/>
                <a:gd name="T7" fmla="*/ 8 h 69"/>
                <a:gd name="T8" fmla="*/ 33 w 33"/>
                <a:gd name="T9" fmla="*/ 69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33" y="69"/>
                  </a:moveTo>
                  <a:lnTo>
                    <a:pt x="0" y="63"/>
                  </a:lnTo>
                  <a:lnTo>
                    <a:pt x="0" y="0"/>
                  </a:lnTo>
                  <a:lnTo>
                    <a:pt x="33" y="8"/>
                  </a:lnTo>
                  <a:lnTo>
                    <a:pt x="33" y="69"/>
                  </a:lnTo>
                  <a:close/>
                </a:path>
              </a:pathLst>
            </a:custGeom>
            <a:solidFill>
              <a:srgbClr val="91637A"/>
            </a:solidFill>
            <a:ln w="9525">
              <a:noFill/>
              <a:round/>
              <a:headEnd/>
              <a:tailEnd/>
            </a:ln>
          </p:spPr>
          <p:txBody>
            <a:bodyPr/>
            <a:lstStyle/>
            <a:p>
              <a:endParaRPr lang="he-IL" sz="1800"/>
            </a:p>
          </p:txBody>
        </p:sp>
        <p:sp>
          <p:nvSpPr>
            <p:cNvPr id="1030476" name="Freeform 338"/>
            <p:cNvSpPr>
              <a:spLocks/>
            </p:cNvSpPr>
            <p:nvPr/>
          </p:nvSpPr>
          <p:spPr bwMode="auto">
            <a:xfrm>
              <a:off x="4321" y="1143"/>
              <a:ext cx="75" cy="54"/>
            </a:xfrm>
            <a:custGeom>
              <a:avLst/>
              <a:gdLst>
                <a:gd name="T0" fmla="*/ 148 w 148"/>
                <a:gd name="T1" fmla="*/ 110 h 110"/>
                <a:gd name="T2" fmla="*/ 0 w 148"/>
                <a:gd name="T3" fmla="*/ 81 h 110"/>
                <a:gd name="T4" fmla="*/ 0 w 148"/>
                <a:gd name="T5" fmla="*/ 0 h 110"/>
                <a:gd name="T6" fmla="*/ 148 w 148"/>
                <a:gd name="T7" fmla="*/ 37 h 110"/>
                <a:gd name="T8" fmla="*/ 148 w 148"/>
                <a:gd name="T9" fmla="*/ 110 h 110"/>
                <a:gd name="T10" fmla="*/ 0 60000 65536"/>
                <a:gd name="T11" fmla="*/ 0 60000 65536"/>
                <a:gd name="T12" fmla="*/ 0 60000 65536"/>
                <a:gd name="T13" fmla="*/ 0 60000 65536"/>
                <a:gd name="T14" fmla="*/ 0 60000 65536"/>
                <a:gd name="T15" fmla="*/ 0 w 148"/>
                <a:gd name="T16" fmla="*/ 0 h 110"/>
                <a:gd name="T17" fmla="*/ 148 w 148"/>
                <a:gd name="T18" fmla="*/ 110 h 110"/>
              </a:gdLst>
              <a:ahLst/>
              <a:cxnLst>
                <a:cxn ang="T10">
                  <a:pos x="T0" y="T1"/>
                </a:cxn>
                <a:cxn ang="T11">
                  <a:pos x="T2" y="T3"/>
                </a:cxn>
                <a:cxn ang="T12">
                  <a:pos x="T4" y="T5"/>
                </a:cxn>
                <a:cxn ang="T13">
                  <a:pos x="T6" y="T7"/>
                </a:cxn>
                <a:cxn ang="T14">
                  <a:pos x="T8" y="T9"/>
                </a:cxn>
              </a:cxnLst>
              <a:rect l="T15" t="T16" r="T17" b="T18"/>
              <a:pathLst>
                <a:path w="148" h="110">
                  <a:moveTo>
                    <a:pt x="148" y="110"/>
                  </a:moveTo>
                  <a:lnTo>
                    <a:pt x="0" y="81"/>
                  </a:lnTo>
                  <a:lnTo>
                    <a:pt x="0" y="0"/>
                  </a:lnTo>
                  <a:lnTo>
                    <a:pt x="148" y="37"/>
                  </a:lnTo>
                  <a:lnTo>
                    <a:pt x="148" y="110"/>
                  </a:lnTo>
                  <a:close/>
                </a:path>
              </a:pathLst>
            </a:custGeom>
            <a:solidFill>
              <a:srgbClr val="91637A"/>
            </a:solidFill>
            <a:ln w="9525">
              <a:noFill/>
              <a:round/>
              <a:headEnd/>
              <a:tailEnd/>
            </a:ln>
          </p:spPr>
          <p:txBody>
            <a:bodyPr/>
            <a:lstStyle/>
            <a:p>
              <a:endParaRPr lang="he-IL" sz="1800"/>
            </a:p>
          </p:txBody>
        </p:sp>
        <p:sp>
          <p:nvSpPr>
            <p:cNvPr id="1030477" name="Freeform 339"/>
            <p:cNvSpPr>
              <a:spLocks/>
            </p:cNvSpPr>
            <p:nvPr/>
          </p:nvSpPr>
          <p:spPr bwMode="auto">
            <a:xfrm>
              <a:off x="4278" y="1081"/>
              <a:ext cx="74" cy="60"/>
            </a:xfrm>
            <a:custGeom>
              <a:avLst/>
              <a:gdLst>
                <a:gd name="T0" fmla="*/ 0 w 149"/>
                <a:gd name="T1" fmla="*/ 84 h 121"/>
                <a:gd name="T2" fmla="*/ 0 w 149"/>
                <a:gd name="T3" fmla="*/ 0 h 121"/>
                <a:gd name="T4" fmla="*/ 149 w 149"/>
                <a:gd name="T5" fmla="*/ 45 h 121"/>
                <a:gd name="T6" fmla="*/ 149 w 149"/>
                <a:gd name="T7" fmla="*/ 121 h 121"/>
                <a:gd name="T8" fmla="*/ 0 w 149"/>
                <a:gd name="T9" fmla="*/ 84 h 121"/>
                <a:gd name="T10" fmla="*/ 0 60000 65536"/>
                <a:gd name="T11" fmla="*/ 0 60000 65536"/>
                <a:gd name="T12" fmla="*/ 0 60000 65536"/>
                <a:gd name="T13" fmla="*/ 0 60000 65536"/>
                <a:gd name="T14" fmla="*/ 0 60000 65536"/>
                <a:gd name="T15" fmla="*/ 0 w 149"/>
                <a:gd name="T16" fmla="*/ 0 h 121"/>
                <a:gd name="T17" fmla="*/ 149 w 149"/>
                <a:gd name="T18" fmla="*/ 121 h 121"/>
              </a:gdLst>
              <a:ahLst/>
              <a:cxnLst>
                <a:cxn ang="T10">
                  <a:pos x="T0" y="T1"/>
                </a:cxn>
                <a:cxn ang="T11">
                  <a:pos x="T2" y="T3"/>
                </a:cxn>
                <a:cxn ang="T12">
                  <a:pos x="T4" y="T5"/>
                </a:cxn>
                <a:cxn ang="T13">
                  <a:pos x="T6" y="T7"/>
                </a:cxn>
                <a:cxn ang="T14">
                  <a:pos x="T8" y="T9"/>
                </a:cxn>
              </a:cxnLst>
              <a:rect l="T15" t="T16" r="T17" b="T18"/>
              <a:pathLst>
                <a:path w="149" h="121">
                  <a:moveTo>
                    <a:pt x="0" y="84"/>
                  </a:moveTo>
                  <a:lnTo>
                    <a:pt x="0" y="0"/>
                  </a:lnTo>
                  <a:lnTo>
                    <a:pt x="149" y="45"/>
                  </a:lnTo>
                  <a:lnTo>
                    <a:pt x="149" y="121"/>
                  </a:lnTo>
                  <a:lnTo>
                    <a:pt x="0" y="84"/>
                  </a:lnTo>
                  <a:close/>
                </a:path>
              </a:pathLst>
            </a:custGeom>
            <a:solidFill>
              <a:srgbClr val="91637A"/>
            </a:solidFill>
            <a:ln w="9525">
              <a:noFill/>
              <a:round/>
              <a:headEnd/>
              <a:tailEnd/>
            </a:ln>
          </p:spPr>
          <p:txBody>
            <a:bodyPr/>
            <a:lstStyle/>
            <a:p>
              <a:endParaRPr lang="he-IL" sz="1800"/>
            </a:p>
          </p:txBody>
        </p:sp>
        <p:sp>
          <p:nvSpPr>
            <p:cNvPr id="1030478" name="Freeform 340"/>
            <p:cNvSpPr>
              <a:spLocks/>
            </p:cNvSpPr>
            <p:nvPr/>
          </p:nvSpPr>
          <p:spPr bwMode="auto">
            <a:xfrm>
              <a:off x="4238" y="1014"/>
              <a:ext cx="75" cy="68"/>
            </a:xfrm>
            <a:custGeom>
              <a:avLst/>
              <a:gdLst>
                <a:gd name="T0" fmla="*/ 0 w 148"/>
                <a:gd name="T1" fmla="*/ 90 h 136"/>
                <a:gd name="T2" fmla="*/ 0 w 148"/>
                <a:gd name="T3" fmla="*/ 0 h 136"/>
                <a:gd name="T4" fmla="*/ 148 w 148"/>
                <a:gd name="T5" fmla="*/ 55 h 136"/>
                <a:gd name="T6" fmla="*/ 148 w 148"/>
                <a:gd name="T7" fmla="*/ 136 h 136"/>
                <a:gd name="T8" fmla="*/ 0 w 148"/>
                <a:gd name="T9" fmla="*/ 90 h 136"/>
                <a:gd name="T10" fmla="*/ 0 60000 65536"/>
                <a:gd name="T11" fmla="*/ 0 60000 65536"/>
                <a:gd name="T12" fmla="*/ 0 60000 65536"/>
                <a:gd name="T13" fmla="*/ 0 60000 65536"/>
                <a:gd name="T14" fmla="*/ 0 60000 65536"/>
                <a:gd name="T15" fmla="*/ 0 w 148"/>
                <a:gd name="T16" fmla="*/ 0 h 136"/>
                <a:gd name="T17" fmla="*/ 148 w 148"/>
                <a:gd name="T18" fmla="*/ 136 h 136"/>
              </a:gdLst>
              <a:ahLst/>
              <a:cxnLst>
                <a:cxn ang="T10">
                  <a:pos x="T0" y="T1"/>
                </a:cxn>
                <a:cxn ang="T11">
                  <a:pos x="T2" y="T3"/>
                </a:cxn>
                <a:cxn ang="T12">
                  <a:pos x="T4" y="T5"/>
                </a:cxn>
                <a:cxn ang="T13">
                  <a:pos x="T6" y="T7"/>
                </a:cxn>
                <a:cxn ang="T14">
                  <a:pos x="T8" y="T9"/>
                </a:cxn>
              </a:cxnLst>
              <a:rect l="T15" t="T16" r="T17" b="T18"/>
              <a:pathLst>
                <a:path w="148" h="136">
                  <a:moveTo>
                    <a:pt x="0" y="90"/>
                  </a:moveTo>
                  <a:lnTo>
                    <a:pt x="0" y="0"/>
                  </a:lnTo>
                  <a:lnTo>
                    <a:pt x="148" y="55"/>
                  </a:lnTo>
                  <a:lnTo>
                    <a:pt x="148" y="136"/>
                  </a:lnTo>
                  <a:lnTo>
                    <a:pt x="0" y="90"/>
                  </a:lnTo>
                  <a:close/>
                </a:path>
              </a:pathLst>
            </a:custGeom>
            <a:solidFill>
              <a:srgbClr val="91637A"/>
            </a:solidFill>
            <a:ln w="9525">
              <a:noFill/>
              <a:round/>
              <a:headEnd/>
              <a:tailEnd/>
            </a:ln>
          </p:spPr>
          <p:txBody>
            <a:bodyPr/>
            <a:lstStyle/>
            <a:p>
              <a:endParaRPr lang="he-IL" sz="1800"/>
            </a:p>
          </p:txBody>
        </p:sp>
        <p:sp>
          <p:nvSpPr>
            <p:cNvPr id="1030479" name="Freeform 341"/>
            <p:cNvSpPr>
              <a:spLocks/>
            </p:cNvSpPr>
            <p:nvPr/>
          </p:nvSpPr>
          <p:spPr bwMode="auto">
            <a:xfrm>
              <a:off x="4195" y="1055"/>
              <a:ext cx="74" cy="65"/>
            </a:xfrm>
            <a:custGeom>
              <a:avLst/>
              <a:gdLst>
                <a:gd name="T0" fmla="*/ 149 w 149"/>
                <a:gd name="T1" fmla="*/ 45 h 131"/>
                <a:gd name="T2" fmla="*/ 149 w 149"/>
                <a:gd name="T3" fmla="*/ 131 h 131"/>
                <a:gd name="T4" fmla="*/ 0 w 149"/>
                <a:gd name="T5" fmla="*/ 94 h 131"/>
                <a:gd name="T6" fmla="*/ 0 w 149"/>
                <a:gd name="T7" fmla="*/ 0 h 131"/>
                <a:gd name="T8" fmla="*/ 149 w 149"/>
                <a:gd name="T9" fmla="*/ 45 h 131"/>
                <a:gd name="T10" fmla="*/ 0 60000 65536"/>
                <a:gd name="T11" fmla="*/ 0 60000 65536"/>
                <a:gd name="T12" fmla="*/ 0 60000 65536"/>
                <a:gd name="T13" fmla="*/ 0 60000 65536"/>
                <a:gd name="T14" fmla="*/ 0 60000 65536"/>
                <a:gd name="T15" fmla="*/ 0 w 149"/>
                <a:gd name="T16" fmla="*/ 0 h 131"/>
                <a:gd name="T17" fmla="*/ 149 w 149"/>
                <a:gd name="T18" fmla="*/ 131 h 131"/>
              </a:gdLst>
              <a:ahLst/>
              <a:cxnLst>
                <a:cxn ang="T10">
                  <a:pos x="T0" y="T1"/>
                </a:cxn>
                <a:cxn ang="T11">
                  <a:pos x="T2" y="T3"/>
                </a:cxn>
                <a:cxn ang="T12">
                  <a:pos x="T4" y="T5"/>
                </a:cxn>
                <a:cxn ang="T13">
                  <a:pos x="T6" y="T7"/>
                </a:cxn>
                <a:cxn ang="T14">
                  <a:pos x="T8" y="T9"/>
                </a:cxn>
              </a:cxnLst>
              <a:rect l="T15" t="T16" r="T17" b="T18"/>
              <a:pathLst>
                <a:path w="149" h="131">
                  <a:moveTo>
                    <a:pt x="149" y="45"/>
                  </a:moveTo>
                  <a:lnTo>
                    <a:pt x="149" y="131"/>
                  </a:lnTo>
                  <a:lnTo>
                    <a:pt x="0" y="94"/>
                  </a:lnTo>
                  <a:lnTo>
                    <a:pt x="0" y="0"/>
                  </a:lnTo>
                  <a:lnTo>
                    <a:pt x="149" y="45"/>
                  </a:lnTo>
                  <a:close/>
                </a:path>
              </a:pathLst>
            </a:custGeom>
            <a:solidFill>
              <a:srgbClr val="91637A"/>
            </a:solidFill>
            <a:ln w="9525">
              <a:noFill/>
              <a:round/>
              <a:headEnd/>
              <a:tailEnd/>
            </a:ln>
          </p:spPr>
          <p:txBody>
            <a:bodyPr/>
            <a:lstStyle/>
            <a:p>
              <a:endParaRPr lang="he-IL" sz="1800"/>
            </a:p>
          </p:txBody>
        </p:sp>
        <p:sp>
          <p:nvSpPr>
            <p:cNvPr id="1030480" name="Freeform 342"/>
            <p:cNvSpPr>
              <a:spLocks/>
            </p:cNvSpPr>
            <p:nvPr/>
          </p:nvSpPr>
          <p:spPr bwMode="auto">
            <a:xfrm>
              <a:off x="4195" y="1168"/>
              <a:ext cx="74" cy="57"/>
            </a:xfrm>
            <a:custGeom>
              <a:avLst/>
              <a:gdLst>
                <a:gd name="T0" fmla="*/ 149 w 149"/>
                <a:gd name="T1" fmla="*/ 29 h 114"/>
                <a:gd name="T2" fmla="*/ 149 w 149"/>
                <a:gd name="T3" fmla="*/ 114 h 114"/>
                <a:gd name="T4" fmla="*/ 0 w 149"/>
                <a:gd name="T5" fmla="*/ 93 h 114"/>
                <a:gd name="T6" fmla="*/ 0 w 149"/>
                <a:gd name="T7" fmla="*/ 0 h 114"/>
                <a:gd name="T8" fmla="*/ 149 w 149"/>
                <a:gd name="T9" fmla="*/ 29 h 114"/>
                <a:gd name="T10" fmla="*/ 0 60000 65536"/>
                <a:gd name="T11" fmla="*/ 0 60000 65536"/>
                <a:gd name="T12" fmla="*/ 0 60000 65536"/>
                <a:gd name="T13" fmla="*/ 0 60000 65536"/>
                <a:gd name="T14" fmla="*/ 0 60000 65536"/>
                <a:gd name="T15" fmla="*/ 0 w 149"/>
                <a:gd name="T16" fmla="*/ 0 h 114"/>
                <a:gd name="T17" fmla="*/ 149 w 149"/>
                <a:gd name="T18" fmla="*/ 114 h 114"/>
              </a:gdLst>
              <a:ahLst/>
              <a:cxnLst>
                <a:cxn ang="T10">
                  <a:pos x="T0" y="T1"/>
                </a:cxn>
                <a:cxn ang="T11">
                  <a:pos x="T2" y="T3"/>
                </a:cxn>
                <a:cxn ang="T12">
                  <a:pos x="T4" y="T5"/>
                </a:cxn>
                <a:cxn ang="T13">
                  <a:pos x="T6" y="T7"/>
                </a:cxn>
                <a:cxn ang="T14">
                  <a:pos x="T8" y="T9"/>
                </a:cxn>
              </a:cxnLst>
              <a:rect l="T15" t="T16" r="T17" b="T18"/>
              <a:pathLst>
                <a:path w="149" h="114">
                  <a:moveTo>
                    <a:pt x="149" y="29"/>
                  </a:moveTo>
                  <a:lnTo>
                    <a:pt x="149" y="114"/>
                  </a:lnTo>
                  <a:lnTo>
                    <a:pt x="0" y="93"/>
                  </a:lnTo>
                  <a:lnTo>
                    <a:pt x="0" y="0"/>
                  </a:lnTo>
                  <a:lnTo>
                    <a:pt x="149" y="29"/>
                  </a:lnTo>
                  <a:close/>
                </a:path>
              </a:pathLst>
            </a:custGeom>
            <a:solidFill>
              <a:srgbClr val="91637A"/>
            </a:solidFill>
            <a:ln w="9525">
              <a:noFill/>
              <a:round/>
              <a:headEnd/>
              <a:tailEnd/>
            </a:ln>
          </p:spPr>
          <p:txBody>
            <a:bodyPr/>
            <a:lstStyle/>
            <a:p>
              <a:endParaRPr lang="he-IL" sz="1800"/>
            </a:p>
          </p:txBody>
        </p:sp>
        <p:sp>
          <p:nvSpPr>
            <p:cNvPr id="1030481" name="Freeform 343"/>
            <p:cNvSpPr>
              <a:spLocks/>
            </p:cNvSpPr>
            <p:nvPr/>
          </p:nvSpPr>
          <p:spPr bwMode="auto">
            <a:xfrm>
              <a:off x="4132" y="1275"/>
              <a:ext cx="55" cy="52"/>
            </a:xfrm>
            <a:custGeom>
              <a:avLst/>
              <a:gdLst>
                <a:gd name="T0" fmla="*/ 108 w 108"/>
                <a:gd name="T1" fmla="*/ 10 h 104"/>
                <a:gd name="T2" fmla="*/ 108 w 108"/>
                <a:gd name="T3" fmla="*/ 104 h 104"/>
                <a:gd name="T4" fmla="*/ 0 w 108"/>
                <a:gd name="T5" fmla="*/ 102 h 104"/>
                <a:gd name="T6" fmla="*/ 0 w 108"/>
                <a:gd name="T7" fmla="*/ 0 h 104"/>
                <a:gd name="T8" fmla="*/ 108 w 108"/>
                <a:gd name="T9" fmla="*/ 10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108" y="10"/>
                  </a:moveTo>
                  <a:lnTo>
                    <a:pt x="108" y="104"/>
                  </a:lnTo>
                  <a:lnTo>
                    <a:pt x="0" y="102"/>
                  </a:lnTo>
                  <a:lnTo>
                    <a:pt x="0" y="0"/>
                  </a:lnTo>
                  <a:lnTo>
                    <a:pt x="108" y="10"/>
                  </a:lnTo>
                  <a:close/>
                </a:path>
              </a:pathLst>
            </a:custGeom>
            <a:solidFill>
              <a:srgbClr val="91637A"/>
            </a:solidFill>
            <a:ln w="9525">
              <a:noFill/>
              <a:round/>
              <a:headEnd/>
              <a:tailEnd/>
            </a:ln>
          </p:spPr>
          <p:txBody>
            <a:bodyPr/>
            <a:lstStyle/>
            <a:p>
              <a:endParaRPr lang="he-IL" sz="1800"/>
            </a:p>
          </p:txBody>
        </p:sp>
        <p:sp>
          <p:nvSpPr>
            <p:cNvPr id="1030482" name="Freeform 344"/>
            <p:cNvSpPr>
              <a:spLocks/>
            </p:cNvSpPr>
            <p:nvPr/>
          </p:nvSpPr>
          <p:spPr bwMode="auto">
            <a:xfrm>
              <a:off x="4132" y="1394"/>
              <a:ext cx="55" cy="52"/>
            </a:xfrm>
            <a:custGeom>
              <a:avLst/>
              <a:gdLst>
                <a:gd name="T0" fmla="*/ 0 w 108"/>
                <a:gd name="T1" fmla="*/ 3 h 104"/>
                <a:gd name="T2" fmla="*/ 108 w 108"/>
                <a:gd name="T3" fmla="*/ 0 h 104"/>
                <a:gd name="T4" fmla="*/ 108 w 108"/>
                <a:gd name="T5" fmla="*/ 95 h 104"/>
                <a:gd name="T6" fmla="*/ 0 w 108"/>
                <a:gd name="T7" fmla="*/ 104 h 104"/>
                <a:gd name="T8" fmla="*/ 0 w 108"/>
                <a:gd name="T9" fmla="*/ 3 h 104"/>
                <a:gd name="T10" fmla="*/ 0 60000 65536"/>
                <a:gd name="T11" fmla="*/ 0 60000 65536"/>
                <a:gd name="T12" fmla="*/ 0 60000 65536"/>
                <a:gd name="T13" fmla="*/ 0 60000 65536"/>
                <a:gd name="T14" fmla="*/ 0 60000 65536"/>
                <a:gd name="T15" fmla="*/ 0 w 108"/>
                <a:gd name="T16" fmla="*/ 0 h 104"/>
                <a:gd name="T17" fmla="*/ 108 w 108"/>
                <a:gd name="T18" fmla="*/ 104 h 104"/>
              </a:gdLst>
              <a:ahLst/>
              <a:cxnLst>
                <a:cxn ang="T10">
                  <a:pos x="T0" y="T1"/>
                </a:cxn>
                <a:cxn ang="T11">
                  <a:pos x="T2" y="T3"/>
                </a:cxn>
                <a:cxn ang="T12">
                  <a:pos x="T4" y="T5"/>
                </a:cxn>
                <a:cxn ang="T13">
                  <a:pos x="T6" y="T7"/>
                </a:cxn>
                <a:cxn ang="T14">
                  <a:pos x="T8" y="T9"/>
                </a:cxn>
              </a:cxnLst>
              <a:rect l="T15" t="T16" r="T17" b="T18"/>
              <a:pathLst>
                <a:path w="108" h="104">
                  <a:moveTo>
                    <a:pt x="0" y="3"/>
                  </a:moveTo>
                  <a:lnTo>
                    <a:pt x="108" y="0"/>
                  </a:lnTo>
                  <a:lnTo>
                    <a:pt x="108" y="95"/>
                  </a:lnTo>
                  <a:lnTo>
                    <a:pt x="0" y="104"/>
                  </a:lnTo>
                  <a:lnTo>
                    <a:pt x="0" y="3"/>
                  </a:lnTo>
                  <a:close/>
                </a:path>
              </a:pathLst>
            </a:custGeom>
            <a:solidFill>
              <a:srgbClr val="91637A"/>
            </a:solidFill>
            <a:ln w="9525">
              <a:noFill/>
              <a:round/>
              <a:headEnd/>
              <a:tailEnd/>
            </a:ln>
          </p:spPr>
          <p:txBody>
            <a:bodyPr/>
            <a:lstStyle/>
            <a:p>
              <a:endParaRPr lang="he-IL" sz="1800"/>
            </a:p>
          </p:txBody>
        </p:sp>
        <p:sp>
          <p:nvSpPr>
            <p:cNvPr id="1030483" name="Freeform 345"/>
            <p:cNvSpPr>
              <a:spLocks/>
            </p:cNvSpPr>
            <p:nvPr/>
          </p:nvSpPr>
          <p:spPr bwMode="auto">
            <a:xfrm>
              <a:off x="4155" y="1447"/>
              <a:ext cx="75" cy="56"/>
            </a:xfrm>
            <a:custGeom>
              <a:avLst/>
              <a:gdLst>
                <a:gd name="T0" fmla="*/ 149 w 149"/>
                <a:gd name="T1" fmla="*/ 0 h 112"/>
                <a:gd name="T2" fmla="*/ 149 w 149"/>
                <a:gd name="T3" fmla="*/ 92 h 112"/>
                <a:gd name="T4" fmla="*/ 0 w 149"/>
                <a:gd name="T5" fmla="*/ 112 h 112"/>
                <a:gd name="T6" fmla="*/ 0 w 149"/>
                <a:gd name="T7" fmla="*/ 12 h 112"/>
                <a:gd name="T8" fmla="*/ 149 w 149"/>
                <a:gd name="T9" fmla="*/ 0 h 112"/>
                <a:gd name="T10" fmla="*/ 0 60000 65536"/>
                <a:gd name="T11" fmla="*/ 0 60000 65536"/>
                <a:gd name="T12" fmla="*/ 0 60000 65536"/>
                <a:gd name="T13" fmla="*/ 0 60000 65536"/>
                <a:gd name="T14" fmla="*/ 0 60000 65536"/>
                <a:gd name="T15" fmla="*/ 0 w 149"/>
                <a:gd name="T16" fmla="*/ 0 h 112"/>
                <a:gd name="T17" fmla="*/ 149 w 149"/>
                <a:gd name="T18" fmla="*/ 112 h 112"/>
              </a:gdLst>
              <a:ahLst/>
              <a:cxnLst>
                <a:cxn ang="T10">
                  <a:pos x="T0" y="T1"/>
                </a:cxn>
                <a:cxn ang="T11">
                  <a:pos x="T2" y="T3"/>
                </a:cxn>
                <a:cxn ang="T12">
                  <a:pos x="T4" y="T5"/>
                </a:cxn>
                <a:cxn ang="T13">
                  <a:pos x="T6" y="T7"/>
                </a:cxn>
                <a:cxn ang="T14">
                  <a:pos x="T8" y="T9"/>
                </a:cxn>
              </a:cxnLst>
              <a:rect l="T15" t="T16" r="T17" b="T18"/>
              <a:pathLst>
                <a:path w="149" h="112">
                  <a:moveTo>
                    <a:pt x="149" y="0"/>
                  </a:moveTo>
                  <a:lnTo>
                    <a:pt x="149" y="92"/>
                  </a:lnTo>
                  <a:lnTo>
                    <a:pt x="0" y="112"/>
                  </a:lnTo>
                  <a:lnTo>
                    <a:pt x="0" y="12"/>
                  </a:lnTo>
                  <a:lnTo>
                    <a:pt x="149" y="0"/>
                  </a:lnTo>
                  <a:close/>
                </a:path>
              </a:pathLst>
            </a:custGeom>
            <a:solidFill>
              <a:srgbClr val="91637A"/>
            </a:solidFill>
            <a:ln w="9525">
              <a:noFill/>
              <a:round/>
              <a:headEnd/>
              <a:tailEnd/>
            </a:ln>
          </p:spPr>
          <p:txBody>
            <a:bodyPr/>
            <a:lstStyle/>
            <a:p>
              <a:endParaRPr lang="he-IL" sz="1800"/>
            </a:p>
          </p:txBody>
        </p:sp>
        <p:sp>
          <p:nvSpPr>
            <p:cNvPr id="1030484" name="Freeform 346"/>
            <p:cNvSpPr>
              <a:spLocks/>
            </p:cNvSpPr>
            <p:nvPr/>
          </p:nvSpPr>
          <p:spPr bwMode="auto">
            <a:xfrm>
              <a:off x="4195" y="1496"/>
              <a:ext cx="74" cy="58"/>
            </a:xfrm>
            <a:custGeom>
              <a:avLst/>
              <a:gdLst>
                <a:gd name="T0" fmla="*/ 149 w 149"/>
                <a:gd name="T1" fmla="*/ 0 h 115"/>
                <a:gd name="T2" fmla="*/ 149 w 149"/>
                <a:gd name="T3" fmla="*/ 85 h 115"/>
                <a:gd name="T4" fmla="*/ 0 w 149"/>
                <a:gd name="T5" fmla="*/ 115 h 115"/>
                <a:gd name="T6" fmla="*/ 0 w 149"/>
                <a:gd name="T7" fmla="*/ 20 h 115"/>
                <a:gd name="T8" fmla="*/ 149 w 149"/>
                <a:gd name="T9" fmla="*/ 0 h 115"/>
                <a:gd name="T10" fmla="*/ 0 60000 65536"/>
                <a:gd name="T11" fmla="*/ 0 60000 65536"/>
                <a:gd name="T12" fmla="*/ 0 60000 65536"/>
                <a:gd name="T13" fmla="*/ 0 60000 65536"/>
                <a:gd name="T14" fmla="*/ 0 60000 65536"/>
                <a:gd name="T15" fmla="*/ 0 w 149"/>
                <a:gd name="T16" fmla="*/ 0 h 115"/>
                <a:gd name="T17" fmla="*/ 149 w 149"/>
                <a:gd name="T18" fmla="*/ 115 h 115"/>
              </a:gdLst>
              <a:ahLst/>
              <a:cxnLst>
                <a:cxn ang="T10">
                  <a:pos x="T0" y="T1"/>
                </a:cxn>
                <a:cxn ang="T11">
                  <a:pos x="T2" y="T3"/>
                </a:cxn>
                <a:cxn ang="T12">
                  <a:pos x="T4" y="T5"/>
                </a:cxn>
                <a:cxn ang="T13">
                  <a:pos x="T6" y="T7"/>
                </a:cxn>
                <a:cxn ang="T14">
                  <a:pos x="T8" y="T9"/>
                </a:cxn>
              </a:cxnLst>
              <a:rect l="T15" t="T16" r="T17" b="T18"/>
              <a:pathLst>
                <a:path w="149" h="115">
                  <a:moveTo>
                    <a:pt x="149" y="0"/>
                  </a:moveTo>
                  <a:lnTo>
                    <a:pt x="149" y="85"/>
                  </a:lnTo>
                  <a:lnTo>
                    <a:pt x="0" y="115"/>
                  </a:lnTo>
                  <a:lnTo>
                    <a:pt x="0" y="20"/>
                  </a:lnTo>
                  <a:lnTo>
                    <a:pt x="149" y="0"/>
                  </a:lnTo>
                  <a:close/>
                </a:path>
              </a:pathLst>
            </a:custGeom>
            <a:solidFill>
              <a:srgbClr val="91637A"/>
            </a:solidFill>
            <a:ln w="9525">
              <a:noFill/>
              <a:round/>
              <a:headEnd/>
              <a:tailEnd/>
            </a:ln>
          </p:spPr>
          <p:txBody>
            <a:bodyPr/>
            <a:lstStyle/>
            <a:p>
              <a:endParaRPr lang="he-IL" sz="1800"/>
            </a:p>
          </p:txBody>
        </p:sp>
        <p:sp>
          <p:nvSpPr>
            <p:cNvPr id="1030485" name="Freeform 347"/>
            <p:cNvSpPr>
              <a:spLocks/>
            </p:cNvSpPr>
            <p:nvPr/>
          </p:nvSpPr>
          <p:spPr bwMode="auto">
            <a:xfrm>
              <a:off x="4487" y="1502"/>
              <a:ext cx="16" cy="34"/>
            </a:xfrm>
            <a:custGeom>
              <a:avLst/>
              <a:gdLst>
                <a:gd name="T0" fmla="*/ 0 w 33"/>
                <a:gd name="T1" fmla="*/ 6 h 69"/>
                <a:gd name="T2" fmla="*/ 33 w 33"/>
                <a:gd name="T3" fmla="*/ 0 h 69"/>
                <a:gd name="T4" fmla="*/ 33 w 33"/>
                <a:gd name="T5" fmla="*/ 61 h 69"/>
                <a:gd name="T6" fmla="*/ 0 w 33"/>
                <a:gd name="T7" fmla="*/ 69 h 69"/>
                <a:gd name="T8" fmla="*/ 0 w 33"/>
                <a:gd name="T9" fmla="*/ 6 h 69"/>
                <a:gd name="T10" fmla="*/ 0 60000 65536"/>
                <a:gd name="T11" fmla="*/ 0 60000 65536"/>
                <a:gd name="T12" fmla="*/ 0 60000 65536"/>
                <a:gd name="T13" fmla="*/ 0 60000 65536"/>
                <a:gd name="T14" fmla="*/ 0 60000 65536"/>
                <a:gd name="T15" fmla="*/ 0 w 33"/>
                <a:gd name="T16" fmla="*/ 0 h 69"/>
                <a:gd name="T17" fmla="*/ 33 w 33"/>
                <a:gd name="T18" fmla="*/ 69 h 69"/>
              </a:gdLst>
              <a:ahLst/>
              <a:cxnLst>
                <a:cxn ang="T10">
                  <a:pos x="T0" y="T1"/>
                </a:cxn>
                <a:cxn ang="T11">
                  <a:pos x="T2" y="T3"/>
                </a:cxn>
                <a:cxn ang="T12">
                  <a:pos x="T4" y="T5"/>
                </a:cxn>
                <a:cxn ang="T13">
                  <a:pos x="T6" y="T7"/>
                </a:cxn>
                <a:cxn ang="T14">
                  <a:pos x="T8" y="T9"/>
                </a:cxn>
              </a:cxnLst>
              <a:rect l="T15" t="T16" r="T17" b="T18"/>
              <a:pathLst>
                <a:path w="33" h="69">
                  <a:moveTo>
                    <a:pt x="0" y="6"/>
                  </a:moveTo>
                  <a:lnTo>
                    <a:pt x="33" y="0"/>
                  </a:lnTo>
                  <a:lnTo>
                    <a:pt x="33" y="61"/>
                  </a:lnTo>
                  <a:lnTo>
                    <a:pt x="0" y="69"/>
                  </a:lnTo>
                  <a:lnTo>
                    <a:pt x="0" y="6"/>
                  </a:lnTo>
                  <a:close/>
                </a:path>
              </a:pathLst>
            </a:custGeom>
            <a:solidFill>
              <a:srgbClr val="91637A"/>
            </a:solidFill>
            <a:ln w="9525">
              <a:noFill/>
              <a:round/>
              <a:headEnd/>
              <a:tailEnd/>
            </a:ln>
          </p:spPr>
          <p:txBody>
            <a:bodyPr/>
            <a:lstStyle/>
            <a:p>
              <a:endParaRPr lang="he-IL" sz="1800"/>
            </a:p>
          </p:txBody>
        </p:sp>
        <p:sp>
          <p:nvSpPr>
            <p:cNvPr id="1030486" name="Freeform 348"/>
            <p:cNvSpPr>
              <a:spLocks/>
            </p:cNvSpPr>
            <p:nvPr/>
          </p:nvSpPr>
          <p:spPr bwMode="auto">
            <a:xfrm>
              <a:off x="4362" y="1106"/>
              <a:ext cx="73" cy="56"/>
            </a:xfrm>
            <a:custGeom>
              <a:avLst/>
              <a:gdLst>
                <a:gd name="T0" fmla="*/ 148 w 148"/>
                <a:gd name="T1" fmla="*/ 111 h 111"/>
                <a:gd name="T2" fmla="*/ 0 w 148"/>
                <a:gd name="T3" fmla="*/ 75 h 111"/>
                <a:gd name="T4" fmla="*/ 0 w 148"/>
                <a:gd name="T5" fmla="*/ 0 h 111"/>
                <a:gd name="T6" fmla="*/ 148 w 148"/>
                <a:gd name="T7" fmla="*/ 45 h 111"/>
                <a:gd name="T8" fmla="*/ 148 w 148"/>
                <a:gd name="T9" fmla="*/ 111 h 111"/>
                <a:gd name="T10" fmla="*/ 0 60000 65536"/>
                <a:gd name="T11" fmla="*/ 0 60000 65536"/>
                <a:gd name="T12" fmla="*/ 0 60000 65536"/>
                <a:gd name="T13" fmla="*/ 0 60000 65536"/>
                <a:gd name="T14" fmla="*/ 0 60000 65536"/>
                <a:gd name="T15" fmla="*/ 0 w 148"/>
                <a:gd name="T16" fmla="*/ 0 h 111"/>
                <a:gd name="T17" fmla="*/ 148 w 148"/>
                <a:gd name="T18" fmla="*/ 111 h 111"/>
              </a:gdLst>
              <a:ahLst/>
              <a:cxnLst>
                <a:cxn ang="T10">
                  <a:pos x="T0" y="T1"/>
                </a:cxn>
                <a:cxn ang="T11">
                  <a:pos x="T2" y="T3"/>
                </a:cxn>
                <a:cxn ang="T12">
                  <a:pos x="T4" y="T5"/>
                </a:cxn>
                <a:cxn ang="T13">
                  <a:pos x="T6" y="T7"/>
                </a:cxn>
                <a:cxn ang="T14">
                  <a:pos x="T8" y="T9"/>
                </a:cxn>
              </a:cxnLst>
              <a:rect l="T15" t="T16" r="T17" b="T18"/>
              <a:pathLst>
                <a:path w="148" h="111">
                  <a:moveTo>
                    <a:pt x="148" y="111"/>
                  </a:moveTo>
                  <a:lnTo>
                    <a:pt x="0" y="75"/>
                  </a:lnTo>
                  <a:lnTo>
                    <a:pt x="0" y="0"/>
                  </a:lnTo>
                  <a:lnTo>
                    <a:pt x="148" y="45"/>
                  </a:lnTo>
                  <a:lnTo>
                    <a:pt x="148" y="111"/>
                  </a:lnTo>
                  <a:close/>
                </a:path>
              </a:pathLst>
            </a:custGeom>
            <a:solidFill>
              <a:srgbClr val="91637A"/>
            </a:solidFill>
            <a:ln w="9525">
              <a:noFill/>
              <a:round/>
              <a:headEnd/>
              <a:tailEnd/>
            </a:ln>
          </p:spPr>
          <p:txBody>
            <a:bodyPr/>
            <a:lstStyle/>
            <a:p>
              <a:endParaRPr lang="he-IL" sz="1800"/>
            </a:p>
          </p:txBody>
        </p:sp>
        <p:sp>
          <p:nvSpPr>
            <p:cNvPr id="1030487" name="Freeform 349"/>
            <p:cNvSpPr>
              <a:spLocks/>
            </p:cNvSpPr>
            <p:nvPr/>
          </p:nvSpPr>
          <p:spPr bwMode="auto">
            <a:xfrm>
              <a:off x="4321" y="1044"/>
              <a:ext cx="75" cy="63"/>
            </a:xfrm>
            <a:custGeom>
              <a:avLst/>
              <a:gdLst>
                <a:gd name="T0" fmla="*/ 0 w 148"/>
                <a:gd name="T1" fmla="*/ 81 h 127"/>
                <a:gd name="T2" fmla="*/ 0 w 148"/>
                <a:gd name="T3" fmla="*/ 0 h 127"/>
                <a:gd name="T4" fmla="*/ 148 w 148"/>
                <a:gd name="T5" fmla="*/ 54 h 127"/>
                <a:gd name="T6" fmla="*/ 148 w 148"/>
                <a:gd name="T7" fmla="*/ 127 h 127"/>
                <a:gd name="T8" fmla="*/ 0 w 148"/>
                <a:gd name="T9" fmla="*/ 81 h 127"/>
                <a:gd name="T10" fmla="*/ 0 60000 65536"/>
                <a:gd name="T11" fmla="*/ 0 60000 65536"/>
                <a:gd name="T12" fmla="*/ 0 60000 65536"/>
                <a:gd name="T13" fmla="*/ 0 60000 65536"/>
                <a:gd name="T14" fmla="*/ 0 60000 65536"/>
                <a:gd name="T15" fmla="*/ 0 w 148"/>
                <a:gd name="T16" fmla="*/ 0 h 127"/>
                <a:gd name="T17" fmla="*/ 148 w 148"/>
                <a:gd name="T18" fmla="*/ 127 h 127"/>
              </a:gdLst>
              <a:ahLst/>
              <a:cxnLst>
                <a:cxn ang="T10">
                  <a:pos x="T0" y="T1"/>
                </a:cxn>
                <a:cxn ang="T11">
                  <a:pos x="T2" y="T3"/>
                </a:cxn>
                <a:cxn ang="T12">
                  <a:pos x="T4" y="T5"/>
                </a:cxn>
                <a:cxn ang="T13">
                  <a:pos x="T6" y="T7"/>
                </a:cxn>
                <a:cxn ang="T14">
                  <a:pos x="T8" y="T9"/>
                </a:cxn>
              </a:cxnLst>
              <a:rect l="T15" t="T16" r="T17" b="T18"/>
              <a:pathLst>
                <a:path w="148" h="127">
                  <a:moveTo>
                    <a:pt x="0" y="81"/>
                  </a:moveTo>
                  <a:lnTo>
                    <a:pt x="0" y="0"/>
                  </a:lnTo>
                  <a:lnTo>
                    <a:pt x="148" y="54"/>
                  </a:lnTo>
                  <a:lnTo>
                    <a:pt x="148" y="127"/>
                  </a:lnTo>
                  <a:lnTo>
                    <a:pt x="0" y="81"/>
                  </a:lnTo>
                  <a:close/>
                </a:path>
              </a:pathLst>
            </a:custGeom>
            <a:solidFill>
              <a:srgbClr val="91637A"/>
            </a:solidFill>
            <a:ln w="9525">
              <a:noFill/>
              <a:round/>
              <a:headEnd/>
              <a:tailEnd/>
            </a:ln>
          </p:spPr>
          <p:txBody>
            <a:bodyPr/>
            <a:lstStyle/>
            <a:p>
              <a:endParaRPr lang="he-IL" sz="1800"/>
            </a:p>
          </p:txBody>
        </p:sp>
        <p:sp>
          <p:nvSpPr>
            <p:cNvPr id="1030488" name="Freeform 350"/>
            <p:cNvSpPr>
              <a:spLocks/>
            </p:cNvSpPr>
            <p:nvPr/>
          </p:nvSpPr>
          <p:spPr bwMode="auto">
            <a:xfrm>
              <a:off x="4278" y="977"/>
              <a:ext cx="74" cy="68"/>
            </a:xfrm>
            <a:custGeom>
              <a:avLst/>
              <a:gdLst>
                <a:gd name="T0" fmla="*/ 0 w 149"/>
                <a:gd name="T1" fmla="*/ 83 h 137"/>
                <a:gd name="T2" fmla="*/ 0 w 149"/>
                <a:gd name="T3" fmla="*/ 0 h 137"/>
                <a:gd name="T4" fmla="*/ 149 w 149"/>
                <a:gd name="T5" fmla="*/ 62 h 137"/>
                <a:gd name="T6" fmla="*/ 149 w 149"/>
                <a:gd name="T7" fmla="*/ 137 h 137"/>
                <a:gd name="T8" fmla="*/ 0 w 149"/>
                <a:gd name="T9" fmla="*/ 83 h 137"/>
                <a:gd name="T10" fmla="*/ 0 60000 65536"/>
                <a:gd name="T11" fmla="*/ 0 60000 65536"/>
                <a:gd name="T12" fmla="*/ 0 60000 65536"/>
                <a:gd name="T13" fmla="*/ 0 60000 65536"/>
                <a:gd name="T14" fmla="*/ 0 60000 65536"/>
                <a:gd name="T15" fmla="*/ 0 w 149"/>
                <a:gd name="T16" fmla="*/ 0 h 137"/>
                <a:gd name="T17" fmla="*/ 149 w 149"/>
                <a:gd name="T18" fmla="*/ 137 h 137"/>
              </a:gdLst>
              <a:ahLst/>
              <a:cxnLst>
                <a:cxn ang="T10">
                  <a:pos x="T0" y="T1"/>
                </a:cxn>
                <a:cxn ang="T11">
                  <a:pos x="T2" y="T3"/>
                </a:cxn>
                <a:cxn ang="T12">
                  <a:pos x="T4" y="T5"/>
                </a:cxn>
                <a:cxn ang="T13">
                  <a:pos x="T6" y="T7"/>
                </a:cxn>
                <a:cxn ang="T14">
                  <a:pos x="T8" y="T9"/>
                </a:cxn>
              </a:cxnLst>
              <a:rect l="T15" t="T16" r="T17" b="T18"/>
              <a:pathLst>
                <a:path w="149" h="137">
                  <a:moveTo>
                    <a:pt x="0" y="83"/>
                  </a:moveTo>
                  <a:lnTo>
                    <a:pt x="0" y="0"/>
                  </a:lnTo>
                  <a:lnTo>
                    <a:pt x="149" y="62"/>
                  </a:lnTo>
                  <a:lnTo>
                    <a:pt x="149" y="137"/>
                  </a:lnTo>
                  <a:lnTo>
                    <a:pt x="0" y="83"/>
                  </a:lnTo>
                  <a:close/>
                </a:path>
              </a:pathLst>
            </a:custGeom>
            <a:solidFill>
              <a:srgbClr val="91637A"/>
            </a:solidFill>
            <a:ln w="9525">
              <a:noFill/>
              <a:round/>
              <a:headEnd/>
              <a:tailEnd/>
            </a:ln>
          </p:spPr>
          <p:txBody>
            <a:bodyPr/>
            <a:lstStyle/>
            <a:p>
              <a:endParaRPr lang="he-IL" sz="1800"/>
            </a:p>
          </p:txBody>
        </p:sp>
        <p:sp>
          <p:nvSpPr>
            <p:cNvPr id="1030489" name="Freeform 351"/>
            <p:cNvSpPr>
              <a:spLocks/>
            </p:cNvSpPr>
            <p:nvPr/>
          </p:nvSpPr>
          <p:spPr bwMode="auto">
            <a:xfrm>
              <a:off x="4132" y="855"/>
              <a:ext cx="15" cy="57"/>
            </a:xfrm>
            <a:custGeom>
              <a:avLst/>
              <a:gdLst>
                <a:gd name="T0" fmla="*/ 29 w 29"/>
                <a:gd name="T1" fmla="*/ 113 h 113"/>
                <a:gd name="T2" fmla="*/ 0 w 29"/>
                <a:gd name="T3" fmla="*/ 101 h 113"/>
                <a:gd name="T4" fmla="*/ 0 w 29"/>
                <a:gd name="T5" fmla="*/ 0 h 113"/>
                <a:gd name="T6" fmla="*/ 29 w 29"/>
                <a:gd name="T7" fmla="*/ 12 h 113"/>
                <a:gd name="T8" fmla="*/ 29 w 29"/>
                <a:gd name="T9" fmla="*/ 113 h 113"/>
                <a:gd name="T10" fmla="*/ 0 60000 65536"/>
                <a:gd name="T11" fmla="*/ 0 60000 65536"/>
                <a:gd name="T12" fmla="*/ 0 60000 65536"/>
                <a:gd name="T13" fmla="*/ 0 60000 65536"/>
                <a:gd name="T14" fmla="*/ 0 60000 65536"/>
                <a:gd name="T15" fmla="*/ 0 w 29"/>
                <a:gd name="T16" fmla="*/ 0 h 113"/>
                <a:gd name="T17" fmla="*/ 29 w 29"/>
                <a:gd name="T18" fmla="*/ 113 h 113"/>
              </a:gdLst>
              <a:ahLst/>
              <a:cxnLst>
                <a:cxn ang="T10">
                  <a:pos x="T0" y="T1"/>
                </a:cxn>
                <a:cxn ang="T11">
                  <a:pos x="T2" y="T3"/>
                </a:cxn>
                <a:cxn ang="T12">
                  <a:pos x="T4" y="T5"/>
                </a:cxn>
                <a:cxn ang="T13">
                  <a:pos x="T6" y="T7"/>
                </a:cxn>
                <a:cxn ang="T14">
                  <a:pos x="T8" y="T9"/>
                </a:cxn>
              </a:cxnLst>
              <a:rect l="T15" t="T16" r="T17" b="T18"/>
              <a:pathLst>
                <a:path w="29" h="113">
                  <a:moveTo>
                    <a:pt x="29" y="113"/>
                  </a:moveTo>
                  <a:lnTo>
                    <a:pt x="0" y="101"/>
                  </a:lnTo>
                  <a:lnTo>
                    <a:pt x="0" y="0"/>
                  </a:lnTo>
                  <a:lnTo>
                    <a:pt x="29" y="12"/>
                  </a:lnTo>
                  <a:lnTo>
                    <a:pt x="29" y="113"/>
                  </a:lnTo>
                  <a:close/>
                </a:path>
              </a:pathLst>
            </a:custGeom>
            <a:solidFill>
              <a:srgbClr val="91637A"/>
            </a:solidFill>
            <a:ln w="9525">
              <a:noFill/>
              <a:round/>
              <a:headEnd/>
              <a:tailEnd/>
            </a:ln>
          </p:spPr>
          <p:txBody>
            <a:bodyPr/>
            <a:lstStyle/>
            <a:p>
              <a:endParaRPr lang="he-IL" sz="1800"/>
            </a:p>
          </p:txBody>
        </p:sp>
        <p:sp>
          <p:nvSpPr>
            <p:cNvPr id="1030490" name="Freeform 352"/>
            <p:cNvSpPr>
              <a:spLocks/>
            </p:cNvSpPr>
            <p:nvPr/>
          </p:nvSpPr>
          <p:spPr bwMode="auto">
            <a:xfrm>
              <a:off x="4132" y="916"/>
              <a:ext cx="55" cy="69"/>
            </a:xfrm>
            <a:custGeom>
              <a:avLst/>
              <a:gdLst>
                <a:gd name="T0" fmla="*/ 108 w 108"/>
                <a:gd name="T1" fmla="*/ 45 h 138"/>
                <a:gd name="T2" fmla="*/ 108 w 108"/>
                <a:gd name="T3" fmla="*/ 138 h 138"/>
                <a:gd name="T4" fmla="*/ 0 w 108"/>
                <a:gd name="T5" fmla="*/ 99 h 138"/>
                <a:gd name="T6" fmla="*/ 0 w 108"/>
                <a:gd name="T7" fmla="*/ 0 h 138"/>
                <a:gd name="T8" fmla="*/ 108 w 108"/>
                <a:gd name="T9" fmla="*/ 45 h 138"/>
                <a:gd name="T10" fmla="*/ 0 60000 65536"/>
                <a:gd name="T11" fmla="*/ 0 60000 65536"/>
                <a:gd name="T12" fmla="*/ 0 60000 65536"/>
                <a:gd name="T13" fmla="*/ 0 60000 65536"/>
                <a:gd name="T14" fmla="*/ 0 60000 65536"/>
                <a:gd name="T15" fmla="*/ 0 w 108"/>
                <a:gd name="T16" fmla="*/ 0 h 138"/>
                <a:gd name="T17" fmla="*/ 108 w 108"/>
                <a:gd name="T18" fmla="*/ 138 h 138"/>
              </a:gdLst>
              <a:ahLst/>
              <a:cxnLst>
                <a:cxn ang="T10">
                  <a:pos x="T0" y="T1"/>
                </a:cxn>
                <a:cxn ang="T11">
                  <a:pos x="T2" y="T3"/>
                </a:cxn>
                <a:cxn ang="T12">
                  <a:pos x="T4" y="T5"/>
                </a:cxn>
                <a:cxn ang="T13">
                  <a:pos x="T6" y="T7"/>
                </a:cxn>
                <a:cxn ang="T14">
                  <a:pos x="T8" y="T9"/>
                </a:cxn>
              </a:cxnLst>
              <a:rect l="T15" t="T16" r="T17" b="T18"/>
              <a:pathLst>
                <a:path w="108" h="138">
                  <a:moveTo>
                    <a:pt x="108" y="45"/>
                  </a:moveTo>
                  <a:lnTo>
                    <a:pt x="108" y="138"/>
                  </a:lnTo>
                  <a:lnTo>
                    <a:pt x="0" y="99"/>
                  </a:lnTo>
                  <a:lnTo>
                    <a:pt x="0" y="0"/>
                  </a:lnTo>
                  <a:lnTo>
                    <a:pt x="108" y="45"/>
                  </a:lnTo>
                  <a:close/>
                </a:path>
              </a:pathLst>
            </a:custGeom>
            <a:solidFill>
              <a:srgbClr val="91637A"/>
            </a:solidFill>
            <a:ln w="9525">
              <a:noFill/>
              <a:round/>
              <a:headEnd/>
              <a:tailEnd/>
            </a:ln>
          </p:spPr>
          <p:txBody>
            <a:bodyPr/>
            <a:lstStyle/>
            <a:p>
              <a:endParaRPr lang="he-IL" sz="1800"/>
            </a:p>
          </p:txBody>
        </p:sp>
        <p:sp>
          <p:nvSpPr>
            <p:cNvPr id="1030491" name="Freeform 353"/>
            <p:cNvSpPr>
              <a:spLocks/>
            </p:cNvSpPr>
            <p:nvPr/>
          </p:nvSpPr>
          <p:spPr bwMode="auto">
            <a:xfrm>
              <a:off x="4132" y="975"/>
              <a:ext cx="15" cy="55"/>
            </a:xfrm>
            <a:custGeom>
              <a:avLst/>
              <a:gdLst>
                <a:gd name="T0" fmla="*/ 29 w 29"/>
                <a:gd name="T1" fmla="*/ 11 h 111"/>
                <a:gd name="T2" fmla="*/ 29 w 29"/>
                <a:gd name="T3" fmla="*/ 111 h 111"/>
                <a:gd name="T4" fmla="*/ 0 w 29"/>
                <a:gd name="T5" fmla="*/ 103 h 111"/>
                <a:gd name="T6" fmla="*/ 0 w 29"/>
                <a:gd name="T7" fmla="*/ 0 h 111"/>
                <a:gd name="T8" fmla="*/ 29 w 29"/>
                <a:gd name="T9" fmla="*/ 11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29" y="11"/>
                  </a:moveTo>
                  <a:lnTo>
                    <a:pt x="29" y="111"/>
                  </a:lnTo>
                  <a:lnTo>
                    <a:pt x="0" y="103"/>
                  </a:lnTo>
                  <a:lnTo>
                    <a:pt x="0" y="0"/>
                  </a:lnTo>
                  <a:lnTo>
                    <a:pt x="29" y="11"/>
                  </a:lnTo>
                  <a:close/>
                </a:path>
              </a:pathLst>
            </a:custGeom>
            <a:solidFill>
              <a:srgbClr val="91637A"/>
            </a:solidFill>
            <a:ln w="9525">
              <a:noFill/>
              <a:round/>
              <a:headEnd/>
              <a:tailEnd/>
            </a:ln>
          </p:spPr>
          <p:txBody>
            <a:bodyPr/>
            <a:lstStyle/>
            <a:p>
              <a:endParaRPr lang="he-IL" sz="1800"/>
            </a:p>
          </p:txBody>
        </p:sp>
        <p:sp>
          <p:nvSpPr>
            <p:cNvPr id="1030492" name="Freeform 354"/>
            <p:cNvSpPr>
              <a:spLocks/>
            </p:cNvSpPr>
            <p:nvPr/>
          </p:nvSpPr>
          <p:spPr bwMode="auto">
            <a:xfrm>
              <a:off x="4132" y="1036"/>
              <a:ext cx="55" cy="64"/>
            </a:xfrm>
            <a:custGeom>
              <a:avLst/>
              <a:gdLst>
                <a:gd name="T0" fmla="*/ 108 w 108"/>
                <a:gd name="T1" fmla="*/ 34 h 128"/>
                <a:gd name="T2" fmla="*/ 108 w 108"/>
                <a:gd name="T3" fmla="*/ 128 h 128"/>
                <a:gd name="T4" fmla="*/ 0 w 108"/>
                <a:gd name="T5" fmla="*/ 100 h 128"/>
                <a:gd name="T6" fmla="*/ 0 w 108"/>
                <a:gd name="T7" fmla="*/ 0 h 128"/>
                <a:gd name="T8" fmla="*/ 108 w 108"/>
                <a:gd name="T9" fmla="*/ 34 h 128"/>
                <a:gd name="T10" fmla="*/ 0 60000 65536"/>
                <a:gd name="T11" fmla="*/ 0 60000 65536"/>
                <a:gd name="T12" fmla="*/ 0 60000 65536"/>
                <a:gd name="T13" fmla="*/ 0 60000 65536"/>
                <a:gd name="T14" fmla="*/ 0 60000 65536"/>
                <a:gd name="T15" fmla="*/ 0 w 108"/>
                <a:gd name="T16" fmla="*/ 0 h 128"/>
                <a:gd name="T17" fmla="*/ 108 w 108"/>
                <a:gd name="T18" fmla="*/ 128 h 128"/>
              </a:gdLst>
              <a:ahLst/>
              <a:cxnLst>
                <a:cxn ang="T10">
                  <a:pos x="T0" y="T1"/>
                </a:cxn>
                <a:cxn ang="T11">
                  <a:pos x="T2" y="T3"/>
                </a:cxn>
                <a:cxn ang="T12">
                  <a:pos x="T4" y="T5"/>
                </a:cxn>
                <a:cxn ang="T13">
                  <a:pos x="T6" y="T7"/>
                </a:cxn>
                <a:cxn ang="T14">
                  <a:pos x="T8" y="T9"/>
                </a:cxn>
              </a:cxnLst>
              <a:rect l="T15" t="T16" r="T17" b="T18"/>
              <a:pathLst>
                <a:path w="108" h="128">
                  <a:moveTo>
                    <a:pt x="108" y="34"/>
                  </a:moveTo>
                  <a:lnTo>
                    <a:pt x="108" y="128"/>
                  </a:lnTo>
                  <a:lnTo>
                    <a:pt x="0" y="100"/>
                  </a:lnTo>
                  <a:lnTo>
                    <a:pt x="0" y="0"/>
                  </a:lnTo>
                  <a:lnTo>
                    <a:pt x="108" y="34"/>
                  </a:lnTo>
                  <a:close/>
                </a:path>
              </a:pathLst>
            </a:custGeom>
            <a:solidFill>
              <a:srgbClr val="91637A"/>
            </a:solidFill>
            <a:ln w="9525">
              <a:noFill/>
              <a:round/>
              <a:headEnd/>
              <a:tailEnd/>
            </a:ln>
          </p:spPr>
          <p:txBody>
            <a:bodyPr/>
            <a:lstStyle/>
            <a:p>
              <a:endParaRPr lang="he-IL" sz="1800"/>
            </a:p>
          </p:txBody>
        </p:sp>
        <p:sp>
          <p:nvSpPr>
            <p:cNvPr id="1030493" name="Freeform 355"/>
            <p:cNvSpPr>
              <a:spLocks/>
            </p:cNvSpPr>
            <p:nvPr/>
          </p:nvSpPr>
          <p:spPr bwMode="auto">
            <a:xfrm>
              <a:off x="4132" y="1095"/>
              <a:ext cx="15" cy="55"/>
            </a:xfrm>
            <a:custGeom>
              <a:avLst/>
              <a:gdLst>
                <a:gd name="T0" fmla="*/ 29 w 29"/>
                <a:gd name="T1" fmla="*/ 8 h 109"/>
                <a:gd name="T2" fmla="*/ 29 w 29"/>
                <a:gd name="T3" fmla="*/ 109 h 109"/>
                <a:gd name="T4" fmla="*/ 0 w 29"/>
                <a:gd name="T5" fmla="*/ 104 h 109"/>
                <a:gd name="T6" fmla="*/ 0 w 29"/>
                <a:gd name="T7" fmla="*/ 0 h 109"/>
                <a:gd name="T8" fmla="*/ 29 w 29"/>
                <a:gd name="T9" fmla="*/ 8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29" y="8"/>
                  </a:moveTo>
                  <a:lnTo>
                    <a:pt x="29" y="109"/>
                  </a:lnTo>
                  <a:lnTo>
                    <a:pt x="0" y="104"/>
                  </a:lnTo>
                  <a:lnTo>
                    <a:pt x="0" y="0"/>
                  </a:lnTo>
                  <a:lnTo>
                    <a:pt x="29" y="8"/>
                  </a:lnTo>
                  <a:close/>
                </a:path>
              </a:pathLst>
            </a:custGeom>
            <a:solidFill>
              <a:srgbClr val="91637A"/>
            </a:solidFill>
            <a:ln w="9525">
              <a:noFill/>
              <a:round/>
              <a:headEnd/>
              <a:tailEnd/>
            </a:ln>
          </p:spPr>
          <p:txBody>
            <a:bodyPr/>
            <a:lstStyle/>
            <a:p>
              <a:endParaRPr lang="he-IL" sz="1800"/>
            </a:p>
          </p:txBody>
        </p:sp>
        <p:sp>
          <p:nvSpPr>
            <p:cNvPr id="1030494" name="Freeform 356"/>
            <p:cNvSpPr>
              <a:spLocks/>
            </p:cNvSpPr>
            <p:nvPr/>
          </p:nvSpPr>
          <p:spPr bwMode="auto">
            <a:xfrm>
              <a:off x="4132" y="1156"/>
              <a:ext cx="55" cy="58"/>
            </a:xfrm>
            <a:custGeom>
              <a:avLst/>
              <a:gdLst>
                <a:gd name="T0" fmla="*/ 108 w 108"/>
                <a:gd name="T1" fmla="*/ 21 h 115"/>
                <a:gd name="T2" fmla="*/ 108 w 108"/>
                <a:gd name="T3" fmla="*/ 115 h 115"/>
                <a:gd name="T4" fmla="*/ 0 w 108"/>
                <a:gd name="T5" fmla="*/ 100 h 115"/>
                <a:gd name="T6" fmla="*/ 0 w 108"/>
                <a:gd name="T7" fmla="*/ 0 h 115"/>
                <a:gd name="T8" fmla="*/ 108 w 108"/>
                <a:gd name="T9" fmla="*/ 21 h 115"/>
                <a:gd name="T10" fmla="*/ 0 60000 65536"/>
                <a:gd name="T11" fmla="*/ 0 60000 65536"/>
                <a:gd name="T12" fmla="*/ 0 60000 65536"/>
                <a:gd name="T13" fmla="*/ 0 60000 65536"/>
                <a:gd name="T14" fmla="*/ 0 60000 65536"/>
                <a:gd name="T15" fmla="*/ 0 w 108"/>
                <a:gd name="T16" fmla="*/ 0 h 115"/>
                <a:gd name="T17" fmla="*/ 108 w 108"/>
                <a:gd name="T18" fmla="*/ 115 h 115"/>
              </a:gdLst>
              <a:ahLst/>
              <a:cxnLst>
                <a:cxn ang="T10">
                  <a:pos x="T0" y="T1"/>
                </a:cxn>
                <a:cxn ang="T11">
                  <a:pos x="T2" y="T3"/>
                </a:cxn>
                <a:cxn ang="T12">
                  <a:pos x="T4" y="T5"/>
                </a:cxn>
                <a:cxn ang="T13">
                  <a:pos x="T6" y="T7"/>
                </a:cxn>
                <a:cxn ang="T14">
                  <a:pos x="T8" y="T9"/>
                </a:cxn>
              </a:cxnLst>
              <a:rect l="T15" t="T16" r="T17" b="T18"/>
              <a:pathLst>
                <a:path w="108" h="115">
                  <a:moveTo>
                    <a:pt x="108" y="21"/>
                  </a:moveTo>
                  <a:lnTo>
                    <a:pt x="108" y="115"/>
                  </a:lnTo>
                  <a:lnTo>
                    <a:pt x="0" y="100"/>
                  </a:lnTo>
                  <a:lnTo>
                    <a:pt x="0" y="0"/>
                  </a:lnTo>
                  <a:lnTo>
                    <a:pt x="108" y="21"/>
                  </a:lnTo>
                  <a:close/>
                </a:path>
              </a:pathLst>
            </a:custGeom>
            <a:solidFill>
              <a:srgbClr val="91637A"/>
            </a:solidFill>
            <a:ln w="9525">
              <a:noFill/>
              <a:round/>
              <a:headEnd/>
              <a:tailEnd/>
            </a:ln>
          </p:spPr>
          <p:txBody>
            <a:bodyPr/>
            <a:lstStyle/>
            <a:p>
              <a:endParaRPr lang="he-IL" sz="1800"/>
            </a:p>
          </p:txBody>
        </p:sp>
        <p:sp>
          <p:nvSpPr>
            <p:cNvPr id="1030495" name="Freeform 357"/>
            <p:cNvSpPr>
              <a:spLocks/>
            </p:cNvSpPr>
            <p:nvPr/>
          </p:nvSpPr>
          <p:spPr bwMode="auto">
            <a:xfrm>
              <a:off x="4132" y="1215"/>
              <a:ext cx="15" cy="53"/>
            </a:xfrm>
            <a:custGeom>
              <a:avLst/>
              <a:gdLst>
                <a:gd name="T0" fmla="*/ 29 w 29"/>
                <a:gd name="T1" fmla="*/ 3 h 104"/>
                <a:gd name="T2" fmla="*/ 29 w 29"/>
                <a:gd name="T3" fmla="*/ 104 h 104"/>
                <a:gd name="T4" fmla="*/ 0 w 29"/>
                <a:gd name="T5" fmla="*/ 102 h 104"/>
                <a:gd name="T6" fmla="*/ 0 w 29"/>
                <a:gd name="T7" fmla="*/ 0 h 104"/>
                <a:gd name="T8" fmla="*/ 29 w 29"/>
                <a:gd name="T9" fmla="*/ 3 h 104"/>
                <a:gd name="T10" fmla="*/ 0 60000 65536"/>
                <a:gd name="T11" fmla="*/ 0 60000 65536"/>
                <a:gd name="T12" fmla="*/ 0 60000 65536"/>
                <a:gd name="T13" fmla="*/ 0 60000 65536"/>
                <a:gd name="T14" fmla="*/ 0 60000 65536"/>
                <a:gd name="T15" fmla="*/ 0 w 29"/>
                <a:gd name="T16" fmla="*/ 0 h 104"/>
                <a:gd name="T17" fmla="*/ 29 w 29"/>
                <a:gd name="T18" fmla="*/ 104 h 104"/>
              </a:gdLst>
              <a:ahLst/>
              <a:cxnLst>
                <a:cxn ang="T10">
                  <a:pos x="T0" y="T1"/>
                </a:cxn>
                <a:cxn ang="T11">
                  <a:pos x="T2" y="T3"/>
                </a:cxn>
                <a:cxn ang="T12">
                  <a:pos x="T4" y="T5"/>
                </a:cxn>
                <a:cxn ang="T13">
                  <a:pos x="T6" y="T7"/>
                </a:cxn>
                <a:cxn ang="T14">
                  <a:pos x="T8" y="T9"/>
                </a:cxn>
              </a:cxnLst>
              <a:rect l="T15" t="T16" r="T17" b="T18"/>
              <a:pathLst>
                <a:path w="29" h="104">
                  <a:moveTo>
                    <a:pt x="29" y="3"/>
                  </a:moveTo>
                  <a:lnTo>
                    <a:pt x="29" y="104"/>
                  </a:lnTo>
                  <a:lnTo>
                    <a:pt x="0" y="102"/>
                  </a:lnTo>
                  <a:lnTo>
                    <a:pt x="0" y="0"/>
                  </a:lnTo>
                  <a:lnTo>
                    <a:pt x="29" y="3"/>
                  </a:lnTo>
                  <a:close/>
                </a:path>
              </a:pathLst>
            </a:custGeom>
            <a:solidFill>
              <a:srgbClr val="91637A"/>
            </a:solidFill>
            <a:ln w="9525">
              <a:noFill/>
              <a:round/>
              <a:headEnd/>
              <a:tailEnd/>
            </a:ln>
          </p:spPr>
          <p:txBody>
            <a:bodyPr/>
            <a:lstStyle/>
            <a:p>
              <a:endParaRPr lang="he-IL" sz="1800"/>
            </a:p>
          </p:txBody>
        </p:sp>
        <p:sp>
          <p:nvSpPr>
            <p:cNvPr id="1030496" name="Freeform 358"/>
            <p:cNvSpPr>
              <a:spLocks/>
            </p:cNvSpPr>
            <p:nvPr/>
          </p:nvSpPr>
          <p:spPr bwMode="auto">
            <a:xfrm>
              <a:off x="4132" y="1454"/>
              <a:ext cx="15" cy="53"/>
            </a:xfrm>
            <a:custGeom>
              <a:avLst/>
              <a:gdLst>
                <a:gd name="T0" fmla="*/ 0 w 29"/>
                <a:gd name="T1" fmla="*/ 3 h 106"/>
                <a:gd name="T2" fmla="*/ 29 w 29"/>
                <a:gd name="T3" fmla="*/ 0 h 106"/>
                <a:gd name="T4" fmla="*/ 29 w 29"/>
                <a:gd name="T5" fmla="*/ 103 h 106"/>
                <a:gd name="T6" fmla="*/ 0 w 29"/>
                <a:gd name="T7" fmla="*/ 106 h 106"/>
                <a:gd name="T8" fmla="*/ 0 w 29"/>
                <a:gd name="T9" fmla="*/ 3 h 106"/>
                <a:gd name="T10" fmla="*/ 0 60000 65536"/>
                <a:gd name="T11" fmla="*/ 0 60000 65536"/>
                <a:gd name="T12" fmla="*/ 0 60000 65536"/>
                <a:gd name="T13" fmla="*/ 0 60000 65536"/>
                <a:gd name="T14" fmla="*/ 0 60000 65536"/>
                <a:gd name="T15" fmla="*/ 0 w 29"/>
                <a:gd name="T16" fmla="*/ 0 h 106"/>
                <a:gd name="T17" fmla="*/ 29 w 29"/>
                <a:gd name="T18" fmla="*/ 106 h 106"/>
              </a:gdLst>
              <a:ahLst/>
              <a:cxnLst>
                <a:cxn ang="T10">
                  <a:pos x="T0" y="T1"/>
                </a:cxn>
                <a:cxn ang="T11">
                  <a:pos x="T2" y="T3"/>
                </a:cxn>
                <a:cxn ang="T12">
                  <a:pos x="T4" y="T5"/>
                </a:cxn>
                <a:cxn ang="T13">
                  <a:pos x="T6" y="T7"/>
                </a:cxn>
                <a:cxn ang="T14">
                  <a:pos x="T8" y="T9"/>
                </a:cxn>
              </a:cxnLst>
              <a:rect l="T15" t="T16" r="T17" b="T18"/>
              <a:pathLst>
                <a:path w="29" h="106">
                  <a:moveTo>
                    <a:pt x="0" y="3"/>
                  </a:moveTo>
                  <a:lnTo>
                    <a:pt x="29" y="0"/>
                  </a:lnTo>
                  <a:lnTo>
                    <a:pt x="29" y="103"/>
                  </a:lnTo>
                  <a:lnTo>
                    <a:pt x="0" y="106"/>
                  </a:lnTo>
                  <a:lnTo>
                    <a:pt x="0" y="3"/>
                  </a:lnTo>
                  <a:close/>
                </a:path>
              </a:pathLst>
            </a:custGeom>
            <a:solidFill>
              <a:srgbClr val="91637A"/>
            </a:solidFill>
            <a:ln w="9525">
              <a:noFill/>
              <a:round/>
              <a:headEnd/>
              <a:tailEnd/>
            </a:ln>
          </p:spPr>
          <p:txBody>
            <a:bodyPr/>
            <a:lstStyle/>
            <a:p>
              <a:endParaRPr lang="he-IL" sz="1800"/>
            </a:p>
          </p:txBody>
        </p:sp>
        <p:sp>
          <p:nvSpPr>
            <p:cNvPr id="1030497" name="Freeform 359"/>
            <p:cNvSpPr>
              <a:spLocks/>
            </p:cNvSpPr>
            <p:nvPr/>
          </p:nvSpPr>
          <p:spPr bwMode="auto">
            <a:xfrm>
              <a:off x="4132" y="1508"/>
              <a:ext cx="55" cy="58"/>
            </a:xfrm>
            <a:custGeom>
              <a:avLst/>
              <a:gdLst>
                <a:gd name="T0" fmla="*/ 0 w 108"/>
                <a:gd name="T1" fmla="*/ 16 h 116"/>
                <a:gd name="T2" fmla="*/ 108 w 108"/>
                <a:gd name="T3" fmla="*/ 0 h 116"/>
                <a:gd name="T4" fmla="*/ 108 w 108"/>
                <a:gd name="T5" fmla="*/ 95 h 116"/>
                <a:gd name="T6" fmla="*/ 0 w 108"/>
                <a:gd name="T7" fmla="*/ 116 h 116"/>
                <a:gd name="T8" fmla="*/ 0 w 108"/>
                <a:gd name="T9" fmla="*/ 16 h 116"/>
                <a:gd name="T10" fmla="*/ 0 60000 65536"/>
                <a:gd name="T11" fmla="*/ 0 60000 65536"/>
                <a:gd name="T12" fmla="*/ 0 60000 65536"/>
                <a:gd name="T13" fmla="*/ 0 60000 65536"/>
                <a:gd name="T14" fmla="*/ 0 60000 65536"/>
                <a:gd name="T15" fmla="*/ 0 w 108"/>
                <a:gd name="T16" fmla="*/ 0 h 116"/>
                <a:gd name="T17" fmla="*/ 108 w 108"/>
                <a:gd name="T18" fmla="*/ 116 h 116"/>
              </a:gdLst>
              <a:ahLst/>
              <a:cxnLst>
                <a:cxn ang="T10">
                  <a:pos x="T0" y="T1"/>
                </a:cxn>
                <a:cxn ang="T11">
                  <a:pos x="T2" y="T3"/>
                </a:cxn>
                <a:cxn ang="T12">
                  <a:pos x="T4" y="T5"/>
                </a:cxn>
                <a:cxn ang="T13">
                  <a:pos x="T6" y="T7"/>
                </a:cxn>
                <a:cxn ang="T14">
                  <a:pos x="T8" y="T9"/>
                </a:cxn>
              </a:cxnLst>
              <a:rect l="T15" t="T16" r="T17" b="T18"/>
              <a:pathLst>
                <a:path w="108" h="116">
                  <a:moveTo>
                    <a:pt x="0" y="16"/>
                  </a:moveTo>
                  <a:lnTo>
                    <a:pt x="108" y="0"/>
                  </a:lnTo>
                  <a:lnTo>
                    <a:pt x="108" y="95"/>
                  </a:lnTo>
                  <a:lnTo>
                    <a:pt x="0" y="116"/>
                  </a:lnTo>
                  <a:lnTo>
                    <a:pt x="0" y="16"/>
                  </a:lnTo>
                  <a:close/>
                </a:path>
              </a:pathLst>
            </a:custGeom>
            <a:solidFill>
              <a:srgbClr val="91637A"/>
            </a:solidFill>
            <a:ln w="9525">
              <a:noFill/>
              <a:round/>
              <a:headEnd/>
              <a:tailEnd/>
            </a:ln>
          </p:spPr>
          <p:txBody>
            <a:bodyPr/>
            <a:lstStyle/>
            <a:p>
              <a:endParaRPr lang="he-IL" sz="1800"/>
            </a:p>
          </p:txBody>
        </p:sp>
        <p:sp>
          <p:nvSpPr>
            <p:cNvPr id="1030498" name="Freeform 360"/>
            <p:cNvSpPr>
              <a:spLocks/>
            </p:cNvSpPr>
            <p:nvPr/>
          </p:nvSpPr>
          <p:spPr bwMode="auto">
            <a:xfrm>
              <a:off x="4155" y="1556"/>
              <a:ext cx="75" cy="65"/>
            </a:xfrm>
            <a:custGeom>
              <a:avLst/>
              <a:gdLst>
                <a:gd name="T0" fmla="*/ 149 w 149"/>
                <a:gd name="T1" fmla="*/ 0 h 129"/>
                <a:gd name="T2" fmla="*/ 149 w 149"/>
                <a:gd name="T3" fmla="*/ 91 h 129"/>
                <a:gd name="T4" fmla="*/ 0 w 149"/>
                <a:gd name="T5" fmla="*/ 129 h 129"/>
                <a:gd name="T6" fmla="*/ 0 w 149"/>
                <a:gd name="T7" fmla="*/ 29 h 129"/>
                <a:gd name="T8" fmla="*/ 149 w 149"/>
                <a:gd name="T9" fmla="*/ 0 h 129"/>
                <a:gd name="T10" fmla="*/ 0 60000 65536"/>
                <a:gd name="T11" fmla="*/ 0 60000 65536"/>
                <a:gd name="T12" fmla="*/ 0 60000 65536"/>
                <a:gd name="T13" fmla="*/ 0 60000 65536"/>
                <a:gd name="T14" fmla="*/ 0 60000 65536"/>
                <a:gd name="T15" fmla="*/ 0 w 149"/>
                <a:gd name="T16" fmla="*/ 0 h 129"/>
                <a:gd name="T17" fmla="*/ 149 w 149"/>
                <a:gd name="T18" fmla="*/ 129 h 129"/>
              </a:gdLst>
              <a:ahLst/>
              <a:cxnLst>
                <a:cxn ang="T10">
                  <a:pos x="T0" y="T1"/>
                </a:cxn>
                <a:cxn ang="T11">
                  <a:pos x="T2" y="T3"/>
                </a:cxn>
                <a:cxn ang="T12">
                  <a:pos x="T4" y="T5"/>
                </a:cxn>
                <a:cxn ang="T13">
                  <a:pos x="T6" y="T7"/>
                </a:cxn>
                <a:cxn ang="T14">
                  <a:pos x="T8" y="T9"/>
                </a:cxn>
              </a:cxnLst>
              <a:rect l="T15" t="T16" r="T17" b="T18"/>
              <a:pathLst>
                <a:path w="149" h="129">
                  <a:moveTo>
                    <a:pt x="149" y="0"/>
                  </a:moveTo>
                  <a:lnTo>
                    <a:pt x="149" y="91"/>
                  </a:lnTo>
                  <a:lnTo>
                    <a:pt x="0" y="129"/>
                  </a:lnTo>
                  <a:lnTo>
                    <a:pt x="0" y="29"/>
                  </a:lnTo>
                  <a:lnTo>
                    <a:pt x="149" y="0"/>
                  </a:lnTo>
                  <a:close/>
                </a:path>
              </a:pathLst>
            </a:custGeom>
            <a:solidFill>
              <a:srgbClr val="91637A"/>
            </a:solidFill>
            <a:ln w="9525">
              <a:noFill/>
              <a:round/>
              <a:headEnd/>
              <a:tailEnd/>
            </a:ln>
          </p:spPr>
          <p:txBody>
            <a:bodyPr/>
            <a:lstStyle/>
            <a:p>
              <a:endParaRPr lang="he-IL" sz="1800"/>
            </a:p>
          </p:txBody>
        </p:sp>
        <p:sp>
          <p:nvSpPr>
            <p:cNvPr id="1030499" name="Freeform 361"/>
            <p:cNvSpPr>
              <a:spLocks/>
            </p:cNvSpPr>
            <p:nvPr/>
          </p:nvSpPr>
          <p:spPr bwMode="auto">
            <a:xfrm>
              <a:off x="4487" y="1104"/>
              <a:ext cx="16" cy="36"/>
            </a:xfrm>
            <a:custGeom>
              <a:avLst/>
              <a:gdLst>
                <a:gd name="T0" fmla="*/ 0 w 33"/>
                <a:gd name="T1" fmla="*/ 62 h 72"/>
                <a:gd name="T2" fmla="*/ 0 w 33"/>
                <a:gd name="T3" fmla="*/ 0 h 72"/>
                <a:gd name="T4" fmla="*/ 33 w 33"/>
                <a:gd name="T5" fmla="*/ 12 h 72"/>
                <a:gd name="T6" fmla="*/ 33 w 33"/>
                <a:gd name="T7" fmla="*/ 72 h 72"/>
                <a:gd name="T8" fmla="*/ 0 w 33"/>
                <a:gd name="T9" fmla="*/ 62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62"/>
                  </a:moveTo>
                  <a:lnTo>
                    <a:pt x="0" y="0"/>
                  </a:lnTo>
                  <a:lnTo>
                    <a:pt x="33" y="12"/>
                  </a:lnTo>
                  <a:lnTo>
                    <a:pt x="33" y="72"/>
                  </a:lnTo>
                  <a:lnTo>
                    <a:pt x="0" y="62"/>
                  </a:lnTo>
                  <a:close/>
                </a:path>
              </a:pathLst>
            </a:custGeom>
            <a:solidFill>
              <a:srgbClr val="91637A"/>
            </a:solidFill>
            <a:ln w="9525">
              <a:noFill/>
              <a:round/>
              <a:headEnd/>
              <a:tailEnd/>
            </a:ln>
          </p:spPr>
          <p:txBody>
            <a:bodyPr/>
            <a:lstStyle/>
            <a:p>
              <a:endParaRPr lang="he-IL" sz="1800"/>
            </a:p>
          </p:txBody>
        </p:sp>
        <p:sp>
          <p:nvSpPr>
            <p:cNvPr id="1030500" name="Freeform 362"/>
            <p:cNvSpPr>
              <a:spLocks/>
            </p:cNvSpPr>
            <p:nvPr/>
          </p:nvSpPr>
          <p:spPr bwMode="auto">
            <a:xfrm>
              <a:off x="4404" y="1074"/>
              <a:ext cx="75" cy="58"/>
            </a:xfrm>
            <a:custGeom>
              <a:avLst/>
              <a:gdLst>
                <a:gd name="T0" fmla="*/ 148 w 148"/>
                <a:gd name="T1" fmla="*/ 117 h 117"/>
                <a:gd name="T2" fmla="*/ 0 w 148"/>
                <a:gd name="T3" fmla="*/ 72 h 117"/>
                <a:gd name="T4" fmla="*/ 0 w 148"/>
                <a:gd name="T5" fmla="*/ 0 h 117"/>
                <a:gd name="T6" fmla="*/ 148 w 148"/>
                <a:gd name="T7" fmla="*/ 53 h 117"/>
                <a:gd name="T8" fmla="*/ 148 w 148"/>
                <a:gd name="T9" fmla="*/ 117 h 117"/>
                <a:gd name="T10" fmla="*/ 0 60000 65536"/>
                <a:gd name="T11" fmla="*/ 0 60000 65536"/>
                <a:gd name="T12" fmla="*/ 0 60000 65536"/>
                <a:gd name="T13" fmla="*/ 0 60000 65536"/>
                <a:gd name="T14" fmla="*/ 0 60000 65536"/>
                <a:gd name="T15" fmla="*/ 0 w 148"/>
                <a:gd name="T16" fmla="*/ 0 h 117"/>
                <a:gd name="T17" fmla="*/ 148 w 148"/>
                <a:gd name="T18" fmla="*/ 117 h 117"/>
              </a:gdLst>
              <a:ahLst/>
              <a:cxnLst>
                <a:cxn ang="T10">
                  <a:pos x="T0" y="T1"/>
                </a:cxn>
                <a:cxn ang="T11">
                  <a:pos x="T2" y="T3"/>
                </a:cxn>
                <a:cxn ang="T12">
                  <a:pos x="T4" y="T5"/>
                </a:cxn>
                <a:cxn ang="T13">
                  <a:pos x="T6" y="T7"/>
                </a:cxn>
                <a:cxn ang="T14">
                  <a:pos x="T8" y="T9"/>
                </a:cxn>
              </a:cxnLst>
              <a:rect l="T15" t="T16" r="T17" b="T18"/>
              <a:pathLst>
                <a:path w="148" h="117">
                  <a:moveTo>
                    <a:pt x="148" y="117"/>
                  </a:moveTo>
                  <a:lnTo>
                    <a:pt x="0" y="72"/>
                  </a:lnTo>
                  <a:lnTo>
                    <a:pt x="0" y="0"/>
                  </a:lnTo>
                  <a:lnTo>
                    <a:pt x="148" y="53"/>
                  </a:lnTo>
                  <a:lnTo>
                    <a:pt x="148" y="117"/>
                  </a:lnTo>
                  <a:close/>
                </a:path>
              </a:pathLst>
            </a:custGeom>
            <a:solidFill>
              <a:srgbClr val="91637A"/>
            </a:solidFill>
            <a:ln w="9525">
              <a:noFill/>
              <a:round/>
              <a:headEnd/>
              <a:tailEnd/>
            </a:ln>
          </p:spPr>
          <p:txBody>
            <a:bodyPr/>
            <a:lstStyle/>
            <a:p>
              <a:endParaRPr lang="he-IL" sz="1800"/>
            </a:p>
          </p:txBody>
        </p:sp>
        <p:sp>
          <p:nvSpPr>
            <p:cNvPr id="1030501" name="Freeform 363"/>
            <p:cNvSpPr>
              <a:spLocks/>
            </p:cNvSpPr>
            <p:nvPr/>
          </p:nvSpPr>
          <p:spPr bwMode="auto">
            <a:xfrm>
              <a:off x="4362" y="1011"/>
              <a:ext cx="73" cy="65"/>
            </a:xfrm>
            <a:custGeom>
              <a:avLst/>
              <a:gdLst>
                <a:gd name="T0" fmla="*/ 0 w 148"/>
                <a:gd name="T1" fmla="*/ 75 h 129"/>
                <a:gd name="T2" fmla="*/ 0 w 148"/>
                <a:gd name="T3" fmla="*/ 0 h 129"/>
                <a:gd name="T4" fmla="*/ 148 w 148"/>
                <a:gd name="T5" fmla="*/ 62 h 129"/>
                <a:gd name="T6" fmla="*/ 148 w 148"/>
                <a:gd name="T7" fmla="*/ 129 h 129"/>
                <a:gd name="T8" fmla="*/ 0 w 148"/>
                <a:gd name="T9" fmla="*/ 75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75"/>
                  </a:moveTo>
                  <a:lnTo>
                    <a:pt x="0" y="0"/>
                  </a:lnTo>
                  <a:lnTo>
                    <a:pt x="148" y="62"/>
                  </a:lnTo>
                  <a:lnTo>
                    <a:pt x="148" y="129"/>
                  </a:lnTo>
                  <a:lnTo>
                    <a:pt x="0" y="75"/>
                  </a:lnTo>
                  <a:close/>
                </a:path>
              </a:pathLst>
            </a:custGeom>
            <a:solidFill>
              <a:srgbClr val="91637A"/>
            </a:solidFill>
            <a:ln w="9525">
              <a:noFill/>
              <a:round/>
              <a:headEnd/>
              <a:tailEnd/>
            </a:ln>
          </p:spPr>
          <p:txBody>
            <a:bodyPr/>
            <a:lstStyle/>
            <a:p>
              <a:endParaRPr lang="he-IL" sz="1800"/>
            </a:p>
          </p:txBody>
        </p:sp>
        <p:sp>
          <p:nvSpPr>
            <p:cNvPr id="1030502" name="Freeform 364"/>
            <p:cNvSpPr>
              <a:spLocks/>
            </p:cNvSpPr>
            <p:nvPr/>
          </p:nvSpPr>
          <p:spPr bwMode="auto">
            <a:xfrm>
              <a:off x="4321" y="945"/>
              <a:ext cx="75" cy="71"/>
            </a:xfrm>
            <a:custGeom>
              <a:avLst/>
              <a:gdLst>
                <a:gd name="T0" fmla="*/ 0 w 148"/>
                <a:gd name="T1" fmla="*/ 80 h 142"/>
                <a:gd name="T2" fmla="*/ 0 w 148"/>
                <a:gd name="T3" fmla="*/ 0 h 142"/>
                <a:gd name="T4" fmla="*/ 148 w 148"/>
                <a:gd name="T5" fmla="*/ 71 h 142"/>
                <a:gd name="T6" fmla="*/ 148 w 148"/>
                <a:gd name="T7" fmla="*/ 142 h 142"/>
                <a:gd name="T8" fmla="*/ 0 w 148"/>
                <a:gd name="T9" fmla="*/ 80 h 142"/>
                <a:gd name="T10" fmla="*/ 0 60000 65536"/>
                <a:gd name="T11" fmla="*/ 0 60000 65536"/>
                <a:gd name="T12" fmla="*/ 0 60000 65536"/>
                <a:gd name="T13" fmla="*/ 0 60000 65536"/>
                <a:gd name="T14" fmla="*/ 0 60000 65536"/>
                <a:gd name="T15" fmla="*/ 0 w 148"/>
                <a:gd name="T16" fmla="*/ 0 h 142"/>
                <a:gd name="T17" fmla="*/ 148 w 148"/>
                <a:gd name="T18" fmla="*/ 142 h 142"/>
              </a:gdLst>
              <a:ahLst/>
              <a:cxnLst>
                <a:cxn ang="T10">
                  <a:pos x="T0" y="T1"/>
                </a:cxn>
                <a:cxn ang="T11">
                  <a:pos x="T2" y="T3"/>
                </a:cxn>
                <a:cxn ang="T12">
                  <a:pos x="T4" y="T5"/>
                </a:cxn>
                <a:cxn ang="T13">
                  <a:pos x="T6" y="T7"/>
                </a:cxn>
                <a:cxn ang="T14">
                  <a:pos x="T8" y="T9"/>
                </a:cxn>
              </a:cxnLst>
              <a:rect l="T15" t="T16" r="T17" b="T18"/>
              <a:pathLst>
                <a:path w="148" h="142">
                  <a:moveTo>
                    <a:pt x="0" y="80"/>
                  </a:moveTo>
                  <a:lnTo>
                    <a:pt x="0" y="0"/>
                  </a:lnTo>
                  <a:lnTo>
                    <a:pt x="148" y="71"/>
                  </a:lnTo>
                  <a:lnTo>
                    <a:pt x="148" y="142"/>
                  </a:lnTo>
                  <a:lnTo>
                    <a:pt x="0" y="80"/>
                  </a:lnTo>
                  <a:close/>
                </a:path>
              </a:pathLst>
            </a:custGeom>
            <a:solidFill>
              <a:srgbClr val="91637A"/>
            </a:solidFill>
            <a:ln w="9525">
              <a:noFill/>
              <a:round/>
              <a:headEnd/>
              <a:tailEnd/>
            </a:ln>
          </p:spPr>
          <p:txBody>
            <a:bodyPr/>
            <a:lstStyle/>
            <a:p>
              <a:endParaRPr lang="he-IL" sz="1800"/>
            </a:p>
          </p:txBody>
        </p:sp>
        <p:sp>
          <p:nvSpPr>
            <p:cNvPr id="1030503" name="Freeform 365"/>
            <p:cNvSpPr>
              <a:spLocks/>
            </p:cNvSpPr>
            <p:nvPr/>
          </p:nvSpPr>
          <p:spPr bwMode="auto">
            <a:xfrm>
              <a:off x="4132" y="1572"/>
              <a:ext cx="15" cy="55"/>
            </a:xfrm>
            <a:custGeom>
              <a:avLst/>
              <a:gdLst>
                <a:gd name="T0" fmla="*/ 0 w 29"/>
                <a:gd name="T1" fmla="*/ 5 h 109"/>
                <a:gd name="T2" fmla="*/ 29 w 29"/>
                <a:gd name="T3" fmla="*/ 0 h 109"/>
                <a:gd name="T4" fmla="*/ 29 w 29"/>
                <a:gd name="T5" fmla="*/ 101 h 109"/>
                <a:gd name="T6" fmla="*/ 0 w 29"/>
                <a:gd name="T7" fmla="*/ 109 h 109"/>
                <a:gd name="T8" fmla="*/ 0 w 29"/>
                <a:gd name="T9" fmla="*/ 5 h 109"/>
                <a:gd name="T10" fmla="*/ 0 60000 65536"/>
                <a:gd name="T11" fmla="*/ 0 60000 65536"/>
                <a:gd name="T12" fmla="*/ 0 60000 65536"/>
                <a:gd name="T13" fmla="*/ 0 60000 65536"/>
                <a:gd name="T14" fmla="*/ 0 60000 65536"/>
                <a:gd name="T15" fmla="*/ 0 w 29"/>
                <a:gd name="T16" fmla="*/ 0 h 109"/>
                <a:gd name="T17" fmla="*/ 29 w 29"/>
                <a:gd name="T18" fmla="*/ 109 h 109"/>
              </a:gdLst>
              <a:ahLst/>
              <a:cxnLst>
                <a:cxn ang="T10">
                  <a:pos x="T0" y="T1"/>
                </a:cxn>
                <a:cxn ang="T11">
                  <a:pos x="T2" y="T3"/>
                </a:cxn>
                <a:cxn ang="T12">
                  <a:pos x="T4" y="T5"/>
                </a:cxn>
                <a:cxn ang="T13">
                  <a:pos x="T6" y="T7"/>
                </a:cxn>
                <a:cxn ang="T14">
                  <a:pos x="T8" y="T9"/>
                </a:cxn>
              </a:cxnLst>
              <a:rect l="T15" t="T16" r="T17" b="T18"/>
              <a:pathLst>
                <a:path w="29" h="109">
                  <a:moveTo>
                    <a:pt x="0" y="5"/>
                  </a:moveTo>
                  <a:lnTo>
                    <a:pt x="29" y="0"/>
                  </a:lnTo>
                  <a:lnTo>
                    <a:pt x="29" y="101"/>
                  </a:lnTo>
                  <a:lnTo>
                    <a:pt x="0" y="109"/>
                  </a:lnTo>
                  <a:lnTo>
                    <a:pt x="0" y="5"/>
                  </a:lnTo>
                  <a:close/>
                </a:path>
              </a:pathLst>
            </a:custGeom>
            <a:solidFill>
              <a:srgbClr val="91637A"/>
            </a:solidFill>
            <a:ln w="9525">
              <a:noFill/>
              <a:round/>
              <a:headEnd/>
              <a:tailEnd/>
            </a:ln>
          </p:spPr>
          <p:txBody>
            <a:bodyPr/>
            <a:lstStyle/>
            <a:p>
              <a:endParaRPr lang="he-IL" sz="1800"/>
            </a:p>
          </p:txBody>
        </p:sp>
        <p:sp>
          <p:nvSpPr>
            <p:cNvPr id="1030504" name="Freeform 366"/>
            <p:cNvSpPr>
              <a:spLocks/>
            </p:cNvSpPr>
            <p:nvPr/>
          </p:nvSpPr>
          <p:spPr bwMode="auto">
            <a:xfrm>
              <a:off x="4132" y="1692"/>
              <a:ext cx="15" cy="55"/>
            </a:xfrm>
            <a:custGeom>
              <a:avLst/>
              <a:gdLst>
                <a:gd name="T0" fmla="*/ 0 w 29"/>
                <a:gd name="T1" fmla="*/ 8 h 111"/>
                <a:gd name="T2" fmla="*/ 29 w 29"/>
                <a:gd name="T3" fmla="*/ 0 h 111"/>
                <a:gd name="T4" fmla="*/ 29 w 29"/>
                <a:gd name="T5" fmla="*/ 100 h 111"/>
                <a:gd name="T6" fmla="*/ 0 w 29"/>
                <a:gd name="T7" fmla="*/ 111 h 111"/>
                <a:gd name="T8" fmla="*/ 0 w 29"/>
                <a:gd name="T9" fmla="*/ 8 h 111"/>
                <a:gd name="T10" fmla="*/ 0 60000 65536"/>
                <a:gd name="T11" fmla="*/ 0 60000 65536"/>
                <a:gd name="T12" fmla="*/ 0 60000 65536"/>
                <a:gd name="T13" fmla="*/ 0 60000 65536"/>
                <a:gd name="T14" fmla="*/ 0 60000 65536"/>
                <a:gd name="T15" fmla="*/ 0 w 29"/>
                <a:gd name="T16" fmla="*/ 0 h 111"/>
                <a:gd name="T17" fmla="*/ 29 w 29"/>
                <a:gd name="T18" fmla="*/ 111 h 111"/>
              </a:gdLst>
              <a:ahLst/>
              <a:cxnLst>
                <a:cxn ang="T10">
                  <a:pos x="T0" y="T1"/>
                </a:cxn>
                <a:cxn ang="T11">
                  <a:pos x="T2" y="T3"/>
                </a:cxn>
                <a:cxn ang="T12">
                  <a:pos x="T4" y="T5"/>
                </a:cxn>
                <a:cxn ang="T13">
                  <a:pos x="T6" y="T7"/>
                </a:cxn>
                <a:cxn ang="T14">
                  <a:pos x="T8" y="T9"/>
                </a:cxn>
              </a:cxnLst>
              <a:rect l="T15" t="T16" r="T17" b="T18"/>
              <a:pathLst>
                <a:path w="29" h="111">
                  <a:moveTo>
                    <a:pt x="0" y="8"/>
                  </a:moveTo>
                  <a:lnTo>
                    <a:pt x="29" y="0"/>
                  </a:lnTo>
                  <a:lnTo>
                    <a:pt x="29" y="100"/>
                  </a:lnTo>
                  <a:lnTo>
                    <a:pt x="0" y="111"/>
                  </a:lnTo>
                  <a:lnTo>
                    <a:pt x="0" y="8"/>
                  </a:lnTo>
                  <a:close/>
                </a:path>
              </a:pathLst>
            </a:custGeom>
            <a:solidFill>
              <a:srgbClr val="91637A"/>
            </a:solidFill>
            <a:ln w="9525">
              <a:noFill/>
              <a:round/>
              <a:headEnd/>
              <a:tailEnd/>
            </a:ln>
          </p:spPr>
          <p:txBody>
            <a:bodyPr/>
            <a:lstStyle/>
            <a:p>
              <a:endParaRPr lang="he-IL" sz="1800"/>
            </a:p>
          </p:txBody>
        </p:sp>
        <p:sp>
          <p:nvSpPr>
            <p:cNvPr id="1030505" name="Freeform 367"/>
            <p:cNvSpPr>
              <a:spLocks/>
            </p:cNvSpPr>
            <p:nvPr/>
          </p:nvSpPr>
          <p:spPr bwMode="auto">
            <a:xfrm>
              <a:off x="4487" y="1580"/>
              <a:ext cx="16" cy="36"/>
            </a:xfrm>
            <a:custGeom>
              <a:avLst/>
              <a:gdLst>
                <a:gd name="T0" fmla="*/ 0 w 33"/>
                <a:gd name="T1" fmla="*/ 10 h 72"/>
                <a:gd name="T2" fmla="*/ 33 w 33"/>
                <a:gd name="T3" fmla="*/ 0 h 72"/>
                <a:gd name="T4" fmla="*/ 33 w 33"/>
                <a:gd name="T5" fmla="*/ 61 h 72"/>
                <a:gd name="T6" fmla="*/ 0 w 33"/>
                <a:gd name="T7" fmla="*/ 72 h 72"/>
                <a:gd name="T8" fmla="*/ 0 w 33"/>
                <a:gd name="T9" fmla="*/ 10 h 72"/>
                <a:gd name="T10" fmla="*/ 0 60000 65536"/>
                <a:gd name="T11" fmla="*/ 0 60000 65536"/>
                <a:gd name="T12" fmla="*/ 0 60000 65536"/>
                <a:gd name="T13" fmla="*/ 0 60000 65536"/>
                <a:gd name="T14" fmla="*/ 0 60000 65536"/>
                <a:gd name="T15" fmla="*/ 0 w 33"/>
                <a:gd name="T16" fmla="*/ 0 h 72"/>
                <a:gd name="T17" fmla="*/ 33 w 33"/>
                <a:gd name="T18" fmla="*/ 72 h 72"/>
              </a:gdLst>
              <a:ahLst/>
              <a:cxnLst>
                <a:cxn ang="T10">
                  <a:pos x="T0" y="T1"/>
                </a:cxn>
                <a:cxn ang="T11">
                  <a:pos x="T2" y="T3"/>
                </a:cxn>
                <a:cxn ang="T12">
                  <a:pos x="T4" y="T5"/>
                </a:cxn>
                <a:cxn ang="T13">
                  <a:pos x="T6" y="T7"/>
                </a:cxn>
                <a:cxn ang="T14">
                  <a:pos x="T8" y="T9"/>
                </a:cxn>
              </a:cxnLst>
              <a:rect l="T15" t="T16" r="T17" b="T18"/>
              <a:pathLst>
                <a:path w="33" h="72">
                  <a:moveTo>
                    <a:pt x="0" y="10"/>
                  </a:moveTo>
                  <a:lnTo>
                    <a:pt x="33" y="0"/>
                  </a:lnTo>
                  <a:lnTo>
                    <a:pt x="33" y="61"/>
                  </a:lnTo>
                  <a:lnTo>
                    <a:pt x="0" y="72"/>
                  </a:lnTo>
                  <a:lnTo>
                    <a:pt x="0" y="10"/>
                  </a:lnTo>
                  <a:close/>
                </a:path>
              </a:pathLst>
            </a:custGeom>
            <a:solidFill>
              <a:srgbClr val="91637A"/>
            </a:solidFill>
            <a:ln w="9525">
              <a:noFill/>
              <a:round/>
              <a:headEnd/>
              <a:tailEnd/>
            </a:ln>
          </p:spPr>
          <p:txBody>
            <a:bodyPr/>
            <a:lstStyle/>
            <a:p>
              <a:endParaRPr lang="he-IL" sz="1800"/>
            </a:p>
          </p:txBody>
        </p:sp>
        <p:sp>
          <p:nvSpPr>
            <p:cNvPr id="1030506" name="Freeform 368"/>
            <p:cNvSpPr>
              <a:spLocks/>
            </p:cNvSpPr>
            <p:nvPr/>
          </p:nvSpPr>
          <p:spPr bwMode="auto">
            <a:xfrm>
              <a:off x="4445" y="1047"/>
              <a:ext cx="58" cy="53"/>
            </a:xfrm>
            <a:custGeom>
              <a:avLst/>
              <a:gdLst>
                <a:gd name="T0" fmla="*/ 0 w 118"/>
                <a:gd name="T1" fmla="*/ 65 h 107"/>
                <a:gd name="T2" fmla="*/ 0 w 118"/>
                <a:gd name="T3" fmla="*/ 0 h 107"/>
                <a:gd name="T4" fmla="*/ 118 w 118"/>
                <a:gd name="T5" fmla="*/ 50 h 107"/>
                <a:gd name="T6" fmla="*/ 118 w 118"/>
                <a:gd name="T7" fmla="*/ 107 h 107"/>
                <a:gd name="T8" fmla="*/ 0 w 118"/>
                <a:gd name="T9" fmla="*/ 65 h 107"/>
                <a:gd name="T10" fmla="*/ 0 60000 65536"/>
                <a:gd name="T11" fmla="*/ 0 60000 65536"/>
                <a:gd name="T12" fmla="*/ 0 60000 65536"/>
                <a:gd name="T13" fmla="*/ 0 60000 65536"/>
                <a:gd name="T14" fmla="*/ 0 60000 65536"/>
                <a:gd name="T15" fmla="*/ 0 w 118"/>
                <a:gd name="T16" fmla="*/ 0 h 107"/>
                <a:gd name="T17" fmla="*/ 118 w 118"/>
                <a:gd name="T18" fmla="*/ 107 h 107"/>
              </a:gdLst>
              <a:ahLst/>
              <a:cxnLst>
                <a:cxn ang="T10">
                  <a:pos x="T0" y="T1"/>
                </a:cxn>
                <a:cxn ang="T11">
                  <a:pos x="T2" y="T3"/>
                </a:cxn>
                <a:cxn ang="T12">
                  <a:pos x="T4" y="T5"/>
                </a:cxn>
                <a:cxn ang="T13">
                  <a:pos x="T6" y="T7"/>
                </a:cxn>
                <a:cxn ang="T14">
                  <a:pos x="T8" y="T9"/>
                </a:cxn>
              </a:cxnLst>
              <a:rect l="T15" t="T16" r="T17" b="T18"/>
              <a:pathLst>
                <a:path w="118" h="107">
                  <a:moveTo>
                    <a:pt x="0" y="65"/>
                  </a:moveTo>
                  <a:lnTo>
                    <a:pt x="0" y="0"/>
                  </a:lnTo>
                  <a:lnTo>
                    <a:pt x="118" y="50"/>
                  </a:lnTo>
                  <a:lnTo>
                    <a:pt x="118" y="107"/>
                  </a:lnTo>
                  <a:lnTo>
                    <a:pt x="0" y="65"/>
                  </a:lnTo>
                  <a:close/>
                </a:path>
              </a:pathLst>
            </a:custGeom>
            <a:solidFill>
              <a:srgbClr val="91637A"/>
            </a:solidFill>
            <a:ln w="9525">
              <a:noFill/>
              <a:round/>
              <a:headEnd/>
              <a:tailEnd/>
            </a:ln>
          </p:spPr>
          <p:txBody>
            <a:bodyPr/>
            <a:lstStyle/>
            <a:p>
              <a:endParaRPr lang="he-IL" sz="1800"/>
            </a:p>
          </p:txBody>
        </p:sp>
        <p:sp>
          <p:nvSpPr>
            <p:cNvPr id="1030507" name="Freeform 369"/>
            <p:cNvSpPr>
              <a:spLocks/>
            </p:cNvSpPr>
            <p:nvPr/>
          </p:nvSpPr>
          <p:spPr bwMode="auto">
            <a:xfrm>
              <a:off x="4404" y="984"/>
              <a:ext cx="75" cy="67"/>
            </a:xfrm>
            <a:custGeom>
              <a:avLst/>
              <a:gdLst>
                <a:gd name="T0" fmla="*/ 0 w 148"/>
                <a:gd name="T1" fmla="*/ 71 h 133"/>
                <a:gd name="T2" fmla="*/ 0 w 148"/>
                <a:gd name="T3" fmla="*/ 0 h 133"/>
                <a:gd name="T4" fmla="*/ 148 w 148"/>
                <a:gd name="T5" fmla="*/ 70 h 133"/>
                <a:gd name="T6" fmla="*/ 148 w 148"/>
                <a:gd name="T7" fmla="*/ 133 h 133"/>
                <a:gd name="T8" fmla="*/ 0 w 148"/>
                <a:gd name="T9" fmla="*/ 71 h 133"/>
                <a:gd name="T10" fmla="*/ 0 60000 65536"/>
                <a:gd name="T11" fmla="*/ 0 60000 65536"/>
                <a:gd name="T12" fmla="*/ 0 60000 65536"/>
                <a:gd name="T13" fmla="*/ 0 60000 65536"/>
                <a:gd name="T14" fmla="*/ 0 60000 65536"/>
                <a:gd name="T15" fmla="*/ 0 w 148"/>
                <a:gd name="T16" fmla="*/ 0 h 133"/>
                <a:gd name="T17" fmla="*/ 148 w 148"/>
                <a:gd name="T18" fmla="*/ 133 h 133"/>
              </a:gdLst>
              <a:ahLst/>
              <a:cxnLst>
                <a:cxn ang="T10">
                  <a:pos x="T0" y="T1"/>
                </a:cxn>
                <a:cxn ang="T11">
                  <a:pos x="T2" y="T3"/>
                </a:cxn>
                <a:cxn ang="T12">
                  <a:pos x="T4" y="T5"/>
                </a:cxn>
                <a:cxn ang="T13">
                  <a:pos x="T6" y="T7"/>
                </a:cxn>
                <a:cxn ang="T14">
                  <a:pos x="T8" y="T9"/>
                </a:cxn>
              </a:cxnLst>
              <a:rect l="T15" t="T16" r="T17" b="T18"/>
              <a:pathLst>
                <a:path w="148" h="133">
                  <a:moveTo>
                    <a:pt x="0" y="71"/>
                  </a:moveTo>
                  <a:lnTo>
                    <a:pt x="0" y="0"/>
                  </a:lnTo>
                  <a:lnTo>
                    <a:pt x="148" y="70"/>
                  </a:lnTo>
                  <a:lnTo>
                    <a:pt x="148" y="133"/>
                  </a:lnTo>
                  <a:lnTo>
                    <a:pt x="0" y="71"/>
                  </a:lnTo>
                  <a:close/>
                </a:path>
              </a:pathLst>
            </a:custGeom>
            <a:solidFill>
              <a:srgbClr val="91637A"/>
            </a:solidFill>
            <a:ln w="9525">
              <a:noFill/>
              <a:round/>
              <a:headEnd/>
              <a:tailEnd/>
            </a:ln>
          </p:spPr>
          <p:txBody>
            <a:bodyPr/>
            <a:lstStyle/>
            <a:p>
              <a:endParaRPr lang="he-IL" sz="1800"/>
            </a:p>
          </p:txBody>
        </p:sp>
        <p:sp>
          <p:nvSpPr>
            <p:cNvPr id="1030508" name="Freeform 370"/>
            <p:cNvSpPr>
              <a:spLocks/>
            </p:cNvSpPr>
            <p:nvPr/>
          </p:nvSpPr>
          <p:spPr bwMode="auto">
            <a:xfrm>
              <a:off x="4362" y="918"/>
              <a:ext cx="73" cy="72"/>
            </a:xfrm>
            <a:custGeom>
              <a:avLst/>
              <a:gdLst>
                <a:gd name="T0" fmla="*/ 0 w 148"/>
                <a:gd name="T1" fmla="*/ 74 h 144"/>
                <a:gd name="T2" fmla="*/ 0 w 148"/>
                <a:gd name="T3" fmla="*/ 0 h 144"/>
                <a:gd name="T4" fmla="*/ 148 w 148"/>
                <a:gd name="T5" fmla="*/ 78 h 144"/>
                <a:gd name="T6" fmla="*/ 148 w 148"/>
                <a:gd name="T7" fmla="*/ 144 h 144"/>
                <a:gd name="T8" fmla="*/ 0 w 148"/>
                <a:gd name="T9" fmla="*/ 74 h 144"/>
                <a:gd name="T10" fmla="*/ 0 60000 65536"/>
                <a:gd name="T11" fmla="*/ 0 60000 65536"/>
                <a:gd name="T12" fmla="*/ 0 60000 65536"/>
                <a:gd name="T13" fmla="*/ 0 60000 65536"/>
                <a:gd name="T14" fmla="*/ 0 60000 65536"/>
                <a:gd name="T15" fmla="*/ 0 w 148"/>
                <a:gd name="T16" fmla="*/ 0 h 144"/>
                <a:gd name="T17" fmla="*/ 148 w 148"/>
                <a:gd name="T18" fmla="*/ 144 h 144"/>
              </a:gdLst>
              <a:ahLst/>
              <a:cxnLst>
                <a:cxn ang="T10">
                  <a:pos x="T0" y="T1"/>
                </a:cxn>
                <a:cxn ang="T11">
                  <a:pos x="T2" y="T3"/>
                </a:cxn>
                <a:cxn ang="T12">
                  <a:pos x="T4" y="T5"/>
                </a:cxn>
                <a:cxn ang="T13">
                  <a:pos x="T6" y="T7"/>
                </a:cxn>
                <a:cxn ang="T14">
                  <a:pos x="T8" y="T9"/>
                </a:cxn>
              </a:cxnLst>
              <a:rect l="T15" t="T16" r="T17" b="T18"/>
              <a:pathLst>
                <a:path w="148" h="144">
                  <a:moveTo>
                    <a:pt x="0" y="74"/>
                  </a:moveTo>
                  <a:lnTo>
                    <a:pt x="0" y="0"/>
                  </a:lnTo>
                  <a:lnTo>
                    <a:pt x="148" y="78"/>
                  </a:lnTo>
                  <a:lnTo>
                    <a:pt x="148" y="144"/>
                  </a:lnTo>
                  <a:lnTo>
                    <a:pt x="0" y="74"/>
                  </a:lnTo>
                  <a:close/>
                </a:path>
              </a:pathLst>
            </a:custGeom>
            <a:solidFill>
              <a:srgbClr val="91637A"/>
            </a:solidFill>
            <a:ln w="9525">
              <a:noFill/>
              <a:round/>
              <a:headEnd/>
              <a:tailEnd/>
            </a:ln>
          </p:spPr>
          <p:txBody>
            <a:bodyPr/>
            <a:lstStyle/>
            <a:p>
              <a:endParaRPr lang="he-IL" sz="1800"/>
            </a:p>
          </p:txBody>
        </p:sp>
        <p:sp>
          <p:nvSpPr>
            <p:cNvPr id="1030509" name="Freeform 371"/>
            <p:cNvSpPr>
              <a:spLocks/>
            </p:cNvSpPr>
            <p:nvPr/>
          </p:nvSpPr>
          <p:spPr bwMode="auto">
            <a:xfrm>
              <a:off x="4321" y="847"/>
              <a:ext cx="75" cy="79"/>
            </a:xfrm>
            <a:custGeom>
              <a:avLst/>
              <a:gdLst>
                <a:gd name="T0" fmla="*/ 148 w 148"/>
                <a:gd name="T1" fmla="*/ 156 h 156"/>
                <a:gd name="T2" fmla="*/ 0 w 148"/>
                <a:gd name="T3" fmla="*/ 77 h 156"/>
                <a:gd name="T4" fmla="*/ 0 w 148"/>
                <a:gd name="T5" fmla="*/ 0 h 156"/>
                <a:gd name="T6" fmla="*/ 148 w 148"/>
                <a:gd name="T7" fmla="*/ 86 h 156"/>
                <a:gd name="T8" fmla="*/ 148 w 148"/>
                <a:gd name="T9" fmla="*/ 156 h 156"/>
                <a:gd name="T10" fmla="*/ 0 60000 65536"/>
                <a:gd name="T11" fmla="*/ 0 60000 65536"/>
                <a:gd name="T12" fmla="*/ 0 60000 65536"/>
                <a:gd name="T13" fmla="*/ 0 60000 65536"/>
                <a:gd name="T14" fmla="*/ 0 60000 65536"/>
                <a:gd name="T15" fmla="*/ 0 w 148"/>
                <a:gd name="T16" fmla="*/ 0 h 156"/>
                <a:gd name="T17" fmla="*/ 148 w 148"/>
                <a:gd name="T18" fmla="*/ 156 h 156"/>
              </a:gdLst>
              <a:ahLst/>
              <a:cxnLst>
                <a:cxn ang="T10">
                  <a:pos x="T0" y="T1"/>
                </a:cxn>
                <a:cxn ang="T11">
                  <a:pos x="T2" y="T3"/>
                </a:cxn>
                <a:cxn ang="T12">
                  <a:pos x="T4" y="T5"/>
                </a:cxn>
                <a:cxn ang="T13">
                  <a:pos x="T6" y="T7"/>
                </a:cxn>
                <a:cxn ang="T14">
                  <a:pos x="T8" y="T9"/>
                </a:cxn>
              </a:cxnLst>
              <a:rect l="T15" t="T16" r="T17" b="T18"/>
              <a:pathLst>
                <a:path w="148" h="156">
                  <a:moveTo>
                    <a:pt x="148" y="156"/>
                  </a:moveTo>
                  <a:lnTo>
                    <a:pt x="0" y="77"/>
                  </a:lnTo>
                  <a:lnTo>
                    <a:pt x="0" y="0"/>
                  </a:lnTo>
                  <a:lnTo>
                    <a:pt x="148" y="86"/>
                  </a:lnTo>
                  <a:lnTo>
                    <a:pt x="148" y="156"/>
                  </a:lnTo>
                  <a:close/>
                </a:path>
              </a:pathLst>
            </a:custGeom>
            <a:solidFill>
              <a:srgbClr val="91637A"/>
            </a:solidFill>
            <a:ln w="9525">
              <a:noFill/>
              <a:round/>
              <a:headEnd/>
              <a:tailEnd/>
            </a:ln>
          </p:spPr>
          <p:txBody>
            <a:bodyPr/>
            <a:lstStyle/>
            <a:p>
              <a:endParaRPr lang="he-IL" sz="1800"/>
            </a:p>
          </p:txBody>
        </p:sp>
        <p:sp>
          <p:nvSpPr>
            <p:cNvPr id="1030510" name="Freeform 372"/>
            <p:cNvSpPr>
              <a:spLocks/>
            </p:cNvSpPr>
            <p:nvPr/>
          </p:nvSpPr>
          <p:spPr bwMode="auto">
            <a:xfrm>
              <a:off x="4238" y="798"/>
              <a:ext cx="75" cy="83"/>
            </a:xfrm>
            <a:custGeom>
              <a:avLst/>
              <a:gdLst>
                <a:gd name="T0" fmla="*/ 148 w 148"/>
                <a:gd name="T1" fmla="*/ 166 h 166"/>
                <a:gd name="T2" fmla="*/ 0 w 148"/>
                <a:gd name="T3" fmla="*/ 87 h 166"/>
                <a:gd name="T4" fmla="*/ 0 w 148"/>
                <a:gd name="T5" fmla="*/ 0 h 166"/>
                <a:gd name="T6" fmla="*/ 148 w 148"/>
                <a:gd name="T7" fmla="*/ 87 h 166"/>
                <a:gd name="T8" fmla="*/ 148 w 148"/>
                <a:gd name="T9" fmla="*/ 166 h 166"/>
                <a:gd name="T10" fmla="*/ 0 60000 65536"/>
                <a:gd name="T11" fmla="*/ 0 60000 65536"/>
                <a:gd name="T12" fmla="*/ 0 60000 65536"/>
                <a:gd name="T13" fmla="*/ 0 60000 65536"/>
                <a:gd name="T14" fmla="*/ 0 60000 65536"/>
                <a:gd name="T15" fmla="*/ 0 w 148"/>
                <a:gd name="T16" fmla="*/ 0 h 166"/>
                <a:gd name="T17" fmla="*/ 148 w 148"/>
                <a:gd name="T18" fmla="*/ 166 h 166"/>
              </a:gdLst>
              <a:ahLst/>
              <a:cxnLst>
                <a:cxn ang="T10">
                  <a:pos x="T0" y="T1"/>
                </a:cxn>
                <a:cxn ang="T11">
                  <a:pos x="T2" y="T3"/>
                </a:cxn>
                <a:cxn ang="T12">
                  <a:pos x="T4" y="T5"/>
                </a:cxn>
                <a:cxn ang="T13">
                  <a:pos x="T6" y="T7"/>
                </a:cxn>
                <a:cxn ang="T14">
                  <a:pos x="T8" y="T9"/>
                </a:cxn>
              </a:cxnLst>
              <a:rect l="T15" t="T16" r="T17" b="T18"/>
              <a:pathLst>
                <a:path w="148" h="166">
                  <a:moveTo>
                    <a:pt x="148" y="166"/>
                  </a:moveTo>
                  <a:lnTo>
                    <a:pt x="0" y="87"/>
                  </a:lnTo>
                  <a:lnTo>
                    <a:pt x="0" y="0"/>
                  </a:lnTo>
                  <a:lnTo>
                    <a:pt x="148" y="87"/>
                  </a:lnTo>
                  <a:lnTo>
                    <a:pt x="148" y="166"/>
                  </a:lnTo>
                  <a:close/>
                </a:path>
              </a:pathLst>
            </a:custGeom>
            <a:solidFill>
              <a:srgbClr val="91637A"/>
            </a:solidFill>
            <a:ln w="9525">
              <a:noFill/>
              <a:round/>
              <a:headEnd/>
              <a:tailEnd/>
            </a:ln>
          </p:spPr>
          <p:txBody>
            <a:bodyPr/>
            <a:lstStyle/>
            <a:p>
              <a:endParaRPr lang="he-IL" sz="1800"/>
            </a:p>
          </p:txBody>
        </p:sp>
        <p:sp>
          <p:nvSpPr>
            <p:cNvPr id="1030511" name="Freeform 373"/>
            <p:cNvSpPr>
              <a:spLocks/>
            </p:cNvSpPr>
            <p:nvPr/>
          </p:nvSpPr>
          <p:spPr bwMode="auto">
            <a:xfrm>
              <a:off x="4155" y="750"/>
              <a:ext cx="75" cy="87"/>
            </a:xfrm>
            <a:custGeom>
              <a:avLst/>
              <a:gdLst>
                <a:gd name="T0" fmla="*/ 149 w 149"/>
                <a:gd name="T1" fmla="*/ 174 h 174"/>
                <a:gd name="T2" fmla="*/ 0 w 149"/>
                <a:gd name="T3" fmla="*/ 95 h 174"/>
                <a:gd name="T4" fmla="*/ 0 w 149"/>
                <a:gd name="T5" fmla="*/ 0 h 174"/>
                <a:gd name="T6" fmla="*/ 149 w 149"/>
                <a:gd name="T7" fmla="*/ 86 h 174"/>
                <a:gd name="T8" fmla="*/ 149 w 149"/>
                <a:gd name="T9" fmla="*/ 174 h 174"/>
                <a:gd name="T10" fmla="*/ 0 60000 65536"/>
                <a:gd name="T11" fmla="*/ 0 60000 65536"/>
                <a:gd name="T12" fmla="*/ 0 60000 65536"/>
                <a:gd name="T13" fmla="*/ 0 60000 65536"/>
                <a:gd name="T14" fmla="*/ 0 60000 65536"/>
                <a:gd name="T15" fmla="*/ 0 w 149"/>
                <a:gd name="T16" fmla="*/ 0 h 174"/>
                <a:gd name="T17" fmla="*/ 149 w 149"/>
                <a:gd name="T18" fmla="*/ 174 h 174"/>
              </a:gdLst>
              <a:ahLst/>
              <a:cxnLst>
                <a:cxn ang="T10">
                  <a:pos x="T0" y="T1"/>
                </a:cxn>
                <a:cxn ang="T11">
                  <a:pos x="T2" y="T3"/>
                </a:cxn>
                <a:cxn ang="T12">
                  <a:pos x="T4" y="T5"/>
                </a:cxn>
                <a:cxn ang="T13">
                  <a:pos x="T6" y="T7"/>
                </a:cxn>
                <a:cxn ang="T14">
                  <a:pos x="T8" y="T9"/>
                </a:cxn>
              </a:cxnLst>
              <a:rect l="T15" t="T16" r="T17" b="T18"/>
              <a:pathLst>
                <a:path w="149" h="174">
                  <a:moveTo>
                    <a:pt x="149" y="174"/>
                  </a:moveTo>
                  <a:lnTo>
                    <a:pt x="0" y="95"/>
                  </a:lnTo>
                  <a:lnTo>
                    <a:pt x="0" y="0"/>
                  </a:lnTo>
                  <a:lnTo>
                    <a:pt x="149" y="86"/>
                  </a:lnTo>
                  <a:lnTo>
                    <a:pt x="149" y="174"/>
                  </a:lnTo>
                  <a:close/>
                </a:path>
              </a:pathLst>
            </a:custGeom>
            <a:solidFill>
              <a:srgbClr val="91637A"/>
            </a:solidFill>
            <a:ln w="9525">
              <a:noFill/>
              <a:round/>
              <a:headEnd/>
              <a:tailEnd/>
            </a:ln>
          </p:spPr>
          <p:txBody>
            <a:bodyPr/>
            <a:lstStyle/>
            <a:p>
              <a:endParaRPr lang="he-IL" sz="1800"/>
            </a:p>
          </p:txBody>
        </p:sp>
        <p:sp>
          <p:nvSpPr>
            <p:cNvPr id="1030512" name="Freeform 374"/>
            <p:cNvSpPr>
              <a:spLocks/>
            </p:cNvSpPr>
            <p:nvPr/>
          </p:nvSpPr>
          <p:spPr bwMode="auto">
            <a:xfrm>
              <a:off x="4132" y="736"/>
              <a:ext cx="15" cy="57"/>
            </a:xfrm>
            <a:custGeom>
              <a:avLst/>
              <a:gdLst>
                <a:gd name="T0" fmla="*/ 29 w 29"/>
                <a:gd name="T1" fmla="*/ 114 h 114"/>
                <a:gd name="T2" fmla="*/ 0 w 29"/>
                <a:gd name="T3" fmla="*/ 99 h 114"/>
                <a:gd name="T4" fmla="*/ 0 w 29"/>
                <a:gd name="T5" fmla="*/ 0 h 114"/>
                <a:gd name="T6" fmla="*/ 29 w 29"/>
                <a:gd name="T7" fmla="*/ 18 h 114"/>
                <a:gd name="T8" fmla="*/ 29 w 29"/>
                <a:gd name="T9" fmla="*/ 114 h 114"/>
                <a:gd name="T10" fmla="*/ 0 60000 65536"/>
                <a:gd name="T11" fmla="*/ 0 60000 65536"/>
                <a:gd name="T12" fmla="*/ 0 60000 65536"/>
                <a:gd name="T13" fmla="*/ 0 60000 65536"/>
                <a:gd name="T14" fmla="*/ 0 60000 65536"/>
                <a:gd name="T15" fmla="*/ 0 w 29"/>
                <a:gd name="T16" fmla="*/ 0 h 114"/>
                <a:gd name="T17" fmla="*/ 29 w 29"/>
                <a:gd name="T18" fmla="*/ 114 h 114"/>
              </a:gdLst>
              <a:ahLst/>
              <a:cxnLst>
                <a:cxn ang="T10">
                  <a:pos x="T0" y="T1"/>
                </a:cxn>
                <a:cxn ang="T11">
                  <a:pos x="T2" y="T3"/>
                </a:cxn>
                <a:cxn ang="T12">
                  <a:pos x="T4" y="T5"/>
                </a:cxn>
                <a:cxn ang="T13">
                  <a:pos x="T6" y="T7"/>
                </a:cxn>
                <a:cxn ang="T14">
                  <a:pos x="T8" y="T9"/>
                </a:cxn>
              </a:cxnLst>
              <a:rect l="T15" t="T16" r="T17" b="T18"/>
              <a:pathLst>
                <a:path w="29" h="114">
                  <a:moveTo>
                    <a:pt x="29" y="114"/>
                  </a:moveTo>
                  <a:lnTo>
                    <a:pt x="0" y="99"/>
                  </a:lnTo>
                  <a:lnTo>
                    <a:pt x="0" y="0"/>
                  </a:lnTo>
                  <a:lnTo>
                    <a:pt x="29" y="18"/>
                  </a:lnTo>
                  <a:lnTo>
                    <a:pt x="29" y="114"/>
                  </a:lnTo>
                  <a:close/>
                </a:path>
              </a:pathLst>
            </a:custGeom>
            <a:solidFill>
              <a:srgbClr val="91637A"/>
            </a:solidFill>
            <a:ln w="9525">
              <a:noFill/>
              <a:round/>
              <a:headEnd/>
              <a:tailEnd/>
            </a:ln>
          </p:spPr>
          <p:txBody>
            <a:bodyPr/>
            <a:lstStyle/>
            <a:p>
              <a:endParaRPr lang="he-IL" sz="1800"/>
            </a:p>
          </p:txBody>
        </p:sp>
        <p:sp>
          <p:nvSpPr>
            <p:cNvPr id="1030513" name="Freeform 375"/>
            <p:cNvSpPr>
              <a:spLocks/>
            </p:cNvSpPr>
            <p:nvPr/>
          </p:nvSpPr>
          <p:spPr bwMode="auto">
            <a:xfrm>
              <a:off x="4089" y="730"/>
              <a:ext cx="35" cy="60"/>
            </a:xfrm>
            <a:custGeom>
              <a:avLst/>
              <a:gdLst>
                <a:gd name="T0" fmla="*/ 71 w 71"/>
                <a:gd name="T1" fmla="*/ 107 h 120"/>
                <a:gd name="T2" fmla="*/ 0 w 71"/>
                <a:gd name="T3" fmla="*/ 120 h 120"/>
                <a:gd name="T4" fmla="*/ 0 w 71"/>
                <a:gd name="T5" fmla="*/ 22 h 120"/>
                <a:gd name="T6" fmla="*/ 71 w 71"/>
                <a:gd name="T7" fmla="*/ 0 h 120"/>
                <a:gd name="T8" fmla="*/ 71 w 71"/>
                <a:gd name="T9" fmla="*/ 107 h 120"/>
                <a:gd name="T10" fmla="*/ 0 60000 65536"/>
                <a:gd name="T11" fmla="*/ 0 60000 65536"/>
                <a:gd name="T12" fmla="*/ 0 60000 65536"/>
                <a:gd name="T13" fmla="*/ 0 60000 65536"/>
                <a:gd name="T14" fmla="*/ 0 60000 65536"/>
                <a:gd name="T15" fmla="*/ 0 w 71"/>
                <a:gd name="T16" fmla="*/ 0 h 120"/>
                <a:gd name="T17" fmla="*/ 71 w 71"/>
                <a:gd name="T18" fmla="*/ 120 h 120"/>
              </a:gdLst>
              <a:ahLst/>
              <a:cxnLst>
                <a:cxn ang="T10">
                  <a:pos x="T0" y="T1"/>
                </a:cxn>
                <a:cxn ang="T11">
                  <a:pos x="T2" y="T3"/>
                </a:cxn>
                <a:cxn ang="T12">
                  <a:pos x="T4" y="T5"/>
                </a:cxn>
                <a:cxn ang="T13">
                  <a:pos x="T6" y="T7"/>
                </a:cxn>
                <a:cxn ang="T14">
                  <a:pos x="T8" y="T9"/>
                </a:cxn>
              </a:cxnLst>
              <a:rect l="T15" t="T16" r="T17" b="T18"/>
              <a:pathLst>
                <a:path w="71" h="120">
                  <a:moveTo>
                    <a:pt x="71" y="107"/>
                  </a:moveTo>
                  <a:lnTo>
                    <a:pt x="0" y="120"/>
                  </a:lnTo>
                  <a:lnTo>
                    <a:pt x="0" y="22"/>
                  </a:lnTo>
                  <a:lnTo>
                    <a:pt x="71" y="0"/>
                  </a:lnTo>
                  <a:lnTo>
                    <a:pt x="71" y="107"/>
                  </a:lnTo>
                  <a:close/>
                </a:path>
              </a:pathLst>
            </a:custGeom>
            <a:solidFill>
              <a:srgbClr val="540C30"/>
            </a:solidFill>
            <a:ln w="9525">
              <a:noFill/>
              <a:round/>
              <a:headEnd/>
              <a:tailEnd/>
            </a:ln>
          </p:spPr>
          <p:txBody>
            <a:bodyPr/>
            <a:lstStyle/>
            <a:p>
              <a:endParaRPr lang="he-IL" sz="1800"/>
            </a:p>
          </p:txBody>
        </p:sp>
        <p:sp>
          <p:nvSpPr>
            <p:cNvPr id="1030514" name="Freeform 376"/>
            <p:cNvSpPr>
              <a:spLocks/>
            </p:cNvSpPr>
            <p:nvPr/>
          </p:nvSpPr>
          <p:spPr bwMode="auto">
            <a:xfrm>
              <a:off x="4089" y="793"/>
              <a:ext cx="35" cy="57"/>
            </a:xfrm>
            <a:custGeom>
              <a:avLst/>
              <a:gdLst>
                <a:gd name="T0" fmla="*/ 0 w 71"/>
                <a:gd name="T1" fmla="*/ 12 h 113"/>
                <a:gd name="T2" fmla="*/ 71 w 71"/>
                <a:gd name="T3" fmla="*/ 0 h 113"/>
                <a:gd name="T4" fmla="*/ 71 w 71"/>
                <a:gd name="T5" fmla="*/ 103 h 113"/>
                <a:gd name="T6" fmla="*/ 0 w 71"/>
                <a:gd name="T7" fmla="*/ 113 h 113"/>
                <a:gd name="T8" fmla="*/ 0 w 71"/>
                <a:gd name="T9" fmla="*/ 12 h 113"/>
                <a:gd name="T10" fmla="*/ 0 60000 65536"/>
                <a:gd name="T11" fmla="*/ 0 60000 65536"/>
                <a:gd name="T12" fmla="*/ 0 60000 65536"/>
                <a:gd name="T13" fmla="*/ 0 60000 65536"/>
                <a:gd name="T14" fmla="*/ 0 60000 65536"/>
                <a:gd name="T15" fmla="*/ 0 w 71"/>
                <a:gd name="T16" fmla="*/ 0 h 113"/>
                <a:gd name="T17" fmla="*/ 71 w 71"/>
                <a:gd name="T18" fmla="*/ 113 h 113"/>
              </a:gdLst>
              <a:ahLst/>
              <a:cxnLst>
                <a:cxn ang="T10">
                  <a:pos x="T0" y="T1"/>
                </a:cxn>
                <a:cxn ang="T11">
                  <a:pos x="T2" y="T3"/>
                </a:cxn>
                <a:cxn ang="T12">
                  <a:pos x="T4" y="T5"/>
                </a:cxn>
                <a:cxn ang="T13">
                  <a:pos x="T6" y="T7"/>
                </a:cxn>
                <a:cxn ang="T14">
                  <a:pos x="T8" y="T9"/>
                </a:cxn>
              </a:cxnLst>
              <a:rect l="T15" t="T16" r="T17" b="T18"/>
              <a:pathLst>
                <a:path w="71" h="113">
                  <a:moveTo>
                    <a:pt x="0" y="12"/>
                  </a:moveTo>
                  <a:lnTo>
                    <a:pt x="71" y="0"/>
                  </a:lnTo>
                  <a:lnTo>
                    <a:pt x="71" y="103"/>
                  </a:lnTo>
                  <a:lnTo>
                    <a:pt x="0" y="113"/>
                  </a:lnTo>
                  <a:lnTo>
                    <a:pt x="0" y="12"/>
                  </a:lnTo>
                  <a:close/>
                </a:path>
              </a:pathLst>
            </a:custGeom>
            <a:solidFill>
              <a:srgbClr val="540C30"/>
            </a:solidFill>
            <a:ln w="9525">
              <a:noFill/>
              <a:round/>
              <a:headEnd/>
              <a:tailEnd/>
            </a:ln>
          </p:spPr>
          <p:txBody>
            <a:bodyPr/>
            <a:lstStyle/>
            <a:p>
              <a:endParaRPr lang="he-IL" sz="1800"/>
            </a:p>
          </p:txBody>
        </p:sp>
        <p:sp>
          <p:nvSpPr>
            <p:cNvPr id="1030515" name="Freeform 377"/>
            <p:cNvSpPr>
              <a:spLocks/>
            </p:cNvSpPr>
            <p:nvPr/>
          </p:nvSpPr>
          <p:spPr bwMode="auto">
            <a:xfrm>
              <a:off x="4089" y="854"/>
              <a:ext cx="35" cy="55"/>
            </a:xfrm>
            <a:custGeom>
              <a:avLst/>
              <a:gdLst>
                <a:gd name="T0" fmla="*/ 0 w 71"/>
                <a:gd name="T1" fmla="*/ 11 h 112"/>
                <a:gd name="T2" fmla="*/ 71 w 71"/>
                <a:gd name="T3" fmla="*/ 0 h 112"/>
                <a:gd name="T4" fmla="*/ 71 w 71"/>
                <a:gd name="T5" fmla="*/ 103 h 112"/>
                <a:gd name="T6" fmla="*/ 0 w 71"/>
                <a:gd name="T7" fmla="*/ 112 h 112"/>
                <a:gd name="T8" fmla="*/ 0 w 71"/>
                <a:gd name="T9" fmla="*/ 11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1"/>
                  </a:moveTo>
                  <a:lnTo>
                    <a:pt x="71" y="0"/>
                  </a:lnTo>
                  <a:lnTo>
                    <a:pt x="71" y="103"/>
                  </a:lnTo>
                  <a:lnTo>
                    <a:pt x="0" y="112"/>
                  </a:lnTo>
                  <a:lnTo>
                    <a:pt x="0" y="11"/>
                  </a:lnTo>
                  <a:close/>
                </a:path>
              </a:pathLst>
            </a:custGeom>
            <a:solidFill>
              <a:srgbClr val="540C30"/>
            </a:solidFill>
            <a:ln w="9525">
              <a:noFill/>
              <a:round/>
              <a:headEnd/>
              <a:tailEnd/>
            </a:ln>
          </p:spPr>
          <p:txBody>
            <a:bodyPr/>
            <a:lstStyle/>
            <a:p>
              <a:endParaRPr lang="he-IL" sz="1800"/>
            </a:p>
          </p:txBody>
        </p:sp>
        <p:sp>
          <p:nvSpPr>
            <p:cNvPr id="1030516" name="Freeform 378"/>
            <p:cNvSpPr>
              <a:spLocks/>
            </p:cNvSpPr>
            <p:nvPr/>
          </p:nvSpPr>
          <p:spPr bwMode="auto">
            <a:xfrm>
              <a:off x="4089" y="914"/>
              <a:ext cx="35" cy="55"/>
            </a:xfrm>
            <a:custGeom>
              <a:avLst/>
              <a:gdLst>
                <a:gd name="T0" fmla="*/ 0 w 71"/>
                <a:gd name="T1" fmla="*/ 10 h 112"/>
                <a:gd name="T2" fmla="*/ 71 w 71"/>
                <a:gd name="T3" fmla="*/ 0 h 112"/>
                <a:gd name="T4" fmla="*/ 71 w 71"/>
                <a:gd name="T5" fmla="*/ 103 h 112"/>
                <a:gd name="T6" fmla="*/ 0 w 71"/>
                <a:gd name="T7" fmla="*/ 112 h 112"/>
                <a:gd name="T8" fmla="*/ 0 w 71"/>
                <a:gd name="T9" fmla="*/ 10 h 112"/>
                <a:gd name="T10" fmla="*/ 0 60000 65536"/>
                <a:gd name="T11" fmla="*/ 0 60000 65536"/>
                <a:gd name="T12" fmla="*/ 0 60000 65536"/>
                <a:gd name="T13" fmla="*/ 0 60000 65536"/>
                <a:gd name="T14" fmla="*/ 0 60000 65536"/>
                <a:gd name="T15" fmla="*/ 0 w 71"/>
                <a:gd name="T16" fmla="*/ 0 h 112"/>
                <a:gd name="T17" fmla="*/ 71 w 71"/>
                <a:gd name="T18" fmla="*/ 112 h 112"/>
              </a:gdLst>
              <a:ahLst/>
              <a:cxnLst>
                <a:cxn ang="T10">
                  <a:pos x="T0" y="T1"/>
                </a:cxn>
                <a:cxn ang="T11">
                  <a:pos x="T2" y="T3"/>
                </a:cxn>
                <a:cxn ang="T12">
                  <a:pos x="T4" y="T5"/>
                </a:cxn>
                <a:cxn ang="T13">
                  <a:pos x="T6" y="T7"/>
                </a:cxn>
                <a:cxn ang="T14">
                  <a:pos x="T8" y="T9"/>
                </a:cxn>
              </a:cxnLst>
              <a:rect l="T15" t="T16" r="T17" b="T18"/>
              <a:pathLst>
                <a:path w="71" h="112">
                  <a:moveTo>
                    <a:pt x="0" y="10"/>
                  </a:moveTo>
                  <a:lnTo>
                    <a:pt x="71" y="0"/>
                  </a:lnTo>
                  <a:lnTo>
                    <a:pt x="71" y="103"/>
                  </a:lnTo>
                  <a:lnTo>
                    <a:pt x="0" y="112"/>
                  </a:lnTo>
                  <a:lnTo>
                    <a:pt x="0" y="10"/>
                  </a:lnTo>
                  <a:close/>
                </a:path>
              </a:pathLst>
            </a:custGeom>
            <a:solidFill>
              <a:srgbClr val="540C30"/>
            </a:solidFill>
            <a:ln w="9525">
              <a:noFill/>
              <a:round/>
              <a:headEnd/>
              <a:tailEnd/>
            </a:ln>
          </p:spPr>
          <p:txBody>
            <a:bodyPr/>
            <a:lstStyle/>
            <a:p>
              <a:endParaRPr lang="he-IL" sz="1800"/>
            </a:p>
          </p:txBody>
        </p:sp>
        <p:sp>
          <p:nvSpPr>
            <p:cNvPr id="1030517" name="Freeform 379"/>
            <p:cNvSpPr>
              <a:spLocks/>
            </p:cNvSpPr>
            <p:nvPr/>
          </p:nvSpPr>
          <p:spPr bwMode="auto">
            <a:xfrm>
              <a:off x="4089" y="974"/>
              <a:ext cx="35" cy="55"/>
            </a:xfrm>
            <a:custGeom>
              <a:avLst/>
              <a:gdLst>
                <a:gd name="T0" fmla="*/ 0 w 71"/>
                <a:gd name="T1" fmla="*/ 9 h 111"/>
                <a:gd name="T2" fmla="*/ 71 w 71"/>
                <a:gd name="T3" fmla="*/ 0 h 111"/>
                <a:gd name="T4" fmla="*/ 71 w 71"/>
                <a:gd name="T5" fmla="*/ 102 h 111"/>
                <a:gd name="T6" fmla="*/ 0 w 71"/>
                <a:gd name="T7" fmla="*/ 111 h 111"/>
                <a:gd name="T8" fmla="*/ 0 w 71"/>
                <a:gd name="T9" fmla="*/ 9 h 111"/>
                <a:gd name="T10" fmla="*/ 0 60000 65536"/>
                <a:gd name="T11" fmla="*/ 0 60000 65536"/>
                <a:gd name="T12" fmla="*/ 0 60000 65536"/>
                <a:gd name="T13" fmla="*/ 0 60000 65536"/>
                <a:gd name="T14" fmla="*/ 0 60000 65536"/>
                <a:gd name="T15" fmla="*/ 0 w 71"/>
                <a:gd name="T16" fmla="*/ 0 h 111"/>
                <a:gd name="T17" fmla="*/ 71 w 71"/>
                <a:gd name="T18" fmla="*/ 111 h 111"/>
              </a:gdLst>
              <a:ahLst/>
              <a:cxnLst>
                <a:cxn ang="T10">
                  <a:pos x="T0" y="T1"/>
                </a:cxn>
                <a:cxn ang="T11">
                  <a:pos x="T2" y="T3"/>
                </a:cxn>
                <a:cxn ang="T12">
                  <a:pos x="T4" y="T5"/>
                </a:cxn>
                <a:cxn ang="T13">
                  <a:pos x="T6" y="T7"/>
                </a:cxn>
                <a:cxn ang="T14">
                  <a:pos x="T8" y="T9"/>
                </a:cxn>
              </a:cxnLst>
              <a:rect l="T15" t="T16" r="T17" b="T18"/>
              <a:pathLst>
                <a:path w="71" h="111">
                  <a:moveTo>
                    <a:pt x="0" y="9"/>
                  </a:moveTo>
                  <a:lnTo>
                    <a:pt x="71" y="0"/>
                  </a:lnTo>
                  <a:lnTo>
                    <a:pt x="71" y="102"/>
                  </a:lnTo>
                  <a:lnTo>
                    <a:pt x="0" y="111"/>
                  </a:lnTo>
                  <a:lnTo>
                    <a:pt x="0" y="9"/>
                  </a:lnTo>
                  <a:close/>
                </a:path>
              </a:pathLst>
            </a:custGeom>
            <a:solidFill>
              <a:srgbClr val="540C30"/>
            </a:solidFill>
            <a:ln w="9525">
              <a:noFill/>
              <a:round/>
              <a:headEnd/>
              <a:tailEnd/>
            </a:ln>
          </p:spPr>
          <p:txBody>
            <a:bodyPr/>
            <a:lstStyle/>
            <a:p>
              <a:endParaRPr lang="he-IL" sz="1800"/>
            </a:p>
          </p:txBody>
        </p:sp>
        <p:sp>
          <p:nvSpPr>
            <p:cNvPr id="1030518" name="Freeform 380"/>
            <p:cNvSpPr>
              <a:spLocks/>
            </p:cNvSpPr>
            <p:nvPr/>
          </p:nvSpPr>
          <p:spPr bwMode="auto">
            <a:xfrm>
              <a:off x="4089" y="1034"/>
              <a:ext cx="35" cy="55"/>
            </a:xfrm>
            <a:custGeom>
              <a:avLst/>
              <a:gdLst>
                <a:gd name="T0" fmla="*/ 0 w 71"/>
                <a:gd name="T1" fmla="*/ 8 h 109"/>
                <a:gd name="T2" fmla="*/ 71 w 71"/>
                <a:gd name="T3" fmla="*/ 0 h 109"/>
                <a:gd name="T4" fmla="*/ 71 w 71"/>
                <a:gd name="T5" fmla="*/ 102 h 109"/>
                <a:gd name="T6" fmla="*/ 0 w 71"/>
                <a:gd name="T7" fmla="*/ 109 h 109"/>
                <a:gd name="T8" fmla="*/ 0 w 71"/>
                <a:gd name="T9" fmla="*/ 8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8"/>
                  </a:moveTo>
                  <a:lnTo>
                    <a:pt x="71" y="0"/>
                  </a:lnTo>
                  <a:lnTo>
                    <a:pt x="71" y="102"/>
                  </a:lnTo>
                  <a:lnTo>
                    <a:pt x="0" y="109"/>
                  </a:lnTo>
                  <a:lnTo>
                    <a:pt x="0" y="8"/>
                  </a:lnTo>
                  <a:close/>
                </a:path>
              </a:pathLst>
            </a:custGeom>
            <a:solidFill>
              <a:srgbClr val="540C30"/>
            </a:solidFill>
            <a:ln w="9525">
              <a:noFill/>
              <a:round/>
              <a:headEnd/>
              <a:tailEnd/>
            </a:ln>
          </p:spPr>
          <p:txBody>
            <a:bodyPr/>
            <a:lstStyle/>
            <a:p>
              <a:endParaRPr lang="he-IL" sz="1800"/>
            </a:p>
          </p:txBody>
        </p:sp>
        <p:sp>
          <p:nvSpPr>
            <p:cNvPr id="1030519" name="Freeform 381"/>
            <p:cNvSpPr>
              <a:spLocks/>
            </p:cNvSpPr>
            <p:nvPr/>
          </p:nvSpPr>
          <p:spPr bwMode="auto">
            <a:xfrm>
              <a:off x="4089" y="1095"/>
              <a:ext cx="35" cy="54"/>
            </a:xfrm>
            <a:custGeom>
              <a:avLst/>
              <a:gdLst>
                <a:gd name="T0" fmla="*/ 0 w 71"/>
                <a:gd name="T1" fmla="*/ 7 h 108"/>
                <a:gd name="T2" fmla="*/ 71 w 71"/>
                <a:gd name="T3" fmla="*/ 0 h 108"/>
                <a:gd name="T4" fmla="*/ 71 w 71"/>
                <a:gd name="T5" fmla="*/ 102 h 108"/>
                <a:gd name="T6" fmla="*/ 0 w 71"/>
                <a:gd name="T7" fmla="*/ 108 h 108"/>
                <a:gd name="T8" fmla="*/ 0 w 71"/>
                <a:gd name="T9" fmla="*/ 7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7"/>
                  </a:moveTo>
                  <a:lnTo>
                    <a:pt x="71" y="0"/>
                  </a:lnTo>
                  <a:lnTo>
                    <a:pt x="71" y="102"/>
                  </a:lnTo>
                  <a:lnTo>
                    <a:pt x="0" y="108"/>
                  </a:lnTo>
                  <a:lnTo>
                    <a:pt x="0" y="7"/>
                  </a:lnTo>
                  <a:close/>
                </a:path>
              </a:pathLst>
            </a:custGeom>
            <a:solidFill>
              <a:srgbClr val="540C30"/>
            </a:solidFill>
            <a:ln w="9525">
              <a:noFill/>
              <a:round/>
              <a:headEnd/>
              <a:tailEnd/>
            </a:ln>
          </p:spPr>
          <p:txBody>
            <a:bodyPr/>
            <a:lstStyle/>
            <a:p>
              <a:endParaRPr lang="he-IL" sz="1800"/>
            </a:p>
          </p:txBody>
        </p:sp>
        <p:sp>
          <p:nvSpPr>
            <p:cNvPr id="1030520" name="Freeform 382"/>
            <p:cNvSpPr>
              <a:spLocks/>
            </p:cNvSpPr>
            <p:nvPr/>
          </p:nvSpPr>
          <p:spPr bwMode="auto">
            <a:xfrm>
              <a:off x="4089" y="1155"/>
              <a:ext cx="35" cy="54"/>
            </a:xfrm>
            <a:custGeom>
              <a:avLst/>
              <a:gdLst>
                <a:gd name="T0" fmla="*/ 0 w 71"/>
                <a:gd name="T1" fmla="*/ 5 h 108"/>
                <a:gd name="T2" fmla="*/ 71 w 71"/>
                <a:gd name="T3" fmla="*/ 0 h 108"/>
                <a:gd name="T4" fmla="*/ 71 w 71"/>
                <a:gd name="T5" fmla="*/ 102 h 108"/>
                <a:gd name="T6" fmla="*/ 0 w 71"/>
                <a:gd name="T7" fmla="*/ 108 h 108"/>
                <a:gd name="T8" fmla="*/ 0 w 71"/>
                <a:gd name="T9" fmla="*/ 5 h 108"/>
                <a:gd name="T10" fmla="*/ 0 60000 65536"/>
                <a:gd name="T11" fmla="*/ 0 60000 65536"/>
                <a:gd name="T12" fmla="*/ 0 60000 65536"/>
                <a:gd name="T13" fmla="*/ 0 60000 65536"/>
                <a:gd name="T14" fmla="*/ 0 60000 65536"/>
                <a:gd name="T15" fmla="*/ 0 w 71"/>
                <a:gd name="T16" fmla="*/ 0 h 108"/>
                <a:gd name="T17" fmla="*/ 71 w 71"/>
                <a:gd name="T18" fmla="*/ 108 h 108"/>
              </a:gdLst>
              <a:ahLst/>
              <a:cxnLst>
                <a:cxn ang="T10">
                  <a:pos x="T0" y="T1"/>
                </a:cxn>
                <a:cxn ang="T11">
                  <a:pos x="T2" y="T3"/>
                </a:cxn>
                <a:cxn ang="T12">
                  <a:pos x="T4" y="T5"/>
                </a:cxn>
                <a:cxn ang="T13">
                  <a:pos x="T6" y="T7"/>
                </a:cxn>
                <a:cxn ang="T14">
                  <a:pos x="T8" y="T9"/>
                </a:cxn>
              </a:cxnLst>
              <a:rect l="T15" t="T16" r="T17" b="T18"/>
              <a:pathLst>
                <a:path w="71" h="108">
                  <a:moveTo>
                    <a:pt x="0" y="5"/>
                  </a:moveTo>
                  <a:lnTo>
                    <a:pt x="71" y="0"/>
                  </a:lnTo>
                  <a:lnTo>
                    <a:pt x="71" y="102"/>
                  </a:lnTo>
                  <a:lnTo>
                    <a:pt x="0" y="108"/>
                  </a:lnTo>
                  <a:lnTo>
                    <a:pt x="0" y="5"/>
                  </a:lnTo>
                  <a:close/>
                </a:path>
              </a:pathLst>
            </a:custGeom>
            <a:solidFill>
              <a:srgbClr val="540C30"/>
            </a:solidFill>
            <a:ln w="9525">
              <a:noFill/>
              <a:round/>
              <a:headEnd/>
              <a:tailEnd/>
            </a:ln>
          </p:spPr>
          <p:txBody>
            <a:bodyPr/>
            <a:lstStyle/>
            <a:p>
              <a:endParaRPr lang="he-IL" sz="1800"/>
            </a:p>
          </p:txBody>
        </p:sp>
        <p:sp>
          <p:nvSpPr>
            <p:cNvPr id="1030521" name="Freeform 383"/>
            <p:cNvSpPr>
              <a:spLocks/>
            </p:cNvSpPr>
            <p:nvPr/>
          </p:nvSpPr>
          <p:spPr bwMode="auto">
            <a:xfrm>
              <a:off x="4089" y="1215"/>
              <a:ext cx="35" cy="53"/>
            </a:xfrm>
            <a:custGeom>
              <a:avLst/>
              <a:gdLst>
                <a:gd name="T0" fmla="*/ 0 w 71"/>
                <a:gd name="T1" fmla="*/ 4 h 104"/>
                <a:gd name="T2" fmla="*/ 71 w 71"/>
                <a:gd name="T3" fmla="*/ 0 h 104"/>
                <a:gd name="T4" fmla="*/ 71 w 71"/>
                <a:gd name="T5" fmla="*/ 101 h 104"/>
                <a:gd name="T6" fmla="*/ 0 w 71"/>
                <a:gd name="T7" fmla="*/ 104 h 104"/>
                <a:gd name="T8" fmla="*/ 0 w 71"/>
                <a:gd name="T9" fmla="*/ 4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4"/>
                  </a:moveTo>
                  <a:lnTo>
                    <a:pt x="71" y="0"/>
                  </a:lnTo>
                  <a:lnTo>
                    <a:pt x="71" y="101"/>
                  </a:lnTo>
                  <a:lnTo>
                    <a:pt x="0" y="104"/>
                  </a:lnTo>
                  <a:lnTo>
                    <a:pt x="0" y="4"/>
                  </a:lnTo>
                  <a:close/>
                </a:path>
              </a:pathLst>
            </a:custGeom>
            <a:solidFill>
              <a:srgbClr val="540C30"/>
            </a:solidFill>
            <a:ln w="9525">
              <a:noFill/>
              <a:round/>
              <a:headEnd/>
              <a:tailEnd/>
            </a:ln>
          </p:spPr>
          <p:txBody>
            <a:bodyPr/>
            <a:lstStyle/>
            <a:p>
              <a:endParaRPr lang="he-IL" sz="1800"/>
            </a:p>
          </p:txBody>
        </p:sp>
        <p:sp>
          <p:nvSpPr>
            <p:cNvPr id="1030522" name="Freeform 384"/>
            <p:cNvSpPr>
              <a:spLocks/>
            </p:cNvSpPr>
            <p:nvPr/>
          </p:nvSpPr>
          <p:spPr bwMode="auto">
            <a:xfrm>
              <a:off x="4089" y="1275"/>
              <a:ext cx="35" cy="53"/>
            </a:xfrm>
            <a:custGeom>
              <a:avLst/>
              <a:gdLst>
                <a:gd name="T0" fmla="*/ 0 w 71"/>
                <a:gd name="T1" fmla="*/ 4 h 105"/>
                <a:gd name="T2" fmla="*/ 71 w 71"/>
                <a:gd name="T3" fmla="*/ 0 h 105"/>
                <a:gd name="T4" fmla="*/ 71 w 71"/>
                <a:gd name="T5" fmla="*/ 103 h 105"/>
                <a:gd name="T6" fmla="*/ 0 w 71"/>
                <a:gd name="T7" fmla="*/ 105 h 105"/>
                <a:gd name="T8" fmla="*/ 0 w 71"/>
                <a:gd name="T9" fmla="*/ 4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0" y="4"/>
                  </a:moveTo>
                  <a:lnTo>
                    <a:pt x="71" y="0"/>
                  </a:lnTo>
                  <a:lnTo>
                    <a:pt x="71" y="103"/>
                  </a:lnTo>
                  <a:lnTo>
                    <a:pt x="0" y="105"/>
                  </a:lnTo>
                  <a:lnTo>
                    <a:pt x="0" y="4"/>
                  </a:lnTo>
                  <a:close/>
                </a:path>
              </a:pathLst>
            </a:custGeom>
            <a:solidFill>
              <a:srgbClr val="540C30"/>
            </a:solidFill>
            <a:ln w="9525">
              <a:noFill/>
              <a:round/>
              <a:headEnd/>
              <a:tailEnd/>
            </a:ln>
          </p:spPr>
          <p:txBody>
            <a:bodyPr/>
            <a:lstStyle/>
            <a:p>
              <a:endParaRPr lang="he-IL" sz="1800"/>
            </a:p>
          </p:txBody>
        </p:sp>
        <p:sp>
          <p:nvSpPr>
            <p:cNvPr id="1030523" name="Freeform 385"/>
            <p:cNvSpPr>
              <a:spLocks/>
            </p:cNvSpPr>
            <p:nvPr/>
          </p:nvSpPr>
          <p:spPr bwMode="auto">
            <a:xfrm>
              <a:off x="4089" y="1336"/>
              <a:ext cx="35" cy="51"/>
            </a:xfrm>
            <a:custGeom>
              <a:avLst/>
              <a:gdLst>
                <a:gd name="T0" fmla="*/ 0 w 71"/>
                <a:gd name="T1" fmla="*/ 3 h 104"/>
                <a:gd name="T2" fmla="*/ 71 w 71"/>
                <a:gd name="T3" fmla="*/ 0 h 104"/>
                <a:gd name="T4" fmla="*/ 71 w 71"/>
                <a:gd name="T5" fmla="*/ 103 h 104"/>
                <a:gd name="T6" fmla="*/ 0 w 71"/>
                <a:gd name="T7" fmla="*/ 104 h 104"/>
                <a:gd name="T8" fmla="*/ 0 w 71"/>
                <a:gd name="T9" fmla="*/ 3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3"/>
                  </a:moveTo>
                  <a:lnTo>
                    <a:pt x="71" y="0"/>
                  </a:lnTo>
                  <a:lnTo>
                    <a:pt x="71" y="103"/>
                  </a:lnTo>
                  <a:lnTo>
                    <a:pt x="0" y="104"/>
                  </a:lnTo>
                  <a:lnTo>
                    <a:pt x="0" y="3"/>
                  </a:lnTo>
                  <a:close/>
                </a:path>
              </a:pathLst>
            </a:custGeom>
            <a:solidFill>
              <a:srgbClr val="540C30"/>
            </a:solidFill>
            <a:ln w="9525">
              <a:noFill/>
              <a:round/>
              <a:headEnd/>
              <a:tailEnd/>
            </a:ln>
          </p:spPr>
          <p:txBody>
            <a:bodyPr/>
            <a:lstStyle/>
            <a:p>
              <a:endParaRPr lang="he-IL" sz="1800"/>
            </a:p>
          </p:txBody>
        </p:sp>
        <p:sp>
          <p:nvSpPr>
            <p:cNvPr id="1030524" name="Freeform 386"/>
            <p:cNvSpPr>
              <a:spLocks/>
            </p:cNvSpPr>
            <p:nvPr/>
          </p:nvSpPr>
          <p:spPr bwMode="auto">
            <a:xfrm>
              <a:off x="4089" y="1396"/>
              <a:ext cx="35" cy="51"/>
            </a:xfrm>
            <a:custGeom>
              <a:avLst/>
              <a:gdLst>
                <a:gd name="T0" fmla="*/ 0 w 71"/>
                <a:gd name="T1" fmla="*/ 2 h 104"/>
                <a:gd name="T2" fmla="*/ 71 w 71"/>
                <a:gd name="T3" fmla="*/ 0 h 104"/>
                <a:gd name="T4" fmla="*/ 71 w 71"/>
                <a:gd name="T5" fmla="*/ 103 h 104"/>
                <a:gd name="T6" fmla="*/ 0 w 71"/>
                <a:gd name="T7" fmla="*/ 104 h 104"/>
                <a:gd name="T8" fmla="*/ 0 w 71"/>
                <a:gd name="T9" fmla="*/ 2 h 104"/>
                <a:gd name="T10" fmla="*/ 0 60000 65536"/>
                <a:gd name="T11" fmla="*/ 0 60000 65536"/>
                <a:gd name="T12" fmla="*/ 0 60000 65536"/>
                <a:gd name="T13" fmla="*/ 0 60000 65536"/>
                <a:gd name="T14" fmla="*/ 0 60000 65536"/>
                <a:gd name="T15" fmla="*/ 0 w 71"/>
                <a:gd name="T16" fmla="*/ 0 h 104"/>
                <a:gd name="T17" fmla="*/ 71 w 71"/>
                <a:gd name="T18" fmla="*/ 104 h 104"/>
              </a:gdLst>
              <a:ahLst/>
              <a:cxnLst>
                <a:cxn ang="T10">
                  <a:pos x="T0" y="T1"/>
                </a:cxn>
                <a:cxn ang="T11">
                  <a:pos x="T2" y="T3"/>
                </a:cxn>
                <a:cxn ang="T12">
                  <a:pos x="T4" y="T5"/>
                </a:cxn>
                <a:cxn ang="T13">
                  <a:pos x="T6" y="T7"/>
                </a:cxn>
                <a:cxn ang="T14">
                  <a:pos x="T8" y="T9"/>
                </a:cxn>
              </a:cxnLst>
              <a:rect l="T15" t="T16" r="T17" b="T18"/>
              <a:pathLst>
                <a:path w="71" h="104">
                  <a:moveTo>
                    <a:pt x="0" y="2"/>
                  </a:moveTo>
                  <a:lnTo>
                    <a:pt x="71" y="0"/>
                  </a:lnTo>
                  <a:lnTo>
                    <a:pt x="71" y="103"/>
                  </a:lnTo>
                  <a:lnTo>
                    <a:pt x="0" y="104"/>
                  </a:lnTo>
                  <a:lnTo>
                    <a:pt x="0" y="2"/>
                  </a:lnTo>
                  <a:close/>
                </a:path>
              </a:pathLst>
            </a:custGeom>
            <a:solidFill>
              <a:srgbClr val="540C30"/>
            </a:solidFill>
            <a:ln w="9525">
              <a:noFill/>
              <a:round/>
              <a:headEnd/>
              <a:tailEnd/>
            </a:ln>
          </p:spPr>
          <p:txBody>
            <a:bodyPr/>
            <a:lstStyle/>
            <a:p>
              <a:endParaRPr lang="he-IL" sz="1800"/>
            </a:p>
          </p:txBody>
        </p:sp>
        <p:sp>
          <p:nvSpPr>
            <p:cNvPr id="1030525" name="Rectangle 387"/>
            <p:cNvSpPr>
              <a:spLocks noChangeArrowheads="1"/>
            </p:cNvSpPr>
            <p:nvPr/>
          </p:nvSpPr>
          <p:spPr bwMode="auto">
            <a:xfrm>
              <a:off x="4089" y="1456"/>
              <a:ext cx="35" cy="51"/>
            </a:xfrm>
            <a:prstGeom prst="rect">
              <a:avLst/>
            </a:prstGeom>
            <a:solidFill>
              <a:srgbClr val="540C30"/>
            </a:solidFill>
            <a:ln w="9525">
              <a:noFill/>
              <a:miter lim="800000"/>
              <a:headEnd/>
              <a:tailEnd/>
            </a:ln>
          </p:spPr>
          <p:txBody>
            <a:bodyPr/>
            <a:lstStyle/>
            <a:p>
              <a:endParaRPr lang="he-IL" sz="1800"/>
            </a:p>
          </p:txBody>
        </p:sp>
        <p:sp>
          <p:nvSpPr>
            <p:cNvPr id="1030526" name="Freeform 388"/>
            <p:cNvSpPr>
              <a:spLocks/>
            </p:cNvSpPr>
            <p:nvPr/>
          </p:nvSpPr>
          <p:spPr bwMode="auto">
            <a:xfrm>
              <a:off x="4089" y="151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30527" name="Freeform 389"/>
            <p:cNvSpPr>
              <a:spLocks/>
            </p:cNvSpPr>
            <p:nvPr/>
          </p:nvSpPr>
          <p:spPr bwMode="auto">
            <a:xfrm>
              <a:off x="4089" y="1576"/>
              <a:ext cx="35" cy="52"/>
            </a:xfrm>
            <a:custGeom>
              <a:avLst/>
              <a:gdLst>
                <a:gd name="T0" fmla="*/ 71 w 71"/>
                <a:gd name="T1" fmla="*/ 1 h 103"/>
                <a:gd name="T2" fmla="*/ 71 w 71"/>
                <a:gd name="T3" fmla="*/ 103 h 103"/>
                <a:gd name="T4" fmla="*/ 0 w 71"/>
                <a:gd name="T5" fmla="*/ 101 h 103"/>
                <a:gd name="T6" fmla="*/ 0 w 71"/>
                <a:gd name="T7" fmla="*/ 0 h 103"/>
                <a:gd name="T8" fmla="*/ 71 w 71"/>
                <a:gd name="T9" fmla="*/ 1 h 103"/>
                <a:gd name="T10" fmla="*/ 0 60000 65536"/>
                <a:gd name="T11" fmla="*/ 0 60000 65536"/>
                <a:gd name="T12" fmla="*/ 0 60000 65536"/>
                <a:gd name="T13" fmla="*/ 0 60000 65536"/>
                <a:gd name="T14" fmla="*/ 0 60000 65536"/>
                <a:gd name="T15" fmla="*/ 0 w 71"/>
                <a:gd name="T16" fmla="*/ 0 h 103"/>
                <a:gd name="T17" fmla="*/ 71 w 71"/>
                <a:gd name="T18" fmla="*/ 103 h 103"/>
              </a:gdLst>
              <a:ahLst/>
              <a:cxnLst>
                <a:cxn ang="T10">
                  <a:pos x="T0" y="T1"/>
                </a:cxn>
                <a:cxn ang="T11">
                  <a:pos x="T2" y="T3"/>
                </a:cxn>
                <a:cxn ang="T12">
                  <a:pos x="T4" y="T5"/>
                </a:cxn>
                <a:cxn ang="T13">
                  <a:pos x="T6" y="T7"/>
                </a:cxn>
                <a:cxn ang="T14">
                  <a:pos x="T8" y="T9"/>
                </a:cxn>
              </a:cxnLst>
              <a:rect l="T15" t="T16" r="T17" b="T18"/>
              <a:pathLst>
                <a:path w="71" h="103">
                  <a:moveTo>
                    <a:pt x="71" y="1"/>
                  </a:moveTo>
                  <a:lnTo>
                    <a:pt x="71" y="103"/>
                  </a:lnTo>
                  <a:lnTo>
                    <a:pt x="0" y="101"/>
                  </a:lnTo>
                  <a:lnTo>
                    <a:pt x="0" y="0"/>
                  </a:lnTo>
                  <a:lnTo>
                    <a:pt x="71" y="1"/>
                  </a:lnTo>
                  <a:close/>
                </a:path>
              </a:pathLst>
            </a:custGeom>
            <a:solidFill>
              <a:srgbClr val="540C30"/>
            </a:solidFill>
            <a:ln w="9525">
              <a:noFill/>
              <a:round/>
              <a:headEnd/>
              <a:tailEnd/>
            </a:ln>
          </p:spPr>
          <p:txBody>
            <a:bodyPr/>
            <a:lstStyle/>
            <a:p>
              <a:endParaRPr lang="he-IL" sz="1800"/>
            </a:p>
          </p:txBody>
        </p:sp>
        <p:sp>
          <p:nvSpPr>
            <p:cNvPr id="1030528" name="Freeform 390"/>
            <p:cNvSpPr>
              <a:spLocks/>
            </p:cNvSpPr>
            <p:nvPr/>
          </p:nvSpPr>
          <p:spPr bwMode="auto">
            <a:xfrm>
              <a:off x="4089" y="1636"/>
              <a:ext cx="35" cy="52"/>
            </a:xfrm>
            <a:custGeom>
              <a:avLst/>
              <a:gdLst>
                <a:gd name="T0" fmla="*/ 71 w 71"/>
                <a:gd name="T1" fmla="*/ 3 h 105"/>
                <a:gd name="T2" fmla="*/ 71 w 71"/>
                <a:gd name="T3" fmla="*/ 105 h 105"/>
                <a:gd name="T4" fmla="*/ 0 w 71"/>
                <a:gd name="T5" fmla="*/ 102 h 105"/>
                <a:gd name="T6" fmla="*/ 0 w 71"/>
                <a:gd name="T7" fmla="*/ 0 h 105"/>
                <a:gd name="T8" fmla="*/ 71 w 71"/>
                <a:gd name="T9" fmla="*/ 3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71" y="3"/>
                  </a:moveTo>
                  <a:lnTo>
                    <a:pt x="71" y="105"/>
                  </a:lnTo>
                  <a:lnTo>
                    <a:pt x="0" y="102"/>
                  </a:lnTo>
                  <a:lnTo>
                    <a:pt x="0" y="0"/>
                  </a:lnTo>
                  <a:lnTo>
                    <a:pt x="71" y="3"/>
                  </a:lnTo>
                  <a:close/>
                </a:path>
              </a:pathLst>
            </a:custGeom>
            <a:solidFill>
              <a:srgbClr val="540C30"/>
            </a:solidFill>
            <a:ln w="9525">
              <a:noFill/>
              <a:round/>
              <a:headEnd/>
              <a:tailEnd/>
            </a:ln>
          </p:spPr>
          <p:txBody>
            <a:bodyPr/>
            <a:lstStyle/>
            <a:p>
              <a:endParaRPr lang="he-IL" sz="1800"/>
            </a:p>
          </p:txBody>
        </p:sp>
        <p:sp>
          <p:nvSpPr>
            <p:cNvPr id="1030529" name="Freeform 391"/>
            <p:cNvSpPr>
              <a:spLocks/>
            </p:cNvSpPr>
            <p:nvPr/>
          </p:nvSpPr>
          <p:spPr bwMode="auto">
            <a:xfrm>
              <a:off x="4089" y="1696"/>
              <a:ext cx="35" cy="53"/>
            </a:xfrm>
            <a:custGeom>
              <a:avLst/>
              <a:gdLst>
                <a:gd name="T0" fmla="*/ 71 w 71"/>
                <a:gd name="T1" fmla="*/ 4 h 106"/>
                <a:gd name="T2" fmla="*/ 71 w 71"/>
                <a:gd name="T3" fmla="*/ 106 h 106"/>
                <a:gd name="T4" fmla="*/ 0 w 71"/>
                <a:gd name="T5" fmla="*/ 102 h 106"/>
                <a:gd name="T6" fmla="*/ 0 w 71"/>
                <a:gd name="T7" fmla="*/ 0 h 106"/>
                <a:gd name="T8" fmla="*/ 71 w 71"/>
                <a:gd name="T9" fmla="*/ 4 h 106"/>
                <a:gd name="T10" fmla="*/ 0 60000 65536"/>
                <a:gd name="T11" fmla="*/ 0 60000 65536"/>
                <a:gd name="T12" fmla="*/ 0 60000 65536"/>
                <a:gd name="T13" fmla="*/ 0 60000 65536"/>
                <a:gd name="T14" fmla="*/ 0 60000 65536"/>
                <a:gd name="T15" fmla="*/ 0 w 71"/>
                <a:gd name="T16" fmla="*/ 0 h 106"/>
                <a:gd name="T17" fmla="*/ 71 w 71"/>
                <a:gd name="T18" fmla="*/ 106 h 106"/>
              </a:gdLst>
              <a:ahLst/>
              <a:cxnLst>
                <a:cxn ang="T10">
                  <a:pos x="T0" y="T1"/>
                </a:cxn>
                <a:cxn ang="T11">
                  <a:pos x="T2" y="T3"/>
                </a:cxn>
                <a:cxn ang="T12">
                  <a:pos x="T4" y="T5"/>
                </a:cxn>
                <a:cxn ang="T13">
                  <a:pos x="T6" y="T7"/>
                </a:cxn>
                <a:cxn ang="T14">
                  <a:pos x="T8" y="T9"/>
                </a:cxn>
              </a:cxnLst>
              <a:rect l="T15" t="T16" r="T17" b="T18"/>
              <a:pathLst>
                <a:path w="71" h="106">
                  <a:moveTo>
                    <a:pt x="71" y="4"/>
                  </a:moveTo>
                  <a:lnTo>
                    <a:pt x="71" y="106"/>
                  </a:lnTo>
                  <a:lnTo>
                    <a:pt x="0" y="102"/>
                  </a:lnTo>
                  <a:lnTo>
                    <a:pt x="0" y="0"/>
                  </a:lnTo>
                  <a:lnTo>
                    <a:pt x="71" y="4"/>
                  </a:lnTo>
                  <a:close/>
                </a:path>
              </a:pathLst>
            </a:custGeom>
            <a:solidFill>
              <a:srgbClr val="540C30"/>
            </a:solidFill>
            <a:ln w="9525">
              <a:noFill/>
              <a:round/>
              <a:headEnd/>
              <a:tailEnd/>
            </a:ln>
          </p:spPr>
          <p:txBody>
            <a:bodyPr/>
            <a:lstStyle/>
            <a:p>
              <a:endParaRPr lang="he-IL" sz="1800"/>
            </a:p>
          </p:txBody>
        </p:sp>
        <p:sp>
          <p:nvSpPr>
            <p:cNvPr id="1030530" name="Freeform 392"/>
            <p:cNvSpPr>
              <a:spLocks/>
            </p:cNvSpPr>
            <p:nvPr/>
          </p:nvSpPr>
          <p:spPr bwMode="auto">
            <a:xfrm>
              <a:off x="4089" y="1755"/>
              <a:ext cx="35" cy="55"/>
            </a:xfrm>
            <a:custGeom>
              <a:avLst/>
              <a:gdLst>
                <a:gd name="T0" fmla="*/ 0 w 71"/>
                <a:gd name="T1" fmla="*/ 0 h 109"/>
                <a:gd name="T2" fmla="*/ 71 w 71"/>
                <a:gd name="T3" fmla="*/ 4 h 109"/>
                <a:gd name="T4" fmla="*/ 71 w 71"/>
                <a:gd name="T5" fmla="*/ 109 h 109"/>
                <a:gd name="T6" fmla="*/ 0 w 71"/>
                <a:gd name="T7" fmla="*/ 93 h 109"/>
                <a:gd name="T8" fmla="*/ 0 w 71"/>
                <a:gd name="T9" fmla="*/ 0 h 109"/>
                <a:gd name="T10" fmla="*/ 0 60000 65536"/>
                <a:gd name="T11" fmla="*/ 0 60000 65536"/>
                <a:gd name="T12" fmla="*/ 0 60000 65536"/>
                <a:gd name="T13" fmla="*/ 0 60000 65536"/>
                <a:gd name="T14" fmla="*/ 0 60000 65536"/>
                <a:gd name="T15" fmla="*/ 0 w 71"/>
                <a:gd name="T16" fmla="*/ 0 h 109"/>
                <a:gd name="T17" fmla="*/ 71 w 71"/>
                <a:gd name="T18" fmla="*/ 109 h 109"/>
              </a:gdLst>
              <a:ahLst/>
              <a:cxnLst>
                <a:cxn ang="T10">
                  <a:pos x="T0" y="T1"/>
                </a:cxn>
                <a:cxn ang="T11">
                  <a:pos x="T2" y="T3"/>
                </a:cxn>
                <a:cxn ang="T12">
                  <a:pos x="T4" y="T5"/>
                </a:cxn>
                <a:cxn ang="T13">
                  <a:pos x="T6" y="T7"/>
                </a:cxn>
                <a:cxn ang="T14">
                  <a:pos x="T8" y="T9"/>
                </a:cxn>
              </a:cxnLst>
              <a:rect l="T15" t="T16" r="T17" b="T18"/>
              <a:pathLst>
                <a:path w="71" h="109">
                  <a:moveTo>
                    <a:pt x="0" y="0"/>
                  </a:moveTo>
                  <a:lnTo>
                    <a:pt x="71" y="4"/>
                  </a:lnTo>
                  <a:lnTo>
                    <a:pt x="71" y="109"/>
                  </a:lnTo>
                  <a:lnTo>
                    <a:pt x="0" y="93"/>
                  </a:lnTo>
                  <a:lnTo>
                    <a:pt x="0" y="0"/>
                  </a:lnTo>
                  <a:close/>
                </a:path>
              </a:pathLst>
            </a:custGeom>
            <a:solidFill>
              <a:srgbClr val="540C30"/>
            </a:solidFill>
            <a:ln w="9525">
              <a:noFill/>
              <a:round/>
              <a:headEnd/>
              <a:tailEnd/>
            </a:ln>
          </p:spPr>
          <p:txBody>
            <a:bodyPr/>
            <a:lstStyle/>
            <a:p>
              <a:endParaRPr lang="he-IL" sz="1800"/>
            </a:p>
          </p:txBody>
        </p:sp>
        <p:sp>
          <p:nvSpPr>
            <p:cNvPr id="1030531" name="Freeform 393"/>
            <p:cNvSpPr>
              <a:spLocks/>
            </p:cNvSpPr>
            <p:nvPr/>
          </p:nvSpPr>
          <p:spPr bwMode="auto">
            <a:xfrm>
              <a:off x="4132" y="1736"/>
              <a:ext cx="55" cy="70"/>
            </a:xfrm>
            <a:custGeom>
              <a:avLst/>
              <a:gdLst>
                <a:gd name="T0" fmla="*/ 0 w 108"/>
                <a:gd name="T1" fmla="*/ 40 h 139"/>
                <a:gd name="T2" fmla="*/ 108 w 108"/>
                <a:gd name="T3" fmla="*/ 0 h 139"/>
                <a:gd name="T4" fmla="*/ 108 w 108"/>
                <a:gd name="T5" fmla="*/ 93 h 139"/>
                <a:gd name="T6" fmla="*/ 0 w 108"/>
                <a:gd name="T7" fmla="*/ 139 h 139"/>
                <a:gd name="T8" fmla="*/ 0 w 108"/>
                <a:gd name="T9" fmla="*/ 40 h 139"/>
                <a:gd name="T10" fmla="*/ 0 60000 65536"/>
                <a:gd name="T11" fmla="*/ 0 60000 65536"/>
                <a:gd name="T12" fmla="*/ 0 60000 65536"/>
                <a:gd name="T13" fmla="*/ 0 60000 65536"/>
                <a:gd name="T14" fmla="*/ 0 60000 65536"/>
                <a:gd name="T15" fmla="*/ 0 w 108"/>
                <a:gd name="T16" fmla="*/ 0 h 139"/>
                <a:gd name="T17" fmla="*/ 108 w 108"/>
                <a:gd name="T18" fmla="*/ 139 h 139"/>
              </a:gdLst>
              <a:ahLst/>
              <a:cxnLst>
                <a:cxn ang="T10">
                  <a:pos x="T0" y="T1"/>
                </a:cxn>
                <a:cxn ang="T11">
                  <a:pos x="T2" y="T3"/>
                </a:cxn>
                <a:cxn ang="T12">
                  <a:pos x="T4" y="T5"/>
                </a:cxn>
                <a:cxn ang="T13">
                  <a:pos x="T6" y="T7"/>
                </a:cxn>
                <a:cxn ang="T14">
                  <a:pos x="T8" y="T9"/>
                </a:cxn>
              </a:cxnLst>
              <a:rect l="T15" t="T16" r="T17" b="T18"/>
              <a:pathLst>
                <a:path w="108" h="139">
                  <a:moveTo>
                    <a:pt x="0" y="40"/>
                  </a:moveTo>
                  <a:lnTo>
                    <a:pt x="108" y="0"/>
                  </a:lnTo>
                  <a:lnTo>
                    <a:pt x="108" y="93"/>
                  </a:lnTo>
                  <a:lnTo>
                    <a:pt x="0" y="139"/>
                  </a:lnTo>
                  <a:lnTo>
                    <a:pt x="0" y="40"/>
                  </a:lnTo>
                  <a:close/>
                </a:path>
              </a:pathLst>
            </a:custGeom>
            <a:solidFill>
              <a:srgbClr val="91637A"/>
            </a:solidFill>
            <a:ln w="9525">
              <a:noFill/>
              <a:round/>
              <a:headEnd/>
              <a:tailEnd/>
            </a:ln>
          </p:spPr>
          <p:txBody>
            <a:bodyPr/>
            <a:lstStyle/>
            <a:p>
              <a:endParaRPr lang="he-IL" sz="1800"/>
            </a:p>
          </p:txBody>
        </p:sp>
        <p:sp>
          <p:nvSpPr>
            <p:cNvPr id="1030532" name="Freeform 394"/>
            <p:cNvSpPr>
              <a:spLocks/>
            </p:cNvSpPr>
            <p:nvPr/>
          </p:nvSpPr>
          <p:spPr bwMode="auto">
            <a:xfrm>
              <a:off x="4195" y="1706"/>
              <a:ext cx="74" cy="74"/>
            </a:xfrm>
            <a:custGeom>
              <a:avLst/>
              <a:gdLst>
                <a:gd name="T0" fmla="*/ 0 w 149"/>
                <a:gd name="T1" fmla="*/ 54 h 147"/>
                <a:gd name="T2" fmla="*/ 149 w 149"/>
                <a:gd name="T3" fmla="*/ 0 h 147"/>
                <a:gd name="T4" fmla="*/ 149 w 149"/>
                <a:gd name="T5" fmla="*/ 84 h 147"/>
                <a:gd name="T6" fmla="*/ 0 w 149"/>
                <a:gd name="T7" fmla="*/ 147 h 147"/>
                <a:gd name="T8" fmla="*/ 0 w 149"/>
                <a:gd name="T9" fmla="*/ 54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0" y="54"/>
                  </a:moveTo>
                  <a:lnTo>
                    <a:pt x="149" y="0"/>
                  </a:lnTo>
                  <a:lnTo>
                    <a:pt x="149" y="84"/>
                  </a:lnTo>
                  <a:lnTo>
                    <a:pt x="0" y="147"/>
                  </a:lnTo>
                  <a:lnTo>
                    <a:pt x="0" y="54"/>
                  </a:lnTo>
                  <a:close/>
                </a:path>
              </a:pathLst>
            </a:custGeom>
            <a:solidFill>
              <a:srgbClr val="91637A"/>
            </a:solidFill>
            <a:ln w="9525">
              <a:noFill/>
              <a:round/>
              <a:headEnd/>
              <a:tailEnd/>
            </a:ln>
          </p:spPr>
          <p:txBody>
            <a:bodyPr/>
            <a:lstStyle/>
            <a:p>
              <a:endParaRPr lang="he-IL" sz="1800"/>
            </a:p>
          </p:txBody>
        </p:sp>
        <p:sp>
          <p:nvSpPr>
            <p:cNvPr id="1030533" name="Freeform 395"/>
            <p:cNvSpPr>
              <a:spLocks/>
            </p:cNvSpPr>
            <p:nvPr/>
          </p:nvSpPr>
          <p:spPr bwMode="auto">
            <a:xfrm>
              <a:off x="4278" y="1675"/>
              <a:ext cx="74" cy="70"/>
            </a:xfrm>
            <a:custGeom>
              <a:avLst/>
              <a:gdLst>
                <a:gd name="T0" fmla="*/ 0 w 149"/>
                <a:gd name="T1" fmla="*/ 54 h 138"/>
                <a:gd name="T2" fmla="*/ 149 w 149"/>
                <a:gd name="T3" fmla="*/ 0 h 138"/>
                <a:gd name="T4" fmla="*/ 149 w 149"/>
                <a:gd name="T5" fmla="*/ 75 h 138"/>
                <a:gd name="T6" fmla="*/ 0 w 149"/>
                <a:gd name="T7" fmla="*/ 138 h 138"/>
                <a:gd name="T8" fmla="*/ 0 w 149"/>
                <a:gd name="T9" fmla="*/ 54 h 138"/>
                <a:gd name="T10" fmla="*/ 0 60000 65536"/>
                <a:gd name="T11" fmla="*/ 0 60000 65536"/>
                <a:gd name="T12" fmla="*/ 0 60000 65536"/>
                <a:gd name="T13" fmla="*/ 0 60000 65536"/>
                <a:gd name="T14" fmla="*/ 0 60000 65536"/>
                <a:gd name="T15" fmla="*/ 0 w 149"/>
                <a:gd name="T16" fmla="*/ 0 h 138"/>
                <a:gd name="T17" fmla="*/ 149 w 149"/>
                <a:gd name="T18" fmla="*/ 138 h 138"/>
              </a:gdLst>
              <a:ahLst/>
              <a:cxnLst>
                <a:cxn ang="T10">
                  <a:pos x="T0" y="T1"/>
                </a:cxn>
                <a:cxn ang="T11">
                  <a:pos x="T2" y="T3"/>
                </a:cxn>
                <a:cxn ang="T12">
                  <a:pos x="T4" y="T5"/>
                </a:cxn>
                <a:cxn ang="T13">
                  <a:pos x="T6" y="T7"/>
                </a:cxn>
                <a:cxn ang="T14">
                  <a:pos x="T8" y="T9"/>
                </a:cxn>
              </a:cxnLst>
              <a:rect l="T15" t="T16" r="T17" b="T18"/>
              <a:pathLst>
                <a:path w="149" h="138">
                  <a:moveTo>
                    <a:pt x="0" y="54"/>
                  </a:moveTo>
                  <a:lnTo>
                    <a:pt x="149" y="0"/>
                  </a:lnTo>
                  <a:lnTo>
                    <a:pt x="149" y="75"/>
                  </a:lnTo>
                  <a:lnTo>
                    <a:pt x="0" y="138"/>
                  </a:lnTo>
                  <a:lnTo>
                    <a:pt x="0" y="54"/>
                  </a:lnTo>
                  <a:close/>
                </a:path>
              </a:pathLst>
            </a:custGeom>
            <a:solidFill>
              <a:srgbClr val="91637A"/>
            </a:solidFill>
            <a:ln w="9525">
              <a:noFill/>
              <a:round/>
              <a:headEnd/>
              <a:tailEnd/>
            </a:ln>
          </p:spPr>
          <p:txBody>
            <a:bodyPr/>
            <a:lstStyle/>
            <a:p>
              <a:endParaRPr lang="he-IL" sz="1800"/>
            </a:p>
          </p:txBody>
        </p:sp>
        <p:sp>
          <p:nvSpPr>
            <p:cNvPr id="1030534" name="Freeform 396"/>
            <p:cNvSpPr>
              <a:spLocks/>
            </p:cNvSpPr>
            <p:nvPr/>
          </p:nvSpPr>
          <p:spPr bwMode="auto">
            <a:xfrm>
              <a:off x="4362" y="1645"/>
              <a:ext cx="73" cy="64"/>
            </a:xfrm>
            <a:custGeom>
              <a:avLst/>
              <a:gdLst>
                <a:gd name="T0" fmla="*/ 0 w 148"/>
                <a:gd name="T1" fmla="*/ 54 h 129"/>
                <a:gd name="T2" fmla="*/ 148 w 148"/>
                <a:gd name="T3" fmla="*/ 0 h 129"/>
                <a:gd name="T4" fmla="*/ 148 w 148"/>
                <a:gd name="T5" fmla="*/ 65 h 129"/>
                <a:gd name="T6" fmla="*/ 0 w 148"/>
                <a:gd name="T7" fmla="*/ 129 h 129"/>
                <a:gd name="T8" fmla="*/ 0 w 148"/>
                <a:gd name="T9" fmla="*/ 54 h 129"/>
                <a:gd name="T10" fmla="*/ 0 60000 65536"/>
                <a:gd name="T11" fmla="*/ 0 60000 65536"/>
                <a:gd name="T12" fmla="*/ 0 60000 65536"/>
                <a:gd name="T13" fmla="*/ 0 60000 65536"/>
                <a:gd name="T14" fmla="*/ 0 60000 65536"/>
                <a:gd name="T15" fmla="*/ 0 w 148"/>
                <a:gd name="T16" fmla="*/ 0 h 129"/>
                <a:gd name="T17" fmla="*/ 148 w 148"/>
                <a:gd name="T18" fmla="*/ 129 h 129"/>
              </a:gdLst>
              <a:ahLst/>
              <a:cxnLst>
                <a:cxn ang="T10">
                  <a:pos x="T0" y="T1"/>
                </a:cxn>
                <a:cxn ang="T11">
                  <a:pos x="T2" y="T3"/>
                </a:cxn>
                <a:cxn ang="T12">
                  <a:pos x="T4" y="T5"/>
                </a:cxn>
                <a:cxn ang="T13">
                  <a:pos x="T6" y="T7"/>
                </a:cxn>
                <a:cxn ang="T14">
                  <a:pos x="T8" y="T9"/>
                </a:cxn>
              </a:cxnLst>
              <a:rect l="T15" t="T16" r="T17" b="T18"/>
              <a:pathLst>
                <a:path w="148" h="129">
                  <a:moveTo>
                    <a:pt x="0" y="54"/>
                  </a:moveTo>
                  <a:lnTo>
                    <a:pt x="148" y="0"/>
                  </a:lnTo>
                  <a:lnTo>
                    <a:pt x="148" y="65"/>
                  </a:lnTo>
                  <a:lnTo>
                    <a:pt x="0" y="129"/>
                  </a:lnTo>
                  <a:lnTo>
                    <a:pt x="0" y="54"/>
                  </a:lnTo>
                  <a:close/>
                </a:path>
              </a:pathLst>
            </a:custGeom>
            <a:solidFill>
              <a:srgbClr val="91637A"/>
            </a:solidFill>
            <a:ln w="9525">
              <a:noFill/>
              <a:round/>
              <a:headEnd/>
              <a:tailEnd/>
            </a:ln>
          </p:spPr>
          <p:txBody>
            <a:bodyPr/>
            <a:lstStyle/>
            <a:p>
              <a:endParaRPr lang="he-IL" sz="1800"/>
            </a:p>
          </p:txBody>
        </p:sp>
        <p:sp>
          <p:nvSpPr>
            <p:cNvPr id="1030535" name="Freeform 397"/>
            <p:cNvSpPr>
              <a:spLocks/>
            </p:cNvSpPr>
            <p:nvPr/>
          </p:nvSpPr>
          <p:spPr bwMode="auto">
            <a:xfrm>
              <a:off x="4445" y="1620"/>
              <a:ext cx="58" cy="54"/>
            </a:xfrm>
            <a:custGeom>
              <a:avLst/>
              <a:gdLst>
                <a:gd name="T0" fmla="*/ 0 w 118"/>
                <a:gd name="T1" fmla="*/ 44 h 110"/>
                <a:gd name="T2" fmla="*/ 118 w 118"/>
                <a:gd name="T3" fmla="*/ 0 h 110"/>
                <a:gd name="T4" fmla="*/ 118 w 118"/>
                <a:gd name="T5" fmla="*/ 59 h 110"/>
                <a:gd name="T6" fmla="*/ 0 w 118"/>
                <a:gd name="T7" fmla="*/ 110 h 110"/>
                <a:gd name="T8" fmla="*/ 0 w 118"/>
                <a:gd name="T9" fmla="*/ 44 h 110"/>
                <a:gd name="T10" fmla="*/ 0 60000 65536"/>
                <a:gd name="T11" fmla="*/ 0 60000 65536"/>
                <a:gd name="T12" fmla="*/ 0 60000 65536"/>
                <a:gd name="T13" fmla="*/ 0 60000 65536"/>
                <a:gd name="T14" fmla="*/ 0 60000 65536"/>
                <a:gd name="T15" fmla="*/ 0 w 118"/>
                <a:gd name="T16" fmla="*/ 0 h 110"/>
                <a:gd name="T17" fmla="*/ 118 w 118"/>
                <a:gd name="T18" fmla="*/ 110 h 110"/>
              </a:gdLst>
              <a:ahLst/>
              <a:cxnLst>
                <a:cxn ang="T10">
                  <a:pos x="T0" y="T1"/>
                </a:cxn>
                <a:cxn ang="T11">
                  <a:pos x="T2" y="T3"/>
                </a:cxn>
                <a:cxn ang="T12">
                  <a:pos x="T4" y="T5"/>
                </a:cxn>
                <a:cxn ang="T13">
                  <a:pos x="T6" y="T7"/>
                </a:cxn>
                <a:cxn ang="T14">
                  <a:pos x="T8" y="T9"/>
                </a:cxn>
              </a:cxnLst>
              <a:rect l="T15" t="T16" r="T17" b="T18"/>
              <a:pathLst>
                <a:path w="118" h="110">
                  <a:moveTo>
                    <a:pt x="0" y="44"/>
                  </a:moveTo>
                  <a:lnTo>
                    <a:pt x="118" y="0"/>
                  </a:lnTo>
                  <a:lnTo>
                    <a:pt x="118" y="59"/>
                  </a:lnTo>
                  <a:lnTo>
                    <a:pt x="0" y="110"/>
                  </a:lnTo>
                  <a:lnTo>
                    <a:pt x="0" y="44"/>
                  </a:lnTo>
                  <a:close/>
                </a:path>
              </a:pathLst>
            </a:custGeom>
            <a:solidFill>
              <a:srgbClr val="91637A"/>
            </a:solidFill>
            <a:ln w="9525">
              <a:noFill/>
              <a:round/>
              <a:headEnd/>
              <a:tailEnd/>
            </a:ln>
          </p:spPr>
          <p:txBody>
            <a:bodyPr/>
            <a:lstStyle/>
            <a:p>
              <a:endParaRPr lang="he-IL" sz="1800"/>
            </a:p>
          </p:txBody>
        </p:sp>
        <p:sp>
          <p:nvSpPr>
            <p:cNvPr id="1030536" name="Freeform 398"/>
            <p:cNvSpPr>
              <a:spLocks/>
            </p:cNvSpPr>
            <p:nvPr/>
          </p:nvSpPr>
          <p:spPr bwMode="auto">
            <a:xfrm>
              <a:off x="4487" y="1024"/>
              <a:ext cx="16" cy="38"/>
            </a:xfrm>
            <a:custGeom>
              <a:avLst/>
              <a:gdLst>
                <a:gd name="T0" fmla="*/ 0 w 33"/>
                <a:gd name="T1" fmla="*/ 61 h 75"/>
                <a:gd name="T2" fmla="*/ 0 w 33"/>
                <a:gd name="T3" fmla="*/ 0 h 75"/>
                <a:gd name="T4" fmla="*/ 33 w 33"/>
                <a:gd name="T5" fmla="*/ 15 h 75"/>
                <a:gd name="T6" fmla="*/ 33 w 33"/>
                <a:gd name="T7" fmla="*/ 75 h 75"/>
                <a:gd name="T8" fmla="*/ 0 w 33"/>
                <a:gd name="T9" fmla="*/ 61 h 75"/>
                <a:gd name="T10" fmla="*/ 0 60000 65536"/>
                <a:gd name="T11" fmla="*/ 0 60000 65536"/>
                <a:gd name="T12" fmla="*/ 0 60000 65536"/>
                <a:gd name="T13" fmla="*/ 0 60000 65536"/>
                <a:gd name="T14" fmla="*/ 0 60000 65536"/>
                <a:gd name="T15" fmla="*/ 0 w 33"/>
                <a:gd name="T16" fmla="*/ 0 h 75"/>
                <a:gd name="T17" fmla="*/ 33 w 33"/>
                <a:gd name="T18" fmla="*/ 75 h 75"/>
              </a:gdLst>
              <a:ahLst/>
              <a:cxnLst>
                <a:cxn ang="T10">
                  <a:pos x="T0" y="T1"/>
                </a:cxn>
                <a:cxn ang="T11">
                  <a:pos x="T2" y="T3"/>
                </a:cxn>
                <a:cxn ang="T12">
                  <a:pos x="T4" y="T5"/>
                </a:cxn>
                <a:cxn ang="T13">
                  <a:pos x="T6" y="T7"/>
                </a:cxn>
                <a:cxn ang="T14">
                  <a:pos x="T8" y="T9"/>
                </a:cxn>
              </a:cxnLst>
              <a:rect l="T15" t="T16" r="T17" b="T18"/>
              <a:pathLst>
                <a:path w="33" h="75">
                  <a:moveTo>
                    <a:pt x="0" y="61"/>
                  </a:moveTo>
                  <a:lnTo>
                    <a:pt x="0" y="0"/>
                  </a:lnTo>
                  <a:lnTo>
                    <a:pt x="33" y="15"/>
                  </a:lnTo>
                  <a:lnTo>
                    <a:pt x="33" y="75"/>
                  </a:lnTo>
                  <a:lnTo>
                    <a:pt x="0" y="61"/>
                  </a:lnTo>
                  <a:close/>
                </a:path>
              </a:pathLst>
            </a:custGeom>
            <a:solidFill>
              <a:srgbClr val="91637A"/>
            </a:solidFill>
            <a:ln w="9525">
              <a:noFill/>
              <a:round/>
              <a:headEnd/>
              <a:tailEnd/>
            </a:ln>
          </p:spPr>
          <p:txBody>
            <a:bodyPr/>
            <a:lstStyle/>
            <a:p>
              <a:endParaRPr lang="he-IL" sz="1800"/>
            </a:p>
          </p:txBody>
        </p:sp>
        <p:sp>
          <p:nvSpPr>
            <p:cNvPr id="1030537" name="Freeform 399"/>
            <p:cNvSpPr>
              <a:spLocks/>
            </p:cNvSpPr>
            <p:nvPr/>
          </p:nvSpPr>
          <p:spPr bwMode="auto">
            <a:xfrm>
              <a:off x="4445" y="961"/>
              <a:ext cx="58" cy="61"/>
            </a:xfrm>
            <a:custGeom>
              <a:avLst/>
              <a:gdLst>
                <a:gd name="T0" fmla="*/ 0 w 118"/>
                <a:gd name="T1" fmla="*/ 64 h 121"/>
                <a:gd name="T2" fmla="*/ 0 w 118"/>
                <a:gd name="T3" fmla="*/ 0 h 121"/>
                <a:gd name="T4" fmla="*/ 118 w 118"/>
                <a:gd name="T5" fmla="*/ 63 h 121"/>
                <a:gd name="T6" fmla="*/ 118 w 118"/>
                <a:gd name="T7" fmla="*/ 121 h 121"/>
                <a:gd name="T8" fmla="*/ 0 w 118"/>
                <a:gd name="T9" fmla="*/ 64 h 121"/>
                <a:gd name="T10" fmla="*/ 0 60000 65536"/>
                <a:gd name="T11" fmla="*/ 0 60000 65536"/>
                <a:gd name="T12" fmla="*/ 0 60000 65536"/>
                <a:gd name="T13" fmla="*/ 0 60000 65536"/>
                <a:gd name="T14" fmla="*/ 0 60000 65536"/>
                <a:gd name="T15" fmla="*/ 0 w 118"/>
                <a:gd name="T16" fmla="*/ 0 h 121"/>
                <a:gd name="T17" fmla="*/ 118 w 118"/>
                <a:gd name="T18" fmla="*/ 121 h 121"/>
              </a:gdLst>
              <a:ahLst/>
              <a:cxnLst>
                <a:cxn ang="T10">
                  <a:pos x="T0" y="T1"/>
                </a:cxn>
                <a:cxn ang="T11">
                  <a:pos x="T2" y="T3"/>
                </a:cxn>
                <a:cxn ang="T12">
                  <a:pos x="T4" y="T5"/>
                </a:cxn>
                <a:cxn ang="T13">
                  <a:pos x="T6" y="T7"/>
                </a:cxn>
                <a:cxn ang="T14">
                  <a:pos x="T8" y="T9"/>
                </a:cxn>
              </a:cxnLst>
              <a:rect l="T15" t="T16" r="T17" b="T18"/>
              <a:pathLst>
                <a:path w="118" h="121">
                  <a:moveTo>
                    <a:pt x="0" y="64"/>
                  </a:moveTo>
                  <a:lnTo>
                    <a:pt x="0" y="0"/>
                  </a:lnTo>
                  <a:lnTo>
                    <a:pt x="118" y="63"/>
                  </a:lnTo>
                  <a:lnTo>
                    <a:pt x="118" y="121"/>
                  </a:lnTo>
                  <a:lnTo>
                    <a:pt x="0" y="64"/>
                  </a:lnTo>
                  <a:close/>
                </a:path>
              </a:pathLst>
            </a:custGeom>
            <a:solidFill>
              <a:srgbClr val="91637A"/>
            </a:solidFill>
            <a:ln w="9525">
              <a:noFill/>
              <a:round/>
              <a:headEnd/>
              <a:tailEnd/>
            </a:ln>
          </p:spPr>
          <p:txBody>
            <a:bodyPr/>
            <a:lstStyle/>
            <a:p>
              <a:endParaRPr lang="he-IL" sz="1800"/>
            </a:p>
          </p:txBody>
        </p:sp>
        <p:sp>
          <p:nvSpPr>
            <p:cNvPr id="1030538" name="Freeform 400"/>
            <p:cNvSpPr>
              <a:spLocks/>
            </p:cNvSpPr>
            <p:nvPr/>
          </p:nvSpPr>
          <p:spPr bwMode="auto">
            <a:xfrm>
              <a:off x="4487" y="945"/>
              <a:ext cx="16" cy="38"/>
            </a:xfrm>
            <a:custGeom>
              <a:avLst/>
              <a:gdLst>
                <a:gd name="T0" fmla="*/ 0 w 33"/>
                <a:gd name="T1" fmla="*/ 59 h 76"/>
                <a:gd name="T2" fmla="*/ 0 w 33"/>
                <a:gd name="T3" fmla="*/ 0 h 76"/>
                <a:gd name="T4" fmla="*/ 33 w 33"/>
                <a:gd name="T5" fmla="*/ 19 h 76"/>
                <a:gd name="T6" fmla="*/ 33 w 33"/>
                <a:gd name="T7" fmla="*/ 76 h 76"/>
                <a:gd name="T8" fmla="*/ 0 w 33"/>
                <a:gd name="T9" fmla="*/ 59 h 76"/>
                <a:gd name="T10" fmla="*/ 0 60000 65536"/>
                <a:gd name="T11" fmla="*/ 0 60000 65536"/>
                <a:gd name="T12" fmla="*/ 0 60000 65536"/>
                <a:gd name="T13" fmla="*/ 0 60000 65536"/>
                <a:gd name="T14" fmla="*/ 0 60000 65536"/>
                <a:gd name="T15" fmla="*/ 0 w 33"/>
                <a:gd name="T16" fmla="*/ 0 h 76"/>
                <a:gd name="T17" fmla="*/ 33 w 33"/>
                <a:gd name="T18" fmla="*/ 76 h 76"/>
              </a:gdLst>
              <a:ahLst/>
              <a:cxnLst>
                <a:cxn ang="T10">
                  <a:pos x="T0" y="T1"/>
                </a:cxn>
                <a:cxn ang="T11">
                  <a:pos x="T2" y="T3"/>
                </a:cxn>
                <a:cxn ang="T12">
                  <a:pos x="T4" y="T5"/>
                </a:cxn>
                <a:cxn ang="T13">
                  <a:pos x="T6" y="T7"/>
                </a:cxn>
                <a:cxn ang="T14">
                  <a:pos x="T8" y="T9"/>
                </a:cxn>
              </a:cxnLst>
              <a:rect l="T15" t="T16" r="T17" b="T18"/>
              <a:pathLst>
                <a:path w="33" h="76">
                  <a:moveTo>
                    <a:pt x="0" y="59"/>
                  </a:moveTo>
                  <a:lnTo>
                    <a:pt x="0" y="0"/>
                  </a:lnTo>
                  <a:lnTo>
                    <a:pt x="33" y="19"/>
                  </a:lnTo>
                  <a:lnTo>
                    <a:pt x="33" y="76"/>
                  </a:lnTo>
                  <a:lnTo>
                    <a:pt x="0" y="59"/>
                  </a:lnTo>
                  <a:close/>
                </a:path>
              </a:pathLst>
            </a:custGeom>
            <a:solidFill>
              <a:srgbClr val="91637A"/>
            </a:solidFill>
            <a:ln w="9525">
              <a:noFill/>
              <a:round/>
              <a:headEnd/>
              <a:tailEnd/>
            </a:ln>
          </p:spPr>
          <p:txBody>
            <a:bodyPr/>
            <a:lstStyle/>
            <a:p>
              <a:endParaRPr lang="he-IL" sz="1800"/>
            </a:p>
          </p:txBody>
        </p:sp>
        <p:sp>
          <p:nvSpPr>
            <p:cNvPr id="1030539" name="Freeform 401"/>
            <p:cNvSpPr>
              <a:spLocks/>
            </p:cNvSpPr>
            <p:nvPr/>
          </p:nvSpPr>
          <p:spPr bwMode="auto">
            <a:xfrm>
              <a:off x="4519" y="1323"/>
              <a:ext cx="5" cy="2"/>
            </a:xfrm>
            <a:custGeom>
              <a:avLst/>
              <a:gdLst>
                <a:gd name="T0" fmla="*/ 9 w 9"/>
                <a:gd name="T1" fmla="*/ 0 h 5"/>
                <a:gd name="T2" fmla="*/ 0 w 9"/>
                <a:gd name="T3" fmla="*/ 3 h 5"/>
                <a:gd name="T4" fmla="*/ 0 w 9"/>
                <a:gd name="T5" fmla="*/ 5 h 5"/>
                <a:gd name="T6" fmla="*/ 9 w 9"/>
                <a:gd name="T7" fmla="*/ 3 h 5"/>
                <a:gd name="T8" fmla="*/ 9 w 9"/>
                <a:gd name="T9" fmla="*/ 2 h 5"/>
                <a:gd name="T10" fmla="*/ 9 w 9"/>
                <a:gd name="T11" fmla="*/ 1 h 5"/>
                <a:gd name="T12" fmla="*/ 9 w 9"/>
                <a:gd name="T13" fmla="*/ 1 h 5"/>
                <a:gd name="T14" fmla="*/ 9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9" y="0"/>
                  </a:moveTo>
                  <a:lnTo>
                    <a:pt x="0" y="3"/>
                  </a:lnTo>
                  <a:lnTo>
                    <a:pt x="0" y="5"/>
                  </a:lnTo>
                  <a:lnTo>
                    <a:pt x="9" y="3"/>
                  </a:lnTo>
                  <a:lnTo>
                    <a:pt x="9" y="2"/>
                  </a:lnTo>
                  <a:lnTo>
                    <a:pt x="9" y="1"/>
                  </a:lnTo>
                  <a:lnTo>
                    <a:pt x="9" y="0"/>
                  </a:lnTo>
                  <a:close/>
                </a:path>
              </a:pathLst>
            </a:custGeom>
            <a:solidFill>
              <a:srgbClr val="FFFFFF"/>
            </a:solidFill>
            <a:ln w="9525">
              <a:noFill/>
              <a:round/>
              <a:headEnd/>
              <a:tailEnd/>
            </a:ln>
          </p:spPr>
          <p:txBody>
            <a:bodyPr/>
            <a:lstStyle/>
            <a:p>
              <a:endParaRPr lang="he-IL" sz="1800"/>
            </a:p>
          </p:txBody>
        </p:sp>
        <p:sp>
          <p:nvSpPr>
            <p:cNvPr id="1030540" name="Freeform 402"/>
            <p:cNvSpPr>
              <a:spLocks/>
            </p:cNvSpPr>
            <p:nvPr/>
          </p:nvSpPr>
          <p:spPr bwMode="auto">
            <a:xfrm>
              <a:off x="4506" y="1282"/>
              <a:ext cx="49" cy="64"/>
            </a:xfrm>
            <a:custGeom>
              <a:avLst/>
              <a:gdLst>
                <a:gd name="T0" fmla="*/ 66 w 99"/>
                <a:gd name="T1" fmla="*/ 26 h 128"/>
                <a:gd name="T2" fmla="*/ 53 w 99"/>
                <a:gd name="T3" fmla="*/ 15 h 128"/>
                <a:gd name="T4" fmla="*/ 44 w 99"/>
                <a:gd name="T5" fmla="*/ 8 h 128"/>
                <a:gd name="T6" fmla="*/ 37 w 99"/>
                <a:gd name="T7" fmla="*/ 2 h 128"/>
                <a:gd name="T8" fmla="*/ 33 w 99"/>
                <a:gd name="T9" fmla="*/ 0 h 128"/>
                <a:gd name="T10" fmla="*/ 0 w 99"/>
                <a:gd name="T11" fmla="*/ 29 h 128"/>
                <a:gd name="T12" fmla="*/ 6 w 99"/>
                <a:gd name="T13" fmla="*/ 32 h 128"/>
                <a:gd name="T14" fmla="*/ 13 w 99"/>
                <a:gd name="T15" fmla="*/ 37 h 128"/>
                <a:gd name="T16" fmla="*/ 20 w 99"/>
                <a:gd name="T17" fmla="*/ 42 h 128"/>
                <a:gd name="T18" fmla="*/ 27 w 99"/>
                <a:gd name="T19" fmla="*/ 47 h 128"/>
                <a:gd name="T20" fmla="*/ 34 w 99"/>
                <a:gd name="T21" fmla="*/ 52 h 128"/>
                <a:gd name="T22" fmla="*/ 39 w 99"/>
                <a:gd name="T23" fmla="*/ 58 h 128"/>
                <a:gd name="T24" fmla="*/ 44 w 99"/>
                <a:gd name="T25" fmla="*/ 62 h 128"/>
                <a:gd name="T26" fmla="*/ 48 w 99"/>
                <a:gd name="T27" fmla="*/ 67 h 128"/>
                <a:gd name="T28" fmla="*/ 51 w 99"/>
                <a:gd name="T29" fmla="*/ 73 h 128"/>
                <a:gd name="T30" fmla="*/ 52 w 99"/>
                <a:gd name="T31" fmla="*/ 79 h 128"/>
                <a:gd name="T32" fmla="*/ 53 w 99"/>
                <a:gd name="T33" fmla="*/ 82 h 128"/>
                <a:gd name="T34" fmla="*/ 53 w 99"/>
                <a:gd name="T35" fmla="*/ 87 h 128"/>
                <a:gd name="T36" fmla="*/ 53 w 99"/>
                <a:gd name="T37" fmla="*/ 89 h 128"/>
                <a:gd name="T38" fmla="*/ 54 w 99"/>
                <a:gd name="T39" fmla="*/ 91 h 128"/>
                <a:gd name="T40" fmla="*/ 56 w 99"/>
                <a:gd name="T41" fmla="*/ 92 h 128"/>
                <a:gd name="T42" fmla="*/ 58 w 99"/>
                <a:gd name="T43" fmla="*/ 96 h 128"/>
                <a:gd name="T44" fmla="*/ 64 w 99"/>
                <a:gd name="T45" fmla="*/ 102 h 128"/>
                <a:gd name="T46" fmla="*/ 69 w 99"/>
                <a:gd name="T47" fmla="*/ 105 h 128"/>
                <a:gd name="T48" fmla="*/ 73 w 99"/>
                <a:gd name="T49" fmla="*/ 107 h 128"/>
                <a:gd name="T50" fmla="*/ 74 w 99"/>
                <a:gd name="T51" fmla="*/ 107 h 128"/>
                <a:gd name="T52" fmla="*/ 79 w 99"/>
                <a:gd name="T53" fmla="*/ 107 h 128"/>
                <a:gd name="T54" fmla="*/ 90 w 99"/>
                <a:gd name="T55" fmla="*/ 128 h 128"/>
                <a:gd name="T56" fmla="*/ 99 w 99"/>
                <a:gd name="T57" fmla="*/ 120 h 128"/>
                <a:gd name="T58" fmla="*/ 88 w 99"/>
                <a:gd name="T59" fmla="*/ 100 h 128"/>
                <a:gd name="T60" fmla="*/ 89 w 99"/>
                <a:gd name="T61" fmla="*/ 97 h 128"/>
                <a:gd name="T62" fmla="*/ 90 w 99"/>
                <a:gd name="T63" fmla="*/ 90 h 128"/>
                <a:gd name="T64" fmla="*/ 89 w 99"/>
                <a:gd name="T65" fmla="*/ 72 h 128"/>
                <a:gd name="T66" fmla="*/ 82 w 99"/>
                <a:gd name="T67" fmla="*/ 47 h 128"/>
                <a:gd name="T68" fmla="*/ 66 w 99"/>
                <a:gd name="T69" fmla="*/ 26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28"/>
                <a:gd name="T107" fmla="*/ 99 w 99"/>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28">
                  <a:moveTo>
                    <a:pt x="66" y="26"/>
                  </a:moveTo>
                  <a:lnTo>
                    <a:pt x="53" y="15"/>
                  </a:lnTo>
                  <a:lnTo>
                    <a:pt x="44" y="8"/>
                  </a:lnTo>
                  <a:lnTo>
                    <a:pt x="37" y="2"/>
                  </a:lnTo>
                  <a:lnTo>
                    <a:pt x="33" y="0"/>
                  </a:lnTo>
                  <a:lnTo>
                    <a:pt x="0" y="29"/>
                  </a:lnTo>
                  <a:lnTo>
                    <a:pt x="6" y="32"/>
                  </a:lnTo>
                  <a:lnTo>
                    <a:pt x="13" y="37"/>
                  </a:lnTo>
                  <a:lnTo>
                    <a:pt x="20" y="42"/>
                  </a:lnTo>
                  <a:lnTo>
                    <a:pt x="27" y="47"/>
                  </a:lnTo>
                  <a:lnTo>
                    <a:pt x="34" y="52"/>
                  </a:lnTo>
                  <a:lnTo>
                    <a:pt x="39" y="58"/>
                  </a:lnTo>
                  <a:lnTo>
                    <a:pt x="44" y="62"/>
                  </a:lnTo>
                  <a:lnTo>
                    <a:pt x="48" y="67"/>
                  </a:lnTo>
                  <a:lnTo>
                    <a:pt x="51" y="73"/>
                  </a:lnTo>
                  <a:lnTo>
                    <a:pt x="52" y="79"/>
                  </a:lnTo>
                  <a:lnTo>
                    <a:pt x="53" y="82"/>
                  </a:lnTo>
                  <a:lnTo>
                    <a:pt x="53" y="87"/>
                  </a:lnTo>
                  <a:lnTo>
                    <a:pt x="53" y="89"/>
                  </a:lnTo>
                  <a:lnTo>
                    <a:pt x="54" y="91"/>
                  </a:lnTo>
                  <a:lnTo>
                    <a:pt x="56" y="92"/>
                  </a:lnTo>
                  <a:lnTo>
                    <a:pt x="58" y="96"/>
                  </a:lnTo>
                  <a:lnTo>
                    <a:pt x="64" y="102"/>
                  </a:lnTo>
                  <a:lnTo>
                    <a:pt x="69" y="105"/>
                  </a:lnTo>
                  <a:lnTo>
                    <a:pt x="73" y="107"/>
                  </a:lnTo>
                  <a:lnTo>
                    <a:pt x="74" y="107"/>
                  </a:lnTo>
                  <a:lnTo>
                    <a:pt x="79" y="107"/>
                  </a:lnTo>
                  <a:lnTo>
                    <a:pt x="90" y="128"/>
                  </a:lnTo>
                  <a:lnTo>
                    <a:pt x="99" y="120"/>
                  </a:lnTo>
                  <a:lnTo>
                    <a:pt x="88" y="100"/>
                  </a:lnTo>
                  <a:lnTo>
                    <a:pt x="89" y="97"/>
                  </a:lnTo>
                  <a:lnTo>
                    <a:pt x="90" y="90"/>
                  </a:lnTo>
                  <a:lnTo>
                    <a:pt x="89" y="72"/>
                  </a:lnTo>
                  <a:lnTo>
                    <a:pt x="82" y="47"/>
                  </a:lnTo>
                  <a:lnTo>
                    <a:pt x="66" y="26"/>
                  </a:lnTo>
                  <a:close/>
                </a:path>
              </a:pathLst>
            </a:custGeom>
            <a:solidFill>
              <a:srgbClr val="FFDDE5"/>
            </a:solidFill>
            <a:ln w="9525">
              <a:noFill/>
              <a:round/>
              <a:headEnd/>
              <a:tailEnd/>
            </a:ln>
          </p:spPr>
          <p:txBody>
            <a:bodyPr/>
            <a:lstStyle/>
            <a:p>
              <a:endParaRPr lang="he-IL" sz="1800"/>
            </a:p>
          </p:txBody>
        </p:sp>
        <p:sp>
          <p:nvSpPr>
            <p:cNvPr id="1030541" name="Freeform 403"/>
            <p:cNvSpPr>
              <a:spLocks/>
            </p:cNvSpPr>
            <p:nvPr/>
          </p:nvSpPr>
          <p:spPr bwMode="auto">
            <a:xfrm>
              <a:off x="4362" y="1143"/>
              <a:ext cx="13" cy="20"/>
            </a:xfrm>
            <a:custGeom>
              <a:avLst/>
              <a:gdLst>
                <a:gd name="T0" fmla="*/ 23 w 27"/>
                <a:gd name="T1" fmla="*/ 35 h 41"/>
                <a:gd name="T2" fmla="*/ 19 w 27"/>
                <a:gd name="T3" fmla="*/ 30 h 41"/>
                <a:gd name="T4" fmla="*/ 14 w 27"/>
                <a:gd name="T5" fmla="*/ 23 h 41"/>
                <a:gd name="T6" fmla="*/ 10 w 27"/>
                <a:gd name="T7" fmla="*/ 18 h 41"/>
                <a:gd name="T8" fmla="*/ 9 w 27"/>
                <a:gd name="T9" fmla="*/ 13 h 41"/>
                <a:gd name="T10" fmla="*/ 9 w 27"/>
                <a:gd name="T11" fmla="*/ 12 h 41"/>
                <a:gd name="T12" fmla="*/ 10 w 27"/>
                <a:gd name="T13" fmla="*/ 11 h 41"/>
                <a:gd name="T14" fmla="*/ 10 w 27"/>
                <a:gd name="T15" fmla="*/ 11 h 41"/>
                <a:gd name="T16" fmla="*/ 10 w 27"/>
                <a:gd name="T17" fmla="*/ 11 h 41"/>
                <a:gd name="T18" fmla="*/ 11 w 27"/>
                <a:gd name="T19" fmla="*/ 10 h 41"/>
                <a:gd name="T20" fmla="*/ 12 w 27"/>
                <a:gd name="T21" fmla="*/ 9 h 41"/>
                <a:gd name="T22" fmla="*/ 13 w 27"/>
                <a:gd name="T23" fmla="*/ 9 h 41"/>
                <a:gd name="T24" fmla="*/ 13 w 27"/>
                <a:gd name="T25" fmla="*/ 9 h 41"/>
                <a:gd name="T26" fmla="*/ 14 w 27"/>
                <a:gd name="T27" fmla="*/ 9 h 41"/>
                <a:gd name="T28" fmla="*/ 17 w 27"/>
                <a:gd name="T29" fmla="*/ 11 h 41"/>
                <a:gd name="T30" fmla="*/ 18 w 27"/>
                <a:gd name="T31" fmla="*/ 12 h 41"/>
                <a:gd name="T32" fmla="*/ 19 w 27"/>
                <a:gd name="T33" fmla="*/ 14 h 41"/>
                <a:gd name="T34" fmla="*/ 26 w 27"/>
                <a:gd name="T35" fmla="*/ 36 h 41"/>
                <a:gd name="T36" fmla="*/ 26 w 27"/>
                <a:gd name="T37" fmla="*/ 25 h 41"/>
                <a:gd name="T38" fmla="*/ 27 w 27"/>
                <a:gd name="T39" fmla="*/ 14 h 41"/>
                <a:gd name="T40" fmla="*/ 27 w 27"/>
                <a:gd name="T41" fmla="*/ 13 h 41"/>
                <a:gd name="T42" fmla="*/ 27 w 27"/>
                <a:gd name="T43" fmla="*/ 12 h 41"/>
                <a:gd name="T44" fmla="*/ 26 w 27"/>
                <a:gd name="T45" fmla="*/ 10 h 41"/>
                <a:gd name="T46" fmla="*/ 22 w 27"/>
                <a:gd name="T47" fmla="*/ 6 h 41"/>
                <a:gd name="T48" fmla="*/ 19 w 27"/>
                <a:gd name="T49" fmla="*/ 3 h 41"/>
                <a:gd name="T50" fmla="*/ 14 w 27"/>
                <a:gd name="T51" fmla="*/ 0 h 41"/>
                <a:gd name="T52" fmla="*/ 12 w 27"/>
                <a:gd name="T53" fmla="*/ 0 h 41"/>
                <a:gd name="T54" fmla="*/ 10 w 27"/>
                <a:gd name="T55" fmla="*/ 0 h 41"/>
                <a:gd name="T56" fmla="*/ 7 w 27"/>
                <a:gd name="T57" fmla="*/ 3 h 41"/>
                <a:gd name="T58" fmla="*/ 4 w 27"/>
                <a:gd name="T59" fmla="*/ 5 h 41"/>
                <a:gd name="T60" fmla="*/ 3 w 27"/>
                <a:gd name="T61" fmla="*/ 7 h 41"/>
                <a:gd name="T62" fmla="*/ 2 w 27"/>
                <a:gd name="T63" fmla="*/ 9 h 41"/>
                <a:gd name="T64" fmla="*/ 0 w 27"/>
                <a:gd name="T65" fmla="*/ 11 h 41"/>
                <a:gd name="T66" fmla="*/ 0 w 27"/>
                <a:gd name="T67" fmla="*/ 13 h 41"/>
                <a:gd name="T68" fmla="*/ 3 w 27"/>
                <a:gd name="T69" fmla="*/ 22 h 41"/>
                <a:gd name="T70" fmla="*/ 9 w 27"/>
                <a:gd name="T71" fmla="*/ 30 h 41"/>
                <a:gd name="T72" fmla="*/ 14 w 27"/>
                <a:gd name="T73" fmla="*/ 37 h 41"/>
                <a:gd name="T74" fmla="*/ 18 w 27"/>
                <a:gd name="T75" fmla="*/ 41 h 41"/>
                <a:gd name="T76" fmla="*/ 23 w 27"/>
                <a:gd name="T77" fmla="*/ 35 h 41"/>
                <a:gd name="T78" fmla="*/ 23 w 27"/>
                <a:gd name="T79" fmla="*/ 35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41"/>
                <a:gd name="T122" fmla="*/ 27 w 2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41">
                  <a:moveTo>
                    <a:pt x="23" y="35"/>
                  </a:moveTo>
                  <a:lnTo>
                    <a:pt x="19" y="30"/>
                  </a:lnTo>
                  <a:lnTo>
                    <a:pt x="14" y="23"/>
                  </a:lnTo>
                  <a:lnTo>
                    <a:pt x="10" y="18"/>
                  </a:lnTo>
                  <a:lnTo>
                    <a:pt x="9" y="13"/>
                  </a:lnTo>
                  <a:lnTo>
                    <a:pt x="9" y="12"/>
                  </a:lnTo>
                  <a:lnTo>
                    <a:pt x="10" y="11"/>
                  </a:lnTo>
                  <a:lnTo>
                    <a:pt x="11" y="10"/>
                  </a:lnTo>
                  <a:lnTo>
                    <a:pt x="12" y="9"/>
                  </a:lnTo>
                  <a:lnTo>
                    <a:pt x="13" y="9"/>
                  </a:lnTo>
                  <a:lnTo>
                    <a:pt x="14" y="9"/>
                  </a:lnTo>
                  <a:lnTo>
                    <a:pt x="17" y="11"/>
                  </a:lnTo>
                  <a:lnTo>
                    <a:pt x="18" y="12"/>
                  </a:lnTo>
                  <a:lnTo>
                    <a:pt x="19" y="14"/>
                  </a:lnTo>
                  <a:lnTo>
                    <a:pt x="26" y="36"/>
                  </a:lnTo>
                  <a:lnTo>
                    <a:pt x="26" y="25"/>
                  </a:lnTo>
                  <a:lnTo>
                    <a:pt x="27" y="14"/>
                  </a:lnTo>
                  <a:lnTo>
                    <a:pt x="27" y="13"/>
                  </a:lnTo>
                  <a:lnTo>
                    <a:pt x="27" y="12"/>
                  </a:lnTo>
                  <a:lnTo>
                    <a:pt x="26" y="10"/>
                  </a:lnTo>
                  <a:lnTo>
                    <a:pt x="22" y="6"/>
                  </a:lnTo>
                  <a:lnTo>
                    <a:pt x="19" y="3"/>
                  </a:lnTo>
                  <a:lnTo>
                    <a:pt x="14" y="0"/>
                  </a:lnTo>
                  <a:lnTo>
                    <a:pt x="12" y="0"/>
                  </a:lnTo>
                  <a:lnTo>
                    <a:pt x="10" y="0"/>
                  </a:lnTo>
                  <a:lnTo>
                    <a:pt x="7" y="3"/>
                  </a:lnTo>
                  <a:lnTo>
                    <a:pt x="4" y="5"/>
                  </a:lnTo>
                  <a:lnTo>
                    <a:pt x="3" y="7"/>
                  </a:lnTo>
                  <a:lnTo>
                    <a:pt x="2" y="9"/>
                  </a:lnTo>
                  <a:lnTo>
                    <a:pt x="0" y="11"/>
                  </a:lnTo>
                  <a:lnTo>
                    <a:pt x="0" y="13"/>
                  </a:lnTo>
                  <a:lnTo>
                    <a:pt x="3" y="22"/>
                  </a:lnTo>
                  <a:lnTo>
                    <a:pt x="9" y="30"/>
                  </a:lnTo>
                  <a:lnTo>
                    <a:pt x="14" y="37"/>
                  </a:lnTo>
                  <a:lnTo>
                    <a:pt x="18" y="41"/>
                  </a:lnTo>
                  <a:lnTo>
                    <a:pt x="23" y="35"/>
                  </a:lnTo>
                  <a:close/>
                </a:path>
              </a:pathLst>
            </a:custGeom>
            <a:solidFill>
              <a:srgbClr val="000000"/>
            </a:solidFill>
            <a:ln w="9525">
              <a:noFill/>
              <a:round/>
              <a:headEnd/>
              <a:tailEnd/>
            </a:ln>
          </p:spPr>
          <p:txBody>
            <a:bodyPr/>
            <a:lstStyle/>
            <a:p>
              <a:endParaRPr lang="he-IL" sz="1800"/>
            </a:p>
          </p:txBody>
        </p:sp>
        <p:sp>
          <p:nvSpPr>
            <p:cNvPr id="1030542" name="Freeform 404"/>
            <p:cNvSpPr>
              <a:spLocks/>
            </p:cNvSpPr>
            <p:nvPr/>
          </p:nvSpPr>
          <p:spPr bwMode="auto">
            <a:xfrm>
              <a:off x="4378" y="11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EA8E6B"/>
            </a:solidFill>
            <a:ln w="9525">
              <a:noFill/>
              <a:round/>
              <a:headEnd/>
              <a:tailEnd/>
            </a:ln>
          </p:spPr>
          <p:txBody>
            <a:bodyPr/>
            <a:lstStyle/>
            <a:p>
              <a:endParaRPr lang="he-IL" sz="1800"/>
            </a:p>
          </p:txBody>
        </p:sp>
      </p:grpSp>
      <p:sp>
        <p:nvSpPr>
          <p:cNvPr id="1030543" name="Oval 15"/>
          <p:cNvSpPr>
            <a:spLocks noChangeArrowheads="1"/>
          </p:cNvSpPr>
          <p:nvPr/>
        </p:nvSpPr>
        <p:spPr bwMode="auto">
          <a:xfrm>
            <a:off x="6477000" y="31242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p>
            <a:endParaRPr lang="he-IL" sz="180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idx="4294967295"/>
          </p:nvPr>
        </p:nvSpPr>
        <p:spPr/>
        <p:txBody>
          <a:bodyPr/>
          <a:lstStyle/>
          <a:p>
            <a:r>
              <a:rPr lang="en-US" sz="2800"/>
              <a:t>Example Use of EVP-LAN</a:t>
            </a:r>
          </a:p>
        </p:txBody>
      </p:sp>
      <p:sp>
        <p:nvSpPr>
          <p:cNvPr id="1031171" name="Text Box 34"/>
          <p:cNvSpPr txBox="1">
            <a:spLocks noChangeArrowheads="1"/>
          </p:cNvSpPr>
          <p:nvPr/>
        </p:nvSpPr>
        <p:spPr bwMode="auto">
          <a:xfrm>
            <a:off x="233363" y="2616200"/>
            <a:ext cx="2114550" cy="366713"/>
          </a:xfrm>
          <a:prstGeom prst="rect">
            <a:avLst/>
          </a:prstGeom>
          <a:noFill/>
          <a:ln w="9525" algn="ctr">
            <a:noFill/>
            <a:miter lim="800000"/>
            <a:headEnd/>
            <a:tailEnd/>
          </a:ln>
        </p:spPr>
        <p:txBody>
          <a:bodyPr wrap="none">
            <a:spAutoFit/>
          </a:bodyPr>
          <a:lstStyle/>
          <a:p>
            <a:pPr algn="ctr"/>
            <a:r>
              <a:rPr lang="en-US" sz="1800" b="1"/>
              <a:t>Credit Check, Inc.</a:t>
            </a:r>
          </a:p>
        </p:txBody>
      </p:sp>
      <p:sp>
        <p:nvSpPr>
          <p:cNvPr id="1031172" name="Text Box 46"/>
          <p:cNvSpPr txBox="1">
            <a:spLocks noChangeArrowheads="1"/>
          </p:cNvSpPr>
          <p:nvPr/>
        </p:nvSpPr>
        <p:spPr bwMode="auto">
          <a:xfrm>
            <a:off x="6946900" y="2133600"/>
            <a:ext cx="1377950" cy="641350"/>
          </a:xfrm>
          <a:prstGeom prst="rect">
            <a:avLst/>
          </a:prstGeom>
          <a:noFill/>
          <a:ln w="9525" algn="ctr">
            <a:noFill/>
            <a:miter lim="800000"/>
            <a:headEnd/>
            <a:tailEnd/>
          </a:ln>
        </p:spPr>
        <p:txBody>
          <a:bodyPr wrap="none">
            <a:spAutoFit/>
          </a:bodyPr>
          <a:lstStyle/>
          <a:p>
            <a:pPr algn="ctr"/>
            <a:r>
              <a:rPr lang="en-US" sz="1800" b="1"/>
              <a:t>Instant </a:t>
            </a:r>
            <a:br>
              <a:rPr lang="en-US" sz="1800" b="1"/>
            </a:br>
            <a:r>
              <a:rPr lang="en-US" sz="1800" b="1"/>
              <a:t>Loans, Inc.</a:t>
            </a:r>
          </a:p>
        </p:txBody>
      </p:sp>
      <p:sp>
        <p:nvSpPr>
          <p:cNvPr id="1031173" name="Text Box 47"/>
          <p:cNvSpPr txBox="1">
            <a:spLocks noChangeArrowheads="1"/>
          </p:cNvSpPr>
          <p:nvPr/>
        </p:nvSpPr>
        <p:spPr bwMode="auto">
          <a:xfrm>
            <a:off x="6781800" y="3124200"/>
            <a:ext cx="2076450" cy="641350"/>
          </a:xfrm>
          <a:prstGeom prst="rect">
            <a:avLst/>
          </a:prstGeom>
          <a:noFill/>
          <a:ln w="9525" algn="ctr">
            <a:noFill/>
            <a:miter lim="800000"/>
            <a:headEnd/>
            <a:tailEnd/>
          </a:ln>
        </p:spPr>
        <p:txBody>
          <a:bodyPr wrap="none">
            <a:spAutoFit/>
          </a:bodyPr>
          <a:lstStyle/>
          <a:p>
            <a:pPr algn="ctr"/>
            <a:r>
              <a:rPr lang="en-US" sz="1800" b="1"/>
              <a:t>Walk In Drive Out</a:t>
            </a:r>
            <a:br>
              <a:rPr lang="en-US" sz="1800" b="1"/>
            </a:br>
            <a:r>
              <a:rPr lang="en-US" sz="1800" b="1"/>
              <a:t> Used Cars, Inc.</a:t>
            </a:r>
          </a:p>
        </p:txBody>
      </p:sp>
      <p:sp>
        <p:nvSpPr>
          <p:cNvPr id="1031174" name="Text Box 48"/>
          <p:cNvSpPr txBox="1">
            <a:spLocks noChangeArrowheads="1"/>
          </p:cNvSpPr>
          <p:nvPr/>
        </p:nvSpPr>
        <p:spPr bwMode="auto">
          <a:xfrm>
            <a:off x="914400" y="4572000"/>
            <a:ext cx="7543800" cy="1192213"/>
          </a:xfrm>
          <a:prstGeom prst="rect">
            <a:avLst/>
          </a:prstGeom>
          <a:noFill/>
          <a:ln w="9525">
            <a:noFill/>
            <a:miter lim="800000"/>
            <a:headEnd/>
            <a:tailEnd/>
          </a:ln>
        </p:spPr>
        <p:txBody>
          <a:bodyPr>
            <a:spAutoFit/>
          </a:bodyPr>
          <a:lstStyle/>
          <a:p>
            <a:pPr marL="171450" indent="-171450">
              <a:spcBef>
                <a:spcPct val="50000"/>
              </a:spcBef>
              <a:buFontTx/>
              <a:buChar char="•"/>
            </a:pPr>
            <a:r>
              <a:rPr lang="en-US" sz="1800"/>
              <a:t>Redundant points of access for critical availability higher layer service</a:t>
            </a:r>
          </a:p>
          <a:p>
            <a:pPr marL="171450" indent="-171450">
              <a:spcBef>
                <a:spcPct val="50000"/>
              </a:spcBef>
              <a:buFontTx/>
              <a:buChar char="•"/>
            </a:pPr>
            <a:r>
              <a:rPr lang="en-US" sz="1800"/>
              <a:t>Efficient use of DDC’s router ports</a:t>
            </a:r>
          </a:p>
          <a:p>
            <a:pPr marL="171450" indent="-171450">
              <a:spcBef>
                <a:spcPct val="50000"/>
              </a:spcBef>
              <a:buFontTx/>
              <a:buChar char="•"/>
            </a:pPr>
            <a:r>
              <a:rPr lang="en-US" sz="1800"/>
              <a:t>IL and Used Cars cannot see each other’s traffic</a:t>
            </a:r>
          </a:p>
        </p:txBody>
      </p:sp>
      <p:sp>
        <p:nvSpPr>
          <p:cNvPr id="1031175" name="Text Box 49"/>
          <p:cNvSpPr txBox="1">
            <a:spLocks noChangeArrowheads="1"/>
          </p:cNvSpPr>
          <p:nvPr/>
        </p:nvSpPr>
        <p:spPr bwMode="auto">
          <a:xfrm>
            <a:off x="1676400" y="1447800"/>
            <a:ext cx="2216150" cy="366713"/>
          </a:xfrm>
          <a:prstGeom prst="rect">
            <a:avLst/>
          </a:prstGeom>
          <a:noFill/>
          <a:ln w="9525">
            <a:noFill/>
            <a:miter lim="800000"/>
            <a:headEnd/>
            <a:tailEnd/>
          </a:ln>
        </p:spPr>
        <p:txBody>
          <a:bodyPr wrap="none">
            <a:spAutoFit/>
          </a:bodyPr>
          <a:lstStyle/>
          <a:p>
            <a:r>
              <a:rPr lang="en-US" sz="1800"/>
              <a:t>Service Multiplexing</a:t>
            </a:r>
          </a:p>
        </p:txBody>
      </p:sp>
      <p:grpSp>
        <p:nvGrpSpPr>
          <p:cNvPr id="2" name="Group 8"/>
          <p:cNvGrpSpPr>
            <a:grpSpLocks/>
          </p:cNvGrpSpPr>
          <p:nvPr/>
        </p:nvGrpSpPr>
        <p:grpSpPr bwMode="auto">
          <a:xfrm>
            <a:off x="2794000" y="1371600"/>
            <a:ext cx="3617913" cy="2667000"/>
            <a:chOff x="1760" y="864"/>
            <a:chExt cx="2078" cy="1680"/>
          </a:xfrm>
        </p:grpSpPr>
        <p:sp>
          <p:nvSpPr>
            <p:cNvPr id="1031177" name="Rectangle 3"/>
            <p:cNvSpPr>
              <a:spLocks noChangeArrowheads="1"/>
            </p:cNvSpPr>
            <p:nvPr/>
          </p:nvSpPr>
          <p:spPr bwMode="auto">
            <a:xfrm>
              <a:off x="1760" y="1584"/>
              <a:ext cx="624" cy="192"/>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sp>
          <p:nvSpPr>
            <p:cNvPr id="1031178" name="Rectangle 5"/>
            <p:cNvSpPr>
              <a:spLocks noChangeArrowheads="1"/>
            </p:cNvSpPr>
            <p:nvPr/>
          </p:nvSpPr>
          <p:spPr bwMode="auto">
            <a:xfrm>
              <a:off x="1774" y="1920"/>
              <a:ext cx="624" cy="192"/>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sp>
          <p:nvSpPr>
            <p:cNvPr id="1031179" name="Rectangle 6"/>
            <p:cNvSpPr>
              <a:spLocks noChangeArrowheads="1"/>
            </p:cNvSpPr>
            <p:nvPr/>
          </p:nvSpPr>
          <p:spPr bwMode="auto">
            <a:xfrm>
              <a:off x="3072" y="1498"/>
              <a:ext cx="624" cy="86"/>
            </a:xfrm>
            <a:prstGeom prst="rect">
              <a:avLst/>
            </a:prstGeom>
            <a:gradFill rotWithShape="0">
              <a:gsLst>
                <a:gs pos="0">
                  <a:srgbClr val="C97979"/>
                </a:gs>
                <a:gs pos="50000">
                  <a:srgbClr val="FF9999"/>
                </a:gs>
                <a:gs pos="100000">
                  <a:srgbClr val="C97979"/>
                </a:gs>
              </a:gsLst>
              <a:lin ang="5400000" scaled="1"/>
            </a:gradFill>
            <a:ln w="9525">
              <a:noFill/>
              <a:miter lim="800000"/>
              <a:headEnd/>
              <a:tailEnd/>
            </a:ln>
          </p:spPr>
          <p:txBody>
            <a:bodyPr wrap="none" anchor="ctr"/>
            <a:lstStyle/>
            <a:p>
              <a:endParaRPr lang="he-IL" sz="1800"/>
            </a:p>
          </p:txBody>
        </p:sp>
        <p:sp>
          <p:nvSpPr>
            <p:cNvPr id="1031180" name="Rectangle 7"/>
            <p:cNvSpPr>
              <a:spLocks noChangeArrowheads="1"/>
            </p:cNvSpPr>
            <p:nvPr/>
          </p:nvSpPr>
          <p:spPr bwMode="auto">
            <a:xfrm>
              <a:off x="3214" y="2074"/>
              <a:ext cx="624" cy="86"/>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pic>
          <p:nvPicPr>
            <p:cNvPr id="1031181" name="Picture 13" descr="cloud - plain"/>
            <p:cNvPicPr>
              <a:picLocks noChangeAspect="1" noChangeArrowheads="1"/>
            </p:cNvPicPr>
            <p:nvPr/>
          </p:nvPicPr>
          <p:blipFill>
            <a:blip r:embed="rId2" cstate="print"/>
            <a:srcRect/>
            <a:stretch>
              <a:fillRect/>
            </a:stretch>
          </p:blipFill>
          <p:spPr bwMode="auto">
            <a:xfrm>
              <a:off x="1824" y="864"/>
              <a:ext cx="1776" cy="1680"/>
            </a:xfrm>
            <a:prstGeom prst="rect">
              <a:avLst/>
            </a:prstGeom>
            <a:noFill/>
          </p:spPr>
        </p:pic>
        <p:sp>
          <p:nvSpPr>
            <p:cNvPr id="1031182" name="Line 4"/>
            <p:cNvSpPr>
              <a:spLocks noChangeShapeType="1"/>
            </p:cNvSpPr>
            <p:nvPr/>
          </p:nvSpPr>
          <p:spPr bwMode="auto">
            <a:xfrm flipH="1">
              <a:off x="1808" y="1728"/>
              <a:ext cx="384" cy="0"/>
            </a:xfrm>
            <a:prstGeom prst="line">
              <a:avLst/>
            </a:prstGeom>
            <a:noFill/>
            <a:ln w="38100">
              <a:solidFill>
                <a:schemeClr val="tx1"/>
              </a:solidFill>
              <a:prstDash val="dash"/>
              <a:round/>
              <a:headEnd/>
              <a:tailEnd/>
            </a:ln>
          </p:spPr>
          <p:txBody>
            <a:bodyPr/>
            <a:lstStyle/>
            <a:p>
              <a:endParaRPr lang="he-IL"/>
            </a:p>
          </p:txBody>
        </p:sp>
        <p:sp>
          <p:nvSpPr>
            <p:cNvPr id="1031183" name="Line 23"/>
            <p:cNvSpPr>
              <a:spLocks noChangeShapeType="1"/>
            </p:cNvSpPr>
            <p:nvPr/>
          </p:nvSpPr>
          <p:spPr bwMode="auto">
            <a:xfrm>
              <a:off x="3440" y="1536"/>
              <a:ext cx="288" cy="0"/>
            </a:xfrm>
            <a:prstGeom prst="line">
              <a:avLst/>
            </a:prstGeom>
            <a:noFill/>
            <a:ln w="38100">
              <a:solidFill>
                <a:schemeClr val="tx1"/>
              </a:solidFill>
              <a:prstDash val="dash"/>
              <a:round/>
              <a:headEnd/>
              <a:tailEnd/>
            </a:ln>
          </p:spPr>
          <p:txBody>
            <a:bodyPr/>
            <a:lstStyle/>
            <a:p>
              <a:endParaRPr lang="he-IL"/>
            </a:p>
          </p:txBody>
        </p:sp>
        <p:sp>
          <p:nvSpPr>
            <p:cNvPr id="1031184" name="Line 24"/>
            <p:cNvSpPr>
              <a:spLocks noChangeShapeType="1"/>
            </p:cNvSpPr>
            <p:nvPr/>
          </p:nvSpPr>
          <p:spPr bwMode="auto">
            <a:xfrm>
              <a:off x="3296" y="2112"/>
              <a:ext cx="432" cy="0"/>
            </a:xfrm>
            <a:prstGeom prst="line">
              <a:avLst/>
            </a:prstGeom>
            <a:noFill/>
            <a:ln w="38100">
              <a:solidFill>
                <a:schemeClr val="tx1"/>
              </a:solidFill>
              <a:prstDash val="sysDot"/>
              <a:round/>
              <a:headEnd/>
              <a:tailEnd/>
            </a:ln>
          </p:spPr>
          <p:txBody>
            <a:bodyPr/>
            <a:lstStyle/>
            <a:p>
              <a:endParaRPr lang="he-IL"/>
            </a:p>
          </p:txBody>
        </p:sp>
        <p:sp>
          <p:nvSpPr>
            <p:cNvPr id="1031185" name="Line 25"/>
            <p:cNvSpPr>
              <a:spLocks noChangeShapeType="1"/>
            </p:cNvSpPr>
            <p:nvPr/>
          </p:nvSpPr>
          <p:spPr bwMode="auto">
            <a:xfrm flipH="1">
              <a:off x="1808" y="2064"/>
              <a:ext cx="384" cy="0"/>
            </a:xfrm>
            <a:prstGeom prst="line">
              <a:avLst/>
            </a:prstGeom>
            <a:noFill/>
            <a:ln w="38100">
              <a:solidFill>
                <a:schemeClr val="tx1"/>
              </a:solidFill>
              <a:prstDash val="dash"/>
              <a:round/>
              <a:headEnd/>
              <a:tailEnd/>
            </a:ln>
          </p:spPr>
          <p:txBody>
            <a:bodyPr/>
            <a:lstStyle/>
            <a:p>
              <a:endParaRPr lang="he-IL"/>
            </a:p>
          </p:txBody>
        </p:sp>
        <p:sp>
          <p:nvSpPr>
            <p:cNvPr id="1031186" name="Line 26"/>
            <p:cNvSpPr>
              <a:spLocks noChangeShapeType="1"/>
            </p:cNvSpPr>
            <p:nvPr/>
          </p:nvSpPr>
          <p:spPr bwMode="auto">
            <a:xfrm>
              <a:off x="2048" y="1728"/>
              <a:ext cx="576"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1187" name="Text Box 27"/>
            <p:cNvSpPr txBox="1">
              <a:spLocks noChangeArrowheads="1"/>
            </p:cNvSpPr>
            <p:nvPr/>
          </p:nvSpPr>
          <p:spPr bwMode="auto">
            <a:xfrm>
              <a:off x="3392" y="1248"/>
              <a:ext cx="212" cy="250"/>
            </a:xfrm>
            <a:prstGeom prst="rect">
              <a:avLst/>
            </a:prstGeom>
            <a:noFill/>
            <a:ln w="9525" algn="ctr">
              <a:noFill/>
              <a:miter lim="800000"/>
              <a:headEnd/>
              <a:tailEnd/>
            </a:ln>
          </p:spPr>
          <p:txBody>
            <a:bodyPr wrap="none">
              <a:spAutoFit/>
            </a:bodyPr>
            <a:lstStyle/>
            <a:p>
              <a:r>
                <a:rPr lang="en-US" sz="2000" b="1"/>
                <a:t>A</a:t>
              </a:r>
            </a:p>
          </p:txBody>
        </p:sp>
        <p:sp>
          <p:nvSpPr>
            <p:cNvPr id="1031188" name="Text Box 28"/>
            <p:cNvSpPr txBox="1">
              <a:spLocks noChangeArrowheads="1"/>
            </p:cNvSpPr>
            <p:nvPr/>
          </p:nvSpPr>
          <p:spPr bwMode="auto">
            <a:xfrm>
              <a:off x="3536" y="1872"/>
              <a:ext cx="212" cy="250"/>
            </a:xfrm>
            <a:prstGeom prst="rect">
              <a:avLst/>
            </a:prstGeom>
            <a:noFill/>
            <a:ln w="9525" algn="ctr">
              <a:noFill/>
              <a:miter lim="800000"/>
              <a:headEnd/>
              <a:tailEnd/>
            </a:ln>
          </p:spPr>
          <p:txBody>
            <a:bodyPr wrap="none">
              <a:spAutoFit/>
            </a:bodyPr>
            <a:lstStyle/>
            <a:p>
              <a:r>
                <a:rPr lang="en-US" sz="2000" b="1"/>
                <a:t>B</a:t>
              </a:r>
            </a:p>
          </p:txBody>
        </p:sp>
        <p:sp>
          <p:nvSpPr>
            <p:cNvPr id="1031189" name="Text Box 29"/>
            <p:cNvSpPr txBox="1">
              <a:spLocks noChangeArrowheads="1"/>
            </p:cNvSpPr>
            <p:nvPr/>
          </p:nvSpPr>
          <p:spPr bwMode="auto">
            <a:xfrm>
              <a:off x="1808" y="1728"/>
              <a:ext cx="212" cy="250"/>
            </a:xfrm>
            <a:prstGeom prst="rect">
              <a:avLst/>
            </a:prstGeom>
            <a:noFill/>
            <a:ln w="9525" algn="ctr">
              <a:noFill/>
              <a:miter lim="800000"/>
              <a:headEnd/>
              <a:tailEnd/>
            </a:ln>
          </p:spPr>
          <p:txBody>
            <a:bodyPr wrap="none">
              <a:spAutoFit/>
            </a:bodyPr>
            <a:lstStyle/>
            <a:p>
              <a:r>
                <a:rPr lang="en-US" sz="2000" b="1"/>
                <a:t>D</a:t>
              </a:r>
            </a:p>
          </p:txBody>
        </p:sp>
        <p:sp>
          <p:nvSpPr>
            <p:cNvPr id="1031190" name="Line 30"/>
            <p:cNvSpPr>
              <a:spLocks noChangeShapeType="1"/>
            </p:cNvSpPr>
            <p:nvPr/>
          </p:nvSpPr>
          <p:spPr bwMode="auto">
            <a:xfrm>
              <a:off x="2624" y="1344"/>
              <a:ext cx="0" cy="912"/>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1191" name="Line 31"/>
            <p:cNvSpPr>
              <a:spLocks noChangeShapeType="1"/>
            </p:cNvSpPr>
            <p:nvPr/>
          </p:nvSpPr>
          <p:spPr bwMode="auto">
            <a:xfrm>
              <a:off x="2624" y="1536"/>
              <a:ext cx="816"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1192" name="Line 32"/>
            <p:cNvSpPr>
              <a:spLocks noChangeShapeType="1"/>
            </p:cNvSpPr>
            <p:nvPr/>
          </p:nvSpPr>
          <p:spPr bwMode="auto">
            <a:xfrm>
              <a:off x="2192" y="2064"/>
              <a:ext cx="432"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1193" name="Text Box 33"/>
            <p:cNvSpPr txBox="1">
              <a:spLocks noChangeArrowheads="1"/>
            </p:cNvSpPr>
            <p:nvPr/>
          </p:nvSpPr>
          <p:spPr bwMode="auto">
            <a:xfrm>
              <a:off x="2960" y="1488"/>
              <a:ext cx="459" cy="250"/>
            </a:xfrm>
            <a:prstGeom prst="rect">
              <a:avLst/>
            </a:prstGeom>
            <a:noFill/>
            <a:ln w="9525" algn="ctr">
              <a:noFill/>
              <a:miter lim="800000"/>
              <a:headEnd/>
              <a:tailEnd/>
            </a:ln>
          </p:spPr>
          <p:txBody>
            <a:bodyPr wrap="none">
              <a:spAutoFit/>
            </a:bodyPr>
            <a:lstStyle/>
            <a:p>
              <a:r>
                <a:rPr lang="en-US" sz="2000" b="1"/>
                <a:t>EVC</a:t>
              </a:r>
              <a:r>
                <a:rPr lang="en-US" sz="2000" b="1" baseline="-25000"/>
                <a:t>1</a:t>
              </a:r>
            </a:p>
          </p:txBody>
        </p:sp>
        <p:sp>
          <p:nvSpPr>
            <p:cNvPr id="1031194" name="Text Box 38"/>
            <p:cNvSpPr txBox="1">
              <a:spLocks noChangeArrowheads="1"/>
            </p:cNvSpPr>
            <p:nvPr/>
          </p:nvSpPr>
          <p:spPr bwMode="auto">
            <a:xfrm>
              <a:off x="1808" y="1382"/>
              <a:ext cx="212" cy="250"/>
            </a:xfrm>
            <a:prstGeom prst="rect">
              <a:avLst/>
            </a:prstGeom>
            <a:noFill/>
            <a:ln w="9525" algn="ctr">
              <a:noFill/>
              <a:miter lim="800000"/>
              <a:headEnd/>
              <a:tailEnd/>
            </a:ln>
          </p:spPr>
          <p:txBody>
            <a:bodyPr wrap="none">
              <a:spAutoFit/>
            </a:bodyPr>
            <a:lstStyle/>
            <a:p>
              <a:r>
                <a:rPr lang="en-US" sz="2000" b="1"/>
                <a:t>C</a:t>
              </a:r>
            </a:p>
          </p:txBody>
        </p:sp>
        <p:sp>
          <p:nvSpPr>
            <p:cNvPr id="1031195" name="Line 39"/>
            <p:cNvSpPr>
              <a:spLocks noChangeShapeType="1"/>
            </p:cNvSpPr>
            <p:nvPr/>
          </p:nvSpPr>
          <p:spPr bwMode="auto">
            <a:xfrm>
              <a:off x="2096" y="1632"/>
              <a:ext cx="720" cy="0"/>
            </a:xfrm>
            <a:prstGeom prst="line">
              <a:avLst/>
            </a:prstGeom>
            <a:noFill/>
            <a:ln w="38100">
              <a:solidFill>
                <a:schemeClr val="tx1"/>
              </a:solidFill>
              <a:prstDash val="sysDot"/>
              <a:round/>
              <a:headEnd type="triangle" w="med" len="med"/>
              <a:tailEnd type="triangle" w="med" len="med"/>
            </a:ln>
          </p:spPr>
          <p:txBody>
            <a:bodyPr/>
            <a:lstStyle/>
            <a:p>
              <a:endParaRPr lang="he-IL"/>
            </a:p>
          </p:txBody>
        </p:sp>
        <p:sp>
          <p:nvSpPr>
            <p:cNvPr id="1031196" name="Line 40"/>
            <p:cNvSpPr>
              <a:spLocks noChangeShapeType="1"/>
            </p:cNvSpPr>
            <p:nvPr/>
          </p:nvSpPr>
          <p:spPr bwMode="auto">
            <a:xfrm>
              <a:off x="2816" y="1344"/>
              <a:ext cx="0" cy="912"/>
            </a:xfrm>
            <a:prstGeom prst="line">
              <a:avLst/>
            </a:prstGeom>
            <a:noFill/>
            <a:ln w="38100">
              <a:solidFill>
                <a:schemeClr val="tx1"/>
              </a:solidFill>
              <a:prstDash val="sysDot"/>
              <a:round/>
              <a:headEnd type="triangle" w="med" len="med"/>
              <a:tailEnd type="triangle" w="med" len="med"/>
            </a:ln>
          </p:spPr>
          <p:txBody>
            <a:bodyPr/>
            <a:lstStyle/>
            <a:p>
              <a:endParaRPr lang="he-IL"/>
            </a:p>
          </p:txBody>
        </p:sp>
        <p:sp>
          <p:nvSpPr>
            <p:cNvPr id="1031197" name="Line 41"/>
            <p:cNvSpPr>
              <a:spLocks noChangeShapeType="1"/>
            </p:cNvSpPr>
            <p:nvPr/>
          </p:nvSpPr>
          <p:spPr bwMode="auto">
            <a:xfrm>
              <a:off x="2096" y="1968"/>
              <a:ext cx="720" cy="0"/>
            </a:xfrm>
            <a:prstGeom prst="line">
              <a:avLst/>
            </a:prstGeom>
            <a:noFill/>
            <a:ln w="38100">
              <a:solidFill>
                <a:schemeClr val="tx1"/>
              </a:solidFill>
              <a:prstDash val="sysDot"/>
              <a:round/>
              <a:headEnd type="triangle" w="med" len="med"/>
              <a:tailEnd type="triangle" w="med" len="med"/>
            </a:ln>
          </p:spPr>
          <p:txBody>
            <a:bodyPr/>
            <a:lstStyle/>
            <a:p>
              <a:endParaRPr lang="he-IL"/>
            </a:p>
          </p:txBody>
        </p:sp>
        <p:sp>
          <p:nvSpPr>
            <p:cNvPr id="1031198" name="Line 42"/>
            <p:cNvSpPr>
              <a:spLocks noChangeShapeType="1"/>
            </p:cNvSpPr>
            <p:nvPr/>
          </p:nvSpPr>
          <p:spPr bwMode="auto">
            <a:xfrm>
              <a:off x="2816" y="2112"/>
              <a:ext cx="528" cy="0"/>
            </a:xfrm>
            <a:prstGeom prst="line">
              <a:avLst/>
            </a:prstGeom>
            <a:noFill/>
            <a:ln w="38100">
              <a:solidFill>
                <a:schemeClr val="tx1"/>
              </a:solidFill>
              <a:prstDash val="sysDot"/>
              <a:round/>
              <a:headEnd type="triangle" w="med" len="med"/>
              <a:tailEnd type="triangle" w="med" len="med"/>
            </a:ln>
          </p:spPr>
          <p:txBody>
            <a:bodyPr/>
            <a:lstStyle/>
            <a:p>
              <a:endParaRPr lang="he-IL"/>
            </a:p>
          </p:txBody>
        </p:sp>
        <p:sp>
          <p:nvSpPr>
            <p:cNvPr id="1031199" name="Line 43"/>
            <p:cNvSpPr>
              <a:spLocks noChangeShapeType="1"/>
            </p:cNvSpPr>
            <p:nvPr/>
          </p:nvSpPr>
          <p:spPr bwMode="auto">
            <a:xfrm>
              <a:off x="1808" y="1968"/>
              <a:ext cx="336" cy="0"/>
            </a:xfrm>
            <a:prstGeom prst="line">
              <a:avLst/>
            </a:prstGeom>
            <a:noFill/>
            <a:ln w="38100">
              <a:solidFill>
                <a:schemeClr val="tx1"/>
              </a:solidFill>
              <a:prstDash val="sysDot"/>
              <a:round/>
              <a:headEnd/>
              <a:tailEnd/>
            </a:ln>
          </p:spPr>
          <p:txBody>
            <a:bodyPr/>
            <a:lstStyle/>
            <a:p>
              <a:endParaRPr lang="he-IL"/>
            </a:p>
          </p:txBody>
        </p:sp>
        <p:sp>
          <p:nvSpPr>
            <p:cNvPr id="1031200" name="Line 44"/>
            <p:cNvSpPr>
              <a:spLocks noChangeShapeType="1"/>
            </p:cNvSpPr>
            <p:nvPr/>
          </p:nvSpPr>
          <p:spPr bwMode="auto">
            <a:xfrm>
              <a:off x="1808" y="1632"/>
              <a:ext cx="288" cy="0"/>
            </a:xfrm>
            <a:prstGeom prst="line">
              <a:avLst/>
            </a:prstGeom>
            <a:noFill/>
            <a:ln w="38100">
              <a:solidFill>
                <a:schemeClr val="tx1"/>
              </a:solidFill>
              <a:prstDash val="sysDot"/>
              <a:round/>
              <a:headEnd/>
              <a:tailEnd/>
            </a:ln>
          </p:spPr>
          <p:txBody>
            <a:bodyPr/>
            <a:lstStyle/>
            <a:p>
              <a:endParaRPr lang="he-IL"/>
            </a:p>
          </p:txBody>
        </p:sp>
        <p:sp>
          <p:nvSpPr>
            <p:cNvPr id="1031201" name="Text Box 45"/>
            <p:cNvSpPr txBox="1">
              <a:spLocks noChangeArrowheads="1"/>
            </p:cNvSpPr>
            <p:nvPr/>
          </p:nvSpPr>
          <p:spPr bwMode="auto">
            <a:xfrm>
              <a:off x="2864" y="1872"/>
              <a:ext cx="460" cy="250"/>
            </a:xfrm>
            <a:prstGeom prst="rect">
              <a:avLst/>
            </a:prstGeom>
            <a:noFill/>
            <a:ln w="9525" algn="ctr">
              <a:noFill/>
              <a:miter lim="800000"/>
              <a:headEnd/>
              <a:tailEnd/>
            </a:ln>
          </p:spPr>
          <p:txBody>
            <a:bodyPr wrap="none">
              <a:spAutoFit/>
            </a:bodyPr>
            <a:lstStyle/>
            <a:p>
              <a:r>
                <a:rPr lang="en-US" sz="2000" b="1"/>
                <a:t>EVC</a:t>
              </a:r>
              <a:r>
                <a:rPr lang="en-US" sz="2000" b="1" baseline="-25000"/>
                <a:t>2</a:t>
              </a:r>
            </a:p>
          </p:txBody>
        </p:sp>
        <p:sp>
          <p:nvSpPr>
            <p:cNvPr id="1031202" name="Line 50"/>
            <p:cNvSpPr>
              <a:spLocks noChangeShapeType="1"/>
            </p:cNvSpPr>
            <p:nvPr/>
          </p:nvSpPr>
          <p:spPr bwMode="auto">
            <a:xfrm>
              <a:off x="2016" y="1152"/>
              <a:ext cx="96" cy="384"/>
            </a:xfrm>
            <a:prstGeom prst="line">
              <a:avLst/>
            </a:prstGeom>
            <a:noFill/>
            <a:ln w="9525">
              <a:solidFill>
                <a:schemeClr val="tx1"/>
              </a:solidFill>
              <a:round/>
              <a:headEnd/>
              <a:tailEnd type="triangle" w="med" len="med"/>
            </a:ln>
          </p:spPr>
          <p:txBody>
            <a:bodyPr/>
            <a:lstStyle/>
            <a:p>
              <a:endParaRPr lang="he-IL"/>
            </a:p>
          </p:txBody>
        </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3"/>
          <p:cNvSpPr>
            <a:spLocks noChangeArrowheads="1"/>
          </p:cNvSpPr>
          <p:nvPr/>
        </p:nvSpPr>
        <p:spPr bwMode="auto">
          <a:xfrm>
            <a:off x="5410200" y="1905000"/>
            <a:ext cx="990600" cy="136525"/>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sp>
        <p:nvSpPr>
          <p:cNvPr id="1032195" name="Rectangle 7"/>
          <p:cNvSpPr>
            <a:spLocks noChangeArrowheads="1"/>
          </p:cNvSpPr>
          <p:nvPr/>
        </p:nvSpPr>
        <p:spPr bwMode="auto">
          <a:xfrm>
            <a:off x="5051425" y="2378075"/>
            <a:ext cx="990600" cy="136525"/>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sp>
        <p:nvSpPr>
          <p:cNvPr id="1032196" name="Rectangle 6"/>
          <p:cNvSpPr>
            <a:spLocks noChangeArrowheads="1"/>
          </p:cNvSpPr>
          <p:nvPr/>
        </p:nvSpPr>
        <p:spPr bwMode="auto">
          <a:xfrm>
            <a:off x="5051425" y="1463675"/>
            <a:ext cx="990600" cy="136525"/>
          </a:xfrm>
          <a:prstGeom prst="rect">
            <a:avLst/>
          </a:prstGeom>
          <a:gradFill rotWithShape="0">
            <a:gsLst>
              <a:gs pos="0">
                <a:srgbClr val="C97979"/>
              </a:gs>
              <a:gs pos="50000">
                <a:srgbClr val="FF9999"/>
              </a:gs>
              <a:gs pos="100000">
                <a:srgbClr val="C97979"/>
              </a:gs>
            </a:gsLst>
            <a:lin ang="5400000" scaled="1"/>
          </a:gradFill>
          <a:ln w="9525">
            <a:noFill/>
            <a:miter lim="800000"/>
            <a:headEnd/>
            <a:tailEnd/>
          </a:ln>
        </p:spPr>
        <p:txBody>
          <a:bodyPr wrap="none" anchor="ctr"/>
          <a:lstStyle/>
          <a:p>
            <a:endParaRPr lang="he-IL" sz="1800"/>
          </a:p>
        </p:txBody>
      </p:sp>
      <p:sp>
        <p:nvSpPr>
          <p:cNvPr id="1032197" name="Rectangle 5"/>
          <p:cNvSpPr>
            <a:spLocks noChangeArrowheads="1"/>
          </p:cNvSpPr>
          <p:nvPr/>
        </p:nvSpPr>
        <p:spPr bwMode="auto">
          <a:xfrm>
            <a:off x="2765425" y="1752600"/>
            <a:ext cx="990600" cy="304800"/>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pic>
        <p:nvPicPr>
          <p:cNvPr id="1032198" name="Picture 6" descr="cloud - plain"/>
          <p:cNvPicPr>
            <a:picLocks noChangeAspect="1" noChangeArrowheads="1"/>
          </p:cNvPicPr>
          <p:nvPr/>
        </p:nvPicPr>
        <p:blipFill>
          <a:blip r:embed="rId2" cstate="print"/>
          <a:srcRect/>
          <a:stretch>
            <a:fillRect/>
          </a:stretch>
        </p:blipFill>
        <p:spPr bwMode="auto">
          <a:xfrm>
            <a:off x="3048000" y="457200"/>
            <a:ext cx="2819400" cy="2508250"/>
          </a:xfrm>
          <a:prstGeom prst="rect">
            <a:avLst/>
          </a:prstGeom>
          <a:noFill/>
        </p:spPr>
      </p:pic>
      <p:sp>
        <p:nvSpPr>
          <p:cNvPr id="1032199" name="Line 24"/>
          <p:cNvSpPr>
            <a:spLocks noChangeShapeType="1"/>
          </p:cNvSpPr>
          <p:nvPr/>
        </p:nvSpPr>
        <p:spPr bwMode="auto">
          <a:xfrm>
            <a:off x="5181600" y="2438400"/>
            <a:ext cx="685800" cy="0"/>
          </a:xfrm>
          <a:prstGeom prst="line">
            <a:avLst/>
          </a:prstGeom>
          <a:noFill/>
          <a:ln w="38100">
            <a:solidFill>
              <a:schemeClr val="tx1"/>
            </a:solidFill>
            <a:prstDash val="dash"/>
            <a:round/>
            <a:headEnd/>
            <a:tailEnd/>
          </a:ln>
        </p:spPr>
        <p:txBody>
          <a:bodyPr/>
          <a:lstStyle/>
          <a:p>
            <a:endParaRPr lang="he-IL"/>
          </a:p>
        </p:txBody>
      </p:sp>
      <p:sp>
        <p:nvSpPr>
          <p:cNvPr id="532482" name="Rectangle 2"/>
          <p:cNvSpPr>
            <a:spLocks noGrp="1" noChangeArrowheads="1"/>
          </p:cNvSpPr>
          <p:nvPr>
            <p:ph type="title" idx="4294967295"/>
          </p:nvPr>
        </p:nvSpPr>
        <p:spPr/>
        <p:txBody>
          <a:bodyPr/>
          <a:lstStyle/>
          <a:p>
            <a:r>
              <a:rPr lang="en-US" sz="2800"/>
              <a:t>Example Use of EP-Tree</a:t>
            </a:r>
          </a:p>
        </p:txBody>
      </p:sp>
      <p:sp>
        <p:nvSpPr>
          <p:cNvPr id="1032201" name="Line 4"/>
          <p:cNvSpPr>
            <a:spLocks noChangeShapeType="1"/>
          </p:cNvSpPr>
          <p:nvPr/>
        </p:nvSpPr>
        <p:spPr bwMode="auto">
          <a:xfrm>
            <a:off x="5562600" y="1981200"/>
            <a:ext cx="685800" cy="0"/>
          </a:xfrm>
          <a:prstGeom prst="line">
            <a:avLst/>
          </a:prstGeom>
          <a:noFill/>
          <a:ln w="38100">
            <a:solidFill>
              <a:schemeClr val="tx1"/>
            </a:solidFill>
            <a:prstDash val="dash"/>
            <a:round/>
            <a:headEnd/>
            <a:tailEnd/>
          </a:ln>
        </p:spPr>
        <p:txBody>
          <a:bodyPr/>
          <a:lstStyle/>
          <a:p>
            <a:endParaRPr lang="he-IL"/>
          </a:p>
        </p:txBody>
      </p:sp>
      <p:sp>
        <p:nvSpPr>
          <p:cNvPr id="1032202" name="Line 23"/>
          <p:cNvSpPr>
            <a:spLocks noChangeShapeType="1"/>
          </p:cNvSpPr>
          <p:nvPr/>
        </p:nvSpPr>
        <p:spPr bwMode="auto">
          <a:xfrm>
            <a:off x="5410200" y="1524000"/>
            <a:ext cx="457200" cy="0"/>
          </a:xfrm>
          <a:prstGeom prst="line">
            <a:avLst/>
          </a:prstGeom>
          <a:noFill/>
          <a:ln w="38100">
            <a:solidFill>
              <a:schemeClr val="tx1"/>
            </a:solidFill>
            <a:prstDash val="dash"/>
            <a:round/>
            <a:headEnd/>
            <a:tailEnd/>
          </a:ln>
        </p:spPr>
        <p:txBody>
          <a:bodyPr/>
          <a:lstStyle/>
          <a:p>
            <a:endParaRPr lang="he-IL"/>
          </a:p>
        </p:txBody>
      </p:sp>
      <p:sp>
        <p:nvSpPr>
          <p:cNvPr id="1032203" name="Line 25"/>
          <p:cNvSpPr>
            <a:spLocks noChangeShapeType="1"/>
          </p:cNvSpPr>
          <p:nvPr/>
        </p:nvSpPr>
        <p:spPr bwMode="auto">
          <a:xfrm flipH="1">
            <a:off x="2819400" y="1905000"/>
            <a:ext cx="381000" cy="0"/>
          </a:xfrm>
          <a:prstGeom prst="line">
            <a:avLst/>
          </a:prstGeom>
          <a:noFill/>
          <a:ln w="38100">
            <a:solidFill>
              <a:schemeClr val="tx1"/>
            </a:solidFill>
            <a:prstDash val="dash"/>
            <a:round/>
            <a:headEnd/>
            <a:tailEnd/>
          </a:ln>
        </p:spPr>
        <p:txBody>
          <a:bodyPr/>
          <a:lstStyle/>
          <a:p>
            <a:endParaRPr lang="he-IL"/>
          </a:p>
        </p:txBody>
      </p:sp>
      <p:sp>
        <p:nvSpPr>
          <p:cNvPr id="1032204" name="Line 29"/>
          <p:cNvSpPr>
            <a:spLocks noChangeShapeType="1"/>
          </p:cNvSpPr>
          <p:nvPr/>
        </p:nvSpPr>
        <p:spPr bwMode="auto">
          <a:xfrm>
            <a:off x="3200400" y="1905000"/>
            <a:ext cx="12192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2205" name="Text Box 30"/>
          <p:cNvSpPr txBox="1">
            <a:spLocks noChangeArrowheads="1"/>
          </p:cNvSpPr>
          <p:nvPr/>
        </p:nvSpPr>
        <p:spPr bwMode="auto">
          <a:xfrm>
            <a:off x="5334000" y="1066800"/>
            <a:ext cx="368300" cy="396875"/>
          </a:xfrm>
          <a:prstGeom prst="rect">
            <a:avLst/>
          </a:prstGeom>
          <a:noFill/>
          <a:ln w="9525" algn="ctr">
            <a:noFill/>
            <a:miter lim="800000"/>
            <a:headEnd/>
            <a:tailEnd/>
          </a:ln>
        </p:spPr>
        <p:txBody>
          <a:bodyPr wrap="none">
            <a:spAutoFit/>
          </a:bodyPr>
          <a:lstStyle/>
          <a:p>
            <a:r>
              <a:rPr lang="en-US" sz="2000" b="1"/>
              <a:t>A</a:t>
            </a:r>
          </a:p>
        </p:txBody>
      </p:sp>
      <p:sp>
        <p:nvSpPr>
          <p:cNvPr id="1032206" name="Text Box 31"/>
          <p:cNvSpPr txBox="1">
            <a:spLocks noChangeArrowheads="1"/>
          </p:cNvSpPr>
          <p:nvPr/>
        </p:nvSpPr>
        <p:spPr bwMode="auto">
          <a:xfrm>
            <a:off x="5638800" y="1600200"/>
            <a:ext cx="368300" cy="396875"/>
          </a:xfrm>
          <a:prstGeom prst="rect">
            <a:avLst/>
          </a:prstGeom>
          <a:noFill/>
          <a:ln w="9525" algn="ctr">
            <a:noFill/>
            <a:miter lim="800000"/>
            <a:headEnd/>
            <a:tailEnd/>
          </a:ln>
        </p:spPr>
        <p:txBody>
          <a:bodyPr wrap="none">
            <a:spAutoFit/>
          </a:bodyPr>
          <a:lstStyle/>
          <a:p>
            <a:r>
              <a:rPr lang="en-US" sz="2000" b="1"/>
              <a:t>B</a:t>
            </a:r>
          </a:p>
        </p:txBody>
      </p:sp>
      <p:sp>
        <p:nvSpPr>
          <p:cNvPr id="1032207" name="Text Box 32"/>
          <p:cNvSpPr txBox="1">
            <a:spLocks noChangeArrowheads="1"/>
          </p:cNvSpPr>
          <p:nvPr/>
        </p:nvSpPr>
        <p:spPr bwMode="auto">
          <a:xfrm>
            <a:off x="5562600" y="2057400"/>
            <a:ext cx="368300" cy="396875"/>
          </a:xfrm>
          <a:prstGeom prst="rect">
            <a:avLst/>
          </a:prstGeom>
          <a:noFill/>
          <a:ln w="9525" algn="ctr">
            <a:noFill/>
            <a:miter lim="800000"/>
            <a:headEnd/>
            <a:tailEnd/>
          </a:ln>
        </p:spPr>
        <p:txBody>
          <a:bodyPr wrap="none">
            <a:spAutoFit/>
          </a:bodyPr>
          <a:lstStyle/>
          <a:p>
            <a:r>
              <a:rPr lang="en-US" sz="2000" b="1"/>
              <a:t>C</a:t>
            </a:r>
          </a:p>
        </p:txBody>
      </p:sp>
      <p:sp>
        <p:nvSpPr>
          <p:cNvPr id="1032208" name="Text Box 33"/>
          <p:cNvSpPr txBox="1">
            <a:spLocks noChangeArrowheads="1"/>
          </p:cNvSpPr>
          <p:nvPr/>
        </p:nvSpPr>
        <p:spPr bwMode="auto">
          <a:xfrm>
            <a:off x="2819400" y="1447800"/>
            <a:ext cx="368300" cy="396875"/>
          </a:xfrm>
          <a:prstGeom prst="rect">
            <a:avLst/>
          </a:prstGeom>
          <a:noFill/>
          <a:ln w="9525" algn="ctr">
            <a:noFill/>
            <a:miter lim="800000"/>
            <a:headEnd/>
            <a:tailEnd/>
          </a:ln>
        </p:spPr>
        <p:txBody>
          <a:bodyPr wrap="none">
            <a:spAutoFit/>
          </a:bodyPr>
          <a:lstStyle/>
          <a:p>
            <a:r>
              <a:rPr lang="en-US" sz="2000" b="1"/>
              <a:t>D</a:t>
            </a:r>
          </a:p>
        </p:txBody>
      </p:sp>
      <p:sp>
        <p:nvSpPr>
          <p:cNvPr id="1032209" name="Line 34"/>
          <p:cNvSpPr>
            <a:spLocks noChangeShapeType="1"/>
          </p:cNvSpPr>
          <p:nvPr/>
        </p:nvSpPr>
        <p:spPr bwMode="auto">
          <a:xfrm>
            <a:off x="4419600" y="1219200"/>
            <a:ext cx="0" cy="144780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2210" name="Line 35"/>
          <p:cNvSpPr>
            <a:spLocks noChangeShapeType="1"/>
          </p:cNvSpPr>
          <p:nvPr/>
        </p:nvSpPr>
        <p:spPr bwMode="auto">
          <a:xfrm>
            <a:off x="4419600" y="1524000"/>
            <a:ext cx="9906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2211" name="Line 36"/>
          <p:cNvSpPr>
            <a:spLocks noChangeShapeType="1"/>
          </p:cNvSpPr>
          <p:nvPr/>
        </p:nvSpPr>
        <p:spPr bwMode="auto">
          <a:xfrm>
            <a:off x="4419600" y="1981200"/>
            <a:ext cx="12192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2212" name="Line 37"/>
          <p:cNvSpPr>
            <a:spLocks noChangeShapeType="1"/>
          </p:cNvSpPr>
          <p:nvPr/>
        </p:nvSpPr>
        <p:spPr bwMode="auto">
          <a:xfrm>
            <a:off x="4419600" y="2438400"/>
            <a:ext cx="7620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2213" name="Text Box 38"/>
          <p:cNvSpPr txBox="1">
            <a:spLocks noChangeArrowheads="1"/>
          </p:cNvSpPr>
          <p:nvPr/>
        </p:nvSpPr>
        <p:spPr bwMode="auto">
          <a:xfrm>
            <a:off x="3581400" y="1981200"/>
            <a:ext cx="800100" cy="396875"/>
          </a:xfrm>
          <a:prstGeom prst="rect">
            <a:avLst/>
          </a:prstGeom>
          <a:noFill/>
          <a:ln w="9525" algn="ctr">
            <a:noFill/>
            <a:miter lim="800000"/>
            <a:headEnd/>
            <a:tailEnd/>
          </a:ln>
        </p:spPr>
        <p:txBody>
          <a:bodyPr wrap="none">
            <a:spAutoFit/>
          </a:bodyPr>
          <a:lstStyle/>
          <a:p>
            <a:r>
              <a:rPr lang="en-US" sz="2000" b="1"/>
              <a:t>EVC</a:t>
            </a:r>
            <a:r>
              <a:rPr lang="en-US" sz="2000" b="1" baseline="-25000"/>
              <a:t>1</a:t>
            </a:r>
          </a:p>
        </p:txBody>
      </p:sp>
      <p:sp>
        <p:nvSpPr>
          <p:cNvPr id="1032214" name="Text Box 39"/>
          <p:cNvSpPr txBox="1">
            <a:spLocks noChangeArrowheads="1"/>
          </p:cNvSpPr>
          <p:nvPr/>
        </p:nvSpPr>
        <p:spPr bwMode="auto">
          <a:xfrm>
            <a:off x="152400" y="1524000"/>
            <a:ext cx="2000250" cy="701675"/>
          </a:xfrm>
          <a:prstGeom prst="rect">
            <a:avLst/>
          </a:prstGeom>
          <a:noFill/>
          <a:ln w="9525" algn="ctr">
            <a:noFill/>
            <a:miter lim="800000"/>
            <a:headEnd/>
            <a:tailEnd/>
          </a:ln>
        </p:spPr>
        <p:txBody>
          <a:bodyPr wrap="none">
            <a:spAutoFit/>
          </a:bodyPr>
          <a:lstStyle/>
          <a:p>
            <a:pPr algn="ctr"/>
            <a:r>
              <a:rPr lang="en-US" sz="2000" b="1"/>
              <a:t>Internet for the</a:t>
            </a:r>
            <a:br>
              <a:rPr lang="en-US" sz="2000" b="1"/>
            </a:br>
            <a:r>
              <a:rPr lang="en-US" sz="2000" b="1"/>
              <a:t>Small Guy, Inc.</a:t>
            </a:r>
          </a:p>
        </p:txBody>
      </p:sp>
      <p:sp>
        <p:nvSpPr>
          <p:cNvPr id="1032215" name="Text Box 40"/>
          <p:cNvSpPr txBox="1">
            <a:spLocks noChangeArrowheads="1"/>
          </p:cNvSpPr>
          <p:nvPr/>
        </p:nvSpPr>
        <p:spPr bwMode="auto">
          <a:xfrm>
            <a:off x="6477000" y="1219200"/>
            <a:ext cx="2241550" cy="396875"/>
          </a:xfrm>
          <a:prstGeom prst="rect">
            <a:avLst/>
          </a:prstGeom>
          <a:noFill/>
          <a:ln w="9525" algn="ctr">
            <a:noFill/>
            <a:miter lim="800000"/>
            <a:headEnd/>
            <a:tailEnd/>
          </a:ln>
        </p:spPr>
        <p:txBody>
          <a:bodyPr wrap="none">
            <a:spAutoFit/>
          </a:bodyPr>
          <a:lstStyle/>
          <a:p>
            <a:pPr algn="ctr"/>
            <a:r>
              <a:rPr lang="en-US" sz="2000" b="1"/>
              <a:t>Small Guy Travel</a:t>
            </a:r>
          </a:p>
        </p:txBody>
      </p:sp>
      <p:sp>
        <p:nvSpPr>
          <p:cNvPr id="1032216" name="Text Box 41"/>
          <p:cNvSpPr txBox="1">
            <a:spLocks noChangeArrowheads="1"/>
          </p:cNvSpPr>
          <p:nvPr/>
        </p:nvSpPr>
        <p:spPr bwMode="auto">
          <a:xfrm>
            <a:off x="2743200" y="2438400"/>
            <a:ext cx="666750" cy="347663"/>
          </a:xfrm>
          <a:prstGeom prst="rect">
            <a:avLst/>
          </a:prstGeom>
          <a:noFill/>
          <a:ln w="9525">
            <a:noFill/>
            <a:miter lim="800000"/>
            <a:headEnd/>
            <a:tailEnd/>
          </a:ln>
        </p:spPr>
        <p:txBody>
          <a:bodyPr wrap="none" lIns="73025" tIns="36512" rIns="73025" bIns="36512">
            <a:spAutoFit/>
          </a:bodyPr>
          <a:lstStyle/>
          <a:p>
            <a:pPr algn="ctr"/>
            <a:r>
              <a:rPr lang="en-US" sz="1800" b="1"/>
              <a:t>Root</a:t>
            </a:r>
          </a:p>
        </p:txBody>
      </p:sp>
      <p:sp>
        <p:nvSpPr>
          <p:cNvPr id="1032217" name="Text Box 42"/>
          <p:cNvSpPr txBox="1">
            <a:spLocks noChangeArrowheads="1"/>
          </p:cNvSpPr>
          <p:nvPr/>
        </p:nvSpPr>
        <p:spPr bwMode="auto">
          <a:xfrm>
            <a:off x="5130800" y="2819400"/>
            <a:ext cx="920750" cy="347663"/>
          </a:xfrm>
          <a:prstGeom prst="rect">
            <a:avLst/>
          </a:prstGeom>
          <a:noFill/>
          <a:ln w="9525">
            <a:noFill/>
            <a:miter lim="800000"/>
            <a:headEnd/>
            <a:tailEnd/>
          </a:ln>
        </p:spPr>
        <p:txBody>
          <a:bodyPr wrap="none" lIns="73025" tIns="36512" rIns="73025" bIns="36512">
            <a:spAutoFit/>
          </a:bodyPr>
          <a:lstStyle/>
          <a:p>
            <a:pPr algn="ctr"/>
            <a:r>
              <a:rPr lang="en-US" sz="1800" b="1"/>
              <a:t>Leaves</a:t>
            </a:r>
          </a:p>
        </p:txBody>
      </p:sp>
      <p:sp>
        <p:nvSpPr>
          <p:cNvPr id="1032218" name="Text Box 43"/>
          <p:cNvSpPr txBox="1">
            <a:spLocks noChangeArrowheads="1"/>
          </p:cNvSpPr>
          <p:nvPr/>
        </p:nvSpPr>
        <p:spPr bwMode="auto">
          <a:xfrm>
            <a:off x="6500813" y="2286000"/>
            <a:ext cx="2044700" cy="701675"/>
          </a:xfrm>
          <a:prstGeom prst="rect">
            <a:avLst/>
          </a:prstGeom>
          <a:noFill/>
          <a:ln w="9525" algn="ctr">
            <a:noFill/>
            <a:miter lim="800000"/>
            <a:headEnd/>
            <a:tailEnd/>
          </a:ln>
        </p:spPr>
        <p:txBody>
          <a:bodyPr wrap="none">
            <a:spAutoFit/>
          </a:bodyPr>
          <a:lstStyle/>
          <a:p>
            <a:pPr algn="ctr"/>
            <a:r>
              <a:rPr lang="en-US" sz="2000" b="1"/>
              <a:t>Diminutive Guy</a:t>
            </a:r>
            <a:br>
              <a:rPr lang="en-US" sz="2000" b="1"/>
            </a:br>
            <a:r>
              <a:rPr lang="en-US" sz="2000" b="1"/>
              <a:t>Gaming Center</a:t>
            </a:r>
          </a:p>
        </p:txBody>
      </p:sp>
      <p:sp>
        <p:nvSpPr>
          <p:cNvPr id="1032219" name="Text Box 44"/>
          <p:cNvSpPr txBox="1">
            <a:spLocks noChangeArrowheads="1"/>
          </p:cNvSpPr>
          <p:nvPr/>
        </p:nvSpPr>
        <p:spPr bwMode="auto">
          <a:xfrm>
            <a:off x="6840538" y="1752600"/>
            <a:ext cx="2130425" cy="396875"/>
          </a:xfrm>
          <a:prstGeom prst="rect">
            <a:avLst/>
          </a:prstGeom>
          <a:noFill/>
          <a:ln w="9525" algn="ctr">
            <a:noFill/>
            <a:miter lim="800000"/>
            <a:headEnd/>
            <a:tailEnd/>
          </a:ln>
        </p:spPr>
        <p:txBody>
          <a:bodyPr wrap="none">
            <a:spAutoFit/>
          </a:bodyPr>
          <a:lstStyle/>
          <a:p>
            <a:pPr algn="ctr"/>
            <a:r>
              <a:rPr lang="en-US" sz="2000" b="1"/>
              <a:t>Tiny Guy Coffee</a:t>
            </a:r>
          </a:p>
        </p:txBody>
      </p:sp>
      <p:sp>
        <p:nvSpPr>
          <p:cNvPr id="1032220" name="Text Box 45"/>
          <p:cNvSpPr txBox="1">
            <a:spLocks noChangeArrowheads="1"/>
          </p:cNvSpPr>
          <p:nvPr/>
        </p:nvSpPr>
        <p:spPr bwMode="auto">
          <a:xfrm>
            <a:off x="533400" y="3352800"/>
            <a:ext cx="8077200" cy="2430463"/>
          </a:xfrm>
          <a:prstGeom prst="rect">
            <a:avLst/>
          </a:prstGeom>
          <a:noFill/>
          <a:ln w="9525">
            <a:noFill/>
            <a:miter lim="800000"/>
            <a:headEnd/>
            <a:tailEnd/>
          </a:ln>
        </p:spPr>
        <p:txBody>
          <a:bodyPr>
            <a:spAutoFit/>
          </a:bodyPr>
          <a:lstStyle/>
          <a:p>
            <a:pPr marL="171450" indent="-171450">
              <a:spcBef>
                <a:spcPct val="50000"/>
              </a:spcBef>
              <a:buFontTx/>
              <a:buChar char="•"/>
            </a:pPr>
            <a:r>
              <a:rPr lang="en-US" sz="1800" dirty="0"/>
              <a:t>Efficient use of ISG router port</a:t>
            </a:r>
          </a:p>
          <a:p>
            <a:pPr marL="171450" indent="-171450">
              <a:spcBef>
                <a:spcPct val="50000"/>
              </a:spcBef>
              <a:buFontTx/>
              <a:buChar char="•"/>
            </a:pPr>
            <a:r>
              <a:rPr lang="en-US" sz="1800" dirty="0"/>
              <a:t>One subnet to configure on ISG router</a:t>
            </a:r>
          </a:p>
          <a:p>
            <a:pPr marL="171450" indent="-171450">
              <a:spcBef>
                <a:spcPct val="50000"/>
              </a:spcBef>
              <a:buFontTx/>
              <a:buChar char="•"/>
            </a:pPr>
            <a:r>
              <a:rPr lang="en-US" sz="1800" dirty="0"/>
              <a:t>Simple configuration for the little guys</a:t>
            </a:r>
          </a:p>
          <a:p>
            <a:pPr marL="171450" indent="-171450">
              <a:spcBef>
                <a:spcPct val="50000"/>
              </a:spcBef>
              <a:buFontTx/>
              <a:buChar char="•"/>
            </a:pPr>
            <a:r>
              <a:rPr lang="en-US" sz="1800" dirty="0"/>
              <a:t>Small, Tiny, and Diminutive Guys can’t see each other’s traffic</a:t>
            </a:r>
          </a:p>
          <a:p>
            <a:pPr marL="171450" indent="-171450">
              <a:spcBef>
                <a:spcPct val="50000"/>
              </a:spcBef>
              <a:buFontTx/>
              <a:buChar char="•"/>
            </a:pPr>
            <a:r>
              <a:rPr lang="en-US" sz="1800" dirty="0"/>
              <a:t>Second Root would provide redundant internet access</a:t>
            </a:r>
          </a:p>
          <a:p>
            <a:pPr marL="171450" indent="-171450">
              <a:spcBef>
                <a:spcPct val="50000"/>
              </a:spcBef>
              <a:buFontTx/>
              <a:buChar char="•"/>
            </a:pPr>
            <a:r>
              <a:rPr lang="en-US" sz="1800" dirty="0"/>
              <a:t>Some limits on what routing protocols can be used</a:t>
            </a:r>
          </a:p>
        </p:txBody>
      </p:sp>
      <p:pic>
        <p:nvPicPr>
          <p:cNvPr id="1032221" name="Picture 29" descr="Switch 1"/>
          <p:cNvPicPr>
            <a:picLocks noChangeAspect="1" noChangeArrowheads="1"/>
          </p:cNvPicPr>
          <p:nvPr/>
        </p:nvPicPr>
        <p:blipFill>
          <a:blip r:embed="rId3" cstate="print"/>
          <a:srcRect/>
          <a:stretch>
            <a:fillRect/>
          </a:stretch>
        </p:blipFill>
        <p:spPr bwMode="auto">
          <a:xfrm>
            <a:off x="5791200" y="1295400"/>
            <a:ext cx="762000" cy="512763"/>
          </a:xfrm>
          <a:prstGeom prst="rect">
            <a:avLst/>
          </a:prstGeom>
          <a:noFill/>
        </p:spPr>
      </p:pic>
      <p:pic>
        <p:nvPicPr>
          <p:cNvPr id="1032222" name="Picture 30" descr="Switch 1"/>
          <p:cNvPicPr>
            <a:picLocks noChangeAspect="1" noChangeArrowheads="1"/>
          </p:cNvPicPr>
          <p:nvPr/>
        </p:nvPicPr>
        <p:blipFill>
          <a:blip r:embed="rId3" cstate="print"/>
          <a:srcRect/>
          <a:stretch>
            <a:fillRect/>
          </a:stretch>
        </p:blipFill>
        <p:spPr bwMode="auto">
          <a:xfrm>
            <a:off x="6019800" y="1752600"/>
            <a:ext cx="762000" cy="512763"/>
          </a:xfrm>
          <a:prstGeom prst="rect">
            <a:avLst/>
          </a:prstGeom>
          <a:noFill/>
        </p:spPr>
      </p:pic>
      <p:pic>
        <p:nvPicPr>
          <p:cNvPr id="1032223" name="Picture 31" descr="Switch 1"/>
          <p:cNvPicPr>
            <a:picLocks noChangeAspect="1" noChangeArrowheads="1"/>
          </p:cNvPicPr>
          <p:nvPr/>
        </p:nvPicPr>
        <p:blipFill>
          <a:blip r:embed="rId3" cstate="print"/>
          <a:srcRect/>
          <a:stretch>
            <a:fillRect/>
          </a:stretch>
        </p:blipFill>
        <p:spPr bwMode="auto">
          <a:xfrm>
            <a:off x="5791200" y="2209800"/>
            <a:ext cx="762000" cy="512763"/>
          </a:xfrm>
          <a:prstGeom prst="rect">
            <a:avLst/>
          </a:prstGeom>
          <a:noFill/>
        </p:spPr>
      </p:pic>
      <p:pic>
        <p:nvPicPr>
          <p:cNvPr id="1032224" name="Picture 32" descr="Switch 1"/>
          <p:cNvPicPr>
            <a:picLocks noChangeAspect="1" noChangeArrowheads="1"/>
          </p:cNvPicPr>
          <p:nvPr/>
        </p:nvPicPr>
        <p:blipFill>
          <a:blip r:embed="rId4" cstate="print"/>
          <a:srcRect/>
          <a:stretch>
            <a:fillRect/>
          </a:stretch>
        </p:blipFill>
        <p:spPr bwMode="auto">
          <a:xfrm>
            <a:off x="2133600" y="1600200"/>
            <a:ext cx="990600" cy="666750"/>
          </a:xfrm>
          <a:prstGeom prst="rect">
            <a:avLst/>
          </a:prstGeom>
          <a:noFill/>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7"/>
          <p:cNvSpPr>
            <a:spLocks noChangeArrowheads="1"/>
          </p:cNvSpPr>
          <p:nvPr/>
        </p:nvSpPr>
        <p:spPr bwMode="auto">
          <a:xfrm>
            <a:off x="4899025" y="2987675"/>
            <a:ext cx="990600" cy="136525"/>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sp>
        <p:nvSpPr>
          <p:cNvPr id="1033219" name="Rectangle 3"/>
          <p:cNvSpPr>
            <a:spLocks noChangeArrowheads="1"/>
          </p:cNvSpPr>
          <p:nvPr/>
        </p:nvSpPr>
        <p:spPr bwMode="auto">
          <a:xfrm>
            <a:off x="5257800" y="2514600"/>
            <a:ext cx="990600" cy="136525"/>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sp>
        <p:nvSpPr>
          <p:cNvPr id="1033220" name="Rectangle 6"/>
          <p:cNvSpPr>
            <a:spLocks noChangeArrowheads="1"/>
          </p:cNvSpPr>
          <p:nvPr/>
        </p:nvSpPr>
        <p:spPr bwMode="auto">
          <a:xfrm>
            <a:off x="4648200" y="2057400"/>
            <a:ext cx="1241425" cy="152400"/>
          </a:xfrm>
          <a:prstGeom prst="rect">
            <a:avLst/>
          </a:prstGeom>
          <a:gradFill rotWithShape="0">
            <a:gsLst>
              <a:gs pos="0">
                <a:srgbClr val="C97979"/>
              </a:gs>
              <a:gs pos="50000">
                <a:srgbClr val="FF9999"/>
              </a:gs>
              <a:gs pos="100000">
                <a:srgbClr val="C97979"/>
              </a:gs>
            </a:gsLst>
            <a:lin ang="5400000" scaled="1"/>
          </a:gradFill>
          <a:ln w="9525">
            <a:noFill/>
            <a:miter lim="800000"/>
            <a:headEnd/>
            <a:tailEnd/>
          </a:ln>
        </p:spPr>
        <p:txBody>
          <a:bodyPr wrap="none" anchor="ctr"/>
          <a:lstStyle/>
          <a:p>
            <a:endParaRPr lang="he-IL" sz="1800"/>
          </a:p>
        </p:txBody>
      </p:sp>
      <p:sp>
        <p:nvSpPr>
          <p:cNvPr id="1033221" name="Rectangle 5"/>
          <p:cNvSpPr>
            <a:spLocks noChangeArrowheads="1"/>
          </p:cNvSpPr>
          <p:nvPr/>
        </p:nvSpPr>
        <p:spPr bwMode="auto">
          <a:xfrm>
            <a:off x="2438400" y="2362200"/>
            <a:ext cx="990600" cy="304800"/>
          </a:xfrm>
          <a:prstGeom prst="rect">
            <a:avLst/>
          </a:prstGeom>
          <a:gradFill rotWithShape="0">
            <a:gsLst>
              <a:gs pos="0">
                <a:srgbClr val="C97979"/>
              </a:gs>
              <a:gs pos="50000">
                <a:srgbClr val="FF9999"/>
              </a:gs>
              <a:gs pos="100000">
                <a:srgbClr val="C97979"/>
              </a:gs>
            </a:gsLst>
            <a:lin ang="5400000" scaled="1"/>
          </a:gradFill>
          <a:ln w="9525" algn="ctr">
            <a:noFill/>
            <a:miter lim="800000"/>
            <a:headEnd/>
            <a:tailEnd/>
          </a:ln>
        </p:spPr>
        <p:txBody>
          <a:bodyPr wrap="none" anchor="ctr"/>
          <a:lstStyle/>
          <a:p>
            <a:endParaRPr lang="he-IL" sz="1800"/>
          </a:p>
        </p:txBody>
      </p:sp>
      <p:pic>
        <p:nvPicPr>
          <p:cNvPr id="1033222" name="Picture 6" descr="cloud - plain"/>
          <p:cNvPicPr>
            <a:picLocks noChangeAspect="1" noChangeArrowheads="1"/>
          </p:cNvPicPr>
          <p:nvPr/>
        </p:nvPicPr>
        <p:blipFill>
          <a:blip r:embed="rId2" cstate="print"/>
          <a:srcRect/>
          <a:stretch>
            <a:fillRect/>
          </a:stretch>
        </p:blipFill>
        <p:spPr bwMode="auto">
          <a:xfrm>
            <a:off x="2743200" y="1149350"/>
            <a:ext cx="2819400" cy="2508250"/>
          </a:xfrm>
          <a:prstGeom prst="rect">
            <a:avLst/>
          </a:prstGeom>
          <a:noFill/>
        </p:spPr>
      </p:pic>
      <p:sp>
        <p:nvSpPr>
          <p:cNvPr id="533506" name="Rectangle 2"/>
          <p:cNvSpPr>
            <a:spLocks noGrp="1" noChangeArrowheads="1"/>
          </p:cNvSpPr>
          <p:nvPr>
            <p:ph type="title" idx="4294967295"/>
          </p:nvPr>
        </p:nvSpPr>
        <p:spPr/>
        <p:txBody>
          <a:bodyPr/>
          <a:lstStyle/>
          <a:p>
            <a:r>
              <a:rPr lang="en-US" sz="2800"/>
              <a:t>Example Use of EVP-Tree</a:t>
            </a:r>
          </a:p>
        </p:txBody>
      </p:sp>
      <p:sp>
        <p:nvSpPr>
          <p:cNvPr id="1033224" name="Line 4"/>
          <p:cNvSpPr>
            <a:spLocks noChangeShapeType="1"/>
          </p:cNvSpPr>
          <p:nvPr/>
        </p:nvSpPr>
        <p:spPr bwMode="auto">
          <a:xfrm>
            <a:off x="5410200" y="2590800"/>
            <a:ext cx="685800" cy="0"/>
          </a:xfrm>
          <a:prstGeom prst="line">
            <a:avLst/>
          </a:prstGeom>
          <a:noFill/>
          <a:ln w="38100">
            <a:solidFill>
              <a:schemeClr val="tx1"/>
            </a:solidFill>
            <a:prstDash val="dash"/>
            <a:round/>
            <a:headEnd/>
            <a:tailEnd/>
          </a:ln>
        </p:spPr>
        <p:txBody>
          <a:bodyPr/>
          <a:lstStyle/>
          <a:p>
            <a:endParaRPr lang="he-IL"/>
          </a:p>
        </p:txBody>
      </p:sp>
      <p:sp>
        <p:nvSpPr>
          <p:cNvPr id="1033225" name="Line 23"/>
          <p:cNvSpPr>
            <a:spLocks noChangeShapeType="1"/>
          </p:cNvSpPr>
          <p:nvPr/>
        </p:nvSpPr>
        <p:spPr bwMode="auto">
          <a:xfrm>
            <a:off x="5257800" y="2133600"/>
            <a:ext cx="457200" cy="0"/>
          </a:xfrm>
          <a:prstGeom prst="line">
            <a:avLst/>
          </a:prstGeom>
          <a:noFill/>
          <a:ln w="38100">
            <a:solidFill>
              <a:schemeClr val="tx1"/>
            </a:solidFill>
            <a:prstDash val="dash"/>
            <a:round/>
            <a:headEnd/>
            <a:tailEnd/>
          </a:ln>
        </p:spPr>
        <p:txBody>
          <a:bodyPr/>
          <a:lstStyle/>
          <a:p>
            <a:endParaRPr lang="he-IL"/>
          </a:p>
        </p:txBody>
      </p:sp>
      <p:sp>
        <p:nvSpPr>
          <p:cNvPr id="1033226" name="Line 24"/>
          <p:cNvSpPr>
            <a:spLocks noChangeShapeType="1"/>
          </p:cNvSpPr>
          <p:nvPr/>
        </p:nvSpPr>
        <p:spPr bwMode="auto">
          <a:xfrm>
            <a:off x="5029200" y="3048000"/>
            <a:ext cx="685800" cy="0"/>
          </a:xfrm>
          <a:prstGeom prst="line">
            <a:avLst/>
          </a:prstGeom>
          <a:noFill/>
          <a:ln w="38100">
            <a:solidFill>
              <a:schemeClr val="tx1"/>
            </a:solidFill>
            <a:prstDash val="dash"/>
            <a:round/>
            <a:headEnd/>
            <a:tailEnd/>
          </a:ln>
        </p:spPr>
        <p:txBody>
          <a:bodyPr/>
          <a:lstStyle/>
          <a:p>
            <a:endParaRPr lang="he-IL"/>
          </a:p>
        </p:txBody>
      </p:sp>
      <p:sp>
        <p:nvSpPr>
          <p:cNvPr id="1033227" name="Line 25"/>
          <p:cNvSpPr>
            <a:spLocks noChangeShapeType="1"/>
          </p:cNvSpPr>
          <p:nvPr/>
        </p:nvSpPr>
        <p:spPr bwMode="auto">
          <a:xfrm flipH="1">
            <a:off x="2492375" y="2514600"/>
            <a:ext cx="381000" cy="0"/>
          </a:xfrm>
          <a:prstGeom prst="line">
            <a:avLst/>
          </a:prstGeom>
          <a:noFill/>
          <a:ln w="38100">
            <a:solidFill>
              <a:schemeClr val="tx1"/>
            </a:solidFill>
            <a:prstDash val="dash"/>
            <a:round/>
            <a:headEnd/>
            <a:tailEnd/>
          </a:ln>
        </p:spPr>
        <p:txBody>
          <a:bodyPr/>
          <a:lstStyle/>
          <a:p>
            <a:endParaRPr lang="he-IL"/>
          </a:p>
        </p:txBody>
      </p:sp>
      <p:sp>
        <p:nvSpPr>
          <p:cNvPr id="1033228" name="Line 29"/>
          <p:cNvSpPr>
            <a:spLocks noChangeShapeType="1"/>
          </p:cNvSpPr>
          <p:nvPr/>
        </p:nvSpPr>
        <p:spPr bwMode="auto">
          <a:xfrm>
            <a:off x="3048000" y="2514600"/>
            <a:ext cx="12192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3229" name="Text Box 30"/>
          <p:cNvSpPr txBox="1">
            <a:spLocks noChangeArrowheads="1"/>
          </p:cNvSpPr>
          <p:nvPr/>
        </p:nvSpPr>
        <p:spPr bwMode="auto">
          <a:xfrm>
            <a:off x="5181600" y="1676400"/>
            <a:ext cx="368300" cy="396875"/>
          </a:xfrm>
          <a:prstGeom prst="rect">
            <a:avLst/>
          </a:prstGeom>
          <a:noFill/>
          <a:ln w="9525" algn="ctr">
            <a:noFill/>
            <a:miter lim="800000"/>
            <a:headEnd/>
            <a:tailEnd/>
          </a:ln>
        </p:spPr>
        <p:txBody>
          <a:bodyPr wrap="none">
            <a:spAutoFit/>
          </a:bodyPr>
          <a:lstStyle/>
          <a:p>
            <a:r>
              <a:rPr lang="en-US" sz="2000" b="1"/>
              <a:t>A</a:t>
            </a:r>
          </a:p>
        </p:txBody>
      </p:sp>
      <p:sp>
        <p:nvSpPr>
          <p:cNvPr id="1033230" name="Text Box 31"/>
          <p:cNvSpPr txBox="1">
            <a:spLocks noChangeArrowheads="1"/>
          </p:cNvSpPr>
          <p:nvPr/>
        </p:nvSpPr>
        <p:spPr bwMode="auto">
          <a:xfrm>
            <a:off x="5486400" y="2209800"/>
            <a:ext cx="368300" cy="396875"/>
          </a:xfrm>
          <a:prstGeom prst="rect">
            <a:avLst/>
          </a:prstGeom>
          <a:noFill/>
          <a:ln w="9525" algn="ctr">
            <a:noFill/>
            <a:miter lim="800000"/>
            <a:headEnd/>
            <a:tailEnd/>
          </a:ln>
        </p:spPr>
        <p:txBody>
          <a:bodyPr wrap="none">
            <a:spAutoFit/>
          </a:bodyPr>
          <a:lstStyle/>
          <a:p>
            <a:r>
              <a:rPr lang="en-US" sz="2000" b="1"/>
              <a:t>B</a:t>
            </a:r>
          </a:p>
        </p:txBody>
      </p:sp>
      <p:sp>
        <p:nvSpPr>
          <p:cNvPr id="1033231" name="Text Box 32"/>
          <p:cNvSpPr txBox="1">
            <a:spLocks noChangeArrowheads="1"/>
          </p:cNvSpPr>
          <p:nvPr/>
        </p:nvSpPr>
        <p:spPr bwMode="auto">
          <a:xfrm>
            <a:off x="5410200" y="2667000"/>
            <a:ext cx="368300" cy="396875"/>
          </a:xfrm>
          <a:prstGeom prst="rect">
            <a:avLst/>
          </a:prstGeom>
          <a:noFill/>
          <a:ln w="9525" algn="ctr">
            <a:noFill/>
            <a:miter lim="800000"/>
            <a:headEnd/>
            <a:tailEnd/>
          </a:ln>
        </p:spPr>
        <p:txBody>
          <a:bodyPr wrap="none">
            <a:spAutoFit/>
          </a:bodyPr>
          <a:lstStyle/>
          <a:p>
            <a:r>
              <a:rPr lang="en-US" sz="2000" b="1"/>
              <a:t>C</a:t>
            </a:r>
          </a:p>
        </p:txBody>
      </p:sp>
      <p:sp>
        <p:nvSpPr>
          <p:cNvPr id="1033232" name="Text Box 33"/>
          <p:cNvSpPr txBox="1">
            <a:spLocks noChangeArrowheads="1"/>
          </p:cNvSpPr>
          <p:nvPr/>
        </p:nvSpPr>
        <p:spPr bwMode="auto">
          <a:xfrm>
            <a:off x="2667000" y="2057400"/>
            <a:ext cx="368300" cy="396875"/>
          </a:xfrm>
          <a:prstGeom prst="rect">
            <a:avLst/>
          </a:prstGeom>
          <a:noFill/>
          <a:ln w="9525" algn="ctr">
            <a:noFill/>
            <a:miter lim="800000"/>
            <a:headEnd/>
            <a:tailEnd/>
          </a:ln>
        </p:spPr>
        <p:txBody>
          <a:bodyPr wrap="none">
            <a:spAutoFit/>
          </a:bodyPr>
          <a:lstStyle/>
          <a:p>
            <a:r>
              <a:rPr lang="en-US" sz="2000" b="1"/>
              <a:t>D</a:t>
            </a:r>
          </a:p>
        </p:txBody>
      </p:sp>
      <p:sp>
        <p:nvSpPr>
          <p:cNvPr id="1033233" name="Line 34"/>
          <p:cNvSpPr>
            <a:spLocks noChangeShapeType="1"/>
          </p:cNvSpPr>
          <p:nvPr/>
        </p:nvSpPr>
        <p:spPr bwMode="auto">
          <a:xfrm>
            <a:off x="4267200" y="1828800"/>
            <a:ext cx="0" cy="144780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3234" name="Line 35"/>
          <p:cNvSpPr>
            <a:spLocks noChangeShapeType="1"/>
          </p:cNvSpPr>
          <p:nvPr/>
        </p:nvSpPr>
        <p:spPr bwMode="auto">
          <a:xfrm>
            <a:off x="4267200" y="2133600"/>
            <a:ext cx="9906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3235" name="Line 36"/>
          <p:cNvSpPr>
            <a:spLocks noChangeShapeType="1"/>
          </p:cNvSpPr>
          <p:nvPr/>
        </p:nvSpPr>
        <p:spPr bwMode="auto">
          <a:xfrm>
            <a:off x="4267200" y="2590800"/>
            <a:ext cx="12192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3236" name="Line 37"/>
          <p:cNvSpPr>
            <a:spLocks noChangeShapeType="1"/>
          </p:cNvSpPr>
          <p:nvPr/>
        </p:nvSpPr>
        <p:spPr bwMode="auto">
          <a:xfrm>
            <a:off x="4267200" y="3048000"/>
            <a:ext cx="762000" cy="0"/>
          </a:xfrm>
          <a:prstGeom prst="line">
            <a:avLst/>
          </a:prstGeom>
          <a:noFill/>
          <a:ln w="38100">
            <a:solidFill>
              <a:schemeClr val="tx1"/>
            </a:solidFill>
            <a:prstDash val="dash"/>
            <a:round/>
            <a:headEnd type="triangle" w="med" len="med"/>
            <a:tailEnd type="triangle" w="med" len="med"/>
          </a:ln>
        </p:spPr>
        <p:txBody>
          <a:bodyPr/>
          <a:lstStyle/>
          <a:p>
            <a:endParaRPr lang="he-IL"/>
          </a:p>
        </p:txBody>
      </p:sp>
      <p:sp>
        <p:nvSpPr>
          <p:cNvPr id="1033237" name="Text Box 38"/>
          <p:cNvSpPr txBox="1">
            <a:spLocks noChangeArrowheads="1"/>
          </p:cNvSpPr>
          <p:nvPr/>
        </p:nvSpPr>
        <p:spPr bwMode="auto">
          <a:xfrm>
            <a:off x="3429000" y="2590800"/>
            <a:ext cx="800100" cy="396875"/>
          </a:xfrm>
          <a:prstGeom prst="rect">
            <a:avLst/>
          </a:prstGeom>
          <a:noFill/>
          <a:ln w="9525" algn="ctr">
            <a:noFill/>
            <a:miter lim="800000"/>
            <a:headEnd/>
            <a:tailEnd/>
          </a:ln>
        </p:spPr>
        <p:txBody>
          <a:bodyPr wrap="none">
            <a:spAutoFit/>
          </a:bodyPr>
          <a:lstStyle/>
          <a:p>
            <a:r>
              <a:rPr lang="en-US" sz="2000" b="1"/>
              <a:t>EVC</a:t>
            </a:r>
            <a:r>
              <a:rPr lang="en-US" sz="2000" b="1" baseline="-25000"/>
              <a:t>1</a:t>
            </a:r>
          </a:p>
        </p:txBody>
      </p:sp>
      <p:sp>
        <p:nvSpPr>
          <p:cNvPr id="1033238" name="Text Box 39"/>
          <p:cNvSpPr txBox="1">
            <a:spLocks noChangeArrowheads="1"/>
          </p:cNvSpPr>
          <p:nvPr/>
        </p:nvSpPr>
        <p:spPr bwMode="auto">
          <a:xfrm>
            <a:off x="152400" y="2133600"/>
            <a:ext cx="2000250" cy="701675"/>
          </a:xfrm>
          <a:prstGeom prst="rect">
            <a:avLst/>
          </a:prstGeom>
          <a:noFill/>
          <a:ln w="9525" algn="ctr">
            <a:noFill/>
            <a:miter lim="800000"/>
            <a:headEnd/>
            <a:tailEnd/>
          </a:ln>
        </p:spPr>
        <p:txBody>
          <a:bodyPr wrap="none">
            <a:spAutoFit/>
          </a:bodyPr>
          <a:lstStyle/>
          <a:p>
            <a:pPr algn="ctr"/>
            <a:r>
              <a:rPr lang="en-US" sz="2000" b="1"/>
              <a:t>Internet for the</a:t>
            </a:r>
            <a:br>
              <a:rPr lang="en-US" sz="2000" b="1"/>
            </a:br>
            <a:r>
              <a:rPr lang="en-US" sz="2000" b="1"/>
              <a:t>Small Guy, Inc.</a:t>
            </a:r>
          </a:p>
        </p:txBody>
      </p:sp>
      <p:sp>
        <p:nvSpPr>
          <p:cNvPr id="1033239" name="Text Box 40"/>
          <p:cNvSpPr txBox="1">
            <a:spLocks noChangeArrowheads="1"/>
          </p:cNvSpPr>
          <p:nvPr/>
        </p:nvSpPr>
        <p:spPr bwMode="auto">
          <a:xfrm>
            <a:off x="6477000" y="1828800"/>
            <a:ext cx="2241550" cy="396875"/>
          </a:xfrm>
          <a:prstGeom prst="rect">
            <a:avLst/>
          </a:prstGeom>
          <a:noFill/>
          <a:ln w="9525" algn="ctr">
            <a:noFill/>
            <a:miter lim="800000"/>
            <a:headEnd/>
            <a:tailEnd/>
          </a:ln>
        </p:spPr>
        <p:txBody>
          <a:bodyPr wrap="none">
            <a:spAutoFit/>
          </a:bodyPr>
          <a:lstStyle/>
          <a:p>
            <a:pPr algn="ctr"/>
            <a:r>
              <a:rPr lang="en-US" sz="2000" b="1"/>
              <a:t>Small Guy Travel</a:t>
            </a:r>
          </a:p>
        </p:txBody>
      </p:sp>
      <p:sp>
        <p:nvSpPr>
          <p:cNvPr id="1033240" name="Text Box 41"/>
          <p:cNvSpPr txBox="1">
            <a:spLocks noChangeArrowheads="1"/>
          </p:cNvSpPr>
          <p:nvPr/>
        </p:nvSpPr>
        <p:spPr bwMode="auto">
          <a:xfrm>
            <a:off x="2527300" y="3048000"/>
            <a:ext cx="793750" cy="347663"/>
          </a:xfrm>
          <a:prstGeom prst="rect">
            <a:avLst/>
          </a:prstGeom>
          <a:noFill/>
          <a:ln w="9525">
            <a:noFill/>
            <a:miter lim="800000"/>
            <a:headEnd/>
            <a:tailEnd/>
          </a:ln>
        </p:spPr>
        <p:txBody>
          <a:bodyPr wrap="none" lIns="73025" tIns="36512" rIns="73025" bIns="36512">
            <a:spAutoFit/>
          </a:bodyPr>
          <a:lstStyle/>
          <a:p>
            <a:pPr algn="ctr"/>
            <a:r>
              <a:rPr lang="en-US" sz="1800" b="1"/>
              <a:t>Roots</a:t>
            </a:r>
          </a:p>
        </p:txBody>
      </p:sp>
      <p:sp>
        <p:nvSpPr>
          <p:cNvPr id="1033241" name="Text Box 42"/>
          <p:cNvSpPr txBox="1">
            <a:spLocks noChangeArrowheads="1"/>
          </p:cNvSpPr>
          <p:nvPr/>
        </p:nvSpPr>
        <p:spPr bwMode="auto">
          <a:xfrm>
            <a:off x="4978400" y="3429000"/>
            <a:ext cx="920750" cy="347663"/>
          </a:xfrm>
          <a:prstGeom prst="rect">
            <a:avLst/>
          </a:prstGeom>
          <a:noFill/>
          <a:ln w="9525">
            <a:noFill/>
            <a:miter lim="800000"/>
            <a:headEnd/>
            <a:tailEnd/>
          </a:ln>
        </p:spPr>
        <p:txBody>
          <a:bodyPr wrap="none" lIns="73025" tIns="36512" rIns="73025" bIns="36512">
            <a:spAutoFit/>
          </a:bodyPr>
          <a:lstStyle/>
          <a:p>
            <a:pPr algn="ctr"/>
            <a:r>
              <a:rPr lang="en-US" sz="1800" b="1"/>
              <a:t>Leaves</a:t>
            </a:r>
          </a:p>
        </p:txBody>
      </p:sp>
      <p:sp>
        <p:nvSpPr>
          <p:cNvPr id="1033242" name="Text Box 43"/>
          <p:cNvSpPr txBox="1">
            <a:spLocks noChangeArrowheads="1"/>
          </p:cNvSpPr>
          <p:nvPr/>
        </p:nvSpPr>
        <p:spPr bwMode="auto">
          <a:xfrm>
            <a:off x="6500813" y="2895600"/>
            <a:ext cx="2044700" cy="701675"/>
          </a:xfrm>
          <a:prstGeom prst="rect">
            <a:avLst/>
          </a:prstGeom>
          <a:noFill/>
          <a:ln w="9525" algn="ctr">
            <a:noFill/>
            <a:miter lim="800000"/>
            <a:headEnd/>
            <a:tailEnd/>
          </a:ln>
        </p:spPr>
        <p:txBody>
          <a:bodyPr wrap="none">
            <a:spAutoFit/>
          </a:bodyPr>
          <a:lstStyle/>
          <a:p>
            <a:pPr algn="ctr"/>
            <a:r>
              <a:rPr lang="en-US" sz="2000" b="1"/>
              <a:t>Diminutive Guy</a:t>
            </a:r>
            <a:br>
              <a:rPr lang="en-US" sz="2000" b="1"/>
            </a:br>
            <a:r>
              <a:rPr lang="en-US" sz="2000" b="1"/>
              <a:t>Gaming Center</a:t>
            </a:r>
          </a:p>
        </p:txBody>
      </p:sp>
      <p:sp>
        <p:nvSpPr>
          <p:cNvPr id="1033243" name="Text Box 44"/>
          <p:cNvSpPr txBox="1">
            <a:spLocks noChangeArrowheads="1"/>
          </p:cNvSpPr>
          <p:nvPr/>
        </p:nvSpPr>
        <p:spPr bwMode="auto">
          <a:xfrm>
            <a:off x="6840538" y="2362200"/>
            <a:ext cx="2130425" cy="396875"/>
          </a:xfrm>
          <a:prstGeom prst="rect">
            <a:avLst/>
          </a:prstGeom>
          <a:noFill/>
          <a:ln w="9525" algn="ctr">
            <a:noFill/>
            <a:miter lim="800000"/>
            <a:headEnd/>
            <a:tailEnd/>
          </a:ln>
        </p:spPr>
        <p:txBody>
          <a:bodyPr wrap="none">
            <a:spAutoFit/>
          </a:bodyPr>
          <a:lstStyle/>
          <a:p>
            <a:pPr algn="ctr"/>
            <a:r>
              <a:rPr lang="en-US" sz="2000" b="1"/>
              <a:t>Tiny Guy Coffee</a:t>
            </a:r>
          </a:p>
        </p:txBody>
      </p:sp>
      <p:sp>
        <p:nvSpPr>
          <p:cNvPr id="1033244" name="Text Box 45"/>
          <p:cNvSpPr txBox="1">
            <a:spLocks noChangeArrowheads="1"/>
          </p:cNvSpPr>
          <p:nvPr/>
        </p:nvSpPr>
        <p:spPr bwMode="auto">
          <a:xfrm>
            <a:off x="533400" y="4038600"/>
            <a:ext cx="8077200" cy="2292350"/>
          </a:xfrm>
          <a:prstGeom prst="rect">
            <a:avLst/>
          </a:prstGeom>
          <a:noFill/>
          <a:ln w="9525">
            <a:noFill/>
            <a:miter lim="800000"/>
            <a:headEnd/>
            <a:tailEnd/>
          </a:ln>
        </p:spPr>
        <p:txBody>
          <a:bodyPr>
            <a:spAutoFit/>
          </a:bodyPr>
          <a:lstStyle/>
          <a:p>
            <a:pPr marL="171450" indent="-171450">
              <a:spcBef>
                <a:spcPct val="50000"/>
              </a:spcBef>
              <a:buFontTx/>
              <a:buChar char="•"/>
            </a:pPr>
            <a:r>
              <a:rPr lang="en-US" sz="1800"/>
              <a:t>Efficient use of ISG router port</a:t>
            </a:r>
          </a:p>
          <a:p>
            <a:pPr marL="171450" indent="-171450">
              <a:spcBef>
                <a:spcPct val="50000"/>
              </a:spcBef>
              <a:buFontTx/>
              <a:buChar char="•"/>
            </a:pPr>
            <a:r>
              <a:rPr lang="en-US" sz="1800"/>
              <a:t>Efficient distribution of elevator video</a:t>
            </a:r>
          </a:p>
          <a:p>
            <a:pPr marL="171450" indent="-171450">
              <a:spcBef>
                <a:spcPct val="50000"/>
              </a:spcBef>
              <a:buFontTx/>
              <a:buChar char="•"/>
            </a:pPr>
            <a:r>
              <a:rPr lang="en-US" sz="1800"/>
              <a:t>Small, Tiny, and Diminutive Guys can’t see each other’s traffic, EV Franchises can’t see each other’s traffic</a:t>
            </a:r>
          </a:p>
          <a:p>
            <a:pPr marL="171450" indent="-171450">
              <a:spcBef>
                <a:spcPct val="50000"/>
              </a:spcBef>
              <a:buFontTx/>
              <a:buChar char="•"/>
            </a:pPr>
            <a:r>
              <a:rPr lang="en-US" sz="1800"/>
              <a:t>Second Root would provide redundant internet access</a:t>
            </a:r>
          </a:p>
          <a:p>
            <a:pPr marL="171450" indent="-171450">
              <a:spcBef>
                <a:spcPct val="50000"/>
              </a:spcBef>
              <a:buFontTx/>
              <a:buChar char="•"/>
            </a:pPr>
            <a:r>
              <a:rPr lang="en-US" sz="1800"/>
              <a:t>Some limits on what routing protocols can be used</a:t>
            </a:r>
          </a:p>
        </p:txBody>
      </p:sp>
      <p:sp>
        <p:nvSpPr>
          <p:cNvPr id="1033245" name="Text Box 46"/>
          <p:cNvSpPr txBox="1">
            <a:spLocks noChangeArrowheads="1"/>
          </p:cNvSpPr>
          <p:nvPr/>
        </p:nvSpPr>
        <p:spPr bwMode="auto">
          <a:xfrm>
            <a:off x="2578100" y="762000"/>
            <a:ext cx="3359150" cy="396875"/>
          </a:xfrm>
          <a:prstGeom prst="rect">
            <a:avLst/>
          </a:prstGeom>
          <a:noFill/>
          <a:ln w="9525" algn="ctr">
            <a:noFill/>
            <a:miter lim="800000"/>
            <a:headEnd/>
            <a:tailEnd/>
          </a:ln>
        </p:spPr>
        <p:txBody>
          <a:bodyPr wrap="none">
            <a:spAutoFit/>
          </a:bodyPr>
          <a:lstStyle/>
          <a:p>
            <a:pPr algn="ctr"/>
            <a:r>
              <a:rPr lang="en-US" sz="2000" b="1"/>
              <a:t>Elevator Video Franchises</a:t>
            </a:r>
          </a:p>
        </p:txBody>
      </p:sp>
      <p:sp>
        <p:nvSpPr>
          <p:cNvPr id="1033246" name="Text Box 47"/>
          <p:cNvSpPr txBox="1">
            <a:spLocks noChangeArrowheads="1"/>
          </p:cNvSpPr>
          <p:nvPr/>
        </p:nvSpPr>
        <p:spPr bwMode="auto">
          <a:xfrm>
            <a:off x="5105400" y="1295400"/>
            <a:ext cx="920750" cy="347663"/>
          </a:xfrm>
          <a:prstGeom prst="rect">
            <a:avLst/>
          </a:prstGeom>
          <a:noFill/>
          <a:ln w="9525">
            <a:noFill/>
            <a:miter lim="800000"/>
            <a:headEnd/>
            <a:tailEnd/>
          </a:ln>
        </p:spPr>
        <p:txBody>
          <a:bodyPr wrap="none" lIns="73025" tIns="36512" rIns="73025" bIns="36512">
            <a:spAutoFit/>
          </a:bodyPr>
          <a:lstStyle/>
          <a:p>
            <a:pPr algn="ctr"/>
            <a:r>
              <a:rPr lang="en-US" sz="1800" b="1"/>
              <a:t>Leaves</a:t>
            </a:r>
          </a:p>
        </p:txBody>
      </p:sp>
      <p:sp>
        <p:nvSpPr>
          <p:cNvPr id="1033247" name="Line 48"/>
          <p:cNvSpPr>
            <a:spLocks noChangeShapeType="1"/>
          </p:cNvSpPr>
          <p:nvPr/>
        </p:nvSpPr>
        <p:spPr bwMode="auto">
          <a:xfrm>
            <a:off x="3657600" y="1371600"/>
            <a:ext cx="228600" cy="685800"/>
          </a:xfrm>
          <a:prstGeom prst="line">
            <a:avLst/>
          </a:prstGeom>
          <a:noFill/>
          <a:ln w="38100" cap="rnd">
            <a:solidFill>
              <a:schemeClr val="tx1"/>
            </a:solidFill>
            <a:prstDash val="sysDot"/>
            <a:round/>
            <a:headEnd/>
            <a:tailEnd/>
          </a:ln>
        </p:spPr>
        <p:txBody>
          <a:bodyPr/>
          <a:lstStyle/>
          <a:p>
            <a:endParaRPr lang="he-IL"/>
          </a:p>
        </p:txBody>
      </p:sp>
      <p:sp>
        <p:nvSpPr>
          <p:cNvPr id="1033248" name="Line 49"/>
          <p:cNvSpPr>
            <a:spLocks noChangeShapeType="1"/>
          </p:cNvSpPr>
          <p:nvPr/>
        </p:nvSpPr>
        <p:spPr bwMode="auto">
          <a:xfrm flipH="1">
            <a:off x="3886200" y="1371600"/>
            <a:ext cx="152400" cy="685800"/>
          </a:xfrm>
          <a:prstGeom prst="line">
            <a:avLst/>
          </a:prstGeom>
          <a:noFill/>
          <a:ln w="38100" cap="rnd">
            <a:solidFill>
              <a:schemeClr val="tx1"/>
            </a:solidFill>
            <a:prstDash val="sysDot"/>
            <a:round/>
            <a:headEnd/>
            <a:tailEnd/>
          </a:ln>
        </p:spPr>
        <p:txBody>
          <a:bodyPr/>
          <a:lstStyle/>
          <a:p>
            <a:endParaRPr lang="he-IL"/>
          </a:p>
        </p:txBody>
      </p:sp>
      <p:sp>
        <p:nvSpPr>
          <p:cNvPr id="1033249" name="Line 50"/>
          <p:cNvSpPr>
            <a:spLocks noChangeShapeType="1"/>
          </p:cNvSpPr>
          <p:nvPr/>
        </p:nvSpPr>
        <p:spPr bwMode="auto">
          <a:xfrm flipH="1">
            <a:off x="3886200" y="1371600"/>
            <a:ext cx="533400" cy="685800"/>
          </a:xfrm>
          <a:prstGeom prst="line">
            <a:avLst/>
          </a:prstGeom>
          <a:noFill/>
          <a:ln w="38100" cap="rnd">
            <a:solidFill>
              <a:schemeClr val="tx1"/>
            </a:solidFill>
            <a:prstDash val="sysDot"/>
            <a:round/>
            <a:headEnd/>
            <a:tailEnd/>
          </a:ln>
        </p:spPr>
        <p:txBody>
          <a:bodyPr/>
          <a:lstStyle/>
          <a:p>
            <a:endParaRPr lang="he-IL"/>
          </a:p>
        </p:txBody>
      </p:sp>
      <p:sp>
        <p:nvSpPr>
          <p:cNvPr id="1033250" name="Line 51"/>
          <p:cNvSpPr>
            <a:spLocks noChangeShapeType="1"/>
          </p:cNvSpPr>
          <p:nvPr/>
        </p:nvSpPr>
        <p:spPr bwMode="auto">
          <a:xfrm flipH="1">
            <a:off x="3886200" y="1371600"/>
            <a:ext cx="990600" cy="685800"/>
          </a:xfrm>
          <a:prstGeom prst="line">
            <a:avLst/>
          </a:prstGeom>
          <a:noFill/>
          <a:ln w="38100" cap="rnd">
            <a:solidFill>
              <a:schemeClr val="tx1"/>
            </a:solidFill>
            <a:prstDash val="sysDot"/>
            <a:round/>
            <a:headEnd/>
            <a:tailEnd/>
          </a:ln>
        </p:spPr>
        <p:txBody>
          <a:bodyPr/>
          <a:lstStyle/>
          <a:p>
            <a:endParaRPr lang="he-IL"/>
          </a:p>
        </p:txBody>
      </p:sp>
      <p:sp>
        <p:nvSpPr>
          <p:cNvPr id="1033251" name="Line 52"/>
          <p:cNvSpPr>
            <a:spLocks noChangeShapeType="1"/>
          </p:cNvSpPr>
          <p:nvPr/>
        </p:nvSpPr>
        <p:spPr bwMode="auto">
          <a:xfrm>
            <a:off x="2667000" y="2438400"/>
            <a:ext cx="1219200" cy="0"/>
          </a:xfrm>
          <a:prstGeom prst="line">
            <a:avLst/>
          </a:prstGeom>
          <a:noFill/>
          <a:ln w="38100" cap="rnd">
            <a:solidFill>
              <a:schemeClr val="tx1"/>
            </a:solidFill>
            <a:prstDash val="sysDot"/>
            <a:round/>
            <a:headEnd/>
            <a:tailEnd/>
          </a:ln>
        </p:spPr>
        <p:txBody>
          <a:bodyPr/>
          <a:lstStyle/>
          <a:p>
            <a:endParaRPr lang="he-IL"/>
          </a:p>
        </p:txBody>
      </p:sp>
      <p:sp>
        <p:nvSpPr>
          <p:cNvPr id="1033252" name="Line 53"/>
          <p:cNvSpPr>
            <a:spLocks noChangeShapeType="1"/>
          </p:cNvSpPr>
          <p:nvPr/>
        </p:nvSpPr>
        <p:spPr bwMode="auto">
          <a:xfrm flipV="1">
            <a:off x="3886200" y="2057400"/>
            <a:ext cx="0" cy="381000"/>
          </a:xfrm>
          <a:prstGeom prst="line">
            <a:avLst/>
          </a:prstGeom>
          <a:noFill/>
          <a:ln w="38100" cap="rnd">
            <a:solidFill>
              <a:schemeClr val="tx1"/>
            </a:solidFill>
            <a:prstDash val="sysDot"/>
            <a:round/>
            <a:headEnd/>
            <a:tailEnd/>
          </a:ln>
        </p:spPr>
        <p:txBody>
          <a:bodyPr/>
          <a:lstStyle/>
          <a:p>
            <a:endParaRPr lang="he-IL"/>
          </a:p>
        </p:txBody>
      </p:sp>
      <p:sp>
        <p:nvSpPr>
          <p:cNvPr id="1033253" name="Text Box 70"/>
          <p:cNvSpPr txBox="1">
            <a:spLocks noChangeArrowheads="1"/>
          </p:cNvSpPr>
          <p:nvPr/>
        </p:nvSpPr>
        <p:spPr bwMode="auto">
          <a:xfrm>
            <a:off x="1295400" y="1295400"/>
            <a:ext cx="2216150" cy="366713"/>
          </a:xfrm>
          <a:prstGeom prst="rect">
            <a:avLst/>
          </a:prstGeom>
          <a:noFill/>
          <a:ln w="9525">
            <a:noFill/>
            <a:miter lim="800000"/>
            <a:headEnd/>
            <a:tailEnd/>
          </a:ln>
        </p:spPr>
        <p:txBody>
          <a:bodyPr wrap="none">
            <a:spAutoFit/>
          </a:bodyPr>
          <a:lstStyle/>
          <a:p>
            <a:r>
              <a:rPr lang="en-US" sz="1800"/>
              <a:t>Service Multiplexing</a:t>
            </a:r>
          </a:p>
        </p:txBody>
      </p:sp>
      <p:sp>
        <p:nvSpPr>
          <p:cNvPr id="1033254" name="Line 71"/>
          <p:cNvSpPr>
            <a:spLocks noChangeShapeType="1"/>
          </p:cNvSpPr>
          <p:nvPr/>
        </p:nvSpPr>
        <p:spPr bwMode="auto">
          <a:xfrm>
            <a:off x="2819400" y="1676400"/>
            <a:ext cx="228600" cy="609600"/>
          </a:xfrm>
          <a:prstGeom prst="line">
            <a:avLst/>
          </a:prstGeom>
          <a:noFill/>
          <a:ln w="9525">
            <a:solidFill>
              <a:schemeClr val="tx1"/>
            </a:solidFill>
            <a:round/>
            <a:headEnd/>
            <a:tailEnd type="triangle" w="med" len="med"/>
          </a:ln>
        </p:spPr>
        <p:txBody>
          <a:bodyPr/>
          <a:lstStyle/>
          <a:p>
            <a:endParaRPr lang="he-IL"/>
          </a:p>
        </p:txBody>
      </p:sp>
      <p:pic>
        <p:nvPicPr>
          <p:cNvPr id="1033255" name="Picture 39" descr="Switch 1"/>
          <p:cNvPicPr>
            <a:picLocks noChangeAspect="1" noChangeArrowheads="1"/>
          </p:cNvPicPr>
          <p:nvPr/>
        </p:nvPicPr>
        <p:blipFill>
          <a:blip r:embed="rId3" cstate="print"/>
          <a:srcRect/>
          <a:stretch>
            <a:fillRect/>
          </a:stretch>
        </p:blipFill>
        <p:spPr bwMode="auto">
          <a:xfrm>
            <a:off x="1981200" y="2209800"/>
            <a:ext cx="954088" cy="641350"/>
          </a:xfrm>
          <a:prstGeom prst="rect">
            <a:avLst/>
          </a:prstGeom>
          <a:noFill/>
        </p:spPr>
      </p:pic>
      <p:pic>
        <p:nvPicPr>
          <p:cNvPr id="1033256" name="Picture 40" descr="Switch 1"/>
          <p:cNvPicPr>
            <a:picLocks noChangeAspect="1" noChangeArrowheads="1"/>
          </p:cNvPicPr>
          <p:nvPr/>
        </p:nvPicPr>
        <p:blipFill>
          <a:blip r:embed="rId4" cstate="print"/>
          <a:srcRect/>
          <a:stretch>
            <a:fillRect/>
          </a:stretch>
        </p:blipFill>
        <p:spPr bwMode="auto">
          <a:xfrm>
            <a:off x="5562600" y="1828800"/>
            <a:ext cx="762000" cy="512763"/>
          </a:xfrm>
          <a:prstGeom prst="rect">
            <a:avLst/>
          </a:prstGeom>
          <a:noFill/>
        </p:spPr>
      </p:pic>
      <p:pic>
        <p:nvPicPr>
          <p:cNvPr id="1033257" name="Picture 41" descr="Switch 1"/>
          <p:cNvPicPr>
            <a:picLocks noChangeAspect="1" noChangeArrowheads="1"/>
          </p:cNvPicPr>
          <p:nvPr/>
        </p:nvPicPr>
        <p:blipFill>
          <a:blip r:embed="rId5" cstate="print"/>
          <a:srcRect/>
          <a:stretch>
            <a:fillRect/>
          </a:stretch>
        </p:blipFill>
        <p:spPr bwMode="auto">
          <a:xfrm>
            <a:off x="3505200" y="1143000"/>
            <a:ext cx="533400" cy="358775"/>
          </a:xfrm>
          <a:prstGeom prst="rect">
            <a:avLst/>
          </a:prstGeom>
          <a:noFill/>
        </p:spPr>
      </p:pic>
      <p:pic>
        <p:nvPicPr>
          <p:cNvPr id="1033258" name="Picture 42" descr="Switch 1"/>
          <p:cNvPicPr>
            <a:picLocks noChangeAspect="1" noChangeArrowheads="1"/>
          </p:cNvPicPr>
          <p:nvPr/>
        </p:nvPicPr>
        <p:blipFill>
          <a:blip r:embed="rId5" cstate="print"/>
          <a:srcRect/>
          <a:stretch>
            <a:fillRect/>
          </a:stretch>
        </p:blipFill>
        <p:spPr bwMode="auto">
          <a:xfrm>
            <a:off x="3886200" y="1143000"/>
            <a:ext cx="533400" cy="358775"/>
          </a:xfrm>
          <a:prstGeom prst="rect">
            <a:avLst/>
          </a:prstGeom>
          <a:noFill/>
        </p:spPr>
      </p:pic>
      <p:pic>
        <p:nvPicPr>
          <p:cNvPr id="1033259" name="Picture 43" descr="Switch 1"/>
          <p:cNvPicPr>
            <a:picLocks noChangeAspect="1" noChangeArrowheads="1"/>
          </p:cNvPicPr>
          <p:nvPr/>
        </p:nvPicPr>
        <p:blipFill>
          <a:blip r:embed="rId5" cstate="print"/>
          <a:srcRect/>
          <a:stretch>
            <a:fillRect/>
          </a:stretch>
        </p:blipFill>
        <p:spPr bwMode="auto">
          <a:xfrm>
            <a:off x="4267200" y="1143000"/>
            <a:ext cx="533400" cy="358775"/>
          </a:xfrm>
          <a:prstGeom prst="rect">
            <a:avLst/>
          </a:prstGeom>
          <a:noFill/>
        </p:spPr>
      </p:pic>
      <p:pic>
        <p:nvPicPr>
          <p:cNvPr id="1033260" name="Picture 44" descr="Switch 1"/>
          <p:cNvPicPr>
            <a:picLocks noChangeAspect="1" noChangeArrowheads="1"/>
          </p:cNvPicPr>
          <p:nvPr/>
        </p:nvPicPr>
        <p:blipFill>
          <a:blip r:embed="rId5" cstate="print"/>
          <a:srcRect/>
          <a:stretch>
            <a:fillRect/>
          </a:stretch>
        </p:blipFill>
        <p:spPr bwMode="auto">
          <a:xfrm>
            <a:off x="4648200" y="1143000"/>
            <a:ext cx="533400" cy="358775"/>
          </a:xfrm>
          <a:prstGeom prst="rect">
            <a:avLst/>
          </a:prstGeom>
          <a:noFill/>
        </p:spPr>
      </p:pic>
      <p:pic>
        <p:nvPicPr>
          <p:cNvPr id="1033261" name="Picture 45" descr="Switch 1"/>
          <p:cNvPicPr>
            <a:picLocks noChangeAspect="1" noChangeArrowheads="1"/>
          </p:cNvPicPr>
          <p:nvPr/>
        </p:nvPicPr>
        <p:blipFill>
          <a:blip r:embed="rId4" cstate="print"/>
          <a:srcRect/>
          <a:stretch>
            <a:fillRect/>
          </a:stretch>
        </p:blipFill>
        <p:spPr bwMode="auto">
          <a:xfrm>
            <a:off x="5715000" y="2362200"/>
            <a:ext cx="762000" cy="512763"/>
          </a:xfrm>
          <a:prstGeom prst="rect">
            <a:avLst/>
          </a:prstGeom>
          <a:noFill/>
        </p:spPr>
      </p:pic>
      <p:pic>
        <p:nvPicPr>
          <p:cNvPr id="1033262" name="Picture 46" descr="Switch 1"/>
          <p:cNvPicPr>
            <a:picLocks noChangeAspect="1" noChangeArrowheads="1"/>
          </p:cNvPicPr>
          <p:nvPr/>
        </p:nvPicPr>
        <p:blipFill>
          <a:blip r:embed="rId4" cstate="print"/>
          <a:srcRect/>
          <a:stretch>
            <a:fillRect/>
          </a:stretch>
        </p:blipFill>
        <p:spPr bwMode="auto">
          <a:xfrm>
            <a:off x="5715000" y="2895600"/>
            <a:ext cx="762000" cy="512763"/>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
            <a:ext cx="8336915" cy="685800"/>
          </a:xfrm>
        </p:spPr>
        <p:txBody>
          <a:bodyPr/>
          <a:lstStyle/>
          <a:p>
            <a:pPr>
              <a:defRPr/>
            </a:pPr>
            <a:r>
              <a:rPr lang="en-US" sz="3200" dirty="0" smtClean="0"/>
              <a:t>Carrier Ethernet in Action </a:t>
            </a:r>
            <a:endParaRPr lang="en-US" sz="3200" dirty="0"/>
          </a:p>
        </p:txBody>
      </p:sp>
      <p:grpSp>
        <p:nvGrpSpPr>
          <p:cNvPr id="3" name="Group 194"/>
          <p:cNvGrpSpPr/>
          <p:nvPr/>
        </p:nvGrpSpPr>
        <p:grpSpPr>
          <a:xfrm>
            <a:off x="190500" y="857796"/>
            <a:ext cx="8953500" cy="3409950"/>
            <a:chOff x="190500" y="1543050"/>
            <a:chExt cx="8953500" cy="3409950"/>
          </a:xfrm>
        </p:grpSpPr>
        <p:pic>
          <p:nvPicPr>
            <p:cNvPr id="78" name="Picture 7" descr="cloud2"/>
            <p:cNvPicPr>
              <a:picLocks noChangeAspect="1" noChangeArrowheads="1"/>
            </p:cNvPicPr>
            <p:nvPr/>
          </p:nvPicPr>
          <p:blipFill>
            <a:blip r:embed="rId3" cstate="print"/>
            <a:srcRect/>
            <a:stretch>
              <a:fillRect/>
            </a:stretch>
          </p:blipFill>
          <p:spPr bwMode="auto">
            <a:xfrm>
              <a:off x="3222210" y="1543050"/>
              <a:ext cx="1462759" cy="97155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80" name="Straight Connector 79"/>
            <p:cNvCxnSpPr/>
            <p:nvPr/>
          </p:nvCxnSpPr>
          <p:spPr bwMode="auto">
            <a:xfrm rot="10800000">
              <a:off x="2790825" y="2019300"/>
              <a:ext cx="2857500" cy="0"/>
            </a:xfrm>
            <a:prstGeom prst="line">
              <a:avLst/>
            </a:prstGeom>
            <a:ln w="38100" cmpd="dbl">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81" name="Picture 57" descr="Remote DSLAM"/>
            <p:cNvPicPr>
              <a:picLocks noChangeAspect="1" noChangeArrowheads="1"/>
            </p:cNvPicPr>
            <p:nvPr/>
          </p:nvPicPr>
          <p:blipFill>
            <a:blip r:embed="rId4" cstate="print"/>
            <a:srcRect/>
            <a:stretch>
              <a:fillRect/>
            </a:stretch>
          </p:blipFill>
          <p:spPr bwMode="auto">
            <a:xfrm>
              <a:off x="5047307" y="1828800"/>
              <a:ext cx="524818" cy="392486"/>
            </a:xfrm>
            <a:prstGeom prst="rect">
              <a:avLst/>
            </a:prstGeom>
            <a:noFill/>
            <a:ln w="9525">
              <a:noFill/>
              <a:miter lim="800000"/>
              <a:headEnd/>
              <a:tailEnd/>
            </a:ln>
          </p:spPr>
        </p:pic>
        <p:sp>
          <p:nvSpPr>
            <p:cNvPr id="82" name="Text Box 64"/>
            <p:cNvSpPr txBox="1">
              <a:spLocks noChangeArrowheads="1"/>
            </p:cNvSpPr>
            <p:nvPr/>
          </p:nvSpPr>
          <p:spPr bwMode="auto">
            <a:xfrm>
              <a:off x="5334000" y="1675854"/>
              <a:ext cx="3810000" cy="261610"/>
            </a:xfrm>
            <a:prstGeom prst="rect">
              <a:avLst/>
            </a:prstGeom>
            <a:noFill/>
            <a:ln w="12700" algn="ctr">
              <a:noFill/>
              <a:miter lim="800000"/>
              <a:headEnd/>
              <a:tailEnd/>
            </a:ln>
          </p:spPr>
          <p:txBody>
            <a:bodyPr wrap="square">
              <a:spAutoFit/>
            </a:bodyPr>
            <a:lstStyle/>
            <a:p>
              <a:pPr algn="ctr" eaLnBrk="0" hangingPunct="0"/>
              <a:r>
                <a:rPr lang="en-US" sz="1100" b="1" dirty="0" smtClean="0"/>
                <a:t>Application </a:t>
              </a:r>
              <a:r>
                <a:rPr lang="en-US" sz="1100" b="1" dirty="0"/>
                <a:t>EVPL </a:t>
              </a:r>
              <a:r>
                <a:rPr lang="en-US" sz="1100" b="1" dirty="0" smtClean="0"/>
                <a:t>Profiles, Sample CoS Objectives</a:t>
              </a:r>
              <a:endParaRPr lang="en-US" sz="1100" b="1" dirty="0"/>
            </a:p>
          </p:txBody>
        </p:sp>
        <p:sp>
          <p:nvSpPr>
            <p:cNvPr id="83" name="Text Box 64"/>
            <p:cNvSpPr txBox="1">
              <a:spLocks noChangeArrowheads="1"/>
            </p:cNvSpPr>
            <p:nvPr/>
          </p:nvSpPr>
          <p:spPr bwMode="auto">
            <a:xfrm>
              <a:off x="2438400" y="1599654"/>
              <a:ext cx="2895600" cy="276999"/>
            </a:xfrm>
            <a:prstGeom prst="rect">
              <a:avLst/>
            </a:prstGeom>
            <a:solidFill>
              <a:srgbClr val="FFFFFF">
                <a:alpha val="76863"/>
              </a:srgbClr>
            </a:solidFill>
            <a:ln w="12700" algn="ctr">
              <a:noFill/>
              <a:miter lim="800000"/>
              <a:headEnd/>
              <a:tailEnd/>
            </a:ln>
            <a:effectLst>
              <a:softEdge rad="63500"/>
            </a:effectLst>
          </p:spPr>
          <p:txBody>
            <a:bodyPr wrap="square">
              <a:spAutoFit/>
            </a:bodyPr>
            <a:lstStyle/>
            <a:p>
              <a:pPr algn="ctr" eaLnBrk="0" hangingPunct="0"/>
              <a:r>
                <a:rPr lang="en-US" sz="1200" b="1" dirty="0"/>
                <a:t>Carrier Ethernet </a:t>
              </a:r>
              <a:r>
                <a:rPr lang="en-US" sz="1200" b="1" dirty="0" smtClean="0"/>
                <a:t>Service </a:t>
              </a:r>
              <a:r>
                <a:rPr lang="en-US" sz="1200" b="1" dirty="0"/>
                <a:t>Provider</a:t>
              </a:r>
            </a:p>
          </p:txBody>
        </p:sp>
        <p:sp>
          <p:nvSpPr>
            <p:cNvPr id="84" name="Can 83"/>
            <p:cNvSpPr/>
            <p:nvPr/>
          </p:nvSpPr>
          <p:spPr bwMode="auto">
            <a:xfrm rot="16200000">
              <a:off x="2790825" y="2247900"/>
              <a:ext cx="2362200" cy="2743200"/>
            </a:xfrm>
            <a:prstGeom prst="can">
              <a:avLst>
                <a:gd name="adj" fmla="val 44828"/>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Can 85"/>
            <p:cNvSpPr/>
            <p:nvPr/>
          </p:nvSpPr>
          <p:spPr bwMode="auto">
            <a:xfrm rot="16200000">
              <a:off x="3971926" y="1523999"/>
              <a:ext cx="228600" cy="2209801"/>
            </a:xfrm>
            <a:prstGeom prst="can">
              <a:avLst/>
            </a:prstGeom>
            <a:gradFill>
              <a:gsLst>
                <a:gs pos="0">
                  <a:schemeClr val="accent5">
                    <a:lumMod val="75000"/>
                  </a:schemeClr>
                </a:gs>
                <a:gs pos="32000">
                  <a:schemeClr val="accent5">
                    <a:lumMod val="60000"/>
                    <a:lumOff val="40000"/>
                    <a:alpha val="80000"/>
                  </a:schemeClr>
                </a:gs>
                <a:gs pos="100000">
                  <a:schemeClr val="accent5">
                    <a:lumMod val="50000"/>
                    <a:alpha val="95000"/>
                  </a:schemeClr>
                </a:gs>
              </a:gsLst>
              <a:lin ang="10800000" scaled="0"/>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Can 88"/>
            <p:cNvSpPr/>
            <p:nvPr/>
          </p:nvSpPr>
          <p:spPr bwMode="auto">
            <a:xfrm rot="16200000">
              <a:off x="3971927" y="2819399"/>
              <a:ext cx="228598" cy="2209801"/>
            </a:xfrm>
            <a:prstGeom prst="can">
              <a:avLst/>
            </a:prstGeom>
            <a:gradFill>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Can 89"/>
            <p:cNvSpPr/>
            <p:nvPr/>
          </p:nvSpPr>
          <p:spPr bwMode="auto">
            <a:xfrm rot="16200000">
              <a:off x="3895726" y="2438400"/>
              <a:ext cx="380999" cy="2209802"/>
            </a:xfrm>
            <a:prstGeom prst="can">
              <a:avLst/>
            </a:prstGeom>
            <a:gradFill>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Can 95"/>
            <p:cNvSpPr/>
            <p:nvPr/>
          </p:nvSpPr>
          <p:spPr bwMode="auto">
            <a:xfrm rot="16200000">
              <a:off x="3781428" y="3314700"/>
              <a:ext cx="609599" cy="220979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Can 96"/>
            <p:cNvSpPr/>
            <p:nvPr/>
          </p:nvSpPr>
          <p:spPr bwMode="auto">
            <a:xfrm rot="16200000">
              <a:off x="3857626" y="1943099"/>
              <a:ext cx="457200" cy="2209801"/>
            </a:xfrm>
            <a:prstGeom prst="can">
              <a:avLst/>
            </a:prstGeom>
            <a:gradFill>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Can 97"/>
            <p:cNvSpPr/>
            <p:nvPr/>
          </p:nvSpPr>
          <p:spPr bwMode="auto">
            <a:xfrm rot="16200000">
              <a:off x="2790825" y="2247900"/>
              <a:ext cx="2362200" cy="2743200"/>
            </a:xfrm>
            <a:prstGeom prst="can">
              <a:avLst>
                <a:gd name="adj" fmla="val 44828"/>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Text Box 5"/>
            <p:cNvSpPr txBox="1">
              <a:spLocks noChangeArrowheads="1"/>
            </p:cNvSpPr>
            <p:nvPr/>
          </p:nvSpPr>
          <p:spPr bwMode="auto">
            <a:xfrm>
              <a:off x="5724525" y="1997086"/>
              <a:ext cx="990600" cy="517514"/>
            </a:xfrm>
            <a:prstGeom prst="rect">
              <a:avLst/>
            </a:prstGeom>
            <a:noFill/>
            <a:ln w="12700" algn="ctr">
              <a:noFill/>
              <a:miter lim="800000"/>
              <a:headEnd/>
              <a:tailEnd/>
            </a:ln>
          </p:spPr>
          <p:txBody>
            <a:bodyPr>
              <a:spAutoFit/>
            </a:bodyPr>
            <a:lstStyle/>
            <a:p>
              <a:pPr algn="ctr" eaLnBrk="0" hangingPunct="0">
                <a:lnSpc>
                  <a:spcPts val="1100"/>
                </a:lnSpc>
                <a:defRPr/>
              </a:pPr>
              <a:r>
                <a:rPr lang="en-US" sz="1100" b="1" dirty="0">
                  <a:solidFill>
                    <a:schemeClr val="accent6">
                      <a:lumMod val="50000"/>
                    </a:schemeClr>
                  </a:solidFill>
                </a:rPr>
                <a:t>Committed Information Rate</a:t>
              </a:r>
            </a:p>
          </p:txBody>
        </p:sp>
        <p:sp>
          <p:nvSpPr>
            <p:cNvPr id="100" name="Text Box 5"/>
            <p:cNvSpPr txBox="1">
              <a:spLocks noChangeArrowheads="1"/>
            </p:cNvSpPr>
            <p:nvPr/>
          </p:nvSpPr>
          <p:spPr bwMode="auto">
            <a:xfrm>
              <a:off x="5191125" y="2252662"/>
              <a:ext cx="762000" cy="261938"/>
            </a:xfrm>
            <a:prstGeom prst="rect">
              <a:avLst/>
            </a:prstGeom>
            <a:noFill/>
            <a:ln w="12700" algn="ctr">
              <a:noFill/>
              <a:miter lim="800000"/>
              <a:headEnd/>
              <a:tailEnd/>
            </a:ln>
          </p:spPr>
          <p:txBody>
            <a:bodyPr>
              <a:spAutoFit/>
            </a:bodyPr>
            <a:lstStyle/>
            <a:p>
              <a:pPr algn="ctr" eaLnBrk="0" hangingPunct="0">
                <a:defRPr/>
              </a:pPr>
              <a:r>
                <a:rPr lang="en-US" sz="1100" b="1" dirty="0">
                  <a:solidFill>
                    <a:schemeClr val="accent6">
                      <a:lumMod val="50000"/>
                    </a:schemeClr>
                  </a:solidFill>
                </a:rPr>
                <a:t>Priority</a:t>
              </a:r>
            </a:p>
          </p:txBody>
        </p:sp>
        <p:sp>
          <p:nvSpPr>
            <p:cNvPr id="104" name="Text Box 5"/>
            <p:cNvSpPr txBox="1">
              <a:spLocks noChangeArrowheads="1"/>
            </p:cNvSpPr>
            <p:nvPr/>
          </p:nvSpPr>
          <p:spPr bwMode="auto">
            <a:xfrm>
              <a:off x="6486525" y="1997086"/>
              <a:ext cx="1143000" cy="517514"/>
            </a:xfrm>
            <a:prstGeom prst="rect">
              <a:avLst/>
            </a:prstGeom>
            <a:noFill/>
            <a:ln w="12700" algn="ctr">
              <a:noFill/>
              <a:miter lim="800000"/>
              <a:headEnd/>
              <a:tailEnd/>
            </a:ln>
          </p:spPr>
          <p:txBody>
            <a:bodyPr>
              <a:spAutoFit/>
            </a:bodyPr>
            <a:lstStyle/>
            <a:p>
              <a:pPr algn="ctr" eaLnBrk="0" hangingPunct="0">
                <a:lnSpc>
                  <a:spcPts val="1100"/>
                </a:lnSpc>
                <a:defRPr/>
              </a:pPr>
              <a:r>
                <a:rPr lang="en-US" sz="1100" b="1" dirty="0">
                  <a:solidFill>
                    <a:schemeClr val="accent6">
                      <a:lumMod val="50000"/>
                    </a:schemeClr>
                  </a:solidFill>
                </a:rPr>
                <a:t>Excess Information Rate</a:t>
              </a:r>
            </a:p>
          </p:txBody>
        </p:sp>
        <p:sp>
          <p:nvSpPr>
            <p:cNvPr id="108" name="Text Box 5"/>
            <p:cNvSpPr txBox="1">
              <a:spLocks noChangeArrowheads="1"/>
            </p:cNvSpPr>
            <p:nvPr/>
          </p:nvSpPr>
          <p:spPr bwMode="auto">
            <a:xfrm>
              <a:off x="5729720" y="2514600"/>
              <a:ext cx="909205" cy="276999"/>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10 mbps</a:t>
              </a:r>
            </a:p>
          </p:txBody>
        </p:sp>
        <p:sp>
          <p:nvSpPr>
            <p:cNvPr id="129" name="Text Box 5"/>
            <p:cNvSpPr txBox="1">
              <a:spLocks noChangeArrowheads="1"/>
            </p:cNvSpPr>
            <p:nvPr/>
          </p:nvSpPr>
          <p:spPr bwMode="auto">
            <a:xfrm>
              <a:off x="5267325" y="2514600"/>
              <a:ext cx="609600" cy="276225"/>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0</a:t>
              </a:r>
            </a:p>
          </p:txBody>
        </p:sp>
        <p:sp>
          <p:nvSpPr>
            <p:cNvPr id="130" name="Text Box 5"/>
            <p:cNvSpPr txBox="1">
              <a:spLocks noChangeArrowheads="1"/>
            </p:cNvSpPr>
            <p:nvPr/>
          </p:nvSpPr>
          <p:spPr bwMode="auto">
            <a:xfrm>
              <a:off x="6562725" y="2514600"/>
              <a:ext cx="914400" cy="276225"/>
            </a:xfrm>
            <a:prstGeom prst="rect">
              <a:avLst/>
            </a:prstGeom>
            <a:noFill/>
            <a:ln w="12700" algn="ctr">
              <a:noFill/>
              <a:miter lim="800000"/>
              <a:headEnd/>
              <a:tailEnd/>
            </a:ln>
          </p:spPr>
          <p:txBody>
            <a:bodyPr>
              <a:spAutoFit/>
            </a:bodyPr>
            <a:lstStyle/>
            <a:p>
              <a:pPr algn="ctr" eaLnBrk="0" hangingPunct="0">
                <a:defRPr/>
              </a:pPr>
              <a:r>
                <a:rPr lang="en-US" sz="1200" b="1" dirty="0">
                  <a:solidFill>
                    <a:schemeClr val="tx1">
                      <a:lumMod val="75000"/>
                      <a:lumOff val="25000"/>
                    </a:schemeClr>
                  </a:solidFill>
                </a:rPr>
                <a:t>0</a:t>
              </a:r>
            </a:p>
          </p:txBody>
        </p:sp>
        <p:sp>
          <p:nvSpPr>
            <p:cNvPr id="132" name="Text Box 5"/>
            <p:cNvSpPr txBox="1">
              <a:spLocks noChangeArrowheads="1"/>
            </p:cNvSpPr>
            <p:nvPr/>
          </p:nvSpPr>
          <p:spPr bwMode="auto">
            <a:xfrm>
              <a:off x="5715000" y="2895600"/>
              <a:ext cx="1000125" cy="276999"/>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100 mbps</a:t>
              </a:r>
            </a:p>
          </p:txBody>
        </p:sp>
        <p:sp>
          <p:nvSpPr>
            <p:cNvPr id="133" name="Text Box 5"/>
            <p:cNvSpPr txBox="1">
              <a:spLocks noChangeArrowheads="1"/>
            </p:cNvSpPr>
            <p:nvPr/>
          </p:nvSpPr>
          <p:spPr bwMode="auto">
            <a:xfrm>
              <a:off x="5267325" y="2895600"/>
              <a:ext cx="609600" cy="276225"/>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1</a:t>
              </a:r>
            </a:p>
          </p:txBody>
        </p:sp>
        <p:sp>
          <p:nvSpPr>
            <p:cNvPr id="134" name="Text Box 5"/>
            <p:cNvSpPr txBox="1">
              <a:spLocks noChangeArrowheads="1"/>
            </p:cNvSpPr>
            <p:nvPr/>
          </p:nvSpPr>
          <p:spPr bwMode="auto">
            <a:xfrm>
              <a:off x="6562725" y="2895600"/>
              <a:ext cx="914400" cy="276225"/>
            </a:xfrm>
            <a:prstGeom prst="rect">
              <a:avLst/>
            </a:prstGeom>
            <a:noFill/>
            <a:ln w="12700" algn="ctr">
              <a:noFill/>
              <a:miter lim="800000"/>
              <a:headEnd/>
              <a:tailEnd/>
            </a:ln>
          </p:spPr>
          <p:txBody>
            <a:bodyPr>
              <a:spAutoFit/>
            </a:bodyPr>
            <a:lstStyle/>
            <a:p>
              <a:pPr algn="ctr" eaLnBrk="0" hangingPunct="0">
                <a:defRPr/>
              </a:pPr>
              <a:r>
                <a:rPr lang="en-US" sz="1200" b="1" dirty="0">
                  <a:solidFill>
                    <a:schemeClr val="tx1">
                      <a:lumMod val="75000"/>
                      <a:lumOff val="25000"/>
                    </a:schemeClr>
                  </a:solidFill>
                </a:rPr>
                <a:t>0</a:t>
              </a:r>
            </a:p>
          </p:txBody>
        </p:sp>
        <p:sp>
          <p:nvSpPr>
            <p:cNvPr id="135" name="Text Box 5"/>
            <p:cNvSpPr txBox="1">
              <a:spLocks noChangeArrowheads="1"/>
            </p:cNvSpPr>
            <p:nvPr/>
          </p:nvSpPr>
          <p:spPr bwMode="auto">
            <a:xfrm>
              <a:off x="5729720" y="3429001"/>
              <a:ext cx="909205" cy="276999"/>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50 mbps</a:t>
              </a:r>
            </a:p>
          </p:txBody>
        </p:sp>
        <p:sp>
          <p:nvSpPr>
            <p:cNvPr id="136" name="Text Box 5"/>
            <p:cNvSpPr txBox="1">
              <a:spLocks noChangeArrowheads="1"/>
            </p:cNvSpPr>
            <p:nvPr/>
          </p:nvSpPr>
          <p:spPr bwMode="auto">
            <a:xfrm>
              <a:off x="5267325" y="3429000"/>
              <a:ext cx="609600" cy="277812"/>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2</a:t>
              </a:r>
            </a:p>
          </p:txBody>
        </p:sp>
        <p:sp>
          <p:nvSpPr>
            <p:cNvPr id="137" name="Text Box 5"/>
            <p:cNvSpPr txBox="1">
              <a:spLocks noChangeArrowheads="1"/>
            </p:cNvSpPr>
            <p:nvPr/>
          </p:nvSpPr>
          <p:spPr bwMode="auto">
            <a:xfrm>
              <a:off x="6562725" y="3429000"/>
              <a:ext cx="914400" cy="277812"/>
            </a:xfrm>
            <a:prstGeom prst="rect">
              <a:avLst/>
            </a:prstGeom>
            <a:noFill/>
            <a:ln w="12700" algn="ctr">
              <a:noFill/>
              <a:miter lim="800000"/>
              <a:headEnd/>
              <a:tailEnd/>
            </a:ln>
          </p:spPr>
          <p:txBody>
            <a:bodyPr>
              <a:spAutoFit/>
            </a:bodyPr>
            <a:lstStyle/>
            <a:p>
              <a:pPr algn="ctr" eaLnBrk="0" hangingPunct="0">
                <a:defRPr/>
              </a:pPr>
              <a:r>
                <a:rPr lang="en-US" sz="1200" b="1" dirty="0">
                  <a:solidFill>
                    <a:schemeClr val="tx1">
                      <a:lumMod val="75000"/>
                      <a:lumOff val="25000"/>
                    </a:schemeClr>
                  </a:solidFill>
                </a:rPr>
                <a:t>0</a:t>
              </a:r>
            </a:p>
          </p:txBody>
        </p:sp>
        <p:sp>
          <p:nvSpPr>
            <p:cNvPr id="138" name="Text Box 5"/>
            <p:cNvSpPr txBox="1">
              <a:spLocks noChangeArrowheads="1"/>
            </p:cNvSpPr>
            <p:nvPr/>
          </p:nvSpPr>
          <p:spPr bwMode="auto">
            <a:xfrm>
              <a:off x="5729720" y="3810000"/>
              <a:ext cx="909205" cy="276999"/>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40 mbps</a:t>
              </a:r>
            </a:p>
          </p:txBody>
        </p:sp>
        <p:sp>
          <p:nvSpPr>
            <p:cNvPr id="139" name="Text Box 5"/>
            <p:cNvSpPr txBox="1">
              <a:spLocks noChangeArrowheads="1"/>
            </p:cNvSpPr>
            <p:nvPr/>
          </p:nvSpPr>
          <p:spPr bwMode="auto">
            <a:xfrm>
              <a:off x="5267325" y="3810000"/>
              <a:ext cx="609600" cy="277813"/>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3</a:t>
              </a:r>
            </a:p>
          </p:txBody>
        </p:sp>
        <p:sp>
          <p:nvSpPr>
            <p:cNvPr id="140" name="Text Box 5"/>
            <p:cNvSpPr txBox="1">
              <a:spLocks noChangeArrowheads="1"/>
            </p:cNvSpPr>
            <p:nvPr/>
          </p:nvSpPr>
          <p:spPr bwMode="auto">
            <a:xfrm>
              <a:off x="6562725" y="3810000"/>
              <a:ext cx="914400" cy="277813"/>
            </a:xfrm>
            <a:prstGeom prst="rect">
              <a:avLst/>
            </a:prstGeom>
            <a:noFill/>
            <a:ln w="12700" algn="ctr">
              <a:noFill/>
              <a:miter lim="800000"/>
              <a:headEnd/>
              <a:tailEnd/>
            </a:ln>
          </p:spPr>
          <p:txBody>
            <a:bodyPr>
              <a:spAutoFit/>
            </a:bodyPr>
            <a:lstStyle/>
            <a:p>
              <a:pPr algn="ctr" eaLnBrk="0" hangingPunct="0">
                <a:defRPr/>
              </a:pPr>
              <a:r>
                <a:rPr lang="en-US" sz="1200" b="1" dirty="0">
                  <a:solidFill>
                    <a:schemeClr val="tx1">
                      <a:lumMod val="75000"/>
                      <a:lumOff val="25000"/>
                    </a:schemeClr>
                  </a:solidFill>
                </a:rPr>
                <a:t>0</a:t>
              </a:r>
            </a:p>
          </p:txBody>
        </p:sp>
        <p:sp>
          <p:nvSpPr>
            <p:cNvPr id="141" name="Text Box 5"/>
            <p:cNvSpPr txBox="1">
              <a:spLocks noChangeArrowheads="1"/>
            </p:cNvSpPr>
            <p:nvPr/>
          </p:nvSpPr>
          <p:spPr bwMode="auto">
            <a:xfrm>
              <a:off x="5729720" y="4267200"/>
              <a:ext cx="909205" cy="277812"/>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0</a:t>
              </a:r>
            </a:p>
          </p:txBody>
        </p:sp>
        <p:sp>
          <p:nvSpPr>
            <p:cNvPr id="142" name="Text Box 5"/>
            <p:cNvSpPr txBox="1">
              <a:spLocks noChangeArrowheads="1"/>
            </p:cNvSpPr>
            <p:nvPr/>
          </p:nvSpPr>
          <p:spPr bwMode="auto">
            <a:xfrm>
              <a:off x="5267325" y="4267200"/>
              <a:ext cx="609600" cy="277812"/>
            </a:xfrm>
            <a:prstGeom prst="rect">
              <a:avLst/>
            </a:prstGeom>
            <a:noFill/>
            <a:ln w="12700" algn="ctr">
              <a:noFill/>
              <a:miter lim="800000"/>
              <a:headEnd/>
              <a:tailEnd/>
            </a:ln>
          </p:spPr>
          <p:txBody>
            <a:bodyPr wrap="square">
              <a:spAutoFit/>
            </a:bodyPr>
            <a:lstStyle/>
            <a:p>
              <a:pPr algn="ctr" eaLnBrk="0" hangingPunct="0">
                <a:defRPr/>
              </a:pPr>
              <a:r>
                <a:rPr lang="en-US" sz="1200" b="1" dirty="0">
                  <a:solidFill>
                    <a:schemeClr val="tx1">
                      <a:lumMod val="75000"/>
                      <a:lumOff val="25000"/>
                    </a:schemeClr>
                  </a:solidFill>
                </a:rPr>
                <a:t>4</a:t>
              </a:r>
            </a:p>
          </p:txBody>
        </p:sp>
        <p:sp>
          <p:nvSpPr>
            <p:cNvPr id="143" name="Text Box 5"/>
            <p:cNvSpPr txBox="1">
              <a:spLocks noChangeArrowheads="1"/>
            </p:cNvSpPr>
            <p:nvPr/>
          </p:nvSpPr>
          <p:spPr bwMode="auto">
            <a:xfrm>
              <a:off x="6562725" y="4267200"/>
              <a:ext cx="914400" cy="277812"/>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500 mbps</a:t>
              </a:r>
              <a:endParaRPr lang="en-US" sz="1200" b="1" dirty="0">
                <a:solidFill>
                  <a:schemeClr val="tx1">
                    <a:lumMod val="75000"/>
                    <a:lumOff val="25000"/>
                  </a:schemeClr>
                </a:solidFill>
              </a:endParaRPr>
            </a:p>
          </p:txBody>
        </p:sp>
        <p:grpSp>
          <p:nvGrpSpPr>
            <p:cNvPr id="4" name="Group 146"/>
            <p:cNvGrpSpPr/>
            <p:nvPr/>
          </p:nvGrpSpPr>
          <p:grpSpPr>
            <a:xfrm>
              <a:off x="5495925" y="2514600"/>
              <a:ext cx="3276600" cy="2133600"/>
              <a:chOff x="6629400" y="2667000"/>
              <a:chExt cx="1752600" cy="2133600"/>
            </a:xfrm>
          </p:grpSpPr>
          <p:cxnSp>
            <p:nvCxnSpPr>
              <p:cNvPr id="145" name="Straight Connector 144"/>
              <p:cNvCxnSpPr/>
              <p:nvPr/>
            </p:nvCxnSpPr>
            <p:spPr bwMode="auto">
              <a:xfrm rot="10800000">
                <a:off x="6629400" y="26670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auto">
              <a:xfrm rot="10800000">
                <a:off x="6629400" y="28956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auto">
              <a:xfrm rot="10800000">
                <a:off x="6629400" y="35052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bwMode="auto">
              <a:xfrm rot="10800000">
                <a:off x="6629400" y="38862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10800000">
                <a:off x="6629400" y="42672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bwMode="auto">
              <a:xfrm rot="10800000">
                <a:off x="6629400" y="4800600"/>
                <a:ext cx="1752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1" name="Text Box 64"/>
            <p:cNvSpPr txBox="1">
              <a:spLocks noChangeArrowheads="1"/>
            </p:cNvSpPr>
            <p:nvPr/>
          </p:nvSpPr>
          <p:spPr bwMode="auto">
            <a:xfrm>
              <a:off x="1524000" y="2209800"/>
              <a:ext cx="3819525" cy="261610"/>
            </a:xfrm>
            <a:prstGeom prst="rect">
              <a:avLst/>
            </a:prstGeom>
            <a:solidFill>
              <a:srgbClr val="FFFFFF">
                <a:alpha val="69804"/>
              </a:srgbClr>
            </a:solidFill>
            <a:ln w="12700" algn="ctr">
              <a:noFill/>
              <a:miter lim="800000"/>
              <a:headEnd/>
              <a:tailEnd/>
            </a:ln>
            <a:effectLst>
              <a:softEdge rad="31750"/>
            </a:effectLst>
          </p:spPr>
          <p:txBody>
            <a:bodyPr wrap="square">
              <a:spAutoFit/>
            </a:bodyPr>
            <a:lstStyle/>
            <a:p>
              <a:pPr algn="ctr" eaLnBrk="0" hangingPunct="0">
                <a:defRPr/>
              </a:pPr>
              <a:r>
                <a:rPr lang="en-US" sz="1100" b="1" dirty="0">
                  <a:solidFill>
                    <a:schemeClr val="accent1">
                      <a:lumMod val="50000"/>
                    </a:schemeClr>
                  </a:solidFill>
                  <a:effectLst>
                    <a:outerShdw blurRad="50800" dist="38100" algn="l" rotWithShape="0">
                      <a:prstClr val="black">
                        <a:alpha val="40000"/>
                      </a:prstClr>
                    </a:outerShdw>
                  </a:effectLst>
                </a:rPr>
                <a:t>Metro Fiber Ethernet Virtual Private Line Services</a:t>
              </a:r>
            </a:p>
          </p:txBody>
        </p:sp>
        <p:sp>
          <p:nvSpPr>
            <p:cNvPr id="152" name="Rectangle 151"/>
            <p:cNvSpPr/>
            <p:nvPr/>
          </p:nvSpPr>
          <p:spPr>
            <a:xfrm>
              <a:off x="2371725" y="2514600"/>
              <a:ext cx="609600" cy="2438400"/>
            </a:xfrm>
            <a:prstGeom prst="rect">
              <a:avLst/>
            </a:prstGeom>
            <a:solidFill>
              <a:srgbClr val="FFFFFF">
                <a:alpha val="67059"/>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p:cNvCxnSpPr/>
            <p:nvPr/>
          </p:nvCxnSpPr>
          <p:spPr bwMode="auto">
            <a:xfrm rot="10800000">
              <a:off x="2447925" y="3581399"/>
              <a:ext cx="76200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bwMode="auto">
            <a:xfrm>
              <a:off x="2676525" y="4419600"/>
              <a:ext cx="53340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rot="10800000">
              <a:off x="2371725" y="3962399"/>
              <a:ext cx="83820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bwMode="auto">
            <a:xfrm rot="10800000">
              <a:off x="2676525" y="3048000"/>
              <a:ext cx="53340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rot="10800000">
              <a:off x="2295525" y="2647950"/>
              <a:ext cx="91440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58" name="Text Box 5"/>
            <p:cNvSpPr txBox="1">
              <a:spLocks noChangeArrowheads="1"/>
            </p:cNvSpPr>
            <p:nvPr/>
          </p:nvSpPr>
          <p:spPr bwMode="auto">
            <a:xfrm>
              <a:off x="1381125" y="2529215"/>
              <a:ext cx="914400" cy="261610"/>
            </a:xfrm>
            <a:prstGeom prst="rect">
              <a:avLst/>
            </a:prstGeom>
            <a:noFill/>
            <a:ln w="12700" algn="ctr">
              <a:noFill/>
              <a:miter lim="800000"/>
              <a:headEnd/>
              <a:tailEnd/>
            </a:ln>
          </p:spPr>
          <p:txBody>
            <a:bodyPr wrap="square">
              <a:spAutoFit/>
            </a:bodyPr>
            <a:lstStyle/>
            <a:p>
              <a:pPr eaLnBrk="0" hangingPunct="0"/>
              <a:r>
                <a:rPr lang="en-US" sz="1100" b="1" dirty="0" smtClean="0"/>
                <a:t>VoIP calls</a:t>
              </a:r>
              <a:endParaRPr lang="en-US" sz="1100" b="1" dirty="0"/>
            </a:p>
          </p:txBody>
        </p:sp>
        <p:sp>
          <p:nvSpPr>
            <p:cNvPr id="159" name="Text Box 5"/>
            <p:cNvSpPr txBox="1">
              <a:spLocks noChangeArrowheads="1"/>
            </p:cNvSpPr>
            <p:nvPr/>
          </p:nvSpPr>
          <p:spPr bwMode="auto">
            <a:xfrm>
              <a:off x="1381125" y="2819400"/>
              <a:ext cx="2057400" cy="600164"/>
            </a:xfrm>
            <a:prstGeom prst="rect">
              <a:avLst/>
            </a:prstGeom>
            <a:noFill/>
            <a:ln w="12700" algn="ctr">
              <a:noFill/>
              <a:miter lim="800000"/>
              <a:headEnd/>
              <a:tailEnd/>
            </a:ln>
          </p:spPr>
          <p:txBody>
            <a:bodyPr wrap="square">
              <a:spAutoFit/>
            </a:bodyPr>
            <a:lstStyle/>
            <a:p>
              <a:pPr eaLnBrk="0" hangingPunct="0"/>
              <a:r>
                <a:rPr lang="en-US" sz="1100" b="1" dirty="0" smtClean="0"/>
                <a:t>Interactive </a:t>
              </a:r>
              <a:br>
                <a:rPr lang="en-US" sz="1100" b="1" dirty="0" smtClean="0"/>
              </a:br>
              <a:r>
                <a:rPr lang="en-US" sz="1100" b="1" dirty="0" smtClean="0"/>
                <a:t>business and consumer</a:t>
              </a:r>
              <a:br>
                <a:rPr lang="en-US" sz="1100" b="1" dirty="0" smtClean="0"/>
              </a:br>
              <a:r>
                <a:rPr lang="en-US" sz="1100" b="1" dirty="0" smtClean="0"/>
                <a:t> video programming</a:t>
              </a:r>
              <a:endParaRPr lang="en-US" sz="1100" b="1" dirty="0"/>
            </a:p>
          </p:txBody>
        </p:sp>
        <p:sp>
          <p:nvSpPr>
            <p:cNvPr id="160" name="Text Box 5"/>
            <p:cNvSpPr txBox="1">
              <a:spLocks noChangeArrowheads="1"/>
            </p:cNvSpPr>
            <p:nvPr/>
          </p:nvSpPr>
          <p:spPr bwMode="auto">
            <a:xfrm>
              <a:off x="1381125" y="3429000"/>
              <a:ext cx="1295400" cy="261938"/>
            </a:xfrm>
            <a:prstGeom prst="rect">
              <a:avLst/>
            </a:prstGeom>
            <a:noFill/>
            <a:ln w="12700" algn="ctr">
              <a:noFill/>
              <a:miter lim="800000"/>
              <a:headEnd/>
              <a:tailEnd/>
            </a:ln>
          </p:spPr>
          <p:txBody>
            <a:bodyPr>
              <a:spAutoFit/>
            </a:bodyPr>
            <a:lstStyle/>
            <a:p>
              <a:pPr eaLnBrk="0" hangingPunct="0"/>
              <a:r>
                <a:rPr lang="en-US" sz="1100" b="1" dirty="0"/>
                <a:t>Telepresence</a:t>
              </a:r>
            </a:p>
          </p:txBody>
        </p:sp>
        <p:sp>
          <p:nvSpPr>
            <p:cNvPr id="161" name="Text Box 5"/>
            <p:cNvSpPr txBox="1">
              <a:spLocks noChangeArrowheads="1"/>
            </p:cNvSpPr>
            <p:nvPr/>
          </p:nvSpPr>
          <p:spPr bwMode="auto">
            <a:xfrm>
              <a:off x="1381125" y="3733800"/>
              <a:ext cx="1905000" cy="430887"/>
            </a:xfrm>
            <a:prstGeom prst="rect">
              <a:avLst/>
            </a:prstGeom>
            <a:noFill/>
            <a:ln w="12700" algn="ctr">
              <a:noFill/>
              <a:miter lim="800000"/>
              <a:headEnd/>
              <a:tailEnd/>
            </a:ln>
          </p:spPr>
          <p:txBody>
            <a:bodyPr wrap="square">
              <a:spAutoFit/>
            </a:bodyPr>
            <a:lstStyle/>
            <a:p>
              <a:pPr eaLnBrk="0" hangingPunct="0"/>
              <a:r>
                <a:rPr lang="en-US" sz="1100" b="1" dirty="0"/>
                <a:t>Streamed  HD </a:t>
              </a:r>
              <a:endParaRPr lang="en-US" sz="1100" b="1" dirty="0" smtClean="0"/>
            </a:p>
            <a:p>
              <a:pPr eaLnBrk="0" hangingPunct="0"/>
              <a:r>
                <a:rPr lang="en-US" sz="1100" b="1" dirty="0" smtClean="0"/>
                <a:t>live content</a:t>
              </a:r>
              <a:endParaRPr lang="en-US" sz="1100" b="1" dirty="0"/>
            </a:p>
          </p:txBody>
        </p:sp>
        <p:sp>
          <p:nvSpPr>
            <p:cNvPr id="162" name="Text Box 5"/>
            <p:cNvSpPr txBox="1">
              <a:spLocks noChangeArrowheads="1"/>
            </p:cNvSpPr>
            <p:nvPr/>
          </p:nvSpPr>
          <p:spPr bwMode="auto">
            <a:xfrm>
              <a:off x="1381125" y="4124236"/>
              <a:ext cx="2286000" cy="600164"/>
            </a:xfrm>
            <a:prstGeom prst="rect">
              <a:avLst/>
            </a:prstGeom>
            <a:noFill/>
            <a:ln w="12700" algn="ctr">
              <a:noFill/>
              <a:miter lim="800000"/>
              <a:headEnd/>
              <a:tailEnd/>
            </a:ln>
          </p:spPr>
          <p:txBody>
            <a:bodyPr wrap="square">
              <a:spAutoFit/>
            </a:bodyPr>
            <a:lstStyle/>
            <a:p>
              <a:pPr eaLnBrk="0" hangingPunct="0"/>
              <a:r>
                <a:rPr lang="en-US" sz="1100" b="1" dirty="0"/>
                <a:t>Content </a:t>
              </a:r>
              <a:r>
                <a:rPr lang="en-US" sz="1100" b="1" dirty="0" smtClean="0"/>
                <a:t>distributed.  </a:t>
              </a:r>
              <a:br>
                <a:rPr lang="en-US" sz="1100" b="1" dirty="0" smtClean="0"/>
              </a:br>
              <a:r>
                <a:rPr lang="en-US" sz="1100" b="1" dirty="0" smtClean="0"/>
                <a:t>Development </a:t>
              </a:r>
              <a:r>
                <a:rPr lang="en-US" sz="1100" b="1" dirty="0"/>
                <a:t>and </a:t>
              </a:r>
              <a:r>
                <a:rPr lang="en-US" sz="1100" b="1" dirty="0" smtClean="0"/>
                <a:t/>
              </a:r>
              <a:br>
                <a:rPr lang="en-US" sz="1100" b="1" dirty="0" smtClean="0"/>
              </a:br>
              <a:r>
                <a:rPr lang="en-US" sz="1100" b="1" dirty="0" smtClean="0"/>
                <a:t>non-real </a:t>
              </a:r>
              <a:r>
                <a:rPr lang="en-US" sz="1100" b="1" dirty="0"/>
                <a:t>time delivery</a:t>
              </a:r>
            </a:p>
          </p:txBody>
        </p:sp>
        <p:cxnSp>
          <p:nvCxnSpPr>
            <p:cNvPr id="163" name="Straight Connector 162"/>
            <p:cNvCxnSpPr/>
            <p:nvPr/>
          </p:nvCxnSpPr>
          <p:spPr bwMode="auto">
            <a:xfrm rot="5400000" flipH="1" flipV="1">
              <a:off x="23813" y="3224213"/>
              <a:ext cx="2771775"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grpSp>
          <p:nvGrpSpPr>
            <p:cNvPr id="5" name="Group 6"/>
            <p:cNvGrpSpPr>
              <a:grpSpLocks/>
            </p:cNvGrpSpPr>
            <p:nvPr/>
          </p:nvGrpSpPr>
          <p:grpSpPr bwMode="auto">
            <a:xfrm>
              <a:off x="809624" y="2143126"/>
              <a:ext cx="422275" cy="533400"/>
              <a:chOff x="692150" y="2476500"/>
              <a:chExt cx="831850" cy="990600"/>
            </a:xfrm>
            <a:effectLst>
              <a:outerShdw blurRad="50800" dist="38100" dir="2700000" algn="tl" rotWithShape="0">
                <a:prstClr val="black">
                  <a:alpha val="40000"/>
                </a:prstClr>
              </a:outerShdw>
            </a:effectLst>
          </p:grpSpPr>
          <p:pic>
            <p:nvPicPr>
              <p:cNvPr id="165" name="Picture 18" descr="Desktop"/>
              <p:cNvPicPr>
                <a:picLocks noChangeAspect="1" noChangeArrowheads="1"/>
              </p:cNvPicPr>
              <p:nvPr/>
            </p:nvPicPr>
            <p:blipFill>
              <a:blip r:embed="rId5" cstate="print"/>
              <a:srcRect/>
              <a:stretch>
                <a:fillRect/>
              </a:stretch>
            </p:blipFill>
            <p:spPr bwMode="auto">
              <a:xfrm>
                <a:off x="692150" y="2476500"/>
                <a:ext cx="831850" cy="990600"/>
              </a:xfrm>
              <a:prstGeom prst="rect">
                <a:avLst/>
              </a:prstGeom>
              <a:noFill/>
              <a:ln w="9525">
                <a:noFill/>
                <a:miter lim="800000"/>
                <a:headEnd/>
                <a:tailEnd/>
              </a:ln>
            </p:spPr>
          </p:pic>
          <p:pic>
            <p:nvPicPr>
              <p:cNvPr id="166" name="Picture 66" descr="net management screen"/>
              <p:cNvPicPr>
                <a:picLocks noChangeAspect="1" noChangeArrowheads="1"/>
              </p:cNvPicPr>
              <p:nvPr/>
            </p:nvPicPr>
            <p:blipFill>
              <a:blip r:embed="rId6" cstate="print"/>
              <a:srcRect/>
              <a:stretch>
                <a:fillRect/>
              </a:stretch>
            </p:blipFill>
            <p:spPr bwMode="auto">
              <a:xfrm>
                <a:off x="990600" y="2590800"/>
                <a:ext cx="379413" cy="609600"/>
              </a:xfrm>
              <a:prstGeom prst="rect">
                <a:avLst/>
              </a:prstGeom>
              <a:noFill/>
              <a:ln w="9525">
                <a:noFill/>
                <a:miter lim="800000"/>
                <a:headEnd/>
                <a:tailEnd/>
              </a:ln>
            </p:spPr>
          </p:pic>
        </p:grpSp>
        <p:pic>
          <p:nvPicPr>
            <p:cNvPr id="167" name="Picture 52" descr="LandLinePhone"/>
            <p:cNvPicPr>
              <a:picLocks noChangeAspect="1" noChangeArrowheads="1"/>
            </p:cNvPicPr>
            <p:nvPr/>
          </p:nvPicPr>
          <p:blipFill>
            <a:blip r:embed="rId7" cstate="print"/>
            <a:srcRect/>
            <a:stretch>
              <a:fillRect/>
            </a:stretch>
          </p:blipFill>
          <p:spPr bwMode="auto">
            <a:xfrm>
              <a:off x="516531" y="2143126"/>
              <a:ext cx="359768" cy="2333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8" name="Picture 13" descr="tv3.png"/>
            <p:cNvPicPr>
              <a:picLocks noChangeAspect="1"/>
            </p:cNvPicPr>
            <p:nvPr/>
          </p:nvPicPr>
          <p:blipFill>
            <a:blip r:embed="rId8" cstate="print"/>
            <a:srcRect/>
            <a:stretch>
              <a:fillRect/>
            </a:stretch>
          </p:blipFill>
          <p:spPr bwMode="auto">
            <a:xfrm>
              <a:off x="426206" y="2876551"/>
              <a:ext cx="850143" cy="10206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9" name="Picture 14" descr="tv2.png"/>
            <p:cNvPicPr>
              <a:picLocks noChangeAspect="1"/>
            </p:cNvPicPr>
            <p:nvPr/>
          </p:nvPicPr>
          <p:blipFill>
            <a:blip r:embed="rId9" cstate="print"/>
            <a:srcRect/>
            <a:stretch>
              <a:fillRect/>
            </a:stretch>
          </p:blipFill>
          <p:spPr bwMode="auto">
            <a:xfrm>
              <a:off x="429021" y="2343151"/>
              <a:ext cx="847328" cy="101679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0" name="Picture 15" descr="tv1.png"/>
            <p:cNvPicPr>
              <a:picLocks noChangeAspect="1"/>
            </p:cNvPicPr>
            <p:nvPr/>
          </p:nvPicPr>
          <p:blipFill>
            <a:blip r:embed="rId10" cstate="print"/>
            <a:srcRect/>
            <a:stretch>
              <a:fillRect/>
            </a:stretch>
          </p:blipFill>
          <p:spPr bwMode="auto">
            <a:xfrm>
              <a:off x="409574" y="3381614"/>
              <a:ext cx="857052" cy="10284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1" name="Picture 53" descr="Servers A"/>
            <p:cNvPicPr>
              <a:picLocks noChangeAspect="1" noChangeArrowheads="1"/>
            </p:cNvPicPr>
            <p:nvPr/>
          </p:nvPicPr>
          <p:blipFill>
            <a:blip r:embed="rId11" cstate="print"/>
            <a:srcRect/>
            <a:stretch>
              <a:fillRect/>
            </a:stretch>
          </p:blipFill>
          <p:spPr bwMode="auto">
            <a:xfrm>
              <a:off x="742949" y="4276726"/>
              <a:ext cx="466725" cy="572016"/>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72" name="Straight Connector 171"/>
            <p:cNvCxnSpPr/>
            <p:nvPr/>
          </p:nvCxnSpPr>
          <p:spPr bwMode="auto">
            <a:xfrm rot="10800000">
              <a:off x="1276349" y="3609976"/>
              <a:ext cx="13335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auto">
            <a:xfrm rot="10800000">
              <a:off x="1276349" y="4610101"/>
              <a:ext cx="13335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auto">
            <a:xfrm rot="10800000">
              <a:off x="1276349" y="4076701"/>
              <a:ext cx="13335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auto">
            <a:xfrm rot="10800000">
              <a:off x="1276349" y="3009901"/>
              <a:ext cx="13335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rot="10800000">
              <a:off x="1276349" y="2638425"/>
              <a:ext cx="133350" cy="0"/>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77" name="Text Box 5"/>
            <p:cNvSpPr txBox="1">
              <a:spLocks noChangeArrowheads="1"/>
            </p:cNvSpPr>
            <p:nvPr/>
          </p:nvSpPr>
          <p:spPr bwMode="auto">
            <a:xfrm>
              <a:off x="1752600" y="1599131"/>
              <a:ext cx="546990" cy="246221"/>
            </a:xfrm>
            <a:prstGeom prst="rect">
              <a:avLst/>
            </a:prstGeom>
            <a:noFill/>
            <a:ln w="12700" algn="ctr">
              <a:noFill/>
              <a:miter lim="800000"/>
              <a:headEnd/>
              <a:tailEnd/>
            </a:ln>
          </p:spPr>
          <p:txBody>
            <a:bodyPr>
              <a:spAutoFit/>
            </a:bodyPr>
            <a:lstStyle/>
            <a:p>
              <a:pPr algn="ctr" eaLnBrk="0" hangingPunct="0"/>
              <a:r>
                <a:rPr lang="en-US" sz="1000" b="1" dirty="0"/>
                <a:t>UNI</a:t>
              </a:r>
            </a:p>
          </p:txBody>
        </p:sp>
        <p:sp>
          <p:nvSpPr>
            <p:cNvPr id="178" name="Line 53"/>
            <p:cNvSpPr>
              <a:spLocks noChangeShapeType="1"/>
            </p:cNvSpPr>
            <p:nvPr/>
          </p:nvSpPr>
          <p:spPr bwMode="auto">
            <a:xfrm flipV="1">
              <a:off x="2057400" y="1903413"/>
              <a:ext cx="0" cy="207962"/>
            </a:xfrm>
            <a:prstGeom prst="line">
              <a:avLst/>
            </a:prstGeom>
            <a:noFill/>
            <a:ln w="19050">
              <a:solidFill>
                <a:schemeClr val="bg1">
                  <a:lumMod val="50000"/>
                </a:schemeClr>
              </a:solidFill>
              <a:round/>
              <a:headEnd/>
              <a:tailEnd/>
            </a:ln>
          </p:spPr>
          <p:txBody>
            <a:bodyPr/>
            <a:lstStyle/>
            <a:p>
              <a:pPr>
                <a:defRPr/>
              </a:pPr>
              <a:endParaRPr lang="en-US" sz="1100" dirty="0"/>
            </a:p>
          </p:txBody>
        </p:sp>
        <p:sp>
          <p:nvSpPr>
            <p:cNvPr id="179" name="Rectangle 178"/>
            <p:cNvSpPr/>
            <p:nvPr/>
          </p:nvSpPr>
          <p:spPr bwMode="auto">
            <a:xfrm>
              <a:off x="1409700" y="1990725"/>
              <a:ext cx="1447800" cy="47625"/>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p>
          </p:txBody>
        </p:sp>
        <p:pic>
          <p:nvPicPr>
            <p:cNvPr id="180" name="Picture 4" descr="Large Enterprise"/>
            <p:cNvPicPr>
              <a:picLocks noChangeAspect="1" noChangeArrowheads="1"/>
            </p:cNvPicPr>
            <p:nvPr/>
          </p:nvPicPr>
          <p:blipFill>
            <a:blip r:embed="rId12" cstate="print"/>
            <a:srcRect/>
            <a:stretch>
              <a:fillRect/>
            </a:stretch>
          </p:blipFill>
          <p:spPr bwMode="auto">
            <a:xfrm>
              <a:off x="1192342" y="1590129"/>
              <a:ext cx="340647" cy="59369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1" name="Text Box 5"/>
            <p:cNvSpPr txBox="1">
              <a:spLocks noChangeArrowheads="1"/>
            </p:cNvSpPr>
            <p:nvPr/>
          </p:nvSpPr>
          <p:spPr bwMode="auto">
            <a:xfrm>
              <a:off x="190500" y="1609725"/>
              <a:ext cx="914400" cy="430887"/>
            </a:xfrm>
            <a:prstGeom prst="rect">
              <a:avLst/>
            </a:prstGeom>
            <a:noFill/>
            <a:ln w="12700" algn="ctr">
              <a:noFill/>
              <a:miter lim="800000"/>
              <a:headEnd/>
              <a:tailEnd/>
            </a:ln>
          </p:spPr>
          <p:txBody>
            <a:bodyPr wrap="square">
              <a:spAutoFit/>
            </a:bodyPr>
            <a:lstStyle/>
            <a:p>
              <a:pPr algn="r" eaLnBrk="0" hangingPunct="0">
                <a:defRPr/>
              </a:pPr>
              <a:r>
                <a:rPr lang="en-US" sz="1050" b="1" dirty="0">
                  <a:solidFill>
                    <a:schemeClr val="accent6">
                      <a:lumMod val="50000"/>
                    </a:schemeClr>
                  </a:solidFill>
                </a:rPr>
                <a:t>COMPANY HQ</a:t>
              </a:r>
            </a:p>
          </p:txBody>
        </p:sp>
        <p:pic>
          <p:nvPicPr>
            <p:cNvPr id="182" name="Picture 28" descr="Remote DSLAM"/>
            <p:cNvPicPr>
              <a:picLocks noChangeAspect="1" noChangeArrowheads="1"/>
            </p:cNvPicPr>
            <p:nvPr/>
          </p:nvPicPr>
          <p:blipFill>
            <a:blip r:embed="rId4" cstate="print"/>
            <a:srcRect/>
            <a:stretch>
              <a:fillRect/>
            </a:stretch>
          </p:blipFill>
          <p:spPr bwMode="auto">
            <a:xfrm>
              <a:off x="2524125" y="1828800"/>
              <a:ext cx="525463" cy="393700"/>
            </a:xfrm>
            <a:prstGeom prst="rect">
              <a:avLst/>
            </a:prstGeom>
            <a:noFill/>
            <a:ln w="9525">
              <a:noFill/>
              <a:miter lim="800000"/>
              <a:headEnd/>
              <a:tailEnd/>
            </a:ln>
          </p:spPr>
        </p:pic>
        <p:sp>
          <p:nvSpPr>
            <p:cNvPr id="183" name="Text Box 5"/>
            <p:cNvSpPr txBox="1">
              <a:spLocks noChangeArrowheads="1"/>
            </p:cNvSpPr>
            <p:nvPr/>
          </p:nvSpPr>
          <p:spPr bwMode="auto">
            <a:xfrm>
              <a:off x="7248525" y="2014003"/>
              <a:ext cx="838200" cy="376450"/>
            </a:xfrm>
            <a:prstGeom prst="rect">
              <a:avLst/>
            </a:prstGeom>
            <a:noFill/>
            <a:ln w="12700" algn="ctr">
              <a:noFill/>
              <a:miter lim="800000"/>
              <a:headEnd/>
              <a:tailEnd/>
            </a:ln>
          </p:spPr>
          <p:txBody>
            <a:bodyPr wrap="square">
              <a:spAutoFit/>
            </a:bodyPr>
            <a:lstStyle/>
            <a:p>
              <a:pPr algn="ctr" eaLnBrk="0" hangingPunct="0">
                <a:lnSpc>
                  <a:spcPts val="1100"/>
                </a:lnSpc>
                <a:defRPr/>
              </a:pPr>
              <a:r>
                <a:rPr lang="en-US" sz="1100" b="1" dirty="0" smtClean="0">
                  <a:solidFill>
                    <a:schemeClr val="accent6">
                      <a:lumMod val="50000"/>
                    </a:schemeClr>
                  </a:solidFill>
                </a:rPr>
                <a:t>Frame </a:t>
              </a:r>
              <a:br>
                <a:rPr lang="en-US" sz="1100" b="1" dirty="0" smtClean="0">
                  <a:solidFill>
                    <a:schemeClr val="accent6">
                      <a:lumMod val="50000"/>
                    </a:schemeClr>
                  </a:solidFill>
                </a:rPr>
              </a:br>
              <a:r>
                <a:rPr lang="en-US" sz="1100" b="1" dirty="0" smtClean="0">
                  <a:solidFill>
                    <a:schemeClr val="accent6">
                      <a:lumMod val="50000"/>
                    </a:schemeClr>
                  </a:solidFill>
                </a:rPr>
                <a:t>Delay</a:t>
              </a:r>
              <a:endParaRPr lang="en-US" sz="1100" b="1" dirty="0">
                <a:solidFill>
                  <a:schemeClr val="accent6">
                    <a:lumMod val="50000"/>
                  </a:schemeClr>
                </a:solidFill>
              </a:endParaRPr>
            </a:p>
          </p:txBody>
        </p:sp>
        <p:sp>
          <p:nvSpPr>
            <p:cNvPr id="184" name="Text Box 5"/>
            <p:cNvSpPr txBox="1">
              <a:spLocks noChangeArrowheads="1"/>
            </p:cNvSpPr>
            <p:nvPr/>
          </p:nvSpPr>
          <p:spPr bwMode="auto">
            <a:xfrm>
              <a:off x="7248525" y="2531517"/>
              <a:ext cx="914400" cy="276225"/>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5ms</a:t>
              </a:r>
              <a:endParaRPr lang="en-US" sz="1200" b="1" dirty="0">
                <a:solidFill>
                  <a:schemeClr val="tx1">
                    <a:lumMod val="75000"/>
                    <a:lumOff val="25000"/>
                  </a:schemeClr>
                </a:solidFill>
              </a:endParaRPr>
            </a:p>
          </p:txBody>
        </p:sp>
        <p:sp>
          <p:nvSpPr>
            <p:cNvPr id="185" name="Text Box 5"/>
            <p:cNvSpPr txBox="1">
              <a:spLocks noChangeArrowheads="1"/>
            </p:cNvSpPr>
            <p:nvPr/>
          </p:nvSpPr>
          <p:spPr bwMode="auto">
            <a:xfrm>
              <a:off x="7248525" y="2912517"/>
              <a:ext cx="914400" cy="276225"/>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5ms</a:t>
              </a:r>
              <a:endParaRPr lang="en-US" sz="1200" b="1" dirty="0">
                <a:solidFill>
                  <a:schemeClr val="tx1">
                    <a:lumMod val="75000"/>
                    <a:lumOff val="25000"/>
                  </a:schemeClr>
                </a:solidFill>
              </a:endParaRPr>
            </a:p>
          </p:txBody>
        </p:sp>
        <p:sp>
          <p:nvSpPr>
            <p:cNvPr id="186" name="Text Box 5"/>
            <p:cNvSpPr txBox="1">
              <a:spLocks noChangeArrowheads="1"/>
            </p:cNvSpPr>
            <p:nvPr/>
          </p:nvSpPr>
          <p:spPr bwMode="auto">
            <a:xfrm>
              <a:off x="7248525" y="3445917"/>
              <a:ext cx="914400" cy="277812"/>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25ms</a:t>
              </a:r>
              <a:endParaRPr lang="en-US" sz="1200" b="1" dirty="0">
                <a:solidFill>
                  <a:schemeClr val="tx1">
                    <a:lumMod val="75000"/>
                    <a:lumOff val="25000"/>
                  </a:schemeClr>
                </a:solidFill>
              </a:endParaRPr>
            </a:p>
          </p:txBody>
        </p:sp>
        <p:sp>
          <p:nvSpPr>
            <p:cNvPr id="187" name="Text Box 5"/>
            <p:cNvSpPr txBox="1">
              <a:spLocks noChangeArrowheads="1"/>
            </p:cNvSpPr>
            <p:nvPr/>
          </p:nvSpPr>
          <p:spPr bwMode="auto">
            <a:xfrm>
              <a:off x="7248525" y="3826917"/>
              <a:ext cx="914400" cy="277813"/>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N/A</a:t>
              </a:r>
              <a:endParaRPr lang="en-US" sz="1200" b="1" dirty="0">
                <a:solidFill>
                  <a:schemeClr val="tx1">
                    <a:lumMod val="75000"/>
                    <a:lumOff val="25000"/>
                  </a:schemeClr>
                </a:solidFill>
              </a:endParaRPr>
            </a:p>
          </p:txBody>
        </p:sp>
        <p:sp>
          <p:nvSpPr>
            <p:cNvPr id="188" name="Text Box 5"/>
            <p:cNvSpPr txBox="1">
              <a:spLocks noChangeArrowheads="1"/>
            </p:cNvSpPr>
            <p:nvPr/>
          </p:nvSpPr>
          <p:spPr bwMode="auto">
            <a:xfrm>
              <a:off x="7248525" y="4284117"/>
              <a:ext cx="914400" cy="277812"/>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N/A</a:t>
              </a:r>
              <a:endParaRPr lang="en-US" sz="1200" b="1" dirty="0">
                <a:solidFill>
                  <a:schemeClr val="tx1">
                    <a:lumMod val="75000"/>
                    <a:lumOff val="25000"/>
                  </a:schemeClr>
                </a:solidFill>
              </a:endParaRPr>
            </a:p>
          </p:txBody>
        </p:sp>
        <p:sp>
          <p:nvSpPr>
            <p:cNvPr id="189" name="Text Box 5"/>
            <p:cNvSpPr txBox="1">
              <a:spLocks noChangeArrowheads="1"/>
            </p:cNvSpPr>
            <p:nvPr/>
          </p:nvSpPr>
          <p:spPr bwMode="auto">
            <a:xfrm>
              <a:off x="7781925" y="2014003"/>
              <a:ext cx="838200" cy="515526"/>
            </a:xfrm>
            <a:prstGeom prst="rect">
              <a:avLst/>
            </a:prstGeom>
            <a:noFill/>
            <a:ln w="12700" algn="ctr">
              <a:noFill/>
              <a:miter lim="800000"/>
              <a:headEnd/>
              <a:tailEnd/>
            </a:ln>
          </p:spPr>
          <p:txBody>
            <a:bodyPr wrap="square">
              <a:spAutoFit/>
            </a:bodyPr>
            <a:lstStyle/>
            <a:p>
              <a:pPr algn="ctr" eaLnBrk="0" hangingPunct="0">
                <a:lnSpc>
                  <a:spcPts val="1100"/>
                </a:lnSpc>
                <a:defRPr/>
              </a:pPr>
              <a:r>
                <a:rPr lang="en-US" sz="1100" b="1" dirty="0" smtClean="0">
                  <a:solidFill>
                    <a:schemeClr val="accent6">
                      <a:lumMod val="50000"/>
                    </a:schemeClr>
                  </a:solidFill>
                </a:rPr>
                <a:t>Frame </a:t>
              </a:r>
              <a:br>
                <a:rPr lang="en-US" sz="1100" b="1" dirty="0" smtClean="0">
                  <a:solidFill>
                    <a:schemeClr val="accent6">
                      <a:lumMod val="50000"/>
                    </a:schemeClr>
                  </a:solidFill>
                </a:rPr>
              </a:br>
              <a:r>
                <a:rPr lang="en-US" sz="1100" b="1" dirty="0" smtClean="0">
                  <a:solidFill>
                    <a:schemeClr val="accent6">
                      <a:lumMod val="50000"/>
                    </a:schemeClr>
                  </a:solidFill>
                </a:rPr>
                <a:t>Loss </a:t>
              </a:r>
              <a:br>
                <a:rPr lang="en-US" sz="1100" b="1" dirty="0" smtClean="0">
                  <a:solidFill>
                    <a:schemeClr val="accent6">
                      <a:lumMod val="50000"/>
                    </a:schemeClr>
                  </a:solidFill>
                </a:rPr>
              </a:br>
              <a:r>
                <a:rPr lang="en-US" sz="1100" b="1" dirty="0" smtClean="0">
                  <a:solidFill>
                    <a:schemeClr val="accent6">
                      <a:lumMod val="50000"/>
                    </a:schemeClr>
                  </a:solidFill>
                </a:rPr>
                <a:t>Ratio</a:t>
              </a:r>
              <a:endParaRPr lang="en-US" sz="1100" b="1" dirty="0">
                <a:solidFill>
                  <a:schemeClr val="accent6">
                    <a:lumMod val="50000"/>
                  </a:schemeClr>
                </a:solidFill>
              </a:endParaRPr>
            </a:p>
          </p:txBody>
        </p:sp>
        <p:sp>
          <p:nvSpPr>
            <p:cNvPr id="190" name="Text Box 5"/>
            <p:cNvSpPr txBox="1">
              <a:spLocks noChangeArrowheads="1"/>
            </p:cNvSpPr>
            <p:nvPr/>
          </p:nvSpPr>
          <p:spPr bwMode="auto">
            <a:xfrm>
              <a:off x="7781925" y="2531517"/>
              <a:ext cx="914400" cy="276225"/>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0.1%</a:t>
              </a:r>
              <a:endParaRPr lang="en-US" sz="1200" b="1" dirty="0">
                <a:solidFill>
                  <a:schemeClr val="tx1">
                    <a:lumMod val="75000"/>
                    <a:lumOff val="25000"/>
                  </a:schemeClr>
                </a:solidFill>
              </a:endParaRPr>
            </a:p>
          </p:txBody>
        </p:sp>
        <p:sp>
          <p:nvSpPr>
            <p:cNvPr id="191" name="Text Box 5"/>
            <p:cNvSpPr txBox="1">
              <a:spLocks noChangeArrowheads="1"/>
            </p:cNvSpPr>
            <p:nvPr/>
          </p:nvSpPr>
          <p:spPr bwMode="auto">
            <a:xfrm>
              <a:off x="7781925" y="2912517"/>
              <a:ext cx="914400" cy="276225"/>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0.01</a:t>
              </a:r>
              <a:r>
                <a:rPr lang="en-US" sz="1200" b="1" dirty="0">
                  <a:solidFill>
                    <a:schemeClr val="tx1">
                      <a:lumMod val="75000"/>
                      <a:lumOff val="25000"/>
                    </a:schemeClr>
                  </a:solidFill>
                </a:rPr>
                <a:t>%</a:t>
              </a:r>
            </a:p>
          </p:txBody>
        </p:sp>
        <p:sp>
          <p:nvSpPr>
            <p:cNvPr id="192" name="Text Box 5"/>
            <p:cNvSpPr txBox="1">
              <a:spLocks noChangeArrowheads="1"/>
            </p:cNvSpPr>
            <p:nvPr/>
          </p:nvSpPr>
          <p:spPr bwMode="auto">
            <a:xfrm>
              <a:off x="7781925" y="3445917"/>
              <a:ext cx="914400" cy="276999"/>
            </a:xfrm>
            <a:prstGeom prst="rect">
              <a:avLst/>
            </a:prstGeom>
            <a:noFill/>
            <a:ln w="12700" algn="ctr">
              <a:noFill/>
              <a:miter lim="800000"/>
              <a:headEnd/>
              <a:tailEnd/>
            </a:ln>
          </p:spPr>
          <p:txBody>
            <a:bodyPr>
              <a:spAutoFit/>
            </a:bodyPr>
            <a:lstStyle/>
            <a:p>
              <a:pPr algn="ctr" eaLnBrk="0" hangingPunct="0">
                <a:defRPr/>
              </a:pPr>
              <a:r>
                <a:rPr lang="en-US" sz="1200" b="1" dirty="0">
                  <a:solidFill>
                    <a:schemeClr val="tx1">
                      <a:lumMod val="75000"/>
                      <a:lumOff val="25000"/>
                    </a:schemeClr>
                  </a:solidFill>
                </a:rPr>
                <a:t>0.1</a:t>
              </a: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p:txBody>
        </p:sp>
        <p:sp>
          <p:nvSpPr>
            <p:cNvPr id="193" name="Text Box 5"/>
            <p:cNvSpPr txBox="1">
              <a:spLocks noChangeArrowheads="1"/>
            </p:cNvSpPr>
            <p:nvPr/>
          </p:nvSpPr>
          <p:spPr bwMode="auto">
            <a:xfrm>
              <a:off x="7781925" y="3826917"/>
              <a:ext cx="914400" cy="277813"/>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0.01</a:t>
              </a:r>
              <a:r>
                <a:rPr lang="en-US" sz="1200" b="1" dirty="0">
                  <a:solidFill>
                    <a:schemeClr val="tx1">
                      <a:lumMod val="75000"/>
                      <a:lumOff val="25000"/>
                    </a:schemeClr>
                  </a:solidFill>
                </a:rPr>
                <a:t>%</a:t>
              </a:r>
            </a:p>
          </p:txBody>
        </p:sp>
        <p:sp>
          <p:nvSpPr>
            <p:cNvPr id="194" name="Text Box 5"/>
            <p:cNvSpPr txBox="1">
              <a:spLocks noChangeArrowheads="1"/>
            </p:cNvSpPr>
            <p:nvPr/>
          </p:nvSpPr>
          <p:spPr bwMode="auto">
            <a:xfrm>
              <a:off x="7781925" y="4284117"/>
              <a:ext cx="914400" cy="277812"/>
            </a:xfrm>
            <a:prstGeom prst="rect">
              <a:avLst/>
            </a:prstGeom>
            <a:noFill/>
            <a:ln w="12700" algn="ctr">
              <a:noFill/>
              <a:miter lim="800000"/>
              <a:headEnd/>
              <a:tailEnd/>
            </a:ln>
          </p:spPr>
          <p:txBody>
            <a:bodyPr>
              <a:spAutoFit/>
            </a:bodyPr>
            <a:lstStyle/>
            <a:p>
              <a:pPr algn="ctr" eaLnBrk="0" hangingPunct="0">
                <a:defRPr/>
              </a:pPr>
              <a:r>
                <a:rPr lang="en-US" sz="1200" b="1" dirty="0" smtClean="0">
                  <a:solidFill>
                    <a:schemeClr val="tx1">
                      <a:lumMod val="75000"/>
                      <a:lumOff val="25000"/>
                    </a:schemeClr>
                  </a:solidFill>
                </a:rPr>
                <a:t>1</a:t>
              </a:r>
              <a:r>
                <a:rPr lang="en-US" sz="1200" b="1" dirty="0">
                  <a:solidFill>
                    <a:schemeClr val="tx1">
                      <a:lumMod val="75000"/>
                      <a:lumOff val="25000"/>
                    </a:schemeClr>
                  </a:solidFill>
                </a:rPr>
                <a:t>%</a:t>
              </a:r>
            </a:p>
          </p:txBody>
        </p:sp>
      </p:grpSp>
      <p:sp>
        <p:nvSpPr>
          <p:cNvPr id="85" name="Text Box 64"/>
          <p:cNvSpPr txBox="1">
            <a:spLocks noChangeArrowheads="1"/>
          </p:cNvSpPr>
          <p:nvPr/>
        </p:nvSpPr>
        <p:spPr bwMode="auto">
          <a:xfrm>
            <a:off x="228600" y="4114800"/>
            <a:ext cx="8686800" cy="1818735"/>
          </a:xfrm>
          <a:prstGeom prst="rect">
            <a:avLst/>
          </a:prstGeom>
          <a:noFill/>
          <a:ln w="12700" algn="ctr">
            <a:noFill/>
            <a:miter lim="800000"/>
            <a:headEnd/>
            <a:tailEnd/>
          </a:ln>
          <a:effectLst>
            <a:softEdge rad="63500"/>
          </a:effectLst>
        </p:spPr>
        <p:txBody>
          <a:bodyPr wrap="square">
            <a:noAutofit/>
          </a:bodyPr>
          <a:lstStyle/>
          <a:p>
            <a:pPr eaLnBrk="0" hangingPunct="0"/>
            <a:r>
              <a:rPr lang="en-US" b="1" dirty="0" smtClean="0">
                <a:solidFill>
                  <a:schemeClr val="accent6">
                    <a:lumMod val="50000"/>
                  </a:schemeClr>
                </a:solidFill>
              </a:rPr>
              <a:t>Implementation Guidance</a:t>
            </a:r>
          </a:p>
          <a:p>
            <a:pPr marL="228600" indent="-228600" eaLnBrk="0" hangingPunct="0">
              <a:buFont typeface="Arial" pitchFamily="34" charset="0"/>
              <a:buChar char="•"/>
            </a:pPr>
            <a:r>
              <a:rPr lang="en-US" sz="1400" b="1" dirty="0" smtClean="0"/>
              <a:t>The above bandwidth profiles and related Performance metrics are a small set of those available. </a:t>
            </a:r>
          </a:p>
          <a:p>
            <a:pPr marL="228600" indent="-228600" eaLnBrk="0" hangingPunct="0">
              <a:buFont typeface="Arial" pitchFamily="34" charset="0"/>
              <a:buChar char="•"/>
            </a:pPr>
            <a:r>
              <a:rPr lang="en-US" sz="1400" b="1" dirty="0" smtClean="0"/>
              <a:t>New MEF Specifications recommend performance objectives based on both distance and application types</a:t>
            </a:r>
          </a:p>
          <a:p>
            <a:pPr eaLnBrk="0" hangingPunct="0"/>
            <a:endParaRPr lang="en-US" sz="1400" b="1" dirty="0" smtClean="0"/>
          </a:p>
          <a:p>
            <a:pPr eaLnBrk="0" hangingPunct="0"/>
            <a:r>
              <a:rPr lang="en-US" b="1" dirty="0" smtClean="0">
                <a:solidFill>
                  <a:schemeClr val="accent6">
                    <a:lumMod val="50000"/>
                  </a:schemeClr>
                </a:solidFill>
              </a:rPr>
              <a:t>Impact for Providers and Enterprises</a:t>
            </a:r>
          </a:p>
          <a:p>
            <a:pPr marL="228600" indent="-228600" eaLnBrk="0" hangingPunct="0">
              <a:buFont typeface="Arial" pitchFamily="34" charset="0"/>
              <a:buChar char="•"/>
            </a:pPr>
            <a:r>
              <a:rPr lang="en-US" sz="1400" b="1" dirty="0" smtClean="0"/>
              <a:t>Ability to tune Carrier Ethernet services to exactly match wide variety of changing applications requirements creates a highly responsive network that reacts well to bursts of high priority data.</a:t>
            </a:r>
            <a:endParaRPr lang="en-US" sz="1400" b="1"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MEF Reference Presentations</a:t>
            </a:r>
            <a:endParaRPr lang="en-US" dirty="0"/>
          </a:p>
        </p:txBody>
      </p:sp>
      <p:graphicFrame>
        <p:nvGraphicFramePr>
          <p:cNvPr id="5" name="Table 4"/>
          <p:cNvGraphicFramePr>
            <a:graphicFrameLocks noGrp="1"/>
          </p:cNvGraphicFramePr>
          <p:nvPr/>
        </p:nvGraphicFramePr>
        <p:xfrm>
          <a:off x="170090" y="924465"/>
          <a:ext cx="8803820" cy="5109976"/>
        </p:xfrm>
        <a:graphic>
          <a:graphicData uri="http://schemas.openxmlformats.org/drawingml/2006/table">
            <a:tbl>
              <a:tblPr firstRow="1" bandRow="1">
                <a:effectLst>
                  <a:outerShdw blurRad="50800" dist="38100" dir="2700000" algn="tl" rotWithShape="0">
                    <a:prstClr val="black">
                      <a:alpha val="40000"/>
                    </a:prstClr>
                  </a:outerShdw>
                </a:effectLst>
                <a:tableStyleId>{1E171933-4619-4E11-9A3F-F7608DF75F80}</a:tableStyleId>
              </a:tblPr>
              <a:tblGrid>
                <a:gridCol w="2125060"/>
                <a:gridCol w="6678760"/>
              </a:tblGrid>
              <a:tr h="379475">
                <a:tc gridSpan="2">
                  <a:txBody>
                    <a:bodyPr/>
                    <a:lstStyle/>
                    <a:p>
                      <a:pPr marL="0" marR="0" algn="ctr">
                        <a:spcBef>
                          <a:spcPts val="1200"/>
                        </a:spcBef>
                        <a:spcAft>
                          <a:spcPts val="1200"/>
                        </a:spcAft>
                      </a:pPr>
                      <a:r>
                        <a:rPr lang="en-US" sz="1600" b="1" dirty="0" smtClean="0">
                          <a:latin typeface="Arial" pitchFamily="34" charset="0"/>
                          <a:ea typeface="Times New Roman"/>
                          <a:cs typeface="Arial" pitchFamily="34" charset="0"/>
                        </a:rPr>
                        <a:t>MEF Reference</a:t>
                      </a:r>
                      <a:r>
                        <a:rPr lang="en-US" sz="1600" b="1" baseline="0" dirty="0" smtClean="0">
                          <a:latin typeface="Arial" pitchFamily="34" charset="0"/>
                          <a:ea typeface="Times New Roman"/>
                          <a:cs typeface="Arial" pitchFamily="34" charset="0"/>
                        </a:rPr>
                        <a:t> Presentations Covering the Principal Work of the MEF</a:t>
                      </a:r>
                      <a:endParaRPr lang="en-US" sz="1600" b="1" dirty="0">
                        <a:latin typeface="Arial" pitchFamily="34" charset="0"/>
                        <a:ea typeface="Times New Roman"/>
                        <a:cs typeface="Arial" pitchFamily="34" charset="0"/>
                      </a:endParaRPr>
                    </a:p>
                  </a:txBody>
                  <a:tcPr marL="47659" marR="47659" marT="0" marB="0" anchor="ctr">
                    <a:solidFill>
                      <a:srgbClr val="8064A2"/>
                    </a:solidFill>
                  </a:tcPr>
                </a:tc>
                <a:tc hMerge="1">
                  <a:txBody>
                    <a:bodyPr/>
                    <a:lstStyle/>
                    <a:p>
                      <a:pPr marL="0" marR="0" algn="ctr">
                        <a:spcBef>
                          <a:spcPts val="0"/>
                        </a:spcBef>
                        <a:spcAft>
                          <a:spcPts val="0"/>
                        </a:spcAft>
                      </a:pPr>
                      <a:endParaRPr lang="en-US" sz="1600" b="1" dirty="0">
                        <a:latin typeface="Times New Roman"/>
                        <a:ea typeface="Times New Roman"/>
                      </a:endParaRPr>
                    </a:p>
                  </a:txBody>
                  <a:tcPr marL="47659" marR="47659" marT="0" marB="0" anchor="ctr"/>
                </a:tc>
              </a:tr>
              <a:tr h="596692">
                <a:tc>
                  <a:txBody>
                    <a:bodyPr/>
                    <a:lstStyle/>
                    <a:p>
                      <a:pPr marL="0" marR="0" algn="l">
                        <a:spcBef>
                          <a:spcPts val="0"/>
                        </a:spcBef>
                        <a:spcAft>
                          <a:spcPts val="0"/>
                        </a:spcAft>
                      </a:pPr>
                      <a:r>
                        <a:rPr lang="en-US" sz="1200" b="1" dirty="0"/>
                        <a:t>Overview presentation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gives basic and most up-to-date information about the work of the MEF. It also introduces the definitions, scope and impact of Carrier Ethernet, the MEF Certification </a:t>
                      </a:r>
                      <a:r>
                        <a:rPr lang="en-US" sz="1200" dirty="0" smtClean="0"/>
                        <a:t>programs </a:t>
                      </a:r>
                      <a:r>
                        <a:rPr lang="en-US" sz="1200" dirty="0"/>
                        <a:t>and describes the benefits of joining the MEF. </a:t>
                      </a:r>
                      <a:endParaRPr lang="en-US" sz="1400" dirty="0">
                        <a:latin typeface="Times New Roman"/>
                        <a:ea typeface="Times New Roman"/>
                      </a:endParaRPr>
                    </a:p>
                  </a:txBody>
                  <a:tcPr marL="47659" marR="47659" marT="0" marB="0" anchor="ctr"/>
                </a:tc>
              </a:tr>
              <a:tr h="596692">
                <a:tc>
                  <a:txBody>
                    <a:bodyPr/>
                    <a:lstStyle/>
                    <a:p>
                      <a:pPr marL="0" marR="0" algn="l">
                        <a:spcBef>
                          <a:spcPts val="0"/>
                        </a:spcBef>
                        <a:spcAft>
                          <a:spcPts val="0"/>
                        </a:spcAft>
                      </a:pPr>
                      <a:r>
                        <a:rPr lang="en-US" sz="1200" b="1" dirty="0"/>
                        <a:t>Overview presentation of the Technical Work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Includes a summary of the specifications of the MEF, structure of the technical committee, work in progress and relationships with other Industry Standards bodies. For PowerPoint overviews of individual </a:t>
                      </a:r>
                      <a:r>
                        <a:rPr lang="en-US" sz="1200" dirty="0" smtClean="0"/>
                        <a:t>specifications: </a:t>
                      </a:r>
                      <a:r>
                        <a:rPr lang="en-US" sz="1200" u="sng" kern="1200" dirty="0" smtClean="0">
                          <a:solidFill>
                            <a:schemeClr val="dk1"/>
                          </a:solidFill>
                          <a:latin typeface="+mn-lt"/>
                          <a:ea typeface="+mn-ea"/>
                          <a:cs typeface="+mn-cs"/>
                          <a:hlinkClick r:id="rId2"/>
                        </a:rPr>
                        <a:t>click here</a:t>
                      </a:r>
                      <a:endParaRPr lang="en-US" sz="1200" u="sng" kern="1200" dirty="0">
                        <a:solidFill>
                          <a:schemeClr val="dk1"/>
                        </a:solidFill>
                        <a:latin typeface="+mn-lt"/>
                        <a:ea typeface="+mn-ea"/>
                        <a:cs typeface="+mn-cs"/>
                        <a:hlinkClick r:id="rId2"/>
                      </a:endParaRPr>
                    </a:p>
                  </a:txBody>
                  <a:tcPr marL="47659" marR="47659" marT="0" marB="0" anchor="ctr"/>
                </a:tc>
              </a:tr>
              <a:tr h="298346">
                <a:tc>
                  <a:txBody>
                    <a:bodyPr/>
                    <a:lstStyle/>
                    <a:p>
                      <a:pPr marL="0" marR="0" algn="l">
                        <a:spcBef>
                          <a:spcPts val="0"/>
                        </a:spcBef>
                        <a:spcAft>
                          <a:spcPts val="0"/>
                        </a:spcAft>
                      </a:pPr>
                      <a:r>
                        <a:rPr lang="en-US" sz="1200" b="1" dirty="0"/>
                        <a:t>Carrier Ethernet Services Overview </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defines the MEF Ethernet Services that represent the principal attribute of a Carrier Ethernet Network</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User-Network Interface</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discusses the market impact of </a:t>
                      </a:r>
                      <a:r>
                        <a:rPr lang="en-US" sz="1200" dirty="0" smtClean="0"/>
                        <a:t>MEF </a:t>
                      </a:r>
                      <a:r>
                        <a:rPr lang="en-US" sz="1200" dirty="0"/>
                        <a:t>20: UNI Type 2 Implementation agreement </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Access Technology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how the MEF specifications bring Carrier Ethernet services to the world's Access networks (with examples of Active Ethernet (Direct Fiber), WDM Fiber, MSO Networks(COAX and Direct Fiber), Bonded Copper, PON Fiber and TDM (Bonded T1/E1, DS3/E3))</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Interconnect Program.</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is the latest presentation from the Carrier Ethernet Interconnect Working Group which acts as a framework for all presentations given on this topic.</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OAM &amp; Management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the management framework and the OAM elements for fault and performance management expressed in terms of the life cycle of a Carrier Ethernet circuit</a:t>
                      </a:r>
                      <a:endParaRPr lang="en-US" sz="1400" dirty="0">
                        <a:latin typeface="Times New Roman"/>
                        <a:ea typeface="Times New Roman"/>
                      </a:endParaRPr>
                    </a:p>
                  </a:txBody>
                  <a:tcPr marL="47659" marR="47659" marT="0" marB="0" anchor="ctr"/>
                </a:tc>
              </a:tr>
              <a:tr h="298346">
                <a:tc>
                  <a:txBody>
                    <a:bodyPr/>
                    <a:lstStyle/>
                    <a:p>
                      <a:pPr marL="0" marR="0" algn="l">
                        <a:spcBef>
                          <a:spcPts val="0"/>
                        </a:spcBef>
                        <a:spcAft>
                          <a:spcPts val="0"/>
                        </a:spcAft>
                      </a:pPr>
                      <a:r>
                        <a:rPr lang="en-US" sz="1200" b="1" dirty="0"/>
                        <a:t>Carrier Ethernet for Mobile Backhaul</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marketing and technical overview of the MEF's initiative on Mobile Backhaul that has lead to the adoption of Carrier Ethernet as the technology of choice for 3G and 4G backhaul networks</a:t>
                      </a:r>
                      <a:endParaRPr lang="en-US" sz="1400" dirty="0">
                        <a:latin typeface="Times New Roman"/>
                        <a:ea typeface="Times New Roman"/>
                      </a:endParaRPr>
                    </a:p>
                  </a:txBody>
                  <a:tcPr marL="47659" marR="47659" marT="0" marB="0" anchor="ctr"/>
                </a:tc>
              </a:tr>
              <a:tr h="298346">
                <a:tc>
                  <a:txBody>
                    <a:bodyPr/>
                    <a:lstStyle/>
                    <a:p>
                      <a:pPr marL="0" marR="0" algn="l">
                        <a:spcBef>
                          <a:spcPts val="0"/>
                        </a:spcBef>
                        <a:spcAft>
                          <a:spcPts val="0"/>
                        </a:spcAft>
                      </a:pPr>
                      <a:r>
                        <a:rPr lang="en-US" sz="1200" b="1" dirty="0"/>
                        <a:t>Carrier Ethernet Business Services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presentation aimed at business </a:t>
                      </a:r>
                      <a:r>
                        <a:rPr lang="en-US" sz="1200" dirty="0" smtClean="0"/>
                        <a:t>users </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The MEF Certification Programs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presentation of the MEFs three certification programs: Equipment, Services and Professionals. These programs have been a cornerstone of the success of Carrier Ethernet and its deployment in more than 100 countries around the world.</a:t>
                      </a:r>
                      <a:endParaRPr lang="en-US" sz="1400" dirty="0">
                        <a:latin typeface="Times New Roman"/>
                        <a:ea typeface="Times New Roman"/>
                      </a:endParaRPr>
                    </a:p>
                  </a:txBody>
                  <a:tcPr marL="47659" marR="47659" marT="0" marB="0" anchor="ctr"/>
                </a:tc>
              </a:tr>
            </a:tbl>
          </a:graphicData>
        </a:graphic>
      </p:graphicFrame>
      <p:sp>
        <p:nvSpPr>
          <p:cNvPr id="6" name="Rectangle 5"/>
          <p:cNvSpPr/>
          <p:nvPr/>
        </p:nvSpPr>
        <p:spPr>
          <a:xfrm>
            <a:off x="1915675" y="6388905"/>
            <a:ext cx="6906444" cy="307777"/>
          </a:xfrm>
          <a:prstGeom prst="rect">
            <a:avLst/>
          </a:prstGeom>
        </p:spPr>
        <p:txBody>
          <a:bodyPr wrap="square">
            <a:spAutoFit/>
          </a:bodyPr>
          <a:lstStyle/>
          <a:p>
            <a:r>
              <a:rPr lang="en-US" sz="1400" b="1" dirty="0" smtClean="0">
                <a:solidFill>
                  <a:schemeClr val="bg1"/>
                </a:solidFill>
              </a:rPr>
              <a:t>Presentations may be found at http://metroethernetforum.org/Presentations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762000"/>
            <a:ext cx="9144000" cy="5486400"/>
          </a:xfrm>
          <a:prstGeom prst="rect">
            <a:avLst/>
          </a:prstGeom>
          <a:gradFill rotWithShape="1">
            <a:gsLst>
              <a:gs pos="0">
                <a:srgbClr val="AFCFD9"/>
              </a:gs>
              <a:gs pos="100000">
                <a:schemeClr val="bg1"/>
              </a:gs>
            </a:gsLst>
            <a:lin ang="0" scaled="1"/>
          </a:gradFill>
          <a:ln w="9525" algn="ctr">
            <a:solidFill>
              <a:srgbClr val="B5B5B5"/>
            </a:solidFill>
            <a:miter lim="800000"/>
            <a:headEnd/>
            <a:tailEnd/>
          </a:ln>
        </p:spPr>
        <p:txBody>
          <a:bodyPr/>
          <a:lstStyle/>
          <a:p>
            <a:pPr marL="228600" indent="-228600">
              <a:spcBef>
                <a:spcPct val="25000"/>
              </a:spcBef>
              <a:buFontTx/>
              <a:buChar char="•"/>
              <a:tabLst>
                <a:tab pos="228600" algn="l"/>
              </a:tabLst>
            </a:pPr>
            <a:endParaRPr lang="en-US" altLang="zh-CN" dirty="0">
              <a:ea typeface="SimSun" pitchFamily="2" charset="-122"/>
            </a:endParaRPr>
          </a:p>
        </p:txBody>
      </p:sp>
      <p:sp>
        <p:nvSpPr>
          <p:cNvPr id="14" name="Frame 13"/>
          <p:cNvSpPr/>
          <p:nvPr/>
        </p:nvSpPr>
        <p:spPr>
          <a:xfrm>
            <a:off x="457200" y="1442951"/>
            <a:ext cx="7924800" cy="3429000"/>
          </a:xfrm>
          <a:prstGeom prst="frame">
            <a:avLst>
              <a:gd name="adj1" fmla="val 14780"/>
            </a:avLst>
          </a:prstGeom>
          <a:gradFill flip="none" rotWithShape="1">
            <a:gsLst>
              <a:gs pos="0">
                <a:srgbClr val="3D5D67">
                  <a:tint val="66000"/>
                  <a:satMod val="160000"/>
                </a:srgbClr>
              </a:gs>
              <a:gs pos="50000">
                <a:srgbClr val="3D5D67">
                  <a:tint val="44500"/>
                  <a:satMod val="160000"/>
                </a:srgbClr>
              </a:gs>
              <a:gs pos="100000">
                <a:srgbClr val="3D5D67">
                  <a:tint val="23500"/>
                  <a:satMod val="160000"/>
                </a:srgbClr>
              </a:gs>
            </a:gsLst>
            <a:lin ang="13500000" scaled="1"/>
            <a:tileRect/>
          </a:gradFill>
          <a:ln w="9525">
            <a:noFill/>
            <a:miter lim="800000"/>
            <a:headEnd/>
            <a:tailEnd/>
          </a:ln>
          <a:effectLst>
            <a:outerShdw blurRad="177800" dist="139700" dir="2700000" algn="tl" rotWithShape="0">
              <a:prstClr val="black">
                <a:alpha val="40000"/>
              </a:prstClr>
            </a:outerShdw>
          </a:effectLst>
        </p:spPr>
        <p:txBody>
          <a:bodyPr wrap="none" anchor="ctr"/>
          <a:lstStyle/>
          <a:p>
            <a:endParaRPr lang="en-US" dirty="0">
              <a:solidFill>
                <a:schemeClr val="tx1"/>
              </a:solidFill>
              <a:latin typeface="Arial" charset="0"/>
              <a:cs typeface="Arial" charset="0"/>
            </a:endParaRPr>
          </a:p>
        </p:txBody>
      </p:sp>
      <p:sp>
        <p:nvSpPr>
          <p:cNvPr id="17411" name="Rectangle 3"/>
          <p:cNvSpPr>
            <a:spLocks noGrp="1" noChangeArrowheads="1"/>
          </p:cNvSpPr>
          <p:nvPr>
            <p:ph type="title"/>
          </p:nvPr>
        </p:nvSpPr>
        <p:spPr/>
        <p:txBody>
          <a:bodyPr/>
          <a:lstStyle/>
          <a:p>
            <a:r>
              <a:rPr lang="en-US" altLang="zh-CN" sz="4000" dirty="0">
                <a:ea typeface="SimSun" pitchFamily="2" charset="-122"/>
              </a:rPr>
              <a:t>Carrier Ethernet Defined</a:t>
            </a:r>
            <a:endParaRPr lang="en-US" sz="4000" dirty="0">
              <a:ea typeface="SimSun" pitchFamily="2" charset="-122"/>
            </a:endParaRPr>
          </a:p>
        </p:txBody>
      </p:sp>
      <p:sp>
        <p:nvSpPr>
          <p:cNvPr id="17414" name="Rectangle 6"/>
          <p:cNvSpPr>
            <a:spLocks noChangeArrowheads="1"/>
          </p:cNvSpPr>
          <p:nvPr/>
        </p:nvSpPr>
        <p:spPr bwMode="auto">
          <a:xfrm>
            <a:off x="838200" y="1442951"/>
            <a:ext cx="7391400" cy="2667000"/>
          </a:xfrm>
          <a:prstGeom prst="rect">
            <a:avLst/>
          </a:prstGeom>
          <a:noFill/>
          <a:ln w="9525" algn="ctr">
            <a:noFill/>
            <a:miter lim="800000"/>
            <a:headEnd/>
            <a:tailEnd/>
          </a:ln>
          <a:effectLst/>
        </p:spPr>
        <p:txBody>
          <a:bodyPr/>
          <a:lstStyle/>
          <a:p>
            <a:pPr marL="347663" indent="-231775">
              <a:spcBef>
                <a:spcPct val="25000"/>
              </a:spcBef>
            </a:pPr>
            <a:r>
              <a:rPr lang="en-US" sz="2900" dirty="0">
                <a:ea typeface="SimSun" pitchFamily="2" charset="-122"/>
              </a:rPr>
              <a:t>The MEF has defined Carrier Ethernet as</a:t>
            </a:r>
          </a:p>
          <a:p>
            <a:pPr marL="463550" indent="-6350">
              <a:spcBef>
                <a:spcPct val="25000"/>
              </a:spcBef>
            </a:pPr>
            <a:r>
              <a:rPr lang="en-US" sz="2900" dirty="0">
                <a:effectLst>
                  <a:outerShdw blurRad="50800" dist="38100" dir="2700000" algn="tl" rotWithShape="0">
                    <a:prstClr val="black">
                      <a:alpha val="40000"/>
                    </a:prstClr>
                  </a:outerShdw>
                </a:effectLst>
                <a:ea typeface="SimSun" pitchFamily="2" charset="-122"/>
              </a:rPr>
              <a:t>A ubiquitous, standardized</a:t>
            </a:r>
            <a:r>
              <a:rPr lang="en-US" sz="2900" dirty="0" smtClean="0">
                <a:effectLst>
                  <a:outerShdw blurRad="50800" dist="38100" dir="2700000" algn="tl" rotWithShape="0">
                    <a:prstClr val="black">
                      <a:alpha val="40000"/>
                    </a:prstClr>
                  </a:outerShdw>
                </a:effectLst>
                <a:ea typeface="SimSun" pitchFamily="2" charset="-122"/>
              </a:rPr>
              <a:t>,</a:t>
            </a:r>
            <a:br>
              <a:rPr lang="en-US" sz="2900" dirty="0" smtClean="0">
                <a:effectLst>
                  <a:outerShdw blurRad="50800" dist="38100" dir="2700000" algn="tl" rotWithShape="0">
                    <a:prstClr val="black">
                      <a:alpha val="40000"/>
                    </a:prstClr>
                  </a:outerShdw>
                </a:effectLst>
                <a:ea typeface="SimSun" pitchFamily="2" charset="-122"/>
              </a:rPr>
            </a:br>
            <a:r>
              <a:rPr lang="en-US" sz="2900" dirty="0" smtClean="0">
                <a:effectLst>
                  <a:outerShdw blurRad="50800" dist="38100" dir="2700000" algn="tl" rotWithShape="0">
                    <a:prstClr val="black">
                      <a:alpha val="40000"/>
                    </a:prstClr>
                  </a:outerShdw>
                </a:effectLst>
                <a:ea typeface="SimSun" pitchFamily="2" charset="-122"/>
              </a:rPr>
              <a:t>carrier-class </a:t>
            </a:r>
            <a:r>
              <a:rPr lang="en-US" sz="2900" dirty="0">
                <a:effectLst>
                  <a:outerShdw blurRad="50800" dist="38100" dir="2700000" algn="tl" rotWithShape="0">
                    <a:prstClr val="black">
                      <a:alpha val="40000"/>
                    </a:prstClr>
                  </a:outerShdw>
                </a:effectLst>
                <a:ea typeface="SimSun" pitchFamily="2" charset="-122"/>
              </a:rPr>
              <a:t>Service and Network </a:t>
            </a:r>
            <a:r>
              <a:rPr lang="en-US" sz="2900" dirty="0" smtClean="0">
                <a:effectLst>
                  <a:outerShdw blurRad="50800" dist="38100" dir="2700000" algn="tl" rotWithShape="0">
                    <a:prstClr val="black">
                      <a:alpha val="40000"/>
                    </a:prstClr>
                  </a:outerShdw>
                </a:effectLst>
                <a:ea typeface="SimSun" pitchFamily="2" charset="-122"/>
              </a:rPr>
              <a:t/>
            </a:r>
            <a:br>
              <a:rPr lang="en-US" sz="2900" dirty="0" smtClean="0">
                <a:effectLst>
                  <a:outerShdw blurRad="50800" dist="38100" dir="2700000" algn="tl" rotWithShape="0">
                    <a:prstClr val="black">
                      <a:alpha val="40000"/>
                    </a:prstClr>
                  </a:outerShdw>
                </a:effectLst>
                <a:ea typeface="SimSun" pitchFamily="2" charset="-122"/>
              </a:rPr>
            </a:br>
            <a:r>
              <a:rPr lang="en-US" sz="2900" dirty="0" smtClean="0">
                <a:effectLst>
                  <a:outerShdw blurRad="50800" dist="38100" dir="2700000" algn="tl" rotWithShape="0">
                    <a:prstClr val="black">
                      <a:alpha val="40000"/>
                    </a:prstClr>
                  </a:outerShdw>
                </a:effectLst>
                <a:ea typeface="SimSun" pitchFamily="2" charset="-122"/>
              </a:rPr>
              <a:t>defined </a:t>
            </a:r>
            <a:r>
              <a:rPr lang="en-US" sz="2900" dirty="0">
                <a:effectLst>
                  <a:outerShdw blurRad="50800" dist="38100" dir="2700000" algn="tl" rotWithShape="0">
                    <a:prstClr val="black">
                      <a:alpha val="40000"/>
                    </a:prstClr>
                  </a:outerShdw>
                </a:effectLst>
                <a:ea typeface="SimSun" pitchFamily="2" charset="-122"/>
              </a:rPr>
              <a:t>by five attributes </a:t>
            </a:r>
            <a:r>
              <a:rPr lang="en-US" sz="2900" dirty="0" smtClean="0">
                <a:effectLst>
                  <a:outerShdw blurRad="50800" dist="38100" dir="2700000" algn="tl" rotWithShape="0">
                    <a:prstClr val="black">
                      <a:alpha val="40000"/>
                    </a:prstClr>
                  </a:outerShdw>
                </a:effectLst>
                <a:ea typeface="SimSun" pitchFamily="2" charset="-122"/>
              </a:rPr>
              <a:t/>
            </a:r>
            <a:br>
              <a:rPr lang="en-US" sz="2900" dirty="0" smtClean="0">
                <a:effectLst>
                  <a:outerShdw blurRad="50800" dist="38100" dir="2700000" algn="tl" rotWithShape="0">
                    <a:prstClr val="black">
                      <a:alpha val="40000"/>
                    </a:prstClr>
                  </a:outerShdw>
                </a:effectLst>
                <a:ea typeface="SimSun" pitchFamily="2" charset="-122"/>
              </a:rPr>
            </a:br>
            <a:r>
              <a:rPr lang="en-US" sz="2900" dirty="0" smtClean="0">
                <a:effectLst>
                  <a:outerShdw blurRad="50800" dist="38100" dir="2700000" algn="tl" rotWithShape="0">
                    <a:prstClr val="black">
                      <a:alpha val="40000"/>
                    </a:prstClr>
                  </a:outerShdw>
                </a:effectLst>
                <a:ea typeface="SimSun" pitchFamily="2" charset="-122"/>
              </a:rPr>
              <a:t>that </a:t>
            </a:r>
            <a:r>
              <a:rPr lang="en-US" sz="2900" dirty="0">
                <a:effectLst>
                  <a:outerShdw blurRad="50800" dist="38100" dir="2700000" algn="tl" rotWithShape="0">
                    <a:prstClr val="black">
                      <a:alpha val="40000"/>
                    </a:prstClr>
                  </a:outerShdw>
                </a:effectLst>
                <a:ea typeface="SimSun" pitchFamily="2" charset="-122"/>
              </a:rPr>
              <a:t>distinguish it from familiar </a:t>
            </a:r>
            <a:br>
              <a:rPr lang="en-US" sz="2900" dirty="0">
                <a:effectLst>
                  <a:outerShdw blurRad="50800" dist="38100" dir="2700000" algn="tl" rotWithShape="0">
                    <a:prstClr val="black">
                      <a:alpha val="40000"/>
                    </a:prstClr>
                  </a:outerShdw>
                </a:effectLst>
                <a:ea typeface="SimSun" pitchFamily="2" charset="-122"/>
              </a:rPr>
            </a:br>
            <a:r>
              <a:rPr lang="en-US" sz="2900" dirty="0">
                <a:effectLst>
                  <a:outerShdw blurRad="50800" dist="38100" dir="2700000" algn="tl" rotWithShape="0">
                    <a:prstClr val="black">
                      <a:alpha val="40000"/>
                    </a:prstClr>
                  </a:outerShdw>
                </a:effectLst>
                <a:ea typeface="SimSun" pitchFamily="2" charset="-122"/>
              </a:rPr>
              <a:t>LAN based Ethernet  </a:t>
            </a:r>
          </a:p>
          <a:p>
            <a:pPr marL="347663" indent="-231775">
              <a:spcBef>
                <a:spcPct val="25000"/>
              </a:spcBef>
            </a:pPr>
            <a:endParaRPr lang="en-US" sz="2900" dirty="0">
              <a:effectLst>
                <a:outerShdw blurRad="50800" dist="38100" dir="2700000" algn="tl" rotWithShape="0">
                  <a:prstClr val="black">
                    <a:alpha val="40000"/>
                  </a:prstClr>
                </a:outerShdw>
              </a:effectLst>
              <a:ea typeface="SimSun" pitchFamily="2" charset="-122"/>
            </a:endParaRPr>
          </a:p>
        </p:txBody>
      </p:sp>
      <p:pic>
        <p:nvPicPr>
          <p:cNvPr id="13" name="Picture 12" descr="cdisklarg.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3728951"/>
            <a:ext cx="3962400" cy="305284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 of Presentation</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1234" name="Picture 2"/>
          <p:cNvPicPr>
            <a:picLocks noChangeAspect="1" noChangeArrowheads="1"/>
          </p:cNvPicPr>
          <p:nvPr/>
        </p:nvPicPr>
        <p:blipFill>
          <a:blip r:embed="rId2" cstate="print"/>
          <a:srcRect/>
          <a:stretch>
            <a:fillRect/>
          </a:stretch>
        </p:blipFill>
        <p:spPr bwMode="auto">
          <a:xfrm>
            <a:off x="0" y="762000"/>
            <a:ext cx="9144000" cy="5562600"/>
          </a:xfrm>
          <a:prstGeom prst="rect">
            <a:avLst/>
          </a:prstGeom>
          <a:noFill/>
          <a:ln w="9525">
            <a:noFill/>
            <a:miter lim="800000"/>
            <a:headEnd/>
            <a:tailEnd/>
          </a:ln>
          <a:effectLst/>
        </p:spPr>
      </p:pic>
      <p:sp>
        <p:nvSpPr>
          <p:cNvPr id="991235" name="Rectangle 3"/>
          <p:cNvSpPr>
            <a:spLocks noGrp="1" noChangeArrowheads="1"/>
          </p:cNvSpPr>
          <p:nvPr>
            <p:ph type="title"/>
          </p:nvPr>
        </p:nvSpPr>
        <p:spPr/>
        <p:txBody>
          <a:bodyPr/>
          <a:lstStyle/>
          <a:p>
            <a:r>
              <a:rPr lang="en-US"/>
              <a:t>What is Carrier Ethernet?</a:t>
            </a:r>
          </a:p>
        </p:txBody>
      </p:sp>
      <p:sp>
        <p:nvSpPr>
          <p:cNvPr id="991236" name="Rectangle 4"/>
          <p:cNvSpPr>
            <a:spLocks noChangeArrowheads="1"/>
          </p:cNvSpPr>
          <p:nvPr/>
        </p:nvSpPr>
        <p:spPr bwMode="auto">
          <a:xfrm>
            <a:off x="0" y="762000"/>
            <a:ext cx="9144000" cy="5562600"/>
          </a:xfrm>
          <a:prstGeom prst="rect">
            <a:avLst/>
          </a:prstGeom>
          <a:gradFill rotWithShape="1">
            <a:gsLst>
              <a:gs pos="0">
                <a:srgbClr val="AFCFD9">
                  <a:alpha val="94000"/>
                </a:srgbClr>
              </a:gs>
              <a:gs pos="100000">
                <a:schemeClr val="bg1">
                  <a:alpha val="38000"/>
                </a:schemeClr>
              </a:gs>
            </a:gsLst>
            <a:lin ang="0" scaled="1"/>
          </a:gradFill>
          <a:ln w="9525">
            <a:solidFill>
              <a:srgbClr val="4A4A4A"/>
            </a:solidFill>
            <a:miter lim="800000"/>
            <a:headEnd/>
            <a:tailEnd/>
          </a:ln>
          <a:effectLst/>
        </p:spPr>
        <p:txBody>
          <a:bodyPr wrap="none" anchor="ctr"/>
          <a:lstStyle/>
          <a:p>
            <a:endParaRPr lang="he-IL"/>
          </a:p>
        </p:txBody>
      </p:sp>
      <p:sp>
        <p:nvSpPr>
          <p:cNvPr id="991237" name="Rectangle 5"/>
          <p:cNvSpPr>
            <a:spLocks noGrp="1" noChangeArrowheads="1"/>
          </p:cNvSpPr>
          <p:nvPr>
            <p:ph type="body" idx="1"/>
          </p:nvPr>
        </p:nvSpPr>
        <p:spPr>
          <a:xfrm>
            <a:off x="228600" y="1143000"/>
            <a:ext cx="8839200" cy="5029200"/>
          </a:xfrm>
        </p:spPr>
        <p:txBody>
          <a:bodyPr/>
          <a:lstStyle/>
          <a:p>
            <a:pPr marL="533400" indent="-533400">
              <a:lnSpc>
                <a:spcPct val="90000"/>
              </a:lnSpc>
            </a:pPr>
            <a:r>
              <a:rPr lang="en-US" sz="3200">
                <a:solidFill>
                  <a:srgbClr val="000066"/>
                </a:solidFill>
              </a:rPr>
              <a:t>Question:</a:t>
            </a:r>
          </a:p>
          <a:p>
            <a:pPr marL="922338" lvl="1" indent="-457200">
              <a:lnSpc>
                <a:spcPct val="90000"/>
              </a:lnSpc>
            </a:pPr>
            <a:r>
              <a:rPr lang="en-US" sz="2800">
                <a:solidFill>
                  <a:schemeClr val="tx1"/>
                </a:solidFill>
              </a:rPr>
              <a:t>“</a:t>
            </a:r>
            <a:r>
              <a:rPr lang="en-US" sz="2800" i="1">
                <a:solidFill>
                  <a:schemeClr val="tx1"/>
                </a:solidFill>
              </a:rPr>
              <a:t>Is it a service, a network, or a technology?</a:t>
            </a:r>
            <a:r>
              <a:rPr lang="en-US" sz="2800">
                <a:solidFill>
                  <a:schemeClr val="tx1"/>
                </a:solidFill>
              </a:rPr>
              <a:t>”</a:t>
            </a:r>
          </a:p>
          <a:p>
            <a:pPr marL="533400" indent="-533400">
              <a:lnSpc>
                <a:spcPct val="90000"/>
              </a:lnSpc>
            </a:pPr>
            <a:r>
              <a:rPr lang="en-US" sz="3200">
                <a:solidFill>
                  <a:srgbClr val="000066"/>
                </a:solidFill>
              </a:rPr>
              <a:t>Answer for an end-user</a:t>
            </a:r>
          </a:p>
          <a:p>
            <a:pPr marL="922338" lvl="1" indent="-457200">
              <a:lnSpc>
                <a:spcPct val="90000"/>
              </a:lnSpc>
            </a:pPr>
            <a:r>
              <a:rPr lang="en-US" sz="2800">
                <a:solidFill>
                  <a:schemeClr val="tx1"/>
                </a:solidFill>
              </a:rPr>
              <a:t>It’s a Service defined by 5 attributes</a:t>
            </a:r>
          </a:p>
          <a:p>
            <a:pPr marL="533400" indent="-533400">
              <a:lnSpc>
                <a:spcPct val="90000"/>
              </a:lnSpc>
            </a:pPr>
            <a:r>
              <a:rPr lang="en-US" sz="3200">
                <a:solidFill>
                  <a:srgbClr val="000066"/>
                </a:solidFill>
              </a:rPr>
              <a:t>Answer for a service provider </a:t>
            </a:r>
          </a:p>
          <a:p>
            <a:pPr marL="922338" lvl="1" indent="-457200">
              <a:lnSpc>
                <a:spcPct val="90000"/>
              </a:lnSpc>
            </a:pPr>
            <a:r>
              <a:rPr lang="en-US" sz="2800">
                <a:solidFill>
                  <a:schemeClr val="tx1"/>
                </a:solidFill>
              </a:rPr>
              <a:t>It’s a set of certified network elements that connect to transport the services offered to the customer</a:t>
            </a:r>
          </a:p>
          <a:p>
            <a:pPr marL="922338" lvl="1" indent="-457200">
              <a:lnSpc>
                <a:spcPct val="90000"/>
              </a:lnSpc>
            </a:pPr>
            <a:r>
              <a:rPr lang="en-US" sz="2800">
                <a:solidFill>
                  <a:schemeClr val="tx1"/>
                </a:solidFill>
              </a:rPr>
              <a:t>It’s a platform for value added services</a:t>
            </a:r>
          </a:p>
          <a:p>
            <a:pPr marL="922338" lvl="1" indent="-457200">
              <a:lnSpc>
                <a:spcPct val="90000"/>
              </a:lnSpc>
            </a:pPr>
            <a:r>
              <a:rPr lang="en-US" sz="2800">
                <a:solidFill>
                  <a:schemeClr val="tx1"/>
                </a:solidFill>
              </a:rPr>
              <a:t>A standardized service for all users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pPr eaLnBrk="1" hangingPunct="1"/>
            <a:r>
              <a:rPr lang="en-US" dirty="0" smtClean="0"/>
              <a:t>Carrier Ethernet Architecture</a:t>
            </a:r>
          </a:p>
        </p:txBody>
      </p:sp>
      <p:sp>
        <p:nvSpPr>
          <p:cNvPr id="26647" name="Text Box 27"/>
          <p:cNvSpPr txBox="1">
            <a:spLocks noChangeArrowheads="1"/>
          </p:cNvSpPr>
          <p:nvPr/>
        </p:nvSpPr>
        <p:spPr bwMode="auto">
          <a:xfrm>
            <a:off x="1125615" y="4402015"/>
            <a:ext cx="6709870" cy="1986890"/>
          </a:xfrm>
          <a:prstGeom prst="rect">
            <a:avLst/>
          </a:prstGeom>
          <a:noFill/>
          <a:ln w="9525">
            <a:noFill/>
            <a:miter lim="800000"/>
            <a:headEnd/>
            <a:tailEnd/>
          </a:ln>
        </p:spPr>
        <p:txBody>
          <a:bodyPr wrap="square">
            <a:noAutofit/>
          </a:bodyPr>
          <a:lstStyle/>
          <a:p>
            <a:pPr marL="804863" indent="-804863">
              <a:spcBef>
                <a:spcPct val="10000"/>
              </a:spcBef>
            </a:pPr>
            <a:r>
              <a:rPr lang="en-US" sz="1400" b="1" dirty="0" smtClean="0"/>
              <a:t>EVC:	</a:t>
            </a:r>
            <a:r>
              <a:rPr lang="en-US" sz="1400" dirty="0" smtClean="0"/>
              <a:t>Ethernet Virtual Connection</a:t>
            </a:r>
          </a:p>
          <a:p>
            <a:pPr marL="804863" indent="-804863">
              <a:spcBef>
                <a:spcPct val="10000"/>
              </a:spcBef>
            </a:pPr>
            <a:r>
              <a:rPr lang="en-US" sz="1400" b="1" dirty="0" smtClean="0"/>
              <a:t>UNI:	</a:t>
            </a:r>
            <a:r>
              <a:rPr lang="en-US" sz="1400" dirty="0" smtClean="0"/>
              <a:t>User </a:t>
            </a:r>
            <a:r>
              <a:rPr lang="en-US" sz="1400" dirty="0"/>
              <a:t>Network </a:t>
            </a:r>
            <a:r>
              <a:rPr lang="en-US" sz="1400" dirty="0" smtClean="0"/>
              <a:t>Interface. the physical demarcation point between the responsibility of the Service Provider and the responsibility of the Subscriber </a:t>
            </a:r>
          </a:p>
          <a:p>
            <a:pPr marL="804863" indent="-804863">
              <a:spcBef>
                <a:spcPct val="10000"/>
              </a:spcBef>
            </a:pPr>
            <a:r>
              <a:rPr lang="en-US" sz="1400" b="1" dirty="0" smtClean="0"/>
              <a:t>UNI-C:	</a:t>
            </a:r>
            <a:r>
              <a:rPr lang="en-US" sz="1400" dirty="0" smtClean="0"/>
              <a:t>UNI customer-side processes</a:t>
            </a:r>
          </a:p>
          <a:p>
            <a:pPr marL="804863" indent="-804863">
              <a:spcBef>
                <a:spcPct val="10000"/>
              </a:spcBef>
            </a:pPr>
            <a:r>
              <a:rPr lang="en-US" sz="1400" b="1" dirty="0" smtClean="0"/>
              <a:t>UNI-N	</a:t>
            </a:r>
            <a:r>
              <a:rPr lang="en-US" sz="1400" dirty="0" smtClean="0"/>
              <a:t>UNI network-side  processes</a:t>
            </a:r>
            <a:endParaRPr lang="en-US" sz="1400" dirty="0"/>
          </a:p>
          <a:p>
            <a:pPr marL="804863" indent="-804863">
              <a:spcBef>
                <a:spcPct val="10000"/>
              </a:spcBef>
            </a:pPr>
            <a:r>
              <a:rPr lang="en-US" sz="1400" b="1" dirty="0" smtClean="0"/>
              <a:t>ENNI:	</a:t>
            </a:r>
            <a:r>
              <a:rPr lang="en-US" sz="1400" dirty="0" smtClean="0"/>
              <a:t>External Network to Network Interface; the physical demarcation point between the responsibility of the two Service Providers</a:t>
            </a:r>
          </a:p>
          <a:p>
            <a:pPr marL="804863" indent="-804863">
              <a:spcBef>
                <a:spcPct val="10000"/>
              </a:spcBef>
            </a:pPr>
            <a:r>
              <a:rPr lang="en-US" sz="1400" b="1" dirty="0" smtClean="0"/>
              <a:t>ENNI-N:	</a:t>
            </a:r>
            <a:r>
              <a:rPr lang="en-US" sz="1400" dirty="0" smtClean="0"/>
              <a:t>ENNI Processes</a:t>
            </a:r>
          </a:p>
          <a:p>
            <a:pPr marL="804863" indent="-804863">
              <a:spcBef>
                <a:spcPct val="10000"/>
              </a:spcBef>
            </a:pPr>
            <a:endParaRPr lang="en-US" sz="1400" dirty="0"/>
          </a:p>
        </p:txBody>
      </p:sp>
      <p:cxnSp>
        <p:nvCxnSpPr>
          <p:cNvPr id="41" name="Straight Connector 40"/>
          <p:cNvCxnSpPr/>
          <p:nvPr/>
        </p:nvCxnSpPr>
        <p:spPr>
          <a:xfrm rot="5400000">
            <a:off x="10439400" y="762000"/>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626" name="Rectangle 2"/>
          <p:cNvSpPr>
            <a:spLocks noChangeArrowheads="1"/>
          </p:cNvSpPr>
          <p:nvPr/>
        </p:nvSpPr>
        <p:spPr bwMode="auto">
          <a:xfrm>
            <a:off x="1140940" y="3599742"/>
            <a:ext cx="6707660" cy="548244"/>
          </a:xfrm>
          <a:prstGeom prst="rect">
            <a:avLst/>
          </a:prstGeom>
          <a:noFill/>
          <a:ln w="19050" algn="ctr">
            <a:solidFill>
              <a:srgbClr val="777777"/>
            </a:solidFill>
            <a:prstDash val="dash"/>
            <a:miter lim="800000"/>
            <a:headEnd/>
            <a:tailEnd/>
          </a:ln>
        </p:spPr>
        <p:txBody>
          <a:bodyPr wrap="none" anchor="b"/>
          <a:lstStyle/>
          <a:p>
            <a:pPr algn="ctr"/>
            <a:r>
              <a:rPr lang="en-US" sz="1200" b="1" dirty="0">
                <a:solidFill>
                  <a:srgbClr val="002060"/>
                </a:solidFill>
              </a:rPr>
              <a:t>Ethernet Services </a:t>
            </a:r>
            <a:r>
              <a:rPr lang="en-US" sz="1200" b="1" dirty="0" smtClean="0">
                <a:solidFill>
                  <a:srgbClr val="002060"/>
                </a:solidFill>
              </a:rPr>
              <a:t>(“Eth”) Layer </a:t>
            </a:r>
            <a:r>
              <a:rPr lang="en-US" sz="1200" b="1" dirty="0">
                <a:solidFill>
                  <a:srgbClr val="002060"/>
                </a:solidFill>
              </a:rPr>
              <a:t>Terminology</a:t>
            </a:r>
          </a:p>
        </p:txBody>
      </p:sp>
      <p:pic>
        <p:nvPicPr>
          <p:cNvPr id="26629" name="Picture 5" descr="cloud2"/>
          <p:cNvPicPr>
            <a:picLocks noChangeAspect="1" noChangeArrowheads="1"/>
          </p:cNvPicPr>
          <p:nvPr/>
        </p:nvPicPr>
        <p:blipFill>
          <a:blip r:embed="rId3" cstate="print"/>
          <a:srcRect/>
          <a:stretch>
            <a:fillRect/>
          </a:stretch>
        </p:blipFill>
        <p:spPr bwMode="auto">
          <a:xfrm>
            <a:off x="1583724" y="2073852"/>
            <a:ext cx="3010929" cy="1719477"/>
          </a:xfrm>
          <a:prstGeom prst="rect">
            <a:avLst/>
          </a:prstGeom>
          <a:ln>
            <a:noFill/>
          </a:ln>
          <a:effectLst>
            <a:outerShdw blurRad="50800" dist="38100" dir="2700000" algn="tl" rotWithShape="0">
              <a:prstClr val="black">
                <a:alpha val="40000"/>
              </a:prstClr>
            </a:outerShdw>
          </a:effectLst>
        </p:spPr>
      </p:pic>
      <p:pic>
        <p:nvPicPr>
          <p:cNvPr id="26633" name="Picture 9" descr="Small Enterprise"/>
          <p:cNvPicPr>
            <a:picLocks noChangeAspect="1" noChangeArrowheads="1"/>
          </p:cNvPicPr>
          <p:nvPr/>
        </p:nvPicPr>
        <p:blipFill>
          <a:blip r:embed="rId4" cstate="print"/>
          <a:srcRect/>
          <a:stretch>
            <a:fillRect/>
          </a:stretch>
        </p:blipFill>
        <p:spPr bwMode="auto">
          <a:xfrm>
            <a:off x="698157" y="2497690"/>
            <a:ext cx="760112" cy="914640"/>
          </a:xfrm>
          <a:prstGeom prst="rect">
            <a:avLst/>
          </a:prstGeom>
          <a:ln>
            <a:noFill/>
          </a:ln>
          <a:effectLst>
            <a:outerShdw blurRad="190500" dist="114300" dir="2700000" algn="tl" rotWithShape="0">
              <a:srgbClr val="333333">
                <a:alpha val="65000"/>
              </a:srgbClr>
            </a:outerShdw>
          </a:effectLst>
        </p:spPr>
      </p:pic>
      <p:sp>
        <p:nvSpPr>
          <p:cNvPr id="26635" name="Text Box 11"/>
          <p:cNvSpPr txBox="1">
            <a:spLocks noChangeArrowheads="1"/>
          </p:cNvSpPr>
          <p:nvPr/>
        </p:nvSpPr>
        <p:spPr bwMode="auto">
          <a:xfrm>
            <a:off x="2405093" y="2567332"/>
            <a:ext cx="1438214" cy="276999"/>
          </a:xfrm>
          <a:prstGeom prst="rect">
            <a:avLst/>
          </a:prstGeom>
          <a:noFill/>
          <a:ln w="12700">
            <a:noFill/>
            <a:miter lim="800000"/>
            <a:headEnd/>
            <a:tailEnd/>
          </a:ln>
        </p:spPr>
        <p:txBody>
          <a:bodyPr wrap="none">
            <a:spAutoFit/>
          </a:bodyPr>
          <a:lstStyle/>
          <a:p>
            <a:pPr algn="ctr" eaLnBrk="0" hangingPunct="0"/>
            <a:r>
              <a:rPr lang="en-US" sz="1200" dirty="0"/>
              <a:t>Service Provider 1</a:t>
            </a:r>
          </a:p>
        </p:txBody>
      </p:sp>
      <p:sp>
        <p:nvSpPr>
          <p:cNvPr id="26636" name="Text Box 12"/>
          <p:cNvSpPr txBox="1">
            <a:spLocks noChangeArrowheads="1"/>
          </p:cNvSpPr>
          <p:nvPr/>
        </p:nvSpPr>
        <p:spPr bwMode="auto">
          <a:xfrm>
            <a:off x="2133600" y="3100732"/>
            <a:ext cx="1981200" cy="387798"/>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a:t>Carrier Ethernet Network</a:t>
            </a:r>
          </a:p>
        </p:txBody>
      </p:sp>
      <p:sp>
        <p:nvSpPr>
          <p:cNvPr id="1011728" name="Rectangle 16"/>
          <p:cNvSpPr>
            <a:spLocks noChangeArrowheads="1"/>
          </p:cNvSpPr>
          <p:nvPr/>
        </p:nvSpPr>
        <p:spPr bwMode="auto">
          <a:xfrm>
            <a:off x="1216110" y="3264463"/>
            <a:ext cx="354227" cy="16604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CE</a:t>
            </a:r>
          </a:p>
        </p:txBody>
      </p:sp>
      <p:sp>
        <p:nvSpPr>
          <p:cNvPr id="1011729" name="Rectangle 17"/>
          <p:cNvSpPr>
            <a:spLocks noChangeArrowheads="1"/>
          </p:cNvSpPr>
          <p:nvPr/>
        </p:nvSpPr>
        <p:spPr bwMode="auto">
          <a:xfrm>
            <a:off x="1537385" y="2499989"/>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sp>
        <p:nvSpPr>
          <p:cNvPr id="26641" name="Text Box 21"/>
          <p:cNvSpPr txBox="1">
            <a:spLocks noChangeArrowheads="1"/>
          </p:cNvSpPr>
          <p:nvPr/>
        </p:nvSpPr>
        <p:spPr bwMode="auto">
          <a:xfrm>
            <a:off x="609600" y="1957146"/>
            <a:ext cx="1143000" cy="553998"/>
          </a:xfrm>
          <a:prstGeom prst="rect">
            <a:avLst/>
          </a:prstGeom>
          <a:noFill/>
          <a:ln w="9525">
            <a:noFill/>
            <a:miter lim="800000"/>
            <a:headEnd/>
            <a:tailEnd/>
          </a:ln>
        </p:spPr>
        <p:txBody>
          <a:bodyPr wrap="square">
            <a:spAutoFit/>
          </a:bodyPr>
          <a:lstStyle/>
          <a:p>
            <a:pPr>
              <a:spcBef>
                <a:spcPct val="50000"/>
              </a:spcBef>
            </a:pPr>
            <a:r>
              <a:rPr lang="en-US" sz="1000" b="1" dirty="0" smtClean="0">
                <a:solidFill>
                  <a:schemeClr val="accent2"/>
                </a:solidFill>
                <a:latin typeface="Verdana" pitchFamily="34" charset="0"/>
              </a:rPr>
              <a:t>End User Subscriber </a:t>
            </a:r>
            <a:r>
              <a:rPr lang="en-US" sz="1000" b="1" dirty="0">
                <a:solidFill>
                  <a:schemeClr val="accent2"/>
                </a:solidFill>
                <a:latin typeface="Verdana" pitchFamily="34" charset="0"/>
              </a:rPr>
              <a:t>Site </a:t>
            </a:r>
          </a:p>
        </p:txBody>
      </p:sp>
      <p:sp>
        <p:nvSpPr>
          <p:cNvPr id="1011734" name="Rectangle 22"/>
          <p:cNvSpPr>
            <a:spLocks noChangeArrowheads="1"/>
          </p:cNvSpPr>
          <p:nvPr/>
        </p:nvSpPr>
        <p:spPr bwMode="auto">
          <a:xfrm>
            <a:off x="1140940" y="3599741"/>
            <a:ext cx="531340" cy="354227"/>
          </a:xfrm>
          <a:prstGeom prst="rect">
            <a:avLst/>
          </a:prstGeom>
          <a:noFill/>
          <a:ln w="9525" algn="ctr">
            <a:noFill/>
            <a:miter lim="800000"/>
            <a:headEnd/>
            <a:tailEnd/>
          </a:ln>
          <a:effectLst/>
        </p:spPr>
        <p:txBody>
          <a:bodyPr wrap="none" anchor="ctr"/>
          <a:lstStyle/>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ETH</a:t>
            </a:r>
          </a:p>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UNI-C</a:t>
            </a:r>
          </a:p>
        </p:txBody>
      </p:sp>
      <p:sp>
        <p:nvSpPr>
          <p:cNvPr id="1011735" name="Rectangle 23"/>
          <p:cNvSpPr>
            <a:spLocks noChangeArrowheads="1"/>
          </p:cNvSpPr>
          <p:nvPr/>
        </p:nvSpPr>
        <p:spPr bwMode="auto">
          <a:xfrm>
            <a:off x="2026508" y="3599741"/>
            <a:ext cx="531340" cy="354227"/>
          </a:xfrm>
          <a:prstGeom prst="rect">
            <a:avLst/>
          </a:prstGeom>
          <a:noFill/>
          <a:ln w="9525" algn="ctr">
            <a:noFill/>
            <a:miter lim="800000"/>
            <a:headEnd/>
            <a:tailEnd/>
          </a:ln>
          <a:effectLst/>
        </p:spPr>
        <p:txBody>
          <a:bodyPr wrap="none" anchor="ctr"/>
          <a:lstStyle/>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ETH</a:t>
            </a:r>
          </a:p>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UNI-N</a:t>
            </a:r>
          </a:p>
        </p:txBody>
      </p:sp>
      <p:sp>
        <p:nvSpPr>
          <p:cNvPr id="1011736" name="Rectangle 24"/>
          <p:cNvSpPr>
            <a:spLocks noChangeArrowheads="1"/>
          </p:cNvSpPr>
          <p:nvPr/>
        </p:nvSpPr>
        <p:spPr bwMode="auto">
          <a:xfrm>
            <a:off x="6542903" y="3599741"/>
            <a:ext cx="442784" cy="354227"/>
          </a:xfrm>
          <a:prstGeom prst="rect">
            <a:avLst/>
          </a:prstGeom>
          <a:noFill/>
          <a:ln w="9525" algn="ctr">
            <a:noFill/>
            <a:miter lim="800000"/>
            <a:headEnd/>
            <a:tailEnd/>
          </a:ln>
          <a:effectLst/>
        </p:spPr>
        <p:txBody>
          <a:bodyPr wrap="none" anchor="ctr"/>
          <a:lstStyle/>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ETH</a:t>
            </a:r>
          </a:p>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UNI-N</a:t>
            </a:r>
          </a:p>
        </p:txBody>
      </p:sp>
      <p:sp>
        <p:nvSpPr>
          <p:cNvPr id="1011737" name="Rectangle 25"/>
          <p:cNvSpPr>
            <a:spLocks noChangeArrowheads="1"/>
          </p:cNvSpPr>
          <p:nvPr/>
        </p:nvSpPr>
        <p:spPr bwMode="auto">
          <a:xfrm>
            <a:off x="3797643" y="3564730"/>
            <a:ext cx="531340" cy="354227"/>
          </a:xfrm>
          <a:prstGeom prst="rect">
            <a:avLst/>
          </a:prstGeom>
          <a:noFill/>
          <a:ln w="9525" algn="ctr">
            <a:noFill/>
            <a:miter lim="800000"/>
            <a:headEnd/>
            <a:tailEnd/>
          </a:ln>
          <a:effectLst/>
        </p:spPr>
        <p:txBody>
          <a:bodyPr wrap="none" anchor="ctr"/>
          <a:lstStyle/>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ETH</a:t>
            </a:r>
          </a:p>
          <a:p>
            <a:pPr algn="ctr">
              <a:defRPr/>
            </a:pPr>
            <a:r>
              <a:rPr lang="en-US" sz="800" b="1" dirty="0" smtClean="0">
                <a:solidFill>
                  <a:srgbClr val="002060"/>
                </a:solidFill>
                <a:effectLst>
                  <a:outerShdw blurRad="50800" dist="38100" dir="2700000" algn="tl" rotWithShape="0">
                    <a:prstClr val="black">
                      <a:alpha val="40000"/>
                    </a:prstClr>
                  </a:outerShdw>
                </a:effectLst>
                <a:latin typeface="Verdana" pitchFamily="34" charset="0"/>
              </a:rPr>
              <a:t>ENNI-N</a:t>
            </a:r>
            <a:endParaRPr lang="en-US" sz="800" b="1" dirty="0">
              <a:solidFill>
                <a:srgbClr val="002060"/>
              </a:solidFill>
              <a:effectLst>
                <a:outerShdw blurRad="50800" dist="38100" dir="2700000" algn="tl" rotWithShape="0">
                  <a:prstClr val="black">
                    <a:alpha val="40000"/>
                  </a:prstClr>
                </a:outerShdw>
              </a:effectLst>
              <a:latin typeface="Verdana" pitchFamily="34" charset="0"/>
            </a:endParaRPr>
          </a:p>
        </p:txBody>
      </p:sp>
      <p:sp>
        <p:nvSpPr>
          <p:cNvPr id="1011738" name="Rectangle 26"/>
          <p:cNvSpPr>
            <a:spLocks noChangeArrowheads="1"/>
          </p:cNvSpPr>
          <p:nvPr/>
        </p:nvSpPr>
        <p:spPr bwMode="auto">
          <a:xfrm>
            <a:off x="7315200" y="3599741"/>
            <a:ext cx="619897" cy="354227"/>
          </a:xfrm>
          <a:prstGeom prst="rect">
            <a:avLst/>
          </a:prstGeom>
          <a:noFill/>
          <a:ln w="9525" algn="ctr">
            <a:noFill/>
            <a:miter lim="800000"/>
            <a:headEnd/>
            <a:tailEnd/>
          </a:ln>
          <a:effectLst/>
        </p:spPr>
        <p:txBody>
          <a:bodyPr wrap="none" anchor="ctr"/>
          <a:lstStyle/>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ETH</a:t>
            </a:r>
          </a:p>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UNI-C</a:t>
            </a:r>
          </a:p>
        </p:txBody>
      </p:sp>
      <p:pic>
        <p:nvPicPr>
          <p:cNvPr id="26649" name="Picture 29" descr="cloud2"/>
          <p:cNvPicPr>
            <a:picLocks noChangeAspect="1" noChangeArrowheads="1"/>
          </p:cNvPicPr>
          <p:nvPr/>
        </p:nvPicPr>
        <p:blipFill>
          <a:blip r:embed="rId3" cstate="print"/>
          <a:srcRect/>
          <a:stretch>
            <a:fillRect/>
          </a:stretch>
        </p:blipFill>
        <p:spPr bwMode="auto">
          <a:xfrm>
            <a:off x="4328983" y="2073852"/>
            <a:ext cx="3010929" cy="1719477"/>
          </a:xfrm>
          <a:prstGeom prst="rect">
            <a:avLst/>
          </a:prstGeom>
          <a:ln>
            <a:noFill/>
          </a:ln>
          <a:effectLst>
            <a:outerShdw blurRad="50800" dist="38100" dir="2700000" algn="tl" rotWithShape="0">
              <a:prstClr val="black">
                <a:alpha val="40000"/>
              </a:prstClr>
            </a:outerShdw>
          </a:effectLst>
        </p:spPr>
      </p:pic>
      <p:pic>
        <p:nvPicPr>
          <p:cNvPr id="26652" name="Picture 32" descr="Medium Enterprise"/>
          <p:cNvPicPr>
            <a:picLocks noChangeAspect="1" noChangeArrowheads="1"/>
          </p:cNvPicPr>
          <p:nvPr/>
        </p:nvPicPr>
        <p:blipFill>
          <a:blip r:embed="rId5" cstate="print"/>
          <a:srcRect/>
          <a:stretch>
            <a:fillRect/>
          </a:stretch>
        </p:blipFill>
        <p:spPr bwMode="auto">
          <a:xfrm>
            <a:off x="7434323" y="2531739"/>
            <a:ext cx="885567" cy="828375"/>
          </a:xfrm>
          <a:prstGeom prst="rect">
            <a:avLst/>
          </a:prstGeom>
          <a:ln>
            <a:noFill/>
          </a:ln>
          <a:effectLst>
            <a:outerShdw blurRad="190500" dist="114300" dir="2700000" algn="tl" rotWithShape="0">
              <a:srgbClr val="333333">
                <a:alpha val="65000"/>
              </a:srgbClr>
            </a:outerShdw>
          </a:effectLst>
        </p:spPr>
      </p:pic>
      <p:sp>
        <p:nvSpPr>
          <p:cNvPr id="1011747" name="Rectangle 35"/>
          <p:cNvSpPr>
            <a:spLocks noChangeArrowheads="1"/>
          </p:cNvSpPr>
          <p:nvPr/>
        </p:nvSpPr>
        <p:spPr bwMode="auto">
          <a:xfrm>
            <a:off x="7075398" y="250616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sp>
        <p:nvSpPr>
          <p:cNvPr id="1011748" name="Rectangle 36"/>
          <p:cNvSpPr>
            <a:spLocks noChangeArrowheads="1"/>
          </p:cNvSpPr>
          <p:nvPr/>
        </p:nvSpPr>
        <p:spPr bwMode="auto">
          <a:xfrm>
            <a:off x="7384897" y="3259930"/>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CE</a:t>
            </a:r>
          </a:p>
        </p:txBody>
      </p:sp>
      <p:sp>
        <p:nvSpPr>
          <p:cNvPr id="1011752" name="Rectangle 40"/>
          <p:cNvSpPr>
            <a:spLocks noChangeArrowheads="1"/>
          </p:cNvSpPr>
          <p:nvPr/>
        </p:nvSpPr>
        <p:spPr bwMode="auto">
          <a:xfrm>
            <a:off x="4126567" y="2494939"/>
            <a:ext cx="708454" cy="177114"/>
          </a:xfrm>
          <a:prstGeom prst="rect">
            <a:avLst/>
          </a:prstGeom>
          <a:noFill/>
          <a:ln w="9525" algn="ctr">
            <a:noFill/>
            <a:miter lim="800000"/>
            <a:headEnd/>
            <a:tailEnd/>
          </a:ln>
          <a:effectLst/>
        </p:spPr>
        <p:txBody>
          <a:bodyPr wrap="none" anchor="ctr"/>
          <a:lstStyle/>
          <a:p>
            <a:pPr algn="ctr">
              <a:defRPr/>
            </a:pPr>
            <a:r>
              <a:rPr lang="en-US" sz="1000" b="1" dirty="0" smtClean="0">
                <a:latin typeface="Verdana" pitchFamily="34" charset="0"/>
              </a:rPr>
              <a:t>ENNI</a:t>
            </a:r>
            <a:endParaRPr lang="en-US" sz="1000" b="1" dirty="0">
              <a:latin typeface="Verdana" pitchFamily="34" charset="0"/>
            </a:endParaRPr>
          </a:p>
        </p:txBody>
      </p:sp>
      <p:sp>
        <p:nvSpPr>
          <p:cNvPr id="26659" name="Text Box 41"/>
          <p:cNvSpPr txBox="1">
            <a:spLocks noChangeArrowheads="1"/>
          </p:cNvSpPr>
          <p:nvPr/>
        </p:nvSpPr>
        <p:spPr bwMode="auto">
          <a:xfrm>
            <a:off x="5148293" y="2567332"/>
            <a:ext cx="1438214" cy="276999"/>
          </a:xfrm>
          <a:prstGeom prst="rect">
            <a:avLst/>
          </a:prstGeom>
          <a:noFill/>
          <a:ln w="12700">
            <a:noFill/>
            <a:miter lim="800000"/>
            <a:headEnd/>
            <a:tailEnd/>
          </a:ln>
        </p:spPr>
        <p:txBody>
          <a:bodyPr wrap="none">
            <a:spAutoFit/>
          </a:bodyPr>
          <a:lstStyle/>
          <a:p>
            <a:pPr algn="ctr" eaLnBrk="0" hangingPunct="0"/>
            <a:r>
              <a:rPr lang="en-US" sz="1200" dirty="0"/>
              <a:t>Service Provider 2</a:t>
            </a:r>
          </a:p>
        </p:txBody>
      </p:sp>
      <p:sp>
        <p:nvSpPr>
          <p:cNvPr id="1011755" name="Rectangle 43"/>
          <p:cNvSpPr>
            <a:spLocks noChangeArrowheads="1"/>
          </p:cNvSpPr>
          <p:nvPr/>
        </p:nvSpPr>
        <p:spPr bwMode="auto">
          <a:xfrm>
            <a:off x="4770612" y="3564730"/>
            <a:ext cx="531340" cy="354227"/>
          </a:xfrm>
          <a:prstGeom prst="rect">
            <a:avLst/>
          </a:prstGeom>
          <a:noFill/>
          <a:ln w="9525" algn="ctr">
            <a:noFill/>
            <a:miter lim="800000"/>
            <a:headEnd/>
            <a:tailEnd/>
          </a:ln>
          <a:effectLst/>
        </p:spPr>
        <p:txBody>
          <a:bodyPr wrap="none" anchor="ctr"/>
          <a:lstStyle/>
          <a:p>
            <a:pPr algn="ctr">
              <a:defRPr/>
            </a:pPr>
            <a:r>
              <a:rPr lang="en-US" sz="800" b="1" dirty="0">
                <a:solidFill>
                  <a:srgbClr val="002060"/>
                </a:solidFill>
                <a:effectLst>
                  <a:outerShdw blurRad="50800" dist="38100" dir="2700000" algn="tl" rotWithShape="0">
                    <a:prstClr val="black">
                      <a:alpha val="40000"/>
                    </a:prstClr>
                  </a:outerShdw>
                </a:effectLst>
                <a:latin typeface="Verdana" pitchFamily="34" charset="0"/>
              </a:rPr>
              <a:t>ETH</a:t>
            </a:r>
          </a:p>
          <a:p>
            <a:pPr algn="ctr">
              <a:defRPr/>
            </a:pPr>
            <a:r>
              <a:rPr lang="en-US" sz="800" b="1" dirty="0" smtClean="0">
                <a:solidFill>
                  <a:srgbClr val="002060"/>
                </a:solidFill>
                <a:effectLst>
                  <a:outerShdw blurRad="50800" dist="38100" dir="2700000" algn="tl" rotWithShape="0">
                    <a:prstClr val="black">
                      <a:alpha val="40000"/>
                    </a:prstClr>
                  </a:outerShdw>
                </a:effectLst>
                <a:latin typeface="Verdana" pitchFamily="34" charset="0"/>
              </a:rPr>
              <a:t>ENNI-N</a:t>
            </a:r>
            <a:endParaRPr lang="en-US" sz="800" b="1" dirty="0">
              <a:solidFill>
                <a:srgbClr val="002060"/>
              </a:solidFill>
              <a:effectLst>
                <a:outerShdw blurRad="50800" dist="38100" dir="2700000" algn="tl" rotWithShape="0">
                  <a:prstClr val="black">
                    <a:alpha val="40000"/>
                  </a:prstClr>
                </a:outerShdw>
              </a:effectLst>
              <a:latin typeface="Verdana" pitchFamily="34" charset="0"/>
            </a:endParaRPr>
          </a:p>
        </p:txBody>
      </p:sp>
      <p:sp>
        <p:nvSpPr>
          <p:cNvPr id="26662" name="Text Box 44"/>
          <p:cNvSpPr txBox="1">
            <a:spLocks noChangeArrowheads="1"/>
          </p:cNvSpPr>
          <p:nvPr/>
        </p:nvSpPr>
        <p:spPr bwMode="auto">
          <a:xfrm>
            <a:off x="7308697" y="1957146"/>
            <a:ext cx="1112108" cy="553998"/>
          </a:xfrm>
          <a:prstGeom prst="rect">
            <a:avLst/>
          </a:prstGeom>
          <a:noFill/>
          <a:ln w="9525">
            <a:noFill/>
            <a:miter lim="800000"/>
            <a:headEnd/>
            <a:tailEnd/>
          </a:ln>
        </p:spPr>
        <p:txBody>
          <a:bodyPr wrap="square">
            <a:spAutoFit/>
          </a:bodyPr>
          <a:lstStyle/>
          <a:p>
            <a:pPr algn="r">
              <a:spcBef>
                <a:spcPct val="50000"/>
              </a:spcBef>
            </a:pPr>
            <a:r>
              <a:rPr lang="en-US" sz="1000" b="1" dirty="0" smtClean="0">
                <a:solidFill>
                  <a:schemeClr val="accent2"/>
                </a:solidFill>
                <a:latin typeface="Verdana" pitchFamily="34" charset="0"/>
              </a:rPr>
              <a:t>End User Subscriber </a:t>
            </a:r>
            <a:r>
              <a:rPr lang="en-US" sz="1000" b="1" dirty="0">
                <a:solidFill>
                  <a:schemeClr val="accent2"/>
                </a:solidFill>
                <a:latin typeface="Verdana" pitchFamily="34" charset="0"/>
              </a:rPr>
              <a:t>Site </a:t>
            </a:r>
          </a:p>
        </p:txBody>
      </p:sp>
      <p:cxnSp>
        <p:nvCxnSpPr>
          <p:cNvPr id="44" name="Straight Connector 43"/>
          <p:cNvCxnSpPr>
            <a:endCxn id="47" idx="1"/>
          </p:cNvCxnSpPr>
          <p:nvPr/>
        </p:nvCxnSpPr>
        <p:spPr>
          <a:xfrm>
            <a:off x="1728564" y="2054175"/>
            <a:ext cx="2479589" cy="0"/>
          </a:xfrm>
          <a:prstGeom prst="line">
            <a:avLst/>
          </a:prstGeom>
          <a:solidFill>
            <a:srgbClr val="FFFFFF"/>
          </a:solidFill>
          <a:ln w="19050" algn="ctr">
            <a:solidFill>
              <a:srgbClr val="777777"/>
            </a:solidFill>
            <a:prstDash val="sysDash"/>
            <a:miter lim="800000"/>
            <a:headEnd/>
            <a:tailEnd/>
          </a:ln>
        </p:spPr>
      </p:cxnSp>
      <p:sp>
        <p:nvSpPr>
          <p:cNvPr id="47" name="Rectangle 46"/>
          <p:cNvSpPr/>
          <p:nvPr/>
        </p:nvSpPr>
        <p:spPr>
          <a:xfrm>
            <a:off x="4208153" y="1911100"/>
            <a:ext cx="619898" cy="286149"/>
          </a:xfrm>
          <a:prstGeom prst="rect">
            <a:avLst/>
          </a:prstGeom>
          <a:solidFill>
            <a:schemeClr val="bg1"/>
          </a:solidFill>
        </p:spPr>
        <p:txBody>
          <a:bodyPr wrap="square" anchor="ctr" anchorCtr="1">
            <a:spAutoFit/>
          </a:bodyPr>
          <a:lstStyle/>
          <a:p>
            <a:pPr algn="ctr"/>
            <a:r>
              <a:rPr lang="en-US" sz="1000" b="1" dirty="0" smtClean="0">
                <a:latin typeface="Verdana" pitchFamily="34" charset="0"/>
              </a:rPr>
              <a:t>EVC</a:t>
            </a:r>
            <a:endParaRPr lang="en-US" dirty="0"/>
          </a:p>
        </p:txBody>
      </p:sp>
      <p:grpSp>
        <p:nvGrpSpPr>
          <p:cNvPr id="2" name="Group 47"/>
          <p:cNvGrpSpPr/>
          <p:nvPr/>
        </p:nvGrpSpPr>
        <p:grpSpPr>
          <a:xfrm>
            <a:off x="1728564" y="2044849"/>
            <a:ext cx="5478162" cy="376881"/>
            <a:chOff x="1295400" y="1981200"/>
            <a:chExt cx="6249194" cy="762000"/>
          </a:xfrm>
        </p:grpSpPr>
        <p:cxnSp>
          <p:nvCxnSpPr>
            <p:cNvPr id="49" name="Straight Arrow Connector 48"/>
            <p:cNvCxnSpPr/>
            <p:nvPr/>
          </p:nvCxnSpPr>
          <p:spPr>
            <a:xfrm rot="5400000">
              <a:off x="915194" y="2362200"/>
              <a:ext cx="761206" cy="794"/>
            </a:xfrm>
            <a:prstGeom prst="straightConnector1">
              <a:avLst/>
            </a:prstGeom>
            <a:solidFill>
              <a:srgbClr val="FFFFFF"/>
            </a:solidFill>
            <a:ln w="19050" algn="ctr">
              <a:solidFill>
                <a:srgbClr val="777777"/>
              </a:solidFill>
              <a:prstDash val="sysDash"/>
              <a:miter lim="800000"/>
              <a:headEnd type="none" w="med" len="med"/>
              <a:tailEnd type="triangle" w="med" len="med"/>
            </a:ln>
          </p:spPr>
        </p:cxnSp>
        <p:cxnSp>
          <p:nvCxnSpPr>
            <p:cNvPr id="51" name="Straight Arrow Connector 50"/>
            <p:cNvCxnSpPr/>
            <p:nvPr/>
          </p:nvCxnSpPr>
          <p:spPr>
            <a:xfrm rot="5400000">
              <a:off x="7163594" y="2361406"/>
              <a:ext cx="761206" cy="794"/>
            </a:xfrm>
            <a:prstGeom prst="straightConnector1">
              <a:avLst/>
            </a:prstGeom>
            <a:solidFill>
              <a:srgbClr val="FFFFFF"/>
            </a:solidFill>
            <a:ln w="19050" algn="ctr">
              <a:solidFill>
                <a:srgbClr val="777777"/>
              </a:solidFill>
              <a:prstDash val="sysDash"/>
              <a:miter lim="800000"/>
              <a:headEnd type="none" w="med" len="med"/>
              <a:tailEnd type="triangle" w="med" len="med"/>
            </a:ln>
          </p:spPr>
        </p:cxnSp>
      </p:grpSp>
      <p:cxnSp>
        <p:nvCxnSpPr>
          <p:cNvPr id="53" name="Straight Connector 52"/>
          <p:cNvCxnSpPr>
            <a:stCxn id="47" idx="3"/>
          </p:cNvCxnSpPr>
          <p:nvPr/>
        </p:nvCxnSpPr>
        <p:spPr>
          <a:xfrm>
            <a:off x="4828051" y="2054175"/>
            <a:ext cx="2378675" cy="0"/>
          </a:xfrm>
          <a:prstGeom prst="line">
            <a:avLst/>
          </a:prstGeom>
          <a:solidFill>
            <a:srgbClr val="FFFFFF"/>
          </a:solidFill>
          <a:ln w="19050" algn="ctr">
            <a:solidFill>
              <a:srgbClr val="777777"/>
            </a:solidFill>
            <a:prstDash val="sysDash"/>
            <a:miter lim="800000"/>
            <a:headEnd/>
            <a:tailEnd/>
          </a:ln>
        </p:spPr>
      </p:cxnSp>
      <p:sp>
        <p:nvSpPr>
          <p:cNvPr id="26628" name="Line 4"/>
          <p:cNvSpPr>
            <a:spLocks noChangeShapeType="1"/>
          </p:cNvSpPr>
          <p:nvPr/>
        </p:nvSpPr>
        <p:spPr bwMode="auto">
          <a:xfrm>
            <a:off x="3797643" y="2986022"/>
            <a:ext cx="1239794" cy="0"/>
          </a:xfrm>
          <a:prstGeom prst="line">
            <a:avLst/>
          </a:prstGeom>
          <a:noFill/>
          <a:ln w="38100">
            <a:solidFill>
              <a:srgbClr val="5F5F5F"/>
            </a:solidFill>
            <a:round/>
            <a:headEnd/>
            <a:tailEnd/>
          </a:ln>
        </p:spPr>
        <p:txBody>
          <a:bodyPr/>
          <a:lstStyle/>
          <a:p>
            <a:endParaRPr lang="en-US" b="1" dirty="0"/>
          </a:p>
        </p:txBody>
      </p:sp>
      <p:sp>
        <p:nvSpPr>
          <p:cNvPr id="26630" name="Line 6"/>
          <p:cNvSpPr>
            <a:spLocks noChangeShapeType="1"/>
          </p:cNvSpPr>
          <p:nvPr/>
        </p:nvSpPr>
        <p:spPr bwMode="auto">
          <a:xfrm>
            <a:off x="1229497" y="2993402"/>
            <a:ext cx="797011" cy="0"/>
          </a:xfrm>
          <a:prstGeom prst="line">
            <a:avLst/>
          </a:prstGeom>
          <a:noFill/>
          <a:ln w="38100">
            <a:solidFill>
              <a:srgbClr val="5F5F5F"/>
            </a:solidFill>
            <a:round/>
            <a:headEnd/>
            <a:tailEnd/>
          </a:ln>
        </p:spPr>
        <p:txBody>
          <a:bodyPr/>
          <a:lstStyle/>
          <a:p>
            <a:endParaRPr lang="en-US" b="1" dirty="0"/>
          </a:p>
        </p:txBody>
      </p:sp>
      <p:sp>
        <p:nvSpPr>
          <p:cNvPr id="26631" name="Line 7"/>
          <p:cNvSpPr>
            <a:spLocks noChangeShapeType="1"/>
          </p:cNvSpPr>
          <p:nvPr/>
        </p:nvSpPr>
        <p:spPr bwMode="auto">
          <a:xfrm flipV="1">
            <a:off x="2115065" y="2986022"/>
            <a:ext cx="1948248" cy="7380"/>
          </a:xfrm>
          <a:prstGeom prst="line">
            <a:avLst/>
          </a:prstGeom>
          <a:noFill/>
          <a:ln w="38100" cap="rnd">
            <a:solidFill>
              <a:srgbClr val="5F5F5F"/>
            </a:solidFill>
            <a:prstDash val="sysDot"/>
            <a:round/>
            <a:headEnd/>
            <a:tailEnd/>
          </a:ln>
        </p:spPr>
        <p:txBody>
          <a:bodyPr/>
          <a:lstStyle/>
          <a:p>
            <a:endParaRPr lang="en-US" b="1" dirty="0"/>
          </a:p>
        </p:txBody>
      </p:sp>
      <p:pic>
        <p:nvPicPr>
          <p:cNvPr id="26637" name="Picture 14" descr="Remote DSLAM"/>
          <p:cNvPicPr>
            <a:picLocks noChangeAspect="1" noChangeArrowheads="1"/>
          </p:cNvPicPr>
          <p:nvPr/>
        </p:nvPicPr>
        <p:blipFill>
          <a:blip r:embed="rId6" cstate="print"/>
          <a:srcRect/>
          <a:stretch>
            <a:fillRect/>
          </a:stretch>
        </p:blipFill>
        <p:spPr bwMode="auto">
          <a:xfrm>
            <a:off x="1051421" y="2721796"/>
            <a:ext cx="619897" cy="398505"/>
          </a:xfrm>
          <a:prstGeom prst="rect">
            <a:avLst/>
          </a:prstGeom>
          <a:ln>
            <a:noFill/>
          </a:ln>
          <a:effectLst>
            <a:outerShdw blurRad="50800" dist="38100" dir="2700000" algn="tl" rotWithShape="0">
              <a:prstClr val="black">
                <a:alpha val="40000"/>
              </a:prstClr>
            </a:outerShdw>
          </a:effectLst>
        </p:spPr>
      </p:pic>
      <p:sp>
        <p:nvSpPr>
          <p:cNvPr id="26648" name="Line 28"/>
          <p:cNvSpPr>
            <a:spLocks noChangeShapeType="1"/>
          </p:cNvSpPr>
          <p:nvPr/>
        </p:nvSpPr>
        <p:spPr bwMode="auto">
          <a:xfrm>
            <a:off x="6807417" y="2989712"/>
            <a:ext cx="709609" cy="0"/>
          </a:xfrm>
          <a:prstGeom prst="line">
            <a:avLst/>
          </a:prstGeom>
          <a:noFill/>
          <a:ln w="38100">
            <a:solidFill>
              <a:srgbClr val="5F5F5F"/>
            </a:solidFill>
            <a:round/>
            <a:headEnd/>
            <a:tailEnd/>
          </a:ln>
        </p:spPr>
        <p:txBody>
          <a:bodyPr/>
          <a:lstStyle/>
          <a:p>
            <a:endParaRPr lang="en-US" b="1" dirty="0"/>
          </a:p>
        </p:txBody>
      </p:sp>
      <p:sp>
        <p:nvSpPr>
          <p:cNvPr id="26650" name="Line 30"/>
          <p:cNvSpPr>
            <a:spLocks noChangeShapeType="1"/>
          </p:cNvSpPr>
          <p:nvPr/>
        </p:nvSpPr>
        <p:spPr bwMode="auto">
          <a:xfrm flipV="1">
            <a:off x="4859169" y="2989712"/>
            <a:ext cx="1948248" cy="7380"/>
          </a:xfrm>
          <a:prstGeom prst="line">
            <a:avLst/>
          </a:prstGeom>
          <a:noFill/>
          <a:ln w="38100" cap="rnd">
            <a:solidFill>
              <a:srgbClr val="5F5F5F"/>
            </a:solidFill>
            <a:prstDash val="sysDot"/>
            <a:round/>
            <a:headEnd/>
            <a:tailEnd/>
          </a:ln>
        </p:spPr>
        <p:txBody>
          <a:bodyPr/>
          <a:lstStyle/>
          <a:p>
            <a:endParaRPr lang="en-US" b="1" dirty="0"/>
          </a:p>
        </p:txBody>
      </p:sp>
      <p:pic>
        <p:nvPicPr>
          <p:cNvPr id="26656" name="Picture 37" descr="Remote DSLAM"/>
          <p:cNvPicPr>
            <a:picLocks noChangeAspect="1" noChangeArrowheads="1"/>
          </p:cNvPicPr>
          <p:nvPr/>
        </p:nvPicPr>
        <p:blipFill>
          <a:blip r:embed="rId6" cstate="print"/>
          <a:srcRect/>
          <a:stretch>
            <a:fillRect/>
          </a:stretch>
        </p:blipFill>
        <p:spPr bwMode="auto">
          <a:xfrm>
            <a:off x="7233062" y="2870436"/>
            <a:ext cx="619897" cy="398505"/>
          </a:xfrm>
          <a:prstGeom prst="rect">
            <a:avLst/>
          </a:prstGeom>
          <a:ln>
            <a:noFill/>
          </a:ln>
          <a:effectLst>
            <a:outerShdw blurRad="50800" dist="38100" dir="2700000" algn="tl" rotWithShape="0">
              <a:prstClr val="black">
                <a:alpha val="40000"/>
              </a:prstClr>
            </a:outerShdw>
          </a:effectLst>
        </p:spPr>
      </p:pic>
      <p:pic>
        <p:nvPicPr>
          <p:cNvPr id="54" name="Picture 53" descr="mefswitch2.png"/>
          <p:cNvPicPr>
            <a:picLocks noChangeAspect="1"/>
          </p:cNvPicPr>
          <p:nvPr/>
        </p:nvPicPr>
        <p:blipFill>
          <a:blip r:embed="rId7" cstate="print"/>
          <a:stretch>
            <a:fillRect/>
          </a:stretch>
        </p:blipFill>
        <p:spPr>
          <a:xfrm>
            <a:off x="1752600" y="2738406"/>
            <a:ext cx="702619" cy="505886"/>
          </a:xfrm>
          <a:prstGeom prst="rect">
            <a:avLst/>
          </a:prstGeom>
          <a:ln>
            <a:noFill/>
          </a:ln>
          <a:effectLst>
            <a:outerShdw blurRad="50800" dist="38100" dir="2700000" algn="tl" rotWithShape="0">
              <a:prstClr val="black">
                <a:alpha val="40000"/>
              </a:prstClr>
            </a:outerShdw>
          </a:effectLst>
        </p:spPr>
      </p:pic>
      <p:pic>
        <p:nvPicPr>
          <p:cNvPr id="56" name="Picture 55" descr="mefswitch2.png"/>
          <p:cNvPicPr>
            <a:picLocks noChangeAspect="1"/>
          </p:cNvPicPr>
          <p:nvPr/>
        </p:nvPicPr>
        <p:blipFill>
          <a:blip r:embed="rId7" cstate="print"/>
          <a:stretch>
            <a:fillRect/>
          </a:stretch>
        </p:blipFill>
        <p:spPr>
          <a:xfrm>
            <a:off x="3733800" y="2726530"/>
            <a:ext cx="702619" cy="505886"/>
          </a:xfrm>
          <a:prstGeom prst="rect">
            <a:avLst/>
          </a:prstGeom>
          <a:ln>
            <a:noFill/>
          </a:ln>
          <a:effectLst>
            <a:outerShdw blurRad="50800" dist="38100" dir="2700000" algn="tl" rotWithShape="0">
              <a:prstClr val="black">
                <a:alpha val="40000"/>
              </a:prstClr>
            </a:outerShdw>
          </a:effectLst>
        </p:spPr>
      </p:pic>
      <p:pic>
        <p:nvPicPr>
          <p:cNvPr id="57" name="Picture 56" descr="mefswitch2.png"/>
          <p:cNvPicPr>
            <a:picLocks noChangeAspect="1"/>
          </p:cNvPicPr>
          <p:nvPr/>
        </p:nvPicPr>
        <p:blipFill>
          <a:blip r:embed="rId7" cstate="print"/>
          <a:stretch>
            <a:fillRect/>
          </a:stretch>
        </p:blipFill>
        <p:spPr>
          <a:xfrm>
            <a:off x="4525490" y="2738406"/>
            <a:ext cx="702619" cy="505886"/>
          </a:xfrm>
          <a:prstGeom prst="rect">
            <a:avLst/>
          </a:prstGeom>
          <a:ln>
            <a:noFill/>
          </a:ln>
          <a:effectLst>
            <a:outerShdw blurRad="50800" dist="38100" dir="2700000" algn="tl" rotWithShape="0">
              <a:prstClr val="black">
                <a:alpha val="40000"/>
              </a:prstClr>
            </a:outerShdw>
          </a:effectLst>
        </p:spPr>
      </p:pic>
      <p:pic>
        <p:nvPicPr>
          <p:cNvPr id="58" name="Picture 57" descr="mefswitch2.png"/>
          <p:cNvPicPr>
            <a:picLocks noChangeAspect="1"/>
          </p:cNvPicPr>
          <p:nvPr/>
        </p:nvPicPr>
        <p:blipFill>
          <a:blip r:embed="rId7" cstate="print"/>
          <a:stretch>
            <a:fillRect/>
          </a:stretch>
        </p:blipFill>
        <p:spPr>
          <a:xfrm>
            <a:off x="6459186" y="2726530"/>
            <a:ext cx="702619" cy="505886"/>
          </a:xfrm>
          <a:prstGeom prst="rect">
            <a:avLst/>
          </a:prstGeom>
          <a:ln>
            <a:noFill/>
          </a:ln>
          <a:effectLst>
            <a:outerShdw blurRad="50800" dist="38100" dir="2700000" algn="tl" rotWithShape="0">
              <a:prstClr val="black">
                <a:alpha val="40000"/>
              </a:prstClr>
            </a:outerShdw>
          </a:effectLst>
        </p:spPr>
      </p:pic>
      <p:pic>
        <p:nvPicPr>
          <p:cNvPr id="45" name="Picture 44" descr="uni.jpg"/>
          <p:cNvPicPr>
            <a:picLocks noChangeAspect="1"/>
          </p:cNvPicPr>
          <p:nvPr/>
        </p:nvPicPr>
        <p:blipFill>
          <a:blip r:embed="rId8" cstate="print"/>
          <a:stretch>
            <a:fillRect/>
          </a:stretch>
        </p:blipFill>
        <p:spPr>
          <a:xfrm>
            <a:off x="1692877" y="2693581"/>
            <a:ext cx="53133" cy="585959"/>
          </a:xfrm>
          <a:prstGeom prst="rect">
            <a:avLst/>
          </a:prstGeom>
          <a:effectLst>
            <a:outerShdw blurRad="50800" dist="38100" dir="2700000" algn="tl" rotWithShape="0">
              <a:prstClr val="black">
                <a:alpha val="40000"/>
              </a:prstClr>
            </a:outerShdw>
          </a:effectLst>
        </p:spPr>
      </p:pic>
      <p:pic>
        <p:nvPicPr>
          <p:cNvPr id="50" name="Picture 49" descr="enni.jpg"/>
          <p:cNvPicPr>
            <a:picLocks noChangeAspect="1"/>
          </p:cNvPicPr>
          <p:nvPr/>
        </p:nvPicPr>
        <p:blipFill>
          <a:blip r:embed="rId9" cstate="print"/>
          <a:stretch>
            <a:fillRect/>
          </a:stretch>
        </p:blipFill>
        <p:spPr>
          <a:xfrm>
            <a:off x="4450893" y="2678948"/>
            <a:ext cx="53133" cy="594325"/>
          </a:xfrm>
          <a:prstGeom prst="rect">
            <a:avLst/>
          </a:prstGeom>
          <a:effectLst>
            <a:outerShdw blurRad="50800" dist="38100" dir="2700000" algn="tl" rotWithShape="0">
              <a:prstClr val="black">
                <a:alpha val="40000"/>
              </a:prstClr>
            </a:outerShdw>
          </a:effectLst>
        </p:spPr>
      </p:pic>
      <p:pic>
        <p:nvPicPr>
          <p:cNvPr id="55" name="Picture 54" descr="uni.jpg"/>
          <p:cNvPicPr>
            <a:picLocks noChangeAspect="1"/>
          </p:cNvPicPr>
          <p:nvPr/>
        </p:nvPicPr>
        <p:blipFill>
          <a:blip r:embed="rId8" cstate="print"/>
          <a:stretch>
            <a:fillRect/>
          </a:stretch>
        </p:blipFill>
        <p:spPr>
          <a:xfrm>
            <a:off x="7162800" y="2706550"/>
            <a:ext cx="53133" cy="585959"/>
          </a:xfrm>
          <a:prstGeom prst="rect">
            <a:avLst/>
          </a:prstGeom>
          <a:effectLst>
            <a:outerShdw blurRad="50800" dist="38100" dir="2700000" algn="tl" rotWithShape="0">
              <a:prstClr val="black">
                <a:alpha val="40000"/>
              </a:prstClr>
            </a:outerShdw>
          </a:effectLst>
        </p:spPr>
      </p:pic>
      <p:sp>
        <p:nvSpPr>
          <p:cNvPr id="52" name="Text Box 12"/>
          <p:cNvSpPr txBox="1">
            <a:spLocks noChangeArrowheads="1"/>
          </p:cNvSpPr>
          <p:nvPr/>
        </p:nvSpPr>
        <p:spPr bwMode="auto">
          <a:xfrm>
            <a:off x="4876800" y="3100732"/>
            <a:ext cx="1981200" cy="387798"/>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a:t>Carrier Ethernet Network</a:t>
            </a:r>
          </a:p>
        </p:txBody>
      </p:sp>
      <p:sp>
        <p:nvSpPr>
          <p:cNvPr id="48" name="Rectangle 47"/>
          <p:cNvSpPr/>
          <p:nvPr/>
        </p:nvSpPr>
        <p:spPr>
          <a:xfrm>
            <a:off x="0" y="772675"/>
            <a:ext cx="9144000" cy="1015663"/>
          </a:xfrm>
          <a:prstGeom prst="rect">
            <a:avLst/>
          </a:prstGeom>
        </p:spPr>
        <p:txBody>
          <a:bodyPr wrap="square">
            <a:spAutoFit/>
          </a:bodyPr>
          <a:lstStyle/>
          <a:p>
            <a:pPr marL="231775" lvl="1" eaLnBrk="0" fontAlgn="base" hangingPunct="0">
              <a:spcBef>
                <a:spcPct val="20000"/>
              </a:spcBef>
              <a:spcAft>
                <a:spcPct val="0"/>
              </a:spcAft>
              <a:defRPr/>
            </a:pPr>
            <a:r>
              <a:rPr lang="en-US" sz="2000" kern="0" dirty="0" smtClean="0">
                <a:solidFill>
                  <a:srgbClr val="4A4A4A"/>
                </a:solidFill>
                <a:ea typeface="Arial" pitchFamily="-111" charset="0"/>
              </a:rPr>
              <a:t>“In a Carrier Ethernet network, data is transported across Point-to-Point and Multipoint-to-Multipoint Ethernet Virtual Connections (EVCs) according to the attributes and definitions of the E-Line, E-LAN and E-Tree services”</a:t>
            </a:r>
            <a:endParaRPr lang="en-US" sz="2000" kern="0" dirty="0">
              <a:solidFill>
                <a:srgbClr val="4A4A4A"/>
              </a:solidFill>
              <a:ea typeface="Arial" pitchFamily="-111"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dirty="0"/>
              <a:t>Carrier Ethernet </a:t>
            </a:r>
            <a:r>
              <a:rPr lang="en-US" dirty="0" smtClean="0"/>
              <a:t>Architecture</a:t>
            </a:r>
            <a:endParaRPr lang="en-US" dirty="0"/>
          </a:p>
        </p:txBody>
      </p:sp>
      <p:grpSp>
        <p:nvGrpSpPr>
          <p:cNvPr id="2" name="Group 3"/>
          <p:cNvGrpSpPr>
            <a:grpSpLocks/>
          </p:cNvGrpSpPr>
          <p:nvPr/>
        </p:nvGrpSpPr>
        <p:grpSpPr bwMode="auto">
          <a:xfrm>
            <a:off x="5397500" y="4297363"/>
            <a:ext cx="3594100" cy="1122362"/>
            <a:chOff x="2952" y="3259"/>
            <a:chExt cx="1374" cy="590"/>
          </a:xfrm>
        </p:grpSpPr>
        <p:grpSp>
          <p:nvGrpSpPr>
            <p:cNvPr id="3" name="Group 4"/>
            <p:cNvGrpSpPr>
              <a:grpSpLocks/>
            </p:cNvGrpSpPr>
            <p:nvPr/>
          </p:nvGrpSpPr>
          <p:grpSpPr bwMode="auto">
            <a:xfrm>
              <a:off x="2952" y="3259"/>
              <a:ext cx="1374" cy="590"/>
              <a:chOff x="2952" y="3259"/>
              <a:chExt cx="1374" cy="590"/>
            </a:xfrm>
          </p:grpSpPr>
          <p:sp>
            <p:nvSpPr>
              <p:cNvPr id="1010693" name="Freeform 5"/>
              <p:cNvSpPr>
                <a:spLocks/>
              </p:cNvSpPr>
              <p:nvPr/>
            </p:nvSpPr>
            <p:spPr bwMode="auto">
              <a:xfrm>
                <a:off x="4156" y="3259"/>
                <a:ext cx="170" cy="590"/>
              </a:xfrm>
              <a:custGeom>
                <a:avLst/>
                <a:gdLst/>
                <a:ahLst/>
                <a:cxnLst>
                  <a:cxn ang="0">
                    <a:pos x="0" y="1181"/>
                  </a:cxn>
                  <a:cxn ang="0">
                    <a:pos x="0" y="324"/>
                  </a:cxn>
                  <a:cxn ang="0">
                    <a:pos x="340" y="0"/>
                  </a:cxn>
                  <a:cxn ang="0">
                    <a:pos x="340" y="857"/>
                  </a:cxn>
                  <a:cxn ang="0">
                    <a:pos x="0" y="1181"/>
                  </a:cxn>
                </a:cxnLst>
                <a:rect l="0" t="0" r="r" b="b"/>
                <a:pathLst>
                  <a:path w="340" h="1181">
                    <a:moveTo>
                      <a:pt x="0" y="1181"/>
                    </a:moveTo>
                    <a:lnTo>
                      <a:pt x="0" y="324"/>
                    </a:lnTo>
                    <a:lnTo>
                      <a:pt x="340" y="0"/>
                    </a:lnTo>
                    <a:lnTo>
                      <a:pt x="340" y="857"/>
                    </a:lnTo>
                    <a:lnTo>
                      <a:pt x="0" y="1181"/>
                    </a:lnTo>
                    <a:close/>
                  </a:path>
                </a:pathLst>
              </a:custGeom>
              <a:solidFill>
                <a:srgbClr val="00E1E1"/>
              </a:solidFill>
              <a:ln w="9525">
                <a:solidFill>
                  <a:srgbClr val="663300"/>
                </a:solidFill>
                <a:round/>
                <a:headEnd/>
                <a:tailEnd/>
              </a:ln>
            </p:spPr>
            <p:txBody>
              <a:bodyPr/>
              <a:lstStyle/>
              <a:p>
                <a:endParaRPr lang="he-IL"/>
              </a:p>
            </p:txBody>
          </p:sp>
          <p:sp>
            <p:nvSpPr>
              <p:cNvPr id="1010694" name="Freeform 6"/>
              <p:cNvSpPr>
                <a:spLocks/>
              </p:cNvSpPr>
              <p:nvPr/>
            </p:nvSpPr>
            <p:spPr bwMode="auto">
              <a:xfrm>
                <a:off x="2952" y="3259"/>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009898"/>
              </a:solidFill>
              <a:ln w="9525">
                <a:solidFill>
                  <a:srgbClr val="663300"/>
                </a:solidFill>
                <a:round/>
                <a:headEnd/>
                <a:tailEnd/>
              </a:ln>
            </p:spPr>
            <p:txBody>
              <a:bodyPr/>
              <a:lstStyle/>
              <a:p>
                <a:endParaRPr lang="he-IL"/>
              </a:p>
            </p:txBody>
          </p:sp>
        </p:grpSp>
        <p:sp>
          <p:nvSpPr>
            <p:cNvPr id="1010695" name="Rectangle 7"/>
            <p:cNvSpPr>
              <a:spLocks noChangeArrowheads="1"/>
            </p:cNvSpPr>
            <p:nvPr/>
          </p:nvSpPr>
          <p:spPr bwMode="auto">
            <a:xfrm>
              <a:off x="2952" y="3421"/>
              <a:ext cx="1204" cy="428"/>
            </a:xfrm>
            <a:prstGeom prst="rect">
              <a:avLst/>
            </a:prstGeom>
            <a:blipFill dpi="0" rotWithShape="0">
              <a:blip r:embed="rId2" cstate="print"/>
              <a:srcRect/>
              <a:tile tx="0" ty="0" sx="100000" sy="100000" flip="none" algn="tl"/>
            </a:blipFill>
            <a:ln w="9525">
              <a:solidFill>
                <a:srgbClr val="663300"/>
              </a:solidFill>
              <a:miter lim="800000"/>
              <a:headEnd/>
              <a:tailEnd/>
            </a:ln>
          </p:spPr>
          <p:txBody>
            <a:bodyPr/>
            <a:lstStyle/>
            <a:p>
              <a:endParaRPr lang="he-IL"/>
            </a:p>
          </p:txBody>
        </p:sp>
      </p:grpSp>
      <p:grpSp>
        <p:nvGrpSpPr>
          <p:cNvPr id="4" name="Group 8"/>
          <p:cNvGrpSpPr>
            <a:grpSpLocks/>
          </p:cNvGrpSpPr>
          <p:nvPr/>
        </p:nvGrpSpPr>
        <p:grpSpPr bwMode="auto">
          <a:xfrm>
            <a:off x="5397500" y="3556000"/>
            <a:ext cx="3594100" cy="1081088"/>
            <a:chOff x="2952" y="2867"/>
            <a:chExt cx="1374" cy="570"/>
          </a:xfrm>
        </p:grpSpPr>
        <p:grpSp>
          <p:nvGrpSpPr>
            <p:cNvPr id="5" name="Group 9"/>
            <p:cNvGrpSpPr>
              <a:grpSpLocks/>
            </p:cNvGrpSpPr>
            <p:nvPr/>
          </p:nvGrpSpPr>
          <p:grpSpPr bwMode="auto">
            <a:xfrm>
              <a:off x="2952" y="2867"/>
              <a:ext cx="1374" cy="570"/>
              <a:chOff x="2952" y="2867"/>
              <a:chExt cx="1374" cy="570"/>
            </a:xfrm>
          </p:grpSpPr>
          <p:sp>
            <p:nvSpPr>
              <p:cNvPr id="1010698" name="Freeform 10"/>
              <p:cNvSpPr>
                <a:spLocks/>
              </p:cNvSpPr>
              <p:nvPr/>
            </p:nvSpPr>
            <p:spPr bwMode="auto">
              <a:xfrm>
                <a:off x="4156" y="2867"/>
                <a:ext cx="170" cy="570"/>
              </a:xfrm>
              <a:custGeom>
                <a:avLst/>
                <a:gdLst/>
                <a:ahLst/>
                <a:cxnLst>
                  <a:cxn ang="0">
                    <a:pos x="0" y="1141"/>
                  </a:cxn>
                  <a:cxn ang="0">
                    <a:pos x="0" y="324"/>
                  </a:cxn>
                  <a:cxn ang="0">
                    <a:pos x="340" y="0"/>
                  </a:cxn>
                  <a:cxn ang="0">
                    <a:pos x="340" y="817"/>
                  </a:cxn>
                  <a:cxn ang="0">
                    <a:pos x="0" y="1141"/>
                  </a:cxn>
                </a:cxnLst>
                <a:rect l="0" t="0" r="r" b="b"/>
                <a:pathLst>
                  <a:path w="340" h="1141">
                    <a:moveTo>
                      <a:pt x="0" y="1141"/>
                    </a:moveTo>
                    <a:lnTo>
                      <a:pt x="0" y="324"/>
                    </a:lnTo>
                    <a:lnTo>
                      <a:pt x="340" y="0"/>
                    </a:lnTo>
                    <a:lnTo>
                      <a:pt x="340" y="817"/>
                    </a:lnTo>
                    <a:lnTo>
                      <a:pt x="0" y="1141"/>
                    </a:lnTo>
                    <a:close/>
                  </a:path>
                </a:pathLst>
              </a:custGeom>
              <a:solidFill>
                <a:srgbClr val="B4E1B4"/>
              </a:solidFill>
              <a:ln w="9525">
                <a:solidFill>
                  <a:srgbClr val="663300"/>
                </a:solidFill>
                <a:round/>
                <a:headEnd/>
                <a:tailEnd/>
              </a:ln>
            </p:spPr>
            <p:txBody>
              <a:bodyPr/>
              <a:lstStyle/>
              <a:p>
                <a:endParaRPr lang="he-IL"/>
              </a:p>
            </p:txBody>
          </p:sp>
          <p:sp>
            <p:nvSpPr>
              <p:cNvPr id="1010699" name="Freeform 11"/>
              <p:cNvSpPr>
                <a:spLocks/>
              </p:cNvSpPr>
              <p:nvPr/>
            </p:nvSpPr>
            <p:spPr bwMode="auto">
              <a:xfrm>
                <a:off x="2952" y="2867"/>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799879"/>
              </a:solidFill>
              <a:ln w="9525">
                <a:solidFill>
                  <a:srgbClr val="663300"/>
                </a:solidFill>
                <a:round/>
                <a:headEnd/>
                <a:tailEnd/>
              </a:ln>
            </p:spPr>
            <p:txBody>
              <a:bodyPr/>
              <a:lstStyle/>
              <a:p>
                <a:endParaRPr lang="he-IL"/>
              </a:p>
            </p:txBody>
          </p:sp>
        </p:grpSp>
        <p:sp>
          <p:nvSpPr>
            <p:cNvPr id="1010700" name="Rectangle 12"/>
            <p:cNvSpPr>
              <a:spLocks noChangeArrowheads="1"/>
            </p:cNvSpPr>
            <p:nvPr/>
          </p:nvSpPr>
          <p:spPr bwMode="auto">
            <a:xfrm>
              <a:off x="2952" y="3029"/>
              <a:ext cx="1204" cy="408"/>
            </a:xfrm>
            <a:prstGeom prst="rect">
              <a:avLst/>
            </a:prstGeom>
            <a:blipFill dpi="0" rotWithShape="0">
              <a:blip r:embed="rId3" cstate="print"/>
              <a:srcRect/>
              <a:tile tx="0" ty="0" sx="100000" sy="100000" flip="none" algn="tl"/>
            </a:blipFill>
            <a:ln w="9525">
              <a:solidFill>
                <a:srgbClr val="663300"/>
              </a:solidFill>
              <a:miter lim="800000"/>
              <a:headEnd/>
              <a:tailEnd/>
            </a:ln>
          </p:spPr>
          <p:txBody>
            <a:bodyPr/>
            <a:lstStyle/>
            <a:p>
              <a:endParaRPr lang="he-IL"/>
            </a:p>
          </p:txBody>
        </p:sp>
      </p:grpSp>
      <p:grpSp>
        <p:nvGrpSpPr>
          <p:cNvPr id="6" name="Group 13"/>
          <p:cNvGrpSpPr>
            <a:grpSpLocks/>
          </p:cNvGrpSpPr>
          <p:nvPr/>
        </p:nvGrpSpPr>
        <p:grpSpPr bwMode="auto">
          <a:xfrm>
            <a:off x="5397500" y="2895600"/>
            <a:ext cx="3594100" cy="1046163"/>
            <a:chOff x="2952" y="2520"/>
            <a:chExt cx="1374" cy="551"/>
          </a:xfrm>
        </p:grpSpPr>
        <p:grpSp>
          <p:nvGrpSpPr>
            <p:cNvPr id="7" name="Group 14"/>
            <p:cNvGrpSpPr>
              <a:grpSpLocks/>
            </p:cNvGrpSpPr>
            <p:nvPr/>
          </p:nvGrpSpPr>
          <p:grpSpPr bwMode="auto">
            <a:xfrm>
              <a:off x="2952" y="2520"/>
              <a:ext cx="1374" cy="551"/>
              <a:chOff x="2952" y="2520"/>
              <a:chExt cx="1374" cy="551"/>
            </a:xfrm>
          </p:grpSpPr>
          <p:sp>
            <p:nvSpPr>
              <p:cNvPr id="1010703" name="Freeform 15"/>
              <p:cNvSpPr>
                <a:spLocks/>
              </p:cNvSpPr>
              <p:nvPr/>
            </p:nvSpPr>
            <p:spPr bwMode="auto">
              <a:xfrm>
                <a:off x="4156" y="2520"/>
                <a:ext cx="170" cy="551"/>
              </a:xfrm>
              <a:custGeom>
                <a:avLst/>
                <a:gdLst/>
                <a:ahLst/>
                <a:cxnLst>
                  <a:cxn ang="0">
                    <a:pos x="0" y="1102"/>
                  </a:cxn>
                  <a:cxn ang="0">
                    <a:pos x="0" y="324"/>
                  </a:cxn>
                  <a:cxn ang="0">
                    <a:pos x="340" y="0"/>
                  </a:cxn>
                  <a:cxn ang="0">
                    <a:pos x="340" y="778"/>
                  </a:cxn>
                  <a:cxn ang="0">
                    <a:pos x="0" y="1102"/>
                  </a:cxn>
                </a:cxnLst>
                <a:rect l="0" t="0" r="r" b="b"/>
                <a:pathLst>
                  <a:path w="340" h="1102">
                    <a:moveTo>
                      <a:pt x="0" y="1102"/>
                    </a:moveTo>
                    <a:lnTo>
                      <a:pt x="0" y="324"/>
                    </a:lnTo>
                    <a:lnTo>
                      <a:pt x="340" y="0"/>
                    </a:lnTo>
                    <a:lnTo>
                      <a:pt x="340" y="778"/>
                    </a:lnTo>
                    <a:lnTo>
                      <a:pt x="0" y="1102"/>
                    </a:lnTo>
                    <a:close/>
                  </a:path>
                </a:pathLst>
              </a:custGeom>
              <a:solidFill>
                <a:srgbClr val="E1E187"/>
              </a:solidFill>
              <a:ln w="9525">
                <a:solidFill>
                  <a:srgbClr val="663300"/>
                </a:solidFill>
                <a:round/>
                <a:headEnd/>
                <a:tailEnd/>
              </a:ln>
            </p:spPr>
            <p:txBody>
              <a:bodyPr/>
              <a:lstStyle/>
              <a:p>
                <a:endParaRPr lang="he-IL"/>
              </a:p>
            </p:txBody>
          </p:sp>
          <p:sp>
            <p:nvSpPr>
              <p:cNvPr id="1010704" name="Freeform 16"/>
              <p:cNvSpPr>
                <a:spLocks/>
              </p:cNvSpPr>
              <p:nvPr/>
            </p:nvSpPr>
            <p:spPr bwMode="auto">
              <a:xfrm>
                <a:off x="2952" y="2520"/>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98985B"/>
              </a:solidFill>
              <a:ln w="9525">
                <a:solidFill>
                  <a:srgbClr val="663300"/>
                </a:solidFill>
                <a:round/>
                <a:headEnd/>
                <a:tailEnd/>
              </a:ln>
            </p:spPr>
            <p:txBody>
              <a:bodyPr/>
              <a:lstStyle/>
              <a:p>
                <a:endParaRPr lang="he-IL"/>
              </a:p>
            </p:txBody>
          </p:sp>
        </p:grpSp>
        <p:sp>
          <p:nvSpPr>
            <p:cNvPr id="1010705" name="Rectangle 17"/>
            <p:cNvSpPr>
              <a:spLocks noChangeArrowheads="1"/>
            </p:cNvSpPr>
            <p:nvPr/>
          </p:nvSpPr>
          <p:spPr bwMode="auto">
            <a:xfrm>
              <a:off x="2952" y="2682"/>
              <a:ext cx="1204" cy="389"/>
            </a:xfrm>
            <a:prstGeom prst="rect">
              <a:avLst/>
            </a:prstGeom>
            <a:blipFill dpi="0" rotWithShape="0">
              <a:blip r:embed="rId4" cstate="print"/>
              <a:srcRect/>
              <a:tile tx="0" ty="0" sx="100000" sy="100000" flip="none" algn="tl"/>
            </a:blipFill>
            <a:ln w="9525">
              <a:solidFill>
                <a:srgbClr val="663300"/>
              </a:solidFill>
              <a:miter lim="800000"/>
              <a:headEnd/>
              <a:tailEnd/>
            </a:ln>
          </p:spPr>
          <p:txBody>
            <a:bodyPr/>
            <a:lstStyle/>
            <a:p>
              <a:endParaRPr lang="he-IL"/>
            </a:p>
          </p:txBody>
        </p:sp>
      </p:grpSp>
      <p:grpSp>
        <p:nvGrpSpPr>
          <p:cNvPr id="8" name="Group 18"/>
          <p:cNvGrpSpPr>
            <a:grpSpLocks/>
          </p:cNvGrpSpPr>
          <p:nvPr/>
        </p:nvGrpSpPr>
        <p:grpSpPr bwMode="auto">
          <a:xfrm>
            <a:off x="4868863" y="4670425"/>
            <a:ext cx="3595687" cy="1119188"/>
            <a:chOff x="2952" y="3259"/>
            <a:chExt cx="1374" cy="590"/>
          </a:xfrm>
        </p:grpSpPr>
        <p:grpSp>
          <p:nvGrpSpPr>
            <p:cNvPr id="9" name="Group 19"/>
            <p:cNvGrpSpPr>
              <a:grpSpLocks/>
            </p:cNvGrpSpPr>
            <p:nvPr/>
          </p:nvGrpSpPr>
          <p:grpSpPr bwMode="auto">
            <a:xfrm>
              <a:off x="2952" y="3259"/>
              <a:ext cx="1374" cy="590"/>
              <a:chOff x="2952" y="3259"/>
              <a:chExt cx="1374" cy="590"/>
            </a:xfrm>
          </p:grpSpPr>
          <p:sp>
            <p:nvSpPr>
              <p:cNvPr id="1010708" name="Freeform 20"/>
              <p:cNvSpPr>
                <a:spLocks/>
              </p:cNvSpPr>
              <p:nvPr/>
            </p:nvSpPr>
            <p:spPr bwMode="auto">
              <a:xfrm>
                <a:off x="4156" y="3259"/>
                <a:ext cx="170" cy="590"/>
              </a:xfrm>
              <a:custGeom>
                <a:avLst/>
                <a:gdLst/>
                <a:ahLst/>
                <a:cxnLst>
                  <a:cxn ang="0">
                    <a:pos x="0" y="1181"/>
                  </a:cxn>
                  <a:cxn ang="0">
                    <a:pos x="0" y="324"/>
                  </a:cxn>
                  <a:cxn ang="0">
                    <a:pos x="340" y="0"/>
                  </a:cxn>
                  <a:cxn ang="0">
                    <a:pos x="340" y="857"/>
                  </a:cxn>
                  <a:cxn ang="0">
                    <a:pos x="0" y="1181"/>
                  </a:cxn>
                </a:cxnLst>
                <a:rect l="0" t="0" r="r" b="b"/>
                <a:pathLst>
                  <a:path w="340" h="1181">
                    <a:moveTo>
                      <a:pt x="0" y="1181"/>
                    </a:moveTo>
                    <a:lnTo>
                      <a:pt x="0" y="324"/>
                    </a:lnTo>
                    <a:lnTo>
                      <a:pt x="340" y="0"/>
                    </a:lnTo>
                    <a:lnTo>
                      <a:pt x="340" y="857"/>
                    </a:lnTo>
                    <a:lnTo>
                      <a:pt x="0" y="1181"/>
                    </a:lnTo>
                    <a:close/>
                  </a:path>
                </a:pathLst>
              </a:custGeom>
              <a:solidFill>
                <a:srgbClr val="00E1E1"/>
              </a:solidFill>
              <a:ln w="9525">
                <a:solidFill>
                  <a:srgbClr val="663300"/>
                </a:solidFill>
                <a:round/>
                <a:headEnd/>
                <a:tailEnd/>
              </a:ln>
            </p:spPr>
            <p:txBody>
              <a:bodyPr/>
              <a:lstStyle/>
              <a:p>
                <a:endParaRPr lang="he-IL"/>
              </a:p>
            </p:txBody>
          </p:sp>
          <p:sp>
            <p:nvSpPr>
              <p:cNvPr id="1010709" name="Freeform 21"/>
              <p:cNvSpPr>
                <a:spLocks/>
              </p:cNvSpPr>
              <p:nvPr/>
            </p:nvSpPr>
            <p:spPr bwMode="auto">
              <a:xfrm>
                <a:off x="2952" y="3259"/>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009898"/>
              </a:solidFill>
              <a:ln w="9525">
                <a:solidFill>
                  <a:srgbClr val="663300"/>
                </a:solidFill>
                <a:round/>
                <a:headEnd/>
                <a:tailEnd/>
              </a:ln>
            </p:spPr>
            <p:txBody>
              <a:bodyPr/>
              <a:lstStyle/>
              <a:p>
                <a:endParaRPr lang="he-IL"/>
              </a:p>
            </p:txBody>
          </p:sp>
        </p:grpSp>
        <p:sp>
          <p:nvSpPr>
            <p:cNvPr id="1010710" name="Rectangle 22"/>
            <p:cNvSpPr>
              <a:spLocks noChangeArrowheads="1"/>
            </p:cNvSpPr>
            <p:nvPr/>
          </p:nvSpPr>
          <p:spPr bwMode="auto">
            <a:xfrm>
              <a:off x="2952" y="3421"/>
              <a:ext cx="1204" cy="428"/>
            </a:xfrm>
            <a:prstGeom prst="rect">
              <a:avLst/>
            </a:prstGeom>
            <a:blipFill dpi="0" rotWithShape="0">
              <a:blip r:embed="rId2" cstate="print"/>
              <a:srcRect/>
              <a:tile tx="0" ty="0" sx="100000" sy="100000" flip="none" algn="tl"/>
            </a:blipFill>
            <a:ln w="9525">
              <a:solidFill>
                <a:srgbClr val="663300"/>
              </a:solidFill>
              <a:miter lim="800000"/>
              <a:headEnd/>
              <a:tailEnd/>
            </a:ln>
          </p:spPr>
          <p:txBody>
            <a:bodyPr/>
            <a:lstStyle/>
            <a:p>
              <a:endParaRPr lang="he-IL"/>
            </a:p>
          </p:txBody>
        </p:sp>
      </p:grpSp>
      <p:grpSp>
        <p:nvGrpSpPr>
          <p:cNvPr id="10" name="Group 23"/>
          <p:cNvGrpSpPr>
            <a:grpSpLocks/>
          </p:cNvGrpSpPr>
          <p:nvPr/>
        </p:nvGrpSpPr>
        <p:grpSpPr bwMode="auto">
          <a:xfrm>
            <a:off x="4868863" y="3925888"/>
            <a:ext cx="3595687" cy="1082675"/>
            <a:chOff x="2952" y="2867"/>
            <a:chExt cx="1374" cy="570"/>
          </a:xfrm>
        </p:grpSpPr>
        <p:grpSp>
          <p:nvGrpSpPr>
            <p:cNvPr id="11" name="Group 24"/>
            <p:cNvGrpSpPr>
              <a:grpSpLocks/>
            </p:cNvGrpSpPr>
            <p:nvPr/>
          </p:nvGrpSpPr>
          <p:grpSpPr bwMode="auto">
            <a:xfrm>
              <a:off x="2952" y="2867"/>
              <a:ext cx="1374" cy="570"/>
              <a:chOff x="2952" y="2867"/>
              <a:chExt cx="1374" cy="570"/>
            </a:xfrm>
          </p:grpSpPr>
          <p:sp>
            <p:nvSpPr>
              <p:cNvPr id="1010713" name="Freeform 25"/>
              <p:cNvSpPr>
                <a:spLocks/>
              </p:cNvSpPr>
              <p:nvPr/>
            </p:nvSpPr>
            <p:spPr bwMode="auto">
              <a:xfrm>
                <a:off x="4156" y="2867"/>
                <a:ext cx="170" cy="570"/>
              </a:xfrm>
              <a:custGeom>
                <a:avLst/>
                <a:gdLst/>
                <a:ahLst/>
                <a:cxnLst>
                  <a:cxn ang="0">
                    <a:pos x="0" y="1141"/>
                  </a:cxn>
                  <a:cxn ang="0">
                    <a:pos x="0" y="324"/>
                  </a:cxn>
                  <a:cxn ang="0">
                    <a:pos x="340" y="0"/>
                  </a:cxn>
                  <a:cxn ang="0">
                    <a:pos x="340" y="817"/>
                  </a:cxn>
                  <a:cxn ang="0">
                    <a:pos x="0" y="1141"/>
                  </a:cxn>
                </a:cxnLst>
                <a:rect l="0" t="0" r="r" b="b"/>
                <a:pathLst>
                  <a:path w="340" h="1141">
                    <a:moveTo>
                      <a:pt x="0" y="1141"/>
                    </a:moveTo>
                    <a:lnTo>
                      <a:pt x="0" y="324"/>
                    </a:lnTo>
                    <a:lnTo>
                      <a:pt x="340" y="0"/>
                    </a:lnTo>
                    <a:lnTo>
                      <a:pt x="340" y="817"/>
                    </a:lnTo>
                    <a:lnTo>
                      <a:pt x="0" y="1141"/>
                    </a:lnTo>
                    <a:close/>
                  </a:path>
                </a:pathLst>
              </a:custGeom>
              <a:solidFill>
                <a:srgbClr val="B4E1B4"/>
              </a:solidFill>
              <a:ln w="9525">
                <a:solidFill>
                  <a:srgbClr val="663300"/>
                </a:solidFill>
                <a:round/>
                <a:headEnd/>
                <a:tailEnd/>
              </a:ln>
            </p:spPr>
            <p:txBody>
              <a:bodyPr/>
              <a:lstStyle/>
              <a:p>
                <a:endParaRPr lang="he-IL"/>
              </a:p>
            </p:txBody>
          </p:sp>
          <p:sp>
            <p:nvSpPr>
              <p:cNvPr id="1010714" name="Freeform 26"/>
              <p:cNvSpPr>
                <a:spLocks/>
              </p:cNvSpPr>
              <p:nvPr/>
            </p:nvSpPr>
            <p:spPr bwMode="auto">
              <a:xfrm>
                <a:off x="2952" y="2867"/>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799879"/>
              </a:solidFill>
              <a:ln w="9525">
                <a:solidFill>
                  <a:srgbClr val="663300"/>
                </a:solidFill>
                <a:round/>
                <a:headEnd/>
                <a:tailEnd/>
              </a:ln>
            </p:spPr>
            <p:txBody>
              <a:bodyPr/>
              <a:lstStyle/>
              <a:p>
                <a:endParaRPr lang="he-IL"/>
              </a:p>
            </p:txBody>
          </p:sp>
        </p:grpSp>
        <p:sp>
          <p:nvSpPr>
            <p:cNvPr id="1010715" name="Rectangle 27"/>
            <p:cNvSpPr>
              <a:spLocks noChangeArrowheads="1"/>
            </p:cNvSpPr>
            <p:nvPr/>
          </p:nvSpPr>
          <p:spPr bwMode="auto">
            <a:xfrm>
              <a:off x="2952" y="3029"/>
              <a:ext cx="1204" cy="408"/>
            </a:xfrm>
            <a:prstGeom prst="rect">
              <a:avLst/>
            </a:prstGeom>
            <a:blipFill dpi="0" rotWithShape="0">
              <a:blip r:embed="rId3" cstate="print"/>
              <a:srcRect/>
              <a:tile tx="0" ty="0" sx="100000" sy="100000" flip="none" algn="tl"/>
            </a:blipFill>
            <a:ln w="9525">
              <a:solidFill>
                <a:srgbClr val="663300"/>
              </a:solidFill>
              <a:miter lim="800000"/>
              <a:headEnd/>
              <a:tailEnd/>
            </a:ln>
          </p:spPr>
          <p:txBody>
            <a:bodyPr/>
            <a:lstStyle/>
            <a:p>
              <a:endParaRPr lang="he-IL"/>
            </a:p>
          </p:txBody>
        </p:sp>
      </p:grpSp>
      <p:grpSp>
        <p:nvGrpSpPr>
          <p:cNvPr id="12" name="Group 28"/>
          <p:cNvGrpSpPr>
            <a:grpSpLocks/>
          </p:cNvGrpSpPr>
          <p:nvPr/>
        </p:nvGrpSpPr>
        <p:grpSpPr bwMode="auto">
          <a:xfrm>
            <a:off x="4868863" y="3267075"/>
            <a:ext cx="3595687" cy="1044575"/>
            <a:chOff x="2952" y="2520"/>
            <a:chExt cx="1374" cy="551"/>
          </a:xfrm>
        </p:grpSpPr>
        <p:grpSp>
          <p:nvGrpSpPr>
            <p:cNvPr id="13" name="Group 29"/>
            <p:cNvGrpSpPr>
              <a:grpSpLocks/>
            </p:cNvGrpSpPr>
            <p:nvPr/>
          </p:nvGrpSpPr>
          <p:grpSpPr bwMode="auto">
            <a:xfrm>
              <a:off x="2952" y="2520"/>
              <a:ext cx="1374" cy="551"/>
              <a:chOff x="2952" y="2520"/>
              <a:chExt cx="1374" cy="551"/>
            </a:xfrm>
          </p:grpSpPr>
          <p:sp>
            <p:nvSpPr>
              <p:cNvPr id="1010718" name="Freeform 30"/>
              <p:cNvSpPr>
                <a:spLocks/>
              </p:cNvSpPr>
              <p:nvPr/>
            </p:nvSpPr>
            <p:spPr bwMode="auto">
              <a:xfrm>
                <a:off x="4156" y="2520"/>
                <a:ext cx="170" cy="551"/>
              </a:xfrm>
              <a:custGeom>
                <a:avLst/>
                <a:gdLst/>
                <a:ahLst/>
                <a:cxnLst>
                  <a:cxn ang="0">
                    <a:pos x="0" y="1102"/>
                  </a:cxn>
                  <a:cxn ang="0">
                    <a:pos x="0" y="324"/>
                  </a:cxn>
                  <a:cxn ang="0">
                    <a:pos x="340" y="0"/>
                  </a:cxn>
                  <a:cxn ang="0">
                    <a:pos x="340" y="778"/>
                  </a:cxn>
                  <a:cxn ang="0">
                    <a:pos x="0" y="1102"/>
                  </a:cxn>
                </a:cxnLst>
                <a:rect l="0" t="0" r="r" b="b"/>
                <a:pathLst>
                  <a:path w="340" h="1102">
                    <a:moveTo>
                      <a:pt x="0" y="1102"/>
                    </a:moveTo>
                    <a:lnTo>
                      <a:pt x="0" y="324"/>
                    </a:lnTo>
                    <a:lnTo>
                      <a:pt x="340" y="0"/>
                    </a:lnTo>
                    <a:lnTo>
                      <a:pt x="340" y="778"/>
                    </a:lnTo>
                    <a:lnTo>
                      <a:pt x="0" y="1102"/>
                    </a:lnTo>
                    <a:close/>
                  </a:path>
                </a:pathLst>
              </a:custGeom>
              <a:solidFill>
                <a:srgbClr val="E1E187"/>
              </a:solidFill>
              <a:ln w="9525">
                <a:solidFill>
                  <a:srgbClr val="663300"/>
                </a:solidFill>
                <a:round/>
                <a:headEnd/>
                <a:tailEnd/>
              </a:ln>
            </p:spPr>
            <p:txBody>
              <a:bodyPr/>
              <a:lstStyle/>
              <a:p>
                <a:endParaRPr lang="he-IL"/>
              </a:p>
            </p:txBody>
          </p:sp>
          <p:sp>
            <p:nvSpPr>
              <p:cNvPr id="1010719" name="Freeform 31"/>
              <p:cNvSpPr>
                <a:spLocks/>
              </p:cNvSpPr>
              <p:nvPr/>
            </p:nvSpPr>
            <p:spPr bwMode="auto">
              <a:xfrm>
                <a:off x="2952" y="2520"/>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98985B"/>
              </a:solidFill>
              <a:ln w="9525">
                <a:solidFill>
                  <a:srgbClr val="663300"/>
                </a:solidFill>
                <a:round/>
                <a:headEnd/>
                <a:tailEnd/>
              </a:ln>
            </p:spPr>
            <p:txBody>
              <a:bodyPr/>
              <a:lstStyle/>
              <a:p>
                <a:endParaRPr lang="he-IL"/>
              </a:p>
            </p:txBody>
          </p:sp>
        </p:grpSp>
        <p:sp>
          <p:nvSpPr>
            <p:cNvPr id="1010720" name="Rectangle 32"/>
            <p:cNvSpPr>
              <a:spLocks noChangeArrowheads="1"/>
            </p:cNvSpPr>
            <p:nvPr/>
          </p:nvSpPr>
          <p:spPr bwMode="auto">
            <a:xfrm>
              <a:off x="2952" y="2682"/>
              <a:ext cx="1204" cy="389"/>
            </a:xfrm>
            <a:prstGeom prst="rect">
              <a:avLst/>
            </a:prstGeom>
            <a:blipFill dpi="0" rotWithShape="0">
              <a:blip r:embed="rId4" cstate="print"/>
              <a:srcRect/>
              <a:tile tx="0" ty="0" sx="100000" sy="100000" flip="none" algn="tl"/>
            </a:blipFill>
            <a:ln w="9525">
              <a:solidFill>
                <a:srgbClr val="663300"/>
              </a:solidFill>
              <a:miter lim="800000"/>
              <a:headEnd/>
              <a:tailEnd/>
            </a:ln>
          </p:spPr>
          <p:txBody>
            <a:bodyPr/>
            <a:lstStyle/>
            <a:p>
              <a:endParaRPr lang="he-IL"/>
            </a:p>
          </p:txBody>
        </p:sp>
      </p:grpSp>
      <p:grpSp>
        <p:nvGrpSpPr>
          <p:cNvPr id="14" name="Group 33"/>
          <p:cNvGrpSpPr>
            <a:grpSpLocks/>
          </p:cNvGrpSpPr>
          <p:nvPr/>
        </p:nvGrpSpPr>
        <p:grpSpPr bwMode="auto">
          <a:xfrm>
            <a:off x="4341813" y="5026025"/>
            <a:ext cx="3595687" cy="1122363"/>
            <a:chOff x="2952" y="3259"/>
            <a:chExt cx="1374" cy="590"/>
          </a:xfrm>
        </p:grpSpPr>
        <p:grpSp>
          <p:nvGrpSpPr>
            <p:cNvPr id="15" name="Group 34"/>
            <p:cNvGrpSpPr>
              <a:grpSpLocks/>
            </p:cNvGrpSpPr>
            <p:nvPr/>
          </p:nvGrpSpPr>
          <p:grpSpPr bwMode="auto">
            <a:xfrm>
              <a:off x="2952" y="3259"/>
              <a:ext cx="1374" cy="590"/>
              <a:chOff x="2952" y="3259"/>
              <a:chExt cx="1374" cy="590"/>
            </a:xfrm>
          </p:grpSpPr>
          <p:sp>
            <p:nvSpPr>
              <p:cNvPr id="1010723" name="Freeform 35"/>
              <p:cNvSpPr>
                <a:spLocks/>
              </p:cNvSpPr>
              <p:nvPr/>
            </p:nvSpPr>
            <p:spPr bwMode="auto">
              <a:xfrm>
                <a:off x="4156" y="3259"/>
                <a:ext cx="170" cy="590"/>
              </a:xfrm>
              <a:custGeom>
                <a:avLst/>
                <a:gdLst/>
                <a:ahLst/>
                <a:cxnLst>
                  <a:cxn ang="0">
                    <a:pos x="0" y="1181"/>
                  </a:cxn>
                  <a:cxn ang="0">
                    <a:pos x="0" y="324"/>
                  </a:cxn>
                  <a:cxn ang="0">
                    <a:pos x="340" y="0"/>
                  </a:cxn>
                  <a:cxn ang="0">
                    <a:pos x="340" y="857"/>
                  </a:cxn>
                  <a:cxn ang="0">
                    <a:pos x="0" y="1181"/>
                  </a:cxn>
                </a:cxnLst>
                <a:rect l="0" t="0" r="r" b="b"/>
                <a:pathLst>
                  <a:path w="340" h="1181">
                    <a:moveTo>
                      <a:pt x="0" y="1181"/>
                    </a:moveTo>
                    <a:lnTo>
                      <a:pt x="0" y="324"/>
                    </a:lnTo>
                    <a:lnTo>
                      <a:pt x="340" y="0"/>
                    </a:lnTo>
                    <a:lnTo>
                      <a:pt x="340" y="857"/>
                    </a:lnTo>
                    <a:lnTo>
                      <a:pt x="0" y="1181"/>
                    </a:lnTo>
                    <a:close/>
                  </a:path>
                </a:pathLst>
              </a:custGeom>
              <a:solidFill>
                <a:srgbClr val="00E1E1"/>
              </a:solidFill>
              <a:ln w="9525">
                <a:solidFill>
                  <a:srgbClr val="663300"/>
                </a:solidFill>
                <a:round/>
                <a:headEnd/>
                <a:tailEnd/>
              </a:ln>
            </p:spPr>
            <p:txBody>
              <a:bodyPr/>
              <a:lstStyle/>
              <a:p>
                <a:endParaRPr lang="he-IL"/>
              </a:p>
            </p:txBody>
          </p:sp>
          <p:sp>
            <p:nvSpPr>
              <p:cNvPr id="1010724" name="Freeform 36"/>
              <p:cNvSpPr>
                <a:spLocks/>
              </p:cNvSpPr>
              <p:nvPr/>
            </p:nvSpPr>
            <p:spPr bwMode="auto">
              <a:xfrm>
                <a:off x="2952" y="3259"/>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009898"/>
              </a:solidFill>
              <a:ln w="9525">
                <a:solidFill>
                  <a:srgbClr val="663300"/>
                </a:solidFill>
                <a:round/>
                <a:headEnd/>
                <a:tailEnd/>
              </a:ln>
            </p:spPr>
            <p:txBody>
              <a:bodyPr/>
              <a:lstStyle/>
              <a:p>
                <a:endParaRPr lang="he-IL"/>
              </a:p>
            </p:txBody>
          </p:sp>
        </p:grpSp>
        <p:sp>
          <p:nvSpPr>
            <p:cNvPr id="1010725" name="Rectangle 37"/>
            <p:cNvSpPr>
              <a:spLocks noChangeArrowheads="1"/>
            </p:cNvSpPr>
            <p:nvPr/>
          </p:nvSpPr>
          <p:spPr bwMode="auto">
            <a:xfrm>
              <a:off x="2952" y="3421"/>
              <a:ext cx="1204" cy="428"/>
            </a:xfrm>
            <a:prstGeom prst="rect">
              <a:avLst/>
            </a:prstGeom>
            <a:blipFill dpi="0" rotWithShape="0">
              <a:blip r:embed="rId2" cstate="print"/>
              <a:srcRect/>
              <a:tile tx="0" ty="0" sx="100000" sy="100000" flip="none" algn="tl"/>
            </a:blipFill>
            <a:ln w="9525">
              <a:solidFill>
                <a:srgbClr val="663300"/>
              </a:solidFill>
              <a:miter lim="800000"/>
              <a:headEnd/>
              <a:tailEnd/>
            </a:ln>
          </p:spPr>
          <p:txBody>
            <a:bodyPr/>
            <a:lstStyle/>
            <a:p>
              <a:endParaRPr lang="he-IL"/>
            </a:p>
          </p:txBody>
        </p:sp>
      </p:grpSp>
      <p:grpSp>
        <p:nvGrpSpPr>
          <p:cNvPr id="16" name="Group 38"/>
          <p:cNvGrpSpPr>
            <a:grpSpLocks/>
          </p:cNvGrpSpPr>
          <p:nvPr/>
        </p:nvGrpSpPr>
        <p:grpSpPr bwMode="auto">
          <a:xfrm>
            <a:off x="4341813" y="4284663"/>
            <a:ext cx="3595687" cy="1081087"/>
            <a:chOff x="2952" y="2867"/>
            <a:chExt cx="1374" cy="570"/>
          </a:xfrm>
        </p:grpSpPr>
        <p:grpSp>
          <p:nvGrpSpPr>
            <p:cNvPr id="17" name="Group 39"/>
            <p:cNvGrpSpPr>
              <a:grpSpLocks/>
            </p:cNvGrpSpPr>
            <p:nvPr/>
          </p:nvGrpSpPr>
          <p:grpSpPr bwMode="auto">
            <a:xfrm>
              <a:off x="2952" y="2867"/>
              <a:ext cx="1374" cy="570"/>
              <a:chOff x="2952" y="2867"/>
              <a:chExt cx="1374" cy="570"/>
            </a:xfrm>
          </p:grpSpPr>
          <p:sp>
            <p:nvSpPr>
              <p:cNvPr id="1010728" name="Freeform 40"/>
              <p:cNvSpPr>
                <a:spLocks/>
              </p:cNvSpPr>
              <p:nvPr/>
            </p:nvSpPr>
            <p:spPr bwMode="auto">
              <a:xfrm>
                <a:off x="4156" y="2867"/>
                <a:ext cx="170" cy="570"/>
              </a:xfrm>
              <a:custGeom>
                <a:avLst/>
                <a:gdLst/>
                <a:ahLst/>
                <a:cxnLst>
                  <a:cxn ang="0">
                    <a:pos x="0" y="1141"/>
                  </a:cxn>
                  <a:cxn ang="0">
                    <a:pos x="0" y="324"/>
                  </a:cxn>
                  <a:cxn ang="0">
                    <a:pos x="340" y="0"/>
                  </a:cxn>
                  <a:cxn ang="0">
                    <a:pos x="340" y="817"/>
                  </a:cxn>
                  <a:cxn ang="0">
                    <a:pos x="0" y="1141"/>
                  </a:cxn>
                </a:cxnLst>
                <a:rect l="0" t="0" r="r" b="b"/>
                <a:pathLst>
                  <a:path w="340" h="1141">
                    <a:moveTo>
                      <a:pt x="0" y="1141"/>
                    </a:moveTo>
                    <a:lnTo>
                      <a:pt x="0" y="324"/>
                    </a:lnTo>
                    <a:lnTo>
                      <a:pt x="340" y="0"/>
                    </a:lnTo>
                    <a:lnTo>
                      <a:pt x="340" y="817"/>
                    </a:lnTo>
                    <a:lnTo>
                      <a:pt x="0" y="1141"/>
                    </a:lnTo>
                    <a:close/>
                  </a:path>
                </a:pathLst>
              </a:custGeom>
              <a:solidFill>
                <a:srgbClr val="B4E1B4"/>
              </a:solidFill>
              <a:ln w="9525">
                <a:solidFill>
                  <a:srgbClr val="663300"/>
                </a:solidFill>
                <a:round/>
                <a:headEnd/>
                <a:tailEnd/>
              </a:ln>
            </p:spPr>
            <p:txBody>
              <a:bodyPr/>
              <a:lstStyle/>
              <a:p>
                <a:endParaRPr lang="he-IL"/>
              </a:p>
            </p:txBody>
          </p:sp>
          <p:sp>
            <p:nvSpPr>
              <p:cNvPr id="1010729" name="Freeform 41"/>
              <p:cNvSpPr>
                <a:spLocks/>
              </p:cNvSpPr>
              <p:nvPr/>
            </p:nvSpPr>
            <p:spPr bwMode="auto">
              <a:xfrm>
                <a:off x="2952" y="2867"/>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799879"/>
              </a:solidFill>
              <a:ln w="9525">
                <a:solidFill>
                  <a:srgbClr val="663300"/>
                </a:solidFill>
                <a:round/>
                <a:headEnd/>
                <a:tailEnd/>
              </a:ln>
            </p:spPr>
            <p:txBody>
              <a:bodyPr/>
              <a:lstStyle/>
              <a:p>
                <a:endParaRPr lang="he-IL"/>
              </a:p>
            </p:txBody>
          </p:sp>
        </p:grpSp>
        <p:sp>
          <p:nvSpPr>
            <p:cNvPr id="1010730" name="Rectangle 42"/>
            <p:cNvSpPr>
              <a:spLocks noChangeArrowheads="1"/>
            </p:cNvSpPr>
            <p:nvPr/>
          </p:nvSpPr>
          <p:spPr bwMode="auto">
            <a:xfrm>
              <a:off x="2952" y="3029"/>
              <a:ext cx="1204" cy="408"/>
            </a:xfrm>
            <a:prstGeom prst="rect">
              <a:avLst/>
            </a:prstGeom>
            <a:blipFill dpi="0" rotWithShape="0">
              <a:blip r:embed="rId3" cstate="print"/>
              <a:srcRect/>
              <a:tile tx="0" ty="0" sx="100000" sy="100000" flip="none" algn="tl"/>
            </a:blipFill>
            <a:ln w="9525">
              <a:solidFill>
                <a:srgbClr val="663300"/>
              </a:solidFill>
              <a:miter lim="800000"/>
              <a:headEnd/>
              <a:tailEnd/>
            </a:ln>
          </p:spPr>
          <p:txBody>
            <a:bodyPr/>
            <a:lstStyle/>
            <a:p>
              <a:endParaRPr lang="he-IL"/>
            </a:p>
          </p:txBody>
        </p:sp>
      </p:grpSp>
      <p:grpSp>
        <p:nvGrpSpPr>
          <p:cNvPr id="18" name="Group 43"/>
          <p:cNvGrpSpPr>
            <a:grpSpLocks/>
          </p:cNvGrpSpPr>
          <p:nvPr/>
        </p:nvGrpSpPr>
        <p:grpSpPr bwMode="auto">
          <a:xfrm>
            <a:off x="4341813" y="3624263"/>
            <a:ext cx="3595687" cy="1046162"/>
            <a:chOff x="2952" y="2520"/>
            <a:chExt cx="1374" cy="551"/>
          </a:xfrm>
        </p:grpSpPr>
        <p:grpSp>
          <p:nvGrpSpPr>
            <p:cNvPr id="19" name="Group 44"/>
            <p:cNvGrpSpPr>
              <a:grpSpLocks/>
            </p:cNvGrpSpPr>
            <p:nvPr/>
          </p:nvGrpSpPr>
          <p:grpSpPr bwMode="auto">
            <a:xfrm>
              <a:off x="2952" y="2520"/>
              <a:ext cx="1374" cy="551"/>
              <a:chOff x="2952" y="2520"/>
              <a:chExt cx="1374" cy="551"/>
            </a:xfrm>
          </p:grpSpPr>
          <p:sp>
            <p:nvSpPr>
              <p:cNvPr id="1010733" name="Freeform 45"/>
              <p:cNvSpPr>
                <a:spLocks/>
              </p:cNvSpPr>
              <p:nvPr/>
            </p:nvSpPr>
            <p:spPr bwMode="auto">
              <a:xfrm>
                <a:off x="4156" y="2520"/>
                <a:ext cx="170" cy="551"/>
              </a:xfrm>
              <a:custGeom>
                <a:avLst/>
                <a:gdLst/>
                <a:ahLst/>
                <a:cxnLst>
                  <a:cxn ang="0">
                    <a:pos x="0" y="1102"/>
                  </a:cxn>
                  <a:cxn ang="0">
                    <a:pos x="0" y="324"/>
                  </a:cxn>
                  <a:cxn ang="0">
                    <a:pos x="340" y="0"/>
                  </a:cxn>
                  <a:cxn ang="0">
                    <a:pos x="340" y="778"/>
                  </a:cxn>
                  <a:cxn ang="0">
                    <a:pos x="0" y="1102"/>
                  </a:cxn>
                </a:cxnLst>
                <a:rect l="0" t="0" r="r" b="b"/>
                <a:pathLst>
                  <a:path w="340" h="1102">
                    <a:moveTo>
                      <a:pt x="0" y="1102"/>
                    </a:moveTo>
                    <a:lnTo>
                      <a:pt x="0" y="324"/>
                    </a:lnTo>
                    <a:lnTo>
                      <a:pt x="340" y="0"/>
                    </a:lnTo>
                    <a:lnTo>
                      <a:pt x="340" y="778"/>
                    </a:lnTo>
                    <a:lnTo>
                      <a:pt x="0" y="1102"/>
                    </a:lnTo>
                    <a:close/>
                  </a:path>
                </a:pathLst>
              </a:custGeom>
              <a:solidFill>
                <a:srgbClr val="E1E187"/>
              </a:solidFill>
              <a:ln w="9525">
                <a:solidFill>
                  <a:srgbClr val="663300"/>
                </a:solidFill>
                <a:round/>
                <a:headEnd/>
                <a:tailEnd/>
              </a:ln>
            </p:spPr>
            <p:txBody>
              <a:bodyPr/>
              <a:lstStyle/>
              <a:p>
                <a:endParaRPr lang="he-IL"/>
              </a:p>
            </p:txBody>
          </p:sp>
          <p:sp>
            <p:nvSpPr>
              <p:cNvPr id="1010734" name="Freeform 46"/>
              <p:cNvSpPr>
                <a:spLocks/>
              </p:cNvSpPr>
              <p:nvPr/>
            </p:nvSpPr>
            <p:spPr bwMode="auto">
              <a:xfrm>
                <a:off x="2952" y="2520"/>
                <a:ext cx="1374" cy="162"/>
              </a:xfrm>
              <a:custGeom>
                <a:avLst/>
                <a:gdLst/>
                <a:ahLst/>
                <a:cxnLst>
                  <a:cxn ang="0">
                    <a:pos x="2408" y="324"/>
                  </a:cxn>
                  <a:cxn ang="0">
                    <a:pos x="0" y="324"/>
                  </a:cxn>
                  <a:cxn ang="0">
                    <a:pos x="340" y="0"/>
                  </a:cxn>
                  <a:cxn ang="0">
                    <a:pos x="2748" y="0"/>
                  </a:cxn>
                  <a:cxn ang="0">
                    <a:pos x="2408" y="324"/>
                  </a:cxn>
                </a:cxnLst>
                <a:rect l="0" t="0" r="r" b="b"/>
                <a:pathLst>
                  <a:path w="2748" h="324">
                    <a:moveTo>
                      <a:pt x="2408" y="324"/>
                    </a:moveTo>
                    <a:lnTo>
                      <a:pt x="0" y="324"/>
                    </a:lnTo>
                    <a:lnTo>
                      <a:pt x="340" y="0"/>
                    </a:lnTo>
                    <a:lnTo>
                      <a:pt x="2748" y="0"/>
                    </a:lnTo>
                    <a:lnTo>
                      <a:pt x="2408" y="324"/>
                    </a:lnTo>
                    <a:close/>
                  </a:path>
                </a:pathLst>
              </a:custGeom>
              <a:solidFill>
                <a:srgbClr val="98985B"/>
              </a:solidFill>
              <a:ln w="9525">
                <a:solidFill>
                  <a:srgbClr val="663300"/>
                </a:solidFill>
                <a:round/>
                <a:headEnd/>
                <a:tailEnd/>
              </a:ln>
            </p:spPr>
            <p:txBody>
              <a:bodyPr/>
              <a:lstStyle/>
              <a:p>
                <a:endParaRPr lang="he-IL"/>
              </a:p>
            </p:txBody>
          </p:sp>
        </p:grpSp>
        <p:sp>
          <p:nvSpPr>
            <p:cNvPr id="1010735" name="Rectangle 47"/>
            <p:cNvSpPr>
              <a:spLocks noChangeArrowheads="1"/>
            </p:cNvSpPr>
            <p:nvPr/>
          </p:nvSpPr>
          <p:spPr bwMode="auto">
            <a:xfrm>
              <a:off x="2952" y="2682"/>
              <a:ext cx="1204" cy="389"/>
            </a:xfrm>
            <a:prstGeom prst="rect">
              <a:avLst/>
            </a:prstGeom>
            <a:blipFill dpi="0" rotWithShape="0">
              <a:blip r:embed="rId4" cstate="print"/>
              <a:srcRect/>
              <a:tile tx="0" ty="0" sx="100000" sy="100000" flip="none" algn="tl"/>
            </a:blipFill>
            <a:ln w="9525">
              <a:solidFill>
                <a:srgbClr val="663300"/>
              </a:solidFill>
              <a:miter lim="800000"/>
              <a:headEnd/>
              <a:tailEnd/>
            </a:ln>
          </p:spPr>
          <p:txBody>
            <a:bodyPr/>
            <a:lstStyle/>
            <a:p>
              <a:endParaRPr lang="he-IL"/>
            </a:p>
          </p:txBody>
        </p:sp>
      </p:grpSp>
      <p:sp>
        <p:nvSpPr>
          <p:cNvPr id="1010736" name="Rectangle 48"/>
          <p:cNvSpPr>
            <a:spLocks noChangeArrowheads="1"/>
          </p:cNvSpPr>
          <p:nvPr/>
        </p:nvSpPr>
        <p:spPr bwMode="auto">
          <a:xfrm rot="16200000">
            <a:off x="7269956" y="4852194"/>
            <a:ext cx="906463" cy="212725"/>
          </a:xfrm>
          <a:prstGeom prst="rect">
            <a:avLst/>
          </a:prstGeom>
          <a:noFill/>
          <a:ln w="9525">
            <a:noFill/>
            <a:miter lim="800000"/>
            <a:headEnd/>
            <a:tailEnd/>
          </a:ln>
        </p:spPr>
        <p:txBody>
          <a:bodyPr wrap="none" lIns="0" tIns="0" rIns="0" bIns="0">
            <a:spAutoFit/>
          </a:bodyPr>
          <a:lstStyle/>
          <a:p>
            <a:pPr algn="ctr"/>
            <a:r>
              <a:rPr lang="en-US" sz="1400" b="1">
                <a:solidFill>
                  <a:srgbClr val="800000"/>
                </a:solidFill>
              </a:rPr>
              <a:t>Data Plane</a:t>
            </a:r>
            <a:endParaRPr lang="en-US" sz="2800">
              <a:latin typeface="Times New Roman" pitchFamily="18" charset="0"/>
            </a:endParaRPr>
          </a:p>
        </p:txBody>
      </p:sp>
      <p:sp>
        <p:nvSpPr>
          <p:cNvPr id="1010737" name="Rectangle 49"/>
          <p:cNvSpPr>
            <a:spLocks noChangeArrowheads="1"/>
          </p:cNvSpPr>
          <p:nvPr/>
        </p:nvSpPr>
        <p:spPr bwMode="auto">
          <a:xfrm rot="16200000">
            <a:off x="7620000" y="4500563"/>
            <a:ext cx="1152525" cy="212725"/>
          </a:xfrm>
          <a:prstGeom prst="rect">
            <a:avLst/>
          </a:prstGeom>
          <a:noFill/>
          <a:ln w="9525">
            <a:noFill/>
            <a:miter lim="800000"/>
            <a:headEnd/>
            <a:tailEnd/>
          </a:ln>
        </p:spPr>
        <p:txBody>
          <a:bodyPr wrap="none" lIns="0" tIns="0" rIns="0" bIns="0">
            <a:spAutoFit/>
          </a:bodyPr>
          <a:lstStyle/>
          <a:p>
            <a:pPr algn="ctr"/>
            <a:r>
              <a:rPr lang="en-US" sz="1400" b="1">
                <a:solidFill>
                  <a:srgbClr val="800000"/>
                </a:solidFill>
              </a:rPr>
              <a:t>Control Plane</a:t>
            </a:r>
            <a:endParaRPr lang="en-US" sz="2800">
              <a:latin typeface="Times New Roman" pitchFamily="18" charset="0"/>
            </a:endParaRPr>
          </a:p>
        </p:txBody>
      </p:sp>
      <p:sp>
        <p:nvSpPr>
          <p:cNvPr id="1010738" name="Rectangle 50"/>
          <p:cNvSpPr>
            <a:spLocks noChangeArrowheads="1"/>
          </p:cNvSpPr>
          <p:nvPr/>
        </p:nvSpPr>
        <p:spPr bwMode="auto">
          <a:xfrm rot="16200000">
            <a:off x="7868444" y="4083844"/>
            <a:ext cx="1604963" cy="212725"/>
          </a:xfrm>
          <a:prstGeom prst="rect">
            <a:avLst/>
          </a:prstGeom>
          <a:noFill/>
          <a:ln w="9525">
            <a:noFill/>
            <a:miter lim="800000"/>
            <a:headEnd/>
            <a:tailEnd/>
          </a:ln>
        </p:spPr>
        <p:txBody>
          <a:bodyPr wrap="none" lIns="0" tIns="0" rIns="0" bIns="0">
            <a:spAutoFit/>
          </a:bodyPr>
          <a:lstStyle/>
          <a:p>
            <a:pPr algn="ctr"/>
            <a:r>
              <a:rPr lang="en-US" sz="1400" b="1">
                <a:solidFill>
                  <a:srgbClr val="800000"/>
                </a:solidFill>
              </a:rPr>
              <a:t>Management Plane</a:t>
            </a:r>
            <a:endParaRPr lang="en-US" sz="2800">
              <a:latin typeface="Times New Roman" pitchFamily="18" charset="0"/>
            </a:endParaRPr>
          </a:p>
        </p:txBody>
      </p:sp>
      <p:grpSp>
        <p:nvGrpSpPr>
          <p:cNvPr id="20" name="Group 51"/>
          <p:cNvGrpSpPr>
            <a:grpSpLocks/>
          </p:cNvGrpSpPr>
          <p:nvPr/>
        </p:nvGrpSpPr>
        <p:grpSpPr bwMode="auto">
          <a:xfrm>
            <a:off x="4476750" y="4194175"/>
            <a:ext cx="2895600" cy="1816100"/>
            <a:chOff x="3391" y="2687"/>
            <a:chExt cx="1318" cy="885"/>
          </a:xfrm>
        </p:grpSpPr>
        <p:sp>
          <p:nvSpPr>
            <p:cNvPr id="1010740" name="Rectangle 52"/>
            <p:cNvSpPr>
              <a:spLocks noChangeArrowheads="1"/>
            </p:cNvSpPr>
            <p:nvPr/>
          </p:nvSpPr>
          <p:spPr bwMode="auto">
            <a:xfrm>
              <a:off x="3415" y="3386"/>
              <a:ext cx="1241" cy="104"/>
            </a:xfrm>
            <a:prstGeom prst="rect">
              <a:avLst/>
            </a:prstGeom>
            <a:noFill/>
            <a:ln w="9525">
              <a:noFill/>
              <a:miter lim="800000"/>
              <a:headEnd/>
              <a:tailEnd/>
            </a:ln>
          </p:spPr>
          <p:txBody>
            <a:bodyPr lIns="0" tIns="0" rIns="0" bIns="0">
              <a:spAutoFit/>
            </a:bodyPr>
            <a:lstStyle/>
            <a:p>
              <a:pPr algn="ctr"/>
              <a:r>
                <a:rPr lang="en-US" sz="1400" b="1">
                  <a:solidFill>
                    <a:srgbClr val="010000"/>
                  </a:solidFill>
                </a:rPr>
                <a:t>Transport Services Layer                     </a:t>
              </a:r>
              <a:endParaRPr lang="en-US" sz="3200">
                <a:latin typeface="Times New Roman" pitchFamily="18" charset="0"/>
              </a:endParaRPr>
            </a:p>
          </p:txBody>
        </p:sp>
        <p:sp>
          <p:nvSpPr>
            <p:cNvPr id="1010741" name="Rectangle 53"/>
            <p:cNvSpPr>
              <a:spLocks noChangeArrowheads="1"/>
            </p:cNvSpPr>
            <p:nvPr/>
          </p:nvSpPr>
          <p:spPr bwMode="auto">
            <a:xfrm>
              <a:off x="3603" y="3505"/>
              <a:ext cx="916" cy="67"/>
            </a:xfrm>
            <a:prstGeom prst="rect">
              <a:avLst/>
            </a:prstGeom>
            <a:noFill/>
            <a:ln w="9525">
              <a:noFill/>
              <a:miter lim="800000"/>
              <a:headEnd/>
              <a:tailEnd/>
            </a:ln>
          </p:spPr>
          <p:txBody>
            <a:bodyPr wrap="none" lIns="0" tIns="0" rIns="0" bIns="0">
              <a:spAutoFit/>
            </a:bodyPr>
            <a:lstStyle/>
            <a:p>
              <a:pPr algn="ctr"/>
              <a:r>
                <a:rPr lang="en-US" sz="900">
                  <a:solidFill>
                    <a:srgbClr val="010000"/>
                  </a:solidFill>
                </a:rPr>
                <a:t>(e.g., IEEE 802.1, SONET/SDH, MPLS)</a:t>
              </a:r>
              <a:endParaRPr lang="en-US" sz="2800">
                <a:latin typeface="Times New Roman" pitchFamily="18" charset="0"/>
              </a:endParaRPr>
            </a:p>
          </p:txBody>
        </p:sp>
        <p:sp>
          <p:nvSpPr>
            <p:cNvPr id="1010742" name="Rectangle 54"/>
            <p:cNvSpPr>
              <a:spLocks noChangeArrowheads="1"/>
            </p:cNvSpPr>
            <p:nvPr/>
          </p:nvSpPr>
          <p:spPr bwMode="auto">
            <a:xfrm>
              <a:off x="4694" y="3467"/>
              <a:ext cx="15" cy="67"/>
            </a:xfrm>
            <a:prstGeom prst="rect">
              <a:avLst/>
            </a:prstGeom>
            <a:noFill/>
            <a:ln w="9525">
              <a:noFill/>
              <a:miter lim="800000"/>
              <a:headEnd/>
              <a:tailEnd/>
            </a:ln>
          </p:spPr>
          <p:txBody>
            <a:bodyPr wrap="none" lIns="0" tIns="0" rIns="0" bIns="0">
              <a:spAutoFit/>
            </a:bodyPr>
            <a:lstStyle/>
            <a:p>
              <a:pPr algn="ctr"/>
              <a:r>
                <a:rPr lang="en-US" sz="900">
                  <a:solidFill>
                    <a:srgbClr val="010000"/>
                  </a:solidFill>
                </a:rPr>
                <a:t> </a:t>
              </a:r>
              <a:endParaRPr lang="en-US" sz="2800">
                <a:latin typeface="Times New Roman" pitchFamily="18" charset="0"/>
              </a:endParaRPr>
            </a:p>
          </p:txBody>
        </p:sp>
        <p:sp>
          <p:nvSpPr>
            <p:cNvPr id="1010743" name="Rectangle 55"/>
            <p:cNvSpPr>
              <a:spLocks noChangeArrowheads="1"/>
            </p:cNvSpPr>
            <p:nvPr/>
          </p:nvSpPr>
          <p:spPr bwMode="auto">
            <a:xfrm>
              <a:off x="3408" y="3023"/>
              <a:ext cx="1200" cy="104"/>
            </a:xfrm>
            <a:prstGeom prst="rect">
              <a:avLst/>
            </a:prstGeom>
            <a:noFill/>
            <a:ln w="9525">
              <a:noFill/>
              <a:miter lim="800000"/>
              <a:headEnd/>
              <a:tailEnd/>
            </a:ln>
          </p:spPr>
          <p:txBody>
            <a:bodyPr lIns="0" tIns="0" rIns="0" bIns="0">
              <a:spAutoFit/>
            </a:bodyPr>
            <a:lstStyle/>
            <a:p>
              <a:pPr algn="ctr"/>
              <a:r>
                <a:rPr lang="en-US" sz="1400" b="1">
                  <a:solidFill>
                    <a:srgbClr val="000000"/>
                  </a:solidFill>
                </a:rPr>
                <a:t>Ethernet Services Layer       </a:t>
              </a:r>
              <a:endParaRPr lang="en-US" sz="3200" b="1">
                <a:latin typeface="Times New Roman" pitchFamily="18" charset="0"/>
              </a:endParaRPr>
            </a:p>
          </p:txBody>
        </p:sp>
        <p:sp>
          <p:nvSpPr>
            <p:cNvPr id="1010744" name="Rectangle 56"/>
            <p:cNvSpPr>
              <a:spLocks noChangeArrowheads="1"/>
            </p:cNvSpPr>
            <p:nvPr/>
          </p:nvSpPr>
          <p:spPr bwMode="auto">
            <a:xfrm>
              <a:off x="3824" y="3141"/>
              <a:ext cx="544" cy="66"/>
            </a:xfrm>
            <a:prstGeom prst="rect">
              <a:avLst/>
            </a:prstGeom>
            <a:noFill/>
            <a:ln w="9525">
              <a:noFill/>
              <a:miter lim="800000"/>
              <a:headEnd/>
              <a:tailEnd/>
            </a:ln>
          </p:spPr>
          <p:txBody>
            <a:bodyPr wrap="none" lIns="0" tIns="0" rIns="0" bIns="0">
              <a:spAutoFit/>
            </a:bodyPr>
            <a:lstStyle/>
            <a:p>
              <a:pPr algn="ctr"/>
              <a:r>
                <a:rPr lang="en-US" sz="900">
                  <a:solidFill>
                    <a:srgbClr val="000000"/>
                  </a:solidFill>
                </a:rPr>
                <a:t>(Ethernet Service PDU)</a:t>
              </a:r>
              <a:endParaRPr lang="en-US" sz="2800">
                <a:latin typeface="Times New Roman" pitchFamily="18" charset="0"/>
              </a:endParaRPr>
            </a:p>
          </p:txBody>
        </p:sp>
        <p:sp>
          <p:nvSpPr>
            <p:cNvPr id="1010745" name="Rectangle 57"/>
            <p:cNvSpPr>
              <a:spLocks noChangeArrowheads="1"/>
            </p:cNvSpPr>
            <p:nvPr/>
          </p:nvSpPr>
          <p:spPr bwMode="auto">
            <a:xfrm>
              <a:off x="3391" y="2687"/>
              <a:ext cx="1263" cy="104"/>
            </a:xfrm>
            <a:prstGeom prst="rect">
              <a:avLst/>
            </a:prstGeom>
            <a:noFill/>
            <a:ln w="9525">
              <a:noFill/>
              <a:miter lim="800000"/>
              <a:headEnd/>
              <a:tailEnd/>
            </a:ln>
          </p:spPr>
          <p:txBody>
            <a:bodyPr lIns="0" tIns="0" rIns="0" bIns="0">
              <a:spAutoFit/>
            </a:bodyPr>
            <a:lstStyle/>
            <a:p>
              <a:pPr algn="ctr"/>
              <a:r>
                <a:rPr lang="en-US" sz="1400" b="1">
                  <a:solidFill>
                    <a:srgbClr val="000000"/>
                  </a:solidFill>
                </a:rPr>
                <a:t>Application Services Layer                </a:t>
              </a:r>
              <a:endParaRPr lang="en-US" sz="3200" b="1">
                <a:latin typeface="Times New Roman" pitchFamily="18" charset="0"/>
              </a:endParaRPr>
            </a:p>
          </p:txBody>
        </p:sp>
        <p:sp>
          <p:nvSpPr>
            <p:cNvPr id="1010746" name="Rectangle 58"/>
            <p:cNvSpPr>
              <a:spLocks noChangeArrowheads="1"/>
            </p:cNvSpPr>
            <p:nvPr/>
          </p:nvSpPr>
          <p:spPr bwMode="auto">
            <a:xfrm>
              <a:off x="3778" y="2804"/>
              <a:ext cx="621" cy="66"/>
            </a:xfrm>
            <a:prstGeom prst="rect">
              <a:avLst/>
            </a:prstGeom>
            <a:noFill/>
            <a:ln w="9525">
              <a:noFill/>
              <a:miter lim="800000"/>
              <a:headEnd/>
              <a:tailEnd/>
            </a:ln>
          </p:spPr>
          <p:txBody>
            <a:bodyPr wrap="none" lIns="0" tIns="0" rIns="0" bIns="0">
              <a:spAutoFit/>
            </a:bodyPr>
            <a:lstStyle/>
            <a:p>
              <a:pPr algn="ctr"/>
              <a:r>
                <a:rPr lang="en-US" sz="900">
                  <a:solidFill>
                    <a:srgbClr val="000000"/>
                  </a:solidFill>
                </a:rPr>
                <a:t>(e.g., IP, MPLS, PDH, etc.)</a:t>
              </a:r>
              <a:endParaRPr lang="en-US" sz="2800">
                <a:latin typeface="Times New Roman" pitchFamily="18" charset="0"/>
              </a:endParaRPr>
            </a:p>
          </p:txBody>
        </p:sp>
        <p:sp>
          <p:nvSpPr>
            <p:cNvPr id="1010747" name="Rectangle 59"/>
            <p:cNvSpPr>
              <a:spLocks noChangeArrowheads="1"/>
            </p:cNvSpPr>
            <p:nvPr/>
          </p:nvSpPr>
          <p:spPr bwMode="auto">
            <a:xfrm>
              <a:off x="4519" y="2754"/>
              <a:ext cx="19" cy="89"/>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 </a:t>
              </a:r>
              <a:endParaRPr lang="en-US" sz="2800">
                <a:latin typeface="Times New Roman" pitchFamily="18" charset="0"/>
              </a:endParaRPr>
            </a:p>
          </p:txBody>
        </p:sp>
      </p:grpSp>
      <p:sp>
        <p:nvSpPr>
          <p:cNvPr id="1010748" name="Rectangle 60"/>
          <p:cNvSpPr>
            <a:spLocks noChangeArrowheads="1"/>
          </p:cNvSpPr>
          <p:nvPr/>
        </p:nvSpPr>
        <p:spPr bwMode="auto">
          <a:xfrm>
            <a:off x="2628900" y="4260850"/>
            <a:ext cx="1549400" cy="319088"/>
          </a:xfrm>
          <a:prstGeom prst="rect">
            <a:avLst/>
          </a:prstGeom>
          <a:noFill/>
          <a:ln w="9525">
            <a:noFill/>
            <a:miter lim="800000"/>
            <a:headEnd/>
            <a:tailEnd/>
          </a:ln>
          <a:effectLst/>
        </p:spPr>
        <p:txBody>
          <a:bodyPr lIns="0" rIns="0" anchor="ctr"/>
          <a:lstStyle/>
          <a:p>
            <a:pPr marL="342900" indent="-342900" algn="r"/>
            <a:r>
              <a:rPr lang="en-US" sz="1400" b="1">
                <a:latin typeface="Verdana" pitchFamily="34" charset="0"/>
                <a:cs typeface="Times New Roman" pitchFamily="18" charset="0"/>
              </a:rPr>
              <a:t>APP Layer</a:t>
            </a:r>
            <a:endParaRPr lang="en-US" sz="3200" b="1">
              <a:latin typeface="Verdana" pitchFamily="34" charset="0"/>
            </a:endParaRPr>
          </a:p>
        </p:txBody>
      </p:sp>
      <p:sp>
        <p:nvSpPr>
          <p:cNvPr id="1010749" name="Rectangle 61"/>
          <p:cNvSpPr>
            <a:spLocks noChangeArrowheads="1"/>
          </p:cNvSpPr>
          <p:nvPr/>
        </p:nvSpPr>
        <p:spPr bwMode="auto">
          <a:xfrm>
            <a:off x="2649538" y="4867275"/>
            <a:ext cx="1549400" cy="317500"/>
          </a:xfrm>
          <a:prstGeom prst="rect">
            <a:avLst/>
          </a:prstGeom>
          <a:noFill/>
          <a:ln w="9525">
            <a:noFill/>
            <a:miter lim="800000"/>
            <a:headEnd/>
            <a:tailEnd/>
          </a:ln>
          <a:effectLst/>
        </p:spPr>
        <p:txBody>
          <a:bodyPr lIns="0" rIns="0" anchor="ctr"/>
          <a:lstStyle/>
          <a:p>
            <a:pPr marL="342900" indent="-342900" algn="r"/>
            <a:r>
              <a:rPr lang="en-US" sz="1400" b="1">
                <a:latin typeface="Verdana" pitchFamily="34" charset="0"/>
                <a:cs typeface="Times New Roman" pitchFamily="18" charset="0"/>
              </a:rPr>
              <a:t>ETH Layer</a:t>
            </a:r>
            <a:endParaRPr lang="en-US" sz="3200" b="1">
              <a:latin typeface="Verdana" pitchFamily="34" charset="0"/>
            </a:endParaRPr>
          </a:p>
        </p:txBody>
      </p:sp>
      <p:sp>
        <p:nvSpPr>
          <p:cNvPr id="1010750" name="Rectangle 62"/>
          <p:cNvSpPr>
            <a:spLocks noChangeArrowheads="1"/>
          </p:cNvSpPr>
          <p:nvPr/>
        </p:nvSpPr>
        <p:spPr bwMode="auto">
          <a:xfrm>
            <a:off x="2514600" y="5608638"/>
            <a:ext cx="1757363" cy="317500"/>
          </a:xfrm>
          <a:prstGeom prst="rect">
            <a:avLst/>
          </a:prstGeom>
          <a:noFill/>
          <a:ln w="9525">
            <a:noFill/>
            <a:miter lim="800000"/>
            <a:headEnd/>
            <a:tailEnd/>
          </a:ln>
          <a:effectLst/>
        </p:spPr>
        <p:txBody>
          <a:bodyPr lIns="0" rIns="0" anchor="ctr"/>
          <a:lstStyle/>
          <a:p>
            <a:pPr marL="342900" indent="-342900" algn="r"/>
            <a:r>
              <a:rPr lang="en-US" sz="1400" b="1">
                <a:latin typeface="Verdana" pitchFamily="34" charset="0"/>
                <a:cs typeface="Times New Roman" pitchFamily="18" charset="0"/>
              </a:rPr>
              <a:t>TRAN Layer</a:t>
            </a:r>
            <a:endParaRPr lang="en-US" sz="3200" b="1">
              <a:latin typeface="Verdana" pitchFamily="34" charset="0"/>
            </a:endParaRPr>
          </a:p>
        </p:txBody>
      </p:sp>
      <p:sp>
        <p:nvSpPr>
          <p:cNvPr id="1010751" name="Rectangle 63"/>
          <p:cNvSpPr>
            <a:spLocks noChangeArrowheads="1"/>
          </p:cNvSpPr>
          <p:nvPr/>
        </p:nvSpPr>
        <p:spPr bwMode="auto">
          <a:xfrm>
            <a:off x="457200" y="914400"/>
            <a:ext cx="8382000" cy="4114800"/>
          </a:xfrm>
          <a:prstGeom prst="rect">
            <a:avLst/>
          </a:prstGeom>
          <a:noFill/>
          <a:ln w="9525">
            <a:noFill/>
            <a:miter lim="800000"/>
            <a:headEnd/>
            <a:tailEnd/>
          </a:ln>
          <a:effectLst/>
        </p:spPr>
        <p:txBody>
          <a:bodyPr/>
          <a:lstStyle/>
          <a:p>
            <a:r>
              <a:rPr lang="en-US" sz="2400"/>
              <a:t>Data moves from UNI to UNI across "the network" with a layered architecture.</a:t>
            </a:r>
          </a:p>
          <a:p>
            <a:r>
              <a:rPr lang="en-US" sz="2400"/>
              <a:t>                                                                     </a:t>
            </a:r>
          </a:p>
          <a:p>
            <a:pPr eaLnBrk="0" hangingPunct="0"/>
            <a:r>
              <a:rPr lang="en-US" sz="2400"/>
              <a:t>When traffic moves between ETH domains is does so at the TRAN layer. This allows </a:t>
            </a:r>
            <a:br>
              <a:rPr lang="en-US" sz="2400"/>
            </a:br>
            <a:r>
              <a:rPr lang="en-US" sz="2400"/>
              <a:t>Carrier Ethernet traffic to be </a:t>
            </a:r>
            <a:br>
              <a:rPr lang="en-US" sz="2400"/>
            </a:br>
            <a:r>
              <a:rPr lang="en-US" sz="2400"/>
              <a:t>agnostic to the networks </a:t>
            </a:r>
            <a:br>
              <a:rPr lang="en-US" sz="2400"/>
            </a:br>
            <a:r>
              <a:rPr lang="en-US" sz="2400"/>
              <a:t>that it traverses.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r>
              <a:rPr lang="en-US"/>
              <a:t>MEF Carrier Ethernet Terminology</a:t>
            </a:r>
          </a:p>
        </p:txBody>
      </p:sp>
      <p:sp>
        <p:nvSpPr>
          <p:cNvPr id="996355" name="Rectangle 3"/>
          <p:cNvSpPr>
            <a:spLocks noGrp="1" noChangeArrowheads="1"/>
          </p:cNvSpPr>
          <p:nvPr>
            <p:ph type="body" idx="1"/>
          </p:nvPr>
        </p:nvSpPr>
        <p:spPr>
          <a:xfrm>
            <a:off x="609600" y="1143000"/>
            <a:ext cx="8001000" cy="5029200"/>
          </a:xfrm>
        </p:spPr>
        <p:txBody>
          <a:bodyPr>
            <a:normAutofit fontScale="85000" lnSpcReduction="20000"/>
          </a:bodyPr>
          <a:lstStyle/>
          <a:p>
            <a:pPr marL="231775" indent="-231775">
              <a:lnSpc>
                <a:spcPct val="120000"/>
              </a:lnSpc>
              <a:spcBef>
                <a:spcPts val="0"/>
              </a:spcBef>
            </a:pPr>
            <a:r>
              <a:rPr lang="en-US" dirty="0" smtClean="0"/>
              <a:t>The User Network Interface (UNI)</a:t>
            </a:r>
          </a:p>
          <a:p>
            <a:pPr marL="566738" lvl="1" indent="-219075">
              <a:lnSpc>
                <a:spcPct val="120000"/>
              </a:lnSpc>
              <a:spcBef>
                <a:spcPts val="0"/>
              </a:spcBef>
            </a:pPr>
            <a:r>
              <a:rPr lang="en-US" sz="2000" dirty="0" smtClean="0"/>
              <a:t>The UNI is always provided by the Service Provider</a:t>
            </a:r>
          </a:p>
          <a:p>
            <a:pPr marL="566738" lvl="1" indent="-219075">
              <a:lnSpc>
                <a:spcPct val="120000"/>
              </a:lnSpc>
              <a:spcBef>
                <a:spcPts val="0"/>
              </a:spcBef>
            </a:pPr>
            <a:r>
              <a:rPr lang="en-US" sz="2000" dirty="0" smtClean="0"/>
              <a:t>The UNI in a Carrier Ethernet Network is a physical Ethernet Interface at operating speeds 10Mbs, 100Mbps, 1Gbps or 10Gbps</a:t>
            </a:r>
          </a:p>
          <a:p>
            <a:pPr>
              <a:lnSpc>
                <a:spcPct val="120000"/>
              </a:lnSpc>
              <a:spcBef>
                <a:spcPts val="0"/>
              </a:spcBef>
            </a:pPr>
            <a:r>
              <a:rPr lang="en-US" sz="2400" dirty="0" smtClean="0"/>
              <a:t>Ethernet </a:t>
            </a:r>
            <a:r>
              <a:rPr lang="en-US" sz="2400" dirty="0"/>
              <a:t>Virtual Connection (EVC)</a:t>
            </a:r>
          </a:p>
          <a:p>
            <a:pPr lvl="1">
              <a:lnSpc>
                <a:spcPct val="120000"/>
              </a:lnSpc>
              <a:spcBef>
                <a:spcPts val="0"/>
              </a:spcBef>
            </a:pPr>
            <a:r>
              <a:rPr lang="en-US" sz="2400" dirty="0"/>
              <a:t>Service container</a:t>
            </a:r>
          </a:p>
          <a:p>
            <a:pPr lvl="1">
              <a:lnSpc>
                <a:spcPct val="120000"/>
              </a:lnSpc>
              <a:spcBef>
                <a:spcPts val="0"/>
              </a:spcBef>
            </a:pPr>
            <a:r>
              <a:rPr lang="en-US" sz="2400" dirty="0"/>
              <a:t>Connects two or more subscriber sites (UNI’s)</a:t>
            </a:r>
          </a:p>
          <a:p>
            <a:pPr lvl="1">
              <a:lnSpc>
                <a:spcPct val="120000"/>
              </a:lnSpc>
              <a:spcBef>
                <a:spcPts val="0"/>
              </a:spcBef>
            </a:pPr>
            <a:r>
              <a:rPr lang="en-US" sz="2400" dirty="0"/>
              <a:t>An association of two or more UNIs </a:t>
            </a:r>
          </a:p>
          <a:p>
            <a:pPr lvl="1">
              <a:lnSpc>
                <a:spcPct val="120000"/>
              </a:lnSpc>
              <a:spcBef>
                <a:spcPts val="0"/>
              </a:spcBef>
            </a:pPr>
            <a:r>
              <a:rPr lang="en-US" sz="2400" dirty="0"/>
              <a:t>Prevents data transfer between sites that are not part of the same EVC</a:t>
            </a:r>
          </a:p>
          <a:p>
            <a:pPr lvl="1">
              <a:lnSpc>
                <a:spcPct val="120000"/>
              </a:lnSpc>
              <a:spcBef>
                <a:spcPts val="0"/>
              </a:spcBef>
            </a:pPr>
            <a:r>
              <a:rPr lang="en-US" sz="2400" dirty="0"/>
              <a:t>Three types of EVCs</a:t>
            </a:r>
          </a:p>
          <a:p>
            <a:pPr lvl="2">
              <a:lnSpc>
                <a:spcPct val="120000"/>
              </a:lnSpc>
              <a:spcBef>
                <a:spcPts val="0"/>
              </a:spcBef>
            </a:pPr>
            <a:r>
              <a:rPr lang="en-US" sz="2000" dirty="0"/>
              <a:t>Point-to-Point</a:t>
            </a:r>
          </a:p>
          <a:p>
            <a:pPr lvl="2">
              <a:lnSpc>
                <a:spcPct val="120000"/>
              </a:lnSpc>
              <a:spcBef>
                <a:spcPts val="0"/>
              </a:spcBef>
            </a:pPr>
            <a:r>
              <a:rPr lang="en-US" sz="2000" dirty="0"/>
              <a:t>Multipoint-to-Multipoint</a:t>
            </a:r>
          </a:p>
          <a:p>
            <a:pPr lvl="2">
              <a:lnSpc>
                <a:spcPct val="120000"/>
              </a:lnSpc>
              <a:spcBef>
                <a:spcPts val="0"/>
              </a:spcBef>
            </a:pPr>
            <a:r>
              <a:rPr lang="en-US" sz="2000" dirty="0"/>
              <a:t>Rooted Multipoint</a:t>
            </a:r>
          </a:p>
          <a:p>
            <a:pPr lvl="1">
              <a:lnSpc>
                <a:spcPct val="120000"/>
              </a:lnSpc>
              <a:spcBef>
                <a:spcPts val="0"/>
              </a:spcBef>
            </a:pPr>
            <a:r>
              <a:rPr lang="en-US" sz="2400" dirty="0"/>
              <a:t>Can be bundled or multiplexed on the same UNI</a:t>
            </a:r>
          </a:p>
          <a:p>
            <a:pPr lvl="1">
              <a:lnSpc>
                <a:spcPct val="120000"/>
              </a:lnSpc>
              <a:spcBef>
                <a:spcPts val="0"/>
              </a:spcBef>
            </a:pPr>
            <a:r>
              <a:rPr lang="en-US" sz="2400" dirty="0"/>
              <a:t>Defined in MEF </a:t>
            </a:r>
            <a:r>
              <a:rPr lang="en-US" sz="2400" dirty="0" smtClean="0"/>
              <a:t>10.2 </a:t>
            </a:r>
            <a:r>
              <a:rPr lang="en-US" sz="2400" dirty="0"/>
              <a:t>technical specification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5309</TotalTime>
  <Words>5518</Words>
  <Application>Microsoft Office PowerPoint</Application>
  <PresentationFormat>On-screen Show (4:3)</PresentationFormat>
  <Paragraphs>1326</Paragraphs>
  <Slides>50</Slides>
  <Notes>26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Carrier Ethernet Services</vt:lpstr>
      <vt:lpstr>MEF Reference Presentations</vt:lpstr>
      <vt:lpstr>Purpose</vt:lpstr>
      <vt:lpstr>Topics</vt:lpstr>
      <vt:lpstr>Carrier Ethernet Defined</vt:lpstr>
      <vt:lpstr>What is Carrier Ethernet?</vt:lpstr>
      <vt:lpstr>Carrier Ethernet Architecture</vt:lpstr>
      <vt:lpstr>Carrier Ethernet Architecture</vt:lpstr>
      <vt:lpstr>MEF Carrier Ethernet Terminology</vt:lpstr>
      <vt:lpstr>Carrier Ethernet Terminology</vt:lpstr>
      <vt:lpstr> Carrier Ethernet Service Types</vt:lpstr>
      <vt:lpstr> Services Using E-Line Service Type</vt:lpstr>
      <vt:lpstr> Services Using E-Line Service Type</vt:lpstr>
      <vt:lpstr> Services Using E-LAN Service Type</vt:lpstr>
      <vt:lpstr> Services Using E-Tree Service Type</vt:lpstr>
      <vt:lpstr>Delivered Over Wide Variety of Access Media</vt:lpstr>
      <vt:lpstr>Service Attributes</vt:lpstr>
      <vt:lpstr>Bandwidth Profiles &amp; Traffic Management (1)</vt:lpstr>
      <vt:lpstr>Bandwidth Profiles &amp; Traffic Management (2)</vt:lpstr>
      <vt:lpstr>Further Technical information</vt:lpstr>
      <vt:lpstr>Circuit Emulation Services over Carrier Ethernet</vt:lpstr>
      <vt:lpstr>Carrier Ethernet Architecture for Cable Operators</vt:lpstr>
      <vt:lpstr>New Technical Work</vt:lpstr>
      <vt:lpstr>MEF Technical Update</vt:lpstr>
      <vt:lpstr>Carrier Ethernet Class of Service</vt:lpstr>
      <vt:lpstr>Background: CoS Phase I</vt:lpstr>
      <vt:lpstr>Mapping the CoS Model at an ENNI</vt:lpstr>
      <vt:lpstr>Introducing MEF 23.1</vt:lpstr>
      <vt:lpstr>Class of Service Session Phase II</vt:lpstr>
      <vt:lpstr>MEF Class of Service Extensions (MEF 23.1)</vt:lpstr>
      <vt:lpstr>MEF Class of Service Extensions</vt:lpstr>
      <vt:lpstr> Class of Service Phase 2 (MEF 23.1)</vt:lpstr>
      <vt:lpstr>Slide 33</vt:lpstr>
      <vt:lpstr>Three CoS Model Using PCP or DSCP per Frame</vt:lpstr>
      <vt:lpstr>Example: Full C-Tag PCP Mappings</vt:lpstr>
      <vt:lpstr>Parameters for Performance Metrics</vt:lpstr>
      <vt:lpstr>Performance Tier 1 CPOs </vt:lpstr>
      <vt:lpstr>Performance Tier 2 CPOs </vt:lpstr>
      <vt:lpstr>Per Application CPOs</vt:lpstr>
      <vt:lpstr>Per Application CPOs (Summary)</vt:lpstr>
      <vt:lpstr>Benefits of CoS Alignment, Standardization</vt:lpstr>
      <vt:lpstr>Example Uses of Services</vt:lpstr>
      <vt:lpstr>Examples for EPL</vt:lpstr>
      <vt:lpstr>Example Use of EVPL</vt:lpstr>
      <vt:lpstr>Example Use of EVP-LAN</vt:lpstr>
      <vt:lpstr>Example Use of EP-Tree</vt:lpstr>
      <vt:lpstr>Example Use of EVP-Tree</vt:lpstr>
      <vt:lpstr>Carrier Ethernet in Action </vt:lpstr>
      <vt:lpstr>MEF Reference Presentations</vt:lpstr>
      <vt:lpstr>End of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mark.fishburn</dc:creator>
  <cp:lastModifiedBy>mark.fishburn</cp:lastModifiedBy>
  <cp:revision>411</cp:revision>
  <dcterms:created xsi:type="dcterms:W3CDTF">2011-10-19T17:31:45Z</dcterms:created>
  <dcterms:modified xsi:type="dcterms:W3CDTF">2011-11-26T20:12:39Z</dcterms:modified>
</cp:coreProperties>
</file>