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0" r:id="rId2"/>
    <p:sldId id="301" r:id="rId3"/>
    <p:sldId id="265" r:id="rId4"/>
    <p:sldId id="291" r:id="rId5"/>
    <p:sldId id="292" r:id="rId6"/>
    <p:sldId id="293" r:id="rId7"/>
    <p:sldId id="295" r:id="rId8"/>
    <p:sldId id="268" r:id="rId9"/>
    <p:sldId id="269" r:id="rId10"/>
    <p:sldId id="270" r:id="rId11"/>
    <p:sldId id="271" r:id="rId12"/>
    <p:sldId id="272" r:id="rId13"/>
    <p:sldId id="296" r:id="rId14"/>
    <p:sldId id="297" r:id="rId15"/>
    <p:sldId id="286" r:id="rId16"/>
    <p:sldId id="287" r:id="rId17"/>
    <p:sldId id="288" r:id="rId18"/>
    <p:sldId id="289" r:id="rId19"/>
    <p:sldId id="298"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8D6F0"/>
    <a:srgbClr val="000000"/>
    <a:srgbClr val="9999CC"/>
    <a:srgbClr val="255997"/>
    <a:srgbClr val="000033"/>
    <a:srgbClr val="3333C9"/>
    <a:srgbClr val="000066"/>
    <a:srgbClr val="548ED5"/>
    <a:srgbClr val="94B8E4"/>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88755" autoAdjust="0"/>
  </p:normalViewPr>
  <p:slideViewPr>
    <p:cSldViewPr>
      <p:cViewPr>
        <p:scale>
          <a:sx n="69" d="100"/>
          <a:sy n="69" d="100"/>
        </p:scale>
        <p:origin x="-2030" y="-163"/>
      </p:cViewPr>
      <p:guideLst>
        <p:guide orient="horz" pos="2160"/>
        <p:guide pos="2880"/>
      </p:guideLst>
    </p:cSldViewPr>
  </p:slideViewPr>
  <p:notesTextViewPr>
    <p:cViewPr>
      <p:scale>
        <a:sx n="100" d="100"/>
        <a:sy n="100" d="100"/>
      </p:scale>
      <p:origin x="0" y="0"/>
    </p:cViewPr>
  </p:notesTextViewPr>
  <p:sorterViewPr>
    <p:cViewPr>
      <p:scale>
        <a:sx n="44" d="100"/>
        <a:sy n="44" d="100"/>
      </p:scale>
      <p:origin x="0" y="0"/>
    </p:cViewPr>
  </p:sorter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51500-9710-49A6-AD3D-9DD340CFF67D}" type="datetimeFigureOut">
              <a:rPr lang="en-US" smtClean="0"/>
              <a:pPr/>
              <a:t>11/26/2011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2B45-260F-4F28-819A-9D468CA28CB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r>
              <a:rPr lang="en-US" dirty="0" smtClean="0"/>
              <a:t>We will discuss Principal</a:t>
            </a:r>
            <a:r>
              <a:rPr lang="en-US" baseline="0" dirty="0" smtClean="0"/>
              <a:t> Applications for Ethernet Business Services, the market sectors and the benefits of those services</a:t>
            </a:r>
          </a:p>
          <a:p>
            <a:pPr eaLnBrk="1" hangingPunct="1">
              <a:spcBef>
                <a:spcPct val="0"/>
              </a:spcBef>
            </a:pPr>
            <a:r>
              <a:rPr lang="en-US" baseline="0" dirty="0" smtClean="0"/>
              <a:t>We will then review the multiple service types that we will see presented today</a:t>
            </a:r>
          </a:p>
          <a:p>
            <a:pPr eaLnBrk="1" hangingPunct="1">
              <a:spcBef>
                <a:spcPct val="0"/>
              </a:spcBef>
            </a:pPr>
            <a:r>
              <a:rPr lang="en-US" baseline="0" dirty="0" smtClean="0"/>
              <a:t>We have 4 use cases in which we will discuss the technical and business value propositions for applications in Finance, Medical, Retail and IT</a:t>
            </a:r>
          </a:p>
          <a:p>
            <a:pPr eaLnBrk="1" hangingPunct="1">
              <a:spcBef>
                <a:spcPct val="0"/>
              </a:spcBef>
            </a:pPr>
            <a:r>
              <a:rPr lang="en-US" baseline="0" dirty="0" smtClean="0"/>
              <a:t>We will also look at the new Business Services Marketing kit for Service Providers</a:t>
            </a:r>
          </a:p>
          <a:p>
            <a:pPr eaLnBrk="1" hangingPunct="1">
              <a:spcBef>
                <a:spcPct val="0"/>
              </a:spcBef>
            </a:pPr>
            <a:endParaRPr lang="en-US" baseline="0" dirty="0" smtClean="0"/>
          </a:p>
        </p:txBody>
      </p:sp>
      <p:sp>
        <p:nvSpPr>
          <p:cNvPr id="47108" name="Slide Number Placeholder 3"/>
          <p:cNvSpPr>
            <a:spLocks noGrp="1"/>
          </p:cNvSpPr>
          <p:nvPr>
            <p:ph type="sldNum" sz="quarter" idx="5"/>
          </p:nvPr>
        </p:nvSpPr>
        <p:spPr>
          <a:noFill/>
        </p:spPr>
        <p:txBody>
          <a:bodyPr/>
          <a:lstStyle/>
          <a:p>
            <a:fld id="{F96D73AF-B42C-4E79-AC58-D5B54B299ACE}" type="slidenum">
              <a:rPr lang="en-US" smtClean="0"/>
              <a:pPr/>
              <a:t>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39A5845-C7A5-4F8B-B24B-AD03AF3A9139}" type="slidenum">
              <a:rPr lang="en-US" smtClean="0"/>
              <a:pPr/>
              <a:t>4</a:t>
            </a:fld>
            <a:endParaRPr lang="en-US" dirty="0" smtClean="0"/>
          </a:p>
        </p:txBody>
      </p:sp>
      <p:sp>
        <p:nvSpPr>
          <p:cNvPr id="48131" name="Rectangle 2"/>
          <p:cNvSpPr>
            <a:spLocks noGrp="1" noRot="1" noChangeAspect="1" noChangeArrowheads="1" noTextEdit="1"/>
          </p:cNvSpPr>
          <p:nvPr>
            <p:ph type="sldImg"/>
          </p:nvPr>
        </p:nvSpPr>
        <p:spPr>
          <a:xfrm>
            <a:off x="1163439" y="686496"/>
            <a:ext cx="4526525" cy="3424749"/>
          </a:xfrm>
          <a:ln/>
        </p:spPr>
      </p:sp>
      <p:sp>
        <p:nvSpPr>
          <p:cNvPr id="48132" name="Rectangle 3"/>
          <p:cNvSpPr>
            <a:spLocks noGrp="1" noChangeArrowheads="1"/>
          </p:cNvSpPr>
          <p:nvPr>
            <p:ph type="body" idx="1"/>
          </p:nvPr>
        </p:nvSpPr>
        <p:spPr>
          <a:xfrm>
            <a:off x="533400" y="4340225"/>
            <a:ext cx="5867400" cy="4111625"/>
          </a:xfrm>
          <a:noFill/>
          <a:ln/>
        </p:spPr>
        <p:txBody>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17A5750-BF5E-434F-80F4-D90CEB6568EB}"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t>Multi-National IT company engaged in  systems development, integration and offering outsourcing and technical support through data centres</a:t>
            </a:r>
          </a:p>
          <a:p>
            <a:r>
              <a:rPr lang="en-US" dirty="0" smtClean="0"/>
              <a:t>Call Centre Services have been and important element of the company’s success but new opportunities to leverage the company’s expertise are driving business</a:t>
            </a:r>
          </a:p>
          <a:p>
            <a:r>
              <a:rPr lang="en-US" dirty="0" smtClean="0"/>
              <a:t>Increasingly the development and deployment of business-class applications must share the same network resources as operational networks</a:t>
            </a:r>
          </a:p>
          <a:p>
            <a:r>
              <a:rPr lang="en-US" dirty="0" smtClean="0"/>
              <a:t>The advent of network-delivered applications such as cloud computing is creating new challenges for development deployment and operation</a:t>
            </a:r>
          </a:p>
          <a:p>
            <a:endParaRPr lang="en-US" dirty="0" smtClean="0"/>
          </a:p>
          <a:p>
            <a:endParaRPr lang="en-US" dirty="0" smtClean="0"/>
          </a:p>
        </p:txBody>
      </p:sp>
      <p:sp>
        <p:nvSpPr>
          <p:cNvPr id="55300" name="Slide Number Placeholder 3"/>
          <p:cNvSpPr>
            <a:spLocks noGrp="1"/>
          </p:cNvSpPr>
          <p:nvPr>
            <p:ph type="sldNum" sz="quarter" idx="5"/>
          </p:nvPr>
        </p:nvSpPr>
        <p:spPr>
          <a:noFill/>
        </p:spPr>
        <p:txBody>
          <a:bodyPr/>
          <a:lstStyle/>
          <a:p>
            <a:fld id="{E09ADAB1-9570-4E5E-9959-A5A4B6D69FB0}" type="slidenum">
              <a:rPr lang="en-US" smtClean="0"/>
              <a:pPr/>
              <a:t>10</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57348" name="Slide Number Placeholder 3"/>
          <p:cNvSpPr>
            <a:spLocks noGrp="1"/>
          </p:cNvSpPr>
          <p:nvPr>
            <p:ph type="sldNum" sz="quarter" idx="5"/>
          </p:nvPr>
        </p:nvSpPr>
        <p:spPr>
          <a:noFill/>
        </p:spPr>
        <p:txBody>
          <a:bodyPr/>
          <a:lstStyle/>
          <a:p>
            <a:fld id="{FCB3C552-42FE-42D0-BADA-2E18585156D6}" type="slidenum">
              <a:rPr lang="en-US" smtClean="0"/>
              <a:pPr/>
              <a:t>11</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normAutofit fontScale="62500" lnSpcReduction="20000"/>
          </a:bodyPr>
          <a:lstStyle/>
          <a:p>
            <a:r>
              <a:rPr lang="en-US" sz="1900" dirty="0" smtClean="0">
                <a:ea typeface="SimSun" pitchFamily="2" charset="-122"/>
              </a:rPr>
              <a:t>Application performance is predictable, reliable and can be delivered in all locations independent of access technology</a:t>
            </a:r>
          </a:p>
          <a:p>
            <a:r>
              <a:rPr lang="en-US" sz="1900" dirty="0" smtClean="0">
                <a:ea typeface="SimSun" pitchFamily="2" charset="-122"/>
              </a:rPr>
              <a:t>Each application type can be managed and operated independently without wide area network over-provisioning and within it’s own virtual environment with IT management in control of resource utilization: </a:t>
            </a:r>
          </a:p>
          <a:p>
            <a:pPr lvl="1"/>
            <a:r>
              <a:rPr lang="en-US" sz="1700" dirty="0" smtClean="0">
                <a:ea typeface="SimSun" pitchFamily="2" charset="-122"/>
              </a:rPr>
              <a:t>Distributed storage area networks, call center </a:t>
            </a:r>
            <a:br>
              <a:rPr lang="en-US" sz="1700" dirty="0" smtClean="0">
                <a:ea typeface="SimSun" pitchFamily="2" charset="-122"/>
              </a:rPr>
            </a:br>
            <a:r>
              <a:rPr lang="en-US" sz="1700" dirty="0" smtClean="0">
                <a:ea typeface="SimSun" pitchFamily="2" charset="-122"/>
              </a:rPr>
              <a:t>applications, interactive video conferencing, </a:t>
            </a:r>
            <a:br>
              <a:rPr lang="en-US" sz="1700" dirty="0" smtClean="0">
                <a:ea typeface="SimSun" pitchFamily="2" charset="-122"/>
              </a:rPr>
            </a:br>
            <a:r>
              <a:rPr lang="en-US" sz="1700" dirty="0" smtClean="0">
                <a:ea typeface="SimSun" pitchFamily="2" charset="-122"/>
              </a:rPr>
              <a:t>back-up and disaster recovery</a:t>
            </a:r>
          </a:p>
          <a:p>
            <a:pPr lvl="1"/>
            <a:r>
              <a:rPr lang="en-US" sz="1700" dirty="0" smtClean="0">
                <a:ea typeface="SimSun" pitchFamily="2" charset="-122"/>
              </a:rPr>
              <a:t>Delivery of secure, deterministic, business-class </a:t>
            </a:r>
            <a:br>
              <a:rPr lang="en-US" sz="1700" dirty="0" smtClean="0">
                <a:ea typeface="SimSun" pitchFamily="2" charset="-122"/>
              </a:rPr>
            </a:br>
            <a:r>
              <a:rPr lang="en-US" sz="1700" dirty="0" smtClean="0">
                <a:ea typeface="SimSun" pitchFamily="2" charset="-122"/>
              </a:rPr>
              <a:t>cloud based services.</a:t>
            </a:r>
          </a:p>
          <a:p>
            <a:r>
              <a:rPr lang="en-US" sz="1900" dirty="0" smtClean="0">
                <a:ea typeface="SimSun" pitchFamily="2" charset="-122"/>
              </a:rPr>
              <a:t>Adding new applications and clients is easy</a:t>
            </a:r>
          </a:p>
          <a:p>
            <a:r>
              <a:rPr lang="en-US" sz="1900" dirty="0" smtClean="0">
                <a:ea typeface="SimSun" pitchFamily="2" charset="-122"/>
              </a:rPr>
              <a:t>Ethernet Infrastructure means bandwidth growth is unlimited and future proof</a:t>
            </a:r>
          </a:p>
          <a:p>
            <a:endParaRPr lang="en-US" dirty="0" smtClean="0"/>
          </a:p>
          <a:p>
            <a:endParaRPr lang="en-US" dirty="0" smtClean="0"/>
          </a:p>
          <a:p>
            <a:r>
              <a:rPr lang="en-US" dirty="0" smtClean="0"/>
              <a:t>Ethernet Services can be delivered in all locations with predictable QoS, and bandwidth profiles agnostic to the delivery technology</a:t>
            </a:r>
          </a:p>
          <a:p>
            <a:r>
              <a:rPr lang="en-US" dirty="0" smtClean="0"/>
              <a:t>Each application type can be managed and operated independently without wide area network over-provisioning</a:t>
            </a:r>
          </a:p>
          <a:p>
            <a:r>
              <a:rPr lang="en-US" dirty="0" smtClean="0"/>
              <a:t>Application performance is predictable, reliable and simpler to manage</a:t>
            </a:r>
          </a:p>
          <a:p>
            <a:r>
              <a:rPr lang="en-US" dirty="0" smtClean="0"/>
              <a:t>Adding new applications and clients is easy within the simple framework</a:t>
            </a:r>
          </a:p>
          <a:p>
            <a:r>
              <a:rPr lang="en-US" dirty="0" smtClean="0"/>
              <a:t>Ethernet Infrastructure means bandwidth growth is unlimited and future proof</a:t>
            </a:r>
          </a:p>
          <a:p>
            <a:r>
              <a:rPr lang="en-US" sz="2400" dirty="0" smtClean="0"/>
              <a:t>Each Application has now been enabled to operate within it’s own tuned virtual LAN environment with IT management in control of maximum bandwidth and resource utilization</a:t>
            </a:r>
          </a:p>
          <a:p>
            <a:r>
              <a:rPr lang="en-US" sz="2400" dirty="0" smtClean="0"/>
              <a:t>These are </a:t>
            </a:r>
          </a:p>
          <a:p>
            <a:pPr lvl="1"/>
            <a:r>
              <a:rPr lang="en-US" sz="2000" dirty="0" smtClean="0"/>
              <a:t>Distributed Storage area networks, </a:t>
            </a:r>
          </a:p>
          <a:p>
            <a:pPr lvl="1"/>
            <a:r>
              <a:rPr lang="en-US" sz="2000" dirty="0" smtClean="0"/>
              <a:t>The Call center applications, Interactive video conferencing</a:t>
            </a:r>
          </a:p>
          <a:p>
            <a:pPr lvl="1"/>
            <a:r>
              <a:rPr lang="en-US" sz="2000" dirty="0" smtClean="0"/>
              <a:t>Cloud-based back-up and disaster recovery</a:t>
            </a:r>
          </a:p>
          <a:p>
            <a:pPr lvl="1"/>
            <a:r>
              <a:rPr lang="en-US" sz="2000" dirty="0" smtClean="0"/>
              <a:t>Development and support of network-delivered client applications</a:t>
            </a:r>
          </a:p>
          <a:p>
            <a:pPr lvl="1"/>
            <a:r>
              <a:rPr lang="en-US" sz="2000" dirty="0" smtClean="0"/>
              <a:t>Delivery of secure, deterministic, business-class cloud based services.</a:t>
            </a:r>
          </a:p>
          <a:p>
            <a:endParaRPr lang="en-US" dirty="0" smtClean="0"/>
          </a:p>
          <a:p>
            <a:endParaRPr lang="en-US" dirty="0" smtClean="0"/>
          </a:p>
        </p:txBody>
      </p:sp>
      <p:sp>
        <p:nvSpPr>
          <p:cNvPr id="58372" name="Slide Number Placeholder 3"/>
          <p:cNvSpPr>
            <a:spLocks noGrp="1"/>
          </p:cNvSpPr>
          <p:nvPr>
            <p:ph type="sldNum" sz="quarter" idx="5"/>
          </p:nvPr>
        </p:nvSpPr>
        <p:spPr>
          <a:noFill/>
        </p:spPr>
        <p:txBody>
          <a:bodyPr/>
          <a:lstStyle/>
          <a:p>
            <a:fld id="{3FCAA9C4-B5EC-4691-A847-F219D8821C11}" type="slidenum">
              <a:rPr lang="en-US" smtClean="0"/>
              <a:pPr/>
              <a:t>12</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pPr>
              <a:defRPr/>
            </a:pPr>
            <a:fld id="{49F17966-DC78-43C9-9128-4E891734418B}" type="slidenum">
              <a:rPr lang="zh-CN" altLang="en-US" smtClean="0"/>
              <a:pPr>
                <a:defRPr/>
              </a:pPr>
              <a:t>13</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MEF is working with the key stakeholders in the telecoms, Enterprise and Cloud communities and will be presenting new work in the January timeframe. </a:t>
            </a:r>
          </a:p>
          <a:p>
            <a:r>
              <a:rPr lang="en-US" dirty="0" smtClean="0"/>
              <a:t>The new work will augment and relate to existing work by NIST and other organizations in this space with the context of “Carrier Ethernet as Ethernet Cloud Carrier”</a:t>
            </a:r>
          </a:p>
          <a:p>
            <a:r>
              <a:rPr lang="en-US" dirty="0" smtClean="0"/>
              <a:t>The MEF intends to augment the existing service definitions to</a:t>
            </a:r>
            <a:r>
              <a:rPr lang="en-US" baseline="0" dirty="0" smtClean="0"/>
              <a:t> encompass elastic/dynamic services required for Cloud-based application delivery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CF72BBF-802E-4ABD-8976-3B552A320375}"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A1EBFE-F39F-4478-9569-31BCB2DB5057}" type="slidenum">
              <a:rPr lang="zh-CN" altLang="en-US" smtClean="0">
                <a:solidFill>
                  <a:srgbClr val="000000"/>
                </a:solidFill>
              </a:rPr>
              <a:pPr/>
              <a:t>18</a:t>
            </a:fld>
            <a:endParaRPr lang="en-US" altLang="zh-CN" dirty="0" smtClean="0">
              <a:solidFill>
                <a:srgbClr val="000000"/>
              </a:solidFill>
            </a:endParaRPr>
          </a:p>
        </p:txBody>
      </p:sp>
      <p:sp>
        <p:nvSpPr>
          <p:cNvPr id="65539" name="Rectangle 2"/>
          <p:cNvSpPr>
            <a:spLocks noGrp="1" noRot="1" noChangeAspect="1" noChangeArrowheads="1" noTextEdit="1"/>
          </p:cNvSpPr>
          <p:nvPr>
            <p:ph type="sldImg"/>
          </p:nvPr>
        </p:nvSpPr>
        <p:spPr>
          <a:xfrm>
            <a:off x="1163439" y="686496"/>
            <a:ext cx="4528058" cy="3424749"/>
          </a:xfrm>
          <a:ln/>
        </p:spPr>
      </p:sp>
      <p:sp>
        <p:nvSpPr>
          <p:cNvPr id="82948" name="Rectangle 3"/>
          <p:cNvSpPr>
            <a:spLocks noGrp="1" noChangeArrowheads="1"/>
          </p:cNvSpPr>
          <p:nvPr>
            <p:ph type="body" idx="1"/>
          </p:nvPr>
        </p:nvSpPr>
        <p:spPr>
          <a:xfrm>
            <a:off x="533400" y="4340225"/>
            <a:ext cx="5867400" cy="4111625"/>
          </a:xfrm>
        </p:spPr>
        <p:txBody>
          <a:bodyPr/>
          <a:lstStyle/>
          <a:p>
            <a:pPr marL="361911" indent="-361911">
              <a:buFont typeface="Arial" charset="0"/>
              <a:buChar char="•"/>
              <a:defRPr/>
            </a:pPr>
            <a:r>
              <a:rPr lang="en-US" b="1" i="1" dirty="0" smtClean="0">
                <a:solidFill>
                  <a:srgbClr val="000000"/>
                </a:solidFill>
              </a:rPr>
              <a:t>Ideal platform </a:t>
            </a:r>
            <a:r>
              <a:rPr lang="en-US" i="1" dirty="0" smtClean="0">
                <a:solidFill>
                  <a:srgbClr val="000000"/>
                </a:solidFill>
              </a:rPr>
              <a:t>for key distributed </a:t>
            </a:r>
            <a:br>
              <a:rPr lang="en-US" i="1" dirty="0" smtClean="0">
                <a:solidFill>
                  <a:srgbClr val="000000"/>
                </a:solidFill>
              </a:rPr>
            </a:br>
            <a:r>
              <a:rPr lang="en-US" i="1" dirty="0" smtClean="0">
                <a:solidFill>
                  <a:srgbClr val="000000"/>
                </a:solidFill>
              </a:rPr>
              <a:t>IT systems and applications</a:t>
            </a:r>
          </a:p>
          <a:p>
            <a:pPr marL="361911" indent="-361911">
              <a:buFont typeface="Arial" charset="0"/>
              <a:buChar char="•"/>
              <a:defRPr/>
            </a:pPr>
            <a:r>
              <a:rPr lang="en-US" b="1" i="1" dirty="0" smtClean="0">
                <a:solidFill>
                  <a:srgbClr val="000000"/>
                </a:solidFill>
              </a:rPr>
              <a:t>Network Efficiency </a:t>
            </a:r>
            <a:r>
              <a:rPr lang="en-US" i="1" dirty="0" smtClean="0">
                <a:solidFill>
                  <a:srgbClr val="000000"/>
                </a:solidFill>
              </a:rPr>
              <a:t>enabled by Ethernet Virtual Service Connections </a:t>
            </a:r>
          </a:p>
          <a:p>
            <a:pPr marL="361911" indent="-361911">
              <a:buFont typeface="Arial" charset="0"/>
              <a:buChar char="•"/>
              <a:defRPr/>
            </a:pPr>
            <a:r>
              <a:rPr lang="en-US" b="1" i="1" dirty="0" smtClean="0">
                <a:solidFill>
                  <a:srgbClr val="000000"/>
                </a:solidFill>
              </a:rPr>
              <a:t>Secure, reliable, high speed </a:t>
            </a:r>
            <a:r>
              <a:rPr lang="en-US" i="1" dirty="0" smtClean="0">
                <a:solidFill>
                  <a:srgbClr val="000000"/>
                </a:solidFill>
              </a:rPr>
              <a:t>connectivity, QoS and bandwidth per application</a:t>
            </a:r>
          </a:p>
          <a:p>
            <a:pPr marL="361911" indent="-361911">
              <a:buFont typeface="Arial" charset="0"/>
              <a:buChar char="•"/>
              <a:defRPr/>
            </a:pPr>
            <a:r>
              <a:rPr lang="en-US" altLang="ko-KR" b="1" i="1" dirty="0" smtClean="0">
                <a:solidFill>
                  <a:srgbClr val="000000"/>
                </a:solidFill>
                <a:ea typeface="Gulim" pitchFamily="34" charset="-127"/>
              </a:rPr>
              <a:t>Converge fragmented networks </a:t>
            </a:r>
            <a:r>
              <a:rPr lang="en-US" altLang="ko-KR" dirty="0" smtClean="0">
                <a:solidFill>
                  <a:srgbClr val="000000"/>
                </a:solidFill>
                <a:ea typeface="Gulim" pitchFamily="34" charset="-127"/>
              </a:rPr>
              <a:t>into a single scalable, high performance, low latency network</a:t>
            </a:r>
          </a:p>
          <a:p>
            <a:pPr marL="361911" indent="-361911">
              <a:buFont typeface="Arial" charset="0"/>
              <a:buChar char="•"/>
              <a:defRPr/>
            </a:pPr>
            <a:r>
              <a:rPr lang="en-US" b="1" i="1" dirty="0" smtClean="0">
                <a:solidFill>
                  <a:srgbClr val="000000"/>
                </a:solidFill>
              </a:rPr>
              <a:t>Fine-tune bandwidth per site </a:t>
            </a:r>
            <a:r>
              <a:rPr lang="en-US" dirty="0" smtClean="0">
                <a:solidFill>
                  <a:srgbClr val="000000"/>
                </a:solidFill>
              </a:rPr>
              <a:t>based on application needs and budget</a:t>
            </a:r>
          </a:p>
          <a:p>
            <a:pPr marL="361911" indent="-361911">
              <a:buFont typeface="Arial" charset="0"/>
              <a:buChar char="•"/>
              <a:defRPr/>
            </a:pPr>
            <a:r>
              <a:rPr lang="en-US" b="1" i="1" dirty="0" smtClean="0">
                <a:solidFill>
                  <a:srgbClr val="000000"/>
                </a:solidFill>
              </a:rPr>
              <a:t>Service consistency across all sites </a:t>
            </a:r>
            <a:r>
              <a:rPr lang="en-US" dirty="0" smtClean="0">
                <a:solidFill>
                  <a:srgbClr val="000000"/>
                </a:solidFill>
              </a:rPr>
              <a:t>– regionally, nationwide or globally</a:t>
            </a:r>
          </a:p>
          <a:p>
            <a:pPr marL="361911" indent="-361911">
              <a:buFont typeface="Arial" charset="0"/>
              <a:buChar char="•"/>
              <a:defRPr/>
            </a:pPr>
            <a:r>
              <a:rPr lang="en-US" b="1" i="1" dirty="0" smtClean="0">
                <a:solidFill>
                  <a:srgbClr val="000000"/>
                </a:solidFill>
              </a:rPr>
              <a:t>Low cost /bit – </a:t>
            </a:r>
            <a:r>
              <a:rPr lang="en-US" i="1" dirty="0" smtClean="0">
                <a:solidFill>
                  <a:srgbClr val="000000"/>
                </a:solidFill>
              </a:rPr>
              <a:t>save money </a:t>
            </a:r>
            <a:endParaRPr lang="en-US" dirty="0" smtClean="0">
              <a:solidFill>
                <a:srgbClr val="595959"/>
              </a:solidFill>
            </a:endParaRPr>
          </a:p>
          <a:p>
            <a:pPr eaLnBrk="1" hangingPunct="1">
              <a:defRPr/>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4" descr="blue-fad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gradFill>
            <a:gsLst>
              <a:gs pos="0">
                <a:srgbClr val="C8D6F0"/>
              </a:gs>
              <a:gs pos="33000">
                <a:schemeClr val="accent1">
                  <a:tint val="66000"/>
                  <a:satMod val="160000"/>
                </a:schemeClr>
              </a:gs>
              <a:gs pos="61000">
                <a:schemeClr val="accent1">
                  <a:tint val="44500"/>
                  <a:satMod val="160000"/>
                </a:schemeClr>
              </a:gs>
              <a:gs pos="100000">
                <a:schemeClr val="accent1">
                  <a:tint val="23500"/>
                  <a:satMod val="160000"/>
                </a:schemeClr>
              </a:gs>
            </a:gsLst>
            <a:lin ang="5400000" scaled="0"/>
          </a:gra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3827" y="3048000"/>
            <a:ext cx="9157827"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14"/>
          <p:cNvGrpSpPr/>
          <p:nvPr userDrawn="1"/>
        </p:nvGrpSpPr>
        <p:grpSpPr>
          <a:xfrm>
            <a:off x="0" y="2663645"/>
            <a:ext cx="9144000" cy="1593795"/>
            <a:chOff x="34187" y="2620888"/>
            <a:chExt cx="9150914" cy="1600200"/>
          </a:xfrm>
        </p:grpSpPr>
        <p:sp>
          <p:nvSpPr>
            <p:cNvPr id="11" name="Line 3"/>
            <p:cNvSpPr>
              <a:spLocks noChangeShapeType="1"/>
            </p:cNvSpPr>
            <p:nvPr userDrawn="1"/>
          </p:nvSpPr>
          <p:spPr bwMode="auto">
            <a:xfrm>
              <a:off x="34187" y="26208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 name="Line 4"/>
            <p:cNvSpPr>
              <a:spLocks noChangeShapeType="1"/>
            </p:cNvSpPr>
            <p:nvPr userDrawn="1"/>
          </p:nvSpPr>
          <p:spPr bwMode="auto">
            <a:xfrm>
              <a:off x="41101" y="42210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sp>
        <p:nvSpPr>
          <p:cNvPr id="13" name="Rectangle 15"/>
          <p:cNvSpPr>
            <a:spLocks noChangeArrowheads="1"/>
          </p:cNvSpPr>
          <p:nvPr userDrawn="1"/>
        </p:nvSpPr>
        <p:spPr bwMode="auto">
          <a:xfrm>
            <a:off x="0" y="2663645"/>
            <a:ext cx="9144000" cy="1600200"/>
          </a:xfrm>
          <a:prstGeom prst="rect">
            <a:avLst/>
          </a:prstGeom>
          <a:solidFill>
            <a:srgbClr val="FFFFFF">
              <a:alpha val="2117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CA" dirty="0"/>
          </a:p>
        </p:txBody>
      </p:sp>
      <p:pic>
        <p:nvPicPr>
          <p:cNvPr id="14" name="Picture 13" descr="meflogo.png"/>
          <p:cNvPicPr>
            <a:picLocks noChangeAspect="1"/>
          </p:cNvPicPr>
          <p:nvPr userDrawn="1"/>
        </p:nvPicPr>
        <p:blipFill>
          <a:blip r:embed="rId4" cstate="print"/>
          <a:stretch>
            <a:fillRect/>
          </a:stretch>
        </p:blipFill>
        <p:spPr>
          <a:xfrm>
            <a:off x="2219255" y="469095"/>
            <a:ext cx="4831787" cy="1631513"/>
          </a:xfrm>
          <a:prstGeom prst="rect">
            <a:avLst/>
          </a:prstGeom>
          <a:effectLst>
            <a:outerShdw blurRad="190500" dist="76200" dir="1800000" algn="tl" rotWithShape="0">
              <a:prstClr val="black">
                <a:alpha val="71000"/>
              </a:prstClr>
            </a:outerShdw>
          </a:effectLst>
        </p:spPr>
      </p:pic>
      <p:sp>
        <p:nvSpPr>
          <p:cNvPr id="2" name="Title 1"/>
          <p:cNvSpPr>
            <a:spLocks noGrp="1"/>
          </p:cNvSpPr>
          <p:nvPr>
            <p:ph type="ctrTitle"/>
          </p:nvPr>
        </p:nvSpPr>
        <p:spPr>
          <a:xfrm>
            <a:off x="0" y="2663645"/>
            <a:ext cx="9144000" cy="1593795"/>
          </a:xfrm>
        </p:spPr>
        <p:txBody>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0" y="4491530"/>
            <a:ext cx="9143999" cy="1593795"/>
          </a:xfrm>
        </p:spPr>
        <p:txBody>
          <a:bodyPr vert="horz" lIns="91440" tIns="45720" rIns="91440" bIns="45720" rtlCol="0" anchor="ctr" anchorCtr="1">
            <a:normAutofit/>
          </a:bodyPr>
          <a:lstStyle>
            <a:lvl1pPr marL="0" indent="0" algn="ctr" defTabSz="914400" rtl="0" eaLnBrk="1" latinLnBrk="0" hangingPunct="1">
              <a:spcBef>
                <a:spcPct val="20000"/>
              </a:spcBef>
              <a:buFont typeface="Arial" pitchFamily="34" charset="0"/>
              <a:buNone/>
              <a:defRPr lang="en-US" sz="3200" b="1" kern="1200" dirty="0" smtClean="0">
                <a:solidFill>
                  <a:schemeClr val="bg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6"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9" name="Rectangle 8"/>
          <p:cNvSpPr/>
          <p:nvPr userDrawn="1"/>
        </p:nvSpPr>
        <p:spPr>
          <a:xfrm flipV="1">
            <a:off x="0" y="0"/>
            <a:ext cx="9144000" cy="685800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9"/>
          <p:cNvSpPr>
            <a:spLocks noChangeArrowheads="1"/>
          </p:cNvSpPr>
          <p:nvPr userDrawn="1"/>
        </p:nvSpPr>
        <p:spPr bwMode="auto">
          <a:xfrm>
            <a:off x="8686800" y="6543675"/>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0451631B-0CF2-4FEB-A78D-D10E9E12E33A}" type="slidenum">
              <a:rPr lang="en-US" sz="1200" b="1">
                <a:solidFill>
                  <a:schemeClr val="accent6">
                    <a:lumMod val="20000"/>
                    <a:lumOff val="80000"/>
                  </a:schemeClr>
                </a:solidFill>
              </a:rPr>
              <a:pPr algn="ctr"/>
              <a:t>‹#›</a:t>
            </a:fld>
            <a:endParaRPr lang="en-US" sz="1200" b="1" dirty="0">
              <a:solidFill>
                <a:schemeClr val="accent6">
                  <a:lumMod val="20000"/>
                  <a:lumOff val="80000"/>
                </a:schemeClr>
              </a:solidFill>
            </a:endParaRPr>
          </a:p>
        </p:txBody>
      </p:sp>
    </p:spTree>
    <p:extLst>
      <p:ext uri="{BB962C8B-B14F-4D97-AF65-F5344CB8AC3E}">
        <p14:creationId xmlns:p14="http://schemas.microsoft.com/office/powerpoint/2010/main" xmlns="" val="21802602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descr="blue-fad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gradFill>
            <a:gsLst>
              <a:gs pos="0">
                <a:srgbClr val="C8D6F0"/>
              </a:gs>
              <a:gs pos="33000">
                <a:schemeClr val="accent1">
                  <a:tint val="66000"/>
                  <a:satMod val="160000"/>
                </a:schemeClr>
              </a:gs>
              <a:gs pos="61000">
                <a:schemeClr val="accent1">
                  <a:tint val="44500"/>
                  <a:satMod val="160000"/>
                </a:schemeClr>
              </a:gs>
              <a:gs pos="100000">
                <a:srgbClr val="000033"/>
              </a:gs>
            </a:gsLst>
            <a:lin ang="5400000" scaled="0"/>
          </a:gra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userDrawn="1"/>
        </p:nvSpPr>
        <p:spPr>
          <a:xfrm>
            <a:off x="0" y="0"/>
            <a:ext cx="9144000" cy="4567426"/>
          </a:xfrm>
          <a:prstGeom prst="rect">
            <a:avLst/>
          </a:prstGeom>
          <a:gradFill>
            <a:gsLst>
              <a:gs pos="21000">
                <a:schemeClr val="bg1">
                  <a:alpha val="14000"/>
                </a:schemeClr>
              </a:gs>
              <a:gs pos="55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4"/>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3827" y="2896210"/>
            <a:ext cx="9157827"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7"/>
          <p:cNvSpPr>
            <a:spLocks noChangeArrowheads="1"/>
          </p:cNvSpPr>
          <p:nvPr userDrawn="1"/>
        </p:nvSpPr>
        <p:spPr bwMode="auto">
          <a:xfrm>
            <a:off x="8774113" y="6540695"/>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pic>
        <p:nvPicPr>
          <p:cNvPr id="14" name="Picture 13" descr="meflogo.png"/>
          <p:cNvPicPr>
            <a:picLocks noChangeAspect="1"/>
          </p:cNvPicPr>
          <p:nvPr userDrawn="1"/>
        </p:nvPicPr>
        <p:blipFill>
          <a:blip r:embed="rId4" cstate="print"/>
          <a:stretch>
            <a:fillRect/>
          </a:stretch>
        </p:blipFill>
        <p:spPr>
          <a:xfrm>
            <a:off x="2209800" y="469095"/>
            <a:ext cx="4831787" cy="1631513"/>
          </a:xfrm>
          <a:prstGeom prst="rect">
            <a:avLst/>
          </a:prstGeom>
          <a:effectLst>
            <a:outerShdw blurRad="190500" dist="76200" dir="1800000" algn="tl" rotWithShape="0">
              <a:prstClr val="black">
                <a:alpha val="71000"/>
              </a:prstClr>
            </a:outerShdw>
          </a:effectLst>
        </p:spPr>
      </p:pic>
      <p:sp>
        <p:nvSpPr>
          <p:cNvPr id="3" name="Subtitle 2"/>
          <p:cNvSpPr>
            <a:spLocks noGrp="1"/>
          </p:cNvSpPr>
          <p:nvPr>
            <p:ph type="subTitle" idx="1"/>
          </p:nvPr>
        </p:nvSpPr>
        <p:spPr>
          <a:xfrm>
            <a:off x="0" y="4263845"/>
            <a:ext cx="9144000" cy="1138426"/>
          </a:xfrm>
        </p:spPr>
        <p:txBody>
          <a:bodyPr anchor="ctr" anchorCtr="1">
            <a:normAutofit/>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6" name="Group 14"/>
          <p:cNvGrpSpPr/>
          <p:nvPr userDrawn="1"/>
        </p:nvGrpSpPr>
        <p:grpSpPr>
          <a:xfrm>
            <a:off x="0" y="2663645"/>
            <a:ext cx="9144000" cy="1593795"/>
            <a:chOff x="34187" y="2620888"/>
            <a:chExt cx="9150914" cy="1600200"/>
          </a:xfrm>
        </p:grpSpPr>
        <p:sp>
          <p:nvSpPr>
            <p:cNvPr id="18" name="Line 3"/>
            <p:cNvSpPr>
              <a:spLocks noChangeShapeType="1"/>
            </p:cNvSpPr>
            <p:nvPr userDrawn="1"/>
          </p:nvSpPr>
          <p:spPr bwMode="auto">
            <a:xfrm>
              <a:off x="34187" y="26208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 name="Line 4"/>
            <p:cNvSpPr>
              <a:spLocks noChangeShapeType="1"/>
            </p:cNvSpPr>
            <p:nvPr userDrawn="1"/>
          </p:nvSpPr>
          <p:spPr bwMode="auto">
            <a:xfrm>
              <a:off x="41101" y="42210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sp>
        <p:nvSpPr>
          <p:cNvPr id="21" name="Rectangle 15"/>
          <p:cNvSpPr>
            <a:spLocks noChangeArrowheads="1"/>
          </p:cNvSpPr>
          <p:nvPr userDrawn="1"/>
        </p:nvSpPr>
        <p:spPr bwMode="auto">
          <a:xfrm>
            <a:off x="0" y="2663645"/>
            <a:ext cx="9144000" cy="1600200"/>
          </a:xfrm>
          <a:prstGeom prst="rect">
            <a:avLst/>
          </a:prstGeom>
          <a:solidFill>
            <a:srgbClr val="FFFFFF">
              <a:alpha val="2117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CA" dirty="0"/>
          </a:p>
        </p:txBody>
      </p:sp>
      <p:sp>
        <p:nvSpPr>
          <p:cNvPr id="22" name="Title 1"/>
          <p:cNvSpPr>
            <a:spLocks noGrp="1"/>
          </p:cNvSpPr>
          <p:nvPr>
            <p:ph type="ctrTitle"/>
          </p:nvPr>
        </p:nvSpPr>
        <p:spPr>
          <a:xfrm>
            <a:off x="0" y="2663645"/>
            <a:ext cx="9144000" cy="1593795"/>
          </a:xfrm>
        </p:spPr>
        <p:txBody>
          <a:bodyPr/>
          <a:lstStyle>
            <a:lvl1pPr algn="ctr">
              <a:defRPr sz="44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4" descr="blue-fad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3827" y="3048000"/>
            <a:ext cx="9157827"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14"/>
          <p:cNvGrpSpPr/>
          <p:nvPr userDrawn="1"/>
        </p:nvGrpSpPr>
        <p:grpSpPr>
          <a:xfrm>
            <a:off x="0" y="2663645"/>
            <a:ext cx="9144000" cy="1593795"/>
            <a:chOff x="34187" y="2620888"/>
            <a:chExt cx="9150914" cy="1600200"/>
          </a:xfrm>
        </p:grpSpPr>
        <p:sp>
          <p:nvSpPr>
            <p:cNvPr id="11" name="Line 3"/>
            <p:cNvSpPr>
              <a:spLocks noChangeShapeType="1"/>
            </p:cNvSpPr>
            <p:nvPr userDrawn="1"/>
          </p:nvSpPr>
          <p:spPr bwMode="auto">
            <a:xfrm>
              <a:off x="34187" y="26208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 name="Line 4"/>
            <p:cNvSpPr>
              <a:spLocks noChangeShapeType="1"/>
            </p:cNvSpPr>
            <p:nvPr userDrawn="1"/>
          </p:nvSpPr>
          <p:spPr bwMode="auto">
            <a:xfrm>
              <a:off x="41101" y="4221088"/>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sp>
        <p:nvSpPr>
          <p:cNvPr id="13" name="Rectangle 15"/>
          <p:cNvSpPr>
            <a:spLocks noChangeArrowheads="1"/>
          </p:cNvSpPr>
          <p:nvPr userDrawn="1"/>
        </p:nvSpPr>
        <p:spPr bwMode="auto">
          <a:xfrm>
            <a:off x="0" y="2663645"/>
            <a:ext cx="9144000" cy="1600200"/>
          </a:xfrm>
          <a:prstGeom prst="rect">
            <a:avLst/>
          </a:prstGeom>
          <a:solidFill>
            <a:srgbClr val="FFFFFF">
              <a:alpha val="2117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CA" dirty="0"/>
          </a:p>
        </p:txBody>
      </p:sp>
      <p:pic>
        <p:nvPicPr>
          <p:cNvPr id="14" name="Picture 13" descr="meflogo.png"/>
          <p:cNvPicPr>
            <a:picLocks noChangeAspect="1"/>
          </p:cNvPicPr>
          <p:nvPr userDrawn="1"/>
        </p:nvPicPr>
        <p:blipFill>
          <a:blip r:embed="rId4" cstate="print"/>
          <a:stretch>
            <a:fillRect/>
          </a:stretch>
        </p:blipFill>
        <p:spPr>
          <a:xfrm>
            <a:off x="2209800" y="469095"/>
            <a:ext cx="4831787" cy="1631513"/>
          </a:xfrm>
          <a:prstGeom prst="rect">
            <a:avLst/>
          </a:prstGeom>
          <a:effectLst>
            <a:outerShdw blurRad="190500" dist="76200" dir="1800000" algn="tl" rotWithShape="0">
              <a:prstClr val="black">
                <a:alpha val="71000"/>
              </a:prstClr>
            </a:outerShdw>
          </a:effectLst>
        </p:spPr>
      </p:pic>
      <p:sp>
        <p:nvSpPr>
          <p:cNvPr id="2" name="Title 1"/>
          <p:cNvSpPr>
            <a:spLocks noGrp="1"/>
          </p:cNvSpPr>
          <p:nvPr>
            <p:ph type="ctrTitle"/>
          </p:nvPr>
        </p:nvSpPr>
        <p:spPr>
          <a:xfrm>
            <a:off x="0" y="2663645"/>
            <a:ext cx="9144000" cy="1593795"/>
          </a:xfrm>
        </p:spPr>
        <p:txBody>
          <a:bodyPr/>
          <a:lstStyle>
            <a:lvl1pPr algn="ctr">
              <a:defRPr sz="4400"/>
            </a:lvl1pPr>
          </a:lstStyle>
          <a:p>
            <a:r>
              <a:rPr lang="en-US" dirty="0" smtClean="0"/>
              <a:t>Click to edit Master title style</a:t>
            </a:r>
            <a:endParaRPr lang="en-US" dirty="0"/>
          </a:p>
        </p:txBody>
      </p:sp>
      <p:sp>
        <p:nvSpPr>
          <p:cNvPr id="16"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flipV="1">
            <a:off x="0" y="13725"/>
            <a:ext cx="9144000" cy="685800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0325" y="6401825"/>
            <a:ext cx="121920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0" y="0"/>
            <a:ext cx="9144000" cy="696780"/>
          </a:xfrm>
        </p:spPr>
        <p:txBody>
          <a:bodyPr/>
          <a:lstStyle>
            <a:lvl1pPr algn="ctr">
              <a:defRPr/>
            </a:lvl1pPr>
          </a:lstStyle>
          <a:p>
            <a:r>
              <a:rPr lang="en-US" dirty="0" smtClean="0"/>
              <a:t>Click to edit Master title style</a:t>
            </a:r>
            <a:endParaRPr lang="en-US" dirty="0"/>
          </a:p>
        </p:txBody>
      </p:sp>
      <p:sp>
        <p:nvSpPr>
          <p:cNvPr id="9"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sp>
        <p:nvSpPr>
          <p:cNvPr id="10" name="Content Placeholder 2"/>
          <p:cNvSpPr>
            <a:spLocks noGrp="1"/>
          </p:cNvSpPr>
          <p:nvPr>
            <p:ph idx="1"/>
          </p:nvPr>
        </p:nvSpPr>
        <p:spPr>
          <a:xfrm>
            <a:off x="853146" y="1228044"/>
            <a:ext cx="7589500" cy="47813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Rectangle 5"/>
          <p:cNvSpPr/>
          <p:nvPr userDrawn="1"/>
        </p:nvSpPr>
        <p:spPr>
          <a:xfrm flipV="1">
            <a:off x="0" y="696780"/>
            <a:ext cx="9144000" cy="561623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ine 3"/>
          <p:cNvSpPr>
            <a:spLocks noChangeShapeType="1"/>
          </p:cNvSpPr>
          <p:nvPr userDrawn="1"/>
        </p:nvSpPr>
        <p:spPr bwMode="auto">
          <a:xfrm>
            <a:off x="0" y="69678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13"/>
          <p:cNvPicPr>
            <a:picLocks noChangeAspect="1"/>
          </p:cNvPicPr>
          <p:nvPr userDrawn="1"/>
        </p:nvPicPr>
        <p:blipFill>
          <a:blip r:embed="rId2" cstate="print"/>
          <a:srcRect/>
          <a:stretch>
            <a:fillRect/>
          </a:stretch>
        </p:blipFill>
        <p:spPr bwMode="auto">
          <a:xfrm>
            <a:off x="0" y="6191250"/>
            <a:ext cx="9144000" cy="207963"/>
          </a:xfrm>
          <a:prstGeom prst="rect">
            <a:avLst/>
          </a:prstGeom>
          <a:noFill/>
          <a:ln w="9525">
            <a:noFill/>
            <a:miter lim="800000"/>
            <a:headEnd/>
            <a:tailEnd/>
          </a:ln>
        </p:spPr>
      </p:pic>
      <p:pic>
        <p:nvPicPr>
          <p:cNvPr id="4" name="Picture 14"/>
          <p:cNvPicPr>
            <a:picLocks noChangeAspect="1"/>
          </p:cNvPicPr>
          <p:nvPr userDrawn="1"/>
        </p:nvPicPr>
        <p:blipFill>
          <a:blip r:embed="rId2" cstate="print"/>
          <a:srcRect/>
          <a:stretch>
            <a:fillRect/>
          </a:stretch>
        </p:blipFill>
        <p:spPr bwMode="auto">
          <a:xfrm>
            <a:off x="0" y="6202363"/>
            <a:ext cx="9144000" cy="207962"/>
          </a:xfrm>
          <a:prstGeom prst="rect">
            <a:avLst/>
          </a:prstGeom>
          <a:noFill/>
          <a:ln w="9525">
            <a:noFill/>
            <a:miter lim="800000"/>
            <a:headEnd/>
            <a:tailEnd/>
          </a:ln>
        </p:spPr>
      </p:pic>
      <p:sp>
        <p:nvSpPr>
          <p:cNvPr id="5" name="Rectangle 4"/>
          <p:cNvSpPr/>
          <p:nvPr userDrawn="1"/>
        </p:nvSpPr>
        <p:spPr>
          <a:xfrm>
            <a:off x="152400" y="914400"/>
            <a:ext cx="8839200" cy="5181600"/>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5"/>
          <p:cNvSpPr>
            <a:spLocks noGrp="1" noChangeArrowheads="1"/>
          </p:cNvSpPr>
          <p:nvPr>
            <p:ph type="title"/>
          </p:nvPr>
        </p:nvSpPr>
        <p:spPr bwMode="auto">
          <a:xfrm>
            <a:off x="15240" y="30480"/>
            <a:ext cx="9083675" cy="685800"/>
          </a:xfrm>
          <a:prstGeom prst="rect">
            <a:avLst/>
          </a:prstGeom>
          <a:noFill/>
          <a:ln w="9525">
            <a:noFill/>
            <a:miter lim="800000"/>
            <a:headEnd/>
            <a:tailEnd/>
          </a:ln>
        </p:spPr>
        <p:txBody>
          <a:bodyPr/>
          <a:lstStyle>
            <a:lvl1pPr>
              <a:defRPr sz="3600"/>
            </a:lvl1pPr>
          </a:lstStyle>
          <a:p>
            <a:pPr lvl="0"/>
            <a:r>
              <a:rPr lang="en-US" altLang="zh-CN" dirty="0" smtClean="0"/>
              <a:t>	Click to edit Master title style</a:t>
            </a:r>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152400" y="914400"/>
            <a:ext cx="8839200" cy="5181600"/>
          </a:xfrm>
          <a:prstGeom prst="rect">
            <a:avLst/>
          </a:prstGeom>
          <a:gradFill>
            <a:gsLst>
              <a:gs pos="0">
                <a:schemeClr val="bg1">
                  <a:alpha val="86000"/>
                </a:schemeClr>
              </a:gs>
              <a:gs pos="50000">
                <a:schemeClr val="accent1">
                  <a:tint val="44500"/>
                  <a:satMod val="160000"/>
                  <a:alpha val="30000"/>
                </a:schemeClr>
              </a:gs>
              <a:gs pos="100000">
                <a:schemeClr val="accent1">
                  <a:tint val="23500"/>
                  <a:satMod val="160000"/>
                  <a:alpha val="56000"/>
                </a:schemeClr>
              </a:gs>
            </a:gsLst>
            <a:lin ang="5400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13"/>
          <p:cNvPicPr>
            <a:picLocks noChangeAspect="1"/>
          </p:cNvPicPr>
          <p:nvPr userDrawn="1"/>
        </p:nvPicPr>
        <p:blipFill>
          <a:blip r:embed="rId2" cstate="print"/>
          <a:srcRect/>
          <a:stretch>
            <a:fillRect/>
          </a:stretch>
        </p:blipFill>
        <p:spPr bwMode="auto">
          <a:xfrm>
            <a:off x="0" y="6191250"/>
            <a:ext cx="9144000" cy="207963"/>
          </a:xfrm>
          <a:prstGeom prst="rect">
            <a:avLst/>
          </a:prstGeom>
          <a:noFill/>
          <a:ln w="9525">
            <a:noFill/>
            <a:miter lim="800000"/>
            <a:headEnd/>
            <a:tailEnd/>
          </a:ln>
        </p:spPr>
      </p:pic>
      <p:pic>
        <p:nvPicPr>
          <p:cNvPr id="6" name="Picture 14"/>
          <p:cNvPicPr>
            <a:picLocks noChangeAspect="1"/>
          </p:cNvPicPr>
          <p:nvPr userDrawn="1"/>
        </p:nvPicPr>
        <p:blipFill>
          <a:blip r:embed="rId2" cstate="print"/>
          <a:srcRect/>
          <a:stretch>
            <a:fillRect/>
          </a:stretch>
        </p:blipFill>
        <p:spPr bwMode="auto">
          <a:xfrm>
            <a:off x="0" y="6202363"/>
            <a:ext cx="9144000" cy="207962"/>
          </a:xfrm>
          <a:prstGeom prst="rect">
            <a:avLst/>
          </a:prstGeom>
          <a:noFill/>
          <a:ln w="9525">
            <a:noFill/>
            <a:miter lim="800000"/>
            <a:headEnd/>
            <a:tailEnd/>
          </a:ln>
        </p:spPr>
      </p:pic>
      <p:sp>
        <p:nvSpPr>
          <p:cNvPr id="3" name="Content Placeholder 2"/>
          <p:cNvSpPr>
            <a:spLocks noGrp="1"/>
          </p:cNvSpPr>
          <p:nvPr>
            <p:ph idx="1"/>
          </p:nvPr>
        </p:nvSpPr>
        <p:spPr>
          <a:xfrm>
            <a:off x="381000" y="1143000"/>
            <a:ext cx="8382000" cy="4876800"/>
          </a:xfrm>
          <a:noFill/>
          <a:ln w="9525">
            <a:noFill/>
            <a:miter lim="800000"/>
            <a:headEnd/>
            <a:tailEnd/>
          </a:ln>
        </p:spPr>
        <p:txBody>
          <a:bodyPr/>
          <a:lstStyle>
            <a:lvl1pPr algn="l" rtl="0" eaLnBrk="0" fontAlgn="base" hangingPunct="0">
              <a:spcBef>
                <a:spcPct val="20000"/>
              </a:spcBef>
              <a:spcAft>
                <a:spcPct val="0"/>
              </a:spcAft>
              <a:defRPr lang="en-US" altLang="zh-CN" sz="2800" b="1" dirty="0" smtClean="0">
                <a:solidFill>
                  <a:schemeClr val="tx1"/>
                </a:solidFill>
                <a:latin typeface="+mn-lt"/>
                <a:ea typeface="Arial" pitchFamily="-111" charset="0"/>
                <a:cs typeface="+mn-cs"/>
              </a:defRPr>
            </a:lvl1pPr>
            <a:lvl2pPr algn="l" rtl="0" eaLnBrk="0" fontAlgn="base" hangingPunct="0">
              <a:spcBef>
                <a:spcPct val="20000"/>
              </a:spcBef>
              <a:spcAft>
                <a:spcPct val="0"/>
              </a:spcAft>
              <a:defRPr lang="en-US" altLang="zh-CN" sz="2800" b="1" dirty="0" smtClean="0">
                <a:solidFill>
                  <a:schemeClr val="tx1"/>
                </a:solidFill>
                <a:latin typeface="+mn-lt"/>
                <a:ea typeface="Arial" pitchFamily="-111" charset="0"/>
                <a:cs typeface="+mn-cs"/>
              </a:defRPr>
            </a:lvl2pPr>
            <a:lvl3pPr algn="l" rtl="0" eaLnBrk="0" fontAlgn="base" hangingPunct="0">
              <a:spcBef>
                <a:spcPct val="20000"/>
              </a:spcBef>
              <a:spcAft>
                <a:spcPct val="0"/>
              </a:spcAft>
              <a:defRPr lang="en-US" altLang="zh-CN" sz="2800" b="1" dirty="0" smtClean="0">
                <a:solidFill>
                  <a:schemeClr val="tx1"/>
                </a:solidFill>
                <a:latin typeface="+mn-lt"/>
                <a:ea typeface="Arial" pitchFamily="-111" charset="0"/>
                <a:cs typeface="+mn-cs"/>
              </a:defRPr>
            </a:lvl3pPr>
            <a:lvl4pPr algn="l" rtl="0" eaLnBrk="0" fontAlgn="base" hangingPunct="0">
              <a:spcBef>
                <a:spcPct val="20000"/>
              </a:spcBef>
              <a:spcAft>
                <a:spcPct val="0"/>
              </a:spcAft>
              <a:defRPr lang="en-US" altLang="zh-CN" sz="2800" b="1" dirty="0" smtClean="0">
                <a:solidFill>
                  <a:schemeClr val="tx1"/>
                </a:solidFill>
                <a:latin typeface="+mn-lt"/>
                <a:ea typeface="Arial" pitchFamily="-111" charset="0"/>
                <a:cs typeface="+mn-cs"/>
              </a:defRPr>
            </a:lvl4pPr>
            <a:lvl5pPr algn="l" rtl="0" eaLnBrk="0" fontAlgn="base" hangingPunct="0">
              <a:spcBef>
                <a:spcPct val="20000"/>
              </a:spcBef>
              <a:spcAft>
                <a:spcPct val="0"/>
              </a:spcAft>
              <a:defRPr lang="en-CA" altLang="zh-CN" sz="2800" b="1" dirty="0">
                <a:solidFill>
                  <a:schemeClr val="tx1"/>
                </a:solidFill>
                <a:latin typeface="+mn-lt"/>
                <a:ea typeface="Arial" pitchFamily="-111" charset="0"/>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Rectangle 5"/>
          <p:cNvSpPr>
            <a:spLocks noGrp="1" noChangeArrowheads="1"/>
          </p:cNvSpPr>
          <p:nvPr>
            <p:ph type="title"/>
          </p:nvPr>
        </p:nvSpPr>
        <p:spPr bwMode="auto">
          <a:xfrm>
            <a:off x="15240" y="30480"/>
            <a:ext cx="9083675" cy="685800"/>
          </a:xfrm>
          <a:prstGeom prst="rect">
            <a:avLst/>
          </a:prstGeom>
          <a:noFill/>
          <a:ln w="9525">
            <a:noFill/>
            <a:miter lim="800000"/>
            <a:headEnd/>
            <a:tailEnd/>
          </a:ln>
        </p:spPr>
        <p:txBody>
          <a:bodyPr/>
          <a:lstStyle>
            <a:lvl1pPr>
              <a:defRPr sz="3600"/>
            </a:lvl1pPr>
          </a:lstStyle>
          <a:p>
            <a:pPr lvl="0"/>
            <a:r>
              <a:rPr lang="en-US" altLang="zh-CN" dirty="0" smtClean="0"/>
              <a:t>	Click to edit Master title style</a:t>
            </a:r>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flipV="1">
            <a:off x="0" y="0"/>
            <a:ext cx="9144000" cy="6858000"/>
          </a:xfrm>
          <a:prstGeom prst="rect">
            <a:avLst/>
          </a:prstGeom>
          <a:gradFill>
            <a:gsLst>
              <a:gs pos="0">
                <a:schemeClr val="tx2">
                  <a:lumMod val="50000"/>
                </a:schemeClr>
              </a:gs>
              <a:gs pos="50000">
                <a:srgbClr val="10253F"/>
              </a:gs>
              <a:gs pos="100000">
                <a:srgbClr val="548ED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1"/>
          <p:cNvPicPr>
            <a:picLocks noChangeAspect="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0" y="241410"/>
            <a:ext cx="3956050"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Freeform 22"/>
          <p:cNvSpPr/>
          <p:nvPr userDrawn="1"/>
        </p:nvSpPr>
        <p:spPr>
          <a:xfrm rot="17922264">
            <a:off x="6587496" y="85979"/>
            <a:ext cx="999014" cy="841343"/>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FFFFFF">
              <a:alpha val="41961"/>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userDrawn="1"/>
        </p:nvSpPr>
        <p:spPr>
          <a:xfrm>
            <a:off x="4875580" y="317305"/>
            <a:ext cx="2243086" cy="841343"/>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94B8E4"/>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userDrawn="1"/>
        </p:nvSpPr>
        <p:spPr>
          <a:xfrm rot="441437">
            <a:off x="3136722" y="212397"/>
            <a:ext cx="2197485" cy="1161677"/>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94B8E4"/>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96780"/>
            <a:ext cx="9144000" cy="5616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321879" y="848570"/>
            <a:ext cx="8424345" cy="51608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7" name="Picture 12" descr="MEF-logo-for-PowerPoint-whi"/>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60325" y="6388100"/>
            <a:ext cx="121920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Line 3"/>
          <p:cNvSpPr>
            <a:spLocks noChangeShapeType="1"/>
          </p:cNvSpPr>
          <p:nvPr userDrawn="1"/>
        </p:nvSpPr>
        <p:spPr bwMode="auto">
          <a:xfrm>
            <a:off x="-18300" y="69678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6" name="Line 3"/>
          <p:cNvSpPr>
            <a:spLocks noChangeShapeType="1"/>
          </p:cNvSpPr>
          <p:nvPr userDrawn="1"/>
        </p:nvSpPr>
        <p:spPr bwMode="auto">
          <a:xfrm>
            <a:off x="0" y="631301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8" name="Freeform 27"/>
          <p:cNvSpPr/>
          <p:nvPr userDrawn="1"/>
        </p:nvSpPr>
        <p:spPr>
          <a:xfrm rot="15718769">
            <a:off x="7830269" y="-71157"/>
            <a:ext cx="625630" cy="1070569"/>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FFFFFF">
              <a:alpha val="69804"/>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flipV="1">
            <a:off x="0" y="0"/>
            <a:ext cx="9144000" cy="696780"/>
          </a:xfrm>
          <a:prstGeom prst="rect">
            <a:avLst/>
          </a:prstGeom>
          <a:solidFill>
            <a:srgbClr val="255997">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64835" y="0"/>
            <a:ext cx="8381390" cy="6967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1" name="Rectangle 7"/>
          <p:cNvSpPr>
            <a:spLocks noChangeArrowheads="1"/>
          </p:cNvSpPr>
          <p:nvPr userDrawn="1"/>
        </p:nvSpPr>
        <p:spPr bwMode="auto">
          <a:xfrm>
            <a:off x="8774113" y="6493743"/>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0">
                <a:solidFill>
                  <a:schemeClr val="tx2">
                    <a:lumMod val="20000"/>
                    <a:lumOff val="80000"/>
                  </a:schemeClr>
                </a:solidFill>
                <a:ea typeface="SimSun" pitchFamily="2" charset="-122"/>
              </a:rPr>
              <a:pPr algn="ctr"/>
              <a:t>‹#›</a:t>
            </a:fld>
            <a:endParaRPr lang="en-US" altLang="zh-CN" sz="1200" b="0" dirty="0">
              <a:solidFill>
                <a:schemeClr val="tx2">
                  <a:lumMod val="20000"/>
                  <a:lumOff val="80000"/>
                </a:schemeClr>
              </a:solidFill>
              <a:ea typeface="SimSun" pitchFamily="2" charset="-122"/>
            </a:endParaRPr>
          </a:p>
        </p:txBody>
      </p:sp>
      <p:sp>
        <p:nvSpPr>
          <p:cNvPr id="18" name="Freeform 17"/>
          <p:cNvSpPr/>
          <p:nvPr userDrawn="1"/>
        </p:nvSpPr>
        <p:spPr>
          <a:xfrm rot="21083011">
            <a:off x="4247312" y="104593"/>
            <a:ext cx="1459637" cy="841343"/>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rgbClr val="C8D6F0">
              <a:alpha val="61961"/>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userDrawn="1"/>
        </p:nvSpPr>
        <p:spPr>
          <a:xfrm rot="18189825">
            <a:off x="5800421" y="95424"/>
            <a:ext cx="625630" cy="734874"/>
          </a:xfrm>
          <a:custGeom>
            <a:avLst/>
            <a:gdLst>
              <a:gd name="connsiteX0" fmla="*/ 238478 w 506589"/>
              <a:gd name="connsiteY0" fmla="*/ 280811 h 534811"/>
              <a:gd name="connsiteX1" fmla="*/ 467078 w 506589"/>
              <a:gd name="connsiteY1" fmla="*/ 467078 h 534811"/>
              <a:gd name="connsiteX2" fmla="*/ 475545 w 506589"/>
              <a:gd name="connsiteY2" fmla="*/ 492478 h 534811"/>
              <a:gd name="connsiteX3" fmla="*/ 424745 w 506589"/>
              <a:gd name="connsiteY3" fmla="*/ 484011 h 534811"/>
              <a:gd name="connsiteX4" fmla="*/ 52211 w 506589"/>
              <a:gd name="connsiteY4" fmla="*/ 187678 h 534811"/>
              <a:gd name="connsiteX5" fmla="*/ 111478 w 506589"/>
              <a:gd name="connsiteY5" fmla="*/ 1411 h 534811"/>
              <a:gd name="connsiteX6" fmla="*/ 179211 w 506589"/>
              <a:gd name="connsiteY6" fmla="*/ 196144 h 534811"/>
              <a:gd name="connsiteX7" fmla="*/ 238478 w 506589"/>
              <a:gd name="connsiteY7" fmla="*/ 280811 h 534811"/>
              <a:gd name="connsiteX0" fmla="*/ 249419 w 517530"/>
              <a:gd name="connsiteY0" fmla="*/ 282222 h 536222"/>
              <a:gd name="connsiteX1" fmla="*/ 478019 w 517530"/>
              <a:gd name="connsiteY1" fmla="*/ 468489 h 536222"/>
              <a:gd name="connsiteX2" fmla="*/ 486486 w 517530"/>
              <a:gd name="connsiteY2" fmla="*/ 493889 h 536222"/>
              <a:gd name="connsiteX3" fmla="*/ 435686 w 517530"/>
              <a:gd name="connsiteY3" fmla="*/ 485422 h 536222"/>
              <a:gd name="connsiteX4" fmla="*/ 63152 w 517530"/>
              <a:gd name="connsiteY4" fmla="*/ 189089 h 536222"/>
              <a:gd name="connsiteX5" fmla="*/ 56776 w 517530"/>
              <a:gd name="connsiteY5" fmla="*/ 1411 h 536222"/>
              <a:gd name="connsiteX6" fmla="*/ 190152 w 517530"/>
              <a:gd name="connsiteY6" fmla="*/ 197555 h 536222"/>
              <a:gd name="connsiteX7" fmla="*/ 249419 w 517530"/>
              <a:gd name="connsiteY7" fmla="*/ 282222 h 536222"/>
              <a:gd name="connsiteX0" fmla="*/ 251200 w 519311"/>
              <a:gd name="connsiteY0" fmla="*/ 282222 h 649493"/>
              <a:gd name="connsiteX1" fmla="*/ 479800 w 519311"/>
              <a:gd name="connsiteY1" fmla="*/ 468489 h 649493"/>
              <a:gd name="connsiteX2" fmla="*/ 488267 w 519311"/>
              <a:gd name="connsiteY2" fmla="*/ 493889 h 649493"/>
              <a:gd name="connsiteX3" fmla="*/ 448154 w 519311"/>
              <a:gd name="connsiteY3" fmla="*/ 598693 h 649493"/>
              <a:gd name="connsiteX4" fmla="*/ 64933 w 519311"/>
              <a:gd name="connsiteY4" fmla="*/ 189089 h 649493"/>
              <a:gd name="connsiteX5" fmla="*/ 58557 w 519311"/>
              <a:gd name="connsiteY5" fmla="*/ 1411 h 649493"/>
              <a:gd name="connsiteX6" fmla="*/ 191933 w 519311"/>
              <a:gd name="connsiteY6" fmla="*/ 197555 h 649493"/>
              <a:gd name="connsiteX7" fmla="*/ 251200 w 519311"/>
              <a:gd name="connsiteY7" fmla="*/ 282222 h 649493"/>
              <a:gd name="connsiteX0" fmla="*/ 251200 w 568015"/>
              <a:gd name="connsiteY0" fmla="*/ 282222 h 695054"/>
              <a:gd name="connsiteX1" fmla="*/ 479800 w 568015"/>
              <a:gd name="connsiteY1" fmla="*/ 468489 h 695054"/>
              <a:gd name="connsiteX2" fmla="*/ 562741 w 568015"/>
              <a:gd name="connsiteY2" fmla="*/ 673353 h 695054"/>
              <a:gd name="connsiteX3" fmla="*/ 448154 w 568015"/>
              <a:gd name="connsiteY3" fmla="*/ 598693 h 695054"/>
              <a:gd name="connsiteX4" fmla="*/ 64933 w 568015"/>
              <a:gd name="connsiteY4" fmla="*/ 189089 h 695054"/>
              <a:gd name="connsiteX5" fmla="*/ 58557 w 568015"/>
              <a:gd name="connsiteY5" fmla="*/ 1411 h 695054"/>
              <a:gd name="connsiteX6" fmla="*/ 191933 w 568015"/>
              <a:gd name="connsiteY6" fmla="*/ 197555 h 695054"/>
              <a:gd name="connsiteX7" fmla="*/ 251200 w 568015"/>
              <a:gd name="connsiteY7" fmla="*/ 282222 h 695054"/>
              <a:gd name="connsiteX0" fmla="*/ 251200 w 570380"/>
              <a:gd name="connsiteY0" fmla="*/ 282222 h 698240"/>
              <a:gd name="connsiteX1" fmla="*/ 402319 w 570380"/>
              <a:gd name="connsiteY1" fmla="*/ 449373 h 698240"/>
              <a:gd name="connsiteX2" fmla="*/ 562741 w 570380"/>
              <a:gd name="connsiteY2" fmla="*/ 673353 h 698240"/>
              <a:gd name="connsiteX3" fmla="*/ 448154 w 570380"/>
              <a:gd name="connsiteY3" fmla="*/ 598693 h 698240"/>
              <a:gd name="connsiteX4" fmla="*/ 64933 w 570380"/>
              <a:gd name="connsiteY4" fmla="*/ 189089 h 698240"/>
              <a:gd name="connsiteX5" fmla="*/ 58557 w 570380"/>
              <a:gd name="connsiteY5" fmla="*/ 1411 h 698240"/>
              <a:gd name="connsiteX6" fmla="*/ 191933 w 570380"/>
              <a:gd name="connsiteY6" fmla="*/ 197555 h 698240"/>
              <a:gd name="connsiteX7" fmla="*/ 251200 w 570380"/>
              <a:gd name="connsiteY7" fmla="*/ 282222 h 698240"/>
              <a:gd name="connsiteX0" fmla="*/ 251200 w 570380"/>
              <a:gd name="connsiteY0" fmla="*/ 287204 h 703222"/>
              <a:gd name="connsiteX1" fmla="*/ 402319 w 570380"/>
              <a:gd name="connsiteY1" fmla="*/ 454355 h 703222"/>
              <a:gd name="connsiteX2" fmla="*/ 562741 w 570380"/>
              <a:gd name="connsiteY2" fmla="*/ 678335 h 703222"/>
              <a:gd name="connsiteX3" fmla="*/ 448154 w 570380"/>
              <a:gd name="connsiteY3" fmla="*/ 603675 h 703222"/>
              <a:gd name="connsiteX4" fmla="*/ 64933 w 570380"/>
              <a:gd name="connsiteY4" fmla="*/ 194071 h 703222"/>
              <a:gd name="connsiteX5" fmla="*/ 58557 w 570380"/>
              <a:gd name="connsiteY5" fmla="*/ 6393 h 703222"/>
              <a:gd name="connsiteX6" fmla="*/ 150227 w 570380"/>
              <a:gd name="connsiteY6" fmla="*/ 155713 h 703222"/>
              <a:gd name="connsiteX7" fmla="*/ 251200 w 570380"/>
              <a:gd name="connsiteY7" fmla="*/ 287204 h 70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380" h="703222">
                <a:moveTo>
                  <a:pt x="251200" y="287204"/>
                </a:moveTo>
                <a:cubicBezTo>
                  <a:pt x="293215" y="336978"/>
                  <a:pt x="350396" y="389167"/>
                  <a:pt x="402319" y="454355"/>
                </a:cubicBezTo>
                <a:cubicBezTo>
                  <a:pt x="454242" y="519543"/>
                  <a:pt x="555102" y="653448"/>
                  <a:pt x="562741" y="678335"/>
                </a:cubicBezTo>
                <a:cubicBezTo>
                  <a:pt x="570380" y="703222"/>
                  <a:pt x="531122" y="684386"/>
                  <a:pt x="448154" y="603675"/>
                </a:cubicBezTo>
                <a:cubicBezTo>
                  <a:pt x="365186" y="522964"/>
                  <a:pt x="129866" y="293618"/>
                  <a:pt x="64933" y="194071"/>
                </a:cubicBezTo>
                <a:cubicBezTo>
                  <a:pt x="0" y="94524"/>
                  <a:pt x="44341" y="12786"/>
                  <a:pt x="58557" y="6393"/>
                </a:cubicBezTo>
                <a:cubicBezTo>
                  <a:pt x="72773" y="0"/>
                  <a:pt x="118120" y="108911"/>
                  <a:pt x="150227" y="155713"/>
                </a:cubicBezTo>
                <a:cubicBezTo>
                  <a:pt x="182334" y="202515"/>
                  <a:pt x="209185" y="237430"/>
                  <a:pt x="251200" y="287204"/>
                </a:cubicBezTo>
                <a:close/>
              </a:path>
            </a:pathLst>
          </a:custGeom>
          <a:solidFill>
            <a:schemeClr val="accent1">
              <a:lumMod val="60000"/>
              <a:lumOff val="40000"/>
              <a:alpha val="61961"/>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49" r:id="rId2"/>
    <p:sldLayoutId id="2147483657" r:id="rId3"/>
    <p:sldLayoutId id="2147483650" r:id="rId4"/>
    <p:sldLayoutId id="2147483654" r:id="rId5"/>
    <p:sldLayoutId id="2147483655" r:id="rId6"/>
    <p:sldLayoutId id="2147483675" r:id="rId7"/>
    <p:sldLayoutId id="2147483676" r:id="rId8"/>
    <p:sldLayoutId id="2147483678" r:id="rId9"/>
    <p:sldLayoutId id="2147483679" r:id="rId10"/>
  </p:sldLayoutIdLst>
  <p:txStyles>
    <p:titleStyle>
      <a:lvl1pPr algn="l" defTabSz="914400" rtl="0" eaLnBrk="1" latinLnBrk="0" hangingPunct="1">
        <a:spcBef>
          <a:spcPct val="0"/>
        </a:spcBef>
        <a:buNone/>
        <a:defRPr sz="36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metroethernetforum.org/page_loader.php?p_id=29"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4719214"/>
            <a:ext cx="9144000" cy="1138426"/>
          </a:xfrm>
        </p:spPr>
        <p:txBody>
          <a:bodyPr>
            <a:normAutofit/>
          </a:bodyPr>
          <a:lstStyle/>
          <a:p>
            <a:r>
              <a:rPr lang="en-US" dirty="0" smtClean="0"/>
              <a:t>MEF Reference Presentation</a:t>
            </a:r>
          </a:p>
          <a:p>
            <a:r>
              <a:rPr lang="en-US" sz="2800" dirty="0" smtClean="0"/>
              <a:t>November 2011</a:t>
            </a:r>
            <a:endParaRPr lang="en-US" sz="2800" dirty="0"/>
          </a:p>
        </p:txBody>
      </p:sp>
      <p:sp>
        <p:nvSpPr>
          <p:cNvPr id="4" name="Title 3"/>
          <p:cNvSpPr>
            <a:spLocks noGrp="1"/>
          </p:cNvSpPr>
          <p:nvPr>
            <p:ph type="ctrTitle"/>
          </p:nvPr>
        </p:nvSpPr>
        <p:spPr/>
        <p:txBody>
          <a:bodyPr/>
          <a:lstStyle/>
          <a:p>
            <a:r>
              <a:rPr lang="en-CA" dirty="0" smtClean="0"/>
              <a:t>Ethernet Business Services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5372100" y="750888"/>
            <a:ext cx="3771900" cy="5497512"/>
          </a:xfrm>
          <a:prstGeom prst="rect">
            <a:avLst/>
          </a:prstGeom>
          <a:noFill/>
          <a:ln w="9525">
            <a:noFill/>
            <a:miter lim="800000"/>
            <a:headEnd/>
            <a:tailEnd/>
          </a:ln>
        </p:spPr>
      </p:pic>
      <p:sp>
        <p:nvSpPr>
          <p:cNvPr id="7" name="Rectangle 6"/>
          <p:cNvSpPr/>
          <p:nvPr/>
        </p:nvSpPr>
        <p:spPr>
          <a:xfrm>
            <a:off x="5334000" y="751367"/>
            <a:ext cx="3810000" cy="5497033"/>
          </a:xfrm>
          <a:prstGeom prst="rect">
            <a:avLst/>
          </a:prstGeom>
          <a:gradFill>
            <a:gsLst>
              <a:gs pos="1000">
                <a:schemeClr val="bg1">
                  <a:lumMod val="0"/>
                  <a:lumOff val="100000"/>
                  <a:alpha val="35000"/>
                </a:schemeClr>
              </a:gs>
              <a:gs pos="0">
                <a:schemeClr val="bg1">
                  <a:lumMod val="0"/>
                  <a:lumOff val="100000"/>
                  <a:alpha val="3500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54" name="Title 2"/>
          <p:cNvSpPr>
            <a:spLocks noGrp="1"/>
          </p:cNvSpPr>
          <p:nvPr>
            <p:ph type="title"/>
          </p:nvPr>
        </p:nvSpPr>
        <p:spPr/>
        <p:txBody>
          <a:bodyPr/>
          <a:lstStyle/>
          <a:p>
            <a:r>
              <a:rPr lang="en-US" sz="3200" dirty="0" smtClean="0"/>
              <a:t>	Company Profile and Challenges</a:t>
            </a:r>
          </a:p>
        </p:txBody>
      </p:sp>
      <p:sp>
        <p:nvSpPr>
          <p:cNvPr id="27655" name="Content Placeholder 3"/>
          <p:cNvSpPr>
            <a:spLocks noGrp="1"/>
          </p:cNvSpPr>
          <p:nvPr>
            <p:ph idx="1"/>
          </p:nvPr>
        </p:nvSpPr>
        <p:spPr>
          <a:xfrm>
            <a:off x="304800" y="1143000"/>
            <a:ext cx="8534400" cy="5029200"/>
          </a:xfrm>
        </p:spPr>
        <p:txBody>
          <a:bodyPr>
            <a:normAutofit fontScale="92500" lnSpcReduction="20000"/>
          </a:bodyPr>
          <a:lstStyle/>
          <a:p>
            <a:r>
              <a:rPr dirty="0">
                <a:ea typeface="SimSun" pitchFamily="2" charset="-122"/>
              </a:rPr>
              <a:t>Multi-National IT company</a:t>
            </a:r>
            <a:r>
              <a:rPr b="0" dirty="0">
                <a:ea typeface="SimSun" pitchFamily="2" charset="-122"/>
              </a:rPr>
              <a:t> engaged in  systems development, integration and offering outsourcing</a:t>
            </a:r>
          </a:p>
          <a:p>
            <a:pPr lvl="1"/>
            <a:r>
              <a:rPr b="0" dirty="0">
                <a:ea typeface="SimSun" pitchFamily="2" charset="-122"/>
              </a:rPr>
              <a:t>Call Centre Services</a:t>
            </a:r>
          </a:p>
          <a:p>
            <a:pPr lvl="1"/>
            <a:r>
              <a:rPr b="0" dirty="0">
                <a:ea typeface="SimSun" pitchFamily="2" charset="-122"/>
              </a:rPr>
              <a:t>Development and </a:t>
            </a:r>
            <a:r>
              <a:rPr b="0" dirty="0" smtClean="0">
                <a:ea typeface="SimSun" pitchFamily="2" charset="-122"/>
              </a:rPr>
              <a:t>operation</a:t>
            </a:r>
            <a:r>
              <a:rPr lang="en-US" b="0" dirty="0" smtClean="0">
                <a:ea typeface="SimSun" pitchFamily="2" charset="-122"/>
              </a:rPr>
              <a:t>s use </a:t>
            </a:r>
            <a:r>
              <a:rPr b="0" dirty="0" smtClean="0">
                <a:ea typeface="SimSun" pitchFamily="2" charset="-122"/>
              </a:rPr>
              <a:t>the </a:t>
            </a:r>
            <a:r>
              <a:rPr b="0" dirty="0">
                <a:ea typeface="SimSun" pitchFamily="2" charset="-122"/>
              </a:rPr>
              <a:t>same network</a:t>
            </a:r>
          </a:p>
          <a:p>
            <a:pPr lvl="1"/>
            <a:r>
              <a:rPr b="0" dirty="0">
                <a:ea typeface="SimSun" pitchFamily="2" charset="-122"/>
              </a:rPr>
              <a:t>Network-delivered </a:t>
            </a:r>
            <a:r>
              <a:rPr b="0" dirty="0" smtClean="0">
                <a:ea typeface="SimSun" pitchFamily="2" charset="-122"/>
              </a:rPr>
              <a:t>apps creating network challenges</a:t>
            </a:r>
            <a:endParaRPr lang="en-US" b="0" dirty="0" smtClean="0">
              <a:ea typeface="SimSun" pitchFamily="2" charset="-122"/>
            </a:endParaRPr>
          </a:p>
          <a:p>
            <a:pPr lvl="1"/>
            <a:r>
              <a:rPr lang="en-US" b="0" dirty="0" smtClean="0">
                <a:ea typeface="SimSun" pitchFamily="2" charset="-122"/>
              </a:rPr>
              <a:t>Current extended network: mixture </a:t>
            </a:r>
            <a:r>
              <a:rPr lang="en-US" dirty="0" smtClean="0">
                <a:ea typeface="SimSun" pitchFamily="2" charset="-122"/>
              </a:rPr>
              <a:t>of routed networks SDH connections</a:t>
            </a:r>
            <a:r>
              <a:rPr lang="en-US" b="0" dirty="0" smtClean="0">
                <a:ea typeface="SimSun" pitchFamily="2" charset="-122"/>
              </a:rPr>
              <a:t>, fixed wireless, DSL, DOCSIS and a wide variety of solutions in international locations</a:t>
            </a:r>
          </a:p>
          <a:p>
            <a:pPr lvl="1"/>
            <a:r>
              <a:rPr lang="en-US" dirty="0" smtClean="0">
                <a:ea typeface="SimSun" pitchFamily="2" charset="-122"/>
              </a:rPr>
              <a:t>Lack of consistent service quality </a:t>
            </a:r>
            <a:r>
              <a:rPr lang="en-US" b="0" dirty="0" smtClean="0">
                <a:ea typeface="SimSun" pitchFamily="2" charset="-122"/>
              </a:rPr>
              <a:t>results in unpredictable performance</a:t>
            </a:r>
          </a:p>
          <a:p>
            <a:pPr lvl="1"/>
            <a:r>
              <a:rPr lang="en-US" b="0" dirty="0" smtClean="0">
                <a:ea typeface="SimSun" pitchFamily="2" charset="-122"/>
              </a:rPr>
              <a:t>Cost constraints</a:t>
            </a:r>
          </a:p>
          <a:p>
            <a:pPr lvl="1"/>
            <a:endParaRPr b="0" dirty="0">
              <a:ea typeface="SimSun" pitchFamily="2" charset="-122"/>
            </a:endParaRPr>
          </a:p>
          <a:p>
            <a:endParaRPr b="0" dirty="0">
              <a:ea typeface="SimSun" pitchFamily="2" charset="-122"/>
            </a:endParaRPr>
          </a:p>
        </p:txBody>
      </p:sp>
      <p:grpSp>
        <p:nvGrpSpPr>
          <p:cNvPr id="2" name="Group 3"/>
          <p:cNvGrpSpPr>
            <a:grpSpLocks/>
          </p:cNvGrpSpPr>
          <p:nvPr/>
        </p:nvGrpSpPr>
        <p:grpSpPr bwMode="auto">
          <a:xfrm>
            <a:off x="5334000" y="5105400"/>
            <a:ext cx="1799369" cy="1468438"/>
            <a:chOff x="5029200" y="2514600"/>
            <a:chExt cx="3746751" cy="3057525"/>
          </a:xfrm>
        </p:grpSpPr>
        <p:pic>
          <p:nvPicPr>
            <p:cNvPr id="8" name="Picture 2"/>
            <p:cNvPicPr>
              <a:picLocks noChangeAspect="1" noChangeArrowheads="1"/>
            </p:cNvPicPr>
            <p:nvPr/>
          </p:nvPicPr>
          <p:blipFill>
            <a:blip r:embed="rId4" cstate="print"/>
            <a:srcRect/>
            <a:stretch>
              <a:fillRect/>
            </a:stretch>
          </p:blipFill>
          <p:spPr bwMode="auto">
            <a:xfrm>
              <a:off x="5029200" y="2514600"/>
              <a:ext cx="3746751" cy="3057525"/>
            </a:xfrm>
            <a:prstGeom prst="rect">
              <a:avLst/>
            </a:prstGeom>
            <a:blipFill>
              <a:blip r:embed="rId5" cstate="print"/>
              <a:stretch>
                <a:fillRect/>
              </a:stretch>
            </a:blip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ectangle 8"/>
            <p:cNvSpPr/>
            <p:nvPr/>
          </p:nvSpPr>
          <p:spPr>
            <a:xfrm>
              <a:off x="5029200" y="2514600"/>
              <a:ext cx="3733800" cy="3048000"/>
            </a:xfrm>
            <a:prstGeom prst="rect">
              <a:avLst/>
            </a:prstGeom>
            <a:solidFill>
              <a:srgbClr val="FFFFFF">
                <a:alpha val="76863"/>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dirty="0"/>
            </a:p>
          </p:txBody>
        </p:sp>
        <p:grpSp>
          <p:nvGrpSpPr>
            <p:cNvPr id="3" name="Group 9"/>
            <p:cNvGrpSpPr>
              <a:grpSpLocks/>
            </p:cNvGrpSpPr>
            <p:nvPr/>
          </p:nvGrpSpPr>
          <p:grpSpPr bwMode="auto">
            <a:xfrm>
              <a:off x="5181600" y="2819400"/>
              <a:ext cx="3217623" cy="2438400"/>
              <a:chOff x="1484313" y="1733550"/>
              <a:chExt cx="3651250" cy="2767013"/>
            </a:xfrm>
          </p:grpSpPr>
          <p:pic>
            <p:nvPicPr>
              <p:cNvPr id="11" name="Picture 92" descr="Network_b"/>
              <p:cNvPicPr>
                <a:picLocks noChangeAspect="1" noChangeArrowheads="1"/>
              </p:cNvPicPr>
              <p:nvPr/>
            </p:nvPicPr>
            <p:blipFill>
              <a:blip r:embed="rId6" cstate="print"/>
              <a:srcRect/>
              <a:stretch>
                <a:fillRect/>
              </a:stretch>
            </p:blipFill>
            <p:spPr bwMode="auto">
              <a:xfrm>
                <a:off x="1484313" y="1733550"/>
                <a:ext cx="3651250" cy="2767013"/>
              </a:xfrm>
              <a:prstGeom prst="rect">
                <a:avLst/>
              </a:prstGeom>
              <a:noFill/>
              <a:ln w="9525">
                <a:noFill/>
                <a:miter lim="800000"/>
                <a:headEnd/>
                <a:tailEnd/>
              </a:ln>
            </p:spPr>
          </p:pic>
          <p:pic>
            <p:nvPicPr>
              <p:cNvPr id="12" name="Object 2"/>
              <p:cNvPicPr>
                <a:picLocks noChangeAspect="1" noChangeArrowheads="1"/>
              </p:cNvPicPr>
              <p:nvPr/>
            </p:nvPicPr>
            <p:blipFill>
              <a:blip r:embed="rId7" cstate="print"/>
              <a:srcRect/>
              <a:stretch>
                <a:fillRect/>
              </a:stretch>
            </p:blipFill>
            <p:spPr bwMode="gray">
              <a:xfrm>
                <a:off x="2963863" y="4000500"/>
                <a:ext cx="1157287" cy="260350"/>
              </a:xfrm>
              <a:prstGeom prst="rect">
                <a:avLst/>
              </a:prstGeom>
              <a:noFill/>
              <a:ln w="28575">
                <a:noFill/>
                <a:miter lim="800000"/>
                <a:headEnd/>
                <a:tailEnd/>
              </a:ln>
            </p:spPr>
          </p:pic>
          <p:pic>
            <p:nvPicPr>
              <p:cNvPr id="13" name="Picture 39" descr="toplogo"/>
              <p:cNvPicPr>
                <a:picLocks noChangeAspect="1" noChangeArrowheads="1"/>
              </p:cNvPicPr>
              <p:nvPr/>
            </p:nvPicPr>
            <p:blipFill>
              <a:blip r:embed="rId8" cstate="print"/>
              <a:srcRect/>
              <a:stretch>
                <a:fillRect/>
              </a:stretch>
            </p:blipFill>
            <p:spPr bwMode="auto">
              <a:xfrm>
                <a:off x="3930650" y="2581275"/>
                <a:ext cx="712788" cy="241300"/>
              </a:xfrm>
              <a:prstGeom prst="rect">
                <a:avLst/>
              </a:prstGeom>
              <a:noFill/>
              <a:ln w="9525">
                <a:noFill/>
                <a:miter lim="800000"/>
                <a:headEnd/>
                <a:tailEnd/>
              </a:ln>
            </p:spPr>
          </p:pic>
          <p:pic>
            <p:nvPicPr>
              <p:cNvPr id="14" name="Object 3"/>
              <p:cNvPicPr>
                <a:picLocks noChangeAspect="1" noChangeArrowheads="1"/>
              </p:cNvPicPr>
              <p:nvPr/>
            </p:nvPicPr>
            <p:blipFill>
              <a:blip r:embed="rId9" cstate="print"/>
              <a:srcRect/>
              <a:stretch>
                <a:fillRect/>
              </a:stretch>
            </p:blipFill>
            <p:spPr bwMode="gray">
              <a:xfrm>
                <a:off x="1803400" y="2949575"/>
                <a:ext cx="700088" cy="344488"/>
              </a:xfrm>
              <a:prstGeom prst="rect">
                <a:avLst/>
              </a:prstGeom>
              <a:noFill/>
              <a:ln w="28575">
                <a:noFill/>
                <a:miter lim="800000"/>
                <a:headEnd/>
                <a:tailEnd/>
              </a:ln>
            </p:spPr>
          </p:pic>
          <p:pic>
            <p:nvPicPr>
              <p:cNvPr id="15" name="Picture 1050" descr="npo00003a"/>
              <p:cNvPicPr>
                <a:picLocks noChangeAspect="1" noChangeArrowheads="1"/>
              </p:cNvPicPr>
              <p:nvPr/>
            </p:nvPicPr>
            <p:blipFill>
              <a:blip r:embed="rId10" cstate="print"/>
              <a:srcRect/>
              <a:stretch>
                <a:fillRect/>
              </a:stretch>
            </p:blipFill>
            <p:spPr bwMode="auto">
              <a:xfrm>
                <a:off x="2552700" y="2143125"/>
                <a:ext cx="503238" cy="520700"/>
              </a:xfrm>
              <a:prstGeom prst="rect">
                <a:avLst/>
              </a:prstGeom>
              <a:noFill/>
              <a:ln w="9525">
                <a:noFill/>
                <a:miter lim="800000"/>
                <a:headEnd/>
                <a:tailEnd/>
              </a:ln>
            </p:spPr>
          </p:pic>
          <p:pic>
            <p:nvPicPr>
              <p:cNvPr id="16" name="Picture 42" descr="base 3-4 C UG"/>
              <p:cNvPicPr preferRelativeResize="0">
                <a:picLocks noChangeAspect="1" noChangeArrowheads="1"/>
              </p:cNvPicPr>
              <p:nvPr/>
            </p:nvPicPr>
            <p:blipFill>
              <a:blip r:embed="rId11" cstate="print">
                <a:clrChange>
                  <a:clrFrom>
                    <a:srgbClr val="FFFFFF"/>
                  </a:clrFrom>
                  <a:clrTo>
                    <a:srgbClr val="FFFFFF">
                      <a:alpha val="0"/>
                    </a:srgbClr>
                  </a:clrTo>
                </a:clrChange>
              </a:blip>
              <a:srcRect l="6596" r="3252" b="15761"/>
              <a:stretch>
                <a:fillRect/>
              </a:stretch>
            </p:blipFill>
            <p:spPr bwMode="auto">
              <a:xfrm>
                <a:off x="4119563" y="2974975"/>
                <a:ext cx="469900" cy="330200"/>
              </a:xfrm>
              <a:prstGeom prst="rect">
                <a:avLst/>
              </a:prstGeom>
              <a:noFill/>
              <a:ln w="9525">
                <a:noFill/>
                <a:miter lim="800000"/>
                <a:headEnd/>
                <a:tailEnd/>
              </a:ln>
            </p:spPr>
          </p:pic>
          <p:sp>
            <p:nvSpPr>
              <p:cNvPr id="17" name="Text Box 43"/>
              <p:cNvSpPr txBox="1">
                <a:spLocks noChangeArrowheads="1"/>
              </p:cNvSpPr>
              <p:nvPr/>
            </p:nvSpPr>
            <p:spPr bwMode="auto">
              <a:xfrm>
                <a:off x="3090542" y="2150944"/>
                <a:ext cx="1416599" cy="363601"/>
              </a:xfrm>
              <a:prstGeom prst="rect">
                <a:avLst/>
              </a:prstGeom>
              <a:noFill/>
              <a:ln w="19050" algn="ctr">
                <a:noFill/>
                <a:miter lim="800000"/>
                <a:headEnd/>
                <a:tailEnd/>
              </a:ln>
            </p:spPr>
            <p:txBody>
              <a:bodyPr wrap="none" lIns="0" tIns="0" rIns="0" bIns="0">
                <a:spAutoFit/>
              </a:bodyPr>
              <a:lstStyle/>
              <a:p>
                <a:pPr algn="ctr">
                  <a:buFont typeface="Times New Roman" pitchFamily="18" charset="0"/>
                  <a:buNone/>
                  <a:tabLst>
                    <a:tab pos="3946525" algn="l"/>
                  </a:tabLst>
                </a:pPr>
                <a:r>
                  <a:rPr lang="en-US" sz="500" b="1" dirty="0"/>
                  <a:t>On-line HD</a:t>
                </a:r>
                <a:br>
                  <a:rPr lang="en-US" sz="500" b="1" dirty="0"/>
                </a:br>
                <a:r>
                  <a:rPr lang="en-US" sz="500" b="1" dirty="0"/>
                  <a:t>Video Conferencing</a:t>
                </a:r>
              </a:p>
            </p:txBody>
          </p:sp>
          <p:sp>
            <p:nvSpPr>
              <p:cNvPr id="18" name="Text Box 44"/>
              <p:cNvSpPr txBox="1">
                <a:spLocks noChangeArrowheads="1"/>
              </p:cNvSpPr>
              <p:nvPr/>
            </p:nvSpPr>
            <p:spPr bwMode="auto">
              <a:xfrm>
                <a:off x="3175060" y="3643314"/>
                <a:ext cx="882532" cy="363601"/>
              </a:xfrm>
              <a:prstGeom prst="rect">
                <a:avLst/>
              </a:prstGeom>
              <a:noFill/>
              <a:ln w="19050" algn="ctr">
                <a:noFill/>
                <a:miter lim="800000"/>
                <a:headEnd/>
                <a:tailEnd/>
              </a:ln>
            </p:spPr>
            <p:txBody>
              <a:bodyPr wrap="none" lIns="0" tIns="0" rIns="0" bIns="0">
                <a:spAutoFit/>
              </a:bodyPr>
              <a:lstStyle/>
              <a:p>
                <a:pPr algn="ctr">
                  <a:buFont typeface="Times New Roman" pitchFamily="18" charset="0"/>
                  <a:buNone/>
                  <a:tabLst>
                    <a:tab pos="3946525" algn="l"/>
                  </a:tabLst>
                </a:pPr>
                <a:r>
                  <a:rPr lang="en-US" sz="500" b="1" dirty="0"/>
                  <a:t>On-line </a:t>
                </a:r>
                <a:br>
                  <a:rPr lang="en-US" sz="500" b="1" dirty="0"/>
                </a:br>
                <a:r>
                  <a:rPr lang="en-US" sz="500" b="1" dirty="0"/>
                  <a:t>DB Services</a:t>
                </a:r>
              </a:p>
            </p:txBody>
          </p:sp>
          <p:sp>
            <p:nvSpPr>
              <p:cNvPr id="19" name="Text Box 45"/>
              <p:cNvSpPr txBox="1">
                <a:spLocks noChangeArrowheads="1"/>
              </p:cNvSpPr>
              <p:nvPr/>
            </p:nvSpPr>
            <p:spPr bwMode="auto">
              <a:xfrm>
                <a:off x="1961692" y="3303586"/>
                <a:ext cx="977227" cy="363601"/>
              </a:xfrm>
              <a:prstGeom prst="rect">
                <a:avLst/>
              </a:prstGeom>
              <a:noFill/>
              <a:ln w="19050" algn="ctr">
                <a:noFill/>
                <a:miter lim="800000"/>
                <a:headEnd/>
                <a:tailEnd/>
              </a:ln>
            </p:spPr>
            <p:txBody>
              <a:bodyPr wrap="none" lIns="0" tIns="0" rIns="0" bIns="0">
                <a:spAutoFit/>
              </a:bodyPr>
              <a:lstStyle/>
              <a:p>
                <a:pPr algn="ctr">
                  <a:buFont typeface="Times New Roman" pitchFamily="18" charset="0"/>
                  <a:buNone/>
                  <a:tabLst>
                    <a:tab pos="3946525" algn="l"/>
                  </a:tabLst>
                </a:pPr>
                <a:r>
                  <a:rPr lang="en-US" sz="500" b="1" dirty="0"/>
                  <a:t>On-line </a:t>
                </a:r>
                <a:br>
                  <a:rPr lang="en-US" sz="500" b="1" dirty="0"/>
                </a:br>
                <a:r>
                  <a:rPr lang="en-US" sz="500" b="1" dirty="0"/>
                  <a:t>ERP Services</a:t>
                </a:r>
              </a:p>
            </p:txBody>
          </p:sp>
          <p:sp>
            <p:nvSpPr>
              <p:cNvPr id="20" name="Text Box 46"/>
              <p:cNvSpPr txBox="1">
                <a:spLocks noChangeArrowheads="1"/>
              </p:cNvSpPr>
              <p:nvPr/>
            </p:nvSpPr>
            <p:spPr bwMode="auto">
              <a:xfrm>
                <a:off x="4064087" y="3300413"/>
                <a:ext cx="999953" cy="363601"/>
              </a:xfrm>
              <a:prstGeom prst="rect">
                <a:avLst/>
              </a:prstGeom>
              <a:noFill/>
              <a:ln w="19050" algn="ctr">
                <a:noFill/>
                <a:miter lim="800000"/>
                <a:headEnd/>
                <a:tailEnd/>
              </a:ln>
            </p:spPr>
            <p:txBody>
              <a:bodyPr wrap="none" lIns="0" tIns="0" rIns="0" bIns="0">
                <a:spAutoFit/>
              </a:bodyPr>
              <a:lstStyle/>
              <a:p>
                <a:pPr algn="ctr">
                  <a:buFont typeface="Times New Roman" pitchFamily="18" charset="0"/>
                  <a:buNone/>
                  <a:tabLst>
                    <a:tab pos="3946525" algn="l"/>
                  </a:tabLst>
                </a:pPr>
                <a:r>
                  <a:rPr lang="en-US" sz="500" b="1" dirty="0"/>
                  <a:t>On-line </a:t>
                </a:r>
                <a:br>
                  <a:rPr lang="en-US" sz="500" b="1" dirty="0"/>
                </a:br>
                <a:r>
                  <a:rPr lang="en-US" sz="500" b="1" dirty="0"/>
                  <a:t>VoIP Services</a:t>
                </a:r>
              </a:p>
            </p:txBody>
          </p:sp>
          <p:sp>
            <p:nvSpPr>
              <p:cNvPr id="21" name="Text Box 47"/>
              <p:cNvSpPr txBox="1">
                <a:spLocks noChangeArrowheads="1"/>
              </p:cNvSpPr>
              <p:nvPr/>
            </p:nvSpPr>
            <p:spPr bwMode="auto">
              <a:xfrm>
                <a:off x="3008815" y="3032126"/>
                <a:ext cx="818144" cy="399962"/>
              </a:xfrm>
              <a:prstGeom prst="rect">
                <a:avLst/>
              </a:prstGeom>
              <a:noFill/>
              <a:ln w="19050" algn="ctr">
                <a:noFill/>
                <a:miter lim="800000"/>
                <a:headEnd/>
                <a:tailEnd/>
              </a:ln>
            </p:spPr>
            <p:txBody>
              <a:bodyPr wrap="none" lIns="0" tIns="0" rIns="0" bIns="0">
                <a:spAutoFit/>
              </a:bodyPr>
              <a:lstStyle/>
              <a:p>
                <a:pPr algn="ctr">
                  <a:buFont typeface="Times New Roman" pitchFamily="18" charset="0"/>
                  <a:buNone/>
                  <a:tabLst>
                    <a:tab pos="3946525" algn="l"/>
                  </a:tabLst>
                </a:pPr>
                <a:r>
                  <a:rPr lang="en-US" sz="1100" b="1" dirty="0">
                    <a:solidFill>
                      <a:srgbClr val="E86E12"/>
                    </a:solidFill>
                  </a:rPr>
                  <a:t>SaaS</a:t>
                </a:r>
              </a:p>
            </p:txBody>
          </p:sp>
          <p:sp>
            <p:nvSpPr>
              <p:cNvPr id="22" name="Text Box 48"/>
              <p:cNvSpPr txBox="1">
                <a:spLocks noChangeArrowheads="1"/>
              </p:cNvSpPr>
              <p:nvPr/>
            </p:nvSpPr>
            <p:spPr bwMode="auto">
              <a:xfrm>
                <a:off x="2797454" y="2655888"/>
                <a:ext cx="1605984" cy="363601"/>
              </a:xfrm>
              <a:prstGeom prst="rect">
                <a:avLst/>
              </a:prstGeom>
              <a:noFill/>
              <a:ln w="19050" algn="ctr">
                <a:noFill/>
                <a:miter lim="800000"/>
                <a:headEnd/>
                <a:tailEnd/>
              </a:ln>
            </p:spPr>
            <p:txBody>
              <a:bodyPr wrap="none" lIns="0" tIns="0" rIns="0" bIns="0">
                <a:spAutoFit/>
              </a:bodyPr>
              <a:lstStyle/>
              <a:p>
                <a:pPr algn="ctr">
                  <a:buFont typeface="Times New Roman" pitchFamily="18" charset="0"/>
                  <a:buNone/>
                  <a:tabLst>
                    <a:tab pos="3946525" algn="l"/>
                  </a:tabLst>
                </a:pPr>
                <a:r>
                  <a:rPr lang="en-US" sz="500" b="1" dirty="0"/>
                  <a:t>Common </a:t>
                </a:r>
                <a:br>
                  <a:rPr lang="en-US" sz="500" b="1" dirty="0"/>
                </a:br>
                <a:r>
                  <a:rPr lang="en-US" sz="500" b="1" dirty="0"/>
                  <a:t>Business Applications</a:t>
                </a:r>
              </a:p>
            </p:txBody>
          </p:sp>
        </p:gr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bwMode="auto">
          <a:xfrm rot="5400000" flipV="1">
            <a:off x="4404519" y="2758281"/>
            <a:ext cx="685800" cy="46038"/>
          </a:xfrm>
          <a:prstGeom prst="rect">
            <a:avLst/>
          </a:prstGeom>
          <a:gradFill>
            <a:gsLst>
              <a:gs pos="0">
                <a:schemeClr val="accent2">
                  <a:lumMod val="60000"/>
                  <a:lumOff val="40000"/>
                </a:schemeClr>
              </a:gs>
              <a:gs pos="38000">
                <a:schemeClr val="accent2">
                  <a:lumMod val="20000"/>
                  <a:lumOff val="80000"/>
                </a:schemeClr>
              </a:gs>
              <a:gs pos="51000">
                <a:schemeClr val="accent2">
                  <a:lumMod val="60000"/>
                  <a:lumOff val="40000"/>
                </a:schemeClr>
              </a:gs>
              <a:gs pos="100000">
                <a:srgbClr val="090925"/>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p>
        </p:txBody>
      </p:sp>
      <p:sp>
        <p:nvSpPr>
          <p:cNvPr id="85" name="Rectangle 84"/>
          <p:cNvSpPr/>
          <p:nvPr/>
        </p:nvSpPr>
        <p:spPr bwMode="auto">
          <a:xfrm rot="5400000" flipV="1">
            <a:off x="967582" y="4472781"/>
            <a:ext cx="1676400" cy="46037"/>
          </a:xfrm>
          <a:prstGeom prst="rect">
            <a:avLst/>
          </a:prstGeom>
          <a:gradFill>
            <a:gsLst>
              <a:gs pos="0">
                <a:schemeClr val="accent2">
                  <a:lumMod val="60000"/>
                  <a:lumOff val="40000"/>
                </a:schemeClr>
              </a:gs>
              <a:gs pos="38000">
                <a:schemeClr val="accent2">
                  <a:lumMod val="20000"/>
                  <a:lumOff val="80000"/>
                </a:schemeClr>
              </a:gs>
              <a:gs pos="51000">
                <a:schemeClr val="accent2">
                  <a:lumMod val="60000"/>
                  <a:lumOff val="40000"/>
                </a:schemeClr>
              </a:gs>
              <a:gs pos="100000">
                <a:srgbClr val="090925"/>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p>
        </p:txBody>
      </p:sp>
      <p:sp>
        <p:nvSpPr>
          <p:cNvPr id="96" name="Rectangle 95"/>
          <p:cNvSpPr/>
          <p:nvPr/>
        </p:nvSpPr>
        <p:spPr bwMode="auto">
          <a:xfrm rot="5400000" flipV="1">
            <a:off x="6423819" y="4320381"/>
            <a:ext cx="1676400" cy="46038"/>
          </a:xfrm>
          <a:prstGeom prst="rect">
            <a:avLst/>
          </a:prstGeom>
          <a:gradFill>
            <a:gsLst>
              <a:gs pos="0">
                <a:schemeClr val="accent2">
                  <a:lumMod val="60000"/>
                  <a:lumOff val="40000"/>
                </a:schemeClr>
              </a:gs>
              <a:gs pos="38000">
                <a:schemeClr val="accent2">
                  <a:lumMod val="20000"/>
                  <a:lumOff val="80000"/>
                </a:schemeClr>
              </a:gs>
              <a:gs pos="51000">
                <a:schemeClr val="accent2">
                  <a:lumMod val="60000"/>
                  <a:lumOff val="40000"/>
                </a:schemeClr>
              </a:gs>
              <a:gs pos="100000">
                <a:srgbClr val="090925"/>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p>
        </p:txBody>
      </p:sp>
      <p:sp>
        <p:nvSpPr>
          <p:cNvPr id="30725" name="Title 1"/>
          <p:cNvSpPr>
            <a:spLocks noGrp="1"/>
          </p:cNvSpPr>
          <p:nvPr>
            <p:ph type="title"/>
          </p:nvPr>
        </p:nvSpPr>
        <p:spPr>
          <a:xfrm>
            <a:off x="15875" y="0"/>
            <a:ext cx="9128125" cy="685800"/>
          </a:xfrm>
        </p:spPr>
        <p:txBody>
          <a:bodyPr/>
          <a:lstStyle/>
          <a:p>
            <a:r>
              <a:rPr lang="en-US" sz="3200" dirty="0" smtClean="0"/>
              <a:t>	Worldwide Carrier Ethernet Deployment</a:t>
            </a:r>
          </a:p>
        </p:txBody>
      </p:sp>
      <p:pic>
        <p:nvPicPr>
          <p:cNvPr id="3" name="Picture 19" descr="Network Cloud"/>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733800" y="2783068"/>
            <a:ext cx="1933073" cy="950732"/>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pic>
      <p:sp>
        <p:nvSpPr>
          <p:cNvPr id="30727" name="Text Box 5"/>
          <p:cNvSpPr txBox="1">
            <a:spLocks noChangeArrowheads="1"/>
          </p:cNvSpPr>
          <p:nvPr/>
        </p:nvSpPr>
        <p:spPr bwMode="auto">
          <a:xfrm>
            <a:off x="1190625" y="3560763"/>
            <a:ext cx="595313" cy="300037"/>
          </a:xfrm>
          <a:prstGeom prst="rect">
            <a:avLst/>
          </a:prstGeom>
          <a:noFill/>
          <a:ln w="12700" algn="ctr">
            <a:noFill/>
            <a:miter lim="800000"/>
            <a:headEnd/>
            <a:tailEnd/>
          </a:ln>
        </p:spPr>
        <p:txBody>
          <a:bodyPr>
            <a:spAutoFit/>
          </a:bodyPr>
          <a:lstStyle/>
          <a:p>
            <a:pPr algn="ctr" eaLnBrk="0" hangingPunct="0"/>
            <a:r>
              <a:rPr lang="en-US" sz="900" b="1" dirty="0"/>
              <a:t>UNI</a:t>
            </a:r>
          </a:p>
        </p:txBody>
      </p:sp>
      <p:sp>
        <p:nvSpPr>
          <p:cNvPr id="30728" name="Text Box 55"/>
          <p:cNvSpPr txBox="1">
            <a:spLocks noChangeArrowheads="1"/>
          </p:cNvSpPr>
          <p:nvPr/>
        </p:nvSpPr>
        <p:spPr bwMode="auto">
          <a:xfrm>
            <a:off x="7392988" y="3557588"/>
            <a:ext cx="595312" cy="298450"/>
          </a:xfrm>
          <a:prstGeom prst="rect">
            <a:avLst/>
          </a:prstGeom>
          <a:noFill/>
          <a:ln w="12700" algn="ctr">
            <a:noFill/>
            <a:miter lim="800000"/>
            <a:headEnd/>
            <a:tailEnd/>
          </a:ln>
        </p:spPr>
        <p:txBody>
          <a:bodyPr>
            <a:spAutoFit/>
          </a:bodyPr>
          <a:lstStyle/>
          <a:p>
            <a:pPr algn="ctr" eaLnBrk="0" hangingPunct="0"/>
            <a:r>
              <a:rPr lang="en-US" sz="900" b="1" dirty="0"/>
              <a:t>UNI</a:t>
            </a:r>
          </a:p>
        </p:txBody>
      </p:sp>
      <p:sp>
        <p:nvSpPr>
          <p:cNvPr id="9" name="Rectangle 8"/>
          <p:cNvSpPr/>
          <p:nvPr/>
        </p:nvSpPr>
        <p:spPr bwMode="auto">
          <a:xfrm>
            <a:off x="2895600" y="3352800"/>
            <a:ext cx="3590925" cy="76200"/>
          </a:xfrm>
          <a:prstGeom prst="rect">
            <a:avLst/>
          </a:prstGeom>
          <a:gradFill>
            <a:gsLst>
              <a:gs pos="0">
                <a:schemeClr val="accent2">
                  <a:lumMod val="60000"/>
                  <a:lumOff val="40000"/>
                </a:schemeClr>
              </a:gs>
              <a:gs pos="38000">
                <a:schemeClr val="accent2">
                  <a:lumMod val="20000"/>
                  <a:lumOff val="80000"/>
                </a:schemeClr>
              </a:gs>
              <a:gs pos="51000">
                <a:schemeClr val="accent2">
                  <a:lumMod val="60000"/>
                  <a:lumOff val="40000"/>
                </a:schemeClr>
              </a:gs>
              <a:gs pos="100000">
                <a:srgbClr val="090925"/>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Line 53"/>
          <p:cNvSpPr>
            <a:spLocks noChangeShapeType="1"/>
          </p:cNvSpPr>
          <p:nvPr/>
        </p:nvSpPr>
        <p:spPr bwMode="auto">
          <a:xfrm flipV="1">
            <a:off x="3581400" y="3200400"/>
            <a:ext cx="0" cy="323850"/>
          </a:xfrm>
          <a:prstGeom prst="line">
            <a:avLst/>
          </a:prstGeom>
          <a:noFill/>
          <a:ln w="19050">
            <a:solidFill>
              <a:schemeClr val="bg1">
                <a:lumMod val="50000"/>
              </a:schemeClr>
            </a:solidFill>
            <a:round/>
            <a:headEnd/>
            <a:tailEnd/>
          </a:ln>
        </p:spPr>
        <p:txBody>
          <a:bodyPr/>
          <a:lstStyle/>
          <a:p>
            <a:pPr>
              <a:defRPr/>
            </a:pPr>
            <a:endParaRPr lang="en-US" sz="900" dirty="0">
              <a:latin typeface="Arial" pitchFamily="34" charset="0"/>
              <a:cs typeface="Arial" pitchFamily="34" charset="0"/>
            </a:endParaRPr>
          </a:p>
        </p:txBody>
      </p:sp>
      <p:pic>
        <p:nvPicPr>
          <p:cNvPr id="26" name="Picture 50" descr="cloud2"/>
          <p:cNvPicPr>
            <a:picLocks noChangeAspect="1" noChangeArrowheads="1"/>
          </p:cNvPicPr>
          <p:nvPr/>
        </p:nvPicPr>
        <p:blipFill>
          <a:blip r:embed="rId4" cstate="print"/>
          <a:srcRect/>
          <a:stretch>
            <a:fillRect/>
          </a:stretch>
        </p:blipFill>
        <p:spPr bwMode="auto">
          <a:xfrm>
            <a:off x="1600200" y="2984257"/>
            <a:ext cx="1356962" cy="901943"/>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sp>
        <p:nvSpPr>
          <p:cNvPr id="27" name="Line 53"/>
          <p:cNvSpPr>
            <a:spLocks noChangeShapeType="1"/>
          </p:cNvSpPr>
          <p:nvPr/>
        </p:nvSpPr>
        <p:spPr bwMode="auto">
          <a:xfrm flipV="1">
            <a:off x="1443038" y="3298825"/>
            <a:ext cx="0" cy="225425"/>
          </a:xfrm>
          <a:prstGeom prst="line">
            <a:avLst/>
          </a:prstGeom>
          <a:noFill/>
          <a:ln w="19050">
            <a:solidFill>
              <a:schemeClr val="bg1">
                <a:lumMod val="50000"/>
              </a:schemeClr>
            </a:solidFill>
            <a:round/>
            <a:headEnd/>
            <a:tailEnd/>
          </a:ln>
        </p:spPr>
        <p:txBody>
          <a:bodyPr/>
          <a:lstStyle/>
          <a:p>
            <a:pPr>
              <a:defRPr/>
            </a:pPr>
            <a:endParaRPr lang="en-US" sz="900" dirty="0">
              <a:latin typeface="Arial" pitchFamily="34" charset="0"/>
              <a:cs typeface="Arial" pitchFamily="34" charset="0"/>
            </a:endParaRPr>
          </a:p>
        </p:txBody>
      </p:sp>
      <p:cxnSp>
        <p:nvCxnSpPr>
          <p:cNvPr id="28" name="Straight Connector 27"/>
          <p:cNvCxnSpPr/>
          <p:nvPr/>
        </p:nvCxnSpPr>
        <p:spPr bwMode="auto">
          <a:xfrm rot="10800000" flipV="1">
            <a:off x="1701800" y="3403600"/>
            <a:ext cx="1117600" cy="23813"/>
          </a:xfrm>
          <a:prstGeom prst="line">
            <a:avLst/>
          </a:prstGeom>
          <a:ln w="38100" cmpd="dbl">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10800000" flipV="1">
            <a:off x="1023938" y="3411538"/>
            <a:ext cx="739775" cy="15875"/>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30735" name="Picture 28" descr="Remote DSLAM"/>
          <p:cNvPicPr>
            <a:picLocks noChangeAspect="1" noChangeArrowheads="1"/>
          </p:cNvPicPr>
          <p:nvPr/>
        </p:nvPicPr>
        <p:blipFill>
          <a:blip r:embed="rId5" cstate="print"/>
          <a:srcRect/>
          <a:stretch>
            <a:fillRect/>
          </a:stretch>
        </p:blipFill>
        <p:spPr bwMode="auto">
          <a:xfrm>
            <a:off x="1514475" y="3213100"/>
            <a:ext cx="571500" cy="427038"/>
          </a:xfrm>
          <a:prstGeom prst="rect">
            <a:avLst/>
          </a:prstGeom>
          <a:noFill/>
          <a:ln w="9525">
            <a:noFill/>
            <a:miter lim="800000"/>
            <a:headEnd/>
            <a:tailEnd/>
          </a:ln>
        </p:spPr>
      </p:pic>
      <p:pic>
        <p:nvPicPr>
          <p:cNvPr id="30736" name="Picture 52" descr="Remote DSLAM"/>
          <p:cNvPicPr>
            <a:picLocks noChangeAspect="1" noChangeArrowheads="1"/>
          </p:cNvPicPr>
          <p:nvPr/>
        </p:nvPicPr>
        <p:blipFill>
          <a:blip r:embed="rId5" cstate="print"/>
          <a:srcRect/>
          <a:stretch>
            <a:fillRect/>
          </a:stretch>
        </p:blipFill>
        <p:spPr bwMode="auto">
          <a:xfrm>
            <a:off x="2514600" y="3200400"/>
            <a:ext cx="571500" cy="427038"/>
          </a:xfrm>
          <a:prstGeom prst="rect">
            <a:avLst/>
          </a:prstGeom>
          <a:noFill/>
          <a:ln w="9525">
            <a:noFill/>
            <a:miter lim="800000"/>
            <a:headEnd/>
            <a:tailEnd/>
          </a:ln>
        </p:spPr>
      </p:pic>
      <p:pic>
        <p:nvPicPr>
          <p:cNvPr id="32" name="Picture 4" descr="Large Enterprise"/>
          <p:cNvPicPr>
            <a:picLocks noChangeAspect="1" noChangeArrowheads="1"/>
          </p:cNvPicPr>
          <p:nvPr/>
        </p:nvPicPr>
        <p:blipFill>
          <a:blip r:embed="rId6" cstate="print"/>
          <a:srcRect/>
          <a:stretch>
            <a:fillRect/>
          </a:stretch>
        </p:blipFill>
        <p:spPr bwMode="auto">
          <a:xfrm>
            <a:off x="978960" y="3191995"/>
            <a:ext cx="284715" cy="496902"/>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pic>
        <p:nvPicPr>
          <p:cNvPr id="33" name="Picture 7" descr="cloud2"/>
          <p:cNvPicPr>
            <a:picLocks noChangeAspect="1" noChangeArrowheads="1"/>
          </p:cNvPicPr>
          <p:nvPr/>
        </p:nvPicPr>
        <p:blipFill>
          <a:blip r:embed="rId4" cstate="print"/>
          <a:srcRect/>
          <a:stretch>
            <a:fillRect/>
          </a:stretch>
        </p:blipFill>
        <p:spPr bwMode="auto">
          <a:xfrm>
            <a:off x="6019800" y="2971800"/>
            <a:ext cx="1356962" cy="901944"/>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cxnSp>
        <p:nvCxnSpPr>
          <p:cNvPr id="34" name="Straight Connector 33"/>
          <p:cNvCxnSpPr/>
          <p:nvPr/>
        </p:nvCxnSpPr>
        <p:spPr bwMode="auto">
          <a:xfrm rot="10800000" flipV="1">
            <a:off x="6337300" y="3395663"/>
            <a:ext cx="1117600" cy="23812"/>
          </a:xfrm>
          <a:prstGeom prst="line">
            <a:avLst/>
          </a:prstGeom>
          <a:ln w="38100" cmpd="dbl">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35" name="Line 53"/>
          <p:cNvSpPr>
            <a:spLocks noChangeShapeType="1"/>
          </p:cNvSpPr>
          <p:nvPr/>
        </p:nvSpPr>
        <p:spPr bwMode="auto">
          <a:xfrm flipV="1">
            <a:off x="7634288" y="3281363"/>
            <a:ext cx="0" cy="227012"/>
          </a:xfrm>
          <a:prstGeom prst="line">
            <a:avLst/>
          </a:prstGeom>
          <a:noFill/>
          <a:ln w="19050">
            <a:solidFill>
              <a:schemeClr val="bg1">
                <a:lumMod val="50000"/>
              </a:schemeClr>
            </a:solidFill>
            <a:round/>
            <a:headEnd/>
            <a:tailEnd/>
          </a:ln>
        </p:spPr>
        <p:txBody>
          <a:bodyPr/>
          <a:lstStyle/>
          <a:p>
            <a:pPr>
              <a:defRPr/>
            </a:pPr>
            <a:endParaRPr lang="en-US" sz="900" dirty="0">
              <a:latin typeface="Arial" pitchFamily="34" charset="0"/>
              <a:cs typeface="Arial" pitchFamily="34" charset="0"/>
            </a:endParaRPr>
          </a:p>
        </p:txBody>
      </p:sp>
      <p:cxnSp>
        <p:nvCxnSpPr>
          <p:cNvPr id="36" name="Straight Connector 35"/>
          <p:cNvCxnSpPr/>
          <p:nvPr/>
        </p:nvCxnSpPr>
        <p:spPr bwMode="auto">
          <a:xfrm rot="10800000" flipV="1">
            <a:off x="7286625" y="3395663"/>
            <a:ext cx="741363" cy="14287"/>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37" name="Picture 56" descr="Remote DSLAM"/>
          <p:cNvPicPr>
            <a:picLocks noChangeAspect="1" noChangeArrowheads="1"/>
          </p:cNvPicPr>
          <p:nvPr/>
        </p:nvPicPr>
        <p:blipFill>
          <a:blip r:embed="rId5" cstate="print"/>
          <a:srcRect/>
          <a:stretch>
            <a:fillRect/>
          </a:stretch>
        </p:blipFill>
        <p:spPr bwMode="auto">
          <a:xfrm>
            <a:off x="5957674" y="3242022"/>
            <a:ext cx="571352" cy="427602"/>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pic>
        <p:nvPicPr>
          <p:cNvPr id="38" name="Picture 57" descr="Remote DSLAM"/>
          <p:cNvPicPr>
            <a:picLocks noChangeAspect="1" noChangeArrowheads="1"/>
          </p:cNvPicPr>
          <p:nvPr/>
        </p:nvPicPr>
        <p:blipFill>
          <a:blip r:embed="rId5" cstate="print"/>
          <a:srcRect/>
          <a:stretch>
            <a:fillRect/>
          </a:stretch>
        </p:blipFill>
        <p:spPr bwMode="auto">
          <a:xfrm>
            <a:off x="6957541" y="3171045"/>
            <a:ext cx="571352" cy="427602"/>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pic>
        <p:nvPicPr>
          <p:cNvPr id="39" name="Picture 26" descr="Medium Enterprise"/>
          <p:cNvPicPr>
            <a:picLocks noChangeAspect="1" noChangeArrowheads="1"/>
          </p:cNvPicPr>
          <p:nvPr/>
        </p:nvPicPr>
        <p:blipFill>
          <a:blip r:embed="rId7" cstate="print"/>
          <a:srcRect/>
          <a:stretch>
            <a:fillRect/>
          </a:stretch>
        </p:blipFill>
        <p:spPr bwMode="auto">
          <a:xfrm>
            <a:off x="7785848" y="3183074"/>
            <a:ext cx="388241" cy="422548"/>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sp>
        <p:nvSpPr>
          <p:cNvPr id="30745" name="Text Box 64"/>
          <p:cNvSpPr txBox="1">
            <a:spLocks noChangeArrowheads="1"/>
          </p:cNvSpPr>
          <p:nvPr/>
        </p:nvSpPr>
        <p:spPr bwMode="auto">
          <a:xfrm>
            <a:off x="914400" y="2590800"/>
            <a:ext cx="2520950" cy="430213"/>
          </a:xfrm>
          <a:prstGeom prst="rect">
            <a:avLst/>
          </a:prstGeom>
          <a:noFill/>
          <a:ln w="12700" algn="ctr">
            <a:noFill/>
            <a:miter lim="800000"/>
            <a:headEnd/>
            <a:tailEnd/>
          </a:ln>
        </p:spPr>
        <p:txBody>
          <a:bodyPr>
            <a:spAutoFit/>
          </a:bodyPr>
          <a:lstStyle/>
          <a:p>
            <a:pPr algn="ctr" eaLnBrk="0" hangingPunct="0"/>
            <a:r>
              <a:rPr lang="en-US" sz="1100" b="1" dirty="0"/>
              <a:t>American Carrier Ethernet Service Providers</a:t>
            </a:r>
          </a:p>
        </p:txBody>
      </p:sp>
      <p:sp>
        <p:nvSpPr>
          <p:cNvPr id="57" name="Line 53"/>
          <p:cNvSpPr>
            <a:spLocks noChangeShapeType="1"/>
          </p:cNvSpPr>
          <p:nvPr/>
        </p:nvSpPr>
        <p:spPr bwMode="auto">
          <a:xfrm flipV="1">
            <a:off x="-990600" y="3124200"/>
            <a:ext cx="0" cy="323850"/>
          </a:xfrm>
          <a:prstGeom prst="line">
            <a:avLst/>
          </a:prstGeom>
          <a:noFill/>
          <a:ln w="19050">
            <a:solidFill>
              <a:schemeClr val="bg1">
                <a:lumMod val="50000"/>
              </a:schemeClr>
            </a:solidFill>
            <a:round/>
            <a:headEnd/>
            <a:tailEnd/>
          </a:ln>
        </p:spPr>
        <p:txBody>
          <a:bodyPr/>
          <a:lstStyle/>
          <a:p>
            <a:pPr>
              <a:defRPr/>
            </a:pPr>
            <a:endParaRPr lang="en-US" sz="900" dirty="0">
              <a:latin typeface="Arial" pitchFamily="34" charset="0"/>
              <a:cs typeface="Arial" pitchFamily="34" charset="0"/>
            </a:endParaRPr>
          </a:p>
        </p:txBody>
      </p:sp>
      <p:sp>
        <p:nvSpPr>
          <p:cNvPr id="30747" name="Line 43"/>
          <p:cNvSpPr>
            <a:spLocks noChangeShapeType="1"/>
          </p:cNvSpPr>
          <p:nvPr/>
        </p:nvSpPr>
        <p:spPr bwMode="auto">
          <a:xfrm flipH="1" flipV="1">
            <a:off x="1155700" y="2438400"/>
            <a:ext cx="6629400" cy="0"/>
          </a:xfrm>
          <a:prstGeom prst="line">
            <a:avLst/>
          </a:prstGeom>
          <a:noFill/>
          <a:ln w="38100">
            <a:solidFill>
              <a:srgbClr val="C0C0C0"/>
            </a:solidFill>
            <a:round/>
            <a:headEnd/>
            <a:tailEnd/>
          </a:ln>
        </p:spPr>
        <p:txBody>
          <a:bodyPr/>
          <a:lstStyle/>
          <a:p>
            <a:endParaRPr lang="en-US" dirty="0"/>
          </a:p>
        </p:txBody>
      </p:sp>
      <p:sp>
        <p:nvSpPr>
          <p:cNvPr id="30748" name="Line 44"/>
          <p:cNvSpPr>
            <a:spLocks noChangeShapeType="1"/>
          </p:cNvSpPr>
          <p:nvPr/>
        </p:nvSpPr>
        <p:spPr bwMode="auto">
          <a:xfrm flipH="1">
            <a:off x="1155700" y="2057400"/>
            <a:ext cx="0" cy="381000"/>
          </a:xfrm>
          <a:prstGeom prst="line">
            <a:avLst/>
          </a:prstGeom>
          <a:noFill/>
          <a:ln w="38100">
            <a:solidFill>
              <a:srgbClr val="C0C0C0"/>
            </a:solidFill>
            <a:round/>
            <a:headEnd/>
            <a:tailEnd/>
          </a:ln>
        </p:spPr>
        <p:txBody>
          <a:bodyPr/>
          <a:lstStyle/>
          <a:p>
            <a:endParaRPr lang="en-US" dirty="0"/>
          </a:p>
        </p:txBody>
      </p:sp>
      <p:sp>
        <p:nvSpPr>
          <p:cNvPr id="30749" name="Line 45"/>
          <p:cNvSpPr>
            <a:spLocks noChangeShapeType="1"/>
          </p:cNvSpPr>
          <p:nvPr/>
        </p:nvSpPr>
        <p:spPr bwMode="auto">
          <a:xfrm flipH="1">
            <a:off x="3136900" y="2057400"/>
            <a:ext cx="0" cy="381000"/>
          </a:xfrm>
          <a:prstGeom prst="line">
            <a:avLst/>
          </a:prstGeom>
          <a:noFill/>
          <a:ln w="38100">
            <a:solidFill>
              <a:srgbClr val="C0C0C0"/>
            </a:solidFill>
            <a:round/>
            <a:headEnd/>
            <a:tailEnd/>
          </a:ln>
        </p:spPr>
        <p:txBody>
          <a:bodyPr/>
          <a:lstStyle/>
          <a:p>
            <a:endParaRPr lang="en-US" dirty="0"/>
          </a:p>
        </p:txBody>
      </p:sp>
      <p:sp>
        <p:nvSpPr>
          <p:cNvPr id="30750" name="Line 46"/>
          <p:cNvSpPr>
            <a:spLocks noChangeShapeType="1"/>
          </p:cNvSpPr>
          <p:nvPr/>
        </p:nvSpPr>
        <p:spPr bwMode="auto">
          <a:xfrm flipH="1">
            <a:off x="4889500" y="2057400"/>
            <a:ext cx="0" cy="381000"/>
          </a:xfrm>
          <a:prstGeom prst="line">
            <a:avLst/>
          </a:prstGeom>
          <a:noFill/>
          <a:ln w="38100">
            <a:solidFill>
              <a:srgbClr val="C0C0C0"/>
            </a:solidFill>
            <a:round/>
            <a:headEnd/>
            <a:tailEnd/>
          </a:ln>
        </p:spPr>
        <p:txBody>
          <a:bodyPr/>
          <a:lstStyle/>
          <a:p>
            <a:endParaRPr lang="en-US" dirty="0"/>
          </a:p>
        </p:txBody>
      </p:sp>
      <p:sp>
        <p:nvSpPr>
          <p:cNvPr id="30751" name="Line 47"/>
          <p:cNvSpPr>
            <a:spLocks noChangeShapeType="1"/>
          </p:cNvSpPr>
          <p:nvPr/>
        </p:nvSpPr>
        <p:spPr bwMode="auto">
          <a:xfrm flipH="1">
            <a:off x="6261100" y="2057400"/>
            <a:ext cx="0" cy="381000"/>
          </a:xfrm>
          <a:prstGeom prst="line">
            <a:avLst/>
          </a:prstGeom>
          <a:noFill/>
          <a:ln w="38100">
            <a:solidFill>
              <a:srgbClr val="C0C0C0"/>
            </a:solidFill>
            <a:round/>
            <a:headEnd/>
            <a:tailEnd/>
          </a:ln>
        </p:spPr>
        <p:txBody>
          <a:bodyPr/>
          <a:lstStyle/>
          <a:p>
            <a:endParaRPr lang="en-US" dirty="0"/>
          </a:p>
        </p:txBody>
      </p:sp>
      <p:sp>
        <p:nvSpPr>
          <p:cNvPr id="30752" name="Line 48"/>
          <p:cNvSpPr>
            <a:spLocks noChangeShapeType="1"/>
          </p:cNvSpPr>
          <p:nvPr/>
        </p:nvSpPr>
        <p:spPr bwMode="auto">
          <a:xfrm flipH="1">
            <a:off x="7785100" y="2057400"/>
            <a:ext cx="0" cy="381000"/>
          </a:xfrm>
          <a:prstGeom prst="line">
            <a:avLst/>
          </a:prstGeom>
          <a:noFill/>
          <a:ln w="38100">
            <a:solidFill>
              <a:srgbClr val="C0C0C0"/>
            </a:solidFill>
            <a:round/>
            <a:headEnd/>
            <a:tailEnd/>
          </a:ln>
        </p:spPr>
        <p:txBody>
          <a:bodyPr/>
          <a:lstStyle/>
          <a:p>
            <a:endParaRPr lang="en-US" dirty="0"/>
          </a:p>
        </p:txBody>
      </p:sp>
      <p:sp>
        <p:nvSpPr>
          <p:cNvPr id="30753" name="Line 49"/>
          <p:cNvSpPr>
            <a:spLocks noChangeShapeType="1"/>
          </p:cNvSpPr>
          <p:nvPr/>
        </p:nvSpPr>
        <p:spPr bwMode="auto">
          <a:xfrm>
            <a:off x="2562225" y="1800225"/>
            <a:ext cx="498475" cy="0"/>
          </a:xfrm>
          <a:prstGeom prst="line">
            <a:avLst/>
          </a:prstGeom>
          <a:noFill/>
          <a:ln w="28575">
            <a:solidFill>
              <a:srgbClr val="C0C0C0"/>
            </a:solidFill>
            <a:round/>
            <a:headEnd/>
            <a:tailEnd/>
          </a:ln>
        </p:spPr>
        <p:txBody>
          <a:bodyPr/>
          <a:lstStyle/>
          <a:p>
            <a:endParaRPr lang="en-US" dirty="0"/>
          </a:p>
        </p:txBody>
      </p:sp>
      <p:sp>
        <p:nvSpPr>
          <p:cNvPr id="30754" name="Text Box 50"/>
          <p:cNvSpPr txBox="1">
            <a:spLocks noChangeArrowheads="1"/>
          </p:cNvSpPr>
          <p:nvPr/>
        </p:nvSpPr>
        <p:spPr bwMode="auto">
          <a:xfrm>
            <a:off x="2146300" y="914400"/>
            <a:ext cx="1828800" cy="396875"/>
          </a:xfrm>
          <a:prstGeom prst="rect">
            <a:avLst/>
          </a:prstGeom>
          <a:noFill/>
          <a:ln w="22225">
            <a:noFill/>
            <a:miter lim="800000"/>
            <a:headEnd/>
            <a:tailEnd/>
          </a:ln>
        </p:spPr>
        <p:txBody>
          <a:bodyPr>
            <a:spAutoFit/>
          </a:bodyPr>
          <a:lstStyle/>
          <a:p>
            <a:pPr algn="ctr"/>
            <a:r>
              <a:rPr lang="en-US" sz="1000" b="1" dirty="0">
                <a:latin typeface="Tahoma" pitchFamily="34" charset="0"/>
              </a:rPr>
              <a:t>HD TV, TVoD, VoD, Content Providers</a:t>
            </a:r>
          </a:p>
        </p:txBody>
      </p:sp>
      <p:pic>
        <p:nvPicPr>
          <p:cNvPr id="30755" name="Picture 51" descr="Satellite Dish"/>
          <p:cNvPicPr>
            <a:picLocks noChangeAspect="1" noChangeArrowheads="1"/>
          </p:cNvPicPr>
          <p:nvPr/>
        </p:nvPicPr>
        <p:blipFill>
          <a:blip r:embed="rId8" cstate="print"/>
          <a:srcRect/>
          <a:stretch>
            <a:fillRect/>
          </a:stretch>
        </p:blipFill>
        <p:spPr bwMode="auto">
          <a:xfrm>
            <a:off x="2389188" y="1295400"/>
            <a:ext cx="506412" cy="609600"/>
          </a:xfrm>
          <a:prstGeom prst="rect">
            <a:avLst/>
          </a:prstGeom>
          <a:noFill/>
          <a:ln w="9525">
            <a:noFill/>
            <a:miter lim="800000"/>
            <a:headEnd/>
            <a:tailEnd/>
          </a:ln>
        </p:spPr>
      </p:pic>
      <p:sp>
        <p:nvSpPr>
          <p:cNvPr id="30756" name="Text Box 52"/>
          <p:cNvSpPr txBox="1">
            <a:spLocks noChangeArrowheads="1"/>
          </p:cNvSpPr>
          <p:nvPr/>
        </p:nvSpPr>
        <p:spPr bwMode="auto">
          <a:xfrm>
            <a:off x="2438400" y="1828800"/>
            <a:ext cx="533400" cy="336550"/>
          </a:xfrm>
          <a:prstGeom prst="rect">
            <a:avLst/>
          </a:prstGeom>
          <a:noFill/>
          <a:ln w="22225">
            <a:noFill/>
            <a:miter lim="800000"/>
            <a:headEnd/>
            <a:tailEnd/>
          </a:ln>
        </p:spPr>
        <p:txBody>
          <a:bodyPr>
            <a:spAutoFit/>
          </a:bodyPr>
          <a:lstStyle/>
          <a:p>
            <a:pPr algn="ctr"/>
            <a:r>
              <a:rPr lang="en-US" sz="800" dirty="0">
                <a:latin typeface="Tahoma" pitchFamily="34" charset="0"/>
              </a:rPr>
              <a:t>Video</a:t>
            </a:r>
          </a:p>
          <a:p>
            <a:pPr algn="ctr"/>
            <a:r>
              <a:rPr lang="en-US" sz="800" dirty="0">
                <a:latin typeface="Tahoma" pitchFamily="34" charset="0"/>
              </a:rPr>
              <a:t>Source</a:t>
            </a:r>
          </a:p>
        </p:txBody>
      </p:sp>
      <p:pic>
        <p:nvPicPr>
          <p:cNvPr id="30757" name="Picture 53" descr="Servers A"/>
          <p:cNvPicPr>
            <a:picLocks noChangeAspect="1" noChangeArrowheads="1"/>
          </p:cNvPicPr>
          <p:nvPr/>
        </p:nvPicPr>
        <p:blipFill>
          <a:blip r:embed="rId9" cstate="print"/>
          <a:srcRect/>
          <a:stretch>
            <a:fillRect/>
          </a:stretch>
        </p:blipFill>
        <p:spPr bwMode="auto">
          <a:xfrm>
            <a:off x="2971800" y="1447800"/>
            <a:ext cx="622300" cy="762000"/>
          </a:xfrm>
          <a:prstGeom prst="rect">
            <a:avLst/>
          </a:prstGeom>
          <a:noFill/>
          <a:ln w="9525">
            <a:noFill/>
            <a:miter lim="800000"/>
            <a:headEnd/>
            <a:tailEnd/>
          </a:ln>
        </p:spPr>
      </p:pic>
      <p:sp>
        <p:nvSpPr>
          <p:cNvPr id="30758" name="Text Box 54"/>
          <p:cNvSpPr txBox="1">
            <a:spLocks noChangeArrowheads="1"/>
          </p:cNvSpPr>
          <p:nvPr/>
        </p:nvSpPr>
        <p:spPr bwMode="auto">
          <a:xfrm>
            <a:off x="5562600" y="914400"/>
            <a:ext cx="1447800" cy="554038"/>
          </a:xfrm>
          <a:prstGeom prst="rect">
            <a:avLst/>
          </a:prstGeom>
          <a:noFill/>
          <a:ln w="22225">
            <a:noFill/>
            <a:miter lim="800000"/>
            <a:headEnd/>
            <a:tailEnd/>
          </a:ln>
        </p:spPr>
        <p:txBody>
          <a:bodyPr>
            <a:spAutoFit/>
          </a:bodyPr>
          <a:lstStyle/>
          <a:p>
            <a:pPr algn="ctr"/>
            <a:r>
              <a:rPr lang="en-US" sz="1000" b="1" dirty="0">
                <a:latin typeface="Tahoma" pitchFamily="34" charset="0"/>
              </a:rPr>
              <a:t>Software as a Service, Cloud Services</a:t>
            </a:r>
          </a:p>
        </p:txBody>
      </p:sp>
      <p:pic>
        <p:nvPicPr>
          <p:cNvPr id="30759" name="Picture 55" descr="Servers A"/>
          <p:cNvPicPr>
            <a:picLocks noChangeAspect="1" noChangeArrowheads="1"/>
          </p:cNvPicPr>
          <p:nvPr/>
        </p:nvPicPr>
        <p:blipFill>
          <a:blip r:embed="rId9" cstate="print"/>
          <a:srcRect/>
          <a:stretch>
            <a:fillRect/>
          </a:stretch>
        </p:blipFill>
        <p:spPr bwMode="auto">
          <a:xfrm>
            <a:off x="5956300" y="1447800"/>
            <a:ext cx="622300" cy="762000"/>
          </a:xfrm>
          <a:prstGeom prst="rect">
            <a:avLst/>
          </a:prstGeom>
          <a:noFill/>
          <a:ln w="9525">
            <a:noFill/>
            <a:miter lim="800000"/>
            <a:headEnd/>
            <a:tailEnd/>
          </a:ln>
        </p:spPr>
      </p:pic>
      <p:pic>
        <p:nvPicPr>
          <p:cNvPr id="30760" name="Picture 56" descr="Voice Gateway"/>
          <p:cNvPicPr>
            <a:picLocks noChangeAspect="1" noChangeArrowheads="1"/>
          </p:cNvPicPr>
          <p:nvPr/>
        </p:nvPicPr>
        <p:blipFill>
          <a:blip r:embed="rId10" cstate="print"/>
          <a:srcRect/>
          <a:stretch>
            <a:fillRect/>
          </a:stretch>
        </p:blipFill>
        <p:spPr bwMode="auto">
          <a:xfrm>
            <a:off x="7775575" y="1533525"/>
            <a:ext cx="685800" cy="415925"/>
          </a:xfrm>
          <a:prstGeom prst="rect">
            <a:avLst/>
          </a:prstGeom>
          <a:noFill/>
          <a:ln w="9525">
            <a:noFill/>
            <a:miter lim="800000"/>
            <a:headEnd/>
            <a:tailEnd/>
          </a:ln>
        </p:spPr>
      </p:pic>
      <p:sp>
        <p:nvSpPr>
          <p:cNvPr id="30761" name="Text Box 57"/>
          <p:cNvSpPr txBox="1">
            <a:spLocks noChangeArrowheads="1"/>
          </p:cNvSpPr>
          <p:nvPr/>
        </p:nvSpPr>
        <p:spPr bwMode="auto">
          <a:xfrm>
            <a:off x="7251700" y="914400"/>
            <a:ext cx="1071563" cy="396875"/>
          </a:xfrm>
          <a:prstGeom prst="rect">
            <a:avLst/>
          </a:prstGeom>
          <a:noFill/>
          <a:ln w="22225">
            <a:noFill/>
            <a:miter lim="800000"/>
            <a:headEnd/>
            <a:tailEnd/>
          </a:ln>
        </p:spPr>
        <p:txBody>
          <a:bodyPr>
            <a:spAutoFit/>
          </a:bodyPr>
          <a:lstStyle/>
          <a:p>
            <a:pPr algn="ctr"/>
            <a:r>
              <a:rPr lang="en-US" sz="1000" b="1" dirty="0">
                <a:latin typeface="Tahoma" pitchFamily="34" charset="0"/>
              </a:rPr>
              <a:t>Voice/Video</a:t>
            </a:r>
          </a:p>
          <a:p>
            <a:pPr algn="ctr"/>
            <a:r>
              <a:rPr lang="en-US" sz="1000" b="1" dirty="0">
                <a:latin typeface="Tahoma" pitchFamily="34" charset="0"/>
              </a:rPr>
              <a:t>Telephony</a:t>
            </a:r>
          </a:p>
        </p:txBody>
      </p:sp>
      <p:pic>
        <p:nvPicPr>
          <p:cNvPr id="30762" name="Picture 58" descr="Servers A"/>
          <p:cNvPicPr>
            <a:picLocks noChangeAspect="1" noChangeArrowheads="1"/>
          </p:cNvPicPr>
          <p:nvPr/>
        </p:nvPicPr>
        <p:blipFill>
          <a:blip r:embed="rId9" cstate="print"/>
          <a:srcRect/>
          <a:stretch>
            <a:fillRect/>
          </a:stretch>
        </p:blipFill>
        <p:spPr bwMode="auto">
          <a:xfrm>
            <a:off x="7394575" y="1441450"/>
            <a:ext cx="622300" cy="762000"/>
          </a:xfrm>
          <a:prstGeom prst="rect">
            <a:avLst/>
          </a:prstGeom>
          <a:noFill/>
          <a:ln w="9525">
            <a:noFill/>
            <a:miter lim="800000"/>
            <a:headEnd/>
            <a:tailEnd/>
          </a:ln>
        </p:spPr>
      </p:pic>
      <p:pic>
        <p:nvPicPr>
          <p:cNvPr id="30763" name="Picture 59" descr="Internet"/>
          <p:cNvPicPr>
            <a:picLocks noChangeAspect="1" noChangeArrowheads="1"/>
          </p:cNvPicPr>
          <p:nvPr/>
        </p:nvPicPr>
        <p:blipFill>
          <a:blip r:embed="rId11" cstate="print"/>
          <a:srcRect/>
          <a:stretch>
            <a:fillRect/>
          </a:stretch>
        </p:blipFill>
        <p:spPr bwMode="auto">
          <a:xfrm>
            <a:off x="698500" y="1371600"/>
            <a:ext cx="914400" cy="785813"/>
          </a:xfrm>
          <a:prstGeom prst="rect">
            <a:avLst/>
          </a:prstGeom>
          <a:noFill/>
          <a:ln w="9525">
            <a:noFill/>
            <a:miter lim="800000"/>
            <a:headEnd/>
            <a:tailEnd/>
          </a:ln>
        </p:spPr>
      </p:pic>
      <p:sp>
        <p:nvSpPr>
          <p:cNvPr id="30764" name="Text Box 60"/>
          <p:cNvSpPr txBox="1">
            <a:spLocks noChangeArrowheads="1"/>
          </p:cNvSpPr>
          <p:nvPr/>
        </p:nvSpPr>
        <p:spPr bwMode="auto">
          <a:xfrm>
            <a:off x="469900" y="914400"/>
            <a:ext cx="1600200" cy="396875"/>
          </a:xfrm>
          <a:prstGeom prst="rect">
            <a:avLst/>
          </a:prstGeom>
          <a:noFill/>
          <a:ln w="22225">
            <a:noFill/>
            <a:miter lim="800000"/>
            <a:headEnd/>
            <a:tailEnd/>
          </a:ln>
        </p:spPr>
        <p:txBody>
          <a:bodyPr>
            <a:spAutoFit/>
          </a:bodyPr>
          <a:lstStyle/>
          <a:p>
            <a:pPr algn="ctr"/>
            <a:r>
              <a:rPr lang="en-US" sz="1000" b="1" dirty="0">
                <a:latin typeface="Tahoma" pitchFamily="34" charset="0"/>
              </a:rPr>
              <a:t>Internet information &amp; Software apps</a:t>
            </a:r>
          </a:p>
        </p:txBody>
      </p:sp>
      <p:sp>
        <p:nvSpPr>
          <p:cNvPr id="30765" name="Text Box 61"/>
          <p:cNvSpPr txBox="1">
            <a:spLocks noChangeArrowheads="1"/>
          </p:cNvSpPr>
          <p:nvPr/>
        </p:nvSpPr>
        <p:spPr bwMode="auto">
          <a:xfrm>
            <a:off x="4051300" y="914400"/>
            <a:ext cx="1600200" cy="396875"/>
          </a:xfrm>
          <a:prstGeom prst="rect">
            <a:avLst/>
          </a:prstGeom>
          <a:noFill/>
          <a:ln w="22225">
            <a:noFill/>
            <a:miter lim="800000"/>
            <a:headEnd/>
            <a:tailEnd/>
          </a:ln>
        </p:spPr>
        <p:txBody>
          <a:bodyPr>
            <a:spAutoFit/>
          </a:bodyPr>
          <a:lstStyle/>
          <a:p>
            <a:pPr algn="ctr"/>
            <a:r>
              <a:rPr lang="en-US" sz="1000" b="1" dirty="0">
                <a:latin typeface="Tahoma" pitchFamily="34" charset="0"/>
              </a:rPr>
              <a:t>Host applications, Consolidated Servers </a:t>
            </a:r>
          </a:p>
        </p:txBody>
      </p:sp>
      <p:pic>
        <p:nvPicPr>
          <p:cNvPr id="30766" name="Picture 62" descr="Servers A"/>
          <p:cNvPicPr>
            <a:picLocks noChangeAspect="1" noChangeArrowheads="1"/>
          </p:cNvPicPr>
          <p:nvPr/>
        </p:nvPicPr>
        <p:blipFill>
          <a:blip r:embed="rId9" cstate="print"/>
          <a:srcRect/>
          <a:stretch>
            <a:fillRect/>
          </a:stretch>
        </p:blipFill>
        <p:spPr bwMode="auto">
          <a:xfrm>
            <a:off x="4508500" y="1431925"/>
            <a:ext cx="622300" cy="762000"/>
          </a:xfrm>
          <a:prstGeom prst="rect">
            <a:avLst/>
          </a:prstGeom>
          <a:noFill/>
          <a:ln w="9525">
            <a:noFill/>
            <a:miter lim="800000"/>
            <a:headEnd/>
            <a:tailEnd/>
          </a:ln>
        </p:spPr>
      </p:pic>
      <p:sp>
        <p:nvSpPr>
          <p:cNvPr id="79" name="Text Box 64"/>
          <p:cNvSpPr txBox="1">
            <a:spLocks noChangeArrowheads="1"/>
          </p:cNvSpPr>
          <p:nvPr/>
        </p:nvSpPr>
        <p:spPr bwMode="auto">
          <a:xfrm>
            <a:off x="2743200" y="2405063"/>
            <a:ext cx="4038600" cy="261937"/>
          </a:xfrm>
          <a:prstGeom prst="rect">
            <a:avLst/>
          </a:prstGeom>
          <a:noFill/>
          <a:ln w="12700" algn="ctr">
            <a:noFill/>
            <a:miter lim="800000"/>
            <a:headEnd/>
            <a:tailEnd/>
          </a:ln>
        </p:spPr>
        <p:txBody>
          <a:bodyPr>
            <a:spAutoFit/>
          </a:bodyPr>
          <a:lstStyle/>
          <a:p>
            <a:pPr algn="ctr" eaLnBrk="0" hangingPunct="0">
              <a:defRPr/>
            </a:pPr>
            <a:r>
              <a:rPr lang="en-US" sz="1100" b="1" dirty="0">
                <a:solidFill>
                  <a:schemeClr val="accent2">
                    <a:lumMod val="75000"/>
                  </a:schemeClr>
                </a:solidFill>
                <a:latin typeface="Arial" pitchFamily="34" charset="0"/>
                <a:cs typeface="Arial" pitchFamily="34" charset="0"/>
              </a:rPr>
              <a:t>Co-Location, Data Centre and Exchanges</a:t>
            </a:r>
          </a:p>
        </p:txBody>
      </p:sp>
      <p:pic>
        <p:nvPicPr>
          <p:cNvPr id="30768" name="Picture 62" descr="Servers A"/>
          <p:cNvPicPr>
            <a:picLocks noChangeAspect="1" noChangeArrowheads="1"/>
          </p:cNvPicPr>
          <p:nvPr/>
        </p:nvPicPr>
        <p:blipFill>
          <a:blip r:embed="rId9" cstate="print"/>
          <a:srcRect/>
          <a:stretch>
            <a:fillRect/>
          </a:stretch>
        </p:blipFill>
        <p:spPr bwMode="auto">
          <a:xfrm>
            <a:off x="2133600" y="3505200"/>
            <a:ext cx="622300" cy="762000"/>
          </a:xfrm>
          <a:prstGeom prst="rect">
            <a:avLst/>
          </a:prstGeom>
          <a:noFill/>
          <a:ln w="9525">
            <a:noFill/>
            <a:miter lim="800000"/>
            <a:headEnd/>
            <a:tailEnd/>
          </a:ln>
        </p:spPr>
      </p:pic>
      <p:sp>
        <p:nvSpPr>
          <p:cNvPr id="30769" name="Text Box 61"/>
          <p:cNvSpPr txBox="1">
            <a:spLocks noChangeArrowheads="1"/>
          </p:cNvSpPr>
          <p:nvPr/>
        </p:nvSpPr>
        <p:spPr bwMode="auto">
          <a:xfrm>
            <a:off x="2667000" y="3733800"/>
            <a:ext cx="457200" cy="246063"/>
          </a:xfrm>
          <a:prstGeom prst="rect">
            <a:avLst/>
          </a:prstGeom>
          <a:noFill/>
          <a:ln w="22225">
            <a:noFill/>
            <a:miter lim="800000"/>
            <a:headEnd/>
            <a:tailEnd/>
          </a:ln>
        </p:spPr>
        <p:txBody>
          <a:bodyPr>
            <a:spAutoFit/>
          </a:bodyPr>
          <a:lstStyle/>
          <a:p>
            <a:pPr algn="ctr"/>
            <a:r>
              <a:rPr lang="en-US" sz="1000" b="1" dirty="0">
                <a:latin typeface="Tahoma" pitchFamily="34" charset="0"/>
              </a:rPr>
              <a:t>SAN</a:t>
            </a:r>
          </a:p>
        </p:txBody>
      </p:sp>
      <p:sp>
        <p:nvSpPr>
          <p:cNvPr id="30770" name="Text Box 64"/>
          <p:cNvSpPr txBox="1">
            <a:spLocks noChangeArrowheads="1"/>
          </p:cNvSpPr>
          <p:nvPr/>
        </p:nvSpPr>
        <p:spPr bwMode="auto">
          <a:xfrm>
            <a:off x="5715000" y="2617788"/>
            <a:ext cx="2216150" cy="430212"/>
          </a:xfrm>
          <a:prstGeom prst="rect">
            <a:avLst/>
          </a:prstGeom>
          <a:noFill/>
          <a:ln w="12700" algn="ctr">
            <a:noFill/>
            <a:miter lim="800000"/>
            <a:headEnd/>
            <a:tailEnd/>
          </a:ln>
        </p:spPr>
        <p:txBody>
          <a:bodyPr>
            <a:spAutoFit/>
          </a:bodyPr>
          <a:lstStyle/>
          <a:p>
            <a:pPr algn="ctr" eaLnBrk="0" hangingPunct="0"/>
            <a:r>
              <a:rPr lang="en-US" sz="1100" b="1" dirty="0"/>
              <a:t>European Carrier Ethernet Service Providers</a:t>
            </a:r>
          </a:p>
        </p:txBody>
      </p:sp>
      <p:sp>
        <p:nvSpPr>
          <p:cNvPr id="30771" name="Text Box 64"/>
          <p:cNvSpPr txBox="1">
            <a:spLocks noChangeArrowheads="1"/>
          </p:cNvSpPr>
          <p:nvPr/>
        </p:nvSpPr>
        <p:spPr bwMode="auto">
          <a:xfrm>
            <a:off x="5632450" y="4191000"/>
            <a:ext cx="1606550" cy="600075"/>
          </a:xfrm>
          <a:prstGeom prst="rect">
            <a:avLst/>
          </a:prstGeom>
          <a:noFill/>
          <a:ln w="12700" algn="ctr">
            <a:noFill/>
            <a:miter lim="800000"/>
            <a:headEnd/>
            <a:tailEnd/>
          </a:ln>
        </p:spPr>
        <p:txBody>
          <a:bodyPr>
            <a:spAutoFit/>
          </a:bodyPr>
          <a:lstStyle/>
          <a:p>
            <a:pPr algn="r" eaLnBrk="0" hangingPunct="0"/>
            <a:r>
              <a:rPr lang="en-US" sz="1100" b="1" dirty="0"/>
              <a:t>Asia Pacific Carrier Ethernet Service Providers</a:t>
            </a:r>
          </a:p>
        </p:txBody>
      </p:sp>
      <p:sp>
        <p:nvSpPr>
          <p:cNvPr id="30772" name="Text Box 64"/>
          <p:cNvSpPr txBox="1">
            <a:spLocks noChangeArrowheads="1"/>
          </p:cNvSpPr>
          <p:nvPr/>
        </p:nvSpPr>
        <p:spPr bwMode="auto">
          <a:xfrm>
            <a:off x="1828800" y="4343400"/>
            <a:ext cx="1530350" cy="600075"/>
          </a:xfrm>
          <a:prstGeom prst="rect">
            <a:avLst/>
          </a:prstGeom>
          <a:noFill/>
          <a:ln w="12700" algn="ctr">
            <a:noFill/>
            <a:miter lim="800000"/>
            <a:headEnd/>
            <a:tailEnd/>
          </a:ln>
        </p:spPr>
        <p:txBody>
          <a:bodyPr>
            <a:spAutoFit/>
          </a:bodyPr>
          <a:lstStyle/>
          <a:p>
            <a:pPr eaLnBrk="0" hangingPunct="0"/>
            <a:r>
              <a:rPr lang="en-US" sz="1100" b="1" dirty="0"/>
              <a:t>African Carrier Ethernet Service Providers</a:t>
            </a:r>
          </a:p>
        </p:txBody>
      </p:sp>
      <p:sp>
        <p:nvSpPr>
          <p:cNvPr id="30773" name="Text Box 5"/>
          <p:cNvSpPr txBox="1">
            <a:spLocks noChangeArrowheads="1"/>
          </p:cNvSpPr>
          <p:nvPr/>
        </p:nvSpPr>
        <p:spPr bwMode="auto">
          <a:xfrm>
            <a:off x="1143000" y="4233863"/>
            <a:ext cx="666750" cy="261937"/>
          </a:xfrm>
          <a:prstGeom prst="rect">
            <a:avLst/>
          </a:prstGeom>
          <a:noFill/>
          <a:ln w="12700" algn="ctr">
            <a:noFill/>
            <a:miter lim="800000"/>
            <a:headEnd/>
            <a:tailEnd/>
          </a:ln>
        </p:spPr>
        <p:txBody>
          <a:bodyPr>
            <a:spAutoFit/>
          </a:bodyPr>
          <a:lstStyle/>
          <a:p>
            <a:pPr algn="ctr" eaLnBrk="0" hangingPunct="0"/>
            <a:r>
              <a:rPr lang="en-US" sz="1100" b="1" dirty="0"/>
              <a:t>ENNI</a:t>
            </a:r>
          </a:p>
        </p:txBody>
      </p:sp>
      <p:sp>
        <p:nvSpPr>
          <p:cNvPr id="94" name="Line 53"/>
          <p:cNvSpPr>
            <a:spLocks noChangeShapeType="1"/>
          </p:cNvSpPr>
          <p:nvPr/>
        </p:nvSpPr>
        <p:spPr bwMode="auto">
          <a:xfrm rot="16200000" flipV="1">
            <a:off x="1781175" y="4238625"/>
            <a:ext cx="0" cy="209550"/>
          </a:xfrm>
          <a:prstGeom prst="line">
            <a:avLst/>
          </a:prstGeom>
          <a:noFill/>
          <a:ln w="19050">
            <a:solidFill>
              <a:schemeClr val="bg1">
                <a:lumMod val="50000"/>
              </a:schemeClr>
            </a:solidFill>
            <a:round/>
            <a:headEnd/>
            <a:tailEnd/>
          </a:ln>
        </p:spPr>
        <p:txBody>
          <a:bodyPr/>
          <a:lstStyle/>
          <a:p>
            <a:pPr>
              <a:defRPr/>
            </a:pPr>
            <a:endParaRPr lang="en-US" sz="1100" dirty="0">
              <a:latin typeface="Arial" pitchFamily="34" charset="0"/>
              <a:cs typeface="Arial" pitchFamily="34" charset="0"/>
            </a:endParaRPr>
          </a:p>
        </p:txBody>
      </p:sp>
      <p:sp>
        <p:nvSpPr>
          <p:cNvPr id="30775" name="Text Box 5"/>
          <p:cNvSpPr txBox="1">
            <a:spLocks noChangeArrowheads="1"/>
          </p:cNvSpPr>
          <p:nvPr/>
        </p:nvSpPr>
        <p:spPr bwMode="auto">
          <a:xfrm>
            <a:off x="3429000" y="3657600"/>
            <a:ext cx="666750" cy="261938"/>
          </a:xfrm>
          <a:prstGeom prst="rect">
            <a:avLst/>
          </a:prstGeom>
          <a:noFill/>
          <a:ln w="12700" algn="ctr">
            <a:noFill/>
            <a:miter lim="800000"/>
            <a:headEnd/>
            <a:tailEnd/>
          </a:ln>
        </p:spPr>
        <p:txBody>
          <a:bodyPr>
            <a:spAutoFit/>
          </a:bodyPr>
          <a:lstStyle/>
          <a:p>
            <a:pPr algn="ctr" eaLnBrk="0" hangingPunct="0"/>
            <a:r>
              <a:rPr lang="en-US" sz="1100" b="1" dirty="0"/>
              <a:t>ENNI</a:t>
            </a:r>
          </a:p>
        </p:txBody>
      </p:sp>
      <p:sp>
        <p:nvSpPr>
          <p:cNvPr id="30776" name="Text Box 5"/>
          <p:cNvSpPr txBox="1">
            <a:spLocks noChangeArrowheads="1"/>
          </p:cNvSpPr>
          <p:nvPr/>
        </p:nvSpPr>
        <p:spPr bwMode="auto">
          <a:xfrm>
            <a:off x="7391400" y="4114800"/>
            <a:ext cx="666750" cy="261938"/>
          </a:xfrm>
          <a:prstGeom prst="rect">
            <a:avLst/>
          </a:prstGeom>
          <a:noFill/>
          <a:ln w="12700" algn="ctr">
            <a:noFill/>
            <a:miter lim="800000"/>
            <a:headEnd/>
            <a:tailEnd/>
          </a:ln>
        </p:spPr>
        <p:txBody>
          <a:bodyPr>
            <a:spAutoFit/>
          </a:bodyPr>
          <a:lstStyle/>
          <a:p>
            <a:pPr algn="ctr" eaLnBrk="0" hangingPunct="0"/>
            <a:r>
              <a:rPr lang="en-US" sz="1100" b="1" dirty="0"/>
              <a:t>ENNI</a:t>
            </a:r>
          </a:p>
        </p:txBody>
      </p:sp>
      <p:sp>
        <p:nvSpPr>
          <p:cNvPr id="98" name="Line 53"/>
          <p:cNvSpPr>
            <a:spLocks noChangeShapeType="1"/>
          </p:cNvSpPr>
          <p:nvPr/>
        </p:nvSpPr>
        <p:spPr bwMode="auto">
          <a:xfrm rot="16200000" flipV="1">
            <a:off x="7237413" y="4086225"/>
            <a:ext cx="0" cy="209550"/>
          </a:xfrm>
          <a:prstGeom prst="line">
            <a:avLst/>
          </a:prstGeom>
          <a:noFill/>
          <a:ln w="19050">
            <a:solidFill>
              <a:schemeClr val="bg1">
                <a:lumMod val="50000"/>
              </a:schemeClr>
            </a:solidFill>
            <a:round/>
            <a:headEnd/>
            <a:tailEnd/>
          </a:ln>
        </p:spPr>
        <p:txBody>
          <a:bodyPr/>
          <a:lstStyle/>
          <a:p>
            <a:pPr>
              <a:defRPr/>
            </a:pPr>
            <a:endParaRPr lang="en-US" sz="1100" dirty="0">
              <a:latin typeface="Arial" pitchFamily="34" charset="0"/>
              <a:cs typeface="Arial" pitchFamily="34" charset="0"/>
            </a:endParaRPr>
          </a:p>
        </p:txBody>
      </p:sp>
      <p:sp>
        <p:nvSpPr>
          <p:cNvPr id="30778" name="Text Box 61"/>
          <p:cNvSpPr txBox="1">
            <a:spLocks noChangeArrowheads="1"/>
          </p:cNvSpPr>
          <p:nvPr/>
        </p:nvSpPr>
        <p:spPr bwMode="auto">
          <a:xfrm>
            <a:off x="533400" y="4572000"/>
            <a:ext cx="1168400" cy="369888"/>
          </a:xfrm>
          <a:prstGeom prst="rect">
            <a:avLst/>
          </a:prstGeom>
          <a:noFill/>
          <a:ln w="12700" algn="ctr">
            <a:noFill/>
            <a:miter lim="800000"/>
            <a:headEnd/>
            <a:tailEnd/>
          </a:ln>
        </p:spPr>
        <p:txBody>
          <a:bodyPr>
            <a:spAutoFit/>
          </a:bodyPr>
          <a:lstStyle/>
          <a:p>
            <a:pPr eaLnBrk="0" hangingPunct="0"/>
            <a:r>
              <a:rPr lang="en-US" sz="900" b="1" dirty="0">
                <a:solidFill>
                  <a:schemeClr val="accent2"/>
                </a:solidFill>
              </a:rPr>
              <a:t>Company and Client Locations</a:t>
            </a:r>
          </a:p>
        </p:txBody>
      </p:sp>
      <p:sp>
        <p:nvSpPr>
          <p:cNvPr id="104" name="Rectangle 103"/>
          <p:cNvSpPr/>
          <p:nvPr/>
        </p:nvSpPr>
        <p:spPr bwMode="auto">
          <a:xfrm rot="7836358" flipV="1">
            <a:off x="2460625" y="4252913"/>
            <a:ext cx="2590800" cy="44450"/>
          </a:xfrm>
          <a:prstGeom prst="rect">
            <a:avLst/>
          </a:prstGeom>
          <a:gradFill>
            <a:gsLst>
              <a:gs pos="0">
                <a:schemeClr val="accent2">
                  <a:lumMod val="60000"/>
                  <a:lumOff val="40000"/>
                </a:schemeClr>
              </a:gs>
              <a:gs pos="38000">
                <a:schemeClr val="accent2">
                  <a:lumMod val="20000"/>
                  <a:lumOff val="80000"/>
                </a:schemeClr>
              </a:gs>
              <a:gs pos="51000">
                <a:schemeClr val="accent2">
                  <a:lumMod val="60000"/>
                  <a:lumOff val="40000"/>
                </a:schemeClr>
              </a:gs>
              <a:gs pos="100000">
                <a:srgbClr val="090925"/>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p>
        </p:txBody>
      </p:sp>
      <p:sp>
        <p:nvSpPr>
          <p:cNvPr id="105" name="Line 53"/>
          <p:cNvSpPr>
            <a:spLocks noChangeShapeType="1"/>
          </p:cNvSpPr>
          <p:nvPr/>
        </p:nvSpPr>
        <p:spPr bwMode="auto">
          <a:xfrm flipH="1" flipV="1">
            <a:off x="3962400" y="3886200"/>
            <a:ext cx="152400" cy="171450"/>
          </a:xfrm>
          <a:prstGeom prst="line">
            <a:avLst/>
          </a:prstGeom>
          <a:noFill/>
          <a:ln w="19050">
            <a:solidFill>
              <a:schemeClr val="bg1">
                <a:lumMod val="50000"/>
              </a:schemeClr>
            </a:solidFill>
            <a:round/>
            <a:headEnd/>
            <a:tailEnd/>
          </a:ln>
        </p:spPr>
        <p:txBody>
          <a:bodyPr/>
          <a:lstStyle/>
          <a:p>
            <a:pPr>
              <a:defRPr/>
            </a:pPr>
            <a:endParaRPr lang="en-US" sz="900" dirty="0">
              <a:latin typeface="Arial" pitchFamily="34" charset="0"/>
              <a:cs typeface="Arial" pitchFamily="34" charset="0"/>
            </a:endParaRPr>
          </a:p>
        </p:txBody>
      </p:sp>
      <p:sp>
        <p:nvSpPr>
          <p:cNvPr id="106" name="Rectangle 105"/>
          <p:cNvSpPr/>
          <p:nvPr/>
        </p:nvSpPr>
        <p:spPr bwMode="auto">
          <a:xfrm rot="13763642" flipH="1" flipV="1">
            <a:off x="4289425" y="4329113"/>
            <a:ext cx="2590800" cy="44450"/>
          </a:xfrm>
          <a:prstGeom prst="rect">
            <a:avLst/>
          </a:prstGeom>
          <a:gradFill>
            <a:gsLst>
              <a:gs pos="0">
                <a:schemeClr val="accent2">
                  <a:lumMod val="60000"/>
                  <a:lumOff val="40000"/>
                </a:schemeClr>
              </a:gs>
              <a:gs pos="38000">
                <a:schemeClr val="accent2">
                  <a:lumMod val="20000"/>
                  <a:lumOff val="80000"/>
                </a:schemeClr>
              </a:gs>
              <a:gs pos="51000">
                <a:schemeClr val="accent2">
                  <a:lumMod val="60000"/>
                  <a:lumOff val="40000"/>
                </a:schemeClr>
              </a:gs>
              <a:gs pos="100000">
                <a:srgbClr val="090925"/>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p>
        </p:txBody>
      </p:sp>
      <p:sp>
        <p:nvSpPr>
          <p:cNvPr id="30782" name="Text Box 59"/>
          <p:cNvSpPr txBox="1">
            <a:spLocks noChangeArrowheads="1"/>
          </p:cNvSpPr>
          <p:nvPr/>
        </p:nvSpPr>
        <p:spPr bwMode="auto">
          <a:xfrm>
            <a:off x="3657600" y="3810000"/>
            <a:ext cx="1905000" cy="400050"/>
          </a:xfrm>
          <a:prstGeom prst="rect">
            <a:avLst/>
          </a:prstGeom>
          <a:noFill/>
          <a:ln w="12700" algn="ctr">
            <a:noFill/>
            <a:miter lim="800000"/>
            <a:headEnd/>
            <a:tailEnd/>
          </a:ln>
        </p:spPr>
        <p:txBody>
          <a:bodyPr>
            <a:spAutoFit/>
          </a:bodyPr>
          <a:lstStyle/>
          <a:p>
            <a:pPr algn="ctr" eaLnBrk="0" hangingPunct="0"/>
            <a:r>
              <a:rPr lang="en-US" sz="1000" b="1" dirty="0"/>
              <a:t>Carrier Ethernet</a:t>
            </a:r>
            <a:br>
              <a:rPr lang="en-US" sz="1000" b="1" dirty="0"/>
            </a:br>
            <a:r>
              <a:rPr lang="en-US" sz="1000" b="1" dirty="0"/>
              <a:t>  Exchange</a:t>
            </a:r>
          </a:p>
        </p:txBody>
      </p:sp>
      <p:sp>
        <p:nvSpPr>
          <p:cNvPr id="30783" name="Text Box 5"/>
          <p:cNvSpPr txBox="1">
            <a:spLocks noChangeArrowheads="1"/>
          </p:cNvSpPr>
          <p:nvPr/>
        </p:nvSpPr>
        <p:spPr bwMode="auto">
          <a:xfrm>
            <a:off x="5257800" y="3657600"/>
            <a:ext cx="666750" cy="261938"/>
          </a:xfrm>
          <a:prstGeom prst="rect">
            <a:avLst/>
          </a:prstGeom>
          <a:noFill/>
          <a:ln w="12700" algn="ctr">
            <a:noFill/>
            <a:miter lim="800000"/>
            <a:headEnd/>
            <a:tailEnd/>
          </a:ln>
        </p:spPr>
        <p:txBody>
          <a:bodyPr>
            <a:spAutoFit/>
          </a:bodyPr>
          <a:lstStyle/>
          <a:p>
            <a:pPr algn="ctr" eaLnBrk="0" hangingPunct="0"/>
            <a:r>
              <a:rPr lang="en-US" sz="1100" b="1" dirty="0"/>
              <a:t>ENNI</a:t>
            </a:r>
          </a:p>
        </p:txBody>
      </p:sp>
      <p:sp>
        <p:nvSpPr>
          <p:cNvPr id="108" name="Line 53"/>
          <p:cNvSpPr>
            <a:spLocks noChangeShapeType="1"/>
          </p:cNvSpPr>
          <p:nvPr/>
        </p:nvSpPr>
        <p:spPr bwMode="auto">
          <a:xfrm flipV="1">
            <a:off x="5791200" y="3276600"/>
            <a:ext cx="0" cy="323850"/>
          </a:xfrm>
          <a:prstGeom prst="line">
            <a:avLst/>
          </a:prstGeom>
          <a:noFill/>
          <a:ln w="19050">
            <a:solidFill>
              <a:schemeClr val="bg1">
                <a:lumMod val="50000"/>
              </a:schemeClr>
            </a:solidFill>
            <a:round/>
            <a:headEnd/>
            <a:tailEnd/>
          </a:ln>
        </p:spPr>
        <p:txBody>
          <a:bodyPr/>
          <a:lstStyle/>
          <a:p>
            <a:pPr>
              <a:defRPr/>
            </a:pPr>
            <a:endParaRPr lang="en-US" sz="900" dirty="0">
              <a:latin typeface="Arial" pitchFamily="34" charset="0"/>
              <a:cs typeface="Arial" pitchFamily="34" charset="0"/>
            </a:endParaRPr>
          </a:p>
        </p:txBody>
      </p:sp>
      <p:sp>
        <p:nvSpPr>
          <p:cNvPr id="109" name="Line 53"/>
          <p:cNvSpPr>
            <a:spLocks noChangeShapeType="1"/>
          </p:cNvSpPr>
          <p:nvPr/>
        </p:nvSpPr>
        <p:spPr bwMode="auto">
          <a:xfrm flipV="1">
            <a:off x="5181600" y="3886200"/>
            <a:ext cx="152400" cy="152400"/>
          </a:xfrm>
          <a:prstGeom prst="line">
            <a:avLst/>
          </a:prstGeom>
          <a:noFill/>
          <a:ln w="19050">
            <a:solidFill>
              <a:schemeClr val="bg1">
                <a:lumMod val="50000"/>
              </a:schemeClr>
            </a:solidFill>
            <a:round/>
            <a:headEnd/>
            <a:tailEnd/>
          </a:ln>
        </p:spPr>
        <p:txBody>
          <a:bodyPr/>
          <a:lstStyle/>
          <a:p>
            <a:pPr>
              <a:defRPr/>
            </a:pPr>
            <a:endParaRPr lang="en-US" sz="900" dirty="0">
              <a:latin typeface="Arial" pitchFamily="34" charset="0"/>
              <a:cs typeface="Arial" pitchFamily="34" charset="0"/>
            </a:endParaRPr>
          </a:p>
        </p:txBody>
      </p:sp>
      <p:grpSp>
        <p:nvGrpSpPr>
          <p:cNvPr id="2" name="Group 100"/>
          <p:cNvGrpSpPr>
            <a:grpSpLocks/>
          </p:cNvGrpSpPr>
          <p:nvPr/>
        </p:nvGrpSpPr>
        <p:grpSpPr bwMode="auto">
          <a:xfrm>
            <a:off x="914400" y="4876800"/>
            <a:ext cx="2271713" cy="901700"/>
            <a:chOff x="914400" y="5029200"/>
            <a:chExt cx="2271093" cy="901944"/>
          </a:xfrm>
        </p:grpSpPr>
        <p:pic>
          <p:nvPicPr>
            <p:cNvPr id="19" name="Picture 7" descr="cloud2"/>
            <p:cNvPicPr>
              <a:picLocks noChangeAspect="1" noChangeArrowheads="1"/>
            </p:cNvPicPr>
            <p:nvPr/>
          </p:nvPicPr>
          <p:blipFill>
            <a:blip r:embed="rId4" cstate="print"/>
            <a:srcRect/>
            <a:stretch>
              <a:fillRect/>
            </a:stretch>
          </p:blipFill>
          <p:spPr bwMode="auto">
            <a:xfrm>
              <a:off x="1676400" y="5029200"/>
              <a:ext cx="1356962" cy="901944"/>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cxnSp>
          <p:nvCxnSpPr>
            <p:cNvPr id="20" name="Straight Connector 19"/>
            <p:cNvCxnSpPr/>
            <p:nvPr/>
          </p:nvCxnSpPr>
          <p:spPr bwMode="auto">
            <a:xfrm rot="10800000" flipV="1">
              <a:off x="1993605" y="5453178"/>
              <a:ext cx="1117295" cy="22231"/>
            </a:xfrm>
            <a:prstGeom prst="line">
              <a:avLst/>
            </a:prstGeom>
            <a:ln w="38100" cmpd="dbl">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1" name="Line 53"/>
            <p:cNvSpPr>
              <a:spLocks noChangeShapeType="1"/>
            </p:cNvSpPr>
            <p:nvPr/>
          </p:nvSpPr>
          <p:spPr bwMode="auto">
            <a:xfrm flipV="1">
              <a:off x="1523834" y="5334082"/>
              <a:ext cx="0" cy="227074"/>
            </a:xfrm>
            <a:prstGeom prst="line">
              <a:avLst/>
            </a:prstGeom>
            <a:noFill/>
            <a:ln w="19050">
              <a:solidFill>
                <a:schemeClr val="bg1">
                  <a:lumMod val="50000"/>
                </a:schemeClr>
              </a:solidFill>
              <a:round/>
              <a:headEnd/>
              <a:tailEnd/>
            </a:ln>
          </p:spPr>
          <p:txBody>
            <a:bodyPr/>
            <a:lstStyle/>
            <a:p>
              <a:pPr>
                <a:defRPr/>
              </a:pPr>
              <a:endParaRPr lang="en-US" sz="900" dirty="0">
                <a:latin typeface="Arial" pitchFamily="34" charset="0"/>
                <a:cs typeface="Arial" pitchFamily="34" charset="0"/>
              </a:endParaRPr>
            </a:p>
          </p:txBody>
        </p:sp>
        <p:cxnSp>
          <p:nvCxnSpPr>
            <p:cNvPr id="22" name="Straight Connector 21"/>
            <p:cNvCxnSpPr/>
            <p:nvPr/>
          </p:nvCxnSpPr>
          <p:spPr bwMode="auto">
            <a:xfrm rot="10800000" flipV="1">
              <a:off x="1219117" y="5486524"/>
              <a:ext cx="741161" cy="14292"/>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23" name="Picture 56" descr="Remote DSLAM"/>
            <p:cNvPicPr>
              <a:picLocks noChangeAspect="1" noChangeArrowheads="1"/>
            </p:cNvPicPr>
            <p:nvPr/>
          </p:nvPicPr>
          <p:blipFill>
            <a:blip r:embed="rId5" cstate="print"/>
            <a:srcRect/>
            <a:stretch>
              <a:fillRect/>
            </a:stretch>
          </p:blipFill>
          <p:spPr bwMode="auto">
            <a:xfrm>
              <a:off x="1614275" y="5299422"/>
              <a:ext cx="571352" cy="427602"/>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pic>
          <p:nvPicPr>
            <p:cNvPr id="24" name="Picture 57" descr="Remote DSLAM"/>
            <p:cNvPicPr>
              <a:picLocks noChangeAspect="1" noChangeArrowheads="1"/>
            </p:cNvPicPr>
            <p:nvPr/>
          </p:nvPicPr>
          <p:blipFill>
            <a:blip r:embed="rId5" cstate="print"/>
            <a:srcRect/>
            <a:stretch>
              <a:fillRect/>
            </a:stretch>
          </p:blipFill>
          <p:spPr bwMode="auto">
            <a:xfrm>
              <a:off x="2614141" y="5228445"/>
              <a:ext cx="571352" cy="427602"/>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pic>
          <p:nvPicPr>
            <p:cNvPr id="25" name="Picture 26" descr="Medium Enterprise"/>
            <p:cNvPicPr>
              <a:picLocks noChangeAspect="1" noChangeArrowheads="1"/>
            </p:cNvPicPr>
            <p:nvPr/>
          </p:nvPicPr>
          <p:blipFill>
            <a:blip r:embed="rId7" cstate="print"/>
            <a:srcRect/>
            <a:stretch>
              <a:fillRect/>
            </a:stretch>
          </p:blipFill>
          <p:spPr bwMode="auto">
            <a:xfrm>
              <a:off x="914400" y="5257800"/>
              <a:ext cx="388241" cy="422548"/>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sp>
          <p:nvSpPr>
            <p:cNvPr id="30809" name="Text Box 55"/>
            <p:cNvSpPr txBox="1">
              <a:spLocks noChangeArrowheads="1"/>
            </p:cNvSpPr>
            <p:nvPr/>
          </p:nvSpPr>
          <p:spPr bwMode="auto">
            <a:xfrm>
              <a:off x="1219200" y="5029200"/>
              <a:ext cx="595159" cy="299495"/>
            </a:xfrm>
            <a:prstGeom prst="rect">
              <a:avLst/>
            </a:prstGeom>
            <a:noFill/>
            <a:ln w="12700" algn="ctr">
              <a:noFill/>
              <a:miter lim="800000"/>
              <a:headEnd/>
              <a:tailEnd/>
            </a:ln>
          </p:spPr>
          <p:txBody>
            <a:bodyPr>
              <a:spAutoFit/>
            </a:bodyPr>
            <a:lstStyle/>
            <a:p>
              <a:pPr algn="ctr" eaLnBrk="0" hangingPunct="0"/>
              <a:r>
                <a:rPr lang="en-US" sz="900" b="1" dirty="0"/>
                <a:t>UNI</a:t>
              </a:r>
            </a:p>
          </p:txBody>
        </p:sp>
      </p:grpSp>
      <p:grpSp>
        <p:nvGrpSpPr>
          <p:cNvPr id="4" name="Group 101"/>
          <p:cNvGrpSpPr>
            <a:grpSpLocks/>
          </p:cNvGrpSpPr>
          <p:nvPr/>
        </p:nvGrpSpPr>
        <p:grpSpPr bwMode="auto">
          <a:xfrm>
            <a:off x="6034088" y="4806950"/>
            <a:ext cx="2541587" cy="1060450"/>
            <a:chOff x="6033875" y="4724400"/>
            <a:chExt cx="2541546" cy="1060004"/>
          </a:xfrm>
        </p:grpSpPr>
        <p:sp>
          <p:nvSpPr>
            <p:cNvPr id="30793" name="Text Box 61"/>
            <p:cNvSpPr txBox="1">
              <a:spLocks noChangeArrowheads="1"/>
            </p:cNvSpPr>
            <p:nvPr/>
          </p:nvSpPr>
          <p:spPr bwMode="auto">
            <a:xfrm>
              <a:off x="7407463" y="5415072"/>
              <a:ext cx="1167958" cy="369332"/>
            </a:xfrm>
            <a:prstGeom prst="rect">
              <a:avLst/>
            </a:prstGeom>
            <a:noFill/>
            <a:ln w="12700" algn="ctr">
              <a:noFill/>
              <a:miter lim="800000"/>
              <a:headEnd/>
              <a:tailEnd/>
            </a:ln>
          </p:spPr>
          <p:txBody>
            <a:bodyPr>
              <a:spAutoFit/>
            </a:bodyPr>
            <a:lstStyle/>
            <a:p>
              <a:pPr eaLnBrk="0" hangingPunct="0"/>
              <a:r>
                <a:rPr lang="en-US" sz="900" b="1" dirty="0">
                  <a:solidFill>
                    <a:schemeClr val="accent2"/>
                  </a:solidFill>
                </a:rPr>
                <a:t>Company and Client Locations</a:t>
              </a:r>
            </a:p>
          </p:txBody>
        </p:sp>
        <p:pic>
          <p:nvPicPr>
            <p:cNvPr id="47" name="Picture 7" descr="cloud2"/>
            <p:cNvPicPr>
              <a:picLocks noChangeAspect="1" noChangeArrowheads="1"/>
            </p:cNvPicPr>
            <p:nvPr/>
          </p:nvPicPr>
          <p:blipFill>
            <a:blip r:embed="rId4" cstate="print"/>
            <a:srcRect/>
            <a:stretch>
              <a:fillRect/>
            </a:stretch>
          </p:blipFill>
          <p:spPr bwMode="auto">
            <a:xfrm>
              <a:off x="6096000" y="4724400"/>
              <a:ext cx="1356962" cy="901944"/>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cxnSp>
          <p:nvCxnSpPr>
            <p:cNvPr id="48" name="Straight Connector 47"/>
            <p:cNvCxnSpPr/>
            <p:nvPr/>
          </p:nvCxnSpPr>
          <p:spPr bwMode="auto">
            <a:xfrm rot="10800000" flipV="1">
              <a:off x="6414869" y="5146497"/>
              <a:ext cx="1115994" cy="23803"/>
            </a:xfrm>
            <a:prstGeom prst="line">
              <a:avLst/>
            </a:prstGeom>
            <a:ln w="38100" cmpd="dbl">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49" name="Line 53"/>
            <p:cNvSpPr>
              <a:spLocks noChangeShapeType="1"/>
            </p:cNvSpPr>
            <p:nvPr/>
          </p:nvSpPr>
          <p:spPr bwMode="auto">
            <a:xfrm flipV="1">
              <a:off x="7710248" y="5033833"/>
              <a:ext cx="0" cy="225330"/>
            </a:xfrm>
            <a:prstGeom prst="line">
              <a:avLst/>
            </a:prstGeom>
            <a:noFill/>
            <a:ln w="19050">
              <a:solidFill>
                <a:schemeClr val="bg1">
                  <a:lumMod val="50000"/>
                </a:schemeClr>
              </a:solidFill>
              <a:round/>
              <a:headEnd/>
              <a:tailEnd/>
            </a:ln>
          </p:spPr>
          <p:txBody>
            <a:bodyPr/>
            <a:lstStyle/>
            <a:p>
              <a:pPr>
                <a:defRPr/>
              </a:pPr>
              <a:endParaRPr lang="en-US" sz="900" dirty="0">
                <a:latin typeface="Arial" pitchFamily="34" charset="0"/>
                <a:cs typeface="Arial" pitchFamily="34" charset="0"/>
              </a:endParaRPr>
            </a:p>
          </p:txBody>
        </p:sp>
        <p:cxnSp>
          <p:nvCxnSpPr>
            <p:cNvPr id="50" name="Straight Connector 49"/>
            <p:cNvCxnSpPr/>
            <p:nvPr/>
          </p:nvCxnSpPr>
          <p:spPr bwMode="auto">
            <a:xfrm rot="10800000" flipV="1">
              <a:off x="7364179" y="5146497"/>
              <a:ext cx="739763" cy="17456"/>
            </a:xfrm>
            <a:prstGeom prst="line">
              <a:avLst/>
            </a:prstGeom>
            <a:ln w="22225" cmpd="sng">
              <a:solidFill>
                <a:schemeClr val="tx1">
                  <a:lumMod val="65000"/>
                  <a:lumOff val="35000"/>
                </a:schemeClr>
              </a:solidFill>
              <a:prstDash val="soli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51" name="Picture 56" descr="Remote DSLAM"/>
            <p:cNvPicPr>
              <a:picLocks noChangeAspect="1" noChangeArrowheads="1"/>
            </p:cNvPicPr>
            <p:nvPr/>
          </p:nvPicPr>
          <p:blipFill>
            <a:blip r:embed="rId5" cstate="print"/>
            <a:srcRect/>
            <a:stretch>
              <a:fillRect/>
            </a:stretch>
          </p:blipFill>
          <p:spPr bwMode="auto">
            <a:xfrm>
              <a:off x="6033875" y="4994622"/>
              <a:ext cx="571352" cy="427602"/>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pic>
          <p:nvPicPr>
            <p:cNvPr id="52" name="Picture 57" descr="Remote DSLAM"/>
            <p:cNvPicPr>
              <a:picLocks noChangeAspect="1" noChangeArrowheads="1"/>
            </p:cNvPicPr>
            <p:nvPr/>
          </p:nvPicPr>
          <p:blipFill>
            <a:blip r:embed="rId5" cstate="print"/>
            <a:srcRect/>
            <a:stretch>
              <a:fillRect/>
            </a:stretch>
          </p:blipFill>
          <p:spPr bwMode="auto">
            <a:xfrm>
              <a:off x="7033742" y="4923645"/>
              <a:ext cx="571352" cy="427602"/>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pic>
          <p:nvPicPr>
            <p:cNvPr id="53" name="Picture 26" descr="Medium Enterprise"/>
            <p:cNvPicPr>
              <a:picLocks noChangeAspect="1" noChangeArrowheads="1"/>
            </p:cNvPicPr>
            <p:nvPr/>
          </p:nvPicPr>
          <p:blipFill>
            <a:blip r:embed="rId7" cstate="print"/>
            <a:srcRect/>
            <a:stretch>
              <a:fillRect/>
            </a:stretch>
          </p:blipFill>
          <p:spPr bwMode="auto">
            <a:xfrm>
              <a:off x="7862047" y="4935674"/>
              <a:ext cx="388241" cy="422548"/>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pic>
        <p:sp>
          <p:nvSpPr>
            <p:cNvPr id="30801" name="Text Box 55"/>
            <p:cNvSpPr txBox="1">
              <a:spLocks noChangeArrowheads="1"/>
            </p:cNvSpPr>
            <p:nvPr/>
          </p:nvSpPr>
          <p:spPr bwMode="auto">
            <a:xfrm>
              <a:off x="7391400" y="4724400"/>
              <a:ext cx="595159" cy="299495"/>
            </a:xfrm>
            <a:prstGeom prst="rect">
              <a:avLst/>
            </a:prstGeom>
            <a:noFill/>
            <a:ln w="12700" algn="ctr">
              <a:noFill/>
              <a:miter lim="800000"/>
              <a:headEnd/>
              <a:tailEnd/>
            </a:ln>
          </p:spPr>
          <p:txBody>
            <a:bodyPr>
              <a:spAutoFit/>
            </a:bodyPr>
            <a:lstStyle/>
            <a:p>
              <a:pPr algn="ctr" eaLnBrk="0" hangingPunct="0"/>
              <a:r>
                <a:rPr lang="en-US" sz="900" b="1" dirty="0"/>
                <a:t>UNI</a:t>
              </a:r>
            </a:p>
          </p:txBody>
        </p:sp>
      </p:grpSp>
      <p:pic>
        <p:nvPicPr>
          <p:cNvPr id="30788" name="Picture 49" descr="Optical 3"/>
          <p:cNvPicPr>
            <a:picLocks noChangeAspect="1" noChangeArrowheads="1"/>
          </p:cNvPicPr>
          <p:nvPr/>
        </p:nvPicPr>
        <p:blipFill>
          <a:blip r:embed="rId12" cstate="print"/>
          <a:srcRect/>
          <a:stretch>
            <a:fillRect/>
          </a:stretch>
        </p:blipFill>
        <p:spPr bwMode="auto">
          <a:xfrm>
            <a:off x="4343400" y="2784475"/>
            <a:ext cx="750888" cy="873125"/>
          </a:xfrm>
          <a:prstGeom prst="rect">
            <a:avLst/>
          </a:prstGeom>
          <a:noFill/>
          <a:ln w="9525">
            <a:noFill/>
            <a:miter lim="800000"/>
            <a:headEnd/>
            <a:tailEnd/>
          </a:ln>
        </p:spPr>
      </p:pic>
      <p:sp>
        <p:nvSpPr>
          <p:cNvPr id="30789" name="Text Box 61"/>
          <p:cNvSpPr txBox="1">
            <a:spLocks noChangeArrowheads="1"/>
          </p:cNvSpPr>
          <p:nvPr/>
        </p:nvSpPr>
        <p:spPr bwMode="auto">
          <a:xfrm>
            <a:off x="457200" y="3733800"/>
            <a:ext cx="1168400" cy="369888"/>
          </a:xfrm>
          <a:prstGeom prst="rect">
            <a:avLst/>
          </a:prstGeom>
          <a:noFill/>
          <a:ln w="12700" algn="ctr">
            <a:noFill/>
            <a:miter lim="800000"/>
            <a:headEnd/>
            <a:tailEnd/>
          </a:ln>
        </p:spPr>
        <p:txBody>
          <a:bodyPr>
            <a:spAutoFit/>
          </a:bodyPr>
          <a:lstStyle/>
          <a:p>
            <a:pPr eaLnBrk="0" hangingPunct="0"/>
            <a:r>
              <a:rPr lang="en-US" sz="900" b="1" dirty="0">
                <a:solidFill>
                  <a:schemeClr val="accent2"/>
                </a:solidFill>
              </a:rPr>
              <a:t>Company and Client Locations</a:t>
            </a:r>
          </a:p>
        </p:txBody>
      </p:sp>
      <p:sp>
        <p:nvSpPr>
          <p:cNvPr id="30790" name="Text Box 61"/>
          <p:cNvSpPr txBox="1">
            <a:spLocks noChangeArrowheads="1"/>
          </p:cNvSpPr>
          <p:nvPr/>
        </p:nvSpPr>
        <p:spPr bwMode="auto">
          <a:xfrm>
            <a:off x="7772400" y="3581400"/>
            <a:ext cx="1168400" cy="369888"/>
          </a:xfrm>
          <a:prstGeom prst="rect">
            <a:avLst/>
          </a:prstGeom>
          <a:noFill/>
          <a:ln w="12700" algn="ctr">
            <a:noFill/>
            <a:miter lim="800000"/>
            <a:headEnd/>
            <a:tailEnd/>
          </a:ln>
        </p:spPr>
        <p:txBody>
          <a:bodyPr>
            <a:spAutoFit/>
          </a:bodyPr>
          <a:lstStyle/>
          <a:p>
            <a:pPr eaLnBrk="0" hangingPunct="0"/>
            <a:r>
              <a:rPr lang="en-US" sz="900" b="1" dirty="0">
                <a:solidFill>
                  <a:schemeClr val="accent2"/>
                </a:solidFill>
              </a:rPr>
              <a:t>Company and Client Locations</a:t>
            </a:r>
          </a:p>
        </p:txBody>
      </p:sp>
      <p:sp>
        <p:nvSpPr>
          <p:cNvPr id="30791" name="Text Box 59"/>
          <p:cNvSpPr txBox="1">
            <a:spLocks noChangeArrowheads="1"/>
          </p:cNvSpPr>
          <p:nvPr/>
        </p:nvSpPr>
        <p:spPr bwMode="auto">
          <a:xfrm>
            <a:off x="7696200" y="4419600"/>
            <a:ext cx="914400" cy="400050"/>
          </a:xfrm>
          <a:prstGeom prst="rect">
            <a:avLst/>
          </a:prstGeom>
          <a:noFill/>
          <a:ln w="12700" algn="ctr">
            <a:noFill/>
            <a:miter lim="800000"/>
            <a:headEnd/>
            <a:tailEnd/>
          </a:ln>
        </p:spPr>
        <p:txBody>
          <a:bodyPr>
            <a:spAutoFit/>
          </a:bodyPr>
          <a:lstStyle/>
          <a:p>
            <a:pPr algn="ctr" eaLnBrk="0" hangingPunct="0"/>
            <a:r>
              <a:rPr lang="en-US" sz="1000" b="1" dirty="0"/>
              <a:t>Direct Connection</a:t>
            </a:r>
          </a:p>
        </p:txBody>
      </p:sp>
      <p:sp>
        <p:nvSpPr>
          <p:cNvPr id="30792" name="Text Box 59"/>
          <p:cNvSpPr txBox="1">
            <a:spLocks noChangeArrowheads="1"/>
          </p:cNvSpPr>
          <p:nvPr/>
        </p:nvSpPr>
        <p:spPr bwMode="auto">
          <a:xfrm>
            <a:off x="304800" y="4114800"/>
            <a:ext cx="914400" cy="400050"/>
          </a:xfrm>
          <a:prstGeom prst="rect">
            <a:avLst/>
          </a:prstGeom>
          <a:noFill/>
          <a:ln w="12700" algn="ctr">
            <a:noFill/>
            <a:miter lim="800000"/>
            <a:headEnd/>
            <a:tailEnd/>
          </a:ln>
        </p:spPr>
        <p:txBody>
          <a:bodyPr>
            <a:spAutoFit/>
          </a:bodyPr>
          <a:lstStyle/>
          <a:p>
            <a:pPr algn="ctr" eaLnBrk="0" hangingPunct="0"/>
            <a:r>
              <a:rPr lang="en-US" sz="1000" b="1" dirty="0"/>
              <a:t>Direct Connection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181600" y="762000"/>
            <a:ext cx="3962401" cy="5486400"/>
            <a:chOff x="1219307" y="762000"/>
            <a:chExt cx="3962294" cy="5486400"/>
          </a:xfrm>
        </p:grpSpPr>
        <p:pic>
          <p:nvPicPr>
            <p:cNvPr id="31749" name="Picture 6" descr="iStock_000009747165Large.jpg"/>
            <p:cNvPicPr>
              <a:picLocks noChangeAspect="1"/>
            </p:cNvPicPr>
            <p:nvPr/>
          </p:nvPicPr>
          <p:blipFill>
            <a:blip r:embed="rId3" cstate="print"/>
            <a:srcRect/>
            <a:stretch>
              <a:fillRect/>
            </a:stretch>
          </p:blipFill>
          <p:spPr bwMode="auto">
            <a:xfrm>
              <a:off x="1237398" y="762000"/>
              <a:ext cx="3944203" cy="5486400"/>
            </a:xfrm>
            <a:prstGeom prst="rect">
              <a:avLst/>
            </a:prstGeom>
            <a:noFill/>
            <a:ln w="9525">
              <a:noFill/>
              <a:miter lim="800000"/>
              <a:headEnd/>
              <a:tailEnd/>
            </a:ln>
          </p:spPr>
        </p:pic>
        <p:sp>
          <p:nvSpPr>
            <p:cNvPr id="5" name="Rectangle 4"/>
            <p:cNvSpPr/>
            <p:nvPr/>
          </p:nvSpPr>
          <p:spPr>
            <a:xfrm>
              <a:off x="1219307" y="762000"/>
              <a:ext cx="3962293" cy="5486400"/>
            </a:xfrm>
            <a:prstGeom prst="rect">
              <a:avLst/>
            </a:prstGeom>
            <a:gradFill>
              <a:gsLst>
                <a:gs pos="0">
                  <a:schemeClr val="bg1">
                    <a:alpha val="0"/>
                  </a:schemeClr>
                </a:gs>
                <a:gs pos="0">
                  <a:schemeClr val="bg1">
                    <a:alpha val="0"/>
                  </a:schemeClr>
                </a:gs>
                <a:gs pos="6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31748" name="Title 1"/>
          <p:cNvSpPr>
            <a:spLocks noGrp="1"/>
          </p:cNvSpPr>
          <p:nvPr>
            <p:ph type="title"/>
          </p:nvPr>
        </p:nvSpPr>
        <p:spPr/>
        <p:txBody>
          <a:bodyPr/>
          <a:lstStyle/>
          <a:p>
            <a:r>
              <a:rPr lang="en-US" sz="3200" dirty="0" smtClean="0"/>
              <a:t>	Enabled Overall Benefits</a:t>
            </a:r>
          </a:p>
        </p:txBody>
      </p:sp>
      <p:sp>
        <p:nvSpPr>
          <p:cNvPr id="31747" name="Content Placeholder 2"/>
          <p:cNvSpPr>
            <a:spLocks noGrp="1"/>
          </p:cNvSpPr>
          <p:nvPr>
            <p:ph idx="1"/>
          </p:nvPr>
        </p:nvSpPr>
        <p:spPr>
          <a:xfrm>
            <a:off x="228600" y="1379835"/>
            <a:ext cx="7391400" cy="4716165"/>
          </a:xfrm>
        </p:spPr>
        <p:txBody>
          <a:bodyPr/>
          <a:lstStyle/>
          <a:p>
            <a:pPr>
              <a:spcBef>
                <a:spcPts val="1800"/>
              </a:spcBef>
            </a:pPr>
            <a:r>
              <a:rPr sz="2400" dirty="0">
                <a:ea typeface="SimSun" pitchFamily="2" charset="-122"/>
              </a:rPr>
              <a:t>Application performance is predictable, reliable </a:t>
            </a:r>
            <a:r>
              <a:rPr sz="2400" b="0" dirty="0">
                <a:ea typeface="SimSun" pitchFamily="2" charset="-122"/>
              </a:rPr>
              <a:t>and can be </a:t>
            </a:r>
            <a:r>
              <a:rPr sz="2400" dirty="0">
                <a:ea typeface="SimSun" pitchFamily="2" charset="-122"/>
              </a:rPr>
              <a:t>delivered in all locations </a:t>
            </a:r>
            <a:r>
              <a:rPr sz="2400" b="0" dirty="0">
                <a:ea typeface="SimSun" pitchFamily="2" charset="-122"/>
              </a:rPr>
              <a:t>independent of access technology</a:t>
            </a:r>
          </a:p>
          <a:p>
            <a:pPr>
              <a:spcBef>
                <a:spcPts val="1800"/>
              </a:spcBef>
            </a:pPr>
            <a:r>
              <a:rPr sz="2400" dirty="0">
                <a:ea typeface="SimSun" pitchFamily="2" charset="-122"/>
              </a:rPr>
              <a:t>Each application type can be managed and operated independently </a:t>
            </a:r>
            <a:endParaRPr lang="en-US" sz="2400" dirty="0" smtClean="0">
              <a:ea typeface="SimSun" pitchFamily="2" charset="-122"/>
            </a:endParaRPr>
          </a:p>
          <a:p>
            <a:pPr>
              <a:spcBef>
                <a:spcPts val="1800"/>
              </a:spcBef>
            </a:pPr>
            <a:r>
              <a:rPr sz="2400" dirty="0" smtClean="0">
                <a:ea typeface="SimSun" pitchFamily="2" charset="-122"/>
              </a:rPr>
              <a:t>Adding </a:t>
            </a:r>
            <a:r>
              <a:rPr sz="2400" dirty="0">
                <a:ea typeface="SimSun" pitchFamily="2" charset="-122"/>
              </a:rPr>
              <a:t>new </a:t>
            </a:r>
            <a:r>
              <a:rPr sz="2400" dirty="0" smtClean="0">
                <a:ea typeface="SimSun" pitchFamily="2" charset="-122"/>
              </a:rPr>
              <a:t>applications</a:t>
            </a:r>
            <a:r>
              <a:rPr lang="en-US" sz="2400" dirty="0" smtClean="0">
                <a:ea typeface="SimSun" pitchFamily="2" charset="-122"/>
              </a:rPr>
              <a:t>, </a:t>
            </a:r>
            <a:r>
              <a:rPr sz="2400" dirty="0" smtClean="0">
                <a:ea typeface="SimSun" pitchFamily="2" charset="-122"/>
              </a:rPr>
              <a:t>clients </a:t>
            </a:r>
            <a:r>
              <a:rPr sz="2400" dirty="0">
                <a:ea typeface="SimSun" pitchFamily="2" charset="-122"/>
              </a:rPr>
              <a:t>is easy</a:t>
            </a:r>
            <a:endParaRPr sz="2400" b="0" dirty="0">
              <a:ea typeface="SimSun" pitchFamily="2" charset="-122"/>
            </a:endParaRPr>
          </a:p>
          <a:p>
            <a:pPr>
              <a:spcBef>
                <a:spcPts val="1800"/>
              </a:spcBef>
            </a:pPr>
            <a:r>
              <a:rPr sz="2400" b="0" dirty="0">
                <a:ea typeface="SimSun" pitchFamily="2" charset="-122"/>
              </a:rPr>
              <a:t>Ethernet Infrastructure means </a:t>
            </a:r>
            <a:r>
              <a:rPr sz="2400" dirty="0">
                <a:ea typeface="SimSun" pitchFamily="2" charset="-122"/>
              </a:rPr>
              <a:t>bandwidth growth is unlimited </a:t>
            </a:r>
            <a:r>
              <a:rPr sz="2400" b="0" dirty="0">
                <a:ea typeface="SimSun" pitchFamily="2" charset="-122"/>
              </a:rPr>
              <a:t>and future proof</a:t>
            </a:r>
          </a:p>
          <a:p>
            <a:pPr>
              <a:spcBef>
                <a:spcPts val="1800"/>
              </a:spcBef>
            </a:pPr>
            <a:endParaRPr sz="2400" dirty="0">
              <a:ea typeface="SimSun" pitchFamily="2"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7679" y="6005233"/>
            <a:ext cx="2504535" cy="276999"/>
          </a:xfrm>
          <a:prstGeom prst="rect">
            <a:avLst/>
          </a:prstGeom>
        </p:spPr>
        <p:txBody>
          <a:bodyPr wrap="square">
            <a:spAutoFit/>
          </a:bodyPr>
          <a:lstStyle/>
          <a:p>
            <a:pPr algn="ctr"/>
            <a:r>
              <a:rPr lang="en-US" sz="1200" b="1" dirty="0" smtClean="0">
                <a:gradFill flip="none" rotWithShape="1">
                  <a:gsLst>
                    <a:gs pos="0">
                      <a:schemeClr val="tx2">
                        <a:lumMod val="40000"/>
                        <a:lumOff val="60000"/>
                      </a:schemeClr>
                    </a:gs>
                    <a:gs pos="50000">
                      <a:schemeClr val="bg1"/>
                    </a:gs>
                    <a:gs pos="100000">
                      <a:schemeClr val="tx2">
                        <a:lumMod val="60000"/>
                        <a:lumOff val="40000"/>
                      </a:schemeClr>
                    </a:gs>
                  </a:gsLst>
                  <a:lin ang="13500000" scaled="1"/>
                  <a:tileRect/>
                </a:gradFill>
                <a:effectLst>
                  <a:outerShdw blurRad="50800" dist="38100" dir="2700000" algn="tl" rotWithShape="0">
                    <a:prstClr val="black">
                      <a:alpha val="40000"/>
                    </a:prstClr>
                  </a:outerShdw>
                </a:effectLst>
                <a:latin typeface="+mn-lt"/>
                <a:ea typeface="MS Gothic" pitchFamily="49" charset="-128"/>
              </a:rPr>
              <a:t>Ten Years of Achievement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2800" y="6248400"/>
            <a:ext cx="2427112" cy="318475"/>
          </a:xfrm>
          <a:prstGeom prst="rect">
            <a:avLst/>
          </a:prstGeom>
        </p:spPr>
      </p:pic>
      <p:sp>
        <p:nvSpPr>
          <p:cNvPr id="6" name="TextBox 5"/>
          <p:cNvSpPr txBox="1"/>
          <p:nvPr/>
        </p:nvSpPr>
        <p:spPr>
          <a:xfrm>
            <a:off x="0" y="0"/>
            <a:ext cx="9144000" cy="1828800"/>
          </a:xfrm>
          <a:prstGeom prst="rect">
            <a:avLst/>
          </a:prstGeom>
          <a:noFill/>
          <a:effectLst>
            <a:outerShdw blurRad="50800" dist="38100" dir="2700000" algn="tl" rotWithShape="0">
              <a:prstClr val="black">
                <a:alpha val="40000"/>
              </a:prstClr>
            </a:outerShdw>
            <a:reflection blurRad="6350" stA="50000" endA="300" endPos="55500" dist="101600" dir="5400000" sy="-100000" algn="bl" rotWithShape="0"/>
          </a:effectLst>
        </p:spPr>
        <p:txBody>
          <a:bodyPr wrap="square" rtlCol="0">
            <a:noAutofit/>
          </a:bodyPr>
          <a:lstStyle/>
          <a:p>
            <a:pPr marL="0" marR="0" lvl="0" indent="0" algn="ctr" defTabSz="914400" eaLnBrk="1" fontAlgn="auto" latinLnBrk="0" hangingPunct="1">
              <a:spcBef>
                <a:spcPts val="0"/>
              </a:spcBef>
              <a:spcAft>
                <a:spcPts val="0"/>
              </a:spcAft>
              <a:buClrTx/>
              <a:buSzTx/>
              <a:buFontTx/>
              <a:buNone/>
              <a:tabLst/>
              <a:defRPr/>
            </a:pPr>
            <a:r>
              <a:rPr kumimoji="0" lang="en-US" sz="9600" b="0" i="0" u="none" strike="noStrike" kern="0" cap="none" spc="0" normalizeH="0" baseline="0" noProof="0" dirty="0" smtClean="0">
                <a:ln>
                  <a:noFill/>
                </a:ln>
                <a:solidFill>
                  <a:schemeClr val="bg1"/>
                </a:solidFill>
                <a:effectLst>
                  <a:reflection blurRad="6350" stA="60000" endA="900" endPos="58000" dir="5400000" sy="-100000" algn="bl" rotWithShape="0"/>
                </a:effectLst>
                <a:uLnTx/>
                <a:uFillTx/>
                <a:latin typeface="Handel Gothic" pitchFamily="2" charset="0"/>
              </a:rPr>
              <a:t>MEF</a:t>
            </a:r>
          </a:p>
        </p:txBody>
      </p:sp>
      <p:sp>
        <p:nvSpPr>
          <p:cNvPr id="7" name="TextBox 6"/>
          <p:cNvSpPr txBox="1"/>
          <p:nvPr/>
        </p:nvSpPr>
        <p:spPr>
          <a:xfrm>
            <a:off x="0" y="3201315"/>
            <a:ext cx="9144000" cy="707886"/>
          </a:xfrm>
          <a:prstGeom prst="rect">
            <a:avLst/>
          </a:prstGeom>
          <a:noFill/>
        </p:spPr>
        <p:txBody>
          <a:bodyPr wrap="square" rtlCol="0">
            <a:spAutoFit/>
          </a:bodyPr>
          <a:lstStyle/>
          <a:p>
            <a:pPr algn="ct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reflection blurRad="6350" stA="50000" endA="300" endPos="50000" dist="29997" dir="5400000" sy="-100000" algn="bl" rotWithShape="0"/>
                </a:effectLst>
                <a:latin typeface="+mn-lt"/>
              </a:rPr>
              <a:t>Carrier Ethernet as Cloud Carrier</a:t>
            </a:r>
          </a:p>
        </p:txBody>
      </p:sp>
    </p:spTree>
    <p:extLst>
      <p:ext uri="{BB962C8B-B14F-4D97-AF65-F5344CB8AC3E}">
        <p14:creationId xmlns:p14="http://schemas.microsoft.com/office/powerpoint/2010/main" xmlns="" val="88797470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rot="16200000" flipH="1">
            <a:off x="3086099" y="-124366"/>
            <a:ext cx="2971802" cy="9144000"/>
          </a:xfrm>
          <a:prstGeom prst="rect">
            <a:avLst/>
          </a:prstGeom>
          <a:gradFill flip="none" rotWithShape="1">
            <a:gsLst>
              <a:gs pos="0">
                <a:schemeClr val="bg1">
                  <a:lumMod val="100000"/>
                  <a:alpha val="55000"/>
                </a:schemeClr>
              </a:gs>
              <a:gs pos="61000">
                <a:schemeClr val="bg1">
                  <a:lumMod val="100000"/>
                  <a:alpha val="71000"/>
                </a:schemeClr>
              </a:gs>
              <a:gs pos="0">
                <a:srgbClr val="2A397F">
                  <a:alpha val="52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r>
              <a:rPr lang="en-US" sz="3200" dirty="0" smtClean="0"/>
              <a:t>Carrier Ethernet as Ethernet Cloud Carrier</a:t>
            </a:r>
          </a:p>
        </p:txBody>
      </p:sp>
      <p:sp>
        <p:nvSpPr>
          <p:cNvPr id="3" name="Content Placeholder 2"/>
          <p:cNvSpPr>
            <a:spLocks noGrp="1"/>
          </p:cNvSpPr>
          <p:nvPr>
            <p:ph idx="1"/>
          </p:nvPr>
        </p:nvSpPr>
        <p:spPr>
          <a:xfrm>
            <a:off x="94195" y="772675"/>
            <a:ext cx="9049805" cy="2808115"/>
          </a:xfrm>
          <a:effectLst/>
        </p:spPr>
        <p:txBody>
          <a:bodyPr>
            <a:noAutofit/>
          </a:bodyPr>
          <a:lstStyle/>
          <a:p>
            <a:pPr>
              <a:spcBef>
                <a:spcPts val="600"/>
              </a:spcBef>
            </a:pPr>
            <a:r>
              <a:rPr lang="en-US" sz="2400" dirty="0" smtClean="0"/>
              <a:t>Current MEF project addresses key issues for the Cloud Community</a:t>
            </a:r>
          </a:p>
          <a:p>
            <a:pPr lvl="1" indent="1588">
              <a:spcBef>
                <a:spcPts val="600"/>
              </a:spcBef>
              <a:buNone/>
            </a:pPr>
            <a:r>
              <a:rPr lang="en-US" dirty="0" smtClean="0">
                <a:solidFill>
                  <a:srgbClr val="002060"/>
                </a:solidFill>
              </a:rPr>
              <a:t>The secure, business-class delivery of </a:t>
            </a:r>
            <a:br>
              <a:rPr lang="en-US" dirty="0" smtClean="0">
                <a:solidFill>
                  <a:srgbClr val="002060"/>
                </a:solidFill>
              </a:rPr>
            </a:br>
            <a:r>
              <a:rPr lang="en-US" dirty="0" smtClean="0">
                <a:solidFill>
                  <a:srgbClr val="002060"/>
                </a:solidFill>
              </a:rPr>
              <a:t>cloud-based applications to businesses</a:t>
            </a:r>
          </a:p>
          <a:p>
            <a:pPr>
              <a:spcBef>
                <a:spcPts val="600"/>
              </a:spcBef>
            </a:pPr>
            <a:r>
              <a:rPr lang="en-US" sz="2400" b="0" dirty="0" smtClean="0"/>
              <a:t>MEF is the first to address business-class delivery </a:t>
            </a:r>
            <a:br>
              <a:rPr lang="en-US" sz="2400" b="0" dirty="0" smtClean="0"/>
            </a:br>
            <a:r>
              <a:rPr lang="en-US" sz="2400" b="0" dirty="0" smtClean="0"/>
              <a:t>of Cloud-based applications</a:t>
            </a:r>
          </a:p>
          <a:p>
            <a:pPr>
              <a:spcBef>
                <a:spcPts val="600"/>
              </a:spcBef>
            </a:pPr>
            <a:r>
              <a:rPr lang="en-US" sz="2400" b="0" dirty="0" smtClean="0"/>
              <a:t>Opens up significant new markets for Cloud Carriers, </a:t>
            </a:r>
            <a:br>
              <a:rPr lang="en-US" sz="2400" b="0" dirty="0" smtClean="0"/>
            </a:br>
            <a:r>
              <a:rPr lang="en-US" sz="2400" b="0" dirty="0" smtClean="0"/>
              <a:t>Cloud Providers and Cloud Carriers</a:t>
            </a:r>
          </a:p>
        </p:txBody>
      </p:sp>
      <p:pic>
        <p:nvPicPr>
          <p:cNvPr id="4" name="Picture 6" descr="cloud2"/>
          <p:cNvPicPr>
            <a:picLocks noChangeAspect="1" noChangeArrowheads="1"/>
          </p:cNvPicPr>
          <p:nvPr/>
        </p:nvPicPr>
        <p:blipFill>
          <a:blip r:embed="rId3" cstate="print"/>
          <a:srcRect/>
          <a:stretch>
            <a:fillRect/>
          </a:stretch>
        </p:blipFill>
        <p:spPr bwMode="auto">
          <a:xfrm>
            <a:off x="3048000" y="3877050"/>
            <a:ext cx="3202363" cy="1828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Text Box 14"/>
          <p:cNvSpPr txBox="1">
            <a:spLocks noChangeArrowheads="1"/>
          </p:cNvSpPr>
          <p:nvPr/>
        </p:nvSpPr>
        <p:spPr bwMode="auto">
          <a:xfrm>
            <a:off x="3276600" y="4761753"/>
            <a:ext cx="2743200" cy="313932"/>
          </a:xfrm>
          <a:prstGeom prst="rect">
            <a:avLst/>
          </a:prstGeom>
          <a:noFill/>
          <a:ln w="28575">
            <a:noFill/>
            <a:miter lim="800000"/>
            <a:headEnd/>
            <a:tailEnd/>
          </a:ln>
          <a:effectLst>
            <a:softEdge rad="63500"/>
          </a:effectLst>
        </p:spPr>
        <p:txBody>
          <a:bodyPr wrap="square">
            <a:spAutoFit/>
          </a:bodyPr>
          <a:lstStyle/>
          <a:p>
            <a:pPr algn="ctr" eaLnBrk="0" hangingPunct="0">
              <a:lnSpc>
                <a:spcPct val="80000"/>
              </a:lnSpc>
            </a:pPr>
            <a:r>
              <a:rPr lang="en-U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Ethernet Cloud Carrier</a:t>
            </a:r>
            <a:endPar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8" descr="cp.png"/>
          <p:cNvPicPr>
            <a:picLocks noChangeAspect="1"/>
          </p:cNvPicPr>
          <p:nvPr/>
        </p:nvPicPr>
        <p:blipFill>
          <a:blip r:embed="rId4" cstate="print"/>
          <a:stretch>
            <a:fillRect/>
          </a:stretch>
        </p:blipFill>
        <p:spPr>
          <a:xfrm>
            <a:off x="1828800" y="3999753"/>
            <a:ext cx="1524000" cy="1524000"/>
          </a:xfrm>
          <a:prstGeom prst="rect">
            <a:avLst/>
          </a:prstGeom>
          <a:effectLst>
            <a:outerShdw blurRad="50800" dist="38100" dir="2700000" algn="tl" rotWithShape="0">
              <a:prstClr val="black">
                <a:alpha val="40000"/>
              </a:prstClr>
            </a:outerShdw>
          </a:effectLst>
        </p:spPr>
      </p:pic>
      <p:sp>
        <p:nvSpPr>
          <p:cNvPr id="12" name="Text Box 14"/>
          <p:cNvSpPr txBox="1">
            <a:spLocks noChangeArrowheads="1"/>
          </p:cNvSpPr>
          <p:nvPr/>
        </p:nvSpPr>
        <p:spPr bwMode="auto">
          <a:xfrm>
            <a:off x="1981199" y="5482980"/>
            <a:ext cx="1907745" cy="289310"/>
          </a:xfrm>
          <a:prstGeom prst="rect">
            <a:avLst/>
          </a:prstGeom>
          <a:noFill/>
          <a:ln w="28575">
            <a:noFill/>
            <a:miter lim="800000"/>
            <a:headEnd/>
            <a:tailEnd/>
          </a:ln>
        </p:spPr>
        <p:txBody>
          <a:bodyPr wrap="square">
            <a:spAutoFit/>
          </a:bodyPr>
          <a:lstStyle/>
          <a:p>
            <a:pPr eaLnBrk="0" hangingPunct="0">
              <a:lnSpc>
                <a:spcPct val="80000"/>
              </a:lnSpc>
            </a:pPr>
            <a:r>
              <a:rPr lang="en-US" sz="1600" b="1" dirty="0" smtClean="0">
                <a:effectLst>
                  <a:outerShdw blurRad="50800" dist="38100" dir="2700000" algn="tl" rotWithShape="0">
                    <a:prstClr val="black">
                      <a:alpha val="40000"/>
                    </a:prstClr>
                  </a:outerShdw>
                </a:effectLst>
              </a:rPr>
              <a:t>Cloud Provider</a:t>
            </a:r>
            <a:endParaRPr lang="en-US" sz="1600" b="1" dirty="0"/>
          </a:p>
        </p:txBody>
      </p:sp>
      <p:sp>
        <p:nvSpPr>
          <p:cNvPr id="13" name="Content Placeholder 2"/>
          <p:cNvSpPr txBox="1">
            <a:spLocks/>
          </p:cNvSpPr>
          <p:nvPr/>
        </p:nvSpPr>
        <p:spPr bwMode="auto">
          <a:xfrm>
            <a:off x="0" y="6009430"/>
            <a:ext cx="9144000" cy="379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R="0" lvl="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Arial" pitchFamily="-111" charset="0"/>
                <a:cs typeface="+mn-cs"/>
              </a:rPr>
              <a:t>The MEF will be presenting new work in the December/January timeframe</a:t>
            </a:r>
          </a:p>
        </p:txBody>
      </p:sp>
      <p:pic>
        <p:nvPicPr>
          <p:cNvPr id="14" name="Picture 4" descr="Large Enterprise"/>
          <p:cNvPicPr>
            <a:picLocks noChangeAspect="1" noChangeArrowheads="1"/>
          </p:cNvPicPr>
          <p:nvPr/>
        </p:nvPicPr>
        <p:blipFill>
          <a:blip r:embed="rId5" cstate="print"/>
          <a:srcRect/>
          <a:stretch>
            <a:fillRect/>
          </a:stretch>
        </p:blipFill>
        <p:spPr bwMode="auto">
          <a:xfrm>
            <a:off x="6089900" y="3884370"/>
            <a:ext cx="832809" cy="166561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Text Box 14"/>
          <p:cNvSpPr txBox="1">
            <a:spLocks noChangeArrowheads="1"/>
          </p:cNvSpPr>
          <p:nvPr/>
        </p:nvSpPr>
        <p:spPr bwMode="auto">
          <a:xfrm>
            <a:off x="4648200" y="5371353"/>
            <a:ext cx="2286000" cy="486287"/>
          </a:xfrm>
          <a:prstGeom prst="rect">
            <a:avLst/>
          </a:prstGeom>
          <a:noFill/>
          <a:ln w="28575">
            <a:noFill/>
            <a:miter lim="800000"/>
            <a:headEnd/>
            <a:tailEnd/>
          </a:ln>
        </p:spPr>
        <p:txBody>
          <a:bodyPr wrap="square">
            <a:spAutoFit/>
          </a:bodyPr>
          <a:lstStyle/>
          <a:p>
            <a:pPr algn="r" eaLnBrk="0" hangingPunct="0">
              <a:lnSpc>
                <a:spcPct val="80000"/>
              </a:lnSpc>
            </a:pPr>
            <a:r>
              <a:rPr lang="en-US" sz="1600" b="1" dirty="0" smtClean="0"/>
              <a:t>Enterprise</a:t>
            </a:r>
            <a:br>
              <a:rPr lang="en-US" sz="1600" b="1" dirty="0" smtClean="0"/>
            </a:br>
            <a:r>
              <a:rPr lang="en-US" sz="1600" b="1" dirty="0" smtClean="0">
                <a:effectLst>
                  <a:outerShdw blurRad="50800" dist="38100" dir="2700000" algn="tl" rotWithShape="0">
                    <a:prstClr val="black">
                      <a:alpha val="40000"/>
                    </a:prstClr>
                  </a:outerShdw>
                </a:effectLst>
              </a:rPr>
              <a:t> Cloud Consumers</a:t>
            </a:r>
            <a:endParaRPr lang="en-US" sz="1600" b="1" dirty="0"/>
          </a:p>
        </p:txBody>
      </p:sp>
      <p:cxnSp>
        <p:nvCxnSpPr>
          <p:cNvPr id="10" name="Straight Arrow Connector 9"/>
          <p:cNvCxnSpPr/>
          <p:nvPr/>
        </p:nvCxnSpPr>
        <p:spPr>
          <a:xfrm flipH="1">
            <a:off x="3124200" y="4643320"/>
            <a:ext cx="3124200" cy="0"/>
          </a:xfrm>
          <a:prstGeom prst="straightConnector1">
            <a:avLst/>
          </a:prstGeom>
          <a:ln w="28575">
            <a:solidFill>
              <a:srgbClr val="16165D"/>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4724400"/>
            <a:ext cx="9144000" cy="1981200"/>
          </a:xfrm>
        </p:spPr>
        <p:txBody>
          <a:bodyPr/>
          <a:lstStyle/>
          <a:p>
            <a:r>
              <a:rPr lang="en-US" altLang="zh-CN" dirty="0" smtClean="0"/>
              <a:t>Members’ Ethernet Business Services Kit</a:t>
            </a:r>
            <a:endParaRPr lang="en-US" dirty="0"/>
          </a:p>
        </p:txBody>
      </p:sp>
      <p:sp>
        <p:nvSpPr>
          <p:cNvPr id="2" name="Title 1"/>
          <p:cNvSpPr>
            <a:spLocks noGrp="1"/>
          </p:cNvSpPr>
          <p:nvPr>
            <p:ph type="ctrTitle"/>
          </p:nvPr>
        </p:nvSpPr>
        <p:spPr/>
        <p:txBody>
          <a:bodyPr/>
          <a:lstStyle/>
          <a:p>
            <a:r>
              <a:rPr lang="en-US" altLang="zh-CN" dirty="0" smtClean="0"/>
              <a:t>MEF Resources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6014005" y="2214680"/>
            <a:ext cx="3114218" cy="2597025"/>
            <a:chOff x="1985962" y="1130808"/>
            <a:chExt cx="5172075" cy="4584192"/>
          </a:xfrm>
        </p:grpSpPr>
        <p:pic>
          <p:nvPicPr>
            <p:cNvPr id="5" name="Picture 6" descr="j.png"/>
            <p:cNvPicPr>
              <a:picLocks noChangeAspect="1"/>
            </p:cNvPicPr>
            <p:nvPr/>
          </p:nvPicPr>
          <p:blipFill>
            <a:blip r:embed="rId2" cstate="print"/>
            <a:srcRect/>
            <a:stretch>
              <a:fillRect/>
            </a:stretch>
          </p:blipFill>
          <p:spPr bwMode="auto">
            <a:xfrm>
              <a:off x="1985962" y="1143000"/>
              <a:ext cx="5172075" cy="4572000"/>
            </a:xfrm>
            <a:prstGeom prst="rect">
              <a:avLst/>
            </a:prstGeom>
            <a:noFill/>
            <a:ln w="9525">
              <a:noFill/>
              <a:miter lim="800000"/>
              <a:headEnd/>
              <a:tailEnd/>
            </a:ln>
          </p:spPr>
        </p:pic>
        <p:pic>
          <p:nvPicPr>
            <p:cNvPr id="6" name="Content Placeholder 4" descr="Sprite 126.png"/>
            <p:cNvPicPr>
              <a:picLocks noChangeAspect="1"/>
            </p:cNvPicPr>
            <p:nvPr/>
          </p:nvPicPr>
          <p:blipFill>
            <a:blip r:embed="rId3" cstate="print"/>
            <a:srcRect/>
            <a:stretch>
              <a:fillRect/>
            </a:stretch>
          </p:blipFill>
          <p:spPr bwMode="auto">
            <a:xfrm>
              <a:off x="1987296" y="1130808"/>
              <a:ext cx="5114925" cy="4514850"/>
            </a:xfrm>
            <a:prstGeom prst="rect">
              <a:avLst/>
            </a:prstGeom>
            <a:noFill/>
            <a:ln w="9525">
              <a:noFill/>
              <a:miter lim="800000"/>
              <a:headEnd/>
              <a:tailEnd/>
            </a:ln>
          </p:spPr>
        </p:pic>
      </p:grpSp>
      <p:sp>
        <p:nvSpPr>
          <p:cNvPr id="2" name="Content Placeholder 1"/>
          <p:cNvSpPr>
            <a:spLocks noGrp="1"/>
          </p:cNvSpPr>
          <p:nvPr>
            <p:ph idx="1"/>
          </p:nvPr>
        </p:nvSpPr>
        <p:spPr>
          <a:xfrm>
            <a:off x="170090" y="924464"/>
            <a:ext cx="7361815" cy="5236755"/>
          </a:xfrm>
        </p:spPr>
        <p:txBody>
          <a:bodyPr>
            <a:normAutofit/>
          </a:bodyPr>
          <a:lstStyle/>
          <a:p>
            <a:pPr marL="457200" indent="-457200">
              <a:spcBef>
                <a:spcPts val="1200"/>
              </a:spcBef>
              <a:buFont typeface="+mj-lt"/>
              <a:buAutoNum type="arabicPeriod"/>
              <a:tabLst>
                <a:tab pos="111125" algn="l"/>
              </a:tabLst>
            </a:pPr>
            <a:r>
              <a:rPr lang="en-US" altLang="zh-CN" sz="2400" dirty="0" smtClean="0">
                <a:latin typeface="Arial" pitchFamily="34" charset="0"/>
                <a:cs typeface="Arial" pitchFamily="34" charset="0"/>
              </a:rPr>
              <a:t>Overview / How to Use Guide</a:t>
            </a:r>
          </a:p>
          <a:p>
            <a:pPr marL="457200" indent="-457200">
              <a:spcBef>
                <a:spcPts val="1200"/>
              </a:spcBef>
              <a:buFont typeface="+mj-lt"/>
              <a:buAutoNum type="arabicPeriod"/>
              <a:tabLst>
                <a:tab pos="111125" algn="l"/>
              </a:tabLst>
            </a:pPr>
            <a:r>
              <a:rPr lang="en-US" altLang="zh-CN" sz="2400" b="0" dirty="0" smtClean="0">
                <a:latin typeface="Arial" pitchFamily="34" charset="0"/>
                <a:cs typeface="Arial" pitchFamily="34" charset="0"/>
              </a:rPr>
              <a:t>A series of </a:t>
            </a:r>
            <a:r>
              <a:rPr lang="en-US" altLang="zh-CN" sz="2400" dirty="0" smtClean="0">
                <a:latin typeface="Arial" pitchFamily="34" charset="0"/>
                <a:cs typeface="Arial" pitchFamily="34" charset="0"/>
              </a:rPr>
              <a:t>PowerPoint </a:t>
            </a:r>
            <a:r>
              <a:rPr lang="en-US" altLang="zh-CN" sz="2400" dirty="0">
                <a:latin typeface="Arial" pitchFamily="34" charset="0"/>
                <a:cs typeface="Arial" pitchFamily="34" charset="0"/>
              </a:rPr>
              <a:t>presentations </a:t>
            </a:r>
            <a:r>
              <a:rPr lang="en-US" altLang="zh-CN" sz="2400" b="0" dirty="0" smtClean="0">
                <a:latin typeface="Arial" pitchFamily="34" charset="0"/>
                <a:cs typeface="Arial" pitchFamily="34" charset="0"/>
              </a:rPr>
              <a:t>delivered </a:t>
            </a:r>
            <a:r>
              <a:rPr lang="en-US" altLang="zh-CN" sz="2400" b="0" dirty="0">
                <a:latin typeface="Arial" pitchFamily="34" charset="0"/>
                <a:cs typeface="Arial" pitchFamily="34" charset="0"/>
              </a:rPr>
              <a:t>as a complete 3 hour seminar. </a:t>
            </a:r>
          </a:p>
          <a:p>
            <a:pPr marL="692150" lvl="1" indent="-457200">
              <a:spcBef>
                <a:spcPts val="1200"/>
              </a:spcBef>
            </a:pPr>
            <a:r>
              <a:rPr lang="en-US" altLang="zh-CN" sz="2000" b="0" dirty="0" smtClean="0">
                <a:latin typeface="Arial" pitchFamily="34" charset="0"/>
                <a:cs typeface="Arial" pitchFamily="34" charset="0"/>
              </a:rPr>
              <a:t>Enterprise-focus </a:t>
            </a:r>
            <a:r>
              <a:rPr lang="en-US" altLang="zh-CN" sz="2000" b="0" dirty="0">
                <a:latin typeface="Arial" pitchFamily="34" charset="0"/>
                <a:cs typeface="Arial" pitchFamily="34" charset="0"/>
              </a:rPr>
              <a:t>services overviews, </a:t>
            </a:r>
            <a:endParaRPr lang="en-US" altLang="zh-CN" sz="2000" b="0" dirty="0" smtClean="0">
              <a:latin typeface="Arial" pitchFamily="34" charset="0"/>
              <a:cs typeface="Arial" pitchFamily="34" charset="0"/>
            </a:endParaRPr>
          </a:p>
          <a:p>
            <a:pPr marL="692150" lvl="1" indent="-457200">
              <a:spcBef>
                <a:spcPts val="1200"/>
              </a:spcBef>
            </a:pPr>
            <a:r>
              <a:rPr lang="en-US" altLang="zh-CN" sz="2000" b="0" dirty="0" smtClean="0">
                <a:latin typeface="Arial" pitchFamily="34" charset="0"/>
                <a:cs typeface="Arial" pitchFamily="34" charset="0"/>
              </a:rPr>
              <a:t>Summaries </a:t>
            </a:r>
            <a:r>
              <a:rPr lang="en-US" altLang="zh-CN" sz="2000" b="0" dirty="0">
                <a:latin typeface="Arial" pitchFamily="34" charset="0"/>
                <a:cs typeface="Arial" pitchFamily="34" charset="0"/>
              </a:rPr>
              <a:t>of applications and 6 use cases. </a:t>
            </a:r>
            <a:endParaRPr lang="en-US" altLang="zh-CN" sz="2000" b="0" dirty="0" smtClean="0">
              <a:latin typeface="Arial" pitchFamily="34" charset="0"/>
              <a:cs typeface="Arial" pitchFamily="34" charset="0"/>
            </a:endParaRPr>
          </a:p>
          <a:p>
            <a:pPr marL="457200" indent="-457200">
              <a:spcBef>
                <a:spcPts val="1200"/>
              </a:spcBef>
              <a:buFont typeface="+mj-lt"/>
              <a:buAutoNum type="arabicPeriod"/>
            </a:pPr>
            <a:r>
              <a:rPr lang="en-US" altLang="zh-CN" sz="2400" b="0" dirty="0" smtClean="0">
                <a:latin typeface="Arial" pitchFamily="34" charset="0"/>
                <a:cs typeface="Arial" pitchFamily="34" charset="0"/>
              </a:rPr>
              <a:t>Six 2 page </a:t>
            </a:r>
            <a:r>
              <a:rPr lang="en-US" altLang="zh-CN" sz="2400" dirty="0">
                <a:latin typeface="Arial" pitchFamily="34" charset="0"/>
                <a:cs typeface="Arial" pitchFamily="34" charset="0"/>
              </a:rPr>
              <a:t>MSWord </a:t>
            </a:r>
            <a:r>
              <a:rPr lang="en-US" altLang="zh-CN" sz="2400" dirty="0" smtClean="0">
                <a:latin typeface="Arial" pitchFamily="34" charset="0"/>
                <a:cs typeface="Arial" pitchFamily="34" charset="0"/>
              </a:rPr>
              <a:t>Use Cases</a:t>
            </a:r>
          </a:p>
          <a:p>
            <a:pPr marL="457200" indent="-457200">
              <a:spcBef>
                <a:spcPts val="1200"/>
              </a:spcBef>
              <a:buFont typeface="+mj-lt"/>
              <a:buAutoNum type="arabicPeriod"/>
            </a:pPr>
            <a:r>
              <a:rPr lang="en-US" altLang="zh-CN" sz="2400" b="0" dirty="0" smtClean="0">
                <a:latin typeface="Arial" pitchFamily="34" charset="0"/>
                <a:cs typeface="Arial" pitchFamily="34" charset="0"/>
              </a:rPr>
              <a:t>A new </a:t>
            </a:r>
            <a:r>
              <a:rPr lang="en-US" altLang="zh-CN" sz="2400" dirty="0" smtClean="0">
                <a:latin typeface="Arial" pitchFamily="34" charset="0"/>
                <a:cs typeface="Arial" pitchFamily="34" charset="0"/>
              </a:rPr>
              <a:t>MEF positioning paper</a:t>
            </a:r>
            <a:r>
              <a:rPr lang="en-US" altLang="zh-CN" sz="2400" b="0" dirty="0" smtClean="0">
                <a:latin typeface="Arial" pitchFamily="34" charset="0"/>
                <a:cs typeface="Arial" pitchFamily="34" charset="0"/>
              </a:rPr>
              <a:t> </a:t>
            </a:r>
          </a:p>
          <a:p>
            <a:pPr marL="857250" lvl="1" indent="-457200">
              <a:spcBef>
                <a:spcPts val="1200"/>
              </a:spcBef>
            </a:pPr>
            <a:r>
              <a:rPr lang="en-US" altLang="zh-CN" sz="2000" b="0" dirty="0" smtClean="0">
                <a:latin typeface="Arial" pitchFamily="34" charset="0"/>
                <a:cs typeface="Arial" pitchFamily="34" charset="0"/>
              </a:rPr>
              <a:t>Available Nov/Dec 2011</a:t>
            </a:r>
            <a:endParaRPr lang="en-US" altLang="zh-CN" sz="2000" b="0" dirty="0">
              <a:latin typeface="Arial" pitchFamily="34" charset="0"/>
              <a:cs typeface="Arial" pitchFamily="34" charset="0"/>
            </a:endParaRPr>
          </a:p>
          <a:p>
            <a:pPr marL="457200" indent="-457200">
              <a:spcBef>
                <a:spcPts val="1200"/>
              </a:spcBef>
              <a:buFont typeface="+mj-lt"/>
              <a:buAutoNum type="arabicPeriod"/>
            </a:pPr>
            <a:r>
              <a:rPr lang="en-US" altLang="zh-CN" sz="2400" b="0" dirty="0" smtClean="0">
                <a:latin typeface="Arial" pitchFamily="34" charset="0"/>
                <a:cs typeface="Arial" pitchFamily="34" charset="0"/>
              </a:rPr>
              <a:t>Ongoing updates to Event presentations as DRE Cloud messaging develops</a:t>
            </a:r>
            <a:endParaRPr lang="en-US" altLang="zh-CN" sz="2400" b="0" dirty="0">
              <a:latin typeface="Arial" pitchFamily="34" charset="0"/>
              <a:cs typeface="Arial" pitchFamily="34" charset="0"/>
            </a:endParaRPr>
          </a:p>
        </p:txBody>
      </p:sp>
      <p:sp>
        <p:nvSpPr>
          <p:cNvPr id="3" name="Title 2"/>
          <p:cNvSpPr>
            <a:spLocks noGrp="1"/>
          </p:cNvSpPr>
          <p:nvPr>
            <p:ph type="title"/>
          </p:nvPr>
        </p:nvSpPr>
        <p:spPr/>
        <p:txBody>
          <a:bodyPr/>
          <a:lstStyle/>
          <a:p>
            <a:r>
              <a:rPr lang="en-US" altLang="zh-CN" dirty="0" smtClean="0"/>
              <a:t>Business Services Kit Contents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48570"/>
            <a:ext cx="8763000" cy="5171230"/>
          </a:xfrm>
        </p:spPr>
        <p:txBody>
          <a:bodyPr>
            <a:normAutofit fontScale="85000" lnSpcReduction="10000"/>
          </a:bodyPr>
          <a:lstStyle/>
          <a:p>
            <a:r>
              <a:rPr lang="en-US" altLang="zh-CN" dirty="0"/>
              <a:t>Intention of the </a:t>
            </a:r>
            <a:r>
              <a:rPr lang="en-US" altLang="zh-CN" dirty="0" smtClean="0"/>
              <a:t>MEF </a:t>
            </a:r>
            <a:r>
              <a:rPr lang="en-US" altLang="zh-CN" dirty="0"/>
              <a:t>Ethernet Business Services Kit </a:t>
            </a:r>
            <a:endParaRPr lang="en-US" altLang="zh-CN" dirty="0" smtClean="0"/>
          </a:p>
          <a:p>
            <a:pPr lvl="1"/>
            <a:r>
              <a:rPr lang="en-US" altLang="zh-CN" b="0" dirty="0" smtClean="0"/>
              <a:t>Provide </a:t>
            </a:r>
            <a:r>
              <a:rPr lang="en-US" altLang="zh-CN" b="0" dirty="0"/>
              <a:t>a series of deliverables to help accelerate the adoption of Carrier Ethernet services in the marketplace</a:t>
            </a:r>
            <a:r>
              <a:rPr lang="en-US" altLang="zh-CN" b="0" dirty="0" smtClean="0"/>
              <a:t>.</a:t>
            </a:r>
          </a:p>
          <a:p>
            <a:pPr lvl="1"/>
            <a:r>
              <a:rPr lang="en-US" altLang="zh-CN" b="0" dirty="0" smtClean="0"/>
              <a:t>Focus firstly on applications, secondly vertical markets</a:t>
            </a:r>
            <a:endParaRPr lang="en-US" altLang="zh-CN" b="0" dirty="0"/>
          </a:p>
          <a:p>
            <a:r>
              <a:rPr lang="en-US" altLang="zh-CN" dirty="0"/>
              <a:t>The intended users are </a:t>
            </a:r>
          </a:p>
          <a:p>
            <a:pPr lvl="1"/>
            <a:r>
              <a:rPr lang="en-US" altLang="zh-CN" b="0" dirty="0"/>
              <a:t>MEF service provider members engaging</a:t>
            </a:r>
          </a:p>
          <a:p>
            <a:pPr lvl="2"/>
            <a:r>
              <a:rPr lang="en-US" altLang="zh-CN" b="0" dirty="0"/>
              <a:t>Directly with Enterprise Users</a:t>
            </a:r>
          </a:p>
          <a:p>
            <a:pPr lvl="2"/>
            <a:r>
              <a:rPr lang="en-US" altLang="zh-CN" b="0" dirty="0"/>
              <a:t>Preparing Service Provider sales forces</a:t>
            </a:r>
          </a:p>
          <a:p>
            <a:pPr lvl="1"/>
            <a:r>
              <a:rPr lang="en-US" altLang="zh-CN" dirty="0"/>
              <a:t>By the MEF </a:t>
            </a:r>
          </a:p>
          <a:p>
            <a:pPr lvl="2"/>
            <a:r>
              <a:rPr lang="en-US" altLang="zh-CN" b="0" dirty="0" smtClean="0"/>
              <a:t>Conducting </a:t>
            </a:r>
            <a:r>
              <a:rPr lang="en-US" altLang="zh-CN" b="0" dirty="0"/>
              <a:t>MEF </a:t>
            </a:r>
            <a:r>
              <a:rPr lang="en-US" altLang="zh-CN" b="0" dirty="0" smtClean="0"/>
              <a:t>Business </a:t>
            </a:r>
            <a:r>
              <a:rPr lang="en-US" altLang="zh-CN" b="0" dirty="0"/>
              <a:t>Services Seminars or Webinars</a:t>
            </a:r>
          </a:p>
          <a:p>
            <a:r>
              <a:rPr lang="en-US" altLang="zh-CN" dirty="0"/>
              <a:t>This kit is primarily to be used as a </a:t>
            </a:r>
            <a:r>
              <a:rPr lang="en-US" altLang="zh-CN" dirty="0" smtClean="0"/>
              <a:t>starting point</a:t>
            </a:r>
          </a:p>
          <a:p>
            <a:pPr lvl="1"/>
            <a:r>
              <a:rPr lang="en-US" altLang="zh-CN" b="0" dirty="0" smtClean="0"/>
              <a:t>Content </a:t>
            </a:r>
            <a:r>
              <a:rPr lang="en-US" altLang="zh-CN" b="0" dirty="0"/>
              <a:t>may be amended to reflect local or specific market, application or user </a:t>
            </a:r>
            <a:r>
              <a:rPr lang="en-US" altLang="zh-CN" b="0" dirty="0" smtClean="0"/>
              <a:t>requirements</a:t>
            </a:r>
            <a:endParaRPr lang="en-US" altLang="zh-CN" b="0" dirty="0"/>
          </a:p>
        </p:txBody>
      </p:sp>
      <p:sp>
        <p:nvSpPr>
          <p:cNvPr id="3" name="Title 2"/>
          <p:cNvSpPr>
            <a:spLocks noGrp="1"/>
          </p:cNvSpPr>
          <p:nvPr>
            <p:ph type="title"/>
          </p:nvPr>
        </p:nvSpPr>
        <p:spPr>
          <a:xfrm>
            <a:off x="397775" y="30480"/>
            <a:ext cx="8701140" cy="685800"/>
          </a:xfrm>
        </p:spPr>
        <p:txBody>
          <a:bodyPr/>
          <a:lstStyle/>
          <a:p>
            <a:r>
              <a:rPr lang="en-US" altLang="zh-CN" dirty="0" smtClean="0"/>
              <a:t>Ethernet Business Services Kit</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5000" y="762000"/>
            <a:ext cx="6629400" cy="5410200"/>
          </a:xfrm>
          <a:prstGeom prst="rect">
            <a:avLst/>
          </a:pr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3011" name="Rectangle 3"/>
          <p:cNvSpPr>
            <a:spLocks noGrp="1" noChangeArrowheads="1"/>
          </p:cNvSpPr>
          <p:nvPr>
            <p:ph type="title"/>
          </p:nvPr>
        </p:nvSpPr>
        <p:spPr/>
        <p:txBody>
          <a:bodyPr/>
          <a:lstStyle/>
          <a:p>
            <a:pPr eaLnBrk="1" hangingPunct="1"/>
            <a:r>
              <a:rPr lang="en-US" altLang="zh-CN" sz="3200" dirty="0" smtClean="0">
                <a:ea typeface="SimSun" pitchFamily="2" charset="-122"/>
              </a:rPr>
              <a:t>	Summary: The Big Picture</a:t>
            </a:r>
          </a:p>
        </p:txBody>
      </p:sp>
      <p:sp>
        <p:nvSpPr>
          <p:cNvPr id="43012" name="Text Box 4"/>
          <p:cNvSpPr txBox="1">
            <a:spLocks noChangeArrowheads="1"/>
          </p:cNvSpPr>
          <p:nvPr/>
        </p:nvSpPr>
        <p:spPr bwMode="auto">
          <a:xfrm>
            <a:off x="304800" y="990600"/>
            <a:ext cx="6400800" cy="4953000"/>
          </a:xfrm>
          <a:prstGeom prst="rect">
            <a:avLst/>
          </a:prstGeom>
          <a:noFill/>
          <a:ln w="9525" algn="ctr">
            <a:noFill/>
            <a:miter lim="800000"/>
            <a:headEnd/>
            <a:tailEnd/>
          </a:ln>
        </p:spPr>
        <p:txBody>
          <a:bodyPr/>
          <a:lstStyle/>
          <a:p>
            <a:pPr marL="976313" lvl="2" indent="-227013">
              <a:buFontTx/>
              <a:buChar char="•"/>
            </a:pPr>
            <a:endParaRPr lang="en-US" sz="2000" dirty="0">
              <a:solidFill>
                <a:srgbClr val="FF0000"/>
              </a:solidFill>
            </a:endParaRPr>
          </a:p>
          <a:p>
            <a:pPr marL="519113" lvl="1" indent="-227013">
              <a:buFontTx/>
              <a:buChar char="•"/>
            </a:pPr>
            <a:endParaRPr lang="en-US" sz="1000" dirty="0">
              <a:solidFill>
                <a:srgbClr val="595959"/>
              </a:solidFill>
            </a:endParaRPr>
          </a:p>
        </p:txBody>
      </p:sp>
      <p:pic>
        <p:nvPicPr>
          <p:cNvPr id="43013" name="Picture 2"/>
          <p:cNvPicPr>
            <a:picLocks noChangeAspect="1"/>
          </p:cNvPicPr>
          <p:nvPr/>
        </p:nvPicPr>
        <p:blipFill>
          <a:blip r:embed="rId3" cstate="print"/>
          <a:srcRect/>
          <a:stretch>
            <a:fillRect/>
          </a:stretch>
        </p:blipFill>
        <p:spPr bwMode="auto">
          <a:xfrm>
            <a:off x="4419600" y="762000"/>
            <a:ext cx="4724400" cy="5465763"/>
          </a:xfrm>
          <a:prstGeom prst="rect">
            <a:avLst/>
          </a:prstGeom>
          <a:noFill/>
          <a:ln w="9525">
            <a:noFill/>
            <a:miter lim="800000"/>
            <a:headEnd/>
            <a:tailEnd/>
          </a:ln>
        </p:spPr>
      </p:pic>
      <p:sp>
        <p:nvSpPr>
          <p:cNvPr id="8" name="Rectangle 7"/>
          <p:cNvSpPr/>
          <p:nvPr/>
        </p:nvSpPr>
        <p:spPr>
          <a:xfrm>
            <a:off x="4260112" y="762000"/>
            <a:ext cx="4883888" cy="5486400"/>
          </a:xfrm>
          <a:prstGeom prst="rect">
            <a:avLst/>
          </a:prstGeom>
          <a:gradFill>
            <a:gsLst>
              <a:gs pos="20000">
                <a:schemeClr val="bg1">
                  <a:alpha val="0"/>
                  <a:lumMod val="0"/>
                  <a:lumOff val="100000"/>
                </a:schemeClr>
              </a:gs>
              <a:gs pos="20000">
                <a:schemeClr val="bg1">
                  <a:alpha val="0"/>
                  <a:lumMod val="0"/>
                  <a:lumOff val="100000"/>
                </a:schemeClr>
              </a:gs>
              <a:gs pos="6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160" name="Content Placeholder 5"/>
          <p:cNvSpPr>
            <a:spLocks noGrp="1"/>
          </p:cNvSpPr>
          <p:nvPr>
            <p:ph idx="1"/>
          </p:nvPr>
        </p:nvSpPr>
        <p:spPr>
          <a:xfrm>
            <a:off x="457200" y="1143000"/>
            <a:ext cx="7086600" cy="5029200"/>
          </a:xfrm>
        </p:spPr>
        <p:txBody>
          <a:bodyPr/>
          <a:lstStyle/>
          <a:p>
            <a:pPr marL="228600" indent="-228600">
              <a:spcBef>
                <a:spcPct val="0"/>
              </a:spcBef>
              <a:spcAft>
                <a:spcPts val="1200"/>
              </a:spcAft>
              <a:defRPr/>
            </a:pPr>
            <a:r>
              <a:rPr lang="en-GB" sz="2400" dirty="0" smtClean="0"/>
              <a:t>Worldwide demand for Ethernet services  continues to increase</a:t>
            </a:r>
          </a:p>
          <a:p>
            <a:pPr lvl="1">
              <a:spcBef>
                <a:spcPct val="0"/>
              </a:spcBef>
              <a:spcAft>
                <a:spcPts val="1200"/>
              </a:spcAft>
              <a:defRPr/>
            </a:pPr>
            <a:r>
              <a:rPr lang="en-GB" sz="2000" dirty="0" smtClean="0">
                <a:solidFill>
                  <a:schemeClr val="accent2">
                    <a:lumMod val="50000"/>
                  </a:schemeClr>
                </a:solidFill>
              </a:rPr>
              <a:t>Businesses are optimising their application performance through adoption of </a:t>
            </a:r>
            <a:br>
              <a:rPr lang="en-GB" sz="2000" dirty="0" smtClean="0">
                <a:solidFill>
                  <a:schemeClr val="accent2">
                    <a:lumMod val="50000"/>
                  </a:schemeClr>
                </a:solidFill>
              </a:rPr>
            </a:br>
            <a:r>
              <a:rPr lang="en-GB" sz="2000" dirty="0" smtClean="0">
                <a:solidFill>
                  <a:schemeClr val="accent2">
                    <a:lumMod val="50000"/>
                  </a:schemeClr>
                </a:solidFill>
              </a:rPr>
              <a:t>Ethernet Business Services</a:t>
            </a:r>
            <a:endParaRPr lang="en-GB" dirty="0" smtClean="0">
              <a:solidFill>
                <a:schemeClr val="accent2">
                  <a:lumMod val="50000"/>
                </a:schemeClr>
              </a:solidFill>
            </a:endParaRPr>
          </a:p>
          <a:p>
            <a:pPr>
              <a:spcBef>
                <a:spcPct val="0"/>
              </a:spcBef>
              <a:spcAft>
                <a:spcPts val="1200"/>
              </a:spcAft>
              <a:defRPr/>
            </a:pPr>
            <a:r>
              <a:rPr lang="en-GB" sz="2400" dirty="0" smtClean="0"/>
              <a:t>Ethernet Services are key to providers business services portfolio</a:t>
            </a:r>
          </a:p>
          <a:p>
            <a:pPr>
              <a:spcBef>
                <a:spcPct val="0"/>
              </a:spcBef>
              <a:spcAft>
                <a:spcPts val="1200"/>
              </a:spcAft>
              <a:defRPr/>
            </a:pPr>
            <a:r>
              <a:rPr lang="en-GB" sz="2400" dirty="0" smtClean="0"/>
              <a:t>Ethernet interconnects </a:t>
            </a:r>
          </a:p>
          <a:p>
            <a:pPr marL="628650" lvl="1">
              <a:spcBef>
                <a:spcPct val="0"/>
              </a:spcBef>
              <a:spcAft>
                <a:spcPts val="1200"/>
              </a:spcAft>
              <a:defRPr/>
            </a:pPr>
            <a:r>
              <a:rPr lang="en-GB" sz="2000" dirty="0" smtClean="0">
                <a:solidFill>
                  <a:schemeClr val="accent2">
                    <a:lumMod val="50000"/>
                  </a:schemeClr>
                </a:solidFill>
              </a:rPr>
              <a:t>Proliferating at a rapid pace, enabled by exchanges</a:t>
            </a:r>
            <a:br>
              <a:rPr lang="en-GB" sz="2000" dirty="0" smtClean="0">
                <a:solidFill>
                  <a:schemeClr val="accent2">
                    <a:lumMod val="50000"/>
                  </a:schemeClr>
                </a:solidFill>
              </a:rPr>
            </a:br>
            <a:r>
              <a:rPr lang="en-GB" sz="2000" b="1" dirty="0" smtClean="0">
                <a:solidFill>
                  <a:schemeClr val="accent2">
                    <a:lumMod val="50000"/>
                  </a:schemeClr>
                </a:solidFill>
              </a:rPr>
              <a:t>generating new  retail and wholesale business</a:t>
            </a:r>
          </a:p>
          <a:p>
            <a:pPr>
              <a:spcBef>
                <a:spcPct val="0"/>
              </a:spcBef>
              <a:spcAft>
                <a:spcPts val="1200"/>
              </a:spcAft>
              <a:defRPr/>
            </a:pPr>
            <a:r>
              <a:rPr lang="en-GB" sz="2400" dirty="0" smtClean="0"/>
              <a:t>MEF continues to lead Ethernet globalization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MEF Reference Presentations</a:t>
            </a:r>
            <a:endParaRPr lang="en-US" dirty="0"/>
          </a:p>
        </p:txBody>
      </p:sp>
      <p:graphicFrame>
        <p:nvGraphicFramePr>
          <p:cNvPr id="5" name="Table 4"/>
          <p:cNvGraphicFramePr>
            <a:graphicFrameLocks noGrp="1"/>
          </p:cNvGraphicFramePr>
          <p:nvPr/>
        </p:nvGraphicFramePr>
        <p:xfrm>
          <a:off x="170090" y="924465"/>
          <a:ext cx="8803820" cy="5109976"/>
        </p:xfrm>
        <a:graphic>
          <a:graphicData uri="http://schemas.openxmlformats.org/drawingml/2006/table">
            <a:tbl>
              <a:tblPr firstRow="1" bandRow="1">
                <a:effectLst>
                  <a:outerShdw blurRad="50800" dist="38100" dir="2700000" algn="tl" rotWithShape="0">
                    <a:prstClr val="black">
                      <a:alpha val="40000"/>
                    </a:prstClr>
                  </a:outerShdw>
                </a:effectLst>
                <a:tableStyleId>{1E171933-4619-4E11-9A3F-F7608DF75F80}</a:tableStyleId>
              </a:tblPr>
              <a:tblGrid>
                <a:gridCol w="2125060"/>
                <a:gridCol w="6678760"/>
              </a:tblGrid>
              <a:tr h="379475">
                <a:tc gridSpan="2">
                  <a:txBody>
                    <a:bodyPr/>
                    <a:lstStyle/>
                    <a:p>
                      <a:pPr marL="0" marR="0" algn="ctr">
                        <a:spcBef>
                          <a:spcPts val="1200"/>
                        </a:spcBef>
                        <a:spcAft>
                          <a:spcPts val="1200"/>
                        </a:spcAft>
                      </a:pPr>
                      <a:r>
                        <a:rPr lang="en-US" sz="1600" b="1" dirty="0" smtClean="0">
                          <a:latin typeface="Arial" pitchFamily="34" charset="0"/>
                          <a:ea typeface="Times New Roman"/>
                          <a:cs typeface="Arial" pitchFamily="34" charset="0"/>
                        </a:rPr>
                        <a:t>MEF Reference</a:t>
                      </a:r>
                      <a:r>
                        <a:rPr lang="en-US" sz="1600" b="1" baseline="0" dirty="0" smtClean="0">
                          <a:latin typeface="Arial" pitchFamily="34" charset="0"/>
                          <a:ea typeface="Times New Roman"/>
                          <a:cs typeface="Arial" pitchFamily="34" charset="0"/>
                        </a:rPr>
                        <a:t> Presentations Covering the Principal Work of the MEF</a:t>
                      </a:r>
                      <a:endParaRPr lang="en-US" sz="1600" b="1" dirty="0">
                        <a:latin typeface="Arial" pitchFamily="34" charset="0"/>
                        <a:ea typeface="Times New Roman"/>
                        <a:cs typeface="Arial" pitchFamily="34" charset="0"/>
                      </a:endParaRPr>
                    </a:p>
                  </a:txBody>
                  <a:tcPr marL="47659" marR="47659" marT="0" marB="0" anchor="ctr">
                    <a:solidFill>
                      <a:srgbClr val="8064A2"/>
                    </a:solidFill>
                  </a:tcPr>
                </a:tc>
                <a:tc hMerge="1">
                  <a:txBody>
                    <a:bodyPr/>
                    <a:lstStyle/>
                    <a:p>
                      <a:pPr marL="0" marR="0" algn="ctr">
                        <a:spcBef>
                          <a:spcPts val="0"/>
                        </a:spcBef>
                        <a:spcAft>
                          <a:spcPts val="0"/>
                        </a:spcAft>
                      </a:pPr>
                      <a:endParaRPr lang="en-US" sz="1600" b="1" dirty="0">
                        <a:latin typeface="Times New Roman"/>
                        <a:ea typeface="Times New Roman"/>
                      </a:endParaRPr>
                    </a:p>
                  </a:txBody>
                  <a:tcPr marL="47659" marR="47659" marT="0" marB="0" anchor="ctr"/>
                </a:tc>
              </a:tr>
              <a:tr h="596692">
                <a:tc>
                  <a:txBody>
                    <a:bodyPr/>
                    <a:lstStyle/>
                    <a:p>
                      <a:pPr marL="0" marR="0" algn="l">
                        <a:spcBef>
                          <a:spcPts val="0"/>
                        </a:spcBef>
                        <a:spcAft>
                          <a:spcPts val="0"/>
                        </a:spcAft>
                      </a:pPr>
                      <a:r>
                        <a:rPr lang="en-US" sz="1200" b="1" dirty="0"/>
                        <a:t>Overview presentation of the MEF.</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gives basic and most up-to-date information about the work of the MEF. It also introduces the definitions, scope and impact of Carrier Ethernet, the MEF Certification </a:t>
                      </a:r>
                      <a:r>
                        <a:rPr lang="en-US" sz="1200" dirty="0" smtClean="0"/>
                        <a:t>programs </a:t>
                      </a:r>
                      <a:r>
                        <a:rPr lang="en-US" sz="1200" dirty="0"/>
                        <a:t>and describes the benefits of joining the MEF. </a:t>
                      </a:r>
                      <a:endParaRPr lang="en-US" sz="1400" dirty="0">
                        <a:latin typeface="Times New Roman"/>
                        <a:ea typeface="Times New Roman"/>
                      </a:endParaRPr>
                    </a:p>
                  </a:txBody>
                  <a:tcPr marL="47659" marR="47659" marT="0" marB="0" anchor="ctr"/>
                </a:tc>
              </a:tr>
              <a:tr h="596692">
                <a:tc>
                  <a:txBody>
                    <a:bodyPr/>
                    <a:lstStyle/>
                    <a:p>
                      <a:pPr marL="0" marR="0" algn="l">
                        <a:spcBef>
                          <a:spcPts val="0"/>
                        </a:spcBef>
                        <a:spcAft>
                          <a:spcPts val="0"/>
                        </a:spcAft>
                      </a:pPr>
                      <a:r>
                        <a:rPr lang="en-US" sz="1200" b="1" dirty="0"/>
                        <a:t>Overview presentation of the Technical Work of the MEF</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Includes a summary of the specifications of the MEF, structure of the technical committee, work in progress and relationships with other Industry Standards bodies. For PowerPoint overviews of individual </a:t>
                      </a:r>
                      <a:r>
                        <a:rPr lang="en-US" sz="1200" dirty="0" smtClean="0"/>
                        <a:t>specifications: </a:t>
                      </a:r>
                      <a:r>
                        <a:rPr lang="en-US" sz="1200" u="sng" kern="1200" dirty="0" smtClean="0">
                          <a:solidFill>
                            <a:schemeClr val="dk1"/>
                          </a:solidFill>
                          <a:latin typeface="+mn-lt"/>
                          <a:ea typeface="+mn-ea"/>
                          <a:cs typeface="+mn-cs"/>
                          <a:hlinkClick r:id="rId2"/>
                        </a:rPr>
                        <a:t>click here</a:t>
                      </a:r>
                      <a:endParaRPr lang="en-US" sz="1200" u="sng" kern="1200" dirty="0">
                        <a:solidFill>
                          <a:schemeClr val="dk1"/>
                        </a:solidFill>
                        <a:latin typeface="+mn-lt"/>
                        <a:ea typeface="+mn-ea"/>
                        <a:cs typeface="+mn-cs"/>
                        <a:hlinkClick r:id="rId2"/>
                      </a:endParaRPr>
                    </a:p>
                  </a:txBody>
                  <a:tcPr marL="47659" marR="47659" marT="0" marB="0" anchor="ctr"/>
                </a:tc>
              </a:tr>
              <a:tr h="298346">
                <a:tc>
                  <a:txBody>
                    <a:bodyPr/>
                    <a:lstStyle/>
                    <a:p>
                      <a:pPr marL="0" marR="0" algn="l">
                        <a:spcBef>
                          <a:spcPts val="0"/>
                        </a:spcBef>
                        <a:spcAft>
                          <a:spcPts val="0"/>
                        </a:spcAft>
                      </a:pPr>
                      <a:r>
                        <a:rPr lang="en-US" sz="1200" b="1" dirty="0"/>
                        <a:t>Carrier Ethernet Services Overview </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defines the MEF Ethernet Services that represent the principal attribute of a Carrier Ethernet Network</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Carrier Ethernet User-Network Interface</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discusses the market impact of </a:t>
                      </a:r>
                      <a:r>
                        <a:rPr lang="en-US" sz="1200" dirty="0" smtClean="0"/>
                        <a:t>MEF </a:t>
                      </a:r>
                      <a:r>
                        <a:rPr lang="en-US" sz="1200" dirty="0"/>
                        <a:t>20: UNI Type 2 Implementation agreement </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Carrier Ethernet Access Technology Overview</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describes how the MEF specifications bring Carrier Ethernet services to the world's Access networks (with examples of Active Ethernet (Direct Fiber), WDM Fiber, MSO Networks(COAX and Direct Fiber), Bonded Copper, PON Fiber and TDM (Bonded T1/E1, DS3/E3))</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Carrier Ethernet Interconnect Program.</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is the latest presentation from the Carrier Ethernet Interconnect Working Group which acts as a framework for all presentations given on this topic.</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Carrier Ethernet OAM &amp; Management Overview</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describes the management framework and the OAM elements for fault and performance management expressed in terms of the life cycle of a Carrier Ethernet circuit</a:t>
                      </a:r>
                      <a:endParaRPr lang="en-US" sz="1400" dirty="0">
                        <a:latin typeface="Times New Roman"/>
                        <a:ea typeface="Times New Roman"/>
                      </a:endParaRPr>
                    </a:p>
                  </a:txBody>
                  <a:tcPr marL="47659" marR="47659" marT="0" marB="0" anchor="ctr"/>
                </a:tc>
              </a:tr>
              <a:tr h="298346">
                <a:tc>
                  <a:txBody>
                    <a:bodyPr/>
                    <a:lstStyle/>
                    <a:p>
                      <a:pPr marL="0" marR="0" algn="l">
                        <a:spcBef>
                          <a:spcPts val="0"/>
                        </a:spcBef>
                        <a:spcAft>
                          <a:spcPts val="0"/>
                        </a:spcAft>
                      </a:pPr>
                      <a:r>
                        <a:rPr lang="en-US" sz="1200" b="1" dirty="0"/>
                        <a:t>Carrier Ethernet for Mobile Backhaul</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comprehensive marketing and technical overview of the MEF's initiative on Mobile Backhaul that has lead to the adoption of Carrier Ethernet as the technology of choice for 3G and 4G backhaul networks</a:t>
                      </a:r>
                      <a:endParaRPr lang="en-US" sz="1400" dirty="0">
                        <a:latin typeface="Times New Roman"/>
                        <a:ea typeface="Times New Roman"/>
                      </a:endParaRPr>
                    </a:p>
                  </a:txBody>
                  <a:tcPr marL="47659" marR="47659" marT="0" marB="0" anchor="ctr"/>
                </a:tc>
              </a:tr>
              <a:tr h="298346">
                <a:tc>
                  <a:txBody>
                    <a:bodyPr/>
                    <a:lstStyle/>
                    <a:p>
                      <a:pPr marL="0" marR="0" algn="l">
                        <a:spcBef>
                          <a:spcPts val="0"/>
                        </a:spcBef>
                        <a:spcAft>
                          <a:spcPts val="0"/>
                        </a:spcAft>
                      </a:pPr>
                      <a:r>
                        <a:rPr lang="en-US" sz="1200" b="1" dirty="0"/>
                        <a:t>Carrier Ethernet Business Services</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comprehensive presentation aimed at business </a:t>
                      </a:r>
                      <a:r>
                        <a:rPr lang="en-US" sz="1200" dirty="0" smtClean="0"/>
                        <a:t>users </a:t>
                      </a:r>
                      <a:endParaRPr lang="en-US" sz="1400" dirty="0">
                        <a:latin typeface="Times New Roman"/>
                        <a:ea typeface="Times New Roman"/>
                      </a:endParaRPr>
                    </a:p>
                  </a:txBody>
                  <a:tcPr marL="47659" marR="47659" marT="0" marB="0" anchor="ctr"/>
                </a:tc>
              </a:tr>
              <a:tr h="447519">
                <a:tc>
                  <a:txBody>
                    <a:bodyPr/>
                    <a:lstStyle/>
                    <a:p>
                      <a:pPr marL="0" marR="0" algn="l">
                        <a:spcBef>
                          <a:spcPts val="0"/>
                        </a:spcBef>
                        <a:spcAft>
                          <a:spcPts val="0"/>
                        </a:spcAft>
                      </a:pPr>
                      <a:r>
                        <a:rPr lang="en-US" sz="1200" b="1" dirty="0"/>
                        <a:t>The MEF Certification Programs</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presentation of the MEFs three certification programs: Equipment, Services and Professionals. These programs have been a cornerstone of the success of Carrier Ethernet and its deployment in more than 100 countries around the world.</a:t>
                      </a:r>
                      <a:endParaRPr lang="en-US" sz="1400" dirty="0">
                        <a:latin typeface="Times New Roman"/>
                        <a:ea typeface="Times New Roman"/>
                      </a:endParaRPr>
                    </a:p>
                  </a:txBody>
                  <a:tcPr marL="47659" marR="47659" marT="0" marB="0" anchor="ctr"/>
                </a:tc>
              </a:tr>
            </a:tbl>
          </a:graphicData>
        </a:graphic>
      </p:graphicFrame>
      <p:sp>
        <p:nvSpPr>
          <p:cNvPr id="6" name="Rectangle 5"/>
          <p:cNvSpPr/>
          <p:nvPr/>
        </p:nvSpPr>
        <p:spPr>
          <a:xfrm>
            <a:off x="1915675" y="6388905"/>
            <a:ext cx="6906444" cy="307777"/>
          </a:xfrm>
          <a:prstGeom prst="rect">
            <a:avLst/>
          </a:prstGeom>
        </p:spPr>
        <p:txBody>
          <a:bodyPr wrap="square">
            <a:spAutoFit/>
          </a:bodyPr>
          <a:lstStyle/>
          <a:p>
            <a:r>
              <a:rPr lang="en-US" sz="1400" b="1" dirty="0" smtClean="0">
                <a:solidFill>
                  <a:schemeClr val="bg1"/>
                </a:solidFill>
              </a:rPr>
              <a:t>Presentations may be found at http://metroethernetforum.org/Presentations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lstStyle/>
          <a:p>
            <a:r>
              <a:rPr lang="en-US" dirty="0" smtClean="0"/>
              <a:t>MEF Reference Presentations</a:t>
            </a:r>
            <a:endParaRPr lang="en-US" dirty="0"/>
          </a:p>
        </p:txBody>
      </p:sp>
      <p:sp>
        <p:nvSpPr>
          <p:cNvPr id="3" name="Content Placeholder 2"/>
          <p:cNvSpPr>
            <a:spLocks noGrp="1"/>
          </p:cNvSpPr>
          <p:nvPr>
            <p:ph idx="1"/>
          </p:nvPr>
        </p:nvSpPr>
        <p:spPr>
          <a:xfrm>
            <a:off x="457200" y="990600"/>
            <a:ext cx="8153400" cy="2817875"/>
          </a:xfrm>
        </p:spPr>
        <p:txBody>
          <a:bodyPr>
            <a:normAutofit/>
          </a:bodyPr>
          <a:lstStyle/>
          <a:p>
            <a:r>
              <a:rPr lang="en-US" sz="2400" dirty="0" smtClean="0"/>
              <a:t>Intention </a:t>
            </a:r>
          </a:p>
          <a:p>
            <a:pPr marL="736600" lvl="1" indent="-273050"/>
            <a:r>
              <a:rPr lang="en-US" sz="2000" dirty="0" smtClean="0"/>
              <a:t>These MEF reference presentations are intended to give general overviews of the MEF work and have been approved by the MEF Marketing Committee</a:t>
            </a:r>
          </a:p>
          <a:p>
            <a:pPr marL="736600" lvl="1" indent="-273050"/>
            <a:r>
              <a:rPr lang="en-US" sz="2000" dirty="0" smtClean="0"/>
              <a:t>Further details on the topic are to be found in related specifications, technical overviews, white papers in the MEF public site Information Center:</a:t>
            </a:r>
            <a:r>
              <a:rPr lang="en-US" sz="2400" dirty="0" smtClean="0"/>
              <a:t/>
            </a:r>
            <a:br>
              <a:rPr lang="en-US" sz="2400" dirty="0" smtClean="0"/>
            </a:br>
            <a:r>
              <a:rPr lang="en-US" sz="1800" b="1" dirty="0" smtClean="0"/>
              <a:t>http://metroethernetforum.org/InformationCenter</a:t>
            </a:r>
            <a:endParaRPr lang="en-US" sz="2400" b="1" dirty="0" smtClean="0"/>
          </a:p>
        </p:txBody>
      </p:sp>
      <p:sp>
        <p:nvSpPr>
          <p:cNvPr id="4" name="Content Placeholder 2"/>
          <p:cNvSpPr txBox="1">
            <a:spLocks/>
          </p:cNvSpPr>
          <p:nvPr/>
        </p:nvSpPr>
        <p:spPr>
          <a:xfrm>
            <a:off x="321880" y="5629955"/>
            <a:ext cx="8822120" cy="758950"/>
          </a:xfrm>
          <a:prstGeom prst="rect">
            <a:avLst/>
          </a:prstGeom>
        </p:spPr>
        <p:txBody>
          <a:bodyPr vert="horz" lIns="91440" tIns="45720" rIns="91440" bIns="45720" rtlCol="0">
            <a:normAutofit fontScale="70000" lnSpcReduction="20000"/>
          </a:bodyPr>
          <a:lstStyle/>
          <a:p>
            <a:pPr marL="342900" marR="0" lvl="1" indent="-1588"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Notice </a:t>
            </a:r>
          </a:p>
          <a:p>
            <a:pPr marL="336550"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The Metro Ethernet Forum 2011. </a:t>
            </a:r>
            <a:b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Any reproduction of this document, or any portion thereof, shall contain the following statement: "Reproduced with permission of the Metro Ethernet Forum." No user of this document is authorized to modify any of the information contained herein.</a:t>
            </a: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End of Presentation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0" y="4876800"/>
            <a:ext cx="9144000" cy="1373188"/>
          </a:xfrm>
          <a:prstGeom prst="rect">
            <a:avLst/>
          </a:prstGeom>
          <a:noFill/>
          <a:ln w="9525">
            <a:solidFill>
              <a:srgbClr val="3D5D67"/>
            </a:solidFill>
            <a:miter lim="800000"/>
            <a:headEnd/>
            <a:tailEnd/>
          </a:ln>
          <a:effectLst/>
        </p:spPr>
      </p:pic>
      <p:sp>
        <p:nvSpPr>
          <p:cNvPr id="5" name="Rectangle 4"/>
          <p:cNvSpPr/>
          <p:nvPr/>
        </p:nvSpPr>
        <p:spPr>
          <a:xfrm>
            <a:off x="0" y="4800600"/>
            <a:ext cx="9144000" cy="914400"/>
          </a:xfrm>
          <a:prstGeom prst="rect">
            <a:avLst/>
          </a:prstGeom>
          <a:gradFill>
            <a:gsLst>
              <a:gs pos="0">
                <a:schemeClr val="bg1">
                  <a:alpha val="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338" name="Content Placeholder 4"/>
          <p:cNvSpPr>
            <a:spLocks noGrp="1"/>
          </p:cNvSpPr>
          <p:nvPr>
            <p:ph idx="1"/>
          </p:nvPr>
        </p:nvSpPr>
        <p:spPr>
          <a:xfrm>
            <a:off x="685800" y="1219200"/>
            <a:ext cx="8001000" cy="3703638"/>
          </a:xfrm>
        </p:spPr>
        <p:txBody>
          <a:bodyPr/>
          <a:lstStyle/>
          <a:p>
            <a:pPr marL="631825" lvl="0" indent="-519113">
              <a:spcBef>
                <a:spcPts val="0"/>
              </a:spcBef>
              <a:spcAft>
                <a:spcPts val="0"/>
              </a:spcAft>
              <a:buNone/>
              <a:tabLst>
                <a:tab pos="631825" algn="l"/>
              </a:tabLst>
            </a:pPr>
            <a:r>
              <a:rPr lang="en-US" dirty="0" smtClean="0">
                <a:solidFill>
                  <a:srgbClr val="000000"/>
                </a:solidFill>
                <a:ea typeface="MS PGothic"/>
                <a:cs typeface="Times New Roman"/>
              </a:rPr>
              <a:t>Carrier Ethernet Basics</a:t>
            </a:r>
          </a:p>
          <a:p>
            <a:pPr marL="631825" lvl="0" indent="-519113">
              <a:spcBef>
                <a:spcPts val="0"/>
              </a:spcBef>
              <a:spcAft>
                <a:spcPts val="0"/>
              </a:spcAft>
              <a:buNone/>
              <a:tabLst>
                <a:tab pos="631825" algn="l"/>
              </a:tabLst>
            </a:pPr>
            <a:r>
              <a:rPr lang="en-US" dirty="0" smtClean="0">
                <a:solidFill>
                  <a:srgbClr val="000000"/>
                </a:solidFill>
                <a:ea typeface="MS PGothic"/>
                <a:cs typeface="Times New Roman"/>
              </a:rPr>
              <a:t>Why Business are Buying Ethernet Services</a:t>
            </a:r>
          </a:p>
          <a:p>
            <a:pPr marL="631825" lvl="0" indent="-349250">
              <a:spcBef>
                <a:spcPts val="0"/>
              </a:spcBef>
              <a:spcAft>
                <a:spcPts val="0"/>
              </a:spcAft>
              <a:buSzPct val="80000"/>
              <a:buFont typeface="Symbol" pitchFamily="18" charset="2"/>
              <a:buChar char=""/>
              <a:tabLst>
                <a:tab pos="631825" algn="l"/>
              </a:tabLst>
            </a:pPr>
            <a:r>
              <a:rPr lang="en-US" b="0" dirty="0" smtClean="0">
                <a:solidFill>
                  <a:schemeClr val="tx1">
                    <a:lumMod val="65000"/>
                    <a:lumOff val="35000"/>
                  </a:schemeClr>
                </a:solidFill>
                <a:ea typeface="MS PGothic"/>
                <a:cs typeface="Times New Roman"/>
              </a:rPr>
              <a:t>Top applications, market sectors, benefits</a:t>
            </a:r>
          </a:p>
          <a:p>
            <a:pPr marL="631825" lvl="0" indent="-349250">
              <a:spcBef>
                <a:spcPts val="0"/>
              </a:spcBef>
              <a:spcAft>
                <a:spcPts val="0"/>
              </a:spcAft>
              <a:buSzPct val="80000"/>
              <a:buFont typeface="Symbol" pitchFamily="18" charset="2"/>
              <a:buChar char=""/>
              <a:tabLst>
                <a:tab pos="631825" algn="l"/>
              </a:tabLst>
            </a:pPr>
            <a:r>
              <a:rPr lang="en-US" b="0" dirty="0" smtClean="0">
                <a:solidFill>
                  <a:schemeClr val="tx1">
                    <a:lumMod val="65000"/>
                    <a:lumOff val="35000"/>
                  </a:schemeClr>
                </a:solidFill>
                <a:ea typeface="MS PGothic"/>
                <a:cs typeface="Times New Roman"/>
              </a:rPr>
              <a:t>Financial applications</a:t>
            </a:r>
          </a:p>
          <a:p>
            <a:pPr marL="631825" lvl="0" indent="-349250">
              <a:spcBef>
                <a:spcPts val="0"/>
              </a:spcBef>
              <a:spcAft>
                <a:spcPts val="0"/>
              </a:spcAft>
              <a:buSzPct val="80000"/>
              <a:buFont typeface="Symbol" pitchFamily="18" charset="2"/>
              <a:buChar char=""/>
              <a:tabLst>
                <a:tab pos="631825" algn="l"/>
              </a:tabLst>
            </a:pPr>
            <a:r>
              <a:rPr lang="en-US" b="0" dirty="0" smtClean="0">
                <a:solidFill>
                  <a:schemeClr val="tx1">
                    <a:lumMod val="65000"/>
                    <a:lumOff val="35000"/>
                  </a:schemeClr>
                </a:solidFill>
                <a:ea typeface="MS PGothic"/>
                <a:cs typeface="Times New Roman"/>
              </a:rPr>
              <a:t>Use Cases</a:t>
            </a:r>
          </a:p>
          <a:p>
            <a:pPr marL="631825" lvl="0" indent="-519113">
              <a:spcBef>
                <a:spcPts val="0"/>
              </a:spcBef>
              <a:spcAft>
                <a:spcPts val="0"/>
              </a:spcAft>
              <a:buNone/>
              <a:tabLst>
                <a:tab pos="631825" algn="l"/>
              </a:tabLst>
            </a:pPr>
            <a:r>
              <a:rPr lang="en-US" dirty="0" smtClean="0">
                <a:solidFill>
                  <a:srgbClr val="000000"/>
                </a:solidFill>
                <a:latin typeface="Calibri"/>
                <a:ea typeface="MS PGothic"/>
                <a:cs typeface="Times New Roman"/>
              </a:rPr>
              <a:t>What’s New?</a:t>
            </a:r>
          </a:p>
          <a:p>
            <a:pPr marL="631825" indent="-349250">
              <a:spcBef>
                <a:spcPts val="0"/>
              </a:spcBef>
              <a:spcAft>
                <a:spcPts val="0"/>
              </a:spcAft>
              <a:buSzPct val="80000"/>
              <a:buFont typeface="Symbol" pitchFamily="18" charset="2"/>
              <a:buChar char=""/>
              <a:tabLst>
                <a:tab pos="631825" algn="l"/>
              </a:tabLst>
            </a:pPr>
            <a:r>
              <a:rPr lang="en-US" b="0" dirty="0" smtClean="0">
                <a:solidFill>
                  <a:schemeClr val="tx1">
                    <a:lumMod val="65000"/>
                    <a:lumOff val="35000"/>
                  </a:schemeClr>
                </a:solidFill>
                <a:ea typeface="MS PGothic"/>
                <a:cs typeface="Times New Roman"/>
              </a:rPr>
              <a:t>Member Resources and Summary</a:t>
            </a:r>
          </a:p>
        </p:txBody>
      </p:sp>
      <p:sp>
        <p:nvSpPr>
          <p:cNvPr id="14339" name="Title 3"/>
          <p:cNvSpPr>
            <a:spLocks noGrp="1"/>
          </p:cNvSpPr>
          <p:nvPr>
            <p:ph type="title"/>
          </p:nvPr>
        </p:nvSpPr>
        <p:spPr>
          <a:xfrm>
            <a:off x="701355" y="0"/>
            <a:ext cx="8044870" cy="696780"/>
          </a:xfrm>
        </p:spPr>
        <p:txBody>
          <a:bodyPr/>
          <a:lstStyle/>
          <a:p>
            <a:pPr eaLnBrk="1" hangingPunct="1"/>
            <a:r>
              <a:rPr lang="en-US" dirty="0" smtClean="0"/>
              <a:t>Session Topics</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381000" y="990600"/>
            <a:ext cx="8382000" cy="4976813"/>
          </a:xfrm>
          <a:prstGeom prst="rect">
            <a:avLst/>
          </a:prstGeom>
          <a:solidFill>
            <a:schemeClr val="bg1">
              <a:alpha val="48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365" name="Title 1"/>
          <p:cNvSpPr txBox="1">
            <a:spLocks/>
          </p:cNvSpPr>
          <p:nvPr/>
        </p:nvSpPr>
        <p:spPr bwMode="auto">
          <a:xfrm>
            <a:off x="0" y="0"/>
            <a:ext cx="9144000" cy="685800"/>
          </a:xfrm>
          <a:prstGeom prst="rect">
            <a:avLst/>
          </a:prstGeom>
          <a:noFill/>
          <a:ln w="9525">
            <a:noFill/>
            <a:miter lim="800000"/>
            <a:headEnd/>
            <a:tailEnd/>
          </a:ln>
        </p:spPr>
        <p:txBody>
          <a:bodyPr anchor="ctr"/>
          <a:lstStyle/>
          <a:p>
            <a:pPr marL="339725" indent="-339725" eaLnBrk="0" hangingPunct="0"/>
            <a:r>
              <a:rPr lang="en-US" sz="3200" b="1" dirty="0">
                <a:solidFill>
                  <a:schemeClr val="bg1"/>
                </a:solidFill>
              </a:rPr>
              <a:t>	Ethernet Business Services</a:t>
            </a:r>
            <a:endParaRPr lang="en-CA" sz="3200" b="1" dirty="0">
              <a:solidFill>
                <a:schemeClr val="bg1"/>
              </a:solidFill>
            </a:endParaRPr>
          </a:p>
        </p:txBody>
      </p:sp>
      <p:sp>
        <p:nvSpPr>
          <p:cNvPr id="21" name="Content Placeholder 20"/>
          <p:cNvSpPr>
            <a:spLocks noGrp="1"/>
          </p:cNvSpPr>
          <p:nvPr>
            <p:ph idx="1"/>
          </p:nvPr>
        </p:nvSpPr>
        <p:spPr>
          <a:xfrm>
            <a:off x="228600" y="914400"/>
            <a:ext cx="8610600" cy="5181600"/>
          </a:xfrm>
        </p:spPr>
        <p:txBody>
          <a:bodyPr rtlCol="0">
            <a:noAutofit/>
          </a:bodyPr>
          <a:lstStyle/>
          <a:p>
            <a:pPr marL="177800" indent="-177800" eaLnBrk="1" fontAlgn="auto" hangingPunct="1">
              <a:spcBef>
                <a:spcPts val="0"/>
              </a:spcBef>
              <a:spcAft>
                <a:spcPts val="0"/>
              </a:spcAft>
              <a:buFont typeface="Arial" pitchFamily="34" charset="0"/>
              <a:buNone/>
              <a:defRPr/>
            </a:pPr>
            <a:r>
              <a:rPr lang="en-US" sz="2400" dirty="0" smtClean="0"/>
              <a:t>Principal Applications</a:t>
            </a:r>
          </a:p>
          <a:p>
            <a:pPr marL="519113" lvl="1" indent="-227013" eaLnBrk="1" fontAlgn="auto" hangingPunct="1">
              <a:spcBef>
                <a:spcPts val="0"/>
              </a:spcBef>
              <a:spcAft>
                <a:spcPts val="0"/>
              </a:spcAft>
              <a:buFontTx/>
              <a:buChar char="•"/>
              <a:defRPr/>
            </a:pPr>
            <a:r>
              <a:rPr lang="en-US" sz="2000" dirty="0" smtClean="0"/>
              <a:t>Site-to-site access, server consolidation, business continuity/disaster recovery, Enterprise-class cloud-based applications, Internet access, distributed imaging, distributed storage area networks, VoIP, streamed/interactive video, L2-VPNs, virtualization</a:t>
            </a:r>
          </a:p>
          <a:p>
            <a:pPr marL="119063" indent="-227013" eaLnBrk="1" fontAlgn="auto" hangingPunct="1">
              <a:spcBef>
                <a:spcPts val="0"/>
              </a:spcBef>
              <a:spcAft>
                <a:spcPts val="0"/>
              </a:spcAft>
              <a:buFontTx/>
              <a:buNone/>
              <a:defRPr/>
            </a:pPr>
            <a:endParaRPr lang="en-US" sz="2400" dirty="0" smtClean="0"/>
          </a:p>
          <a:p>
            <a:pPr marL="119063" indent="-227013" eaLnBrk="1" fontAlgn="auto" hangingPunct="1">
              <a:spcBef>
                <a:spcPts val="0"/>
              </a:spcBef>
              <a:spcAft>
                <a:spcPts val="0"/>
              </a:spcAft>
              <a:buFontTx/>
              <a:buNone/>
              <a:defRPr/>
            </a:pPr>
            <a:endParaRPr lang="en-US" sz="2400" dirty="0" smtClean="0"/>
          </a:p>
          <a:p>
            <a:pPr marL="119063" indent="-227013" eaLnBrk="1" fontAlgn="auto" hangingPunct="1">
              <a:spcBef>
                <a:spcPts val="0"/>
              </a:spcBef>
              <a:spcAft>
                <a:spcPts val="0"/>
              </a:spcAft>
              <a:buFontTx/>
              <a:buNone/>
              <a:defRPr/>
            </a:pPr>
            <a:endParaRPr lang="en-US" sz="2400" dirty="0" smtClean="0"/>
          </a:p>
          <a:p>
            <a:pPr marL="119063" indent="-227013" eaLnBrk="1" fontAlgn="auto" hangingPunct="1">
              <a:spcBef>
                <a:spcPts val="0"/>
              </a:spcBef>
              <a:spcAft>
                <a:spcPts val="0"/>
              </a:spcAft>
              <a:buFontTx/>
              <a:buNone/>
              <a:defRPr/>
            </a:pPr>
            <a:r>
              <a:rPr lang="en-US" sz="2400" dirty="0" smtClean="0"/>
              <a:t>Top Market Sectors</a:t>
            </a:r>
          </a:p>
          <a:p>
            <a:pPr marL="519113" lvl="1" indent="-227013" eaLnBrk="1" fontAlgn="auto" hangingPunct="1">
              <a:spcBef>
                <a:spcPts val="0"/>
              </a:spcBef>
              <a:spcAft>
                <a:spcPts val="0"/>
              </a:spcAft>
              <a:buFontTx/>
              <a:buChar char="•"/>
              <a:defRPr/>
            </a:pPr>
            <a:r>
              <a:rPr lang="en-US" sz="2000" dirty="0" smtClean="0"/>
              <a:t>Finance, Healthcare, Education, Government, IT, Retail, Real Estate, Legal, Media, etc…</a:t>
            </a:r>
          </a:p>
          <a:p>
            <a:pPr marL="177800" indent="-177800" eaLnBrk="1" fontAlgn="auto" hangingPunct="1">
              <a:spcBef>
                <a:spcPts val="0"/>
              </a:spcBef>
              <a:spcAft>
                <a:spcPts val="0"/>
              </a:spcAft>
              <a:buFontTx/>
              <a:buNone/>
              <a:defRPr/>
            </a:pPr>
            <a:r>
              <a:rPr lang="en-US" sz="2400" dirty="0" smtClean="0"/>
              <a:t>Benefits</a:t>
            </a:r>
          </a:p>
          <a:p>
            <a:pPr marL="519113" lvl="1" indent="-227013" eaLnBrk="1" fontAlgn="auto" hangingPunct="1">
              <a:spcBef>
                <a:spcPts val="0"/>
              </a:spcBef>
              <a:spcAft>
                <a:spcPts val="0"/>
              </a:spcAft>
              <a:buFontTx/>
              <a:buChar char="•"/>
              <a:defRPr/>
            </a:pPr>
            <a:r>
              <a:rPr lang="en-US" sz="2000" dirty="0" smtClean="0"/>
              <a:t>Scalability, control, reliability, performance, data center &amp; server consolidation, expedites and enables new applications</a:t>
            </a:r>
          </a:p>
          <a:p>
            <a:pPr marL="519113" lvl="1" indent="-227013" eaLnBrk="1" fontAlgn="auto" hangingPunct="1">
              <a:spcBef>
                <a:spcPts val="0"/>
              </a:spcBef>
              <a:spcAft>
                <a:spcPts val="0"/>
              </a:spcAft>
              <a:buFontTx/>
              <a:buChar char="•"/>
              <a:defRPr/>
            </a:pPr>
            <a:r>
              <a:rPr lang="en-US" sz="2000" dirty="0" smtClean="0"/>
              <a:t>Cost reduction, revenue acceleration</a:t>
            </a:r>
          </a:p>
          <a:p>
            <a:pPr eaLnBrk="1" fontAlgn="auto" hangingPunct="1">
              <a:spcBef>
                <a:spcPts val="0"/>
              </a:spcBef>
              <a:spcAft>
                <a:spcPts val="0"/>
              </a:spcAft>
              <a:buFont typeface="Arial" pitchFamily="34" charset="0"/>
              <a:buNone/>
              <a:defRPr/>
            </a:pPr>
            <a:endParaRPr lang="en-US" sz="3600" dirty="0"/>
          </a:p>
        </p:txBody>
      </p:sp>
      <p:grpSp>
        <p:nvGrpSpPr>
          <p:cNvPr id="2" name="Group 30"/>
          <p:cNvGrpSpPr>
            <a:grpSpLocks/>
          </p:cNvGrpSpPr>
          <p:nvPr/>
        </p:nvGrpSpPr>
        <p:grpSpPr bwMode="auto">
          <a:xfrm>
            <a:off x="381000" y="2686050"/>
            <a:ext cx="7924800" cy="742950"/>
            <a:chOff x="1447800" y="990600"/>
            <a:chExt cx="12192000" cy="1143000"/>
          </a:xfrm>
        </p:grpSpPr>
        <p:grpSp>
          <p:nvGrpSpPr>
            <p:cNvPr id="3" name="Group 11"/>
            <p:cNvGrpSpPr>
              <a:grpSpLocks/>
            </p:cNvGrpSpPr>
            <p:nvPr/>
          </p:nvGrpSpPr>
          <p:grpSpPr bwMode="auto">
            <a:xfrm>
              <a:off x="3505200" y="990600"/>
              <a:ext cx="1905000" cy="1143000"/>
              <a:chOff x="-2362200" y="2819400"/>
              <a:chExt cx="1905000" cy="1143000"/>
            </a:xfrm>
            <a:blipFill>
              <a:blip r:embed="rId3"/>
              <a:stretch>
                <a:fillRect/>
              </a:stretch>
            </a:blipFill>
          </p:grpSpPr>
          <p:sp>
            <p:nvSpPr>
              <p:cNvPr id="24" name="Rectangle 23"/>
              <p:cNvSpPr/>
              <p:nvPr/>
            </p:nvSpPr>
            <p:spPr>
              <a:xfrm>
                <a:off x="-2362200" y="2819400"/>
                <a:ext cx="1905000" cy="1143000"/>
              </a:xfrm>
              <a:prstGeom prst="rect">
                <a:avLst/>
              </a:prstGeom>
              <a:grpFill/>
              <a:ln w="3810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Cross 24"/>
              <p:cNvSpPr/>
              <p:nvPr/>
            </p:nvSpPr>
            <p:spPr>
              <a:xfrm>
                <a:off x="-2286000" y="2895600"/>
                <a:ext cx="304800" cy="304800"/>
              </a:xfrm>
              <a:prstGeom prst="plus">
                <a:avLst>
                  <a:gd name="adj" fmla="val 34574"/>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6" name="Rectangle 25"/>
            <p:cNvSpPr/>
            <p:nvPr/>
          </p:nvSpPr>
          <p:spPr>
            <a:xfrm>
              <a:off x="5562600" y="990600"/>
              <a:ext cx="1905000" cy="1143000"/>
            </a:xfrm>
            <a:prstGeom prst="rect">
              <a:avLst/>
            </a:prstGeom>
            <a:blipFill>
              <a:blip r:embed="rId4" cstate="print"/>
              <a:stretch>
                <a:fillRect/>
              </a:stretch>
            </a:blipFill>
            <a:ln w="38100">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p:nvSpPr>
          <p:spPr>
            <a:xfrm>
              <a:off x="1447800" y="990600"/>
              <a:ext cx="1905000" cy="1143000"/>
            </a:xfrm>
            <a:prstGeom prst="rect">
              <a:avLst/>
            </a:prstGeom>
            <a:blipFill>
              <a:blip r:embed="rId5" cstate="print"/>
              <a:stretch>
                <a:fillRect/>
              </a:stretch>
            </a:blipFill>
            <a:ln w="38100">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p:nvSpPr>
          <p:spPr>
            <a:xfrm>
              <a:off x="11734800" y="990600"/>
              <a:ext cx="1905000" cy="1143000"/>
            </a:xfrm>
            <a:prstGeom prst="rect">
              <a:avLst/>
            </a:prstGeom>
            <a:blipFill>
              <a:blip r:embed="rId6" cstate="print"/>
              <a:stretch>
                <a:fillRect/>
              </a:stretch>
            </a:blipFill>
            <a:ln w="3810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p:nvSpPr>
          <p:spPr>
            <a:xfrm>
              <a:off x="9677400" y="990600"/>
              <a:ext cx="1905000" cy="1143000"/>
            </a:xfrm>
            <a:prstGeom prst="rect">
              <a:avLst/>
            </a:prstGeom>
            <a:blipFill>
              <a:blip r:embed="rId7" cstate="print"/>
              <a:stretch>
                <a:fillRect/>
              </a:stretch>
            </a:blipFill>
            <a:ln w="38100">
              <a:solidFill>
                <a:schemeClr val="tx2">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p:nvSpPr>
          <p:spPr>
            <a:xfrm>
              <a:off x="7620000" y="990600"/>
              <a:ext cx="1905000" cy="1143000"/>
            </a:xfrm>
            <a:prstGeom prst="rect">
              <a:avLst/>
            </a:prstGeom>
            <a:blipFill>
              <a:blip r:embed="rId8" cstate="print"/>
              <a:stretch>
                <a:fillRect/>
              </a:stretch>
            </a:blipFill>
            <a:ln w="3810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fade">
                                      <p:cBhvr>
                                        <p:cTn id="13" dur="500"/>
                                        <p:tgtEl>
                                          <p:spTgt spid="2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5" end="5"/>
                                            </p:txEl>
                                          </p:spTgt>
                                        </p:tgtEl>
                                        <p:attrNameLst>
                                          <p:attrName>style.visibility</p:attrName>
                                        </p:attrNameLst>
                                      </p:cBhvr>
                                      <p:to>
                                        <p:strVal val="visible"/>
                                      </p:to>
                                    </p:set>
                                    <p:animEffect transition="in" filter="fade">
                                      <p:cBhvr>
                                        <p:cTn id="16" dur="500"/>
                                        <p:tgtEl>
                                          <p:spTgt spid="21">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animEffect transition="in" filter="fade">
                                      <p:cBhvr>
                                        <p:cTn id="19" dur="500"/>
                                        <p:tgtEl>
                                          <p:spTgt spid="21">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xEl>
                                              <p:pRg st="7" end="7"/>
                                            </p:txEl>
                                          </p:spTgt>
                                        </p:tgtEl>
                                        <p:attrNameLst>
                                          <p:attrName>style.visibility</p:attrName>
                                        </p:attrNameLst>
                                      </p:cBhvr>
                                      <p:to>
                                        <p:strVal val="visible"/>
                                      </p:to>
                                    </p:set>
                                    <p:animEffect transition="in" filter="fade">
                                      <p:cBhvr>
                                        <p:cTn id="22" dur="500"/>
                                        <p:tgtEl>
                                          <p:spTgt spid="21">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8" end="8"/>
                                            </p:txEl>
                                          </p:spTgt>
                                        </p:tgtEl>
                                        <p:attrNameLst>
                                          <p:attrName>style.visibility</p:attrName>
                                        </p:attrNameLst>
                                      </p:cBhvr>
                                      <p:to>
                                        <p:strVal val="visible"/>
                                      </p:to>
                                    </p:set>
                                    <p:animEffect transition="in" filter="fade">
                                      <p:cBhvr>
                                        <p:cTn id="25" dur="500"/>
                                        <p:tgtEl>
                                          <p:spTgt spid="21">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xEl>
                                              <p:pRg st="9" end="9"/>
                                            </p:txEl>
                                          </p:spTgt>
                                        </p:tgtEl>
                                        <p:attrNameLst>
                                          <p:attrName>style.visibility</p:attrName>
                                        </p:attrNameLst>
                                      </p:cBhvr>
                                      <p:to>
                                        <p:strVal val="visible"/>
                                      </p:to>
                                    </p:set>
                                    <p:animEffect transition="in" filter="fade">
                                      <p:cBhvr>
                                        <p:cTn id="28" dur="500"/>
                                        <p:tgtEl>
                                          <p:spTgt spid="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5240"/>
            <a:ext cx="7924800" cy="670560"/>
          </a:xfrm>
        </p:spPr>
        <p:txBody>
          <a:bodyPr/>
          <a:lstStyle/>
          <a:p>
            <a:pPr eaLnBrk="1" fontAlgn="auto" hangingPunct="1">
              <a:spcAft>
                <a:spcPts val="0"/>
              </a:spcAft>
              <a:defRPr/>
            </a:pPr>
            <a:r>
              <a:rPr lang="en-US" sz="3600" dirty="0" smtClean="0">
                <a:cs typeface="+mj-cs"/>
              </a:rPr>
              <a:t>	</a:t>
            </a:r>
            <a:r>
              <a:rPr sz="3600" dirty="0" smtClean="0">
                <a:cs typeface="+mj-cs"/>
              </a:rPr>
              <a:t>Top </a:t>
            </a:r>
            <a:r>
              <a:rPr sz="3600" dirty="0">
                <a:cs typeface="+mj-cs"/>
              </a:rPr>
              <a:t>Applications</a:t>
            </a:r>
          </a:p>
        </p:txBody>
      </p:sp>
      <p:sp>
        <p:nvSpPr>
          <p:cNvPr id="34821" name="Rectangle 6"/>
          <p:cNvSpPr>
            <a:spLocks noChangeArrowheads="1"/>
          </p:cNvSpPr>
          <p:nvPr/>
        </p:nvSpPr>
        <p:spPr bwMode="auto">
          <a:xfrm>
            <a:off x="2133600" y="6400800"/>
            <a:ext cx="6553200" cy="369888"/>
          </a:xfrm>
          <a:prstGeom prst="rect">
            <a:avLst/>
          </a:prstGeom>
          <a:noFill/>
          <a:ln w="9525">
            <a:noFill/>
            <a:miter lim="800000"/>
            <a:headEnd/>
            <a:tailEnd/>
          </a:ln>
        </p:spPr>
        <p:txBody>
          <a:bodyPr>
            <a:spAutoFit/>
          </a:bodyPr>
          <a:lstStyle/>
          <a:p>
            <a:r>
              <a:rPr lang="en-US" dirty="0">
                <a:solidFill>
                  <a:schemeClr val="bg1"/>
                </a:solidFill>
                <a:latin typeface="Calibri" pitchFamily="34" charset="0"/>
              </a:rPr>
              <a:t>Source: actual case studies submitted to the MEF</a:t>
            </a:r>
          </a:p>
        </p:txBody>
      </p:sp>
      <p:graphicFrame>
        <p:nvGraphicFramePr>
          <p:cNvPr id="5" name="Table 4"/>
          <p:cNvGraphicFramePr>
            <a:graphicFrameLocks noGrp="1"/>
          </p:cNvGraphicFramePr>
          <p:nvPr/>
        </p:nvGraphicFramePr>
        <p:xfrm>
          <a:off x="381000" y="1012825"/>
          <a:ext cx="8335963" cy="4745035"/>
        </p:xfrm>
        <a:graphic>
          <a:graphicData uri="http://schemas.openxmlformats.org/drawingml/2006/table">
            <a:tbl>
              <a:tblPr firstRow="1" bandRow="1">
                <a:tableStyleId>{2A488322-F2BA-4B5B-9748-0D474271808F}</a:tableStyleId>
              </a:tblPr>
              <a:tblGrid>
                <a:gridCol w="4476721"/>
                <a:gridCol w="3859242"/>
              </a:tblGrid>
              <a:tr h="396244">
                <a:tc>
                  <a:txBody>
                    <a:bodyPr/>
                    <a:lstStyle/>
                    <a:p>
                      <a:r>
                        <a:rPr lang="en-US" sz="2000" dirty="0" smtClean="0">
                          <a:effectLst>
                            <a:outerShdw blurRad="38100" dist="38100" dir="2700000" algn="tl">
                              <a:srgbClr val="000000">
                                <a:alpha val="43137"/>
                              </a:srgbClr>
                            </a:outerShdw>
                          </a:effectLst>
                        </a:rPr>
                        <a:t>Applications</a:t>
                      </a:r>
                      <a:endParaRPr lang="en-US" sz="2000" dirty="0">
                        <a:effectLst>
                          <a:outerShdw blurRad="38100" dist="38100" dir="2700000" algn="tl">
                            <a:srgbClr val="000000">
                              <a:alpha val="43137"/>
                            </a:srgbClr>
                          </a:outerShdw>
                        </a:effectLst>
                      </a:endParaRPr>
                    </a:p>
                  </a:txBody>
                  <a:tcPr marL="91437" marR="91437" marT="45722" marB="45722">
                    <a:solidFill>
                      <a:srgbClr val="666699">
                        <a:alpha val="71000"/>
                      </a:srgbClr>
                    </a:solidFill>
                  </a:tcPr>
                </a:tc>
                <a:tc>
                  <a:txBody>
                    <a:bodyPr/>
                    <a:lstStyle/>
                    <a:p>
                      <a:r>
                        <a:rPr lang="en-US" sz="2000" dirty="0" smtClean="0">
                          <a:effectLst>
                            <a:outerShdw blurRad="38100" dist="38100" dir="2700000" algn="tl">
                              <a:srgbClr val="000000">
                                <a:alpha val="43137"/>
                              </a:srgbClr>
                            </a:outerShdw>
                          </a:effectLst>
                        </a:rPr>
                        <a:t>Key  benefits experienced</a:t>
                      </a:r>
                      <a:endParaRPr lang="en-US" sz="2000" dirty="0">
                        <a:effectLst>
                          <a:outerShdw blurRad="38100" dist="38100" dir="2700000" algn="tl">
                            <a:srgbClr val="000000">
                              <a:alpha val="43137"/>
                            </a:srgbClr>
                          </a:outerShdw>
                        </a:effectLst>
                      </a:endParaRPr>
                    </a:p>
                  </a:txBody>
                  <a:tcPr marL="91437" marR="91437" marT="45722" marB="45722">
                    <a:solidFill>
                      <a:srgbClr val="666699">
                        <a:alpha val="71000"/>
                      </a:srgbClr>
                    </a:solidFill>
                  </a:tcPr>
                </a:tc>
              </a:tr>
              <a:tr h="3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Layer 2 VPNs for IT Infrastructure</a:t>
                      </a:r>
                      <a:endParaRPr lang="en-US" sz="1600" b="0" dirty="0" smtClean="0">
                        <a:solidFill>
                          <a:schemeClr val="bg1"/>
                        </a:solidFill>
                      </a:endParaRPr>
                    </a:p>
                  </a:txBody>
                  <a:tcPr marL="91437" marR="91437" marT="45722" marB="45722"/>
                </a:tc>
                <a:tc>
                  <a:txBody>
                    <a:bodyPr/>
                    <a:lstStyle/>
                    <a:p>
                      <a:r>
                        <a:rPr lang="en-US" sz="1600" dirty="0" smtClean="0"/>
                        <a:t>Performance</a:t>
                      </a:r>
                      <a:endParaRPr lang="en-US" sz="1600" dirty="0"/>
                    </a:p>
                  </a:txBody>
                  <a:tcPr marL="91437" marR="91437" marT="45722" marB="45722"/>
                </a:tc>
              </a:tr>
              <a:tr h="335284">
                <a:tc>
                  <a:txBody>
                    <a:bodyPr/>
                    <a:lstStyle/>
                    <a:p>
                      <a:r>
                        <a:rPr lang="en-US" sz="1600" dirty="0" smtClean="0"/>
                        <a:t>Cloud Computing</a:t>
                      </a:r>
                      <a:endParaRPr lang="en-US" sz="1600" b="0" dirty="0" smtClean="0">
                        <a:solidFill>
                          <a:schemeClr val="bg1"/>
                        </a:solidFill>
                      </a:endParaRPr>
                    </a:p>
                  </a:txBody>
                  <a:tcPr marL="91437" marR="91437" marT="45722" marB="45722"/>
                </a:tc>
                <a:tc>
                  <a:txBody>
                    <a:bodyPr/>
                    <a:lstStyle/>
                    <a:p>
                      <a:r>
                        <a:rPr lang="en-US" sz="1600" dirty="0" smtClean="0"/>
                        <a:t>Security,  Deterministic, Dynamic</a:t>
                      </a:r>
                      <a:endParaRPr lang="en-US" sz="1600" dirty="0"/>
                    </a:p>
                  </a:txBody>
                  <a:tcPr marL="91437" marR="91437" marT="45722" marB="45722"/>
                </a:tc>
              </a:tr>
              <a:tr h="3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Distributed Storage Area Networks</a:t>
                      </a:r>
                      <a:endParaRPr lang="en-US" sz="1600" b="0" dirty="0" smtClean="0">
                        <a:solidFill>
                          <a:schemeClr val="bg1"/>
                        </a:solidFill>
                      </a:endParaRPr>
                    </a:p>
                  </a:txBody>
                  <a:tcPr marL="91437" marR="91437"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Performance, Bandwidth</a:t>
                      </a:r>
                    </a:p>
                  </a:txBody>
                  <a:tcPr marL="91437" marR="91437" marT="45722" marB="45722"/>
                </a:tc>
              </a:tr>
              <a:tr h="59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Software as a Service (SaaS), Service Orientated Architecture (SOA), </a:t>
                      </a:r>
                      <a:endParaRPr lang="en-US" sz="1600" b="0" dirty="0" smtClean="0">
                        <a:solidFill>
                          <a:schemeClr val="bg1"/>
                        </a:solidFill>
                      </a:endParaRPr>
                    </a:p>
                  </a:txBody>
                  <a:tcPr marL="91437" marR="91437" marT="45722" marB="45722"/>
                </a:tc>
                <a:tc>
                  <a:txBody>
                    <a:bodyPr/>
                    <a:lstStyle/>
                    <a:p>
                      <a:r>
                        <a:rPr lang="en-US" sz="1600" dirty="0" smtClean="0"/>
                        <a:t>Transparency,</a:t>
                      </a:r>
                      <a:r>
                        <a:rPr lang="en-US" sz="1600" baseline="0" dirty="0" smtClean="0"/>
                        <a:t> </a:t>
                      </a:r>
                      <a:r>
                        <a:rPr lang="en-US" sz="1600" dirty="0" smtClean="0"/>
                        <a:t>Standardization at</a:t>
                      </a:r>
                      <a:r>
                        <a:rPr lang="en-US" sz="1600" baseline="0" dirty="0" smtClean="0"/>
                        <a:t> all locations,  management</a:t>
                      </a:r>
                      <a:endParaRPr lang="en-US" sz="1600" dirty="0"/>
                    </a:p>
                  </a:txBody>
                  <a:tcPr marL="91437" marR="91437" marT="45722" marB="45722"/>
                </a:tc>
              </a:tr>
              <a:tr h="3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Distributed</a:t>
                      </a:r>
                      <a:r>
                        <a:rPr lang="en-US" sz="1600" baseline="0" dirty="0" smtClean="0"/>
                        <a:t> Imaging</a:t>
                      </a:r>
                      <a:endParaRPr lang="en-US" sz="1600" b="0" dirty="0" smtClean="0">
                        <a:solidFill>
                          <a:schemeClr val="bg1"/>
                        </a:solidFill>
                      </a:endParaRPr>
                    </a:p>
                  </a:txBody>
                  <a:tcPr marL="91437" marR="91437" marT="45722" marB="45722"/>
                </a:tc>
                <a:tc>
                  <a:txBody>
                    <a:bodyPr/>
                    <a:lstStyle/>
                    <a:p>
                      <a:r>
                        <a:rPr lang="en-US" sz="1600" dirty="0" smtClean="0"/>
                        <a:t>Bandwidth</a:t>
                      </a:r>
                      <a:endParaRPr lang="en-US" sz="1600" dirty="0"/>
                    </a:p>
                  </a:txBody>
                  <a:tcPr marL="91437" marR="91437" marT="45722" marB="45722"/>
                </a:tc>
              </a:tr>
              <a:tr h="3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Internet Access</a:t>
                      </a:r>
                      <a:endParaRPr lang="en-US" sz="1600" b="0" dirty="0" smtClean="0">
                        <a:solidFill>
                          <a:schemeClr val="bg1"/>
                        </a:solidFill>
                      </a:endParaRPr>
                    </a:p>
                  </a:txBody>
                  <a:tcPr marL="91437" marR="91437" marT="45722" marB="45722"/>
                </a:tc>
                <a:tc>
                  <a:txBody>
                    <a:bodyPr/>
                    <a:lstStyle/>
                    <a:p>
                      <a:r>
                        <a:rPr lang="en-US" sz="1600" dirty="0" smtClean="0"/>
                        <a:t>Reliability</a:t>
                      </a:r>
                      <a:endParaRPr lang="en-US" sz="1600" dirty="0"/>
                    </a:p>
                  </a:txBody>
                  <a:tcPr marL="91437" marR="91437" marT="45722" marB="45722"/>
                </a:tc>
              </a:tr>
              <a:tr h="34157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Site-to-Site Access, Server Consolidation</a:t>
                      </a:r>
                      <a:endParaRPr lang="en-US" sz="1600" b="0" dirty="0" smtClean="0">
                        <a:solidFill>
                          <a:schemeClr val="bg1"/>
                        </a:solidFill>
                      </a:endParaRPr>
                    </a:p>
                  </a:txBody>
                  <a:tcPr marL="91437" marR="91437" marT="45722" marB="45722"/>
                </a:tc>
                <a:tc>
                  <a:txBody>
                    <a:bodyPr/>
                    <a:lstStyle/>
                    <a:p>
                      <a:r>
                        <a:rPr lang="en-US" sz="1600" dirty="0" smtClean="0"/>
                        <a:t>Performance, Bandwidth</a:t>
                      </a:r>
                      <a:endParaRPr lang="en-US" sz="1600" dirty="0"/>
                    </a:p>
                  </a:txBody>
                  <a:tcPr marL="91437" marR="91437" marT="45722" marB="45722"/>
                </a:tc>
              </a:tr>
              <a:tr h="3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Business continuity/disaster recovery</a:t>
                      </a:r>
                      <a:endParaRPr lang="en-US" sz="1600" b="0" dirty="0" smtClean="0">
                        <a:solidFill>
                          <a:schemeClr val="bg1"/>
                        </a:solidFill>
                      </a:endParaRPr>
                    </a:p>
                  </a:txBody>
                  <a:tcPr marL="91437" marR="91437"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Performance, Bandwidth</a:t>
                      </a:r>
                    </a:p>
                  </a:txBody>
                  <a:tcPr marL="91437" marR="91437" marT="45722" marB="45722"/>
                </a:tc>
              </a:tr>
              <a:tr h="3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Video Applications</a:t>
                      </a:r>
                      <a:endParaRPr lang="en-US" sz="1600" b="0" dirty="0" smtClean="0">
                        <a:solidFill>
                          <a:schemeClr val="bg1"/>
                        </a:solidFill>
                      </a:endParaRPr>
                    </a:p>
                  </a:txBody>
                  <a:tcPr marL="91437" marR="91437" marT="45722" marB="45722"/>
                </a:tc>
                <a:tc>
                  <a:txBody>
                    <a:bodyPr/>
                    <a:lstStyle/>
                    <a:p>
                      <a:r>
                        <a:rPr lang="en-US" sz="1600" dirty="0" smtClean="0"/>
                        <a:t>QoS</a:t>
                      </a:r>
                      <a:endParaRPr lang="en-US" sz="1600" dirty="0"/>
                    </a:p>
                  </a:txBody>
                  <a:tcPr marL="91437" marR="91437" marT="45722" marB="45722"/>
                </a:tc>
              </a:tr>
              <a:tr h="3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Server Consolidation</a:t>
                      </a:r>
                      <a:endParaRPr lang="en-US" sz="1600" dirty="0" smtClean="0">
                        <a:solidFill>
                          <a:schemeClr val="bg1"/>
                        </a:solidFill>
                      </a:endParaRPr>
                    </a:p>
                  </a:txBody>
                  <a:tcPr marL="91437" marR="91437" marT="45722" marB="45722"/>
                </a:tc>
                <a:tc>
                  <a:txBody>
                    <a:bodyPr/>
                    <a:lstStyle/>
                    <a:p>
                      <a:r>
                        <a:rPr lang="en-US" sz="1600" dirty="0" smtClean="0"/>
                        <a:t>Simplicity</a:t>
                      </a:r>
                      <a:endParaRPr lang="en-US" sz="1600" dirty="0"/>
                    </a:p>
                  </a:txBody>
                  <a:tcPr marL="91437" marR="91437" marT="45722" marB="45722"/>
                </a:tc>
              </a:tr>
              <a:tr h="3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VoIP</a:t>
                      </a:r>
                      <a:endParaRPr lang="en-US" sz="1600" dirty="0" smtClean="0">
                        <a:solidFill>
                          <a:schemeClr val="bg1"/>
                        </a:solidFill>
                      </a:endParaRPr>
                    </a:p>
                  </a:txBody>
                  <a:tcPr marL="91437" marR="91437" marT="45722" marB="45722"/>
                </a:tc>
                <a:tc>
                  <a:txBody>
                    <a:bodyPr/>
                    <a:lstStyle/>
                    <a:p>
                      <a:r>
                        <a:rPr lang="en-US" sz="1600" dirty="0" smtClean="0"/>
                        <a:t>Cost</a:t>
                      </a:r>
                      <a:endParaRPr lang="en-US" sz="1600" dirty="0"/>
                    </a:p>
                  </a:txBody>
                  <a:tcPr marL="91437" marR="91437" marT="45722" marB="45722"/>
                </a:tc>
              </a:tr>
              <a:tr h="3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CCTV</a:t>
                      </a:r>
                      <a:endParaRPr lang="en-US" sz="1600" dirty="0" smtClean="0">
                        <a:solidFill>
                          <a:schemeClr val="bg1"/>
                        </a:solidFill>
                      </a:endParaRPr>
                    </a:p>
                  </a:txBody>
                  <a:tcPr marL="91437" marR="91437" marT="45722" marB="45722"/>
                </a:tc>
                <a:tc>
                  <a:txBody>
                    <a:bodyPr/>
                    <a:lstStyle/>
                    <a:p>
                      <a:r>
                        <a:rPr lang="en-US" sz="1600" dirty="0" smtClean="0"/>
                        <a:t>Cost ubiquity</a:t>
                      </a:r>
                      <a:endParaRPr lang="en-US" sz="1600" dirty="0"/>
                    </a:p>
                  </a:txBody>
                  <a:tcPr marL="91437" marR="91437" marT="45722" marB="45722"/>
                </a:tc>
              </a:tr>
            </a:tbl>
          </a:graphicData>
        </a:graphic>
      </p:graphicFrame>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eaLnBrk="1" fontAlgn="auto" hangingPunct="1">
              <a:spcAft>
                <a:spcPts val="0"/>
              </a:spcAft>
              <a:defRPr/>
            </a:pPr>
            <a:r>
              <a:rPr lang="en-US" sz="3600" dirty="0" smtClean="0">
                <a:cs typeface="+mj-cs"/>
              </a:rPr>
              <a:t>	</a:t>
            </a:r>
            <a:r>
              <a:rPr sz="3600" dirty="0" smtClean="0">
                <a:cs typeface="+mj-cs"/>
              </a:rPr>
              <a:t>Top </a:t>
            </a:r>
            <a:r>
              <a:rPr sz="3600" dirty="0">
                <a:cs typeface="+mj-cs"/>
              </a:rPr>
              <a:t>Vertical Markets</a:t>
            </a:r>
          </a:p>
        </p:txBody>
      </p:sp>
      <p:sp>
        <p:nvSpPr>
          <p:cNvPr id="35845" name="Rectangle 6"/>
          <p:cNvSpPr>
            <a:spLocks noChangeArrowheads="1"/>
          </p:cNvSpPr>
          <p:nvPr/>
        </p:nvSpPr>
        <p:spPr bwMode="auto">
          <a:xfrm>
            <a:off x="2133600" y="6400800"/>
            <a:ext cx="6553200" cy="369888"/>
          </a:xfrm>
          <a:prstGeom prst="rect">
            <a:avLst/>
          </a:prstGeom>
          <a:noFill/>
          <a:ln w="9525">
            <a:noFill/>
            <a:miter lim="800000"/>
            <a:headEnd/>
            <a:tailEnd/>
          </a:ln>
        </p:spPr>
        <p:txBody>
          <a:bodyPr>
            <a:spAutoFit/>
          </a:bodyPr>
          <a:lstStyle/>
          <a:p>
            <a:r>
              <a:rPr lang="en-US" dirty="0">
                <a:solidFill>
                  <a:schemeClr val="bg1"/>
                </a:solidFill>
                <a:latin typeface="Calibri" pitchFamily="34" charset="0"/>
              </a:rPr>
              <a:t>Source: actual case studies submitted to the MEF</a:t>
            </a:r>
          </a:p>
        </p:txBody>
      </p:sp>
      <p:graphicFrame>
        <p:nvGraphicFramePr>
          <p:cNvPr id="5" name="Table 4"/>
          <p:cNvGraphicFramePr>
            <a:graphicFrameLocks noGrp="1"/>
          </p:cNvGraphicFramePr>
          <p:nvPr/>
        </p:nvGraphicFramePr>
        <p:xfrm>
          <a:off x="381000" y="1341438"/>
          <a:ext cx="5029200" cy="3688547"/>
        </p:xfrm>
        <a:graphic>
          <a:graphicData uri="http://schemas.openxmlformats.org/drawingml/2006/table">
            <a:tbl>
              <a:tblPr firstRow="1" bandRow="1">
                <a:tableStyleId>{2A488322-F2BA-4B5B-9748-0D474271808F}</a:tableStyleId>
              </a:tblPr>
              <a:tblGrid>
                <a:gridCol w="3048000"/>
                <a:gridCol w="1981200"/>
              </a:tblGrid>
              <a:tr h="396192">
                <a:tc>
                  <a:txBody>
                    <a:bodyPr/>
                    <a:lstStyle/>
                    <a:p>
                      <a:r>
                        <a:rPr lang="en-US" sz="2000" dirty="0" smtClean="0">
                          <a:effectLst>
                            <a:outerShdw blurRad="38100" dist="38100" dir="2700000" algn="tl">
                              <a:srgbClr val="000000">
                                <a:alpha val="43137"/>
                              </a:srgbClr>
                            </a:outerShdw>
                          </a:effectLst>
                        </a:rPr>
                        <a:t>Vertical</a:t>
                      </a:r>
                      <a:endParaRPr lang="en-US" sz="2000" dirty="0">
                        <a:effectLst>
                          <a:outerShdw blurRad="38100" dist="38100" dir="2700000" algn="tl">
                            <a:srgbClr val="000000">
                              <a:alpha val="43137"/>
                            </a:srgbClr>
                          </a:outerShdw>
                        </a:effectLst>
                      </a:endParaRPr>
                    </a:p>
                  </a:txBody>
                  <a:tcPr marT="45699" marB="4569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666699">
                        <a:alpha val="71000"/>
                      </a:srgbClr>
                    </a:solidFill>
                  </a:tcPr>
                </a:tc>
                <a:tc>
                  <a:txBody>
                    <a:bodyPr/>
                    <a:lstStyle/>
                    <a:p>
                      <a:pPr algn="ctr"/>
                      <a:r>
                        <a:rPr lang="en-US" sz="2000" dirty="0" smtClean="0">
                          <a:effectLst>
                            <a:outerShdw blurRad="38100" dist="38100" dir="2700000" algn="tl">
                              <a:srgbClr val="000000">
                                <a:alpha val="43137"/>
                              </a:srgbClr>
                            </a:outerShdw>
                          </a:effectLst>
                        </a:rPr>
                        <a:t>Most Used</a:t>
                      </a:r>
                      <a:endParaRPr lang="en-US" sz="2000" dirty="0">
                        <a:effectLst>
                          <a:outerShdw blurRad="38100" dist="38100" dir="2700000" algn="tl">
                            <a:srgbClr val="000000">
                              <a:alpha val="43137"/>
                            </a:srgbClr>
                          </a:outerShdw>
                        </a:effectLst>
                      </a:endParaRPr>
                    </a:p>
                  </a:txBody>
                  <a:tcPr marT="45699" marB="4569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66699">
                        <a:alpha val="71000"/>
                      </a:srgbClr>
                    </a:solidFill>
                  </a:tcPr>
                </a:tc>
              </a:tr>
              <a:tr h="365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Finance</a:t>
                      </a:r>
                    </a:p>
                  </a:txBody>
                  <a:tcPr marT="45699" marB="45699">
                    <a:lnL w="12700" cap="flat" cmpd="sng" algn="ctr">
                      <a:solidFill>
                        <a:schemeClr val="tx1"/>
                      </a:solidFill>
                      <a:prstDash val="solid"/>
                      <a:round/>
                      <a:headEnd type="none" w="med" len="med"/>
                      <a:tailEnd type="none" w="med" len="med"/>
                    </a:lnL>
                  </a:tcPr>
                </a:tc>
                <a:tc>
                  <a:txBody>
                    <a:bodyPr/>
                    <a:lstStyle/>
                    <a:p>
                      <a:pPr algn="ctr"/>
                      <a:r>
                        <a:rPr lang="en-US" sz="1800" dirty="0" smtClean="0"/>
                        <a:t>33%</a:t>
                      </a:r>
                      <a:endParaRPr lang="en-US" sz="1800" dirty="0"/>
                    </a:p>
                  </a:txBody>
                  <a:tcPr marT="45699" marB="45699">
                    <a:lnR w="12700" cap="flat" cmpd="sng" algn="ctr">
                      <a:solidFill>
                        <a:schemeClr val="tx1"/>
                      </a:solidFill>
                      <a:prstDash val="solid"/>
                      <a:round/>
                      <a:headEnd type="none" w="med" len="med"/>
                      <a:tailEnd type="none" w="med" len="med"/>
                    </a:lnR>
                  </a:tcPr>
                </a:tc>
              </a:tr>
              <a:tr h="365713">
                <a:tc>
                  <a:txBody>
                    <a:bodyPr/>
                    <a:lstStyle/>
                    <a:p>
                      <a:r>
                        <a:rPr lang="en-US" sz="1800" dirty="0" smtClean="0"/>
                        <a:t>Medical</a:t>
                      </a:r>
                    </a:p>
                  </a:txBody>
                  <a:tcPr marT="45699" marB="45699">
                    <a:lnL w="12700" cap="flat" cmpd="sng" algn="ctr">
                      <a:solidFill>
                        <a:schemeClr val="tx1"/>
                      </a:solidFill>
                      <a:prstDash val="solid"/>
                      <a:round/>
                      <a:headEnd type="none" w="med" len="med"/>
                      <a:tailEnd type="none" w="med" len="med"/>
                    </a:lnL>
                  </a:tcPr>
                </a:tc>
                <a:tc>
                  <a:txBody>
                    <a:bodyPr/>
                    <a:lstStyle/>
                    <a:p>
                      <a:pPr algn="ctr"/>
                      <a:r>
                        <a:rPr lang="en-US" sz="1800" dirty="0" smtClean="0"/>
                        <a:t>15%</a:t>
                      </a:r>
                      <a:endParaRPr lang="en-US" sz="1800" dirty="0"/>
                    </a:p>
                  </a:txBody>
                  <a:tcPr marT="45699" marB="45699">
                    <a:lnR w="12700" cap="flat" cmpd="sng" algn="ctr">
                      <a:solidFill>
                        <a:schemeClr val="tx1"/>
                      </a:solidFill>
                      <a:prstDash val="solid"/>
                      <a:round/>
                      <a:headEnd type="none" w="med" len="med"/>
                      <a:tailEnd type="none" w="med" len="med"/>
                    </a:lnR>
                  </a:tcPr>
                </a:tc>
              </a:tr>
              <a:tr h="365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Education</a:t>
                      </a:r>
                    </a:p>
                  </a:txBody>
                  <a:tcPr marT="45699" marB="45699">
                    <a:lnL w="12700" cap="flat" cmpd="sng" algn="ctr">
                      <a:solidFill>
                        <a:schemeClr val="tx1"/>
                      </a:solidFill>
                      <a:prstDash val="solid"/>
                      <a:round/>
                      <a:headEnd type="none" w="med" len="med"/>
                      <a:tailEnd type="none" w="med" len="med"/>
                    </a:lnL>
                  </a:tcPr>
                </a:tc>
                <a:tc>
                  <a:txBody>
                    <a:bodyPr/>
                    <a:lstStyle/>
                    <a:p>
                      <a:pPr algn="ctr"/>
                      <a:r>
                        <a:rPr lang="en-US" sz="1800" dirty="0" smtClean="0"/>
                        <a:t>6%</a:t>
                      </a:r>
                      <a:endParaRPr lang="en-US" sz="1800" dirty="0"/>
                    </a:p>
                  </a:txBody>
                  <a:tcPr marT="45699" marB="45699">
                    <a:lnR w="12700" cap="flat" cmpd="sng" algn="ctr">
                      <a:solidFill>
                        <a:schemeClr val="tx1"/>
                      </a:solidFill>
                      <a:prstDash val="solid"/>
                      <a:round/>
                      <a:headEnd type="none" w="med" len="med"/>
                      <a:tailEnd type="none" w="med" len="med"/>
                    </a:lnR>
                  </a:tcPr>
                </a:tc>
              </a:tr>
              <a:tr h="365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Data Center /</a:t>
                      </a:r>
                      <a:r>
                        <a:rPr lang="en-US" sz="1800" baseline="0" dirty="0" smtClean="0"/>
                        <a:t> Storage/ IT</a:t>
                      </a:r>
                      <a:endParaRPr lang="en-US" sz="1800" dirty="0" smtClean="0"/>
                    </a:p>
                  </a:txBody>
                  <a:tcPr marT="45699" marB="45699">
                    <a:lnL w="12700" cap="flat" cmpd="sng" algn="ctr">
                      <a:solidFill>
                        <a:schemeClr val="tx1"/>
                      </a:solidFill>
                      <a:prstDash val="solid"/>
                      <a:round/>
                      <a:headEnd type="none" w="med" len="med"/>
                      <a:tailEnd type="none" w="med" len="med"/>
                    </a:lnL>
                  </a:tcPr>
                </a:tc>
                <a:tc>
                  <a:txBody>
                    <a:bodyPr/>
                    <a:lstStyle/>
                    <a:p>
                      <a:pPr algn="ctr"/>
                      <a:r>
                        <a:rPr lang="en-US" sz="1800" dirty="0" smtClean="0"/>
                        <a:t>9%</a:t>
                      </a:r>
                      <a:endParaRPr lang="en-US" sz="1800" dirty="0"/>
                    </a:p>
                  </a:txBody>
                  <a:tcPr marT="45699" marB="45699">
                    <a:lnR w="12700" cap="flat" cmpd="sng" algn="ctr">
                      <a:solidFill>
                        <a:schemeClr val="tx1"/>
                      </a:solidFill>
                      <a:prstDash val="solid"/>
                      <a:round/>
                      <a:headEnd type="none" w="med" len="med"/>
                      <a:tailEnd type="none" w="med" len="med"/>
                    </a:lnR>
                  </a:tcPr>
                </a:tc>
              </a:tr>
              <a:tr h="366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Real Estate</a:t>
                      </a:r>
                    </a:p>
                  </a:txBody>
                  <a:tcPr marT="45699" marB="45699">
                    <a:lnL w="12700" cap="flat" cmpd="sng" algn="ctr">
                      <a:solidFill>
                        <a:schemeClr val="tx1"/>
                      </a:solidFill>
                      <a:prstDash val="solid"/>
                      <a:round/>
                      <a:headEnd type="none" w="med" len="med"/>
                      <a:tailEnd type="none" w="med" len="med"/>
                    </a:lnL>
                  </a:tcPr>
                </a:tc>
                <a:tc>
                  <a:txBody>
                    <a:bodyPr/>
                    <a:lstStyle/>
                    <a:p>
                      <a:pPr algn="ctr"/>
                      <a:r>
                        <a:rPr lang="en-US" sz="1800" dirty="0" smtClean="0"/>
                        <a:t>9%</a:t>
                      </a:r>
                      <a:endParaRPr lang="en-US" sz="1800" dirty="0"/>
                    </a:p>
                  </a:txBody>
                  <a:tcPr marT="45699" marB="45699">
                    <a:lnR w="12700" cap="flat" cmpd="sng" algn="ctr">
                      <a:solidFill>
                        <a:schemeClr val="tx1"/>
                      </a:solidFill>
                      <a:prstDash val="solid"/>
                      <a:round/>
                      <a:headEnd type="none" w="med" len="med"/>
                      <a:tailEnd type="none" w="med" len="med"/>
                    </a:lnR>
                  </a:tcPr>
                </a:tc>
              </a:tr>
              <a:tr h="365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Legal</a:t>
                      </a:r>
                    </a:p>
                  </a:txBody>
                  <a:tcPr marT="45699" marB="45699">
                    <a:lnL w="12700" cap="flat" cmpd="sng" algn="ctr">
                      <a:solidFill>
                        <a:schemeClr val="tx1"/>
                      </a:solidFill>
                      <a:prstDash val="solid"/>
                      <a:round/>
                      <a:headEnd type="none" w="med" len="med"/>
                      <a:tailEnd type="none" w="med" len="med"/>
                    </a:lnL>
                  </a:tcPr>
                </a:tc>
                <a:tc>
                  <a:txBody>
                    <a:bodyPr/>
                    <a:lstStyle/>
                    <a:p>
                      <a:pPr algn="ctr"/>
                      <a:r>
                        <a:rPr lang="en-US" sz="1800" dirty="0" smtClean="0"/>
                        <a:t>6%</a:t>
                      </a:r>
                      <a:endParaRPr lang="en-US" sz="1800" dirty="0"/>
                    </a:p>
                  </a:txBody>
                  <a:tcPr marT="45699" marB="45699">
                    <a:lnR w="12700" cap="flat" cmpd="sng" algn="ctr">
                      <a:solidFill>
                        <a:schemeClr val="tx1"/>
                      </a:solidFill>
                      <a:prstDash val="solid"/>
                      <a:round/>
                      <a:headEnd type="none" w="med" len="med"/>
                      <a:tailEnd type="none" w="med" len="med"/>
                    </a:lnR>
                  </a:tcPr>
                </a:tc>
              </a:tr>
              <a:tr h="365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Retail</a:t>
                      </a:r>
                    </a:p>
                  </a:txBody>
                  <a:tcPr marT="45699" marB="45699">
                    <a:lnL w="12700" cap="flat" cmpd="sng" algn="ctr">
                      <a:solidFill>
                        <a:schemeClr val="tx1"/>
                      </a:solidFill>
                      <a:prstDash val="solid"/>
                      <a:round/>
                      <a:headEnd type="none" w="med" len="med"/>
                      <a:tailEnd type="none" w="med" len="med"/>
                    </a:lnL>
                  </a:tcPr>
                </a:tc>
                <a:tc>
                  <a:txBody>
                    <a:bodyPr/>
                    <a:lstStyle/>
                    <a:p>
                      <a:pPr algn="ctr"/>
                      <a:r>
                        <a:rPr lang="en-US" sz="1800" dirty="0" smtClean="0"/>
                        <a:t>9%</a:t>
                      </a:r>
                      <a:endParaRPr lang="en-US" sz="1800" dirty="0"/>
                    </a:p>
                  </a:txBody>
                  <a:tcPr marT="45699" marB="45699">
                    <a:lnR w="12700" cap="flat" cmpd="sng" algn="ctr">
                      <a:solidFill>
                        <a:schemeClr val="tx1"/>
                      </a:solidFill>
                      <a:prstDash val="solid"/>
                      <a:round/>
                      <a:headEnd type="none" w="med" len="med"/>
                      <a:tailEnd type="none" w="med" len="med"/>
                    </a:lnR>
                  </a:tcPr>
                </a:tc>
              </a:tr>
              <a:tr h="365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Wholesale</a:t>
                      </a:r>
                      <a:r>
                        <a:rPr lang="en-US" sz="1800" baseline="0" dirty="0" smtClean="0"/>
                        <a:t> Telecom</a:t>
                      </a:r>
                      <a:endParaRPr lang="en-US" sz="1800" dirty="0" smtClean="0"/>
                    </a:p>
                  </a:txBody>
                  <a:tcPr marT="45699" marB="45699">
                    <a:lnL w="12700" cap="flat" cmpd="sng" algn="ctr">
                      <a:solidFill>
                        <a:schemeClr val="tx1"/>
                      </a:solidFill>
                      <a:prstDash val="solid"/>
                      <a:round/>
                      <a:headEnd type="none" w="med" len="med"/>
                      <a:tailEnd type="none" w="med" len="med"/>
                    </a:lnL>
                  </a:tcPr>
                </a:tc>
                <a:tc>
                  <a:txBody>
                    <a:bodyPr/>
                    <a:lstStyle/>
                    <a:p>
                      <a:pPr algn="ctr"/>
                      <a:r>
                        <a:rPr lang="en-US" sz="1800" dirty="0" smtClean="0"/>
                        <a:t>9%</a:t>
                      </a:r>
                      <a:endParaRPr lang="en-US" sz="1800" dirty="0"/>
                    </a:p>
                  </a:txBody>
                  <a:tcPr marT="45699" marB="45699">
                    <a:lnR w="12700" cap="flat" cmpd="sng" algn="ctr">
                      <a:solidFill>
                        <a:schemeClr val="tx1"/>
                      </a:solidFill>
                      <a:prstDash val="solid"/>
                      <a:round/>
                      <a:headEnd type="none" w="med" len="med"/>
                      <a:tailEnd type="none" w="med" len="med"/>
                    </a:lnR>
                  </a:tcPr>
                </a:tc>
              </a:tr>
              <a:tr h="365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Media</a:t>
                      </a:r>
                    </a:p>
                  </a:txBody>
                  <a:tcPr marT="45699" marB="4569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dirty="0" smtClean="0"/>
                        <a:t>6%</a:t>
                      </a:r>
                      <a:endParaRPr lang="en-US" sz="1800" dirty="0"/>
                    </a:p>
                  </a:txBody>
                  <a:tcPr marT="45699" marB="4569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6" name="Picture 5" descr="Picturez1.jpg"/>
          <p:cNvPicPr>
            <a:picLocks noChangeAspect="1"/>
          </p:cNvPicPr>
          <p:nvPr/>
        </p:nvPicPr>
        <p:blipFill>
          <a:blip r:embed="rId2" cstate="print"/>
          <a:stretch>
            <a:fillRect/>
          </a:stretch>
        </p:blipFill>
        <p:spPr>
          <a:xfrm>
            <a:off x="6324600" y="1295400"/>
            <a:ext cx="2281668" cy="378153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984" y="0"/>
            <a:ext cx="8898015" cy="696913"/>
          </a:xfrm>
        </p:spPr>
        <p:txBody>
          <a:bodyPr/>
          <a:lstStyle/>
          <a:p>
            <a:pPr marL="0" indent="0"/>
            <a:r>
              <a:rPr lang="en-US" sz="2400" dirty="0" smtClean="0"/>
              <a:t>Why Carrier Ethernet was Chosen: Financial Applications</a:t>
            </a:r>
            <a:endParaRPr lang="en-US" sz="2400" dirty="0"/>
          </a:p>
        </p:txBody>
      </p:sp>
      <p:sp>
        <p:nvSpPr>
          <p:cNvPr id="3" name="Content Placeholder 2"/>
          <p:cNvSpPr>
            <a:spLocks noGrp="1"/>
          </p:cNvSpPr>
          <p:nvPr>
            <p:ph idx="4294967295"/>
          </p:nvPr>
        </p:nvSpPr>
        <p:spPr>
          <a:xfrm>
            <a:off x="245984" y="1066800"/>
            <a:ext cx="8898015" cy="1295400"/>
          </a:xfrm>
        </p:spPr>
        <p:txBody>
          <a:bodyPr>
            <a:normAutofit fontScale="92500"/>
          </a:bodyPr>
          <a:lstStyle/>
          <a:p>
            <a:pPr marL="0" indent="0">
              <a:buNone/>
            </a:pPr>
            <a:r>
              <a:rPr lang="en-US" sz="2400" b="0" dirty="0" smtClean="0">
                <a:solidFill>
                  <a:schemeClr val="bg1"/>
                </a:solidFill>
              </a:rPr>
              <a:t>The following summarizes why Carrier Ethernet was chosen in 10 </a:t>
            </a:r>
            <a:r>
              <a:rPr lang="en-US" sz="2400" b="0" u="sng" dirty="0" smtClean="0">
                <a:solidFill>
                  <a:schemeClr val="bg1"/>
                </a:solidFill>
              </a:rPr>
              <a:t>actual</a:t>
            </a:r>
            <a:r>
              <a:rPr lang="en-US" sz="2400" b="0" dirty="0" smtClean="0">
                <a:solidFill>
                  <a:schemeClr val="bg1"/>
                </a:solidFill>
              </a:rPr>
              <a:t> financial case studies including regional, global and trading banks, financial institutions and the world’s largest stock exchanges</a:t>
            </a:r>
            <a:endParaRPr lang="en-US" sz="2400" b="0" dirty="0">
              <a:solidFill>
                <a:schemeClr val="bg1"/>
              </a:solidFill>
            </a:endParaRPr>
          </a:p>
        </p:txBody>
      </p:sp>
      <p:graphicFrame>
        <p:nvGraphicFramePr>
          <p:cNvPr id="4" name="Table 3"/>
          <p:cNvGraphicFramePr>
            <a:graphicFrameLocks noGrp="1"/>
          </p:cNvGraphicFramePr>
          <p:nvPr/>
        </p:nvGraphicFramePr>
        <p:xfrm>
          <a:off x="929040" y="2594155"/>
          <a:ext cx="7361815" cy="3291840"/>
        </p:xfrm>
        <a:graphic>
          <a:graphicData uri="http://schemas.openxmlformats.org/drawingml/2006/table">
            <a:tbl>
              <a:tblPr>
                <a:tableStyleId>{08FB837D-C827-4EFA-A057-4D05807E0F7C}</a:tableStyleId>
              </a:tblPr>
              <a:tblGrid>
                <a:gridCol w="7361815"/>
              </a:tblGrid>
              <a:tr h="25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Key Factors for</a:t>
                      </a:r>
                      <a:r>
                        <a:rPr lang="en-US" sz="1800" b="1" baseline="0" dirty="0" smtClean="0">
                          <a:solidFill>
                            <a:schemeClr val="bg1"/>
                          </a:solidFill>
                        </a:rPr>
                        <a:t> Choosing Carrier Ethernet </a:t>
                      </a:r>
                      <a:endParaRPr lang="en-US" sz="1800" b="1" dirty="0" smtClean="0">
                        <a:solidFill>
                          <a:schemeClr val="bg1"/>
                        </a:solidFill>
                        <a:latin typeface="+mn-lt"/>
                        <a:ea typeface="Times New Roman"/>
                        <a:cs typeface="Times New Roman"/>
                      </a:endParaRPr>
                    </a:p>
                  </a:txBody>
                  <a:tcPr marL="55418" marR="55418" marT="0" marB="0">
                    <a:solidFill>
                      <a:srgbClr val="6666FF"/>
                    </a:solidFill>
                  </a:tcPr>
                </a:tc>
              </a:tr>
              <a:tr h="254000">
                <a:tc>
                  <a:txBody>
                    <a:bodyPr/>
                    <a:lstStyle/>
                    <a:p>
                      <a:pPr marL="0" marR="0" algn="l" defTabSz="914400" rtl="0" eaLnBrk="1" latinLnBrk="0" hangingPunct="1">
                        <a:spcBef>
                          <a:spcPts val="0"/>
                        </a:spcBef>
                        <a:spcAft>
                          <a:spcPts val="0"/>
                        </a:spcAft>
                      </a:pPr>
                      <a:r>
                        <a:rPr lang="en-US" sz="1800" kern="1200" dirty="0" smtClean="0">
                          <a:solidFill>
                            <a:schemeClr val="dk1"/>
                          </a:solidFill>
                          <a:latin typeface="Arial"/>
                          <a:ea typeface="Times New Roman"/>
                          <a:cs typeface="Times New Roman"/>
                        </a:rPr>
                        <a:t>Low </a:t>
                      </a:r>
                      <a:r>
                        <a:rPr lang="en-US" sz="1800" kern="1200" dirty="0">
                          <a:solidFill>
                            <a:schemeClr val="dk1"/>
                          </a:solidFill>
                          <a:latin typeface="Arial"/>
                          <a:ea typeface="Times New Roman"/>
                          <a:cs typeface="Times New Roman"/>
                        </a:rPr>
                        <a:t>latency between centers 50 miles apart</a:t>
                      </a:r>
                    </a:p>
                  </a:txBody>
                  <a:tcPr marL="55418" marR="55418" marT="0" marB="0"/>
                </a:tc>
              </a:tr>
              <a:tr h="254000">
                <a:tc>
                  <a:txBody>
                    <a:bodyPr/>
                    <a:lstStyle/>
                    <a:p>
                      <a:pPr marL="0" marR="0" algn="l" defTabSz="914400" rtl="0" eaLnBrk="1" latinLnBrk="0" hangingPunct="1">
                        <a:spcBef>
                          <a:spcPts val="0"/>
                        </a:spcBef>
                        <a:spcAft>
                          <a:spcPts val="0"/>
                        </a:spcAft>
                      </a:pPr>
                      <a:r>
                        <a:rPr lang="en-US" sz="1800" kern="1200" dirty="0" smtClean="0">
                          <a:solidFill>
                            <a:schemeClr val="dk1"/>
                          </a:solidFill>
                          <a:latin typeface="Arial"/>
                          <a:ea typeface="Times New Roman"/>
                          <a:cs typeface="Times New Roman"/>
                        </a:rPr>
                        <a:t>Low latency, Flexibility of EVPL</a:t>
                      </a:r>
                      <a:endParaRPr lang="en-US" sz="1800" kern="1200" dirty="0">
                        <a:solidFill>
                          <a:schemeClr val="dk1"/>
                        </a:solidFill>
                        <a:latin typeface="Arial"/>
                        <a:ea typeface="Times New Roman"/>
                        <a:cs typeface="Times New Roman"/>
                      </a:endParaRPr>
                    </a:p>
                  </a:txBody>
                  <a:tcPr marL="55418" marR="55418" marT="0" marB="0"/>
                </a:tc>
              </a:tr>
              <a:tr h="254000">
                <a:tc>
                  <a:txBody>
                    <a:bodyPr/>
                    <a:lstStyle/>
                    <a:p>
                      <a:pPr marL="0" marR="0" algn="l" defTabSz="914400" rtl="0" eaLnBrk="1" latinLnBrk="0" hangingPunct="1">
                        <a:spcBef>
                          <a:spcPts val="0"/>
                        </a:spcBef>
                        <a:spcAft>
                          <a:spcPts val="0"/>
                        </a:spcAft>
                      </a:pPr>
                      <a:r>
                        <a:rPr lang="en-US" sz="1800" kern="1200" dirty="0">
                          <a:solidFill>
                            <a:schemeClr val="dk1"/>
                          </a:solidFill>
                          <a:latin typeface="Arial"/>
                          <a:ea typeface="Times New Roman"/>
                          <a:cs typeface="Times New Roman"/>
                        </a:rPr>
                        <a:t>Performance and </a:t>
                      </a:r>
                      <a:r>
                        <a:rPr lang="en-US" sz="1800" kern="1200" dirty="0" smtClean="0">
                          <a:solidFill>
                            <a:schemeClr val="dk1"/>
                          </a:solidFill>
                          <a:latin typeface="Arial"/>
                          <a:ea typeface="Times New Roman"/>
                          <a:cs typeface="Times New Roman"/>
                        </a:rPr>
                        <a:t>bandwidth</a:t>
                      </a:r>
                      <a:endParaRPr lang="en-US" sz="1800" kern="1200" dirty="0">
                        <a:solidFill>
                          <a:schemeClr val="dk1"/>
                        </a:solidFill>
                        <a:latin typeface="Arial"/>
                        <a:ea typeface="Times New Roman"/>
                        <a:cs typeface="Times New Roman"/>
                      </a:endParaRPr>
                    </a:p>
                  </a:txBody>
                  <a:tcPr marL="55418" marR="55418" marT="0" marB="0"/>
                </a:tc>
              </a:tr>
              <a:tr h="254000">
                <a:tc>
                  <a:txBody>
                    <a:bodyPr/>
                    <a:lstStyle/>
                    <a:p>
                      <a:pPr marL="0" marR="0" algn="l" defTabSz="914400" rtl="0" eaLnBrk="1" latinLnBrk="0" hangingPunct="1">
                        <a:spcBef>
                          <a:spcPts val="0"/>
                        </a:spcBef>
                        <a:spcAft>
                          <a:spcPts val="0"/>
                        </a:spcAft>
                      </a:pPr>
                      <a:r>
                        <a:rPr lang="en-US" sz="1800" kern="1200" dirty="0" smtClean="0">
                          <a:solidFill>
                            <a:schemeClr val="dk1"/>
                          </a:solidFill>
                          <a:latin typeface="Arial"/>
                          <a:ea typeface="Times New Roman"/>
                          <a:cs typeface="Times New Roman"/>
                        </a:rPr>
                        <a:t>Seamless </a:t>
                      </a:r>
                      <a:r>
                        <a:rPr lang="en-US" sz="1800" kern="1200" dirty="0">
                          <a:solidFill>
                            <a:schemeClr val="dk1"/>
                          </a:solidFill>
                          <a:latin typeface="Arial"/>
                          <a:ea typeface="Times New Roman"/>
                          <a:cs typeface="Times New Roman"/>
                        </a:rPr>
                        <a:t>scalability and low cost</a:t>
                      </a:r>
                    </a:p>
                  </a:txBody>
                  <a:tcPr marL="55418" marR="55418" marT="0" marB="0"/>
                </a:tc>
              </a:tr>
              <a:tr h="508000">
                <a:tc>
                  <a:txBody>
                    <a:bodyPr/>
                    <a:lstStyle/>
                    <a:p>
                      <a:pPr marL="0" marR="0" algn="l" defTabSz="914400" rtl="0" eaLnBrk="1" latinLnBrk="0" hangingPunct="1">
                        <a:spcBef>
                          <a:spcPts val="0"/>
                        </a:spcBef>
                        <a:spcAft>
                          <a:spcPts val="0"/>
                        </a:spcAft>
                      </a:pPr>
                      <a:r>
                        <a:rPr lang="en-US" sz="1800" kern="1200" dirty="0">
                          <a:solidFill>
                            <a:schemeClr val="dk1"/>
                          </a:solidFill>
                          <a:latin typeface="Arial"/>
                          <a:ea typeface="Times New Roman"/>
                          <a:cs typeface="Times New Roman"/>
                        </a:rPr>
                        <a:t>Delivery of cloud applications, visibility and control are </a:t>
                      </a:r>
                      <a:r>
                        <a:rPr lang="en-US" sz="1800" kern="1200" dirty="0" smtClean="0">
                          <a:solidFill>
                            <a:schemeClr val="dk1"/>
                          </a:solidFill>
                          <a:latin typeface="Arial"/>
                          <a:ea typeface="Times New Roman"/>
                          <a:cs typeface="Times New Roman"/>
                        </a:rPr>
                        <a:t>cited </a:t>
                      </a:r>
                      <a:r>
                        <a:rPr lang="en-US" sz="1800" kern="1200" dirty="0">
                          <a:solidFill>
                            <a:schemeClr val="dk1"/>
                          </a:solidFill>
                          <a:latin typeface="Arial"/>
                          <a:ea typeface="Times New Roman"/>
                          <a:cs typeface="Times New Roman"/>
                        </a:rPr>
                        <a:t>in a SAN and ELAN/VPLS interconnected network</a:t>
                      </a:r>
                    </a:p>
                  </a:txBody>
                  <a:tcPr marL="55418" marR="55418" marT="0" marB="0"/>
                </a:tc>
              </a:tr>
              <a:tr h="254000">
                <a:tc>
                  <a:txBody>
                    <a:bodyPr/>
                    <a:lstStyle/>
                    <a:p>
                      <a:pPr marL="0" marR="0" algn="l" defTabSz="914400" rtl="0" eaLnBrk="1" latinLnBrk="0" hangingPunct="1">
                        <a:spcBef>
                          <a:spcPts val="0"/>
                        </a:spcBef>
                        <a:spcAft>
                          <a:spcPts val="0"/>
                        </a:spcAft>
                      </a:pPr>
                      <a:r>
                        <a:rPr lang="en-US" sz="1800" kern="1200" dirty="0">
                          <a:solidFill>
                            <a:schemeClr val="dk1"/>
                          </a:solidFill>
                          <a:latin typeface="Arial"/>
                          <a:ea typeface="Times New Roman"/>
                          <a:cs typeface="Times New Roman"/>
                        </a:rPr>
                        <a:t>Low </a:t>
                      </a:r>
                      <a:r>
                        <a:rPr lang="en-US" sz="1800" kern="1200" dirty="0" smtClean="0">
                          <a:solidFill>
                            <a:schemeClr val="dk1"/>
                          </a:solidFill>
                          <a:latin typeface="Arial"/>
                          <a:ea typeface="Times New Roman"/>
                          <a:cs typeface="Times New Roman"/>
                        </a:rPr>
                        <a:t>latency and cost effective bandwidth</a:t>
                      </a:r>
                      <a:endParaRPr lang="en-US" sz="1800" kern="1200" dirty="0">
                        <a:solidFill>
                          <a:schemeClr val="dk1"/>
                        </a:solidFill>
                        <a:latin typeface="Arial"/>
                        <a:ea typeface="Times New Roman"/>
                        <a:cs typeface="Times New Roman"/>
                      </a:endParaRPr>
                    </a:p>
                  </a:txBody>
                  <a:tcPr marL="55418" marR="55418" marT="0" marB="0"/>
                </a:tc>
              </a:tr>
              <a:tr h="254000">
                <a:tc>
                  <a:txBody>
                    <a:bodyPr/>
                    <a:lstStyle/>
                    <a:p>
                      <a:pPr marL="0" marR="0" algn="l" defTabSz="914400" rtl="0" eaLnBrk="1" latinLnBrk="0" hangingPunct="1">
                        <a:spcBef>
                          <a:spcPts val="0"/>
                        </a:spcBef>
                        <a:spcAft>
                          <a:spcPts val="0"/>
                        </a:spcAft>
                      </a:pPr>
                      <a:r>
                        <a:rPr lang="en-US" sz="1800" kern="1200" dirty="0">
                          <a:solidFill>
                            <a:schemeClr val="dk1"/>
                          </a:solidFill>
                          <a:latin typeface="Arial"/>
                          <a:ea typeface="Times New Roman"/>
                          <a:cs typeface="Times New Roman"/>
                        </a:rPr>
                        <a:t>Ubiquity and simplicity – important factors.</a:t>
                      </a:r>
                    </a:p>
                  </a:txBody>
                  <a:tcPr marL="55418" marR="55418" marT="0" marB="0"/>
                </a:tc>
              </a:tr>
              <a:tr h="254000">
                <a:tc>
                  <a:txBody>
                    <a:bodyPr/>
                    <a:lstStyle/>
                    <a:p>
                      <a:pPr marL="0" marR="0" algn="l" defTabSz="914400" rtl="0" eaLnBrk="1" latinLnBrk="0" hangingPunct="1">
                        <a:spcBef>
                          <a:spcPts val="0"/>
                        </a:spcBef>
                        <a:spcAft>
                          <a:spcPts val="0"/>
                        </a:spcAft>
                      </a:pPr>
                      <a:r>
                        <a:rPr lang="en-US" sz="1800" kern="1200" dirty="0">
                          <a:solidFill>
                            <a:schemeClr val="dk1"/>
                          </a:solidFill>
                          <a:latin typeface="Arial"/>
                          <a:ea typeface="Times New Roman"/>
                          <a:cs typeface="Times New Roman"/>
                        </a:rPr>
                        <a:t>Speed, reliability, ease of expansion </a:t>
                      </a:r>
                    </a:p>
                  </a:txBody>
                  <a:tcPr marL="55418" marR="55418" marT="0" marB="0"/>
                </a:tc>
              </a:tr>
              <a:tr h="254000">
                <a:tc>
                  <a:txBody>
                    <a:bodyPr/>
                    <a:lstStyle/>
                    <a:p>
                      <a:pPr marL="0" marR="0" algn="l" defTabSz="914400" rtl="0" eaLnBrk="1" latinLnBrk="0" hangingPunct="1">
                        <a:spcBef>
                          <a:spcPts val="0"/>
                        </a:spcBef>
                        <a:spcAft>
                          <a:spcPts val="0"/>
                        </a:spcAft>
                      </a:pPr>
                      <a:r>
                        <a:rPr lang="en-US" sz="1800" kern="1200" dirty="0" smtClean="0">
                          <a:solidFill>
                            <a:schemeClr val="dk1"/>
                          </a:solidFill>
                          <a:latin typeface="Arial"/>
                          <a:ea typeface="Times New Roman"/>
                          <a:cs typeface="Times New Roman"/>
                        </a:rPr>
                        <a:t>Reliability and speed </a:t>
                      </a:r>
                      <a:endParaRPr lang="en-US" sz="1800" kern="1200" dirty="0">
                        <a:solidFill>
                          <a:schemeClr val="dk1"/>
                        </a:solidFill>
                        <a:latin typeface="Arial"/>
                        <a:ea typeface="Times New Roman"/>
                        <a:cs typeface="Times New Roman"/>
                      </a:endParaRPr>
                    </a:p>
                  </a:txBody>
                  <a:tcPr marL="55418" marR="55418" marT="0" marB="0"/>
                </a:tc>
              </a:tr>
              <a:tr h="254000">
                <a:tc>
                  <a:txBody>
                    <a:bodyPr/>
                    <a:lstStyle/>
                    <a:p>
                      <a:pPr marL="0" marR="0" algn="l" defTabSz="914400" rtl="0" eaLnBrk="1" latinLnBrk="0" hangingPunct="1">
                        <a:spcBef>
                          <a:spcPts val="0"/>
                        </a:spcBef>
                        <a:spcAft>
                          <a:spcPts val="0"/>
                        </a:spcAft>
                      </a:pPr>
                      <a:r>
                        <a:rPr lang="en-US" sz="1800" kern="1200" dirty="0" smtClean="0">
                          <a:solidFill>
                            <a:schemeClr val="dk1"/>
                          </a:solidFill>
                          <a:latin typeface="Arial"/>
                          <a:ea typeface="Times New Roman"/>
                          <a:cs typeface="Times New Roman"/>
                        </a:rPr>
                        <a:t>Cost savings and growth potential</a:t>
                      </a:r>
                      <a:endParaRPr lang="en-US" sz="1800" kern="1200" dirty="0">
                        <a:solidFill>
                          <a:schemeClr val="dk1"/>
                        </a:solidFill>
                        <a:latin typeface="Arial"/>
                        <a:ea typeface="Times New Roman"/>
                        <a:cs typeface="Times New Roman"/>
                      </a:endParaRPr>
                    </a:p>
                  </a:txBody>
                  <a:tcPr marL="55418" marR="55418" marT="0" marB="0"/>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553200"/>
          </a:xfrm>
          <a:prstGeom prst="rect">
            <a:avLst/>
          </a:prstGeom>
          <a:gradFill>
            <a:gsLst>
              <a:gs pos="0">
                <a:srgbClr val="0071BD"/>
              </a:gs>
              <a:gs pos="65000">
                <a:srgbClr val="002E4D"/>
              </a:gs>
              <a:gs pos="87000">
                <a:srgbClr val="001928"/>
              </a:gs>
              <a:gs pos="100000">
                <a:srgbClr val="000F1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Subtitle 10"/>
          <p:cNvSpPr>
            <a:spLocks noGrp="1"/>
          </p:cNvSpPr>
          <p:nvPr>
            <p:ph type="subTitle" idx="4294967295"/>
          </p:nvPr>
        </p:nvSpPr>
        <p:spPr>
          <a:xfrm>
            <a:off x="1371600" y="4724400"/>
            <a:ext cx="6400800" cy="990600"/>
          </a:xfrm>
        </p:spPr>
        <p:txBody>
          <a:bodyPr rtlCol="0">
            <a:normAutofit/>
          </a:bodyPr>
          <a:lstStyle/>
          <a:p>
            <a:pPr marL="0" indent="0" algn="ctr" eaLnBrk="1" fontAlgn="auto" hangingPunct="1">
              <a:spcAft>
                <a:spcPts val="0"/>
              </a:spcAft>
              <a:buNone/>
              <a:defRPr/>
            </a:pPr>
            <a:r>
              <a:rPr lang="en-US" dirty="0" smtClean="0">
                <a:solidFill>
                  <a:schemeClr val="bg1"/>
                </a:solidFill>
                <a:effectLst>
                  <a:outerShdw blurRad="38100" dist="38100" dir="2700000" algn="tl">
                    <a:srgbClr val="000000">
                      <a:alpha val="43137"/>
                    </a:srgbClr>
                  </a:outerShdw>
                </a:effectLst>
              </a:rPr>
              <a:t>One example compiled from actual case studies submitted to the MEF</a:t>
            </a:r>
            <a:endParaRPr lang="en-US" dirty="0">
              <a:solidFill>
                <a:schemeClr val="bg1"/>
              </a:solidFill>
              <a:effectLst>
                <a:outerShdw blurRad="38100" dist="38100" dir="2700000" algn="tl">
                  <a:srgbClr val="000000">
                    <a:alpha val="43137"/>
                  </a:srgbClr>
                </a:outerShdw>
              </a:effectLst>
            </a:endParaRPr>
          </a:p>
        </p:txBody>
      </p:sp>
      <p:sp>
        <p:nvSpPr>
          <p:cNvPr id="15" name="Title 14"/>
          <p:cNvSpPr>
            <a:spLocks noGrp="1"/>
          </p:cNvSpPr>
          <p:nvPr>
            <p:ph type="ctrTitle"/>
          </p:nvPr>
        </p:nvSpPr>
        <p:spPr>
          <a:xfrm>
            <a:off x="0" y="292100"/>
            <a:ext cx="9144000" cy="2286000"/>
          </a:xfrm>
        </p:spPr>
        <p:txBody>
          <a:bodyPr/>
          <a:lstStyle/>
          <a:p>
            <a:pPr marL="0" indent="0" eaLnBrk="1" hangingPunct="1">
              <a:defRPr/>
            </a:pPr>
            <a:r>
              <a:rPr lang="en-US" sz="4400" kern="1200" dirty="0" smtClean="0">
                <a:ln w="50800"/>
              </a:rPr>
              <a:t>Ethernet Business Services</a:t>
            </a:r>
            <a:br>
              <a:rPr lang="en-US" sz="4400" kern="1200" dirty="0" smtClean="0">
                <a:ln w="50800"/>
              </a:rPr>
            </a:br>
            <a:r>
              <a:rPr lang="en-US" sz="4400" kern="1200" dirty="0" smtClean="0">
                <a:ln w="50800"/>
              </a:rPr>
              <a:t>Use Cases</a:t>
            </a:r>
          </a:p>
        </p:txBody>
      </p:sp>
      <p:grpSp>
        <p:nvGrpSpPr>
          <p:cNvPr id="2" name="Group 9"/>
          <p:cNvGrpSpPr>
            <a:grpSpLocks/>
          </p:cNvGrpSpPr>
          <p:nvPr/>
        </p:nvGrpSpPr>
        <p:grpSpPr bwMode="auto">
          <a:xfrm>
            <a:off x="381000" y="2514600"/>
            <a:ext cx="8439150" cy="1677988"/>
            <a:chOff x="400050" y="2286000"/>
            <a:chExt cx="10782300" cy="2143125"/>
          </a:xfrm>
        </p:grpSpPr>
        <p:pic>
          <p:nvPicPr>
            <p:cNvPr id="21" name="Picture 20" descr="Sprite 99.jpg"/>
            <p:cNvPicPr>
              <a:picLocks noChangeAspect="1"/>
            </p:cNvPicPr>
            <p:nvPr/>
          </p:nvPicPr>
          <p:blipFill>
            <a:blip r:embed="rId2" cstate="print"/>
            <a:stretch>
              <a:fillRect/>
            </a:stretch>
          </p:blipFill>
          <p:spPr>
            <a:xfrm>
              <a:off x="8610500" y="2286000"/>
              <a:ext cx="2571850" cy="2143125"/>
            </a:xfrm>
            <a:prstGeom prst="rect">
              <a:avLst/>
            </a:prstGeom>
            <a:ln w="28575">
              <a:solidFill>
                <a:schemeClr val="bg1"/>
              </a:solidFill>
            </a:ln>
            <a:effectLst>
              <a:outerShdw blurRad="50800" dist="38100" dir="2700000" algn="tl" rotWithShape="0">
                <a:prstClr val="black">
                  <a:alpha val="40000"/>
                </a:prstClr>
              </a:outerShdw>
            </a:effectLst>
          </p:spPr>
        </p:pic>
        <p:pic>
          <p:nvPicPr>
            <p:cNvPr id="22" name="Picture 21" descr="Sprite 22.jpg"/>
            <p:cNvPicPr>
              <a:picLocks noChangeAspect="1"/>
            </p:cNvPicPr>
            <p:nvPr/>
          </p:nvPicPr>
          <p:blipFill>
            <a:blip r:embed="rId3" cstate="print"/>
            <a:stretch>
              <a:fillRect/>
            </a:stretch>
          </p:blipFill>
          <p:spPr>
            <a:xfrm>
              <a:off x="5868274" y="2286000"/>
              <a:ext cx="2571850" cy="2143125"/>
            </a:xfrm>
            <a:prstGeom prst="rect">
              <a:avLst/>
            </a:prstGeom>
            <a:ln w="28575">
              <a:solidFill>
                <a:schemeClr val="bg1"/>
              </a:solidFill>
            </a:ln>
            <a:effectLst>
              <a:outerShdw blurRad="50800" dist="38100" dir="2700000" algn="tl" rotWithShape="0">
                <a:prstClr val="black">
                  <a:alpha val="40000"/>
                </a:prstClr>
              </a:outerShdw>
            </a:effectLst>
          </p:spPr>
        </p:pic>
        <p:pic>
          <p:nvPicPr>
            <p:cNvPr id="23" name="Picture 22" descr="Sprite 61.jpg"/>
            <p:cNvPicPr>
              <a:picLocks noChangeAspect="1"/>
            </p:cNvPicPr>
            <p:nvPr/>
          </p:nvPicPr>
          <p:blipFill>
            <a:blip r:embed="rId4" cstate="print"/>
            <a:stretch>
              <a:fillRect/>
            </a:stretch>
          </p:blipFill>
          <p:spPr>
            <a:xfrm>
              <a:off x="3124021" y="2286000"/>
              <a:ext cx="2571850" cy="2143125"/>
            </a:xfrm>
            <a:prstGeom prst="rect">
              <a:avLst/>
            </a:prstGeom>
            <a:ln w="28575">
              <a:solidFill>
                <a:schemeClr val="bg1"/>
              </a:solidFill>
            </a:ln>
            <a:effectLst>
              <a:outerShdw blurRad="50800" dist="38100" dir="2700000" algn="tl" rotWithShape="0">
                <a:prstClr val="black">
                  <a:alpha val="40000"/>
                </a:prstClr>
              </a:outerShdw>
            </a:effectLst>
          </p:spPr>
        </p:pic>
        <p:pic>
          <p:nvPicPr>
            <p:cNvPr id="24" name="Picture 23" descr="Sprite 74.jpg"/>
            <p:cNvPicPr>
              <a:picLocks noChangeAspect="1"/>
            </p:cNvPicPr>
            <p:nvPr/>
          </p:nvPicPr>
          <p:blipFill>
            <a:blip r:embed="rId5" cstate="print"/>
            <a:stretch>
              <a:fillRect/>
            </a:stretch>
          </p:blipFill>
          <p:spPr>
            <a:xfrm>
              <a:off x="400050" y="2286000"/>
              <a:ext cx="2571850" cy="2143125"/>
            </a:xfrm>
            <a:prstGeom prst="rect">
              <a:avLst/>
            </a:prstGeom>
            <a:ln w="28575">
              <a:solidFill>
                <a:schemeClr val="bg1"/>
              </a:solidFill>
            </a:ln>
            <a:effectLst>
              <a:outerShdw blurRad="50800" dist="38100" dir="2700000" algn="tl" rotWithShape="0">
                <a:prstClr val="black">
                  <a:alpha val="40000"/>
                </a:prstClr>
              </a:outerShdw>
            </a:effectLst>
          </p:spPr>
        </p:pic>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4" name="Rectangle 4"/>
          <p:cNvSpPr>
            <a:spLocks noGrp="1" noChangeArrowheads="1"/>
          </p:cNvSpPr>
          <p:nvPr>
            <p:ph type="title"/>
          </p:nvPr>
        </p:nvSpPr>
        <p:spPr>
          <a:xfrm>
            <a:off x="533401" y="1371600"/>
            <a:ext cx="8229599" cy="35052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u="sng" dirty="0" smtClean="0">
                <a:ln>
                  <a:solidFill>
                    <a:schemeClr val="tx1">
                      <a:lumMod val="75000"/>
                      <a:lumOff val="25000"/>
                    </a:schemeClr>
                  </a:solidFill>
                  <a:prstDash val="solid"/>
                </a:ln>
                <a:solidFill>
                  <a:schemeClr val="tx1">
                    <a:lumMod val="85000"/>
                    <a:lumOff val="15000"/>
                  </a:schemeClr>
                </a:solidFill>
                <a:effectLst>
                  <a:outerShdw blurRad="88000" dist="50800" dir="5040000" algn="tl">
                    <a:schemeClr val="accent4">
                      <a:tint val="80000"/>
                      <a:satMod val="250000"/>
                      <a:alpha val="45000"/>
                    </a:schemeClr>
                  </a:outerShdw>
                </a:effectLst>
              </a:rPr>
              <a:t>Application:</a:t>
            </a:r>
            <a:r>
              <a:rPr lang="en-US" dirty="0" smtClean="0">
                <a:ln>
                  <a:solidFill>
                    <a:schemeClr val="tx1">
                      <a:lumMod val="75000"/>
                      <a:lumOff val="2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dirty="0" smtClean="0">
                <a:ln>
                  <a:solidFill>
                    <a:schemeClr val="tx1">
                      <a:lumMod val="75000"/>
                      <a:lumOff val="2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dirty="0" smtClean="0">
                <a:ln>
                  <a:solidFill>
                    <a:schemeClr val="tx1">
                      <a:lumMod val="75000"/>
                      <a:lumOff val="2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Information Technology Applications </a:t>
            </a:r>
            <a:br>
              <a:rPr lang="en-US" dirty="0" smtClean="0">
                <a:ln>
                  <a:solidFill>
                    <a:schemeClr val="tx1">
                      <a:lumMod val="75000"/>
                      <a:lumOff val="2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dirty="0" smtClean="0">
                <a:ln>
                  <a:solidFill>
                    <a:schemeClr val="tx1">
                      <a:lumMod val="75000"/>
                      <a:lumOff val="25000"/>
                    </a:schemeClr>
                  </a:solidFill>
                  <a:prstDash val="solid"/>
                </a:ln>
                <a:solidFill>
                  <a:schemeClr val="tx1">
                    <a:lumMod val="85000"/>
                    <a:lumOff val="15000"/>
                  </a:schemeClr>
                </a:solidFill>
                <a:effectLst>
                  <a:outerShdw blurRad="88000" dist="50800" dir="5040000" algn="tl">
                    <a:schemeClr val="accent4">
                      <a:tint val="80000"/>
                      <a:satMod val="250000"/>
                      <a:alpha val="45000"/>
                    </a:schemeClr>
                  </a:outerShdw>
                </a:effectLst>
              </a:rPr>
              <a:t>for a global </a:t>
            </a:r>
            <a:br>
              <a:rPr lang="en-US" dirty="0" smtClean="0">
                <a:ln>
                  <a:solidFill>
                    <a:schemeClr val="tx1">
                      <a:lumMod val="75000"/>
                      <a:lumOff val="25000"/>
                    </a:schemeClr>
                  </a:solidFill>
                  <a:prstDash val="solid"/>
                </a:ln>
                <a:solidFill>
                  <a:schemeClr val="tx1">
                    <a:lumMod val="85000"/>
                    <a:lumOff val="15000"/>
                  </a:schemeClr>
                </a:solidFill>
                <a:effectLst>
                  <a:outerShdw blurRad="88000" dist="50800" dir="5040000" algn="tl">
                    <a:schemeClr val="accent4">
                      <a:tint val="80000"/>
                      <a:satMod val="250000"/>
                      <a:alpha val="45000"/>
                    </a:schemeClr>
                  </a:outerShdw>
                </a:effectLst>
              </a:rPr>
            </a:br>
            <a:r>
              <a:rPr lang="en-US" dirty="0" smtClean="0">
                <a:ln>
                  <a:solidFill>
                    <a:schemeClr val="tx1">
                      <a:lumMod val="75000"/>
                      <a:lumOff val="25000"/>
                    </a:schemeClr>
                  </a:solidFill>
                  <a:prstDash val="solid"/>
                </a:ln>
                <a:solidFill>
                  <a:schemeClr val="tx1">
                    <a:lumMod val="85000"/>
                    <a:lumOff val="15000"/>
                  </a:schemeClr>
                </a:solidFill>
                <a:effectLst>
                  <a:outerShdw blurRad="88000" dist="50800" dir="5040000" algn="tl">
                    <a:schemeClr val="accent4">
                      <a:tint val="80000"/>
                      <a:satMod val="250000"/>
                      <a:alpha val="45000"/>
                    </a:schemeClr>
                  </a:outerShdw>
                </a:effectLst>
              </a:rPr>
              <a:t>IT Development </a:t>
            </a:r>
            <a:br>
              <a:rPr lang="en-US" dirty="0" smtClean="0">
                <a:ln>
                  <a:solidFill>
                    <a:schemeClr val="tx1">
                      <a:lumMod val="75000"/>
                      <a:lumOff val="25000"/>
                    </a:schemeClr>
                  </a:solidFill>
                  <a:prstDash val="solid"/>
                </a:ln>
                <a:solidFill>
                  <a:schemeClr val="tx1">
                    <a:lumMod val="85000"/>
                    <a:lumOff val="15000"/>
                  </a:schemeClr>
                </a:solidFill>
                <a:effectLst>
                  <a:outerShdw blurRad="88000" dist="50800" dir="5040000" algn="tl">
                    <a:schemeClr val="accent4">
                      <a:tint val="80000"/>
                      <a:satMod val="250000"/>
                      <a:alpha val="45000"/>
                    </a:schemeClr>
                  </a:outerShdw>
                </a:effectLst>
              </a:rPr>
            </a:br>
            <a:r>
              <a:rPr lang="en-US" dirty="0" smtClean="0">
                <a:ln>
                  <a:solidFill>
                    <a:schemeClr val="tx1">
                      <a:lumMod val="75000"/>
                      <a:lumOff val="25000"/>
                    </a:schemeClr>
                  </a:solidFill>
                  <a:prstDash val="solid"/>
                </a:ln>
                <a:solidFill>
                  <a:schemeClr val="tx1">
                    <a:lumMod val="85000"/>
                    <a:lumOff val="15000"/>
                  </a:schemeClr>
                </a:solidFill>
                <a:effectLst>
                  <a:outerShdw blurRad="88000" dist="50800" dir="5040000" algn="tl">
                    <a:schemeClr val="accent4">
                      <a:tint val="80000"/>
                      <a:satMod val="250000"/>
                      <a:alpha val="45000"/>
                    </a:schemeClr>
                  </a:outerShdw>
                </a:effectLst>
              </a:rPr>
              <a:t>Company</a:t>
            </a:r>
            <a:endParaRPr lang="en-US" dirty="0">
              <a:ln>
                <a:solidFill>
                  <a:schemeClr val="tx1">
                    <a:lumMod val="75000"/>
                    <a:lumOff val="25000"/>
                  </a:schemeClr>
                </a:solidFill>
                <a:prstDash val="solid"/>
              </a:ln>
              <a:solidFill>
                <a:schemeClr val="tx1">
                  <a:lumMod val="85000"/>
                  <a:lumOff val="15000"/>
                </a:schemeClr>
              </a:solidFill>
              <a:effectLst>
                <a:outerShdw blurRad="88000" dist="50800" dir="5040000" algn="tl">
                  <a:schemeClr val="accent4">
                    <a:tint val="80000"/>
                    <a:satMod val="250000"/>
                    <a:alpha val="45000"/>
                  </a:schemeClr>
                </a:outerShdw>
              </a:effectLst>
            </a:endParaRPr>
          </a:p>
        </p:txBody>
      </p:sp>
      <p:pic>
        <p:nvPicPr>
          <p:cNvPr id="6" name="Picture 5" descr="Sprite 82.jpg"/>
          <p:cNvPicPr>
            <a:picLocks noChangeAspect="1"/>
          </p:cNvPicPr>
          <p:nvPr/>
        </p:nvPicPr>
        <p:blipFill>
          <a:blip r:embed="rId2" cstate="print"/>
          <a:stretch>
            <a:fillRect/>
          </a:stretch>
        </p:blipFill>
        <p:spPr>
          <a:xfrm>
            <a:off x="4572000" y="2971800"/>
            <a:ext cx="426720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 Placeholder 4"/>
          <p:cNvSpPr txBox="1">
            <a:spLocks/>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342900" indent="-342900" eaLnBrk="0" hangingPunct="0">
              <a:spcBef>
                <a:spcPct val="20000"/>
              </a:spcBef>
              <a:defRPr/>
            </a:pPr>
            <a:r>
              <a:rPr lang="en-US" sz="3200" b="1" kern="0" dirty="0">
                <a:solidFill>
                  <a:schemeClr val="bg1"/>
                </a:solidFill>
                <a:latin typeface="+mn-lt"/>
                <a:ea typeface="Arial" pitchFamily="-111" charset="0"/>
                <a:cs typeface="+mn-cs"/>
              </a:rPr>
              <a:t>	Ethernet Business Services Use Case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1981</TotalTime>
  <Words>1500</Words>
  <Application>Microsoft Office PowerPoint</Application>
  <PresentationFormat>On-screen Show (4:3)</PresentationFormat>
  <Paragraphs>257</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Ethernet Business Services</vt:lpstr>
      <vt:lpstr>MEF Reference Presentations</vt:lpstr>
      <vt:lpstr>Session Topics</vt:lpstr>
      <vt:lpstr>Slide 4</vt:lpstr>
      <vt:lpstr> Top Applications</vt:lpstr>
      <vt:lpstr> Top Vertical Markets</vt:lpstr>
      <vt:lpstr>Why Carrier Ethernet was Chosen: Financial Applications</vt:lpstr>
      <vt:lpstr>Ethernet Business Services Use Cases</vt:lpstr>
      <vt:lpstr>Application: Information Technology Applications  for a global  IT Development  Company</vt:lpstr>
      <vt:lpstr> Company Profile and Challenges</vt:lpstr>
      <vt:lpstr> Worldwide Carrier Ethernet Deployment</vt:lpstr>
      <vt:lpstr> Enabled Overall Benefits</vt:lpstr>
      <vt:lpstr>Slide 13</vt:lpstr>
      <vt:lpstr>Carrier Ethernet as Ethernet Cloud Carrier</vt:lpstr>
      <vt:lpstr>MEF Resources</vt:lpstr>
      <vt:lpstr>Business Services Kit Contents</vt:lpstr>
      <vt:lpstr>Ethernet Business Services Kit</vt:lpstr>
      <vt:lpstr> Summary: The Big Picture</vt:lpstr>
      <vt:lpstr>MEF Reference Presentations</vt:lpstr>
      <vt:lpstr>End of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mark.fishburn</dc:creator>
  <cp:lastModifiedBy>mark.fishburn</cp:lastModifiedBy>
  <cp:revision>145</cp:revision>
  <dcterms:created xsi:type="dcterms:W3CDTF">2011-10-19T17:31:45Z</dcterms:created>
  <dcterms:modified xsi:type="dcterms:W3CDTF">2011-11-26T20:32:07Z</dcterms:modified>
</cp:coreProperties>
</file>