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3" r:id="rId2"/>
    <p:sldId id="264" r:id="rId3"/>
    <p:sldId id="265" r:id="rId4"/>
    <p:sldId id="266" r:id="rId5"/>
    <p:sldId id="267"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8D6F0"/>
    <a:srgbClr val="000000"/>
    <a:srgbClr val="9999CC"/>
    <a:srgbClr val="255997"/>
    <a:srgbClr val="000033"/>
    <a:srgbClr val="3333C9"/>
    <a:srgbClr val="000066"/>
    <a:srgbClr val="548ED5"/>
    <a:srgbClr val="94B8E4"/>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6187" autoAdjust="0"/>
  </p:normalViewPr>
  <p:slideViewPr>
    <p:cSldViewPr>
      <p:cViewPr>
        <p:scale>
          <a:sx n="69" d="100"/>
          <a:sy n="69" d="100"/>
        </p:scale>
        <p:origin x="-2030" y="-307"/>
      </p:cViewPr>
      <p:guideLst>
        <p:guide orient="horz" pos="2160"/>
        <p:guide pos="2880"/>
      </p:guideLst>
    </p:cSldViewPr>
  </p:slideViewPr>
  <p:notesTextViewPr>
    <p:cViewPr>
      <p:scale>
        <a:sx n="100" d="100"/>
        <a:sy n="100" d="100"/>
      </p:scale>
      <p:origin x="0" y="0"/>
    </p:cViewPr>
  </p:notesTextViewPr>
  <p:sorterViewPr>
    <p:cViewPr>
      <p:scale>
        <a:sx n="44" d="100"/>
        <a:sy n="44" d="100"/>
      </p:scale>
      <p:origin x="0" y="0"/>
    </p:cViewPr>
  </p:sorter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A51500-9710-49A6-AD3D-9DD340CFF67D}" type="datetimeFigureOut">
              <a:rPr lang="en-US" smtClean="0"/>
              <a:pPr/>
              <a:t>11/26/2011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2B45-260F-4F28-819A-9D468CA28CB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4F471B-9C2A-4A3B-A7ED-F6B6BE390563}" type="slidenum">
              <a:rPr lang="en-US"/>
              <a:pPr/>
              <a:t>8</a:t>
            </a:fld>
            <a:endParaRPr lang="en-US"/>
          </a:p>
        </p:txBody>
      </p:sp>
      <p:sp>
        <p:nvSpPr>
          <p:cNvPr id="1046530" name="Rectangle 2"/>
          <p:cNvSpPr>
            <a:spLocks noGrp="1" noRot="1" noChangeAspect="1" noChangeArrowheads="1" noTextEdit="1"/>
          </p:cNvSpPr>
          <p:nvPr>
            <p:ph type="sldImg"/>
          </p:nvPr>
        </p:nvSpPr>
        <p:spPr>
          <a:ln/>
        </p:spPr>
      </p:sp>
      <p:sp>
        <p:nvSpPr>
          <p:cNvPr id="1046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40523-3C54-42C5-B5A3-709BF0CD7555}" type="slidenum">
              <a:rPr lang="en-US"/>
              <a:pPr/>
              <a:t>9</a:t>
            </a:fld>
            <a:endParaRPr lang="en-US"/>
          </a:p>
        </p:txBody>
      </p:sp>
      <p:sp>
        <p:nvSpPr>
          <p:cNvPr id="1048578" name="Rectangle 2"/>
          <p:cNvSpPr>
            <a:spLocks noGrp="1" noRot="1" noChangeAspect="1" noChangeArrowheads="1" noTextEdit="1"/>
          </p:cNvSpPr>
          <p:nvPr>
            <p:ph type="sldImg"/>
          </p:nvPr>
        </p:nvSpPr>
        <p:spPr>
          <a:ln/>
        </p:spPr>
      </p:sp>
      <p:sp>
        <p:nvSpPr>
          <p:cNvPr id="1048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6285F7-0480-43C9-BC8B-5DA85346A90B}" type="slidenum">
              <a:rPr lang="en-US"/>
              <a:pPr/>
              <a:t>16</a:t>
            </a:fld>
            <a:endParaRPr lang="en-US"/>
          </a:p>
        </p:txBody>
      </p:sp>
      <p:sp>
        <p:nvSpPr>
          <p:cNvPr id="1025026" name="Rectangle 2"/>
          <p:cNvSpPr>
            <a:spLocks noGrp="1" noRot="1" noChangeAspect="1" noChangeArrowheads="1" noTextEdit="1"/>
          </p:cNvSpPr>
          <p:nvPr>
            <p:ph type="sldImg"/>
          </p:nvPr>
        </p:nvSpPr>
        <p:spPr>
          <a:xfrm>
            <a:off x="1143000" y="685800"/>
            <a:ext cx="4567238" cy="3425825"/>
          </a:xfrm>
          <a:ln/>
        </p:spPr>
      </p:sp>
      <p:sp>
        <p:nvSpPr>
          <p:cNvPr id="1025027" name="Rectangle 3"/>
          <p:cNvSpPr>
            <a:spLocks noGrp="1" noChangeArrowheads="1"/>
          </p:cNvSpPr>
          <p:nvPr>
            <p:ph type="body" idx="1"/>
          </p:nvPr>
        </p:nvSpPr>
        <p:spPr>
          <a:xfrm>
            <a:off x="533400" y="4340225"/>
            <a:ext cx="5867400" cy="4111625"/>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7" name="Picture 4" descr="blue-fade.png"/>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gradFill>
            <a:gsLst>
              <a:gs pos="0">
                <a:srgbClr val="C8D6F0"/>
              </a:gs>
              <a:gs pos="33000">
                <a:schemeClr val="accent1">
                  <a:tint val="66000"/>
                  <a:satMod val="160000"/>
                </a:schemeClr>
              </a:gs>
              <a:gs pos="61000">
                <a:schemeClr val="accent1">
                  <a:tint val="44500"/>
                  <a:satMod val="160000"/>
                </a:schemeClr>
              </a:gs>
              <a:gs pos="100000">
                <a:schemeClr val="accent1">
                  <a:tint val="23500"/>
                  <a:satMod val="160000"/>
                </a:schemeClr>
              </a:gs>
            </a:gsLst>
            <a:lin ang="5400000" scaled="0"/>
          </a:gra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14"/>
          <p:cNvPicPr>
            <a:picLocks noChangeAspect="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13827" y="3048000"/>
            <a:ext cx="9157827" cy="3017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4" name="Group 14"/>
          <p:cNvGrpSpPr/>
          <p:nvPr userDrawn="1"/>
        </p:nvGrpSpPr>
        <p:grpSpPr>
          <a:xfrm>
            <a:off x="0" y="2663645"/>
            <a:ext cx="9144000" cy="1593795"/>
            <a:chOff x="34187" y="2620888"/>
            <a:chExt cx="9150914" cy="1600200"/>
          </a:xfrm>
        </p:grpSpPr>
        <p:sp>
          <p:nvSpPr>
            <p:cNvPr id="11" name="Line 3"/>
            <p:cNvSpPr>
              <a:spLocks noChangeShapeType="1"/>
            </p:cNvSpPr>
            <p:nvPr userDrawn="1"/>
          </p:nvSpPr>
          <p:spPr bwMode="auto">
            <a:xfrm>
              <a:off x="34187" y="2620888"/>
              <a:ext cx="9144000" cy="0"/>
            </a:xfrm>
            <a:prstGeom prst="line">
              <a:avLst/>
            </a:prstGeom>
            <a:noFill/>
            <a:ln w="28575">
              <a:solidFill>
                <a:srgbClr val="9EB6C0"/>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12" name="Line 4"/>
            <p:cNvSpPr>
              <a:spLocks noChangeShapeType="1"/>
            </p:cNvSpPr>
            <p:nvPr userDrawn="1"/>
          </p:nvSpPr>
          <p:spPr bwMode="auto">
            <a:xfrm>
              <a:off x="41101" y="4221088"/>
              <a:ext cx="9144000" cy="0"/>
            </a:xfrm>
            <a:prstGeom prst="line">
              <a:avLst/>
            </a:prstGeom>
            <a:noFill/>
            <a:ln w="28575">
              <a:solidFill>
                <a:srgbClr val="9EB6C0"/>
              </a:solidFill>
              <a:round/>
              <a:headEnd/>
              <a:tailEnd/>
            </a:ln>
            <a:extLst>
              <a:ext uri="{909E8E84-426E-40DD-AFC4-6F175D3DCCD1}">
                <a14:hiddenFill xmlns="" xmlns:a14="http://schemas.microsoft.com/office/drawing/2010/main">
                  <a:noFill/>
                </a14:hiddenFill>
              </a:ext>
            </a:extLst>
          </p:spPr>
          <p:txBody>
            <a:bodyPr/>
            <a:lstStyle/>
            <a:p>
              <a:endParaRPr lang="en-US" dirty="0"/>
            </a:p>
          </p:txBody>
        </p:sp>
      </p:grpSp>
      <p:sp>
        <p:nvSpPr>
          <p:cNvPr id="13" name="Rectangle 15"/>
          <p:cNvSpPr>
            <a:spLocks noChangeArrowheads="1"/>
          </p:cNvSpPr>
          <p:nvPr userDrawn="1"/>
        </p:nvSpPr>
        <p:spPr bwMode="auto">
          <a:xfrm>
            <a:off x="0" y="2663645"/>
            <a:ext cx="9144000" cy="1600200"/>
          </a:xfrm>
          <a:prstGeom prst="rect">
            <a:avLst/>
          </a:prstGeom>
          <a:solidFill>
            <a:srgbClr val="FFFFFF">
              <a:alpha val="21176"/>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CA" dirty="0"/>
          </a:p>
        </p:txBody>
      </p:sp>
      <p:pic>
        <p:nvPicPr>
          <p:cNvPr id="14" name="Picture 13" descr="meflogo.png"/>
          <p:cNvPicPr>
            <a:picLocks noChangeAspect="1"/>
          </p:cNvPicPr>
          <p:nvPr userDrawn="1"/>
        </p:nvPicPr>
        <p:blipFill>
          <a:blip r:embed="rId4" cstate="print"/>
          <a:stretch>
            <a:fillRect/>
          </a:stretch>
        </p:blipFill>
        <p:spPr>
          <a:xfrm>
            <a:off x="2219255" y="469095"/>
            <a:ext cx="4831787" cy="1631513"/>
          </a:xfrm>
          <a:prstGeom prst="rect">
            <a:avLst/>
          </a:prstGeom>
          <a:effectLst>
            <a:outerShdw blurRad="190500" dist="76200" dir="1800000" algn="tl" rotWithShape="0">
              <a:prstClr val="black">
                <a:alpha val="71000"/>
              </a:prstClr>
            </a:outerShdw>
          </a:effectLst>
        </p:spPr>
      </p:pic>
      <p:sp>
        <p:nvSpPr>
          <p:cNvPr id="2" name="Title 1"/>
          <p:cNvSpPr>
            <a:spLocks noGrp="1"/>
          </p:cNvSpPr>
          <p:nvPr>
            <p:ph type="ctrTitle"/>
          </p:nvPr>
        </p:nvSpPr>
        <p:spPr>
          <a:xfrm>
            <a:off x="0" y="2663645"/>
            <a:ext cx="9144000" cy="1593795"/>
          </a:xfrm>
        </p:spPr>
        <p:txBody>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0" y="4491530"/>
            <a:ext cx="9143999" cy="1593795"/>
          </a:xfrm>
        </p:spPr>
        <p:txBody>
          <a:bodyPr vert="horz" lIns="91440" tIns="45720" rIns="91440" bIns="45720" rtlCol="0" anchor="ctr" anchorCtr="1">
            <a:normAutofit/>
          </a:bodyPr>
          <a:lstStyle>
            <a:lvl1pPr marL="0" indent="0" algn="ctr" defTabSz="914400" rtl="0" eaLnBrk="1" latinLnBrk="0" hangingPunct="1">
              <a:spcBef>
                <a:spcPct val="20000"/>
              </a:spcBef>
              <a:buFont typeface="Arial" pitchFamily="34" charset="0"/>
              <a:buNone/>
              <a:defRPr lang="en-US" sz="3200" b="1" kern="1200" dirty="0" smtClean="0">
                <a:solidFill>
                  <a:schemeClr val="bg1"/>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6" name="Rectangle 7"/>
          <p:cNvSpPr>
            <a:spLocks noChangeArrowheads="1"/>
          </p:cNvSpPr>
          <p:nvPr userDrawn="1"/>
        </p:nvSpPr>
        <p:spPr bwMode="auto">
          <a:xfrm>
            <a:off x="8774113" y="6583363"/>
            <a:ext cx="369887"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a:fld id="{137707FA-DA0D-44A4-94B1-8EAC83670A87}" type="slidenum">
              <a:rPr lang="zh-CN" altLang="en-US" sz="1200" b="0">
                <a:solidFill>
                  <a:schemeClr val="tx2">
                    <a:lumMod val="20000"/>
                    <a:lumOff val="80000"/>
                  </a:schemeClr>
                </a:solidFill>
                <a:ea typeface="SimSun" pitchFamily="2" charset="-122"/>
              </a:rPr>
              <a:pPr algn="ctr"/>
              <a:t>‹#›</a:t>
            </a:fld>
            <a:endParaRPr lang="en-US" altLang="zh-CN" sz="1200" b="0" dirty="0">
              <a:solidFill>
                <a:schemeClr val="tx2">
                  <a:lumMod val="20000"/>
                  <a:lumOff val="80000"/>
                </a:schemeClr>
              </a:solidFill>
              <a:ea typeface="SimSun" pitchFamily="2" charset="-122"/>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4" descr="blue-fade.png"/>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gradFill>
            <a:gsLst>
              <a:gs pos="0">
                <a:srgbClr val="C8D6F0"/>
              </a:gs>
              <a:gs pos="33000">
                <a:schemeClr val="accent1">
                  <a:tint val="66000"/>
                  <a:satMod val="160000"/>
                </a:schemeClr>
              </a:gs>
              <a:gs pos="61000">
                <a:schemeClr val="accent1">
                  <a:tint val="44500"/>
                  <a:satMod val="160000"/>
                </a:schemeClr>
              </a:gs>
              <a:gs pos="100000">
                <a:srgbClr val="000033"/>
              </a:gs>
            </a:gsLst>
            <a:lin ang="5400000" scaled="0"/>
          </a:gra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 name="Rectangle 16"/>
          <p:cNvSpPr/>
          <p:nvPr userDrawn="1"/>
        </p:nvSpPr>
        <p:spPr>
          <a:xfrm>
            <a:off x="0" y="0"/>
            <a:ext cx="9144000" cy="4567426"/>
          </a:xfrm>
          <a:prstGeom prst="rect">
            <a:avLst/>
          </a:prstGeom>
          <a:gradFill>
            <a:gsLst>
              <a:gs pos="21000">
                <a:schemeClr val="bg1">
                  <a:alpha val="14000"/>
                </a:schemeClr>
              </a:gs>
              <a:gs pos="55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14"/>
          <p:cNvPicPr>
            <a:picLocks noChangeAspect="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13827" y="2896210"/>
            <a:ext cx="9157827" cy="3017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7"/>
          <p:cNvSpPr>
            <a:spLocks noChangeArrowheads="1"/>
          </p:cNvSpPr>
          <p:nvPr userDrawn="1"/>
        </p:nvSpPr>
        <p:spPr bwMode="auto">
          <a:xfrm>
            <a:off x="8774113" y="6540695"/>
            <a:ext cx="369887"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a:fld id="{137707FA-DA0D-44A4-94B1-8EAC83670A87}" type="slidenum">
              <a:rPr lang="zh-CN" altLang="en-US" sz="1200" b="0">
                <a:solidFill>
                  <a:schemeClr val="tx2">
                    <a:lumMod val="20000"/>
                    <a:lumOff val="80000"/>
                  </a:schemeClr>
                </a:solidFill>
                <a:ea typeface="SimSun" pitchFamily="2" charset="-122"/>
              </a:rPr>
              <a:pPr algn="ctr"/>
              <a:t>‹#›</a:t>
            </a:fld>
            <a:endParaRPr lang="en-US" altLang="zh-CN" sz="1200" b="0" dirty="0">
              <a:solidFill>
                <a:schemeClr val="tx2">
                  <a:lumMod val="20000"/>
                  <a:lumOff val="80000"/>
                </a:schemeClr>
              </a:solidFill>
              <a:ea typeface="SimSun" pitchFamily="2" charset="-122"/>
            </a:endParaRPr>
          </a:p>
        </p:txBody>
      </p:sp>
      <p:pic>
        <p:nvPicPr>
          <p:cNvPr id="14" name="Picture 13" descr="meflogo.png"/>
          <p:cNvPicPr>
            <a:picLocks noChangeAspect="1"/>
          </p:cNvPicPr>
          <p:nvPr userDrawn="1"/>
        </p:nvPicPr>
        <p:blipFill>
          <a:blip r:embed="rId4" cstate="print"/>
          <a:stretch>
            <a:fillRect/>
          </a:stretch>
        </p:blipFill>
        <p:spPr>
          <a:xfrm>
            <a:off x="2209800" y="469095"/>
            <a:ext cx="4831787" cy="1631513"/>
          </a:xfrm>
          <a:prstGeom prst="rect">
            <a:avLst/>
          </a:prstGeom>
          <a:effectLst>
            <a:outerShdw blurRad="190500" dist="76200" dir="1800000" algn="tl" rotWithShape="0">
              <a:prstClr val="black">
                <a:alpha val="71000"/>
              </a:prstClr>
            </a:outerShdw>
          </a:effectLst>
        </p:spPr>
      </p:pic>
      <p:sp>
        <p:nvSpPr>
          <p:cNvPr id="3" name="Subtitle 2"/>
          <p:cNvSpPr>
            <a:spLocks noGrp="1"/>
          </p:cNvSpPr>
          <p:nvPr>
            <p:ph type="subTitle" idx="1"/>
          </p:nvPr>
        </p:nvSpPr>
        <p:spPr>
          <a:xfrm>
            <a:off x="0" y="4263845"/>
            <a:ext cx="9144000" cy="1138426"/>
          </a:xfrm>
        </p:spPr>
        <p:txBody>
          <a:bodyPr anchor="ctr" anchorCtr="1">
            <a:normAutofit/>
          </a:bodyPr>
          <a:lstStyle>
            <a:lvl1pPr marL="0" indent="0" algn="ctr">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16" name="Group 14"/>
          <p:cNvGrpSpPr/>
          <p:nvPr userDrawn="1"/>
        </p:nvGrpSpPr>
        <p:grpSpPr>
          <a:xfrm>
            <a:off x="0" y="2663645"/>
            <a:ext cx="9144000" cy="1593795"/>
            <a:chOff x="34187" y="2620888"/>
            <a:chExt cx="9150914" cy="1600200"/>
          </a:xfrm>
        </p:grpSpPr>
        <p:sp>
          <p:nvSpPr>
            <p:cNvPr id="18" name="Line 3"/>
            <p:cNvSpPr>
              <a:spLocks noChangeShapeType="1"/>
            </p:cNvSpPr>
            <p:nvPr userDrawn="1"/>
          </p:nvSpPr>
          <p:spPr bwMode="auto">
            <a:xfrm>
              <a:off x="34187" y="2620888"/>
              <a:ext cx="9144000" cy="0"/>
            </a:xfrm>
            <a:prstGeom prst="line">
              <a:avLst/>
            </a:prstGeom>
            <a:noFill/>
            <a:ln w="28575">
              <a:solidFill>
                <a:srgbClr val="9EB6C0"/>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0" name="Line 4"/>
            <p:cNvSpPr>
              <a:spLocks noChangeShapeType="1"/>
            </p:cNvSpPr>
            <p:nvPr userDrawn="1"/>
          </p:nvSpPr>
          <p:spPr bwMode="auto">
            <a:xfrm>
              <a:off x="41101" y="4221088"/>
              <a:ext cx="9144000" cy="0"/>
            </a:xfrm>
            <a:prstGeom prst="line">
              <a:avLst/>
            </a:prstGeom>
            <a:noFill/>
            <a:ln w="28575">
              <a:solidFill>
                <a:srgbClr val="9EB6C0"/>
              </a:solidFill>
              <a:round/>
              <a:headEnd/>
              <a:tailEnd/>
            </a:ln>
            <a:extLst>
              <a:ext uri="{909E8E84-426E-40DD-AFC4-6F175D3DCCD1}">
                <a14:hiddenFill xmlns="" xmlns:a14="http://schemas.microsoft.com/office/drawing/2010/main">
                  <a:noFill/>
                </a14:hiddenFill>
              </a:ext>
            </a:extLst>
          </p:spPr>
          <p:txBody>
            <a:bodyPr/>
            <a:lstStyle/>
            <a:p>
              <a:endParaRPr lang="en-US" dirty="0"/>
            </a:p>
          </p:txBody>
        </p:sp>
      </p:grpSp>
      <p:sp>
        <p:nvSpPr>
          <p:cNvPr id="21" name="Rectangle 15"/>
          <p:cNvSpPr>
            <a:spLocks noChangeArrowheads="1"/>
          </p:cNvSpPr>
          <p:nvPr userDrawn="1"/>
        </p:nvSpPr>
        <p:spPr bwMode="auto">
          <a:xfrm>
            <a:off x="0" y="2663645"/>
            <a:ext cx="9144000" cy="1600200"/>
          </a:xfrm>
          <a:prstGeom prst="rect">
            <a:avLst/>
          </a:prstGeom>
          <a:solidFill>
            <a:srgbClr val="FFFFFF">
              <a:alpha val="21176"/>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CA" dirty="0"/>
          </a:p>
        </p:txBody>
      </p:sp>
      <p:sp>
        <p:nvSpPr>
          <p:cNvPr id="22" name="Title 1"/>
          <p:cNvSpPr>
            <a:spLocks noGrp="1"/>
          </p:cNvSpPr>
          <p:nvPr>
            <p:ph type="ctrTitle"/>
          </p:nvPr>
        </p:nvSpPr>
        <p:spPr>
          <a:xfrm>
            <a:off x="0" y="2663645"/>
            <a:ext cx="9144000" cy="1593795"/>
          </a:xfrm>
        </p:spPr>
        <p:txBody>
          <a:bodyPr/>
          <a:lstStyle>
            <a:lvl1pPr algn="ctr">
              <a:defRPr sz="4400"/>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Picture 4" descr="blue-fade.png"/>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14"/>
          <p:cNvPicPr>
            <a:picLocks noChangeAspect="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13827" y="3048000"/>
            <a:ext cx="9157827" cy="3017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4" name="Group 14"/>
          <p:cNvGrpSpPr/>
          <p:nvPr userDrawn="1"/>
        </p:nvGrpSpPr>
        <p:grpSpPr>
          <a:xfrm>
            <a:off x="0" y="2663645"/>
            <a:ext cx="9144000" cy="1593795"/>
            <a:chOff x="34187" y="2620888"/>
            <a:chExt cx="9150914" cy="1600200"/>
          </a:xfrm>
        </p:grpSpPr>
        <p:sp>
          <p:nvSpPr>
            <p:cNvPr id="11" name="Line 3"/>
            <p:cNvSpPr>
              <a:spLocks noChangeShapeType="1"/>
            </p:cNvSpPr>
            <p:nvPr userDrawn="1"/>
          </p:nvSpPr>
          <p:spPr bwMode="auto">
            <a:xfrm>
              <a:off x="34187" y="2620888"/>
              <a:ext cx="9144000" cy="0"/>
            </a:xfrm>
            <a:prstGeom prst="line">
              <a:avLst/>
            </a:prstGeom>
            <a:noFill/>
            <a:ln w="28575">
              <a:solidFill>
                <a:srgbClr val="9EB6C0"/>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12" name="Line 4"/>
            <p:cNvSpPr>
              <a:spLocks noChangeShapeType="1"/>
            </p:cNvSpPr>
            <p:nvPr userDrawn="1"/>
          </p:nvSpPr>
          <p:spPr bwMode="auto">
            <a:xfrm>
              <a:off x="41101" y="4221088"/>
              <a:ext cx="9144000" cy="0"/>
            </a:xfrm>
            <a:prstGeom prst="line">
              <a:avLst/>
            </a:prstGeom>
            <a:noFill/>
            <a:ln w="28575">
              <a:solidFill>
                <a:srgbClr val="9EB6C0"/>
              </a:solidFill>
              <a:round/>
              <a:headEnd/>
              <a:tailEnd/>
            </a:ln>
            <a:extLst>
              <a:ext uri="{909E8E84-426E-40DD-AFC4-6F175D3DCCD1}">
                <a14:hiddenFill xmlns="" xmlns:a14="http://schemas.microsoft.com/office/drawing/2010/main">
                  <a:noFill/>
                </a14:hiddenFill>
              </a:ext>
            </a:extLst>
          </p:spPr>
          <p:txBody>
            <a:bodyPr/>
            <a:lstStyle/>
            <a:p>
              <a:endParaRPr lang="en-US" dirty="0"/>
            </a:p>
          </p:txBody>
        </p:sp>
      </p:grpSp>
      <p:sp>
        <p:nvSpPr>
          <p:cNvPr id="13" name="Rectangle 15"/>
          <p:cNvSpPr>
            <a:spLocks noChangeArrowheads="1"/>
          </p:cNvSpPr>
          <p:nvPr userDrawn="1"/>
        </p:nvSpPr>
        <p:spPr bwMode="auto">
          <a:xfrm>
            <a:off x="0" y="2663645"/>
            <a:ext cx="9144000" cy="1600200"/>
          </a:xfrm>
          <a:prstGeom prst="rect">
            <a:avLst/>
          </a:prstGeom>
          <a:solidFill>
            <a:srgbClr val="FFFFFF">
              <a:alpha val="21176"/>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CA" dirty="0"/>
          </a:p>
        </p:txBody>
      </p:sp>
      <p:pic>
        <p:nvPicPr>
          <p:cNvPr id="14" name="Picture 13" descr="meflogo.png"/>
          <p:cNvPicPr>
            <a:picLocks noChangeAspect="1"/>
          </p:cNvPicPr>
          <p:nvPr userDrawn="1"/>
        </p:nvPicPr>
        <p:blipFill>
          <a:blip r:embed="rId4" cstate="print"/>
          <a:stretch>
            <a:fillRect/>
          </a:stretch>
        </p:blipFill>
        <p:spPr>
          <a:xfrm>
            <a:off x="2209800" y="469095"/>
            <a:ext cx="4831787" cy="1631513"/>
          </a:xfrm>
          <a:prstGeom prst="rect">
            <a:avLst/>
          </a:prstGeom>
          <a:effectLst>
            <a:outerShdw blurRad="190500" dist="76200" dir="1800000" algn="tl" rotWithShape="0">
              <a:prstClr val="black">
                <a:alpha val="71000"/>
              </a:prstClr>
            </a:outerShdw>
          </a:effectLst>
        </p:spPr>
      </p:pic>
      <p:sp>
        <p:nvSpPr>
          <p:cNvPr id="2" name="Title 1"/>
          <p:cNvSpPr>
            <a:spLocks noGrp="1"/>
          </p:cNvSpPr>
          <p:nvPr>
            <p:ph type="ctrTitle"/>
          </p:nvPr>
        </p:nvSpPr>
        <p:spPr>
          <a:xfrm>
            <a:off x="0" y="2663645"/>
            <a:ext cx="9144000" cy="1593795"/>
          </a:xfrm>
        </p:spPr>
        <p:txBody>
          <a:bodyPr/>
          <a:lstStyle>
            <a:lvl1pPr algn="ctr">
              <a:defRPr sz="4400"/>
            </a:lvl1pPr>
          </a:lstStyle>
          <a:p>
            <a:r>
              <a:rPr lang="en-US" dirty="0" smtClean="0"/>
              <a:t>Click to edit Master title style</a:t>
            </a:r>
            <a:endParaRPr lang="en-US" dirty="0"/>
          </a:p>
        </p:txBody>
      </p:sp>
      <p:sp>
        <p:nvSpPr>
          <p:cNvPr id="16" name="Rectangle 7"/>
          <p:cNvSpPr>
            <a:spLocks noChangeArrowheads="1"/>
          </p:cNvSpPr>
          <p:nvPr userDrawn="1"/>
        </p:nvSpPr>
        <p:spPr bwMode="auto">
          <a:xfrm>
            <a:off x="8774113" y="6583363"/>
            <a:ext cx="369887"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a:fld id="{137707FA-DA0D-44A4-94B1-8EAC83670A87}" type="slidenum">
              <a:rPr lang="zh-CN" altLang="en-US" sz="1200" b="0">
                <a:solidFill>
                  <a:schemeClr val="tx2">
                    <a:lumMod val="20000"/>
                    <a:lumOff val="80000"/>
                  </a:schemeClr>
                </a:solidFill>
                <a:ea typeface="SimSun" pitchFamily="2" charset="-122"/>
              </a:rPr>
              <a:pPr algn="ctr"/>
              <a:t>‹#›</a:t>
            </a:fld>
            <a:endParaRPr lang="en-US" altLang="zh-CN" sz="1200" b="0" dirty="0">
              <a:solidFill>
                <a:schemeClr val="tx2">
                  <a:lumMod val="20000"/>
                  <a:lumOff val="80000"/>
                </a:schemeClr>
              </a:solidFill>
              <a:ea typeface="SimSun" pitchFamily="2" charset="-122"/>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Rectangle 5"/>
          <p:cNvSpPr/>
          <p:nvPr userDrawn="1"/>
        </p:nvSpPr>
        <p:spPr>
          <a:xfrm flipV="1">
            <a:off x="0" y="13725"/>
            <a:ext cx="9144000" cy="6858000"/>
          </a:xfrm>
          <a:prstGeom prst="rect">
            <a:avLst/>
          </a:prstGeom>
          <a:gradFill>
            <a:gsLst>
              <a:gs pos="0">
                <a:schemeClr val="tx2">
                  <a:lumMod val="50000"/>
                </a:schemeClr>
              </a:gs>
              <a:gs pos="50000">
                <a:srgbClr val="10253F"/>
              </a:gs>
              <a:gs pos="100000">
                <a:srgbClr val="548ED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12" descr="MEF-logo-for-PowerPoint-whi"/>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60325" y="6401825"/>
            <a:ext cx="1219200" cy="411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0" y="0"/>
            <a:ext cx="9144000" cy="696780"/>
          </a:xfrm>
        </p:spPr>
        <p:txBody>
          <a:bodyPr/>
          <a:lstStyle>
            <a:lvl1pPr algn="ctr">
              <a:defRPr/>
            </a:lvl1pPr>
          </a:lstStyle>
          <a:p>
            <a:r>
              <a:rPr lang="en-US" dirty="0" smtClean="0"/>
              <a:t>Click to edit Master title style</a:t>
            </a:r>
            <a:endParaRPr lang="en-US" dirty="0"/>
          </a:p>
        </p:txBody>
      </p:sp>
      <p:sp>
        <p:nvSpPr>
          <p:cNvPr id="9" name="Rectangle 7"/>
          <p:cNvSpPr>
            <a:spLocks noChangeArrowheads="1"/>
          </p:cNvSpPr>
          <p:nvPr userDrawn="1"/>
        </p:nvSpPr>
        <p:spPr bwMode="auto">
          <a:xfrm>
            <a:off x="8774113" y="6583363"/>
            <a:ext cx="369887"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a:fld id="{137707FA-DA0D-44A4-94B1-8EAC83670A87}" type="slidenum">
              <a:rPr lang="zh-CN" altLang="en-US" sz="1200" b="0">
                <a:solidFill>
                  <a:schemeClr val="tx2">
                    <a:lumMod val="20000"/>
                    <a:lumOff val="80000"/>
                  </a:schemeClr>
                </a:solidFill>
                <a:ea typeface="SimSun" pitchFamily="2" charset="-122"/>
              </a:rPr>
              <a:pPr algn="ctr"/>
              <a:t>‹#›</a:t>
            </a:fld>
            <a:endParaRPr lang="en-US" altLang="zh-CN" sz="1200" b="0" dirty="0">
              <a:solidFill>
                <a:schemeClr val="tx2">
                  <a:lumMod val="20000"/>
                  <a:lumOff val="80000"/>
                </a:schemeClr>
              </a:solidFill>
              <a:ea typeface="SimSun" pitchFamily="2" charset="-122"/>
            </a:endParaRPr>
          </a:p>
        </p:txBody>
      </p:sp>
      <p:sp>
        <p:nvSpPr>
          <p:cNvPr id="10" name="Content Placeholder 2"/>
          <p:cNvSpPr>
            <a:spLocks noGrp="1"/>
          </p:cNvSpPr>
          <p:nvPr>
            <p:ph idx="1"/>
          </p:nvPr>
        </p:nvSpPr>
        <p:spPr>
          <a:xfrm>
            <a:off x="853146" y="1228044"/>
            <a:ext cx="7589500" cy="478138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Rectangle 5"/>
          <p:cNvSpPr/>
          <p:nvPr userDrawn="1"/>
        </p:nvSpPr>
        <p:spPr>
          <a:xfrm flipV="1">
            <a:off x="0" y="696780"/>
            <a:ext cx="9144000" cy="6161220"/>
          </a:xfrm>
          <a:prstGeom prst="rect">
            <a:avLst/>
          </a:prstGeom>
          <a:gradFill>
            <a:gsLst>
              <a:gs pos="0">
                <a:schemeClr val="tx2">
                  <a:lumMod val="50000"/>
                </a:schemeClr>
              </a:gs>
              <a:gs pos="50000">
                <a:srgbClr val="10253F"/>
              </a:gs>
              <a:gs pos="100000">
                <a:srgbClr val="548ED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Line 3"/>
          <p:cNvSpPr>
            <a:spLocks noChangeShapeType="1"/>
          </p:cNvSpPr>
          <p:nvPr userDrawn="1"/>
        </p:nvSpPr>
        <p:spPr bwMode="auto">
          <a:xfrm>
            <a:off x="0" y="696780"/>
            <a:ext cx="9144000" cy="0"/>
          </a:xfrm>
          <a:prstGeom prst="line">
            <a:avLst/>
          </a:prstGeom>
          <a:noFill/>
          <a:ln w="28575">
            <a:solidFill>
              <a:srgbClr val="9EB6C0"/>
            </a:solidFill>
            <a:round/>
            <a:headEnd/>
            <a:tailEnd/>
          </a:ln>
          <a:extLst>
            <a:ext uri="{909E8E84-426E-40DD-AFC4-6F175D3DCCD1}">
              <a14:hiddenFill xmlns="" xmlns:a14="http://schemas.microsoft.com/office/drawing/2010/main">
                <a:noFill/>
              </a14:hiddenFill>
            </a:ext>
          </a:extLst>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43000"/>
            <a:ext cx="40005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143000"/>
            <a:ext cx="40005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733800"/>
            <a:ext cx="40005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 name="Rectangle 19"/>
          <p:cNvSpPr/>
          <p:nvPr userDrawn="1"/>
        </p:nvSpPr>
        <p:spPr>
          <a:xfrm flipV="1">
            <a:off x="0" y="0"/>
            <a:ext cx="9144000" cy="6858000"/>
          </a:xfrm>
          <a:prstGeom prst="rect">
            <a:avLst/>
          </a:prstGeom>
          <a:gradFill>
            <a:gsLst>
              <a:gs pos="0">
                <a:schemeClr val="tx2">
                  <a:lumMod val="50000"/>
                </a:schemeClr>
              </a:gs>
              <a:gs pos="50000">
                <a:srgbClr val="10253F"/>
              </a:gs>
              <a:gs pos="100000">
                <a:srgbClr val="548ED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1"/>
          <p:cNvPicPr>
            <a:picLocks noChangeAspect="1"/>
          </p:cNvPicPr>
          <p:nvPr userDrawn="1"/>
        </p:nvPicPr>
        <p:blipFill>
          <a:blip r:embed="rId11" cstate="print">
            <a:extLst>
              <a:ext uri="{28A0092B-C50C-407E-A947-70E740481C1C}">
                <a14:useLocalDpi xmlns="" xmlns:a14="http://schemas.microsoft.com/office/drawing/2010/main" val="0"/>
              </a:ext>
            </a:extLst>
          </a:blip>
          <a:srcRect/>
          <a:stretch>
            <a:fillRect/>
          </a:stretch>
        </p:blipFill>
        <p:spPr bwMode="auto">
          <a:xfrm>
            <a:off x="0" y="241410"/>
            <a:ext cx="3956050" cy="1304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 name="Freeform 22"/>
          <p:cNvSpPr/>
          <p:nvPr userDrawn="1"/>
        </p:nvSpPr>
        <p:spPr>
          <a:xfrm rot="17922264">
            <a:off x="6587496" y="85979"/>
            <a:ext cx="999014" cy="841343"/>
          </a:xfrm>
          <a:custGeom>
            <a:avLst/>
            <a:gdLst>
              <a:gd name="connsiteX0" fmla="*/ 238478 w 506589"/>
              <a:gd name="connsiteY0" fmla="*/ 280811 h 534811"/>
              <a:gd name="connsiteX1" fmla="*/ 467078 w 506589"/>
              <a:gd name="connsiteY1" fmla="*/ 467078 h 534811"/>
              <a:gd name="connsiteX2" fmla="*/ 475545 w 506589"/>
              <a:gd name="connsiteY2" fmla="*/ 492478 h 534811"/>
              <a:gd name="connsiteX3" fmla="*/ 424745 w 506589"/>
              <a:gd name="connsiteY3" fmla="*/ 484011 h 534811"/>
              <a:gd name="connsiteX4" fmla="*/ 52211 w 506589"/>
              <a:gd name="connsiteY4" fmla="*/ 187678 h 534811"/>
              <a:gd name="connsiteX5" fmla="*/ 111478 w 506589"/>
              <a:gd name="connsiteY5" fmla="*/ 1411 h 534811"/>
              <a:gd name="connsiteX6" fmla="*/ 179211 w 506589"/>
              <a:gd name="connsiteY6" fmla="*/ 196144 h 534811"/>
              <a:gd name="connsiteX7" fmla="*/ 238478 w 506589"/>
              <a:gd name="connsiteY7" fmla="*/ 280811 h 534811"/>
              <a:gd name="connsiteX0" fmla="*/ 249419 w 517530"/>
              <a:gd name="connsiteY0" fmla="*/ 282222 h 536222"/>
              <a:gd name="connsiteX1" fmla="*/ 478019 w 517530"/>
              <a:gd name="connsiteY1" fmla="*/ 468489 h 536222"/>
              <a:gd name="connsiteX2" fmla="*/ 486486 w 517530"/>
              <a:gd name="connsiteY2" fmla="*/ 493889 h 536222"/>
              <a:gd name="connsiteX3" fmla="*/ 435686 w 517530"/>
              <a:gd name="connsiteY3" fmla="*/ 485422 h 536222"/>
              <a:gd name="connsiteX4" fmla="*/ 63152 w 517530"/>
              <a:gd name="connsiteY4" fmla="*/ 189089 h 536222"/>
              <a:gd name="connsiteX5" fmla="*/ 56776 w 517530"/>
              <a:gd name="connsiteY5" fmla="*/ 1411 h 536222"/>
              <a:gd name="connsiteX6" fmla="*/ 190152 w 517530"/>
              <a:gd name="connsiteY6" fmla="*/ 197555 h 536222"/>
              <a:gd name="connsiteX7" fmla="*/ 249419 w 517530"/>
              <a:gd name="connsiteY7" fmla="*/ 282222 h 536222"/>
              <a:gd name="connsiteX0" fmla="*/ 251200 w 519311"/>
              <a:gd name="connsiteY0" fmla="*/ 282222 h 649493"/>
              <a:gd name="connsiteX1" fmla="*/ 479800 w 519311"/>
              <a:gd name="connsiteY1" fmla="*/ 468489 h 649493"/>
              <a:gd name="connsiteX2" fmla="*/ 488267 w 519311"/>
              <a:gd name="connsiteY2" fmla="*/ 493889 h 649493"/>
              <a:gd name="connsiteX3" fmla="*/ 448154 w 519311"/>
              <a:gd name="connsiteY3" fmla="*/ 598693 h 649493"/>
              <a:gd name="connsiteX4" fmla="*/ 64933 w 519311"/>
              <a:gd name="connsiteY4" fmla="*/ 189089 h 649493"/>
              <a:gd name="connsiteX5" fmla="*/ 58557 w 519311"/>
              <a:gd name="connsiteY5" fmla="*/ 1411 h 649493"/>
              <a:gd name="connsiteX6" fmla="*/ 191933 w 519311"/>
              <a:gd name="connsiteY6" fmla="*/ 197555 h 649493"/>
              <a:gd name="connsiteX7" fmla="*/ 251200 w 519311"/>
              <a:gd name="connsiteY7" fmla="*/ 282222 h 649493"/>
              <a:gd name="connsiteX0" fmla="*/ 251200 w 568015"/>
              <a:gd name="connsiteY0" fmla="*/ 282222 h 695054"/>
              <a:gd name="connsiteX1" fmla="*/ 479800 w 568015"/>
              <a:gd name="connsiteY1" fmla="*/ 468489 h 695054"/>
              <a:gd name="connsiteX2" fmla="*/ 562741 w 568015"/>
              <a:gd name="connsiteY2" fmla="*/ 673353 h 695054"/>
              <a:gd name="connsiteX3" fmla="*/ 448154 w 568015"/>
              <a:gd name="connsiteY3" fmla="*/ 598693 h 695054"/>
              <a:gd name="connsiteX4" fmla="*/ 64933 w 568015"/>
              <a:gd name="connsiteY4" fmla="*/ 189089 h 695054"/>
              <a:gd name="connsiteX5" fmla="*/ 58557 w 568015"/>
              <a:gd name="connsiteY5" fmla="*/ 1411 h 695054"/>
              <a:gd name="connsiteX6" fmla="*/ 191933 w 568015"/>
              <a:gd name="connsiteY6" fmla="*/ 197555 h 695054"/>
              <a:gd name="connsiteX7" fmla="*/ 251200 w 568015"/>
              <a:gd name="connsiteY7" fmla="*/ 282222 h 695054"/>
              <a:gd name="connsiteX0" fmla="*/ 251200 w 570380"/>
              <a:gd name="connsiteY0" fmla="*/ 282222 h 698240"/>
              <a:gd name="connsiteX1" fmla="*/ 402319 w 570380"/>
              <a:gd name="connsiteY1" fmla="*/ 449373 h 698240"/>
              <a:gd name="connsiteX2" fmla="*/ 562741 w 570380"/>
              <a:gd name="connsiteY2" fmla="*/ 673353 h 698240"/>
              <a:gd name="connsiteX3" fmla="*/ 448154 w 570380"/>
              <a:gd name="connsiteY3" fmla="*/ 598693 h 698240"/>
              <a:gd name="connsiteX4" fmla="*/ 64933 w 570380"/>
              <a:gd name="connsiteY4" fmla="*/ 189089 h 698240"/>
              <a:gd name="connsiteX5" fmla="*/ 58557 w 570380"/>
              <a:gd name="connsiteY5" fmla="*/ 1411 h 698240"/>
              <a:gd name="connsiteX6" fmla="*/ 191933 w 570380"/>
              <a:gd name="connsiteY6" fmla="*/ 197555 h 698240"/>
              <a:gd name="connsiteX7" fmla="*/ 251200 w 570380"/>
              <a:gd name="connsiteY7" fmla="*/ 282222 h 698240"/>
              <a:gd name="connsiteX0" fmla="*/ 251200 w 570380"/>
              <a:gd name="connsiteY0" fmla="*/ 287204 h 703222"/>
              <a:gd name="connsiteX1" fmla="*/ 402319 w 570380"/>
              <a:gd name="connsiteY1" fmla="*/ 454355 h 703222"/>
              <a:gd name="connsiteX2" fmla="*/ 562741 w 570380"/>
              <a:gd name="connsiteY2" fmla="*/ 678335 h 703222"/>
              <a:gd name="connsiteX3" fmla="*/ 448154 w 570380"/>
              <a:gd name="connsiteY3" fmla="*/ 603675 h 703222"/>
              <a:gd name="connsiteX4" fmla="*/ 64933 w 570380"/>
              <a:gd name="connsiteY4" fmla="*/ 194071 h 703222"/>
              <a:gd name="connsiteX5" fmla="*/ 58557 w 570380"/>
              <a:gd name="connsiteY5" fmla="*/ 6393 h 703222"/>
              <a:gd name="connsiteX6" fmla="*/ 150227 w 570380"/>
              <a:gd name="connsiteY6" fmla="*/ 155713 h 703222"/>
              <a:gd name="connsiteX7" fmla="*/ 251200 w 570380"/>
              <a:gd name="connsiteY7" fmla="*/ 287204 h 70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0380" h="703222">
                <a:moveTo>
                  <a:pt x="251200" y="287204"/>
                </a:moveTo>
                <a:cubicBezTo>
                  <a:pt x="293215" y="336978"/>
                  <a:pt x="350396" y="389167"/>
                  <a:pt x="402319" y="454355"/>
                </a:cubicBezTo>
                <a:cubicBezTo>
                  <a:pt x="454242" y="519543"/>
                  <a:pt x="555102" y="653448"/>
                  <a:pt x="562741" y="678335"/>
                </a:cubicBezTo>
                <a:cubicBezTo>
                  <a:pt x="570380" y="703222"/>
                  <a:pt x="531122" y="684386"/>
                  <a:pt x="448154" y="603675"/>
                </a:cubicBezTo>
                <a:cubicBezTo>
                  <a:pt x="365186" y="522964"/>
                  <a:pt x="129866" y="293618"/>
                  <a:pt x="64933" y="194071"/>
                </a:cubicBezTo>
                <a:cubicBezTo>
                  <a:pt x="0" y="94524"/>
                  <a:pt x="44341" y="12786"/>
                  <a:pt x="58557" y="6393"/>
                </a:cubicBezTo>
                <a:cubicBezTo>
                  <a:pt x="72773" y="0"/>
                  <a:pt x="118120" y="108911"/>
                  <a:pt x="150227" y="155713"/>
                </a:cubicBezTo>
                <a:cubicBezTo>
                  <a:pt x="182334" y="202515"/>
                  <a:pt x="209185" y="237430"/>
                  <a:pt x="251200" y="287204"/>
                </a:cubicBezTo>
                <a:close/>
              </a:path>
            </a:pathLst>
          </a:custGeom>
          <a:solidFill>
            <a:srgbClr val="FFFFFF">
              <a:alpha val="41961"/>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23"/>
          <p:cNvSpPr/>
          <p:nvPr userDrawn="1"/>
        </p:nvSpPr>
        <p:spPr>
          <a:xfrm>
            <a:off x="4875580" y="317305"/>
            <a:ext cx="2243086" cy="841343"/>
          </a:xfrm>
          <a:custGeom>
            <a:avLst/>
            <a:gdLst>
              <a:gd name="connsiteX0" fmla="*/ 238478 w 506589"/>
              <a:gd name="connsiteY0" fmla="*/ 280811 h 534811"/>
              <a:gd name="connsiteX1" fmla="*/ 467078 w 506589"/>
              <a:gd name="connsiteY1" fmla="*/ 467078 h 534811"/>
              <a:gd name="connsiteX2" fmla="*/ 475545 w 506589"/>
              <a:gd name="connsiteY2" fmla="*/ 492478 h 534811"/>
              <a:gd name="connsiteX3" fmla="*/ 424745 w 506589"/>
              <a:gd name="connsiteY3" fmla="*/ 484011 h 534811"/>
              <a:gd name="connsiteX4" fmla="*/ 52211 w 506589"/>
              <a:gd name="connsiteY4" fmla="*/ 187678 h 534811"/>
              <a:gd name="connsiteX5" fmla="*/ 111478 w 506589"/>
              <a:gd name="connsiteY5" fmla="*/ 1411 h 534811"/>
              <a:gd name="connsiteX6" fmla="*/ 179211 w 506589"/>
              <a:gd name="connsiteY6" fmla="*/ 196144 h 534811"/>
              <a:gd name="connsiteX7" fmla="*/ 238478 w 506589"/>
              <a:gd name="connsiteY7" fmla="*/ 280811 h 534811"/>
              <a:gd name="connsiteX0" fmla="*/ 249419 w 517530"/>
              <a:gd name="connsiteY0" fmla="*/ 282222 h 536222"/>
              <a:gd name="connsiteX1" fmla="*/ 478019 w 517530"/>
              <a:gd name="connsiteY1" fmla="*/ 468489 h 536222"/>
              <a:gd name="connsiteX2" fmla="*/ 486486 w 517530"/>
              <a:gd name="connsiteY2" fmla="*/ 493889 h 536222"/>
              <a:gd name="connsiteX3" fmla="*/ 435686 w 517530"/>
              <a:gd name="connsiteY3" fmla="*/ 485422 h 536222"/>
              <a:gd name="connsiteX4" fmla="*/ 63152 w 517530"/>
              <a:gd name="connsiteY4" fmla="*/ 189089 h 536222"/>
              <a:gd name="connsiteX5" fmla="*/ 56776 w 517530"/>
              <a:gd name="connsiteY5" fmla="*/ 1411 h 536222"/>
              <a:gd name="connsiteX6" fmla="*/ 190152 w 517530"/>
              <a:gd name="connsiteY6" fmla="*/ 197555 h 536222"/>
              <a:gd name="connsiteX7" fmla="*/ 249419 w 517530"/>
              <a:gd name="connsiteY7" fmla="*/ 282222 h 536222"/>
              <a:gd name="connsiteX0" fmla="*/ 251200 w 519311"/>
              <a:gd name="connsiteY0" fmla="*/ 282222 h 649493"/>
              <a:gd name="connsiteX1" fmla="*/ 479800 w 519311"/>
              <a:gd name="connsiteY1" fmla="*/ 468489 h 649493"/>
              <a:gd name="connsiteX2" fmla="*/ 488267 w 519311"/>
              <a:gd name="connsiteY2" fmla="*/ 493889 h 649493"/>
              <a:gd name="connsiteX3" fmla="*/ 448154 w 519311"/>
              <a:gd name="connsiteY3" fmla="*/ 598693 h 649493"/>
              <a:gd name="connsiteX4" fmla="*/ 64933 w 519311"/>
              <a:gd name="connsiteY4" fmla="*/ 189089 h 649493"/>
              <a:gd name="connsiteX5" fmla="*/ 58557 w 519311"/>
              <a:gd name="connsiteY5" fmla="*/ 1411 h 649493"/>
              <a:gd name="connsiteX6" fmla="*/ 191933 w 519311"/>
              <a:gd name="connsiteY6" fmla="*/ 197555 h 649493"/>
              <a:gd name="connsiteX7" fmla="*/ 251200 w 519311"/>
              <a:gd name="connsiteY7" fmla="*/ 282222 h 649493"/>
              <a:gd name="connsiteX0" fmla="*/ 251200 w 568015"/>
              <a:gd name="connsiteY0" fmla="*/ 282222 h 695054"/>
              <a:gd name="connsiteX1" fmla="*/ 479800 w 568015"/>
              <a:gd name="connsiteY1" fmla="*/ 468489 h 695054"/>
              <a:gd name="connsiteX2" fmla="*/ 562741 w 568015"/>
              <a:gd name="connsiteY2" fmla="*/ 673353 h 695054"/>
              <a:gd name="connsiteX3" fmla="*/ 448154 w 568015"/>
              <a:gd name="connsiteY3" fmla="*/ 598693 h 695054"/>
              <a:gd name="connsiteX4" fmla="*/ 64933 w 568015"/>
              <a:gd name="connsiteY4" fmla="*/ 189089 h 695054"/>
              <a:gd name="connsiteX5" fmla="*/ 58557 w 568015"/>
              <a:gd name="connsiteY5" fmla="*/ 1411 h 695054"/>
              <a:gd name="connsiteX6" fmla="*/ 191933 w 568015"/>
              <a:gd name="connsiteY6" fmla="*/ 197555 h 695054"/>
              <a:gd name="connsiteX7" fmla="*/ 251200 w 568015"/>
              <a:gd name="connsiteY7" fmla="*/ 282222 h 695054"/>
              <a:gd name="connsiteX0" fmla="*/ 251200 w 570380"/>
              <a:gd name="connsiteY0" fmla="*/ 282222 h 698240"/>
              <a:gd name="connsiteX1" fmla="*/ 402319 w 570380"/>
              <a:gd name="connsiteY1" fmla="*/ 449373 h 698240"/>
              <a:gd name="connsiteX2" fmla="*/ 562741 w 570380"/>
              <a:gd name="connsiteY2" fmla="*/ 673353 h 698240"/>
              <a:gd name="connsiteX3" fmla="*/ 448154 w 570380"/>
              <a:gd name="connsiteY3" fmla="*/ 598693 h 698240"/>
              <a:gd name="connsiteX4" fmla="*/ 64933 w 570380"/>
              <a:gd name="connsiteY4" fmla="*/ 189089 h 698240"/>
              <a:gd name="connsiteX5" fmla="*/ 58557 w 570380"/>
              <a:gd name="connsiteY5" fmla="*/ 1411 h 698240"/>
              <a:gd name="connsiteX6" fmla="*/ 191933 w 570380"/>
              <a:gd name="connsiteY6" fmla="*/ 197555 h 698240"/>
              <a:gd name="connsiteX7" fmla="*/ 251200 w 570380"/>
              <a:gd name="connsiteY7" fmla="*/ 282222 h 698240"/>
              <a:gd name="connsiteX0" fmla="*/ 251200 w 570380"/>
              <a:gd name="connsiteY0" fmla="*/ 287204 h 703222"/>
              <a:gd name="connsiteX1" fmla="*/ 402319 w 570380"/>
              <a:gd name="connsiteY1" fmla="*/ 454355 h 703222"/>
              <a:gd name="connsiteX2" fmla="*/ 562741 w 570380"/>
              <a:gd name="connsiteY2" fmla="*/ 678335 h 703222"/>
              <a:gd name="connsiteX3" fmla="*/ 448154 w 570380"/>
              <a:gd name="connsiteY3" fmla="*/ 603675 h 703222"/>
              <a:gd name="connsiteX4" fmla="*/ 64933 w 570380"/>
              <a:gd name="connsiteY4" fmla="*/ 194071 h 703222"/>
              <a:gd name="connsiteX5" fmla="*/ 58557 w 570380"/>
              <a:gd name="connsiteY5" fmla="*/ 6393 h 703222"/>
              <a:gd name="connsiteX6" fmla="*/ 150227 w 570380"/>
              <a:gd name="connsiteY6" fmla="*/ 155713 h 703222"/>
              <a:gd name="connsiteX7" fmla="*/ 251200 w 570380"/>
              <a:gd name="connsiteY7" fmla="*/ 287204 h 70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0380" h="703222">
                <a:moveTo>
                  <a:pt x="251200" y="287204"/>
                </a:moveTo>
                <a:cubicBezTo>
                  <a:pt x="293215" y="336978"/>
                  <a:pt x="350396" y="389167"/>
                  <a:pt x="402319" y="454355"/>
                </a:cubicBezTo>
                <a:cubicBezTo>
                  <a:pt x="454242" y="519543"/>
                  <a:pt x="555102" y="653448"/>
                  <a:pt x="562741" y="678335"/>
                </a:cubicBezTo>
                <a:cubicBezTo>
                  <a:pt x="570380" y="703222"/>
                  <a:pt x="531122" y="684386"/>
                  <a:pt x="448154" y="603675"/>
                </a:cubicBezTo>
                <a:cubicBezTo>
                  <a:pt x="365186" y="522964"/>
                  <a:pt x="129866" y="293618"/>
                  <a:pt x="64933" y="194071"/>
                </a:cubicBezTo>
                <a:cubicBezTo>
                  <a:pt x="0" y="94524"/>
                  <a:pt x="44341" y="12786"/>
                  <a:pt x="58557" y="6393"/>
                </a:cubicBezTo>
                <a:cubicBezTo>
                  <a:pt x="72773" y="0"/>
                  <a:pt x="118120" y="108911"/>
                  <a:pt x="150227" y="155713"/>
                </a:cubicBezTo>
                <a:cubicBezTo>
                  <a:pt x="182334" y="202515"/>
                  <a:pt x="209185" y="237430"/>
                  <a:pt x="251200" y="287204"/>
                </a:cubicBezTo>
                <a:close/>
              </a:path>
            </a:pathLst>
          </a:custGeom>
          <a:solidFill>
            <a:srgbClr val="94B8E4"/>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userDrawn="1"/>
        </p:nvSpPr>
        <p:spPr>
          <a:xfrm rot="441437">
            <a:off x="3136722" y="212397"/>
            <a:ext cx="2197485" cy="1161677"/>
          </a:xfrm>
          <a:custGeom>
            <a:avLst/>
            <a:gdLst>
              <a:gd name="connsiteX0" fmla="*/ 238478 w 506589"/>
              <a:gd name="connsiteY0" fmla="*/ 280811 h 534811"/>
              <a:gd name="connsiteX1" fmla="*/ 467078 w 506589"/>
              <a:gd name="connsiteY1" fmla="*/ 467078 h 534811"/>
              <a:gd name="connsiteX2" fmla="*/ 475545 w 506589"/>
              <a:gd name="connsiteY2" fmla="*/ 492478 h 534811"/>
              <a:gd name="connsiteX3" fmla="*/ 424745 w 506589"/>
              <a:gd name="connsiteY3" fmla="*/ 484011 h 534811"/>
              <a:gd name="connsiteX4" fmla="*/ 52211 w 506589"/>
              <a:gd name="connsiteY4" fmla="*/ 187678 h 534811"/>
              <a:gd name="connsiteX5" fmla="*/ 111478 w 506589"/>
              <a:gd name="connsiteY5" fmla="*/ 1411 h 534811"/>
              <a:gd name="connsiteX6" fmla="*/ 179211 w 506589"/>
              <a:gd name="connsiteY6" fmla="*/ 196144 h 534811"/>
              <a:gd name="connsiteX7" fmla="*/ 238478 w 506589"/>
              <a:gd name="connsiteY7" fmla="*/ 280811 h 534811"/>
              <a:gd name="connsiteX0" fmla="*/ 249419 w 517530"/>
              <a:gd name="connsiteY0" fmla="*/ 282222 h 536222"/>
              <a:gd name="connsiteX1" fmla="*/ 478019 w 517530"/>
              <a:gd name="connsiteY1" fmla="*/ 468489 h 536222"/>
              <a:gd name="connsiteX2" fmla="*/ 486486 w 517530"/>
              <a:gd name="connsiteY2" fmla="*/ 493889 h 536222"/>
              <a:gd name="connsiteX3" fmla="*/ 435686 w 517530"/>
              <a:gd name="connsiteY3" fmla="*/ 485422 h 536222"/>
              <a:gd name="connsiteX4" fmla="*/ 63152 w 517530"/>
              <a:gd name="connsiteY4" fmla="*/ 189089 h 536222"/>
              <a:gd name="connsiteX5" fmla="*/ 56776 w 517530"/>
              <a:gd name="connsiteY5" fmla="*/ 1411 h 536222"/>
              <a:gd name="connsiteX6" fmla="*/ 190152 w 517530"/>
              <a:gd name="connsiteY6" fmla="*/ 197555 h 536222"/>
              <a:gd name="connsiteX7" fmla="*/ 249419 w 517530"/>
              <a:gd name="connsiteY7" fmla="*/ 282222 h 536222"/>
              <a:gd name="connsiteX0" fmla="*/ 251200 w 519311"/>
              <a:gd name="connsiteY0" fmla="*/ 282222 h 649493"/>
              <a:gd name="connsiteX1" fmla="*/ 479800 w 519311"/>
              <a:gd name="connsiteY1" fmla="*/ 468489 h 649493"/>
              <a:gd name="connsiteX2" fmla="*/ 488267 w 519311"/>
              <a:gd name="connsiteY2" fmla="*/ 493889 h 649493"/>
              <a:gd name="connsiteX3" fmla="*/ 448154 w 519311"/>
              <a:gd name="connsiteY3" fmla="*/ 598693 h 649493"/>
              <a:gd name="connsiteX4" fmla="*/ 64933 w 519311"/>
              <a:gd name="connsiteY4" fmla="*/ 189089 h 649493"/>
              <a:gd name="connsiteX5" fmla="*/ 58557 w 519311"/>
              <a:gd name="connsiteY5" fmla="*/ 1411 h 649493"/>
              <a:gd name="connsiteX6" fmla="*/ 191933 w 519311"/>
              <a:gd name="connsiteY6" fmla="*/ 197555 h 649493"/>
              <a:gd name="connsiteX7" fmla="*/ 251200 w 519311"/>
              <a:gd name="connsiteY7" fmla="*/ 282222 h 649493"/>
              <a:gd name="connsiteX0" fmla="*/ 251200 w 568015"/>
              <a:gd name="connsiteY0" fmla="*/ 282222 h 695054"/>
              <a:gd name="connsiteX1" fmla="*/ 479800 w 568015"/>
              <a:gd name="connsiteY1" fmla="*/ 468489 h 695054"/>
              <a:gd name="connsiteX2" fmla="*/ 562741 w 568015"/>
              <a:gd name="connsiteY2" fmla="*/ 673353 h 695054"/>
              <a:gd name="connsiteX3" fmla="*/ 448154 w 568015"/>
              <a:gd name="connsiteY3" fmla="*/ 598693 h 695054"/>
              <a:gd name="connsiteX4" fmla="*/ 64933 w 568015"/>
              <a:gd name="connsiteY4" fmla="*/ 189089 h 695054"/>
              <a:gd name="connsiteX5" fmla="*/ 58557 w 568015"/>
              <a:gd name="connsiteY5" fmla="*/ 1411 h 695054"/>
              <a:gd name="connsiteX6" fmla="*/ 191933 w 568015"/>
              <a:gd name="connsiteY6" fmla="*/ 197555 h 695054"/>
              <a:gd name="connsiteX7" fmla="*/ 251200 w 568015"/>
              <a:gd name="connsiteY7" fmla="*/ 282222 h 695054"/>
              <a:gd name="connsiteX0" fmla="*/ 251200 w 570380"/>
              <a:gd name="connsiteY0" fmla="*/ 282222 h 698240"/>
              <a:gd name="connsiteX1" fmla="*/ 402319 w 570380"/>
              <a:gd name="connsiteY1" fmla="*/ 449373 h 698240"/>
              <a:gd name="connsiteX2" fmla="*/ 562741 w 570380"/>
              <a:gd name="connsiteY2" fmla="*/ 673353 h 698240"/>
              <a:gd name="connsiteX3" fmla="*/ 448154 w 570380"/>
              <a:gd name="connsiteY3" fmla="*/ 598693 h 698240"/>
              <a:gd name="connsiteX4" fmla="*/ 64933 w 570380"/>
              <a:gd name="connsiteY4" fmla="*/ 189089 h 698240"/>
              <a:gd name="connsiteX5" fmla="*/ 58557 w 570380"/>
              <a:gd name="connsiteY5" fmla="*/ 1411 h 698240"/>
              <a:gd name="connsiteX6" fmla="*/ 191933 w 570380"/>
              <a:gd name="connsiteY6" fmla="*/ 197555 h 698240"/>
              <a:gd name="connsiteX7" fmla="*/ 251200 w 570380"/>
              <a:gd name="connsiteY7" fmla="*/ 282222 h 698240"/>
              <a:gd name="connsiteX0" fmla="*/ 251200 w 570380"/>
              <a:gd name="connsiteY0" fmla="*/ 287204 h 703222"/>
              <a:gd name="connsiteX1" fmla="*/ 402319 w 570380"/>
              <a:gd name="connsiteY1" fmla="*/ 454355 h 703222"/>
              <a:gd name="connsiteX2" fmla="*/ 562741 w 570380"/>
              <a:gd name="connsiteY2" fmla="*/ 678335 h 703222"/>
              <a:gd name="connsiteX3" fmla="*/ 448154 w 570380"/>
              <a:gd name="connsiteY3" fmla="*/ 603675 h 703222"/>
              <a:gd name="connsiteX4" fmla="*/ 64933 w 570380"/>
              <a:gd name="connsiteY4" fmla="*/ 194071 h 703222"/>
              <a:gd name="connsiteX5" fmla="*/ 58557 w 570380"/>
              <a:gd name="connsiteY5" fmla="*/ 6393 h 703222"/>
              <a:gd name="connsiteX6" fmla="*/ 150227 w 570380"/>
              <a:gd name="connsiteY6" fmla="*/ 155713 h 703222"/>
              <a:gd name="connsiteX7" fmla="*/ 251200 w 570380"/>
              <a:gd name="connsiteY7" fmla="*/ 287204 h 70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0380" h="703222">
                <a:moveTo>
                  <a:pt x="251200" y="287204"/>
                </a:moveTo>
                <a:cubicBezTo>
                  <a:pt x="293215" y="336978"/>
                  <a:pt x="350396" y="389167"/>
                  <a:pt x="402319" y="454355"/>
                </a:cubicBezTo>
                <a:cubicBezTo>
                  <a:pt x="454242" y="519543"/>
                  <a:pt x="555102" y="653448"/>
                  <a:pt x="562741" y="678335"/>
                </a:cubicBezTo>
                <a:cubicBezTo>
                  <a:pt x="570380" y="703222"/>
                  <a:pt x="531122" y="684386"/>
                  <a:pt x="448154" y="603675"/>
                </a:cubicBezTo>
                <a:cubicBezTo>
                  <a:pt x="365186" y="522964"/>
                  <a:pt x="129866" y="293618"/>
                  <a:pt x="64933" y="194071"/>
                </a:cubicBezTo>
                <a:cubicBezTo>
                  <a:pt x="0" y="94524"/>
                  <a:pt x="44341" y="12786"/>
                  <a:pt x="58557" y="6393"/>
                </a:cubicBezTo>
                <a:cubicBezTo>
                  <a:pt x="72773" y="0"/>
                  <a:pt x="118120" y="108911"/>
                  <a:pt x="150227" y="155713"/>
                </a:cubicBezTo>
                <a:cubicBezTo>
                  <a:pt x="182334" y="202515"/>
                  <a:pt x="209185" y="237430"/>
                  <a:pt x="251200" y="287204"/>
                </a:cubicBezTo>
                <a:close/>
              </a:path>
            </a:pathLst>
          </a:custGeom>
          <a:solidFill>
            <a:srgbClr val="94B8E4"/>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0" y="696780"/>
            <a:ext cx="9144000" cy="56162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321879" y="848570"/>
            <a:ext cx="8424345" cy="516086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7" name="Picture 12" descr="MEF-logo-for-PowerPoint-whi"/>
          <p:cNvPicPr>
            <a:picLocks noChangeAspect="1" noChangeArrowheads="1"/>
          </p:cNvPicPr>
          <p:nvPr userDrawn="1"/>
        </p:nvPicPr>
        <p:blipFill>
          <a:blip r:embed="rId12" cstate="print">
            <a:extLst>
              <a:ext uri="{28A0092B-C50C-407E-A947-70E740481C1C}">
                <a14:useLocalDpi xmlns="" xmlns:a14="http://schemas.microsoft.com/office/drawing/2010/main" val="0"/>
              </a:ext>
            </a:extLst>
          </a:blip>
          <a:srcRect/>
          <a:stretch>
            <a:fillRect/>
          </a:stretch>
        </p:blipFill>
        <p:spPr bwMode="auto">
          <a:xfrm>
            <a:off x="60325" y="6388100"/>
            <a:ext cx="1219200" cy="411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 name="Line 3"/>
          <p:cNvSpPr>
            <a:spLocks noChangeShapeType="1"/>
          </p:cNvSpPr>
          <p:nvPr userDrawn="1"/>
        </p:nvSpPr>
        <p:spPr bwMode="auto">
          <a:xfrm>
            <a:off x="-18300" y="696780"/>
            <a:ext cx="9144000" cy="0"/>
          </a:xfrm>
          <a:prstGeom prst="line">
            <a:avLst/>
          </a:prstGeom>
          <a:noFill/>
          <a:ln w="28575">
            <a:solidFill>
              <a:srgbClr val="9EB6C0"/>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6" name="Line 3"/>
          <p:cNvSpPr>
            <a:spLocks noChangeShapeType="1"/>
          </p:cNvSpPr>
          <p:nvPr userDrawn="1"/>
        </p:nvSpPr>
        <p:spPr bwMode="auto">
          <a:xfrm>
            <a:off x="0" y="6313010"/>
            <a:ext cx="9144000" cy="0"/>
          </a:xfrm>
          <a:prstGeom prst="line">
            <a:avLst/>
          </a:prstGeom>
          <a:noFill/>
          <a:ln w="28575">
            <a:solidFill>
              <a:srgbClr val="9EB6C0"/>
            </a:solidFill>
            <a:round/>
            <a:headEnd/>
            <a:tailEnd/>
          </a:ln>
          <a:extLst>
            <a:ext uri="{909E8E84-426E-40DD-AFC4-6F175D3DCCD1}">
              <a14:hiddenFill xmlns="" xmlns:a14="http://schemas.microsoft.com/office/drawing/2010/main">
                <a:noFill/>
              </a14:hiddenFill>
            </a:ext>
          </a:extLst>
        </p:spPr>
        <p:txBody>
          <a:bodyPr/>
          <a:lstStyle/>
          <a:p>
            <a:endParaRPr lang="en-US" dirty="0"/>
          </a:p>
        </p:txBody>
      </p:sp>
      <p:sp>
        <p:nvSpPr>
          <p:cNvPr id="28" name="Freeform 27"/>
          <p:cNvSpPr/>
          <p:nvPr userDrawn="1"/>
        </p:nvSpPr>
        <p:spPr>
          <a:xfrm rot="15718769">
            <a:off x="7830269" y="-71157"/>
            <a:ext cx="625630" cy="1070569"/>
          </a:xfrm>
          <a:custGeom>
            <a:avLst/>
            <a:gdLst>
              <a:gd name="connsiteX0" fmla="*/ 238478 w 506589"/>
              <a:gd name="connsiteY0" fmla="*/ 280811 h 534811"/>
              <a:gd name="connsiteX1" fmla="*/ 467078 w 506589"/>
              <a:gd name="connsiteY1" fmla="*/ 467078 h 534811"/>
              <a:gd name="connsiteX2" fmla="*/ 475545 w 506589"/>
              <a:gd name="connsiteY2" fmla="*/ 492478 h 534811"/>
              <a:gd name="connsiteX3" fmla="*/ 424745 w 506589"/>
              <a:gd name="connsiteY3" fmla="*/ 484011 h 534811"/>
              <a:gd name="connsiteX4" fmla="*/ 52211 w 506589"/>
              <a:gd name="connsiteY4" fmla="*/ 187678 h 534811"/>
              <a:gd name="connsiteX5" fmla="*/ 111478 w 506589"/>
              <a:gd name="connsiteY5" fmla="*/ 1411 h 534811"/>
              <a:gd name="connsiteX6" fmla="*/ 179211 w 506589"/>
              <a:gd name="connsiteY6" fmla="*/ 196144 h 534811"/>
              <a:gd name="connsiteX7" fmla="*/ 238478 w 506589"/>
              <a:gd name="connsiteY7" fmla="*/ 280811 h 534811"/>
              <a:gd name="connsiteX0" fmla="*/ 249419 w 517530"/>
              <a:gd name="connsiteY0" fmla="*/ 282222 h 536222"/>
              <a:gd name="connsiteX1" fmla="*/ 478019 w 517530"/>
              <a:gd name="connsiteY1" fmla="*/ 468489 h 536222"/>
              <a:gd name="connsiteX2" fmla="*/ 486486 w 517530"/>
              <a:gd name="connsiteY2" fmla="*/ 493889 h 536222"/>
              <a:gd name="connsiteX3" fmla="*/ 435686 w 517530"/>
              <a:gd name="connsiteY3" fmla="*/ 485422 h 536222"/>
              <a:gd name="connsiteX4" fmla="*/ 63152 w 517530"/>
              <a:gd name="connsiteY4" fmla="*/ 189089 h 536222"/>
              <a:gd name="connsiteX5" fmla="*/ 56776 w 517530"/>
              <a:gd name="connsiteY5" fmla="*/ 1411 h 536222"/>
              <a:gd name="connsiteX6" fmla="*/ 190152 w 517530"/>
              <a:gd name="connsiteY6" fmla="*/ 197555 h 536222"/>
              <a:gd name="connsiteX7" fmla="*/ 249419 w 517530"/>
              <a:gd name="connsiteY7" fmla="*/ 282222 h 536222"/>
              <a:gd name="connsiteX0" fmla="*/ 251200 w 519311"/>
              <a:gd name="connsiteY0" fmla="*/ 282222 h 649493"/>
              <a:gd name="connsiteX1" fmla="*/ 479800 w 519311"/>
              <a:gd name="connsiteY1" fmla="*/ 468489 h 649493"/>
              <a:gd name="connsiteX2" fmla="*/ 488267 w 519311"/>
              <a:gd name="connsiteY2" fmla="*/ 493889 h 649493"/>
              <a:gd name="connsiteX3" fmla="*/ 448154 w 519311"/>
              <a:gd name="connsiteY3" fmla="*/ 598693 h 649493"/>
              <a:gd name="connsiteX4" fmla="*/ 64933 w 519311"/>
              <a:gd name="connsiteY4" fmla="*/ 189089 h 649493"/>
              <a:gd name="connsiteX5" fmla="*/ 58557 w 519311"/>
              <a:gd name="connsiteY5" fmla="*/ 1411 h 649493"/>
              <a:gd name="connsiteX6" fmla="*/ 191933 w 519311"/>
              <a:gd name="connsiteY6" fmla="*/ 197555 h 649493"/>
              <a:gd name="connsiteX7" fmla="*/ 251200 w 519311"/>
              <a:gd name="connsiteY7" fmla="*/ 282222 h 649493"/>
              <a:gd name="connsiteX0" fmla="*/ 251200 w 568015"/>
              <a:gd name="connsiteY0" fmla="*/ 282222 h 695054"/>
              <a:gd name="connsiteX1" fmla="*/ 479800 w 568015"/>
              <a:gd name="connsiteY1" fmla="*/ 468489 h 695054"/>
              <a:gd name="connsiteX2" fmla="*/ 562741 w 568015"/>
              <a:gd name="connsiteY2" fmla="*/ 673353 h 695054"/>
              <a:gd name="connsiteX3" fmla="*/ 448154 w 568015"/>
              <a:gd name="connsiteY3" fmla="*/ 598693 h 695054"/>
              <a:gd name="connsiteX4" fmla="*/ 64933 w 568015"/>
              <a:gd name="connsiteY4" fmla="*/ 189089 h 695054"/>
              <a:gd name="connsiteX5" fmla="*/ 58557 w 568015"/>
              <a:gd name="connsiteY5" fmla="*/ 1411 h 695054"/>
              <a:gd name="connsiteX6" fmla="*/ 191933 w 568015"/>
              <a:gd name="connsiteY6" fmla="*/ 197555 h 695054"/>
              <a:gd name="connsiteX7" fmla="*/ 251200 w 568015"/>
              <a:gd name="connsiteY7" fmla="*/ 282222 h 695054"/>
              <a:gd name="connsiteX0" fmla="*/ 251200 w 570380"/>
              <a:gd name="connsiteY0" fmla="*/ 282222 h 698240"/>
              <a:gd name="connsiteX1" fmla="*/ 402319 w 570380"/>
              <a:gd name="connsiteY1" fmla="*/ 449373 h 698240"/>
              <a:gd name="connsiteX2" fmla="*/ 562741 w 570380"/>
              <a:gd name="connsiteY2" fmla="*/ 673353 h 698240"/>
              <a:gd name="connsiteX3" fmla="*/ 448154 w 570380"/>
              <a:gd name="connsiteY3" fmla="*/ 598693 h 698240"/>
              <a:gd name="connsiteX4" fmla="*/ 64933 w 570380"/>
              <a:gd name="connsiteY4" fmla="*/ 189089 h 698240"/>
              <a:gd name="connsiteX5" fmla="*/ 58557 w 570380"/>
              <a:gd name="connsiteY5" fmla="*/ 1411 h 698240"/>
              <a:gd name="connsiteX6" fmla="*/ 191933 w 570380"/>
              <a:gd name="connsiteY6" fmla="*/ 197555 h 698240"/>
              <a:gd name="connsiteX7" fmla="*/ 251200 w 570380"/>
              <a:gd name="connsiteY7" fmla="*/ 282222 h 698240"/>
              <a:gd name="connsiteX0" fmla="*/ 251200 w 570380"/>
              <a:gd name="connsiteY0" fmla="*/ 287204 h 703222"/>
              <a:gd name="connsiteX1" fmla="*/ 402319 w 570380"/>
              <a:gd name="connsiteY1" fmla="*/ 454355 h 703222"/>
              <a:gd name="connsiteX2" fmla="*/ 562741 w 570380"/>
              <a:gd name="connsiteY2" fmla="*/ 678335 h 703222"/>
              <a:gd name="connsiteX3" fmla="*/ 448154 w 570380"/>
              <a:gd name="connsiteY3" fmla="*/ 603675 h 703222"/>
              <a:gd name="connsiteX4" fmla="*/ 64933 w 570380"/>
              <a:gd name="connsiteY4" fmla="*/ 194071 h 703222"/>
              <a:gd name="connsiteX5" fmla="*/ 58557 w 570380"/>
              <a:gd name="connsiteY5" fmla="*/ 6393 h 703222"/>
              <a:gd name="connsiteX6" fmla="*/ 150227 w 570380"/>
              <a:gd name="connsiteY6" fmla="*/ 155713 h 703222"/>
              <a:gd name="connsiteX7" fmla="*/ 251200 w 570380"/>
              <a:gd name="connsiteY7" fmla="*/ 287204 h 70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0380" h="703222">
                <a:moveTo>
                  <a:pt x="251200" y="287204"/>
                </a:moveTo>
                <a:cubicBezTo>
                  <a:pt x="293215" y="336978"/>
                  <a:pt x="350396" y="389167"/>
                  <a:pt x="402319" y="454355"/>
                </a:cubicBezTo>
                <a:cubicBezTo>
                  <a:pt x="454242" y="519543"/>
                  <a:pt x="555102" y="653448"/>
                  <a:pt x="562741" y="678335"/>
                </a:cubicBezTo>
                <a:cubicBezTo>
                  <a:pt x="570380" y="703222"/>
                  <a:pt x="531122" y="684386"/>
                  <a:pt x="448154" y="603675"/>
                </a:cubicBezTo>
                <a:cubicBezTo>
                  <a:pt x="365186" y="522964"/>
                  <a:pt x="129866" y="293618"/>
                  <a:pt x="64933" y="194071"/>
                </a:cubicBezTo>
                <a:cubicBezTo>
                  <a:pt x="0" y="94524"/>
                  <a:pt x="44341" y="12786"/>
                  <a:pt x="58557" y="6393"/>
                </a:cubicBezTo>
                <a:cubicBezTo>
                  <a:pt x="72773" y="0"/>
                  <a:pt x="118120" y="108911"/>
                  <a:pt x="150227" y="155713"/>
                </a:cubicBezTo>
                <a:cubicBezTo>
                  <a:pt x="182334" y="202515"/>
                  <a:pt x="209185" y="237430"/>
                  <a:pt x="251200" y="287204"/>
                </a:cubicBezTo>
                <a:close/>
              </a:path>
            </a:pathLst>
          </a:custGeom>
          <a:solidFill>
            <a:srgbClr val="FFFFFF">
              <a:alpha val="69804"/>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userDrawn="1"/>
        </p:nvSpPr>
        <p:spPr>
          <a:xfrm flipV="1">
            <a:off x="0" y="0"/>
            <a:ext cx="9144000" cy="696780"/>
          </a:xfrm>
          <a:prstGeom prst="rect">
            <a:avLst/>
          </a:prstGeom>
          <a:solidFill>
            <a:srgbClr val="255997">
              <a:alpha val="6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64835" y="0"/>
            <a:ext cx="8381390" cy="69678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1" name="Rectangle 7"/>
          <p:cNvSpPr>
            <a:spLocks noChangeArrowheads="1"/>
          </p:cNvSpPr>
          <p:nvPr userDrawn="1"/>
        </p:nvSpPr>
        <p:spPr bwMode="auto">
          <a:xfrm>
            <a:off x="8774113" y="6493743"/>
            <a:ext cx="369887" cy="274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a:fld id="{137707FA-DA0D-44A4-94B1-8EAC83670A87}" type="slidenum">
              <a:rPr lang="zh-CN" altLang="en-US" sz="1200" b="0">
                <a:solidFill>
                  <a:schemeClr val="tx2">
                    <a:lumMod val="20000"/>
                    <a:lumOff val="80000"/>
                  </a:schemeClr>
                </a:solidFill>
                <a:ea typeface="SimSun" pitchFamily="2" charset="-122"/>
              </a:rPr>
              <a:pPr algn="ctr"/>
              <a:t>‹#›</a:t>
            </a:fld>
            <a:endParaRPr lang="en-US" altLang="zh-CN" sz="1200" b="0" dirty="0">
              <a:solidFill>
                <a:schemeClr val="tx2">
                  <a:lumMod val="20000"/>
                  <a:lumOff val="80000"/>
                </a:schemeClr>
              </a:solidFill>
              <a:ea typeface="SimSun" pitchFamily="2" charset="-122"/>
            </a:endParaRPr>
          </a:p>
        </p:txBody>
      </p:sp>
      <p:sp>
        <p:nvSpPr>
          <p:cNvPr id="18" name="Freeform 17"/>
          <p:cNvSpPr/>
          <p:nvPr userDrawn="1"/>
        </p:nvSpPr>
        <p:spPr>
          <a:xfrm rot="21083011">
            <a:off x="4247312" y="104593"/>
            <a:ext cx="1459637" cy="841343"/>
          </a:xfrm>
          <a:custGeom>
            <a:avLst/>
            <a:gdLst>
              <a:gd name="connsiteX0" fmla="*/ 238478 w 506589"/>
              <a:gd name="connsiteY0" fmla="*/ 280811 h 534811"/>
              <a:gd name="connsiteX1" fmla="*/ 467078 w 506589"/>
              <a:gd name="connsiteY1" fmla="*/ 467078 h 534811"/>
              <a:gd name="connsiteX2" fmla="*/ 475545 w 506589"/>
              <a:gd name="connsiteY2" fmla="*/ 492478 h 534811"/>
              <a:gd name="connsiteX3" fmla="*/ 424745 w 506589"/>
              <a:gd name="connsiteY3" fmla="*/ 484011 h 534811"/>
              <a:gd name="connsiteX4" fmla="*/ 52211 w 506589"/>
              <a:gd name="connsiteY4" fmla="*/ 187678 h 534811"/>
              <a:gd name="connsiteX5" fmla="*/ 111478 w 506589"/>
              <a:gd name="connsiteY5" fmla="*/ 1411 h 534811"/>
              <a:gd name="connsiteX6" fmla="*/ 179211 w 506589"/>
              <a:gd name="connsiteY6" fmla="*/ 196144 h 534811"/>
              <a:gd name="connsiteX7" fmla="*/ 238478 w 506589"/>
              <a:gd name="connsiteY7" fmla="*/ 280811 h 534811"/>
              <a:gd name="connsiteX0" fmla="*/ 249419 w 517530"/>
              <a:gd name="connsiteY0" fmla="*/ 282222 h 536222"/>
              <a:gd name="connsiteX1" fmla="*/ 478019 w 517530"/>
              <a:gd name="connsiteY1" fmla="*/ 468489 h 536222"/>
              <a:gd name="connsiteX2" fmla="*/ 486486 w 517530"/>
              <a:gd name="connsiteY2" fmla="*/ 493889 h 536222"/>
              <a:gd name="connsiteX3" fmla="*/ 435686 w 517530"/>
              <a:gd name="connsiteY3" fmla="*/ 485422 h 536222"/>
              <a:gd name="connsiteX4" fmla="*/ 63152 w 517530"/>
              <a:gd name="connsiteY4" fmla="*/ 189089 h 536222"/>
              <a:gd name="connsiteX5" fmla="*/ 56776 w 517530"/>
              <a:gd name="connsiteY5" fmla="*/ 1411 h 536222"/>
              <a:gd name="connsiteX6" fmla="*/ 190152 w 517530"/>
              <a:gd name="connsiteY6" fmla="*/ 197555 h 536222"/>
              <a:gd name="connsiteX7" fmla="*/ 249419 w 517530"/>
              <a:gd name="connsiteY7" fmla="*/ 282222 h 536222"/>
              <a:gd name="connsiteX0" fmla="*/ 251200 w 519311"/>
              <a:gd name="connsiteY0" fmla="*/ 282222 h 649493"/>
              <a:gd name="connsiteX1" fmla="*/ 479800 w 519311"/>
              <a:gd name="connsiteY1" fmla="*/ 468489 h 649493"/>
              <a:gd name="connsiteX2" fmla="*/ 488267 w 519311"/>
              <a:gd name="connsiteY2" fmla="*/ 493889 h 649493"/>
              <a:gd name="connsiteX3" fmla="*/ 448154 w 519311"/>
              <a:gd name="connsiteY3" fmla="*/ 598693 h 649493"/>
              <a:gd name="connsiteX4" fmla="*/ 64933 w 519311"/>
              <a:gd name="connsiteY4" fmla="*/ 189089 h 649493"/>
              <a:gd name="connsiteX5" fmla="*/ 58557 w 519311"/>
              <a:gd name="connsiteY5" fmla="*/ 1411 h 649493"/>
              <a:gd name="connsiteX6" fmla="*/ 191933 w 519311"/>
              <a:gd name="connsiteY6" fmla="*/ 197555 h 649493"/>
              <a:gd name="connsiteX7" fmla="*/ 251200 w 519311"/>
              <a:gd name="connsiteY7" fmla="*/ 282222 h 649493"/>
              <a:gd name="connsiteX0" fmla="*/ 251200 w 568015"/>
              <a:gd name="connsiteY0" fmla="*/ 282222 h 695054"/>
              <a:gd name="connsiteX1" fmla="*/ 479800 w 568015"/>
              <a:gd name="connsiteY1" fmla="*/ 468489 h 695054"/>
              <a:gd name="connsiteX2" fmla="*/ 562741 w 568015"/>
              <a:gd name="connsiteY2" fmla="*/ 673353 h 695054"/>
              <a:gd name="connsiteX3" fmla="*/ 448154 w 568015"/>
              <a:gd name="connsiteY3" fmla="*/ 598693 h 695054"/>
              <a:gd name="connsiteX4" fmla="*/ 64933 w 568015"/>
              <a:gd name="connsiteY4" fmla="*/ 189089 h 695054"/>
              <a:gd name="connsiteX5" fmla="*/ 58557 w 568015"/>
              <a:gd name="connsiteY5" fmla="*/ 1411 h 695054"/>
              <a:gd name="connsiteX6" fmla="*/ 191933 w 568015"/>
              <a:gd name="connsiteY6" fmla="*/ 197555 h 695054"/>
              <a:gd name="connsiteX7" fmla="*/ 251200 w 568015"/>
              <a:gd name="connsiteY7" fmla="*/ 282222 h 695054"/>
              <a:gd name="connsiteX0" fmla="*/ 251200 w 570380"/>
              <a:gd name="connsiteY0" fmla="*/ 282222 h 698240"/>
              <a:gd name="connsiteX1" fmla="*/ 402319 w 570380"/>
              <a:gd name="connsiteY1" fmla="*/ 449373 h 698240"/>
              <a:gd name="connsiteX2" fmla="*/ 562741 w 570380"/>
              <a:gd name="connsiteY2" fmla="*/ 673353 h 698240"/>
              <a:gd name="connsiteX3" fmla="*/ 448154 w 570380"/>
              <a:gd name="connsiteY3" fmla="*/ 598693 h 698240"/>
              <a:gd name="connsiteX4" fmla="*/ 64933 w 570380"/>
              <a:gd name="connsiteY4" fmla="*/ 189089 h 698240"/>
              <a:gd name="connsiteX5" fmla="*/ 58557 w 570380"/>
              <a:gd name="connsiteY5" fmla="*/ 1411 h 698240"/>
              <a:gd name="connsiteX6" fmla="*/ 191933 w 570380"/>
              <a:gd name="connsiteY6" fmla="*/ 197555 h 698240"/>
              <a:gd name="connsiteX7" fmla="*/ 251200 w 570380"/>
              <a:gd name="connsiteY7" fmla="*/ 282222 h 698240"/>
              <a:gd name="connsiteX0" fmla="*/ 251200 w 570380"/>
              <a:gd name="connsiteY0" fmla="*/ 287204 h 703222"/>
              <a:gd name="connsiteX1" fmla="*/ 402319 w 570380"/>
              <a:gd name="connsiteY1" fmla="*/ 454355 h 703222"/>
              <a:gd name="connsiteX2" fmla="*/ 562741 w 570380"/>
              <a:gd name="connsiteY2" fmla="*/ 678335 h 703222"/>
              <a:gd name="connsiteX3" fmla="*/ 448154 w 570380"/>
              <a:gd name="connsiteY3" fmla="*/ 603675 h 703222"/>
              <a:gd name="connsiteX4" fmla="*/ 64933 w 570380"/>
              <a:gd name="connsiteY4" fmla="*/ 194071 h 703222"/>
              <a:gd name="connsiteX5" fmla="*/ 58557 w 570380"/>
              <a:gd name="connsiteY5" fmla="*/ 6393 h 703222"/>
              <a:gd name="connsiteX6" fmla="*/ 150227 w 570380"/>
              <a:gd name="connsiteY6" fmla="*/ 155713 h 703222"/>
              <a:gd name="connsiteX7" fmla="*/ 251200 w 570380"/>
              <a:gd name="connsiteY7" fmla="*/ 287204 h 70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0380" h="703222">
                <a:moveTo>
                  <a:pt x="251200" y="287204"/>
                </a:moveTo>
                <a:cubicBezTo>
                  <a:pt x="293215" y="336978"/>
                  <a:pt x="350396" y="389167"/>
                  <a:pt x="402319" y="454355"/>
                </a:cubicBezTo>
                <a:cubicBezTo>
                  <a:pt x="454242" y="519543"/>
                  <a:pt x="555102" y="653448"/>
                  <a:pt x="562741" y="678335"/>
                </a:cubicBezTo>
                <a:cubicBezTo>
                  <a:pt x="570380" y="703222"/>
                  <a:pt x="531122" y="684386"/>
                  <a:pt x="448154" y="603675"/>
                </a:cubicBezTo>
                <a:cubicBezTo>
                  <a:pt x="365186" y="522964"/>
                  <a:pt x="129866" y="293618"/>
                  <a:pt x="64933" y="194071"/>
                </a:cubicBezTo>
                <a:cubicBezTo>
                  <a:pt x="0" y="94524"/>
                  <a:pt x="44341" y="12786"/>
                  <a:pt x="58557" y="6393"/>
                </a:cubicBezTo>
                <a:cubicBezTo>
                  <a:pt x="72773" y="0"/>
                  <a:pt x="118120" y="108911"/>
                  <a:pt x="150227" y="155713"/>
                </a:cubicBezTo>
                <a:cubicBezTo>
                  <a:pt x="182334" y="202515"/>
                  <a:pt x="209185" y="237430"/>
                  <a:pt x="251200" y="287204"/>
                </a:cubicBezTo>
                <a:close/>
              </a:path>
            </a:pathLst>
          </a:custGeom>
          <a:solidFill>
            <a:srgbClr val="C8D6F0">
              <a:alpha val="61961"/>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20"/>
          <p:cNvSpPr/>
          <p:nvPr userDrawn="1"/>
        </p:nvSpPr>
        <p:spPr>
          <a:xfrm rot="18189825">
            <a:off x="5800421" y="95424"/>
            <a:ext cx="625630" cy="734874"/>
          </a:xfrm>
          <a:custGeom>
            <a:avLst/>
            <a:gdLst>
              <a:gd name="connsiteX0" fmla="*/ 238478 w 506589"/>
              <a:gd name="connsiteY0" fmla="*/ 280811 h 534811"/>
              <a:gd name="connsiteX1" fmla="*/ 467078 w 506589"/>
              <a:gd name="connsiteY1" fmla="*/ 467078 h 534811"/>
              <a:gd name="connsiteX2" fmla="*/ 475545 w 506589"/>
              <a:gd name="connsiteY2" fmla="*/ 492478 h 534811"/>
              <a:gd name="connsiteX3" fmla="*/ 424745 w 506589"/>
              <a:gd name="connsiteY3" fmla="*/ 484011 h 534811"/>
              <a:gd name="connsiteX4" fmla="*/ 52211 w 506589"/>
              <a:gd name="connsiteY4" fmla="*/ 187678 h 534811"/>
              <a:gd name="connsiteX5" fmla="*/ 111478 w 506589"/>
              <a:gd name="connsiteY5" fmla="*/ 1411 h 534811"/>
              <a:gd name="connsiteX6" fmla="*/ 179211 w 506589"/>
              <a:gd name="connsiteY6" fmla="*/ 196144 h 534811"/>
              <a:gd name="connsiteX7" fmla="*/ 238478 w 506589"/>
              <a:gd name="connsiteY7" fmla="*/ 280811 h 534811"/>
              <a:gd name="connsiteX0" fmla="*/ 249419 w 517530"/>
              <a:gd name="connsiteY0" fmla="*/ 282222 h 536222"/>
              <a:gd name="connsiteX1" fmla="*/ 478019 w 517530"/>
              <a:gd name="connsiteY1" fmla="*/ 468489 h 536222"/>
              <a:gd name="connsiteX2" fmla="*/ 486486 w 517530"/>
              <a:gd name="connsiteY2" fmla="*/ 493889 h 536222"/>
              <a:gd name="connsiteX3" fmla="*/ 435686 w 517530"/>
              <a:gd name="connsiteY3" fmla="*/ 485422 h 536222"/>
              <a:gd name="connsiteX4" fmla="*/ 63152 w 517530"/>
              <a:gd name="connsiteY4" fmla="*/ 189089 h 536222"/>
              <a:gd name="connsiteX5" fmla="*/ 56776 w 517530"/>
              <a:gd name="connsiteY5" fmla="*/ 1411 h 536222"/>
              <a:gd name="connsiteX6" fmla="*/ 190152 w 517530"/>
              <a:gd name="connsiteY6" fmla="*/ 197555 h 536222"/>
              <a:gd name="connsiteX7" fmla="*/ 249419 w 517530"/>
              <a:gd name="connsiteY7" fmla="*/ 282222 h 536222"/>
              <a:gd name="connsiteX0" fmla="*/ 251200 w 519311"/>
              <a:gd name="connsiteY0" fmla="*/ 282222 h 649493"/>
              <a:gd name="connsiteX1" fmla="*/ 479800 w 519311"/>
              <a:gd name="connsiteY1" fmla="*/ 468489 h 649493"/>
              <a:gd name="connsiteX2" fmla="*/ 488267 w 519311"/>
              <a:gd name="connsiteY2" fmla="*/ 493889 h 649493"/>
              <a:gd name="connsiteX3" fmla="*/ 448154 w 519311"/>
              <a:gd name="connsiteY3" fmla="*/ 598693 h 649493"/>
              <a:gd name="connsiteX4" fmla="*/ 64933 w 519311"/>
              <a:gd name="connsiteY4" fmla="*/ 189089 h 649493"/>
              <a:gd name="connsiteX5" fmla="*/ 58557 w 519311"/>
              <a:gd name="connsiteY5" fmla="*/ 1411 h 649493"/>
              <a:gd name="connsiteX6" fmla="*/ 191933 w 519311"/>
              <a:gd name="connsiteY6" fmla="*/ 197555 h 649493"/>
              <a:gd name="connsiteX7" fmla="*/ 251200 w 519311"/>
              <a:gd name="connsiteY7" fmla="*/ 282222 h 649493"/>
              <a:gd name="connsiteX0" fmla="*/ 251200 w 568015"/>
              <a:gd name="connsiteY0" fmla="*/ 282222 h 695054"/>
              <a:gd name="connsiteX1" fmla="*/ 479800 w 568015"/>
              <a:gd name="connsiteY1" fmla="*/ 468489 h 695054"/>
              <a:gd name="connsiteX2" fmla="*/ 562741 w 568015"/>
              <a:gd name="connsiteY2" fmla="*/ 673353 h 695054"/>
              <a:gd name="connsiteX3" fmla="*/ 448154 w 568015"/>
              <a:gd name="connsiteY3" fmla="*/ 598693 h 695054"/>
              <a:gd name="connsiteX4" fmla="*/ 64933 w 568015"/>
              <a:gd name="connsiteY4" fmla="*/ 189089 h 695054"/>
              <a:gd name="connsiteX5" fmla="*/ 58557 w 568015"/>
              <a:gd name="connsiteY5" fmla="*/ 1411 h 695054"/>
              <a:gd name="connsiteX6" fmla="*/ 191933 w 568015"/>
              <a:gd name="connsiteY6" fmla="*/ 197555 h 695054"/>
              <a:gd name="connsiteX7" fmla="*/ 251200 w 568015"/>
              <a:gd name="connsiteY7" fmla="*/ 282222 h 695054"/>
              <a:gd name="connsiteX0" fmla="*/ 251200 w 570380"/>
              <a:gd name="connsiteY0" fmla="*/ 282222 h 698240"/>
              <a:gd name="connsiteX1" fmla="*/ 402319 w 570380"/>
              <a:gd name="connsiteY1" fmla="*/ 449373 h 698240"/>
              <a:gd name="connsiteX2" fmla="*/ 562741 w 570380"/>
              <a:gd name="connsiteY2" fmla="*/ 673353 h 698240"/>
              <a:gd name="connsiteX3" fmla="*/ 448154 w 570380"/>
              <a:gd name="connsiteY3" fmla="*/ 598693 h 698240"/>
              <a:gd name="connsiteX4" fmla="*/ 64933 w 570380"/>
              <a:gd name="connsiteY4" fmla="*/ 189089 h 698240"/>
              <a:gd name="connsiteX5" fmla="*/ 58557 w 570380"/>
              <a:gd name="connsiteY5" fmla="*/ 1411 h 698240"/>
              <a:gd name="connsiteX6" fmla="*/ 191933 w 570380"/>
              <a:gd name="connsiteY6" fmla="*/ 197555 h 698240"/>
              <a:gd name="connsiteX7" fmla="*/ 251200 w 570380"/>
              <a:gd name="connsiteY7" fmla="*/ 282222 h 698240"/>
              <a:gd name="connsiteX0" fmla="*/ 251200 w 570380"/>
              <a:gd name="connsiteY0" fmla="*/ 287204 h 703222"/>
              <a:gd name="connsiteX1" fmla="*/ 402319 w 570380"/>
              <a:gd name="connsiteY1" fmla="*/ 454355 h 703222"/>
              <a:gd name="connsiteX2" fmla="*/ 562741 w 570380"/>
              <a:gd name="connsiteY2" fmla="*/ 678335 h 703222"/>
              <a:gd name="connsiteX3" fmla="*/ 448154 w 570380"/>
              <a:gd name="connsiteY3" fmla="*/ 603675 h 703222"/>
              <a:gd name="connsiteX4" fmla="*/ 64933 w 570380"/>
              <a:gd name="connsiteY4" fmla="*/ 194071 h 703222"/>
              <a:gd name="connsiteX5" fmla="*/ 58557 w 570380"/>
              <a:gd name="connsiteY5" fmla="*/ 6393 h 703222"/>
              <a:gd name="connsiteX6" fmla="*/ 150227 w 570380"/>
              <a:gd name="connsiteY6" fmla="*/ 155713 h 703222"/>
              <a:gd name="connsiteX7" fmla="*/ 251200 w 570380"/>
              <a:gd name="connsiteY7" fmla="*/ 287204 h 70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0380" h="703222">
                <a:moveTo>
                  <a:pt x="251200" y="287204"/>
                </a:moveTo>
                <a:cubicBezTo>
                  <a:pt x="293215" y="336978"/>
                  <a:pt x="350396" y="389167"/>
                  <a:pt x="402319" y="454355"/>
                </a:cubicBezTo>
                <a:cubicBezTo>
                  <a:pt x="454242" y="519543"/>
                  <a:pt x="555102" y="653448"/>
                  <a:pt x="562741" y="678335"/>
                </a:cubicBezTo>
                <a:cubicBezTo>
                  <a:pt x="570380" y="703222"/>
                  <a:pt x="531122" y="684386"/>
                  <a:pt x="448154" y="603675"/>
                </a:cubicBezTo>
                <a:cubicBezTo>
                  <a:pt x="365186" y="522964"/>
                  <a:pt x="129866" y="293618"/>
                  <a:pt x="64933" y="194071"/>
                </a:cubicBezTo>
                <a:cubicBezTo>
                  <a:pt x="0" y="94524"/>
                  <a:pt x="44341" y="12786"/>
                  <a:pt x="58557" y="6393"/>
                </a:cubicBezTo>
                <a:cubicBezTo>
                  <a:pt x="72773" y="0"/>
                  <a:pt x="118120" y="108911"/>
                  <a:pt x="150227" y="155713"/>
                </a:cubicBezTo>
                <a:cubicBezTo>
                  <a:pt x="182334" y="202515"/>
                  <a:pt x="209185" y="237430"/>
                  <a:pt x="251200" y="287204"/>
                </a:cubicBezTo>
                <a:close/>
              </a:path>
            </a:pathLst>
          </a:custGeom>
          <a:solidFill>
            <a:schemeClr val="accent1">
              <a:lumMod val="60000"/>
              <a:lumOff val="40000"/>
              <a:alpha val="61961"/>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49" r:id="rId2"/>
    <p:sldLayoutId id="2147483657" r:id="rId3"/>
    <p:sldLayoutId id="2147483650" r:id="rId4"/>
    <p:sldLayoutId id="2147483654" r:id="rId5"/>
    <p:sldLayoutId id="2147483655" r:id="rId6"/>
    <p:sldLayoutId id="2147483675" r:id="rId7"/>
    <p:sldLayoutId id="2147483676" r:id="rId8"/>
    <p:sldLayoutId id="2147483677" r:id="rId9"/>
  </p:sldLayoutIdLst>
  <p:timing>
    <p:tnLst>
      <p:par>
        <p:cTn id="1" dur="indefinite" restart="never" nodeType="tmRoot"/>
      </p:par>
    </p:tnLst>
  </p:timing>
  <p:txStyles>
    <p:titleStyle>
      <a:lvl1pPr algn="l" defTabSz="914400" rtl="0" eaLnBrk="1" latinLnBrk="0" hangingPunct="1">
        <a:spcBef>
          <a:spcPct val="0"/>
        </a:spcBef>
        <a:buNone/>
        <a:defRPr sz="36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b="1"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metroethernetforum.org/page_loader.php?p_id=29"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589" name="Rectangle 5"/>
          <p:cNvSpPr>
            <a:spLocks noGrp="1" noChangeArrowheads="1"/>
          </p:cNvSpPr>
          <p:nvPr>
            <p:ph type="subTitle" idx="1"/>
          </p:nvPr>
        </p:nvSpPr>
        <p:spPr>
          <a:xfrm>
            <a:off x="0" y="2663340"/>
            <a:ext cx="9144000" cy="1600505"/>
          </a:xfrm>
        </p:spPr>
        <p:txBody>
          <a:bodyPr/>
          <a:lstStyle/>
          <a:p>
            <a:pPr>
              <a:spcBef>
                <a:spcPct val="25000"/>
              </a:spcBef>
              <a:spcAft>
                <a:spcPct val="25000"/>
              </a:spcAft>
            </a:pPr>
            <a:r>
              <a:rPr lang="en-US" sz="3600" dirty="0" smtClean="0"/>
              <a:t>MEF </a:t>
            </a:r>
            <a:r>
              <a:rPr lang="en-US" sz="3600" dirty="0"/>
              <a:t>20: User Network Interface Type </a:t>
            </a:r>
            <a:r>
              <a:rPr lang="en-US" sz="3600" dirty="0" smtClean="0"/>
              <a:t>2</a:t>
            </a:r>
          </a:p>
          <a:p>
            <a:pPr>
              <a:spcBef>
                <a:spcPct val="0"/>
              </a:spcBef>
            </a:pPr>
            <a:r>
              <a:rPr lang="en-US" sz="2000" dirty="0" smtClean="0"/>
              <a:t>With Testing Support via MEF 21, etc.</a:t>
            </a:r>
            <a:endParaRPr lang="en-US" sz="2000" dirty="0"/>
          </a:p>
        </p:txBody>
      </p:sp>
      <p:sp>
        <p:nvSpPr>
          <p:cNvPr id="963592" name="Rectangle 8"/>
          <p:cNvSpPr>
            <a:spLocks noGrp="1" noChangeArrowheads="1"/>
          </p:cNvSpPr>
          <p:nvPr>
            <p:ph type="ctrTitle"/>
          </p:nvPr>
        </p:nvSpPr>
        <p:spPr>
          <a:xfrm>
            <a:off x="0" y="4267200"/>
            <a:ext cx="9144000" cy="1676400"/>
          </a:xfrm>
        </p:spPr>
        <p:txBody>
          <a:bodyPr/>
          <a:lstStyle/>
          <a:p>
            <a:r>
              <a:rPr lang="en-US" sz="3200" dirty="0" smtClean="0"/>
              <a:t>MEF Reference Presentation</a:t>
            </a:r>
            <a:br>
              <a:rPr lang="en-US" sz="3200" dirty="0" smtClean="0"/>
            </a:br>
            <a:r>
              <a:rPr lang="en-US" sz="2800" dirty="0" smtClean="0"/>
              <a:t>November 2011</a:t>
            </a:r>
            <a:endParaRPr lang="en-US" sz="28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26" name="Rectangle 2"/>
          <p:cNvSpPr>
            <a:spLocks noGrp="1" noChangeArrowheads="1"/>
          </p:cNvSpPr>
          <p:nvPr>
            <p:ph type="title" idx="4294967295"/>
          </p:nvPr>
        </p:nvSpPr>
        <p:spPr/>
        <p:txBody>
          <a:bodyPr/>
          <a:lstStyle/>
          <a:p>
            <a:r>
              <a:rPr lang="en-US"/>
              <a:t>MEF 20 in the context of MEF 13</a:t>
            </a:r>
          </a:p>
        </p:txBody>
      </p:sp>
      <p:sp>
        <p:nvSpPr>
          <p:cNvPr id="999427" name="Rectangle 3"/>
          <p:cNvSpPr txBox="1">
            <a:spLocks noChangeArrowheads="1"/>
          </p:cNvSpPr>
          <p:nvPr/>
        </p:nvSpPr>
        <p:spPr bwMode="auto">
          <a:xfrm>
            <a:off x="304800" y="990600"/>
            <a:ext cx="8839200" cy="3962400"/>
          </a:xfrm>
          <a:prstGeom prst="rect">
            <a:avLst/>
          </a:prstGeom>
          <a:noFill/>
          <a:ln w="9525">
            <a:noFill/>
            <a:miter lim="800000"/>
            <a:headEnd/>
            <a:tailEnd/>
          </a:ln>
        </p:spPr>
        <p:txBody>
          <a:bodyPr/>
          <a:lstStyle/>
          <a:p>
            <a:pPr marL="457200" indent="-338138">
              <a:spcBef>
                <a:spcPct val="10000"/>
              </a:spcBef>
              <a:spcAft>
                <a:spcPct val="15000"/>
              </a:spcAft>
              <a:buFontTx/>
              <a:buChar char="•"/>
              <a:tabLst>
                <a:tab pos="977900" algn="l"/>
              </a:tabLst>
            </a:pPr>
            <a:r>
              <a:rPr lang="en-US" sz="2800" b="1">
                <a:solidFill>
                  <a:srgbClr val="262699"/>
                </a:solidFill>
              </a:rPr>
              <a:t>MEF 13: UNI Type 1 Implementation Agreement</a:t>
            </a:r>
          </a:p>
          <a:p>
            <a:pPr marL="977900" lvl="1" indent="-401638">
              <a:spcBef>
                <a:spcPct val="10000"/>
              </a:spcBef>
              <a:spcAft>
                <a:spcPct val="15000"/>
              </a:spcAft>
              <a:buClr>
                <a:srgbClr val="262626"/>
              </a:buClr>
              <a:buFontTx/>
              <a:buChar char="•"/>
              <a:tabLst>
                <a:tab pos="977900" algn="l"/>
              </a:tabLst>
            </a:pPr>
            <a:r>
              <a:rPr lang="en-US" sz="2400">
                <a:solidFill>
                  <a:srgbClr val="262626"/>
                </a:solidFill>
              </a:rPr>
              <a:t>Approved in November 2005</a:t>
            </a:r>
          </a:p>
          <a:p>
            <a:pPr marL="977900" lvl="1" indent="-401638">
              <a:spcBef>
                <a:spcPct val="10000"/>
              </a:spcBef>
              <a:spcAft>
                <a:spcPct val="15000"/>
              </a:spcAft>
              <a:buClr>
                <a:srgbClr val="262626"/>
              </a:buClr>
              <a:buFontTx/>
              <a:buChar char="•"/>
              <a:tabLst>
                <a:tab pos="977900" algn="l"/>
              </a:tabLst>
            </a:pPr>
            <a:r>
              <a:rPr lang="en-US" sz="2400">
                <a:solidFill>
                  <a:srgbClr val="262626"/>
                </a:solidFill>
              </a:rPr>
              <a:t>UNI Type 1.1 and 1.2 are defined </a:t>
            </a:r>
          </a:p>
          <a:p>
            <a:pPr marL="977900" lvl="1" indent="-401638">
              <a:spcBef>
                <a:spcPct val="10000"/>
              </a:spcBef>
              <a:spcAft>
                <a:spcPct val="15000"/>
              </a:spcAft>
              <a:buClr>
                <a:srgbClr val="262626"/>
              </a:buClr>
              <a:buFontTx/>
              <a:buChar char="•"/>
              <a:tabLst>
                <a:tab pos="977900" algn="l"/>
              </a:tabLst>
            </a:pPr>
            <a:r>
              <a:rPr lang="en-US" sz="2400">
                <a:solidFill>
                  <a:srgbClr val="262626"/>
                </a:solidFill>
              </a:rPr>
              <a:t>Type 1.1 : Non-multiplexed UNI for Services like EPL</a:t>
            </a:r>
          </a:p>
          <a:p>
            <a:pPr marL="977900" lvl="1" indent="-401638">
              <a:spcBef>
                <a:spcPct val="10000"/>
              </a:spcBef>
              <a:spcAft>
                <a:spcPct val="15000"/>
              </a:spcAft>
              <a:buClr>
                <a:srgbClr val="262626"/>
              </a:buClr>
              <a:buFontTx/>
              <a:buChar char="•"/>
              <a:tabLst>
                <a:tab pos="977900" algn="l"/>
              </a:tabLst>
            </a:pPr>
            <a:r>
              <a:rPr lang="en-US" sz="2400">
                <a:solidFill>
                  <a:srgbClr val="262626"/>
                </a:solidFill>
              </a:rPr>
              <a:t>Type 1.2 : Multiplexed UNI for Services like EVPL</a:t>
            </a:r>
          </a:p>
          <a:p>
            <a:pPr marL="977900" lvl="1" indent="-401638">
              <a:spcBef>
                <a:spcPct val="10000"/>
              </a:spcBef>
              <a:spcAft>
                <a:spcPct val="15000"/>
              </a:spcAft>
              <a:buClr>
                <a:srgbClr val="262626"/>
              </a:buClr>
              <a:buFontTx/>
              <a:buChar char="•"/>
              <a:tabLst>
                <a:tab pos="977900" algn="l"/>
              </a:tabLst>
            </a:pPr>
            <a:r>
              <a:rPr lang="en-US" sz="2400">
                <a:solidFill>
                  <a:srgbClr val="262626"/>
                </a:solidFill>
              </a:rPr>
              <a:t>S.P. and customer manually configure the UNI-N and UNI-C for services</a:t>
            </a:r>
          </a:p>
          <a:p>
            <a:pPr marL="457200" indent="-338138">
              <a:spcBef>
                <a:spcPct val="10000"/>
              </a:spcBef>
              <a:spcAft>
                <a:spcPct val="15000"/>
              </a:spcAft>
              <a:buClr>
                <a:srgbClr val="262626"/>
              </a:buClr>
              <a:buFontTx/>
              <a:buChar char="•"/>
              <a:tabLst>
                <a:tab pos="977900" algn="l"/>
              </a:tabLst>
            </a:pPr>
            <a:r>
              <a:rPr lang="en-US" sz="2800" b="1">
                <a:solidFill>
                  <a:srgbClr val="262699"/>
                </a:solidFill>
              </a:rPr>
              <a:t>MEF 20 extends this …</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0" name="Rectangle 2"/>
          <p:cNvSpPr>
            <a:spLocks noGrp="1" noChangeArrowheads="1"/>
          </p:cNvSpPr>
          <p:nvPr>
            <p:ph type="title" idx="4294967295"/>
          </p:nvPr>
        </p:nvSpPr>
        <p:spPr/>
        <p:txBody>
          <a:bodyPr/>
          <a:lstStyle/>
          <a:p>
            <a:r>
              <a:rPr lang="en-US" sz="3600"/>
              <a:t>MEF 20 Implementation Options</a:t>
            </a:r>
          </a:p>
        </p:txBody>
      </p:sp>
      <p:sp>
        <p:nvSpPr>
          <p:cNvPr id="1000451" name="Rectangle 4"/>
          <p:cNvSpPr>
            <a:spLocks noGrp="1" noChangeArrowheads="1"/>
          </p:cNvSpPr>
          <p:nvPr>
            <p:ph type="body" idx="4294967295"/>
          </p:nvPr>
        </p:nvSpPr>
        <p:spPr>
          <a:xfrm>
            <a:off x="457200" y="1066800"/>
            <a:ext cx="8229600" cy="1143000"/>
          </a:xfrm>
        </p:spPr>
        <p:txBody>
          <a:bodyPr>
            <a:normAutofit lnSpcReduction="10000"/>
          </a:bodyPr>
          <a:lstStyle/>
          <a:p>
            <a:pPr marL="0" indent="0">
              <a:spcBef>
                <a:spcPct val="15000"/>
              </a:spcBef>
              <a:buFontTx/>
              <a:buNone/>
            </a:pPr>
            <a:r>
              <a:rPr lang="en-US" sz="2400" b="0">
                <a:solidFill>
                  <a:srgbClr val="262699"/>
                </a:solidFill>
              </a:rPr>
              <a:t>MEF 20 </a:t>
            </a:r>
            <a:r>
              <a:rPr lang="en-US" sz="2400" b="0"/>
              <a:t>Specifies phased/alternate implementation. </a:t>
            </a:r>
            <a:br>
              <a:rPr lang="en-US" sz="2400" b="0"/>
            </a:br>
            <a:r>
              <a:rPr lang="en-US" sz="2400" b="0"/>
              <a:t>This allows quicker time to market and faster time to revenue for all concerned</a:t>
            </a:r>
          </a:p>
        </p:txBody>
      </p:sp>
      <p:sp>
        <p:nvSpPr>
          <p:cNvPr id="1000452" name="Rectangle 3"/>
          <p:cNvSpPr txBox="1">
            <a:spLocks noChangeArrowheads="1"/>
          </p:cNvSpPr>
          <p:nvPr/>
        </p:nvSpPr>
        <p:spPr bwMode="auto">
          <a:xfrm>
            <a:off x="228600" y="2286000"/>
            <a:ext cx="4191000" cy="3810000"/>
          </a:xfrm>
          <a:prstGeom prst="rect">
            <a:avLst/>
          </a:prstGeom>
          <a:noFill/>
          <a:ln w="9525">
            <a:solidFill>
              <a:srgbClr val="000000"/>
            </a:solidFill>
            <a:miter lim="800000"/>
            <a:headEnd/>
            <a:tailEnd/>
          </a:ln>
        </p:spPr>
        <p:txBody>
          <a:bodyPr/>
          <a:lstStyle/>
          <a:p>
            <a:pPr marL="114300" indent="4763">
              <a:spcBef>
                <a:spcPct val="10000"/>
              </a:spcBef>
              <a:spcAft>
                <a:spcPct val="15000"/>
              </a:spcAft>
            </a:pPr>
            <a:r>
              <a:rPr lang="en-US" sz="3200" b="1">
                <a:solidFill>
                  <a:srgbClr val="262699"/>
                </a:solidFill>
              </a:rPr>
              <a:t>UNI Type 2.1</a:t>
            </a:r>
          </a:p>
          <a:p>
            <a:pPr marL="114300" indent="4763">
              <a:spcBef>
                <a:spcPct val="10000"/>
              </a:spcBef>
              <a:spcAft>
                <a:spcPct val="15000"/>
              </a:spcAft>
            </a:pPr>
            <a:r>
              <a:rPr lang="en-US" sz="2000" b="1"/>
              <a:t>Mandatory Features</a:t>
            </a:r>
          </a:p>
          <a:p>
            <a:pPr marL="571500" lvl="1" indent="-160338">
              <a:spcBef>
                <a:spcPct val="10000"/>
              </a:spcBef>
              <a:spcAft>
                <a:spcPct val="15000"/>
              </a:spcAft>
              <a:buClr>
                <a:srgbClr val="262626"/>
              </a:buClr>
              <a:buFontTx/>
              <a:buChar char="•"/>
            </a:pPr>
            <a:r>
              <a:rPr lang="en-US" sz="1800">
                <a:solidFill>
                  <a:srgbClr val="262626"/>
                </a:solidFill>
              </a:rPr>
              <a:t> Backward comp. to UNI Type 1</a:t>
            </a:r>
          </a:p>
          <a:p>
            <a:pPr marL="571500" lvl="1" indent="-160338">
              <a:spcBef>
                <a:spcPct val="10000"/>
              </a:spcBef>
              <a:spcAft>
                <a:spcPct val="15000"/>
              </a:spcAft>
              <a:buClr>
                <a:srgbClr val="262626"/>
              </a:buClr>
              <a:buFontTx/>
              <a:buChar char="•"/>
            </a:pPr>
            <a:r>
              <a:rPr lang="en-US" sz="1800">
                <a:solidFill>
                  <a:srgbClr val="262626"/>
                </a:solidFill>
              </a:rPr>
              <a:t> Service OAM</a:t>
            </a:r>
          </a:p>
          <a:p>
            <a:pPr marL="571500" lvl="1" indent="-160338">
              <a:spcBef>
                <a:spcPct val="10000"/>
              </a:spcBef>
              <a:spcAft>
                <a:spcPct val="15000"/>
              </a:spcAft>
              <a:buClr>
                <a:srgbClr val="262626"/>
              </a:buClr>
              <a:buFontTx/>
              <a:buChar char="•"/>
            </a:pPr>
            <a:r>
              <a:rPr lang="en-US" sz="1800">
                <a:solidFill>
                  <a:srgbClr val="262626"/>
                </a:solidFill>
              </a:rPr>
              <a:t> Enhanced UNI attributes</a:t>
            </a:r>
          </a:p>
          <a:p>
            <a:pPr marL="571500" lvl="1" indent="-160338">
              <a:spcBef>
                <a:spcPct val="10000"/>
              </a:spcBef>
              <a:spcAft>
                <a:spcPct val="15000"/>
              </a:spcAft>
              <a:buClr>
                <a:srgbClr val="262626"/>
              </a:buClr>
              <a:buFontTx/>
              <a:buChar char="•"/>
            </a:pPr>
            <a:r>
              <a:rPr lang="en-US" sz="1800">
                <a:solidFill>
                  <a:srgbClr val="262626"/>
                </a:solidFill>
              </a:rPr>
              <a:t> L2CP handling</a:t>
            </a:r>
          </a:p>
          <a:p>
            <a:pPr marL="114300" indent="4763">
              <a:spcBef>
                <a:spcPct val="10000"/>
              </a:spcBef>
              <a:spcAft>
                <a:spcPct val="15000"/>
              </a:spcAft>
            </a:pPr>
            <a:r>
              <a:rPr lang="en-US" sz="2000" b="1"/>
              <a:t>Optional Features</a:t>
            </a:r>
          </a:p>
          <a:p>
            <a:pPr marL="571500" lvl="1" indent="-160338">
              <a:spcBef>
                <a:spcPct val="10000"/>
              </a:spcBef>
              <a:spcAft>
                <a:spcPct val="15000"/>
              </a:spcAft>
              <a:buClr>
                <a:srgbClr val="262626"/>
              </a:buClr>
              <a:buFontTx/>
              <a:buChar char="•"/>
            </a:pPr>
            <a:r>
              <a:rPr lang="en-US" sz="1800">
                <a:solidFill>
                  <a:srgbClr val="262626"/>
                </a:solidFill>
              </a:rPr>
              <a:t> Link OAM</a:t>
            </a:r>
          </a:p>
          <a:p>
            <a:pPr marL="571500" lvl="1" indent="-160338">
              <a:spcBef>
                <a:spcPct val="10000"/>
              </a:spcBef>
              <a:spcAft>
                <a:spcPct val="15000"/>
              </a:spcAft>
              <a:buClr>
                <a:srgbClr val="262626"/>
              </a:buClr>
              <a:buFontTx/>
              <a:buChar char="•"/>
            </a:pPr>
            <a:r>
              <a:rPr lang="en-US" sz="1800">
                <a:solidFill>
                  <a:srgbClr val="262626"/>
                </a:solidFill>
              </a:rPr>
              <a:t> Protection</a:t>
            </a:r>
          </a:p>
          <a:p>
            <a:pPr marL="571500" lvl="1" indent="-160338">
              <a:spcBef>
                <a:spcPct val="10000"/>
              </a:spcBef>
              <a:spcAft>
                <a:spcPct val="15000"/>
              </a:spcAft>
              <a:buClr>
                <a:srgbClr val="262626"/>
              </a:buClr>
              <a:buFontTx/>
              <a:buChar char="•"/>
            </a:pPr>
            <a:r>
              <a:rPr lang="en-US" sz="1800">
                <a:solidFill>
                  <a:srgbClr val="262626"/>
                </a:solidFill>
              </a:rPr>
              <a:t> E-LMI</a:t>
            </a:r>
          </a:p>
        </p:txBody>
      </p:sp>
      <p:sp>
        <p:nvSpPr>
          <p:cNvPr id="1000453" name="Rectangle 3"/>
          <p:cNvSpPr txBox="1">
            <a:spLocks noChangeArrowheads="1"/>
          </p:cNvSpPr>
          <p:nvPr/>
        </p:nvSpPr>
        <p:spPr bwMode="auto">
          <a:xfrm>
            <a:off x="4648200" y="2286000"/>
            <a:ext cx="4267200" cy="3810000"/>
          </a:xfrm>
          <a:prstGeom prst="rect">
            <a:avLst/>
          </a:prstGeom>
          <a:noFill/>
          <a:ln w="9525">
            <a:solidFill>
              <a:srgbClr val="000000"/>
            </a:solidFill>
            <a:miter lim="800000"/>
            <a:headEnd/>
            <a:tailEnd/>
          </a:ln>
        </p:spPr>
        <p:txBody>
          <a:bodyPr/>
          <a:lstStyle/>
          <a:p>
            <a:pPr marL="114300" indent="4763">
              <a:spcBef>
                <a:spcPct val="10000"/>
              </a:spcBef>
              <a:spcAft>
                <a:spcPct val="15000"/>
              </a:spcAft>
            </a:pPr>
            <a:r>
              <a:rPr lang="en-US" sz="3200" b="1">
                <a:solidFill>
                  <a:srgbClr val="262699"/>
                </a:solidFill>
              </a:rPr>
              <a:t>UNI Type 2.2</a:t>
            </a:r>
          </a:p>
          <a:p>
            <a:pPr marL="114300" indent="4763">
              <a:spcBef>
                <a:spcPct val="10000"/>
              </a:spcBef>
              <a:spcAft>
                <a:spcPct val="15000"/>
              </a:spcAft>
            </a:pPr>
            <a:r>
              <a:rPr lang="en-US" sz="2000" b="1"/>
              <a:t>Mandatory Features</a:t>
            </a:r>
          </a:p>
          <a:p>
            <a:pPr marL="749300" lvl="1" indent="-292100">
              <a:spcBef>
                <a:spcPct val="10000"/>
              </a:spcBef>
              <a:spcAft>
                <a:spcPct val="15000"/>
              </a:spcAft>
              <a:buClr>
                <a:srgbClr val="262626"/>
              </a:buClr>
              <a:buFontTx/>
              <a:buChar char="•"/>
            </a:pPr>
            <a:r>
              <a:rPr lang="en-US" sz="1800">
                <a:solidFill>
                  <a:srgbClr val="262626"/>
                </a:solidFill>
              </a:rPr>
              <a:t> Backward comp. to UNI Type 1</a:t>
            </a:r>
          </a:p>
          <a:p>
            <a:pPr marL="749300" lvl="1" indent="-292100">
              <a:spcBef>
                <a:spcPct val="10000"/>
              </a:spcBef>
              <a:spcAft>
                <a:spcPct val="15000"/>
              </a:spcAft>
              <a:buClr>
                <a:srgbClr val="262626"/>
              </a:buClr>
              <a:buFontTx/>
              <a:buChar char="•"/>
            </a:pPr>
            <a:r>
              <a:rPr lang="en-US" sz="1800">
                <a:solidFill>
                  <a:srgbClr val="262626"/>
                </a:solidFill>
              </a:rPr>
              <a:t> Service OAM</a:t>
            </a:r>
          </a:p>
          <a:p>
            <a:pPr marL="749300" lvl="1" indent="-292100">
              <a:spcBef>
                <a:spcPct val="10000"/>
              </a:spcBef>
              <a:spcAft>
                <a:spcPct val="15000"/>
              </a:spcAft>
              <a:buClr>
                <a:srgbClr val="262626"/>
              </a:buClr>
              <a:buFontTx/>
              <a:buChar char="•"/>
            </a:pPr>
            <a:r>
              <a:rPr lang="en-US" sz="1800">
                <a:solidFill>
                  <a:srgbClr val="262626"/>
                </a:solidFill>
              </a:rPr>
              <a:t> Enhanced UNI attributes</a:t>
            </a:r>
          </a:p>
          <a:p>
            <a:pPr marL="749300" lvl="1" indent="-292100">
              <a:spcBef>
                <a:spcPct val="10000"/>
              </a:spcBef>
              <a:spcAft>
                <a:spcPct val="15000"/>
              </a:spcAft>
              <a:buClr>
                <a:srgbClr val="262626"/>
              </a:buClr>
              <a:buFontTx/>
              <a:buChar char="•"/>
            </a:pPr>
            <a:r>
              <a:rPr lang="en-US" sz="1800">
                <a:solidFill>
                  <a:srgbClr val="262626"/>
                </a:solidFill>
              </a:rPr>
              <a:t> L2CP handling</a:t>
            </a:r>
          </a:p>
          <a:p>
            <a:pPr marL="749300" lvl="1" indent="-292100">
              <a:spcBef>
                <a:spcPct val="10000"/>
              </a:spcBef>
              <a:spcAft>
                <a:spcPct val="15000"/>
              </a:spcAft>
              <a:buClr>
                <a:srgbClr val="262626"/>
              </a:buClr>
              <a:buFontTx/>
              <a:buChar char="•"/>
            </a:pPr>
            <a:r>
              <a:rPr lang="en-US" sz="1800">
                <a:solidFill>
                  <a:srgbClr val="262626"/>
                </a:solidFill>
              </a:rPr>
              <a:t> Link OAM</a:t>
            </a:r>
          </a:p>
          <a:p>
            <a:pPr marL="749300" lvl="1" indent="-292100">
              <a:spcBef>
                <a:spcPct val="10000"/>
              </a:spcBef>
              <a:spcAft>
                <a:spcPct val="15000"/>
              </a:spcAft>
              <a:buClr>
                <a:srgbClr val="262626"/>
              </a:buClr>
              <a:buFontTx/>
              <a:buChar char="•"/>
            </a:pPr>
            <a:r>
              <a:rPr lang="en-US" sz="1800">
                <a:solidFill>
                  <a:srgbClr val="262626"/>
                </a:solidFill>
              </a:rPr>
              <a:t> Protection</a:t>
            </a:r>
          </a:p>
          <a:p>
            <a:pPr marL="749300" lvl="1" indent="-292100">
              <a:spcBef>
                <a:spcPct val="10000"/>
              </a:spcBef>
              <a:spcAft>
                <a:spcPct val="15000"/>
              </a:spcAft>
              <a:buClr>
                <a:srgbClr val="262626"/>
              </a:buClr>
              <a:buFontTx/>
              <a:buChar char="•"/>
            </a:pPr>
            <a:r>
              <a:rPr lang="en-US" sz="1800">
                <a:solidFill>
                  <a:srgbClr val="262626"/>
                </a:solidFill>
              </a:rPr>
              <a:t> E-LMI</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Rectangle 2"/>
          <p:cNvSpPr>
            <a:spLocks noGrp="1" noChangeArrowheads="1"/>
          </p:cNvSpPr>
          <p:nvPr>
            <p:ph type="title"/>
          </p:nvPr>
        </p:nvSpPr>
        <p:spPr>
          <a:xfrm>
            <a:off x="228600" y="0"/>
            <a:ext cx="8915400" cy="685800"/>
          </a:xfrm>
        </p:spPr>
        <p:txBody>
          <a:bodyPr/>
          <a:lstStyle/>
          <a:p>
            <a:r>
              <a:rPr lang="en-US" sz="2800"/>
              <a:t>Relationship to Other MEF and Industry Standards</a:t>
            </a:r>
          </a:p>
        </p:txBody>
      </p:sp>
      <p:sp>
        <p:nvSpPr>
          <p:cNvPr id="1056771" name="Rectangle 3"/>
          <p:cNvSpPr>
            <a:spLocks noGrp="1" noChangeArrowheads="1"/>
          </p:cNvSpPr>
          <p:nvPr>
            <p:ph type="body" sz="half" idx="1"/>
          </p:nvPr>
        </p:nvSpPr>
        <p:spPr>
          <a:xfrm>
            <a:off x="533400" y="4876800"/>
            <a:ext cx="8305800" cy="1600200"/>
          </a:xfrm>
        </p:spPr>
        <p:txBody>
          <a:bodyPr/>
          <a:lstStyle/>
          <a:p>
            <a:pPr marL="177800" indent="-177800">
              <a:lnSpc>
                <a:spcPct val="95000"/>
              </a:lnSpc>
              <a:spcBef>
                <a:spcPct val="0"/>
              </a:spcBef>
            </a:pPr>
            <a:r>
              <a:rPr lang="en-US" sz="2000"/>
              <a:t>Why has the MEF undertaken the initiative?</a:t>
            </a:r>
          </a:p>
          <a:p>
            <a:pPr marL="520700" lvl="1" indent="-228600">
              <a:lnSpc>
                <a:spcPct val="95000"/>
              </a:lnSpc>
              <a:spcBef>
                <a:spcPct val="0"/>
              </a:spcBef>
            </a:pPr>
            <a:r>
              <a:rPr lang="en-US" sz="1800"/>
              <a:t>This exactly in line with the MEF’s mission to undertake work that helps accelerate the adoption of Carrier Ethernet and to use other existing standards wherever practical</a:t>
            </a:r>
          </a:p>
          <a:p>
            <a:pPr marL="520700" lvl="1" indent="-228600">
              <a:lnSpc>
                <a:spcPct val="95000"/>
              </a:lnSpc>
              <a:spcBef>
                <a:spcPct val="0"/>
              </a:spcBef>
            </a:pPr>
            <a:r>
              <a:rPr lang="en-US" sz="1800"/>
              <a:t>The MEF maintains standing liaisons with these industry standards bodies</a:t>
            </a:r>
          </a:p>
        </p:txBody>
      </p:sp>
      <p:graphicFrame>
        <p:nvGraphicFramePr>
          <p:cNvPr id="1056772" name="Group 4"/>
          <p:cNvGraphicFramePr>
            <a:graphicFrameLocks noGrp="1"/>
          </p:cNvGraphicFramePr>
          <p:nvPr>
            <p:ph sz="quarter" idx="3"/>
          </p:nvPr>
        </p:nvGraphicFramePr>
        <p:xfrm>
          <a:off x="533400" y="838200"/>
          <a:ext cx="8077200" cy="3916999"/>
        </p:xfrm>
        <a:graphic>
          <a:graphicData uri="http://schemas.openxmlformats.org/drawingml/2006/table">
            <a:tbl>
              <a:tblPr/>
              <a:tblGrid>
                <a:gridCol w="5257800"/>
                <a:gridCol w="2819400"/>
              </a:tblGrid>
              <a:tr h="395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Function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Source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08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MEF 20 Implementation Agreement is an enhancement to UNI Type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MEF13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8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Functionality includes capability for UNI-C to retrieve EVC status &amp; configuration of service attributes from UNI-N via E-LMI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MEF16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Capability for customer and service provider to examine UNI connectivity via Link OAM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Clause 57 of IEEE 802.3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Capability for customer and service provider to examine UNI connectivity via Service OAM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ITU-T Y.1731 and </a:t>
                      </a:r>
                      <a:br>
                        <a:rPr kumimoji="0" lang="en-US" sz="1800" b="0" i="0" u="none" strike="noStrike" cap="none" normalizeH="0" baseline="0" smtClean="0">
                          <a:ln>
                            <a:noFill/>
                          </a:ln>
                          <a:solidFill>
                            <a:schemeClr val="tx1"/>
                          </a:solidFill>
                          <a:effectLst/>
                          <a:latin typeface="Arial" pitchFamily="34" charset="0"/>
                          <a:cs typeface="Arial" pitchFamily="34" charset="0"/>
                        </a:rPr>
                      </a:br>
                      <a:r>
                        <a:rPr kumimoji="0" lang="en-US" sz="1800" b="0" i="0" u="none" strike="noStrike" cap="none" normalizeH="0" baseline="0" smtClean="0">
                          <a:ln>
                            <a:noFill/>
                          </a:ln>
                          <a:solidFill>
                            <a:schemeClr val="tx1"/>
                          </a:solidFill>
                          <a:effectLst/>
                          <a:latin typeface="Arial" pitchFamily="34" charset="0"/>
                          <a:cs typeface="Arial" pitchFamily="34" charset="0"/>
                        </a:rPr>
                        <a:t>IEEE 802.1ag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8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Capability to protect UNI against port failure via Link Aggregation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Clause 43 of IEEE 802.3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882" name="Rectangle 2"/>
          <p:cNvSpPr>
            <a:spLocks noGrp="1" noChangeArrowheads="1"/>
          </p:cNvSpPr>
          <p:nvPr>
            <p:ph type="title"/>
          </p:nvPr>
        </p:nvSpPr>
        <p:spPr>
          <a:xfrm>
            <a:off x="0" y="0"/>
            <a:ext cx="9144000" cy="685800"/>
          </a:xfrm>
        </p:spPr>
        <p:txBody>
          <a:bodyPr/>
          <a:lstStyle/>
          <a:p>
            <a:r>
              <a:rPr lang="en-US" sz="2800"/>
              <a:t>How Does MEF 20 Compare with Legacy Solutions?</a:t>
            </a:r>
          </a:p>
        </p:txBody>
      </p:sp>
      <p:sp>
        <p:nvSpPr>
          <p:cNvPr id="1018883" name="Rectangle 3"/>
          <p:cNvSpPr>
            <a:spLocks noGrp="1" noChangeArrowheads="1"/>
          </p:cNvSpPr>
          <p:nvPr>
            <p:ph type="body" idx="1"/>
          </p:nvPr>
        </p:nvSpPr>
        <p:spPr>
          <a:xfrm>
            <a:off x="457200" y="1143000"/>
            <a:ext cx="8153400" cy="3352800"/>
          </a:xfrm>
        </p:spPr>
        <p:txBody>
          <a:bodyPr>
            <a:normAutofit fontScale="92500" lnSpcReduction="10000"/>
          </a:bodyPr>
          <a:lstStyle/>
          <a:p>
            <a:pPr>
              <a:lnSpc>
                <a:spcPct val="90000"/>
              </a:lnSpc>
            </a:pPr>
            <a:r>
              <a:rPr lang="en-US" dirty="0"/>
              <a:t>Comparison</a:t>
            </a:r>
          </a:p>
          <a:p>
            <a:pPr lvl="1">
              <a:lnSpc>
                <a:spcPct val="90000"/>
              </a:lnSpc>
            </a:pPr>
            <a:r>
              <a:rPr lang="en-US" dirty="0"/>
              <a:t>The addition of UNI type 2 functionality is comparable to baseline functionality of other legacy technologies</a:t>
            </a:r>
          </a:p>
          <a:p>
            <a:pPr>
              <a:lnSpc>
                <a:spcPct val="90000"/>
              </a:lnSpc>
            </a:pPr>
            <a:r>
              <a:rPr lang="en-US" dirty="0"/>
              <a:t>However …</a:t>
            </a:r>
          </a:p>
          <a:p>
            <a:pPr lvl="1">
              <a:lnSpc>
                <a:spcPct val="90000"/>
              </a:lnSpc>
            </a:pPr>
            <a:r>
              <a:rPr lang="en-US" dirty="0"/>
              <a:t>MEF 20 now enables the flexibility, service granularity and cost benefits of Carrier Ethernet not present in less flexible or lower bandwidth legacy solutions</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7858" name="Rectangle 2"/>
          <p:cNvSpPr>
            <a:spLocks noGrp="1" noChangeArrowheads="1"/>
          </p:cNvSpPr>
          <p:nvPr>
            <p:ph type="title"/>
          </p:nvPr>
        </p:nvSpPr>
        <p:spPr/>
        <p:txBody>
          <a:bodyPr/>
          <a:lstStyle/>
          <a:p>
            <a:r>
              <a:rPr lang="en-US" sz="2800"/>
              <a:t>Timing of MEF 20 &amp; Relationship to MEF Work</a:t>
            </a:r>
          </a:p>
        </p:txBody>
      </p:sp>
      <p:sp>
        <p:nvSpPr>
          <p:cNvPr id="1017859" name="Rectangle 3"/>
          <p:cNvSpPr>
            <a:spLocks noGrp="1" noChangeArrowheads="1"/>
          </p:cNvSpPr>
          <p:nvPr>
            <p:ph type="body" idx="1"/>
          </p:nvPr>
        </p:nvSpPr>
        <p:spPr>
          <a:xfrm>
            <a:off x="457200" y="2286000"/>
            <a:ext cx="8153400" cy="3886200"/>
          </a:xfrm>
        </p:spPr>
        <p:txBody>
          <a:bodyPr/>
          <a:lstStyle/>
          <a:p>
            <a:r>
              <a:rPr lang="en-US" sz="2400"/>
              <a:t>MEF Specifications nearing completion</a:t>
            </a:r>
          </a:p>
          <a:p>
            <a:pPr lvl="1"/>
            <a:r>
              <a:rPr lang="en-US" sz="2000"/>
              <a:t>E-NNI </a:t>
            </a:r>
          </a:p>
          <a:p>
            <a:pPr lvl="1"/>
            <a:r>
              <a:rPr lang="en-US" sz="2000"/>
              <a:t>Network Interface Devices</a:t>
            </a:r>
          </a:p>
          <a:p>
            <a:r>
              <a:rPr lang="en-US" sz="2400"/>
              <a:t>Other MEF Initiatives</a:t>
            </a:r>
          </a:p>
          <a:p>
            <a:pPr lvl="1"/>
            <a:r>
              <a:rPr lang="en-US" sz="2000"/>
              <a:t>Wholesale Access Interconnect</a:t>
            </a:r>
          </a:p>
          <a:p>
            <a:pPr lvl="1"/>
            <a:r>
              <a:rPr lang="en-US" sz="2000"/>
              <a:t>Service Assurance</a:t>
            </a:r>
          </a:p>
          <a:p>
            <a:pPr lvl="1"/>
            <a:r>
              <a:rPr lang="en-US" sz="2000"/>
              <a:t>Access Group Initiatives</a:t>
            </a:r>
          </a:p>
          <a:p>
            <a:r>
              <a:rPr lang="en-US" sz="2400"/>
              <a:t>Timing of MEF 20 is very relevant</a:t>
            </a:r>
          </a:p>
          <a:p>
            <a:pPr lvl="1"/>
            <a:r>
              <a:rPr lang="en-US" sz="2000"/>
              <a:t>Operational Scalability is moving on to the critical path for Carrier Ethernet growth</a:t>
            </a:r>
          </a:p>
        </p:txBody>
      </p:sp>
      <p:sp>
        <p:nvSpPr>
          <p:cNvPr id="1017862" name="Rectangle 6"/>
          <p:cNvSpPr>
            <a:spLocks noChangeArrowheads="1"/>
          </p:cNvSpPr>
          <p:nvPr/>
        </p:nvSpPr>
        <p:spPr bwMode="auto">
          <a:xfrm>
            <a:off x="609600" y="914400"/>
            <a:ext cx="7772400" cy="1143000"/>
          </a:xfrm>
          <a:prstGeom prst="rect">
            <a:avLst/>
          </a:prstGeom>
          <a:noFill/>
          <a:ln w="9525">
            <a:noFill/>
            <a:miter lim="800000"/>
            <a:headEnd/>
            <a:tailEnd/>
          </a:ln>
          <a:effectLst/>
        </p:spPr>
        <p:txBody>
          <a:bodyPr/>
          <a:lstStyle/>
          <a:p>
            <a:pPr>
              <a:spcBef>
                <a:spcPct val="20000"/>
              </a:spcBef>
            </a:pPr>
            <a:r>
              <a:rPr lang="en-US" sz="2400" b="1">
                <a:solidFill>
                  <a:srgbClr val="3D5D67"/>
                </a:solidFill>
              </a:rPr>
              <a:t>MEF 20 is one of several initiatives related to operational effectiveness of, scalability and expansion of Carrier Ethernet</a:t>
            </a:r>
            <a:r>
              <a:rPr lang="en-US" sz="2400">
                <a:solidFill>
                  <a:srgbClr val="3D5D67"/>
                </a:solidFill>
              </a:rPr>
              <a:t> </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Rectangle 2"/>
          <p:cNvSpPr>
            <a:spLocks noGrp="1" noChangeArrowheads="1"/>
          </p:cNvSpPr>
          <p:nvPr>
            <p:ph type="title" idx="4294967295"/>
          </p:nvPr>
        </p:nvSpPr>
        <p:spPr>
          <a:xfrm>
            <a:off x="228600" y="0"/>
            <a:ext cx="8686800" cy="685800"/>
          </a:xfrm>
        </p:spPr>
        <p:txBody>
          <a:bodyPr/>
          <a:lstStyle/>
          <a:p>
            <a:r>
              <a:rPr lang="en-US"/>
              <a:t>Testing UNI Types 1 &amp; 2</a:t>
            </a:r>
          </a:p>
        </p:txBody>
      </p:sp>
      <p:sp>
        <p:nvSpPr>
          <p:cNvPr id="998403" name="Text Box 14"/>
          <p:cNvSpPr txBox="1">
            <a:spLocks noChangeArrowheads="1"/>
          </p:cNvSpPr>
          <p:nvPr/>
        </p:nvSpPr>
        <p:spPr bwMode="auto">
          <a:xfrm>
            <a:off x="3048000" y="2278063"/>
            <a:ext cx="2133600" cy="838200"/>
          </a:xfrm>
          <a:prstGeom prst="rect">
            <a:avLst/>
          </a:prstGeom>
          <a:solidFill>
            <a:schemeClr val="bg1"/>
          </a:solidFill>
          <a:ln w="9525">
            <a:solidFill>
              <a:schemeClr val="tx1"/>
            </a:solidFill>
            <a:miter lim="800000"/>
            <a:headEnd/>
            <a:tailEnd/>
          </a:ln>
        </p:spPr>
        <p:txBody>
          <a:bodyPr/>
          <a:lstStyle/>
          <a:p>
            <a:pPr algn="ctr" eaLnBrk="0" hangingPunct="0"/>
            <a:r>
              <a:rPr lang="en-US" sz="2400">
                <a:ea typeface="ＭＳ Ｐゴシック" pitchFamily="34" charset="-128"/>
              </a:rPr>
              <a:t>MEF 20</a:t>
            </a:r>
          </a:p>
          <a:p>
            <a:pPr algn="ctr" eaLnBrk="0" hangingPunct="0"/>
            <a:r>
              <a:rPr lang="en-US" sz="1200">
                <a:ea typeface="ＭＳ Ｐゴシック" pitchFamily="34" charset="-128"/>
              </a:rPr>
              <a:t>UNI Type 2 </a:t>
            </a:r>
          </a:p>
          <a:p>
            <a:pPr algn="ctr" eaLnBrk="0" hangingPunct="0"/>
            <a:r>
              <a:rPr lang="en-US" sz="1200">
                <a:ea typeface="ＭＳ Ｐゴシック" pitchFamily="34" charset="-128"/>
              </a:rPr>
              <a:t>Implementation Agreement</a:t>
            </a:r>
            <a:endParaRPr lang="en-US" sz="1200" i="1">
              <a:ea typeface="ＭＳ Ｐゴシック" pitchFamily="34" charset="-128"/>
            </a:endParaRPr>
          </a:p>
        </p:txBody>
      </p:sp>
      <p:sp>
        <p:nvSpPr>
          <p:cNvPr id="998405" name="Text Box 3"/>
          <p:cNvSpPr txBox="1">
            <a:spLocks noChangeArrowheads="1"/>
          </p:cNvSpPr>
          <p:nvPr/>
        </p:nvSpPr>
        <p:spPr bwMode="auto">
          <a:xfrm>
            <a:off x="6248400" y="4275137"/>
            <a:ext cx="2514600" cy="899447"/>
          </a:xfrm>
          <a:prstGeom prst="rect">
            <a:avLst/>
          </a:prstGeom>
          <a:solidFill>
            <a:srgbClr val="D6D6F5"/>
          </a:solidFill>
          <a:ln w="9525">
            <a:solidFill>
              <a:srgbClr val="000000"/>
            </a:solidFill>
            <a:prstDash val="dash"/>
            <a:miter lim="800000"/>
            <a:headEnd/>
            <a:tailEnd/>
          </a:ln>
        </p:spPr>
        <p:txBody>
          <a:bodyPr/>
          <a:lstStyle/>
          <a:p>
            <a:pPr lvl="0" eaLnBrk="0" fontAlgn="base" hangingPunct="0">
              <a:spcBef>
                <a:spcPct val="0"/>
              </a:spcBef>
              <a:spcAft>
                <a:spcPct val="0"/>
              </a:spcAft>
            </a:pPr>
            <a:r>
              <a:rPr lang="en-US" sz="1400" b="1" dirty="0" smtClean="0">
                <a:latin typeface="Arial Narrow" pitchFamily="34" charset="0"/>
                <a:cs typeface="Arial" charset="0"/>
              </a:rPr>
              <a:t>MEF 27 - </a:t>
            </a:r>
            <a:r>
              <a:rPr lang="fr-FR" sz="1400" b="1" dirty="0" smtClean="0">
                <a:latin typeface="Arial Narrow" pitchFamily="34" charset="0"/>
              </a:rPr>
              <a:t>Abstract Test Suite For UNI Type 2 Part 5: </a:t>
            </a:r>
            <a:r>
              <a:rPr lang="fr-FR" sz="1400" b="1" dirty="0" err="1" smtClean="0">
                <a:latin typeface="Arial Narrow" pitchFamily="34" charset="0"/>
              </a:rPr>
              <a:t>Enhanced</a:t>
            </a:r>
            <a:r>
              <a:rPr lang="fr-FR" sz="1400" b="1" dirty="0" smtClean="0">
                <a:latin typeface="Arial Narrow" pitchFamily="34" charset="0"/>
              </a:rPr>
              <a:t> UNI </a:t>
            </a:r>
            <a:r>
              <a:rPr lang="fr-FR" sz="1400" b="1" dirty="0" err="1" smtClean="0">
                <a:latin typeface="Arial Narrow" pitchFamily="34" charset="0"/>
              </a:rPr>
              <a:t>Attributes</a:t>
            </a:r>
            <a:r>
              <a:rPr lang="fr-FR" sz="1400" b="1" dirty="0" smtClean="0">
                <a:latin typeface="Arial Narrow" pitchFamily="34" charset="0"/>
              </a:rPr>
              <a:t> &amp; Part 6: L2CP Handling</a:t>
            </a:r>
            <a:endParaRPr lang="en-US" sz="1400" b="1" dirty="0" smtClean="0">
              <a:latin typeface="Arial Narrow" pitchFamily="34" charset="0"/>
              <a:cs typeface="Arial" charset="0"/>
            </a:endParaRPr>
          </a:p>
        </p:txBody>
      </p:sp>
      <p:sp>
        <p:nvSpPr>
          <p:cNvPr id="998406" name="Text Box 3"/>
          <p:cNvSpPr txBox="1">
            <a:spLocks noChangeArrowheads="1"/>
          </p:cNvSpPr>
          <p:nvPr/>
        </p:nvSpPr>
        <p:spPr bwMode="auto">
          <a:xfrm>
            <a:off x="6248400" y="3436938"/>
            <a:ext cx="2514600" cy="838200"/>
          </a:xfrm>
          <a:prstGeom prst="rect">
            <a:avLst/>
          </a:prstGeom>
          <a:solidFill>
            <a:srgbClr val="D6D6F5"/>
          </a:solidFill>
          <a:ln w="9525">
            <a:solidFill>
              <a:srgbClr val="000000"/>
            </a:solidFill>
            <a:prstDash val="dash"/>
            <a:miter lim="800000"/>
            <a:headEnd/>
            <a:tailEnd/>
          </a:ln>
        </p:spPr>
        <p:txBody>
          <a:bodyPr/>
          <a:lstStyle/>
          <a:p>
            <a:pPr algn="ctr" eaLnBrk="0" hangingPunct="0"/>
            <a:r>
              <a:rPr lang="en-US" sz="1400" b="1" dirty="0">
                <a:solidFill>
                  <a:srgbClr val="000000"/>
                </a:solidFill>
                <a:ea typeface="MS Mincho" pitchFamily="49" charset="-128"/>
              </a:rPr>
              <a:t>Abstract Test Suite for UNI Type 2 Part 4: Protection</a:t>
            </a:r>
          </a:p>
        </p:txBody>
      </p:sp>
      <p:sp>
        <p:nvSpPr>
          <p:cNvPr id="998407" name="Text Box 3"/>
          <p:cNvSpPr txBox="1">
            <a:spLocks noChangeArrowheads="1"/>
          </p:cNvSpPr>
          <p:nvPr/>
        </p:nvSpPr>
        <p:spPr bwMode="auto">
          <a:xfrm>
            <a:off x="6248400" y="2598738"/>
            <a:ext cx="2514600" cy="838200"/>
          </a:xfrm>
          <a:prstGeom prst="rect">
            <a:avLst/>
          </a:prstGeom>
          <a:solidFill>
            <a:srgbClr val="D6D6F5"/>
          </a:solidFill>
          <a:ln w="9525">
            <a:solidFill>
              <a:srgbClr val="000000"/>
            </a:solidFill>
            <a:prstDash val="dash"/>
            <a:miter lim="800000"/>
            <a:headEnd/>
            <a:tailEnd/>
          </a:ln>
        </p:spPr>
        <p:txBody>
          <a:bodyPr/>
          <a:lstStyle/>
          <a:p>
            <a:pPr eaLnBrk="0" fontAlgn="base" hangingPunct="0"/>
            <a:r>
              <a:rPr lang="en-US" sz="1400" b="1" dirty="0" smtClean="0"/>
              <a:t>MEF 25 - Abstract Test Suite for UNI Type 2 Part 3 Service OAM</a:t>
            </a:r>
            <a:endParaRPr lang="en-US" sz="1400" b="1" dirty="0"/>
          </a:p>
        </p:txBody>
      </p:sp>
      <p:sp>
        <p:nvSpPr>
          <p:cNvPr id="998408" name="Text Box 3"/>
          <p:cNvSpPr txBox="1">
            <a:spLocks noChangeArrowheads="1"/>
          </p:cNvSpPr>
          <p:nvPr/>
        </p:nvSpPr>
        <p:spPr bwMode="auto">
          <a:xfrm>
            <a:off x="6248400" y="1676400"/>
            <a:ext cx="2514600" cy="838200"/>
          </a:xfrm>
          <a:prstGeom prst="rect">
            <a:avLst/>
          </a:prstGeom>
          <a:solidFill>
            <a:srgbClr val="D6D6F5"/>
          </a:solidFill>
          <a:ln w="9525">
            <a:solidFill>
              <a:srgbClr val="000000"/>
            </a:solidFill>
            <a:prstDash val="dash"/>
            <a:miter lim="800000"/>
            <a:headEnd/>
            <a:tailEnd/>
          </a:ln>
        </p:spPr>
        <p:txBody>
          <a:bodyPr/>
          <a:lstStyle/>
          <a:p>
            <a:pPr lvl="0" eaLnBrk="0" hangingPunct="0">
              <a:spcAft>
                <a:spcPts val="600"/>
              </a:spcAft>
            </a:pPr>
            <a:r>
              <a:rPr lang="en-US" sz="1400" b="1" dirty="0" smtClean="0">
                <a:latin typeface="Arial Narrow" pitchFamily="34" charset="0"/>
                <a:cs typeface="Times New Roman" pitchFamily="18" charset="0"/>
              </a:rPr>
              <a:t>MEF 24 - Abstract Test Suite for UNI Type 2 Part 2 E-LMI</a:t>
            </a:r>
            <a:endParaRPr lang="en-US" sz="1400" b="1" dirty="0" smtClean="0">
              <a:latin typeface="Arial Narrow" pitchFamily="34" charset="0"/>
              <a:cs typeface="Arial" charset="0"/>
            </a:endParaRPr>
          </a:p>
          <a:p>
            <a:pPr eaLnBrk="0" hangingPunct="0">
              <a:spcAft>
                <a:spcPts val="600"/>
              </a:spcAft>
            </a:pPr>
            <a:endParaRPr lang="en-US" sz="1400" b="1" dirty="0">
              <a:solidFill>
                <a:srgbClr val="000000"/>
              </a:solidFill>
              <a:ea typeface="MS Mincho" pitchFamily="49" charset="-128"/>
            </a:endParaRPr>
          </a:p>
        </p:txBody>
      </p:sp>
      <p:sp>
        <p:nvSpPr>
          <p:cNvPr id="998409" name="Text Box 3"/>
          <p:cNvSpPr txBox="1">
            <a:spLocks noChangeArrowheads="1"/>
          </p:cNvSpPr>
          <p:nvPr/>
        </p:nvSpPr>
        <p:spPr bwMode="auto">
          <a:xfrm>
            <a:off x="3048000" y="3419475"/>
            <a:ext cx="2133600" cy="839788"/>
          </a:xfrm>
          <a:prstGeom prst="rect">
            <a:avLst/>
          </a:prstGeom>
          <a:solidFill>
            <a:srgbClr val="D6D6F5"/>
          </a:solidFill>
          <a:ln w="9525">
            <a:solidFill>
              <a:srgbClr val="000000"/>
            </a:solidFill>
            <a:miter lim="800000"/>
            <a:headEnd/>
            <a:tailEnd/>
          </a:ln>
        </p:spPr>
        <p:txBody>
          <a:bodyPr/>
          <a:lstStyle/>
          <a:p>
            <a:pPr algn="ctr" eaLnBrk="0" hangingPunct="0"/>
            <a:r>
              <a:rPr lang="en-US" sz="2400">
                <a:solidFill>
                  <a:srgbClr val="000000"/>
                </a:solidFill>
                <a:ea typeface="ＭＳ Ｐゴシック" pitchFamily="34" charset="-128"/>
              </a:rPr>
              <a:t>MEF 21</a:t>
            </a:r>
          </a:p>
          <a:p>
            <a:pPr eaLnBrk="0" hangingPunct="0">
              <a:spcAft>
                <a:spcPts val="600"/>
              </a:spcAft>
            </a:pPr>
            <a:r>
              <a:rPr lang="en-US" sz="1200">
                <a:solidFill>
                  <a:srgbClr val="000000"/>
                </a:solidFill>
                <a:ea typeface="MS Mincho" pitchFamily="49" charset="-128"/>
              </a:rPr>
              <a:t>Abstract Test Suite for UNI Type 2 Part 1: Link OAM</a:t>
            </a:r>
          </a:p>
        </p:txBody>
      </p:sp>
      <p:sp>
        <p:nvSpPr>
          <p:cNvPr id="998410" name="Text Box 14"/>
          <p:cNvSpPr txBox="1">
            <a:spLocks noChangeArrowheads="1"/>
          </p:cNvSpPr>
          <p:nvPr/>
        </p:nvSpPr>
        <p:spPr bwMode="auto">
          <a:xfrm>
            <a:off x="609600" y="2278063"/>
            <a:ext cx="2133600" cy="838200"/>
          </a:xfrm>
          <a:prstGeom prst="rect">
            <a:avLst/>
          </a:prstGeom>
          <a:solidFill>
            <a:schemeClr val="bg1"/>
          </a:solidFill>
          <a:ln w="9525">
            <a:solidFill>
              <a:schemeClr val="tx1"/>
            </a:solidFill>
            <a:miter lim="800000"/>
            <a:headEnd/>
            <a:tailEnd/>
          </a:ln>
        </p:spPr>
        <p:txBody>
          <a:bodyPr/>
          <a:lstStyle/>
          <a:p>
            <a:pPr algn="ctr" eaLnBrk="0" hangingPunct="0"/>
            <a:r>
              <a:rPr lang="en-US" sz="2400">
                <a:ea typeface="ＭＳ Ｐゴシック" pitchFamily="34" charset="-128"/>
              </a:rPr>
              <a:t>MEF 13</a:t>
            </a:r>
          </a:p>
          <a:p>
            <a:pPr algn="ctr" eaLnBrk="0" hangingPunct="0"/>
            <a:r>
              <a:rPr lang="en-US" sz="1200">
                <a:ea typeface="ＭＳ Ｐゴシック" pitchFamily="34" charset="-128"/>
              </a:rPr>
              <a:t>UNI Type 1 </a:t>
            </a:r>
          </a:p>
          <a:p>
            <a:pPr algn="ctr" eaLnBrk="0" hangingPunct="0"/>
            <a:r>
              <a:rPr lang="en-US" sz="1200">
                <a:ea typeface="ＭＳ Ｐゴシック" pitchFamily="34" charset="-128"/>
              </a:rPr>
              <a:t>Implementation Agreement</a:t>
            </a:r>
            <a:endParaRPr lang="en-US" sz="1200" i="1">
              <a:ea typeface="ＭＳ Ｐゴシック" pitchFamily="34" charset="-128"/>
            </a:endParaRPr>
          </a:p>
        </p:txBody>
      </p:sp>
      <p:sp>
        <p:nvSpPr>
          <p:cNvPr id="998411" name="Text Box 3"/>
          <p:cNvSpPr txBox="1">
            <a:spLocks noChangeArrowheads="1"/>
          </p:cNvSpPr>
          <p:nvPr/>
        </p:nvSpPr>
        <p:spPr bwMode="auto">
          <a:xfrm>
            <a:off x="609600" y="3419475"/>
            <a:ext cx="2133600" cy="839788"/>
          </a:xfrm>
          <a:prstGeom prst="rect">
            <a:avLst/>
          </a:prstGeom>
          <a:solidFill>
            <a:srgbClr val="D6D6F5"/>
          </a:solidFill>
          <a:ln w="9525">
            <a:solidFill>
              <a:srgbClr val="000000"/>
            </a:solidFill>
            <a:miter lim="800000"/>
            <a:headEnd/>
            <a:tailEnd/>
          </a:ln>
        </p:spPr>
        <p:txBody>
          <a:bodyPr/>
          <a:lstStyle/>
          <a:p>
            <a:pPr algn="ctr" eaLnBrk="0" hangingPunct="0"/>
            <a:r>
              <a:rPr lang="en-US" sz="2400">
                <a:solidFill>
                  <a:srgbClr val="000000"/>
                </a:solidFill>
                <a:ea typeface="ＭＳ Ｐゴシック" pitchFamily="34" charset="-128"/>
              </a:rPr>
              <a:t>MEF 19</a:t>
            </a:r>
          </a:p>
          <a:p>
            <a:pPr algn="ctr" eaLnBrk="0" hangingPunct="0">
              <a:spcAft>
                <a:spcPts val="600"/>
              </a:spcAft>
            </a:pPr>
            <a:r>
              <a:rPr lang="en-US" sz="1200">
                <a:solidFill>
                  <a:srgbClr val="000000"/>
                </a:solidFill>
                <a:ea typeface="MS Mincho" pitchFamily="49" charset="-128"/>
              </a:rPr>
              <a:t>Abstract Test Suite for UNI Type 1</a:t>
            </a:r>
            <a:endParaRPr lang="en-US" sz="700">
              <a:solidFill>
                <a:srgbClr val="000000"/>
              </a:solidFill>
              <a:ea typeface="MS Mincho" pitchFamily="49" charset="-128"/>
            </a:endParaRPr>
          </a:p>
        </p:txBody>
      </p:sp>
      <p:sp>
        <p:nvSpPr>
          <p:cNvPr id="54" name="Text Box 3"/>
          <p:cNvSpPr txBox="1">
            <a:spLocks noChangeArrowheads="1"/>
          </p:cNvSpPr>
          <p:nvPr/>
        </p:nvSpPr>
        <p:spPr bwMode="auto">
          <a:xfrm>
            <a:off x="1752600" y="914400"/>
            <a:ext cx="2286000" cy="830263"/>
          </a:xfrm>
          <a:prstGeom prst="rect">
            <a:avLst/>
          </a:prstGeom>
          <a:solidFill>
            <a:schemeClr val="bg1"/>
          </a:solidFill>
          <a:ln w="9525">
            <a:solidFill>
              <a:srgbClr val="000000"/>
            </a:solidFill>
            <a:miter lim="800000"/>
            <a:headEnd/>
            <a:tailEnd/>
          </a:ln>
        </p:spPr>
        <p:txBody>
          <a:bodyPr>
            <a:spAutoFit/>
          </a:bodyPr>
          <a:lstStyle/>
          <a:p>
            <a:pPr algn="ctr" eaLnBrk="0" hangingPunct="0"/>
            <a:r>
              <a:rPr lang="en-US" sz="2400">
                <a:ea typeface="ＭＳ Ｐゴシック" pitchFamily="34" charset="-128"/>
              </a:rPr>
              <a:t>MEF 11</a:t>
            </a:r>
          </a:p>
          <a:p>
            <a:pPr algn="ctr" eaLnBrk="0" hangingPunct="0">
              <a:spcAft>
                <a:spcPts val="600"/>
              </a:spcAft>
            </a:pPr>
            <a:r>
              <a:rPr lang="en-US" sz="1200">
                <a:ea typeface="MS Mincho" pitchFamily="49" charset="-128"/>
              </a:rPr>
              <a:t>User Network Interface (UNI) Requirements and Framework</a:t>
            </a:r>
          </a:p>
        </p:txBody>
      </p:sp>
      <p:sp>
        <p:nvSpPr>
          <p:cNvPr id="998414" name="Line 14"/>
          <p:cNvSpPr>
            <a:spLocks noChangeShapeType="1"/>
          </p:cNvSpPr>
          <p:nvPr/>
        </p:nvSpPr>
        <p:spPr bwMode="auto">
          <a:xfrm flipV="1">
            <a:off x="2895600" y="1744663"/>
            <a:ext cx="0" cy="228600"/>
          </a:xfrm>
          <a:prstGeom prst="line">
            <a:avLst/>
          </a:prstGeom>
          <a:noFill/>
          <a:ln w="9525">
            <a:solidFill>
              <a:schemeClr val="tx1"/>
            </a:solidFill>
            <a:round/>
            <a:headEnd/>
            <a:tailEnd/>
          </a:ln>
        </p:spPr>
        <p:txBody>
          <a:bodyPr anchor="ctr"/>
          <a:lstStyle/>
          <a:p>
            <a:endParaRPr lang="en-US"/>
          </a:p>
        </p:txBody>
      </p:sp>
      <p:sp>
        <p:nvSpPr>
          <p:cNvPr id="998416" name="Line 16"/>
          <p:cNvSpPr>
            <a:spLocks noChangeShapeType="1"/>
          </p:cNvSpPr>
          <p:nvPr/>
        </p:nvSpPr>
        <p:spPr bwMode="auto">
          <a:xfrm flipV="1">
            <a:off x="5638800" y="2133600"/>
            <a:ext cx="0" cy="2433825"/>
          </a:xfrm>
          <a:prstGeom prst="line">
            <a:avLst/>
          </a:prstGeom>
          <a:noFill/>
          <a:ln w="9525">
            <a:solidFill>
              <a:schemeClr val="tx1"/>
            </a:solidFill>
            <a:prstDash val="dash"/>
            <a:round/>
            <a:headEnd/>
            <a:tailEnd/>
          </a:ln>
        </p:spPr>
        <p:txBody>
          <a:bodyPr anchor="ctr"/>
          <a:lstStyle/>
          <a:p>
            <a:endParaRPr lang="en-US"/>
          </a:p>
        </p:txBody>
      </p:sp>
      <p:grpSp>
        <p:nvGrpSpPr>
          <p:cNvPr id="2" name="Group 27"/>
          <p:cNvGrpSpPr>
            <a:grpSpLocks/>
          </p:cNvGrpSpPr>
          <p:nvPr/>
        </p:nvGrpSpPr>
        <p:grpSpPr bwMode="auto">
          <a:xfrm>
            <a:off x="1676400" y="1973263"/>
            <a:ext cx="2438400" cy="304800"/>
            <a:chOff x="816" y="1344"/>
            <a:chExt cx="1536" cy="336"/>
          </a:xfrm>
        </p:grpSpPr>
        <p:sp>
          <p:nvSpPr>
            <p:cNvPr id="998413" name="Line 13"/>
            <p:cNvSpPr>
              <a:spLocks noChangeShapeType="1"/>
            </p:cNvSpPr>
            <p:nvPr/>
          </p:nvSpPr>
          <p:spPr bwMode="auto">
            <a:xfrm>
              <a:off x="816" y="1344"/>
              <a:ext cx="1536" cy="0"/>
            </a:xfrm>
            <a:prstGeom prst="line">
              <a:avLst/>
            </a:prstGeom>
            <a:noFill/>
            <a:ln w="9525">
              <a:solidFill>
                <a:schemeClr val="tx1"/>
              </a:solidFill>
              <a:round/>
              <a:headEnd/>
              <a:tailEnd/>
            </a:ln>
          </p:spPr>
          <p:txBody>
            <a:bodyPr anchor="ctr"/>
            <a:lstStyle/>
            <a:p>
              <a:endParaRPr lang="en-US"/>
            </a:p>
          </p:txBody>
        </p:sp>
        <p:sp>
          <p:nvSpPr>
            <p:cNvPr id="998415" name="Line 15"/>
            <p:cNvSpPr>
              <a:spLocks noChangeShapeType="1"/>
            </p:cNvSpPr>
            <p:nvPr/>
          </p:nvSpPr>
          <p:spPr bwMode="auto">
            <a:xfrm>
              <a:off x="816" y="1344"/>
              <a:ext cx="0" cy="336"/>
            </a:xfrm>
            <a:prstGeom prst="line">
              <a:avLst/>
            </a:prstGeom>
            <a:noFill/>
            <a:ln w="9525">
              <a:solidFill>
                <a:schemeClr val="tx1"/>
              </a:solidFill>
              <a:round/>
              <a:headEnd/>
              <a:tailEnd type="triangle" w="med" len="med"/>
            </a:ln>
          </p:spPr>
          <p:txBody>
            <a:bodyPr anchor="ctr"/>
            <a:lstStyle/>
            <a:p>
              <a:endParaRPr lang="en-US"/>
            </a:p>
          </p:txBody>
        </p:sp>
        <p:sp>
          <p:nvSpPr>
            <p:cNvPr id="998417" name="Line 17"/>
            <p:cNvSpPr>
              <a:spLocks noChangeShapeType="1"/>
            </p:cNvSpPr>
            <p:nvPr/>
          </p:nvSpPr>
          <p:spPr bwMode="auto">
            <a:xfrm>
              <a:off x="2352" y="1344"/>
              <a:ext cx="0" cy="336"/>
            </a:xfrm>
            <a:prstGeom prst="line">
              <a:avLst/>
            </a:prstGeom>
            <a:noFill/>
            <a:ln w="9525">
              <a:solidFill>
                <a:schemeClr val="tx1"/>
              </a:solidFill>
              <a:round/>
              <a:headEnd/>
              <a:tailEnd type="triangle" w="med" len="med"/>
            </a:ln>
          </p:spPr>
          <p:txBody>
            <a:bodyPr anchor="ctr"/>
            <a:lstStyle/>
            <a:p>
              <a:endParaRPr lang="en-US"/>
            </a:p>
          </p:txBody>
        </p:sp>
      </p:grpSp>
      <p:grpSp>
        <p:nvGrpSpPr>
          <p:cNvPr id="3" name="Group 28"/>
          <p:cNvGrpSpPr>
            <a:grpSpLocks/>
          </p:cNvGrpSpPr>
          <p:nvPr/>
        </p:nvGrpSpPr>
        <p:grpSpPr bwMode="auto">
          <a:xfrm>
            <a:off x="1676400" y="3116263"/>
            <a:ext cx="2438400" cy="304800"/>
            <a:chOff x="816" y="2208"/>
            <a:chExt cx="1536" cy="336"/>
          </a:xfrm>
        </p:grpSpPr>
        <p:sp>
          <p:nvSpPr>
            <p:cNvPr id="998418" name="Line 18"/>
            <p:cNvSpPr>
              <a:spLocks noChangeShapeType="1"/>
            </p:cNvSpPr>
            <p:nvPr/>
          </p:nvSpPr>
          <p:spPr bwMode="auto">
            <a:xfrm>
              <a:off x="816" y="2208"/>
              <a:ext cx="0" cy="336"/>
            </a:xfrm>
            <a:prstGeom prst="line">
              <a:avLst/>
            </a:prstGeom>
            <a:noFill/>
            <a:ln w="9525">
              <a:solidFill>
                <a:schemeClr val="tx1"/>
              </a:solidFill>
              <a:round/>
              <a:headEnd/>
              <a:tailEnd type="triangle" w="med" len="med"/>
            </a:ln>
          </p:spPr>
          <p:txBody>
            <a:bodyPr anchor="ctr"/>
            <a:lstStyle/>
            <a:p>
              <a:endParaRPr lang="en-US"/>
            </a:p>
          </p:txBody>
        </p:sp>
        <p:sp>
          <p:nvSpPr>
            <p:cNvPr id="998419" name="Line 19"/>
            <p:cNvSpPr>
              <a:spLocks noChangeShapeType="1"/>
            </p:cNvSpPr>
            <p:nvPr/>
          </p:nvSpPr>
          <p:spPr bwMode="auto">
            <a:xfrm>
              <a:off x="2352" y="2208"/>
              <a:ext cx="0" cy="336"/>
            </a:xfrm>
            <a:prstGeom prst="line">
              <a:avLst/>
            </a:prstGeom>
            <a:noFill/>
            <a:ln w="9525">
              <a:solidFill>
                <a:schemeClr val="tx1"/>
              </a:solidFill>
              <a:round/>
              <a:headEnd/>
              <a:tailEnd type="triangle" w="med" len="med"/>
            </a:ln>
          </p:spPr>
          <p:txBody>
            <a:bodyPr anchor="ctr"/>
            <a:lstStyle/>
            <a:p>
              <a:endParaRPr lang="en-US"/>
            </a:p>
          </p:txBody>
        </p:sp>
      </p:grpSp>
      <p:sp>
        <p:nvSpPr>
          <p:cNvPr id="998420" name="Line 20"/>
          <p:cNvSpPr>
            <a:spLocks noChangeShapeType="1"/>
          </p:cNvSpPr>
          <p:nvPr/>
        </p:nvSpPr>
        <p:spPr bwMode="auto">
          <a:xfrm>
            <a:off x="5181600" y="3649663"/>
            <a:ext cx="457200" cy="0"/>
          </a:xfrm>
          <a:prstGeom prst="line">
            <a:avLst/>
          </a:prstGeom>
          <a:noFill/>
          <a:ln w="9525">
            <a:solidFill>
              <a:schemeClr val="tx1"/>
            </a:solidFill>
            <a:prstDash val="dash"/>
            <a:round/>
            <a:headEnd/>
            <a:tailEnd type="triangle" w="med" len="med"/>
          </a:ln>
        </p:spPr>
        <p:txBody>
          <a:bodyPr anchor="ctr"/>
          <a:lstStyle/>
          <a:p>
            <a:endParaRPr lang="en-US"/>
          </a:p>
        </p:txBody>
      </p:sp>
      <p:sp>
        <p:nvSpPr>
          <p:cNvPr id="998422" name="Line 22"/>
          <p:cNvSpPr>
            <a:spLocks noChangeShapeType="1"/>
          </p:cNvSpPr>
          <p:nvPr/>
        </p:nvSpPr>
        <p:spPr bwMode="auto">
          <a:xfrm>
            <a:off x="5638800" y="4572000"/>
            <a:ext cx="609600" cy="0"/>
          </a:xfrm>
          <a:prstGeom prst="line">
            <a:avLst/>
          </a:prstGeom>
          <a:noFill/>
          <a:ln w="9525">
            <a:solidFill>
              <a:schemeClr val="tx1"/>
            </a:solidFill>
            <a:prstDash val="dash"/>
            <a:round/>
            <a:headEnd/>
            <a:tailEnd type="triangle" w="med" len="med"/>
          </a:ln>
        </p:spPr>
        <p:txBody>
          <a:bodyPr anchor="ctr"/>
          <a:lstStyle/>
          <a:p>
            <a:endParaRPr lang="en-US"/>
          </a:p>
        </p:txBody>
      </p:sp>
      <p:sp>
        <p:nvSpPr>
          <p:cNvPr id="998423" name="Line 23"/>
          <p:cNvSpPr>
            <a:spLocks noChangeShapeType="1"/>
          </p:cNvSpPr>
          <p:nvPr/>
        </p:nvSpPr>
        <p:spPr bwMode="auto">
          <a:xfrm>
            <a:off x="5638800" y="3810000"/>
            <a:ext cx="609600" cy="0"/>
          </a:xfrm>
          <a:prstGeom prst="line">
            <a:avLst/>
          </a:prstGeom>
          <a:noFill/>
          <a:ln w="9525">
            <a:solidFill>
              <a:schemeClr val="tx1"/>
            </a:solidFill>
            <a:prstDash val="dash"/>
            <a:round/>
            <a:headEnd/>
            <a:tailEnd type="triangle" w="med" len="med"/>
          </a:ln>
        </p:spPr>
        <p:txBody>
          <a:bodyPr anchor="ctr"/>
          <a:lstStyle/>
          <a:p>
            <a:endParaRPr lang="en-US"/>
          </a:p>
        </p:txBody>
      </p:sp>
      <p:sp>
        <p:nvSpPr>
          <p:cNvPr id="998424" name="Line 24"/>
          <p:cNvSpPr>
            <a:spLocks noChangeShapeType="1"/>
          </p:cNvSpPr>
          <p:nvPr/>
        </p:nvSpPr>
        <p:spPr bwMode="auto">
          <a:xfrm>
            <a:off x="5638800" y="2895600"/>
            <a:ext cx="609600" cy="0"/>
          </a:xfrm>
          <a:prstGeom prst="line">
            <a:avLst/>
          </a:prstGeom>
          <a:noFill/>
          <a:ln w="9525">
            <a:solidFill>
              <a:schemeClr val="tx1"/>
            </a:solidFill>
            <a:prstDash val="dash"/>
            <a:round/>
            <a:headEnd/>
            <a:tailEnd type="triangle" w="med" len="med"/>
          </a:ln>
        </p:spPr>
        <p:txBody>
          <a:bodyPr anchor="ctr"/>
          <a:lstStyle/>
          <a:p>
            <a:endParaRPr lang="en-US"/>
          </a:p>
        </p:txBody>
      </p:sp>
      <p:sp>
        <p:nvSpPr>
          <p:cNvPr id="998425" name="Line 25"/>
          <p:cNvSpPr>
            <a:spLocks noChangeShapeType="1"/>
          </p:cNvSpPr>
          <p:nvPr/>
        </p:nvSpPr>
        <p:spPr bwMode="auto">
          <a:xfrm>
            <a:off x="5638800" y="2133600"/>
            <a:ext cx="609600" cy="0"/>
          </a:xfrm>
          <a:prstGeom prst="line">
            <a:avLst/>
          </a:prstGeom>
          <a:noFill/>
          <a:ln w="9525">
            <a:solidFill>
              <a:schemeClr val="tx1"/>
            </a:solidFill>
            <a:prstDash val="dash"/>
            <a:round/>
            <a:headEnd/>
            <a:tailEnd type="triangle" w="med" len="med"/>
          </a:ln>
        </p:spPr>
        <p:txBody>
          <a:bodyPr anchor="ctr"/>
          <a:lstStyle/>
          <a:p>
            <a:endParaRPr lang="en-US"/>
          </a:p>
        </p:txBody>
      </p:sp>
      <p:sp>
        <p:nvSpPr>
          <p:cNvPr id="998429" name="Rectangle 26"/>
          <p:cNvSpPr>
            <a:spLocks noChangeArrowheads="1"/>
          </p:cNvSpPr>
          <p:nvPr/>
        </p:nvSpPr>
        <p:spPr bwMode="auto">
          <a:xfrm>
            <a:off x="457200" y="4495800"/>
            <a:ext cx="5181600" cy="1739900"/>
          </a:xfrm>
          <a:prstGeom prst="rect">
            <a:avLst/>
          </a:prstGeom>
          <a:noFill/>
          <a:ln w="9525">
            <a:noFill/>
            <a:miter lim="800000"/>
            <a:headEnd/>
            <a:tailEnd/>
          </a:ln>
        </p:spPr>
        <p:txBody>
          <a:bodyPr>
            <a:spAutoFit/>
          </a:bodyPr>
          <a:lstStyle/>
          <a:p>
            <a:pPr marL="228600" indent="-228600">
              <a:buFontTx/>
              <a:buChar char="•"/>
            </a:pPr>
            <a:r>
              <a:rPr lang="en-US" sz="1800">
                <a:solidFill>
                  <a:srgbClr val="000000"/>
                </a:solidFill>
              </a:rPr>
              <a:t>First Testing of MEF 20 is specified in MEF 21</a:t>
            </a:r>
          </a:p>
          <a:p>
            <a:pPr marL="228600" indent="-228600">
              <a:buFontTx/>
              <a:buChar char="•"/>
            </a:pPr>
            <a:r>
              <a:rPr lang="en-US" sz="1800">
                <a:solidFill>
                  <a:srgbClr val="000000"/>
                </a:solidFill>
              </a:rPr>
              <a:t>Thorough testing is reflected in large number of test cases</a:t>
            </a:r>
          </a:p>
          <a:p>
            <a:pPr marL="228600" indent="-228600">
              <a:buFontTx/>
              <a:buChar char="•"/>
            </a:pPr>
            <a:r>
              <a:rPr lang="en-US" sz="1800">
                <a:solidFill>
                  <a:srgbClr val="000000"/>
                </a:solidFill>
              </a:rPr>
              <a:t>Further Test projects are in preparation</a:t>
            </a:r>
          </a:p>
          <a:p>
            <a:pPr marL="228600" indent="-228600">
              <a:buFontTx/>
              <a:buChar char="•"/>
            </a:pPr>
            <a:r>
              <a:rPr lang="en-US" sz="1800">
                <a:solidFill>
                  <a:srgbClr val="000000"/>
                </a:solidFill>
              </a:rPr>
              <a:t>E-NNI will leverage MEF 21 test cases</a:t>
            </a:r>
          </a:p>
          <a:p>
            <a:pPr marL="228600" indent="-228600">
              <a:buFontTx/>
              <a:buChar char="•"/>
            </a:pPr>
            <a:r>
              <a:rPr lang="en-US" sz="1800">
                <a:solidFill>
                  <a:srgbClr val="000000"/>
                </a:solidFill>
              </a:rPr>
              <a:t>MEF Certification will be decided in due course</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02" name="Rectangle 2"/>
          <p:cNvSpPr>
            <a:spLocks noChangeArrowheads="1"/>
          </p:cNvSpPr>
          <p:nvPr/>
        </p:nvSpPr>
        <p:spPr bwMode="auto">
          <a:xfrm>
            <a:off x="0" y="2971800"/>
            <a:ext cx="9144000" cy="1676400"/>
          </a:xfrm>
          <a:prstGeom prst="rect">
            <a:avLst/>
          </a:prstGeom>
          <a:gradFill rotWithShape="1">
            <a:gsLst>
              <a:gs pos="0">
                <a:srgbClr val="AFCFD9"/>
              </a:gs>
              <a:gs pos="100000">
                <a:schemeClr val="bg1"/>
              </a:gs>
            </a:gsLst>
            <a:lin ang="0" scaled="1"/>
          </a:gradFill>
          <a:ln w="9525" algn="ctr">
            <a:solidFill>
              <a:srgbClr val="4A4A4A"/>
            </a:solidFill>
            <a:miter lim="800000"/>
            <a:headEnd/>
            <a:tailEnd/>
          </a:ln>
          <a:effectLst/>
        </p:spPr>
        <p:txBody>
          <a:bodyPr anchor="ctr"/>
          <a:lstStyle/>
          <a:p>
            <a:endParaRPr lang="en-US"/>
          </a:p>
        </p:txBody>
      </p:sp>
      <p:sp>
        <p:nvSpPr>
          <p:cNvPr id="1024003" name="Rectangle 3"/>
          <p:cNvSpPr>
            <a:spLocks noGrp="1" noChangeArrowheads="1"/>
          </p:cNvSpPr>
          <p:nvPr>
            <p:ph type="title"/>
          </p:nvPr>
        </p:nvSpPr>
        <p:spPr>
          <a:xfrm>
            <a:off x="304800" y="0"/>
            <a:ext cx="8229600" cy="685800"/>
          </a:xfrm>
        </p:spPr>
        <p:txBody>
          <a:bodyPr/>
          <a:lstStyle/>
          <a:p>
            <a:r>
              <a:rPr lang="en-US"/>
              <a:t>MEF Development Work</a:t>
            </a:r>
          </a:p>
        </p:txBody>
      </p:sp>
      <p:sp>
        <p:nvSpPr>
          <p:cNvPr id="1024004" name="Rectangle 4"/>
          <p:cNvSpPr>
            <a:spLocks noGrp="1" noChangeArrowheads="1"/>
          </p:cNvSpPr>
          <p:nvPr>
            <p:ph type="body" idx="1"/>
          </p:nvPr>
        </p:nvSpPr>
        <p:spPr>
          <a:xfrm>
            <a:off x="762000" y="914400"/>
            <a:ext cx="8077200" cy="5194300"/>
          </a:xfrm>
        </p:spPr>
        <p:txBody>
          <a:bodyPr>
            <a:normAutofit fontScale="92500" lnSpcReduction="20000"/>
          </a:bodyPr>
          <a:lstStyle/>
          <a:p>
            <a:r>
              <a:rPr lang="en-US" dirty="0"/>
              <a:t>Future Technical Work</a:t>
            </a:r>
          </a:p>
          <a:p>
            <a:pPr lvl="1"/>
            <a:r>
              <a:rPr lang="en-US" dirty="0"/>
              <a:t>The MEF technical work continues on all elements of Carrier Ethernet (OAM, Network to Network Interfaces, implementation agreements, etc.) This includes coordination with other standards bodies. </a:t>
            </a:r>
          </a:p>
          <a:p>
            <a:r>
              <a:rPr lang="en-US" dirty="0"/>
              <a:t>Deployment now brings immediate benefits</a:t>
            </a:r>
          </a:p>
          <a:p>
            <a:pPr lvl="1"/>
            <a:r>
              <a:rPr lang="en-US" dirty="0"/>
              <a:t>Immediate benefits are being obtained today based on implementing today’s specifications. These benefits increase as the specifications complete</a:t>
            </a:r>
          </a:p>
          <a:p>
            <a:r>
              <a:rPr lang="en-US" dirty="0"/>
              <a:t>MEF Timescales</a:t>
            </a:r>
          </a:p>
          <a:p>
            <a:pPr lvl="1"/>
            <a:r>
              <a:rPr lang="en-US" dirty="0"/>
              <a:t>The MEF continues to exist during the foreseeable future to complete its mission</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p:cNvSpPr>
            <a:spLocks noGrp="1" noChangeArrowheads="1"/>
          </p:cNvSpPr>
          <p:nvPr>
            <p:ph type="title"/>
          </p:nvPr>
        </p:nvSpPr>
        <p:spPr/>
        <p:txBody>
          <a:bodyPr/>
          <a:lstStyle/>
          <a:p>
            <a:r>
              <a:rPr lang="en-US"/>
              <a:t>MEF 20 Summary</a:t>
            </a:r>
          </a:p>
        </p:txBody>
      </p:sp>
      <p:sp>
        <p:nvSpPr>
          <p:cNvPr id="1034243" name="Rectangle 3"/>
          <p:cNvSpPr>
            <a:spLocks noGrp="1" noChangeArrowheads="1"/>
          </p:cNvSpPr>
          <p:nvPr>
            <p:ph type="body" idx="1"/>
          </p:nvPr>
        </p:nvSpPr>
        <p:spPr>
          <a:xfrm>
            <a:off x="381000" y="1676400"/>
            <a:ext cx="8610600" cy="3810000"/>
          </a:xfrm>
        </p:spPr>
        <p:txBody>
          <a:bodyPr>
            <a:normAutofit lnSpcReduction="10000"/>
          </a:bodyPr>
          <a:lstStyle/>
          <a:p>
            <a:pPr marL="0" indent="0">
              <a:spcBef>
                <a:spcPct val="10000"/>
              </a:spcBef>
              <a:buFontTx/>
              <a:buNone/>
            </a:pPr>
            <a:r>
              <a:rPr lang="en-US" b="0">
                <a:solidFill>
                  <a:srgbClr val="4D4D4D"/>
                </a:solidFill>
              </a:rPr>
              <a:t>MEF 20’s scope and new management functions will </a:t>
            </a:r>
          </a:p>
          <a:p>
            <a:pPr marL="571500" lvl="1" indent="-279400">
              <a:spcBef>
                <a:spcPct val="10000"/>
              </a:spcBef>
            </a:pPr>
            <a:r>
              <a:rPr lang="en-US" b="1">
                <a:solidFill>
                  <a:srgbClr val="4D4D4D"/>
                </a:solidFill>
              </a:rPr>
              <a:t>Accelerate deployment</a:t>
            </a:r>
          </a:p>
          <a:p>
            <a:pPr marL="571500" lvl="1" indent="-279400">
              <a:spcBef>
                <a:spcPct val="10000"/>
              </a:spcBef>
            </a:pPr>
            <a:r>
              <a:rPr lang="en-US" b="1">
                <a:solidFill>
                  <a:srgbClr val="4D4D4D"/>
                </a:solidFill>
              </a:rPr>
              <a:t>Reduce OpEx and accelerate revenue for service providers </a:t>
            </a:r>
          </a:p>
          <a:p>
            <a:pPr marL="571500" lvl="1" indent="-279400">
              <a:spcBef>
                <a:spcPct val="10000"/>
              </a:spcBef>
            </a:pPr>
            <a:r>
              <a:rPr lang="en-US" b="1">
                <a:solidFill>
                  <a:srgbClr val="4D4D4D"/>
                </a:solidFill>
              </a:rPr>
              <a:t>Bring increased customer satisfaction</a:t>
            </a:r>
          </a:p>
          <a:p>
            <a:pPr marL="571500" lvl="1" indent="-279400">
              <a:spcBef>
                <a:spcPct val="10000"/>
              </a:spcBef>
            </a:pPr>
            <a:r>
              <a:rPr lang="en-US" b="1">
                <a:solidFill>
                  <a:srgbClr val="4D4D4D"/>
                </a:solidFill>
              </a:rPr>
              <a:t>Provide new opportunities for equipment manufacturers</a:t>
            </a:r>
          </a:p>
          <a:p>
            <a:pPr marL="0" indent="0">
              <a:spcBef>
                <a:spcPct val="10000"/>
              </a:spcBef>
              <a:buFontTx/>
              <a:buNone/>
            </a:pPr>
            <a:r>
              <a:rPr lang="en-US" b="0">
                <a:solidFill>
                  <a:srgbClr val="4D4D4D"/>
                </a:solidFill>
              </a:rPr>
              <a:t>MEF 20 is a timely addition given the rapid growth of Carrier Ethernet in the market</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MEF Reference Presentations</a:t>
            </a:r>
            <a:endParaRPr lang="en-US" dirty="0"/>
          </a:p>
        </p:txBody>
      </p:sp>
      <p:graphicFrame>
        <p:nvGraphicFramePr>
          <p:cNvPr id="5" name="Table 4"/>
          <p:cNvGraphicFramePr>
            <a:graphicFrameLocks noGrp="1"/>
          </p:cNvGraphicFramePr>
          <p:nvPr/>
        </p:nvGraphicFramePr>
        <p:xfrm>
          <a:off x="170090" y="924465"/>
          <a:ext cx="8803820" cy="5109976"/>
        </p:xfrm>
        <a:graphic>
          <a:graphicData uri="http://schemas.openxmlformats.org/drawingml/2006/table">
            <a:tbl>
              <a:tblPr firstRow="1" bandRow="1">
                <a:effectLst>
                  <a:outerShdw blurRad="50800" dist="38100" dir="2700000" algn="tl" rotWithShape="0">
                    <a:prstClr val="black">
                      <a:alpha val="40000"/>
                    </a:prstClr>
                  </a:outerShdw>
                </a:effectLst>
                <a:tableStyleId>{1E171933-4619-4E11-9A3F-F7608DF75F80}</a:tableStyleId>
              </a:tblPr>
              <a:tblGrid>
                <a:gridCol w="2125060"/>
                <a:gridCol w="6678760"/>
              </a:tblGrid>
              <a:tr h="379475">
                <a:tc gridSpan="2">
                  <a:txBody>
                    <a:bodyPr/>
                    <a:lstStyle/>
                    <a:p>
                      <a:pPr marL="0" marR="0" algn="ctr">
                        <a:spcBef>
                          <a:spcPts val="1200"/>
                        </a:spcBef>
                        <a:spcAft>
                          <a:spcPts val="1200"/>
                        </a:spcAft>
                      </a:pPr>
                      <a:r>
                        <a:rPr lang="en-US" sz="1600" b="1" dirty="0" smtClean="0">
                          <a:latin typeface="Arial" pitchFamily="34" charset="0"/>
                          <a:ea typeface="Times New Roman"/>
                          <a:cs typeface="Arial" pitchFamily="34" charset="0"/>
                        </a:rPr>
                        <a:t>MEF Reference</a:t>
                      </a:r>
                      <a:r>
                        <a:rPr lang="en-US" sz="1600" b="1" baseline="0" dirty="0" smtClean="0">
                          <a:latin typeface="Arial" pitchFamily="34" charset="0"/>
                          <a:ea typeface="Times New Roman"/>
                          <a:cs typeface="Arial" pitchFamily="34" charset="0"/>
                        </a:rPr>
                        <a:t> Presentations Covering the Principal Work of the MEF</a:t>
                      </a:r>
                      <a:endParaRPr lang="en-US" sz="1600" b="1" dirty="0">
                        <a:latin typeface="Arial" pitchFamily="34" charset="0"/>
                        <a:ea typeface="Times New Roman"/>
                        <a:cs typeface="Arial" pitchFamily="34" charset="0"/>
                      </a:endParaRPr>
                    </a:p>
                  </a:txBody>
                  <a:tcPr marL="47659" marR="47659" marT="0" marB="0" anchor="ctr">
                    <a:solidFill>
                      <a:srgbClr val="8064A2"/>
                    </a:solidFill>
                  </a:tcPr>
                </a:tc>
                <a:tc hMerge="1">
                  <a:txBody>
                    <a:bodyPr/>
                    <a:lstStyle/>
                    <a:p>
                      <a:pPr marL="0" marR="0" algn="ctr">
                        <a:spcBef>
                          <a:spcPts val="0"/>
                        </a:spcBef>
                        <a:spcAft>
                          <a:spcPts val="0"/>
                        </a:spcAft>
                      </a:pPr>
                      <a:endParaRPr lang="en-US" sz="1600" b="1" dirty="0">
                        <a:latin typeface="Times New Roman"/>
                        <a:ea typeface="Times New Roman"/>
                      </a:endParaRPr>
                    </a:p>
                  </a:txBody>
                  <a:tcPr marL="47659" marR="47659" marT="0" marB="0" anchor="ctr"/>
                </a:tc>
              </a:tr>
              <a:tr h="596692">
                <a:tc>
                  <a:txBody>
                    <a:bodyPr/>
                    <a:lstStyle/>
                    <a:p>
                      <a:pPr marL="0" marR="0" algn="l">
                        <a:spcBef>
                          <a:spcPts val="0"/>
                        </a:spcBef>
                        <a:spcAft>
                          <a:spcPts val="0"/>
                        </a:spcAft>
                      </a:pPr>
                      <a:r>
                        <a:rPr lang="en-US" sz="1200" b="1" dirty="0"/>
                        <a:t>Overview presentation of the MEF.</a:t>
                      </a:r>
                      <a:endParaRPr lang="en-US" sz="1400" b="1" dirty="0">
                        <a:latin typeface="Times New Roman"/>
                        <a:ea typeface="Times New Roman"/>
                      </a:endParaRPr>
                    </a:p>
                  </a:txBody>
                  <a:tcPr marL="47659" marR="47659" marT="0" marB="0" anchor="ctr"/>
                </a:tc>
                <a:tc>
                  <a:txBody>
                    <a:bodyPr/>
                    <a:lstStyle/>
                    <a:p>
                      <a:pPr marL="0" marR="0">
                        <a:spcBef>
                          <a:spcPts val="0"/>
                        </a:spcBef>
                        <a:spcAft>
                          <a:spcPts val="0"/>
                        </a:spcAft>
                      </a:pPr>
                      <a:r>
                        <a:rPr lang="en-US" sz="1200" dirty="0"/>
                        <a:t>This presentation gives basic and most up-to-date information about the work of the MEF. It also introduces the definitions, scope and impact of Carrier Ethernet, the MEF Certification </a:t>
                      </a:r>
                      <a:r>
                        <a:rPr lang="en-US" sz="1200" dirty="0" smtClean="0"/>
                        <a:t>programs </a:t>
                      </a:r>
                      <a:r>
                        <a:rPr lang="en-US" sz="1200" dirty="0"/>
                        <a:t>and describes the benefits of joining the MEF. </a:t>
                      </a:r>
                      <a:endParaRPr lang="en-US" sz="1400" dirty="0">
                        <a:latin typeface="Times New Roman"/>
                        <a:ea typeface="Times New Roman"/>
                      </a:endParaRPr>
                    </a:p>
                  </a:txBody>
                  <a:tcPr marL="47659" marR="47659" marT="0" marB="0" anchor="ctr"/>
                </a:tc>
              </a:tr>
              <a:tr h="596692">
                <a:tc>
                  <a:txBody>
                    <a:bodyPr/>
                    <a:lstStyle/>
                    <a:p>
                      <a:pPr marL="0" marR="0" algn="l">
                        <a:spcBef>
                          <a:spcPts val="0"/>
                        </a:spcBef>
                        <a:spcAft>
                          <a:spcPts val="0"/>
                        </a:spcAft>
                      </a:pPr>
                      <a:r>
                        <a:rPr lang="en-US" sz="1200" b="1" dirty="0"/>
                        <a:t>Overview presentation of the Technical Work of the MEF</a:t>
                      </a:r>
                      <a:endParaRPr lang="en-US" sz="1400" b="1" dirty="0">
                        <a:latin typeface="Times New Roman"/>
                        <a:ea typeface="Times New Roman"/>
                      </a:endParaRPr>
                    </a:p>
                  </a:txBody>
                  <a:tcPr marL="47659" marR="47659" marT="0" marB="0" anchor="ctr"/>
                </a:tc>
                <a:tc>
                  <a:txBody>
                    <a:bodyPr/>
                    <a:lstStyle/>
                    <a:p>
                      <a:pPr marL="0" marR="0">
                        <a:spcBef>
                          <a:spcPts val="0"/>
                        </a:spcBef>
                        <a:spcAft>
                          <a:spcPts val="0"/>
                        </a:spcAft>
                      </a:pPr>
                      <a:r>
                        <a:rPr lang="en-US" sz="1200" dirty="0"/>
                        <a:t>Includes a summary of the specifications of the MEF, structure of the technical committee, work in progress and relationships with other Industry Standards bodies. For PowerPoint overviews of individual </a:t>
                      </a:r>
                      <a:r>
                        <a:rPr lang="en-US" sz="1200" dirty="0" smtClean="0"/>
                        <a:t>specifications: </a:t>
                      </a:r>
                      <a:r>
                        <a:rPr lang="en-US" sz="1200" u="sng" kern="1200" dirty="0" smtClean="0">
                          <a:solidFill>
                            <a:schemeClr val="dk1"/>
                          </a:solidFill>
                          <a:latin typeface="+mn-lt"/>
                          <a:ea typeface="+mn-ea"/>
                          <a:cs typeface="+mn-cs"/>
                          <a:hlinkClick r:id="rId2"/>
                        </a:rPr>
                        <a:t>click here</a:t>
                      </a:r>
                      <a:endParaRPr lang="en-US" sz="1200" u="sng" kern="1200" dirty="0">
                        <a:solidFill>
                          <a:schemeClr val="dk1"/>
                        </a:solidFill>
                        <a:latin typeface="+mn-lt"/>
                        <a:ea typeface="+mn-ea"/>
                        <a:cs typeface="+mn-cs"/>
                        <a:hlinkClick r:id="rId2"/>
                      </a:endParaRPr>
                    </a:p>
                  </a:txBody>
                  <a:tcPr marL="47659" marR="47659" marT="0" marB="0" anchor="ctr"/>
                </a:tc>
              </a:tr>
              <a:tr h="298346">
                <a:tc>
                  <a:txBody>
                    <a:bodyPr/>
                    <a:lstStyle/>
                    <a:p>
                      <a:pPr marL="0" marR="0" algn="l">
                        <a:spcBef>
                          <a:spcPts val="0"/>
                        </a:spcBef>
                        <a:spcAft>
                          <a:spcPts val="0"/>
                        </a:spcAft>
                      </a:pPr>
                      <a:r>
                        <a:rPr lang="en-US" sz="1200" b="1" dirty="0"/>
                        <a:t>Carrier Ethernet Services Overview </a:t>
                      </a:r>
                      <a:endParaRPr lang="en-US" sz="1400" b="1" dirty="0">
                        <a:latin typeface="Times New Roman"/>
                        <a:ea typeface="Times New Roman"/>
                      </a:endParaRPr>
                    </a:p>
                  </a:txBody>
                  <a:tcPr marL="47659" marR="47659" marT="0" marB="0" anchor="ctr"/>
                </a:tc>
                <a:tc>
                  <a:txBody>
                    <a:bodyPr/>
                    <a:lstStyle/>
                    <a:p>
                      <a:pPr marL="0" marR="0">
                        <a:spcBef>
                          <a:spcPts val="0"/>
                        </a:spcBef>
                        <a:spcAft>
                          <a:spcPts val="0"/>
                        </a:spcAft>
                      </a:pPr>
                      <a:r>
                        <a:rPr lang="en-US" sz="1200" dirty="0"/>
                        <a:t>This presentation defines the MEF Ethernet Services that represent the principal attribute of a Carrier Ethernet Network</a:t>
                      </a:r>
                      <a:endParaRPr lang="en-US" sz="1400" dirty="0">
                        <a:latin typeface="Times New Roman"/>
                        <a:ea typeface="Times New Roman"/>
                      </a:endParaRPr>
                    </a:p>
                  </a:txBody>
                  <a:tcPr marL="47659" marR="47659" marT="0" marB="0" anchor="ctr"/>
                </a:tc>
              </a:tr>
              <a:tr h="447519">
                <a:tc>
                  <a:txBody>
                    <a:bodyPr/>
                    <a:lstStyle/>
                    <a:p>
                      <a:pPr marL="0" marR="0" algn="l">
                        <a:spcBef>
                          <a:spcPts val="0"/>
                        </a:spcBef>
                        <a:spcAft>
                          <a:spcPts val="0"/>
                        </a:spcAft>
                      </a:pPr>
                      <a:r>
                        <a:rPr lang="en-US" sz="1200" b="1" dirty="0"/>
                        <a:t>Carrier Ethernet User-Network Interface</a:t>
                      </a:r>
                      <a:endParaRPr lang="en-US" sz="1400" b="1" dirty="0">
                        <a:latin typeface="Times New Roman"/>
                        <a:ea typeface="Times New Roman"/>
                      </a:endParaRPr>
                    </a:p>
                  </a:txBody>
                  <a:tcPr marL="47659" marR="47659" marT="0" marB="0" anchor="ctr"/>
                </a:tc>
                <a:tc>
                  <a:txBody>
                    <a:bodyPr/>
                    <a:lstStyle/>
                    <a:p>
                      <a:pPr marL="0" marR="0">
                        <a:spcBef>
                          <a:spcPts val="0"/>
                        </a:spcBef>
                        <a:spcAft>
                          <a:spcPts val="0"/>
                        </a:spcAft>
                      </a:pPr>
                      <a:r>
                        <a:rPr lang="en-US" sz="1200" dirty="0"/>
                        <a:t>This presentation discusses the market impact of </a:t>
                      </a:r>
                      <a:r>
                        <a:rPr lang="en-US" sz="1200" dirty="0" smtClean="0"/>
                        <a:t>MEF </a:t>
                      </a:r>
                      <a:r>
                        <a:rPr lang="en-US" sz="1200" dirty="0"/>
                        <a:t>20: UNI Type 2 Implementation agreement </a:t>
                      </a:r>
                      <a:endParaRPr lang="en-US" sz="1400" dirty="0">
                        <a:latin typeface="Times New Roman"/>
                        <a:ea typeface="Times New Roman"/>
                      </a:endParaRPr>
                    </a:p>
                  </a:txBody>
                  <a:tcPr marL="47659" marR="47659" marT="0" marB="0" anchor="ctr"/>
                </a:tc>
              </a:tr>
              <a:tr h="447519">
                <a:tc>
                  <a:txBody>
                    <a:bodyPr/>
                    <a:lstStyle/>
                    <a:p>
                      <a:pPr marL="0" marR="0" algn="l">
                        <a:spcBef>
                          <a:spcPts val="0"/>
                        </a:spcBef>
                        <a:spcAft>
                          <a:spcPts val="0"/>
                        </a:spcAft>
                      </a:pPr>
                      <a:r>
                        <a:rPr lang="en-US" sz="1200" b="1" dirty="0"/>
                        <a:t>Carrier Ethernet Access Technology Overview</a:t>
                      </a:r>
                      <a:endParaRPr lang="en-US" sz="1400" b="1" dirty="0">
                        <a:latin typeface="Times New Roman"/>
                        <a:ea typeface="Times New Roman"/>
                      </a:endParaRPr>
                    </a:p>
                  </a:txBody>
                  <a:tcPr marL="47659" marR="47659" marT="0" marB="0" anchor="ctr"/>
                </a:tc>
                <a:tc>
                  <a:txBody>
                    <a:bodyPr/>
                    <a:lstStyle/>
                    <a:p>
                      <a:pPr marL="0" marR="0">
                        <a:spcBef>
                          <a:spcPts val="0"/>
                        </a:spcBef>
                        <a:spcAft>
                          <a:spcPts val="0"/>
                        </a:spcAft>
                      </a:pPr>
                      <a:r>
                        <a:rPr lang="en-US" sz="1200" dirty="0"/>
                        <a:t>This presentation describes how the MEF specifications bring Carrier Ethernet services to the world's Access networks (with examples of Active Ethernet (Direct Fiber), WDM Fiber, MSO Networks(COAX and Direct Fiber), Bonded Copper, PON Fiber and TDM (Bonded T1/E1, DS3/E3))</a:t>
                      </a:r>
                      <a:endParaRPr lang="en-US" sz="1400" dirty="0">
                        <a:latin typeface="Times New Roman"/>
                        <a:ea typeface="Times New Roman"/>
                      </a:endParaRPr>
                    </a:p>
                  </a:txBody>
                  <a:tcPr marL="47659" marR="47659" marT="0" marB="0" anchor="ctr"/>
                </a:tc>
              </a:tr>
              <a:tr h="447519">
                <a:tc>
                  <a:txBody>
                    <a:bodyPr/>
                    <a:lstStyle/>
                    <a:p>
                      <a:pPr marL="0" marR="0" algn="l">
                        <a:spcBef>
                          <a:spcPts val="0"/>
                        </a:spcBef>
                        <a:spcAft>
                          <a:spcPts val="0"/>
                        </a:spcAft>
                      </a:pPr>
                      <a:r>
                        <a:rPr lang="en-US" sz="1200" b="1" dirty="0"/>
                        <a:t>Carrier Ethernet Interconnect Program.</a:t>
                      </a:r>
                      <a:endParaRPr lang="en-US" sz="1400" b="1" dirty="0">
                        <a:latin typeface="Times New Roman"/>
                        <a:ea typeface="Times New Roman"/>
                      </a:endParaRPr>
                    </a:p>
                  </a:txBody>
                  <a:tcPr marL="47659" marR="47659" marT="0" marB="0" anchor="ctr"/>
                </a:tc>
                <a:tc>
                  <a:txBody>
                    <a:bodyPr/>
                    <a:lstStyle/>
                    <a:p>
                      <a:pPr marL="0" marR="0">
                        <a:spcBef>
                          <a:spcPts val="0"/>
                        </a:spcBef>
                        <a:spcAft>
                          <a:spcPts val="0"/>
                        </a:spcAft>
                      </a:pPr>
                      <a:r>
                        <a:rPr lang="en-US" sz="1200" dirty="0"/>
                        <a:t>This is the latest presentation from the Carrier Ethernet Interconnect Working Group which acts as a framework for all presentations given on this topic.</a:t>
                      </a:r>
                      <a:endParaRPr lang="en-US" sz="1400" dirty="0">
                        <a:latin typeface="Times New Roman"/>
                        <a:ea typeface="Times New Roman"/>
                      </a:endParaRPr>
                    </a:p>
                  </a:txBody>
                  <a:tcPr marL="47659" marR="47659" marT="0" marB="0" anchor="ctr"/>
                </a:tc>
              </a:tr>
              <a:tr h="447519">
                <a:tc>
                  <a:txBody>
                    <a:bodyPr/>
                    <a:lstStyle/>
                    <a:p>
                      <a:pPr marL="0" marR="0" algn="l">
                        <a:spcBef>
                          <a:spcPts val="0"/>
                        </a:spcBef>
                        <a:spcAft>
                          <a:spcPts val="0"/>
                        </a:spcAft>
                      </a:pPr>
                      <a:r>
                        <a:rPr lang="en-US" sz="1200" b="1" dirty="0"/>
                        <a:t>Carrier Ethernet OAM &amp; Management Overview</a:t>
                      </a:r>
                      <a:endParaRPr lang="en-US" sz="1400" b="1" dirty="0">
                        <a:latin typeface="Times New Roman"/>
                        <a:ea typeface="Times New Roman"/>
                      </a:endParaRPr>
                    </a:p>
                  </a:txBody>
                  <a:tcPr marL="47659" marR="47659" marT="0" marB="0" anchor="ctr"/>
                </a:tc>
                <a:tc>
                  <a:txBody>
                    <a:bodyPr/>
                    <a:lstStyle/>
                    <a:p>
                      <a:pPr marL="0" marR="0">
                        <a:spcBef>
                          <a:spcPts val="0"/>
                        </a:spcBef>
                        <a:spcAft>
                          <a:spcPts val="0"/>
                        </a:spcAft>
                      </a:pPr>
                      <a:r>
                        <a:rPr lang="en-US" sz="1200" dirty="0"/>
                        <a:t>This presentation describes the management framework and the OAM elements for fault and performance management expressed in terms of the life cycle of a Carrier Ethernet circuit</a:t>
                      </a:r>
                      <a:endParaRPr lang="en-US" sz="1400" dirty="0">
                        <a:latin typeface="Times New Roman"/>
                        <a:ea typeface="Times New Roman"/>
                      </a:endParaRPr>
                    </a:p>
                  </a:txBody>
                  <a:tcPr marL="47659" marR="47659" marT="0" marB="0" anchor="ctr"/>
                </a:tc>
              </a:tr>
              <a:tr h="298346">
                <a:tc>
                  <a:txBody>
                    <a:bodyPr/>
                    <a:lstStyle/>
                    <a:p>
                      <a:pPr marL="0" marR="0" algn="l">
                        <a:spcBef>
                          <a:spcPts val="0"/>
                        </a:spcBef>
                        <a:spcAft>
                          <a:spcPts val="0"/>
                        </a:spcAft>
                      </a:pPr>
                      <a:r>
                        <a:rPr lang="en-US" sz="1200" b="1" dirty="0"/>
                        <a:t>Carrier Ethernet for Mobile Backhaul</a:t>
                      </a:r>
                      <a:endParaRPr lang="en-US" sz="1400" b="1" dirty="0">
                        <a:latin typeface="Times New Roman"/>
                        <a:ea typeface="Times New Roman"/>
                      </a:endParaRPr>
                    </a:p>
                  </a:txBody>
                  <a:tcPr marL="47659" marR="47659" marT="0" marB="0" anchor="ctr"/>
                </a:tc>
                <a:tc>
                  <a:txBody>
                    <a:bodyPr/>
                    <a:lstStyle/>
                    <a:p>
                      <a:pPr marL="0" marR="0">
                        <a:spcBef>
                          <a:spcPts val="0"/>
                        </a:spcBef>
                        <a:spcAft>
                          <a:spcPts val="0"/>
                        </a:spcAft>
                      </a:pPr>
                      <a:r>
                        <a:rPr lang="en-US" sz="1200" dirty="0"/>
                        <a:t>A comprehensive marketing and technical overview of the MEF's initiative on Mobile Backhaul that has lead to the adoption of Carrier Ethernet as the technology of choice for 3G and 4G backhaul networks</a:t>
                      </a:r>
                      <a:endParaRPr lang="en-US" sz="1400" dirty="0">
                        <a:latin typeface="Times New Roman"/>
                        <a:ea typeface="Times New Roman"/>
                      </a:endParaRPr>
                    </a:p>
                  </a:txBody>
                  <a:tcPr marL="47659" marR="47659" marT="0" marB="0" anchor="ctr"/>
                </a:tc>
              </a:tr>
              <a:tr h="298346">
                <a:tc>
                  <a:txBody>
                    <a:bodyPr/>
                    <a:lstStyle/>
                    <a:p>
                      <a:pPr marL="0" marR="0" algn="l">
                        <a:spcBef>
                          <a:spcPts val="0"/>
                        </a:spcBef>
                        <a:spcAft>
                          <a:spcPts val="0"/>
                        </a:spcAft>
                      </a:pPr>
                      <a:r>
                        <a:rPr lang="en-US" sz="1200" b="1" dirty="0"/>
                        <a:t>Carrier Ethernet Business Services</a:t>
                      </a:r>
                      <a:endParaRPr lang="en-US" sz="1400" b="1" dirty="0">
                        <a:latin typeface="Times New Roman"/>
                        <a:ea typeface="Times New Roman"/>
                      </a:endParaRPr>
                    </a:p>
                  </a:txBody>
                  <a:tcPr marL="47659" marR="47659" marT="0" marB="0" anchor="ctr"/>
                </a:tc>
                <a:tc>
                  <a:txBody>
                    <a:bodyPr/>
                    <a:lstStyle/>
                    <a:p>
                      <a:pPr marL="0" marR="0">
                        <a:spcBef>
                          <a:spcPts val="0"/>
                        </a:spcBef>
                        <a:spcAft>
                          <a:spcPts val="0"/>
                        </a:spcAft>
                      </a:pPr>
                      <a:r>
                        <a:rPr lang="en-US" sz="1200" dirty="0"/>
                        <a:t>A comprehensive presentation aimed at business </a:t>
                      </a:r>
                      <a:r>
                        <a:rPr lang="en-US" sz="1200" dirty="0" smtClean="0"/>
                        <a:t>users </a:t>
                      </a:r>
                      <a:endParaRPr lang="en-US" sz="1400" dirty="0">
                        <a:latin typeface="Times New Roman"/>
                        <a:ea typeface="Times New Roman"/>
                      </a:endParaRPr>
                    </a:p>
                  </a:txBody>
                  <a:tcPr marL="47659" marR="47659" marT="0" marB="0" anchor="ctr"/>
                </a:tc>
              </a:tr>
              <a:tr h="447519">
                <a:tc>
                  <a:txBody>
                    <a:bodyPr/>
                    <a:lstStyle/>
                    <a:p>
                      <a:pPr marL="0" marR="0" algn="l">
                        <a:spcBef>
                          <a:spcPts val="0"/>
                        </a:spcBef>
                        <a:spcAft>
                          <a:spcPts val="0"/>
                        </a:spcAft>
                      </a:pPr>
                      <a:r>
                        <a:rPr lang="en-US" sz="1200" b="1" dirty="0"/>
                        <a:t>The MEF Certification Programs</a:t>
                      </a:r>
                      <a:endParaRPr lang="en-US" sz="1400" b="1" dirty="0">
                        <a:latin typeface="Times New Roman"/>
                        <a:ea typeface="Times New Roman"/>
                      </a:endParaRPr>
                    </a:p>
                  </a:txBody>
                  <a:tcPr marL="47659" marR="47659" marT="0" marB="0" anchor="ctr"/>
                </a:tc>
                <a:tc>
                  <a:txBody>
                    <a:bodyPr/>
                    <a:lstStyle/>
                    <a:p>
                      <a:pPr marL="0" marR="0">
                        <a:spcBef>
                          <a:spcPts val="0"/>
                        </a:spcBef>
                        <a:spcAft>
                          <a:spcPts val="0"/>
                        </a:spcAft>
                      </a:pPr>
                      <a:r>
                        <a:rPr lang="en-US" sz="1200" dirty="0"/>
                        <a:t>A presentation of the MEFs three certification programs: Equipment, Services and Professionals. These programs have been a cornerstone of the success of Carrier Ethernet and its deployment in more than 100 countries around the world.</a:t>
                      </a:r>
                      <a:endParaRPr lang="en-US" sz="1400" dirty="0">
                        <a:latin typeface="Times New Roman"/>
                        <a:ea typeface="Times New Roman"/>
                      </a:endParaRPr>
                    </a:p>
                  </a:txBody>
                  <a:tcPr marL="47659" marR="47659" marT="0" marB="0" anchor="ctr"/>
                </a:tc>
              </a:tr>
            </a:tbl>
          </a:graphicData>
        </a:graphic>
      </p:graphicFrame>
      <p:sp>
        <p:nvSpPr>
          <p:cNvPr id="6" name="Rectangle 5"/>
          <p:cNvSpPr/>
          <p:nvPr/>
        </p:nvSpPr>
        <p:spPr>
          <a:xfrm>
            <a:off x="1915675" y="6388905"/>
            <a:ext cx="6906444" cy="307777"/>
          </a:xfrm>
          <a:prstGeom prst="rect">
            <a:avLst/>
          </a:prstGeom>
        </p:spPr>
        <p:txBody>
          <a:bodyPr wrap="square">
            <a:spAutoFit/>
          </a:bodyPr>
          <a:lstStyle/>
          <a:p>
            <a:r>
              <a:rPr lang="en-US" sz="1400" b="1" dirty="0" smtClean="0">
                <a:solidFill>
                  <a:schemeClr val="bg1"/>
                </a:solidFill>
              </a:rPr>
              <a:t>Presentations may be found at http://metroethernetforum.org/Presentations </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End of Presentation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0" y="4876800"/>
            <a:ext cx="9144000" cy="1373188"/>
          </a:xfrm>
          <a:prstGeom prst="rect">
            <a:avLst/>
          </a:prstGeom>
          <a:noFill/>
          <a:ln w="9525">
            <a:solidFill>
              <a:srgbClr val="3D5D67"/>
            </a:solidFill>
            <a:miter lim="800000"/>
            <a:headEnd/>
            <a:tailEnd/>
          </a:ln>
          <a:effectLst/>
        </p:spPr>
      </p:pic>
      <p:sp>
        <p:nvSpPr>
          <p:cNvPr id="5" name="Rectangle 4"/>
          <p:cNvSpPr/>
          <p:nvPr/>
        </p:nvSpPr>
        <p:spPr>
          <a:xfrm>
            <a:off x="0" y="4800600"/>
            <a:ext cx="9144000" cy="914400"/>
          </a:xfrm>
          <a:prstGeom prst="rect">
            <a:avLst/>
          </a:prstGeom>
          <a:gradFill>
            <a:gsLst>
              <a:gs pos="0">
                <a:schemeClr val="bg1">
                  <a:alpha val="0"/>
                </a:schemeClr>
              </a:gs>
              <a:gs pos="100000">
                <a:schemeClr val="bg1"/>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026050" name="Rectangle 2"/>
          <p:cNvSpPr>
            <a:spLocks noGrp="1" noChangeArrowheads="1"/>
          </p:cNvSpPr>
          <p:nvPr>
            <p:ph type="title"/>
          </p:nvPr>
        </p:nvSpPr>
        <p:spPr/>
        <p:txBody>
          <a:bodyPr/>
          <a:lstStyle/>
          <a:p>
            <a:r>
              <a:rPr lang="en-US" dirty="0" smtClean="0"/>
              <a:t>Topics</a:t>
            </a:r>
            <a:endParaRPr lang="en-US" dirty="0"/>
          </a:p>
        </p:txBody>
      </p:sp>
      <p:sp>
        <p:nvSpPr>
          <p:cNvPr id="1026051" name="Rectangle 3"/>
          <p:cNvSpPr>
            <a:spLocks noGrp="1" noChangeArrowheads="1"/>
          </p:cNvSpPr>
          <p:nvPr>
            <p:ph type="body" idx="1"/>
          </p:nvPr>
        </p:nvSpPr>
        <p:spPr>
          <a:xfrm>
            <a:off x="397775" y="848570"/>
            <a:ext cx="8229600" cy="5029200"/>
          </a:xfrm>
        </p:spPr>
        <p:txBody>
          <a:bodyPr/>
          <a:lstStyle/>
          <a:p>
            <a:pPr>
              <a:spcBef>
                <a:spcPts val="0"/>
              </a:spcBef>
            </a:pPr>
            <a:r>
              <a:rPr lang="en-US" sz="2400" dirty="0"/>
              <a:t>The presentation covers</a:t>
            </a:r>
          </a:p>
          <a:p>
            <a:pPr lvl="1">
              <a:spcBef>
                <a:spcPts val="0"/>
              </a:spcBef>
            </a:pPr>
            <a:r>
              <a:rPr lang="en-US" sz="2000" dirty="0"/>
              <a:t>Carrier Ethernet expansion and the need for  MEF 20 </a:t>
            </a:r>
          </a:p>
          <a:p>
            <a:pPr lvl="1">
              <a:spcBef>
                <a:spcPts val="0"/>
              </a:spcBef>
            </a:pPr>
            <a:r>
              <a:rPr lang="en-US" sz="2000" dirty="0"/>
              <a:t>MEF 20 Overview</a:t>
            </a:r>
          </a:p>
          <a:p>
            <a:pPr lvl="2">
              <a:spcBef>
                <a:spcPts val="0"/>
              </a:spcBef>
            </a:pPr>
            <a:r>
              <a:rPr lang="en-US" sz="2000" dirty="0"/>
              <a:t>Impact of MEF 20 on the market and Carrier Ethernet </a:t>
            </a:r>
          </a:p>
          <a:p>
            <a:pPr lvl="1">
              <a:spcBef>
                <a:spcPts val="0"/>
              </a:spcBef>
            </a:pPr>
            <a:r>
              <a:rPr lang="en-US" sz="2000" dirty="0"/>
              <a:t>Technical Review</a:t>
            </a:r>
          </a:p>
          <a:p>
            <a:pPr lvl="2">
              <a:spcBef>
                <a:spcPts val="0"/>
              </a:spcBef>
            </a:pPr>
            <a:r>
              <a:rPr lang="en-US" sz="2000" dirty="0"/>
              <a:t>Functionality and Scope of MEF 20</a:t>
            </a:r>
          </a:p>
          <a:p>
            <a:pPr lvl="2">
              <a:spcBef>
                <a:spcPts val="0"/>
              </a:spcBef>
            </a:pPr>
            <a:r>
              <a:rPr lang="en-US" sz="2000" dirty="0"/>
              <a:t>The MEF UNI</a:t>
            </a:r>
          </a:p>
          <a:p>
            <a:pPr lvl="2">
              <a:spcBef>
                <a:spcPts val="0"/>
              </a:spcBef>
            </a:pPr>
            <a:r>
              <a:rPr lang="en-US" sz="2000" dirty="0"/>
              <a:t>Implementation options</a:t>
            </a:r>
          </a:p>
          <a:p>
            <a:pPr lvl="2">
              <a:spcBef>
                <a:spcPts val="0"/>
              </a:spcBef>
            </a:pPr>
            <a:r>
              <a:rPr lang="en-US" sz="2000" dirty="0"/>
              <a:t>Relationship to other specifications and standards</a:t>
            </a:r>
          </a:p>
          <a:p>
            <a:pPr lvl="1">
              <a:spcBef>
                <a:spcPts val="0"/>
              </a:spcBef>
            </a:pPr>
            <a:r>
              <a:rPr lang="en-US" sz="2000" dirty="0"/>
              <a:t>Comparison with legacy solutions</a:t>
            </a:r>
          </a:p>
          <a:p>
            <a:pPr lvl="1">
              <a:spcBef>
                <a:spcPts val="0"/>
              </a:spcBef>
            </a:pPr>
            <a:r>
              <a:rPr lang="en-US" sz="2000" dirty="0"/>
              <a:t>Timing of MEF 20 and other related MEF work</a:t>
            </a:r>
          </a:p>
          <a:p>
            <a:pPr lvl="1">
              <a:spcBef>
                <a:spcPts val="0"/>
              </a:spcBef>
            </a:pPr>
            <a:r>
              <a:rPr lang="en-US" sz="2000" dirty="0"/>
              <a:t>Testing MEF 20 (using MEF 21)</a:t>
            </a:r>
          </a:p>
          <a:p>
            <a:pPr lvl="1">
              <a:spcBef>
                <a:spcPts val="0"/>
              </a:spcBef>
            </a:pPr>
            <a:r>
              <a:rPr lang="en-US" sz="2000" dirty="0"/>
              <a:t>Summary</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6" name="Rectangle 2"/>
          <p:cNvSpPr>
            <a:spLocks noGrp="1" noChangeArrowheads="1"/>
          </p:cNvSpPr>
          <p:nvPr>
            <p:ph type="title"/>
          </p:nvPr>
        </p:nvSpPr>
        <p:spPr/>
        <p:txBody>
          <a:bodyPr/>
          <a:lstStyle/>
          <a:p>
            <a:r>
              <a:rPr lang="en-US" sz="2800"/>
              <a:t>MEF 20 Advances Carrier Ethernet Deployment</a:t>
            </a:r>
          </a:p>
        </p:txBody>
      </p:sp>
      <p:sp>
        <p:nvSpPr>
          <p:cNvPr id="1009667" name="Rectangle 3"/>
          <p:cNvSpPr>
            <a:spLocks noGrp="1" noChangeArrowheads="1"/>
          </p:cNvSpPr>
          <p:nvPr>
            <p:ph type="body" idx="1"/>
          </p:nvPr>
        </p:nvSpPr>
        <p:spPr>
          <a:xfrm>
            <a:off x="457200" y="1143000"/>
            <a:ext cx="8458200" cy="5181600"/>
          </a:xfrm>
        </p:spPr>
        <p:txBody>
          <a:bodyPr/>
          <a:lstStyle/>
          <a:p>
            <a:pPr>
              <a:buFontTx/>
              <a:buNone/>
            </a:pPr>
            <a:r>
              <a:rPr lang="en-US" dirty="0" smtClean="0">
                <a:solidFill>
                  <a:srgbClr val="3D5D67"/>
                </a:solidFill>
              </a:rPr>
              <a:t>MEF </a:t>
            </a:r>
            <a:r>
              <a:rPr lang="en-US" dirty="0">
                <a:solidFill>
                  <a:srgbClr val="3D5D67"/>
                </a:solidFill>
              </a:rPr>
              <a:t>20 </a:t>
            </a:r>
          </a:p>
          <a:p>
            <a:r>
              <a:rPr lang="en-US" b="0" dirty="0"/>
              <a:t>Introduces automated processes for managing services, fault monitoring and management enabling </a:t>
            </a:r>
          </a:p>
          <a:p>
            <a:pPr lvl="1"/>
            <a:r>
              <a:rPr lang="en-US" sz="2400" dirty="0"/>
              <a:t>Carrier Ethernet networks to scale</a:t>
            </a:r>
          </a:p>
          <a:p>
            <a:pPr lvl="1"/>
            <a:r>
              <a:rPr lang="en-US" sz="2400" dirty="0"/>
              <a:t>Carrier Ethernet networks to operate at reduce cost and </a:t>
            </a:r>
          </a:p>
          <a:p>
            <a:pPr lvl="1"/>
            <a:r>
              <a:rPr lang="en-US" sz="2400" dirty="0"/>
              <a:t>Creation of a framework for the dynamic service provisioning that will leverage the inherent benefits of MEF-defined Carrier Ethernet services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Rectangle 2"/>
          <p:cNvSpPr>
            <a:spLocks noGrp="1" noChangeArrowheads="1"/>
          </p:cNvSpPr>
          <p:nvPr>
            <p:ph type="title"/>
          </p:nvPr>
        </p:nvSpPr>
        <p:spPr/>
        <p:txBody>
          <a:bodyPr/>
          <a:lstStyle/>
          <a:p>
            <a:r>
              <a:rPr lang="en-US" dirty="0"/>
              <a:t>MEF 20 </a:t>
            </a:r>
            <a:r>
              <a:rPr lang="en-US" dirty="0" smtClean="0"/>
              <a:t>Overview</a:t>
            </a:r>
            <a:endParaRPr lang="en-US" sz="2000" dirty="0"/>
          </a:p>
        </p:txBody>
      </p:sp>
      <p:sp>
        <p:nvSpPr>
          <p:cNvPr id="1006595" name="Rectangle 3"/>
          <p:cNvSpPr>
            <a:spLocks noGrp="1" noChangeArrowheads="1"/>
          </p:cNvSpPr>
          <p:nvPr>
            <p:ph type="body" idx="1"/>
          </p:nvPr>
        </p:nvSpPr>
        <p:spPr>
          <a:xfrm>
            <a:off x="457200" y="914400"/>
            <a:ext cx="8153400" cy="5257800"/>
          </a:xfrm>
        </p:spPr>
        <p:txBody>
          <a:bodyPr/>
          <a:lstStyle/>
          <a:p>
            <a:pPr marL="533400" indent="-533400">
              <a:lnSpc>
                <a:spcPct val="90000"/>
              </a:lnSpc>
              <a:buFontTx/>
              <a:buNone/>
            </a:pPr>
            <a:r>
              <a:rPr lang="en-US" sz="2400"/>
              <a:t>MEF 11 introduced 3 types of UNI</a:t>
            </a:r>
          </a:p>
          <a:p>
            <a:pPr marL="914400" lvl="1" indent="-457200">
              <a:lnSpc>
                <a:spcPct val="90000"/>
              </a:lnSpc>
            </a:pPr>
            <a:r>
              <a:rPr lang="en-US" sz="2000" b="1">
                <a:solidFill>
                  <a:srgbClr val="4D4D4D"/>
                </a:solidFill>
              </a:rPr>
              <a:t>UNI Type 1 (now defined in MEF 13)</a:t>
            </a:r>
          </a:p>
          <a:p>
            <a:pPr marL="1371600" lvl="2" indent="-457200">
              <a:lnSpc>
                <a:spcPct val="90000"/>
              </a:lnSpc>
              <a:spcAft>
                <a:spcPct val="40000"/>
              </a:spcAft>
            </a:pPr>
            <a:r>
              <a:rPr lang="en-US" sz="2000">
                <a:solidFill>
                  <a:srgbClr val="4D4D4D"/>
                </a:solidFill>
              </a:rPr>
              <a:t>Service Provider and Customer manually configure the UNI-N and UNI-C for services. </a:t>
            </a:r>
          </a:p>
          <a:p>
            <a:pPr marL="914400" lvl="1" indent="-457200">
              <a:lnSpc>
                <a:spcPct val="90000"/>
              </a:lnSpc>
            </a:pPr>
            <a:r>
              <a:rPr lang="en-US" sz="2000" b="1">
                <a:solidFill>
                  <a:schemeClr val="tx1"/>
                </a:solidFill>
              </a:rPr>
              <a:t>UNI Type 2 (now defined in MEF 20)</a:t>
            </a:r>
          </a:p>
          <a:p>
            <a:pPr marL="1371600" lvl="2" indent="-457200">
              <a:lnSpc>
                <a:spcPct val="90000"/>
              </a:lnSpc>
            </a:pPr>
            <a:r>
              <a:rPr lang="en-US" sz="2000">
                <a:solidFill>
                  <a:schemeClr val="tx1"/>
                </a:solidFill>
              </a:rPr>
              <a:t>An automated implementation model allowing UNI-C to retrieve EVC status and configuration information from UNI-N</a:t>
            </a:r>
          </a:p>
          <a:p>
            <a:pPr marL="1371600" lvl="2" indent="-457200">
              <a:lnSpc>
                <a:spcPct val="90000"/>
              </a:lnSpc>
            </a:pPr>
            <a:r>
              <a:rPr lang="en-US" sz="2000">
                <a:solidFill>
                  <a:schemeClr val="tx1"/>
                </a:solidFill>
              </a:rPr>
              <a:t>Enhanced UNI attributes </a:t>
            </a:r>
          </a:p>
          <a:p>
            <a:pPr marL="1371600" lvl="2" indent="-457200">
              <a:lnSpc>
                <a:spcPct val="90000"/>
              </a:lnSpc>
            </a:pPr>
            <a:r>
              <a:rPr lang="en-US" sz="2000">
                <a:solidFill>
                  <a:schemeClr val="tx1"/>
                </a:solidFill>
              </a:rPr>
              <a:t>Additional fault management and protection functionality</a:t>
            </a:r>
          </a:p>
          <a:p>
            <a:pPr marL="1371600" lvl="2" indent="-457200">
              <a:lnSpc>
                <a:spcPct val="90000"/>
              </a:lnSpc>
              <a:spcAft>
                <a:spcPct val="40000"/>
              </a:spcAft>
            </a:pPr>
            <a:r>
              <a:rPr lang="en-US" sz="2000">
                <a:solidFill>
                  <a:schemeClr val="tx1"/>
                </a:solidFill>
              </a:rPr>
              <a:t>Backward compatibility with UNI Type 1 </a:t>
            </a:r>
          </a:p>
          <a:p>
            <a:pPr marL="914400" lvl="1" indent="-457200">
              <a:lnSpc>
                <a:spcPct val="90000"/>
              </a:lnSpc>
            </a:pPr>
            <a:r>
              <a:rPr lang="en-US" sz="2000" b="1">
                <a:solidFill>
                  <a:srgbClr val="4D4D4D"/>
                </a:solidFill>
              </a:rPr>
              <a:t>UNI Type 3 (Possible future MEF Specification)</a:t>
            </a:r>
          </a:p>
          <a:p>
            <a:pPr marL="1371600" lvl="2" indent="-457200">
              <a:lnSpc>
                <a:spcPct val="90000"/>
              </a:lnSpc>
            </a:pPr>
            <a:r>
              <a:rPr lang="en-US" sz="2000">
                <a:solidFill>
                  <a:srgbClr val="4D4D4D"/>
                </a:solidFill>
              </a:rPr>
              <a:t>Allows the UNI-C to request, signal and negotiate EVCs and its associated Service Attributes to the UNI-N. UNI </a:t>
            </a:r>
          </a:p>
          <a:p>
            <a:pPr marL="1371600" lvl="2" indent="-457200">
              <a:lnSpc>
                <a:spcPct val="90000"/>
              </a:lnSpc>
            </a:pPr>
            <a:r>
              <a:rPr lang="en-US" sz="2000">
                <a:solidFill>
                  <a:srgbClr val="4D4D4D"/>
                </a:solidFill>
              </a:rPr>
              <a:t>Type 3 is for further study.</a:t>
            </a:r>
          </a:p>
        </p:txBody>
      </p:sp>
      <p:sp>
        <p:nvSpPr>
          <p:cNvPr id="1006596" name="Rectangle 4"/>
          <p:cNvSpPr>
            <a:spLocks noChangeArrowheads="1"/>
          </p:cNvSpPr>
          <p:nvPr/>
        </p:nvSpPr>
        <p:spPr bwMode="auto">
          <a:xfrm>
            <a:off x="838200" y="2286000"/>
            <a:ext cx="7696200" cy="2362200"/>
          </a:xfrm>
          <a:prstGeom prst="rect">
            <a:avLst/>
          </a:prstGeom>
          <a:noFill/>
          <a:ln w="57150">
            <a:solidFill>
              <a:srgbClr val="66A3B5"/>
            </a:solidFill>
            <a:miter lim="800000"/>
            <a:headEnd/>
            <a:tailEnd/>
          </a:ln>
          <a:effectLst/>
        </p:spPr>
        <p:txBody>
          <a:bodyPr wrap="none" anchor="ctr"/>
          <a:lstStyle/>
          <a:p>
            <a:endParaRPr lang="en-US"/>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834" name="Rectangle 2"/>
          <p:cNvSpPr>
            <a:spLocks noGrp="1" noChangeArrowheads="1"/>
          </p:cNvSpPr>
          <p:nvPr>
            <p:ph type="title"/>
          </p:nvPr>
        </p:nvSpPr>
        <p:spPr/>
        <p:txBody>
          <a:bodyPr/>
          <a:lstStyle/>
          <a:p>
            <a:r>
              <a:rPr lang="en-US" sz="2800" dirty="0"/>
              <a:t>How MEF 20 UNI Type 2 Impacts the Market</a:t>
            </a:r>
          </a:p>
        </p:txBody>
      </p:sp>
      <p:sp>
        <p:nvSpPr>
          <p:cNvPr id="1016835" name="Rectangle 3"/>
          <p:cNvSpPr>
            <a:spLocks noGrp="1" noChangeArrowheads="1"/>
          </p:cNvSpPr>
          <p:nvPr>
            <p:ph type="body" idx="1"/>
          </p:nvPr>
        </p:nvSpPr>
        <p:spPr>
          <a:xfrm>
            <a:off x="228600" y="2209800"/>
            <a:ext cx="8763000" cy="4114800"/>
          </a:xfrm>
        </p:spPr>
        <p:txBody>
          <a:bodyPr/>
          <a:lstStyle/>
          <a:p>
            <a:r>
              <a:rPr lang="en-US" sz="2400"/>
              <a:t>Enterprise and Business </a:t>
            </a:r>
          </a:p>
          <a:p>
            <a:pPr lvl="1"/>
            <a:r>
              <a:rPr lang="en-US" sz="2000"/>
              <a:t>Users will have faster response to their changing requirements driven by the breadth and automation of service management</a:t>
            </a:r>
          </a:p>
          <a:p>
            <a:pPr lvl="1"/>
            <a:r>
              <a:rPr lang="en-US" sz="2000"/>
              <a:t>Users will benefit from increased service level performance visibility</a:t>
            </a:r>
          </a:p>
          <a:p>
            <a:r>
              <a:rPr lang="en-US" sz="2400"/>
              <a:t>Service Providers </a:t>
            </a:r>
          </a:p>
          <a:p>
            <a:pPr lvl="1"/>
            <a:r>
              <a:rPr lang="en-US" sz="2000"/>
              <a:t>Will benefit from faster time to revenue </a:t>
            </a:r>
          </a:p>
          <a:p>
            <a:pPr lvl="1"/>
            <a:r>
              <a:rPr lang="en-US" sz="2000"/>
              <a:t>Reduction in high cost error-prone processes</a:t>
            </a:r>
          </a:p>
          <a:p>
            <a:pPr lvl="1"/>
            <a:r>
              <a:rPr lang="en-US" sz="2000"/>
              <a:t>Improved customer satisfaction and retention</a:t>
            </a:r>
          </a:p>
          <a:p>
            <a:r>
              <a:rPr lang="en-US" sz="2400"/>
              <a:t>Equipment Manufacturers </a:t>
            </a:r>
          </a:p>
          <a:p>
            <a:pPr lvl="1"/>
            <a:r>
              <a:rPr lang="en-US" sz="2000"/>
              <a:t>Implementing MEF 20 will bring new revenue opportunities</a:t>
            </a:r>
          </a:p>
        </p:txBody>
      </p:sp>
      <p:sp>
        <p:nvSpPr>
          <p:cNvPr id="1016838" name="Rectangle 6"/>
          <p:cNvSpPr>
            <a:spLocks noChangeArrowheads="1"/>
          </p:cNvSpPr>
          <p:nvPr/>
        </p:nvSpPr>
        <p:spPr bwMode="auto">
          <a:xfrm>
            <a:off x="1752600" y="1219200"/>
            <a:ext cx="1066800" cy="838200"/>
          </a:xfrm>
          <a:prstGeom prst="rect">
            <a:avLst/>
          </a:prstGeom>
          <a:gradFill rotWithShape="1">
            <a:gsLst>
              <a:gs pos="0">
                <a:srgbClr val="C0C0C0"/>
              </a:gs>
              <a:gs pos="50000">
                <a:srgbClr val="EAEAEA"/>
              </a:gs>
              <a:gs pos="100000">
                <a:srgbClr val="C0C0C0"/>
              </a:gs>
            </a:gsLst>
            <a:lin ang="5400000" scaled="1"/>
          </a:gradFill>
          <a:ln w="28575" algn="ctr">
            <a:solidFill>
              <a:srgbClr val="808080"/>
            </a:solidFill>
            <a:miter lim="800000"/>
            <a:headEnd/>
            <a:tailEnd/>
          </a:ln>
          <a:effectLst/>
        </p:spPr>
        <p:txBody>
          <a:bodyPr wrap="none" anchor="ctr"/>
          <a:lstStyle/>
          <a:p>
            <a:pPr algn="ctr"/>
            <a:r>
              <a:rPr lang="en-US" sz="1400"/>
              <a:t>NEMs</a:t>
            </a:r>
          </a:p>
        </p:txBody>
      </p:sp>
      <p:sp>
        <p:nvSpPr>
          <p:cNvPr id="1016839" name="Rectangle 7"/>
          <p:cNvSpPr>
            <a:spLocks noChangeArrowheads="1"/>
          </p:cNvSpPr>
          <p:nvPr/>
        </p:nvSpPr>
        <p:spPr bwMode="auto">
          <a:xfrm>
            <a:off x="3810000" y="1600200"/>
            <a:ext cx="1298575" cy="457200"/>
          </a:xfrm>
          <a:prstGeom prst="rect">
            <a:avLst/>
          </a:prstGeom>
          <a:gradFill rotWithShape="1">
            <a:gsLst>
              <a:gs pos="0">
                <a:srgbClr val="C0C0C0"/>
              </a:gs>
              <a:gs pos="50000">
                <a:srgbClr val="EAEAEA"/>
              </a:gs>
              <a:gs pos="100000">
                <a:srgbClr val="C0C0C0"/>
              </a:gs>
            </a:gsLst>
            <a:lin ang="5400000" scaled="1"/>
          </a:gradFill>
          <a:ln w="28575" algn="ctr">
            <a:solidFill>
              <a:srgbClr val="808080"/>
            </a:solidFill>
            <a:miter lim="800000"/>
            <a:headEnd/>
            <a:tailEnd/>
          </a:ln>
          <a:effectLst/>
        </p:spPr>
        <p:txBody>
          <a:bodyPr wrap="none" anchor="ctr"/>
          <a:lstStyle/>
          <a:p>
            <a:pPr algn="ctr"/>
            <a:r>
              <a:rPr lang="en-US" sz="1400"/>
              <a:t>SPs, MSOs</a:t>
            </a:r>
          </a:p>
        </p:txBody>
      </p:sp>
      <p:grpSp>
        <p:nvGrpSpPr>
          <p:cNvPr id="2" name="Group 17"/>
          <p:cNvGrpSpPr>
            <a:grpSpLocks/>
          </p:cNvGrpSpPr>
          <p:nvPr/>
        </p:nvGrpSpPr>
        <p:grpSpPr bwMode="auto">
          <a:xfrm>
            <a:off x="6096000" y="1219200"/>
            <a:ext cx="1219200" cy="914400"/>
            <a:chOff x="3840" y="768"/>
            <a:chExt cx="672" cy="576"/>
          </a:xfrm>
        </p:grpSpPr>
        <p:sp>
          <p:nvSpPr>
            <p:cNvPr id="1016840" name="Rectangle 8"/>
            <p:cNvSpPr>
              <a:spLocks noChangeArrowheads="1"/>
            </p:cNvSpPr>
            <p:nvPr/>
          </p:nvSpPr>
          <p:spPr bwMode="auto">
            <a:xfrm>
              <a:off x="3840" y="768"/>
              <a:ext cx="672" cy="192"/>
            </a:xfrm>
            <a:prstGeom prst="rect">
              <a:avLst/>
            </a:prstGeom>
            <a:gradFill rotWithShape="1">
              <a:gsLst>
                <a:gs pos="0">
                  <a:srgbClr val="C0C0C0"/>
                </a:gs>
                <a:gs pos="50000">
                  <a:srgbClr val="EAEAEA"/>
                </a:gs>
                <a:gs pos="100000">
                  <a:srgbClr val="C0C0C0"/>
                </a:gs>
              </a:gsLst>
              <a:lin ang="5400000" scaled="1"/>
            </a:gradFill>
            <a:ln w="28575" algn="ctr">
              <a:solidFill>
                <a:srgbClr val="808080"/>
              </a:solidFill>
              <a:miter lim="800000"/>
              <a:headEnd/>
              <a:tailEnd/>
            </a:ln>
            <a:effectLst/>
          </p:spPr>
          <p:txBody>
            <a:bodyPr wrap="none" anchor="ctr"/>
            <a:lstStyle/>
            <a:p>
              <a:pPr algn="ctr"/>
              <a:r>
                <a:rPr lang="en-US" sz="1400"/>
                <a:t>Enterprise</a:t>
              </a:r>
            </a:p>
          </p:txBody>
        </p:sp>
        <p:sp>
          <p:nvSpPr>
            <p:cNvPr id="1016841" name="Rectangle 9"/>
            <p:cNvSpPr>
              <a:spLocks noChangeArrowheads="1"/>
            </p:cNvSpPr>
            <p:nvPr/>
          </p:nvSpPr>
          <p:spPr bwMode="auto">
            <a:xfrm>
              <a:off x="3840" y="960"/>
              <a:ext cx="672" cy="192"/>
            </a:xfrm>
            <a:prstGeom prst="rect">
              <a:avLst/>
            </a:prstGeom>
            <a:gradFill rotWithShape="1">
              <a:gsLst>
                <a:gs pos="0">
                  <a:srgbClr val="C0C0C0"/>
                </a:gs>
                <a:gs pos="50000">
                  <a:srgbClr val="EAEAEA"/>
                </a:gs>
                <a:gs pos="100000">
                  <a:srgbClr val="C0C0C0"/>
                </a:gs>
              </a:gsLst>
              <a:lin ang="5400000" scaled="1"/>
            </a:gradFill>
            <a:ln w="28575" algn="ctr">
              <a:solidFill>
                <a:srgbClr val="808080"/>
              </a:solidFill>
              <a:miter lim="800000"/>
              <a:headEnd/>
              <a:tailEnd/>
            </a:ln>
            <a:effectLst/>
          </p:spPr>
          <p:txBody>
            <a:bodyPr wrap="none" anchor="ctr"/>
            <a:lstStyle/>
            <a:p>
              <a:pPr algn="ctr"/>
              <a:r>
                <a:rPr lang="en-US" sz="1400"/>
                <a:t>SMB</a:t>
              </a:r>
            </a:p>
          </p:txBody>
        </p:sp>
        <p:sp>
          <p:nvSpPr>
            <p:cNvPr id="1016842" name="Rectangle 10"/>
            <p:cNvSpPr>
              <a:spLocks noChangeArrowheads="1"/>
            </p:cNvSpPr>
            <p:nvPr/>
          </p:nvSpPr>
          <p:spPr bwMode="auto">
            <a:xfrm>
              <a:off x="3840" y="1152"/>
              <a:ext cx="672" cy="192"/>
            </a:xfrm>
            <a:prstGeom prst="rect">
              <a:avLst/>
            </a:prstGeom>
            <a:gradFill rotWithShape="1">
              <a:gsLst>
                <a:gs pos="0">
                  <a:srgbClr val="C0C0C0"/>
                </a:gs>
                <a:gs pos="50000">
                  <a:srgbClr val="EAEAEA"/>
                </a:gs>
                <a:gs pos="100000">
                  <a:srgbClr val="C0C0C0"/>
                </a:gs>
              </a:gsLst>
              <a:lin ang="5400000" scaled="1"/>
            </a:gradFill>
            <a:ln w="28575" algn="ctr">
              <a:solidFill>
                <a:srgbClr val="808080"/>
              </a:solidFill>
              <a:miter lim="800000"/>
              <a:headEnd/>
              <a:tailEnd/>
            </a:ln>
            <a:effectLst/>
          </p:spPr>
          <p:txBody>
            <a:bodyPr wrap="none" anchor="ctr"/>
            <a:lstStyle/>
            <a:p>
              <a:pPr algn="ctr"/>
              <a:r>
                <a:rPr lang="en-US" sz="1400"/>
                <a:t>Residential</a:t>
              </a:r>
            </a:p>
          </p:txBody>
        </p:sp>
      </p:grpSp>
      <p:sp>
        <p:nvSpPr>
          <p:cNvPr id="1016843" name="Line 11"/>
          <p:cNvSpPr>
            <a:spLocks noChangeShapeType="1"/>
          </p:cNvSpPr>
          <p:nvPr/>
        </p:nvSpPr>
        <p:spPr bwMode="auto">
          <a:xfrm>
            <a:off x="2819400" y="1828800"/>
            <a:ext cx="990600" cy="0"/>
          </a:xfrm>
          <a:prstGeom prst="line">
            <a:avLst/>
          </a:prstGeom>
          <a:noFill/>
          <a:ln w="38100">
            <a:solidFill>
              <a:srgbClr val="808080"/>
            </a:solidFill>
            <a:round/>
            <a:headEnd/>
            <a:tailEnd type="triangle" w="lg" len="med"/>
          </a:ln>
          <a:effectLst/>
        </p:spPr>
        <p:txBody>
          <a:bodyPr wrap="none" anchor="ctr"/>
          <a:lstStyle/>
          <a:p>
            <a:endParaRPr lang="en-US"/>
          </a:p>
        </p:txBody>
      </p:sp>
      <p:sp>
        <p:nvSpPr>
          <p:cNvPr id="1016844" name="Line 12"/>
          <p:cNvSpPr>
            <a:spLocks noChangeShapeType="1"/>
          </p:cNvSpPr>
          <p:nvPr/>
        </p:nvSpPr>
        <p:spPr bwMode="auto">
          <a:xfrm>
            <a:off x="2819400" y="1371600"/>
            <a:ext cx="3276600" cy="0"/>
          </a:xfrm>
          <a:prstGeom prst="line">
            <a:avLst/>
          </a:prstGeom>
          <a:noFill/>
          <a:ln w="38100">
            <a:solidFill>
              <a:srgbClr val="808080"/>
            </a:solidFill>
            <a:round/>
            <a:headEnd/>
            <a:tailEnd type="triangle" w="lg" len="med"/>
          </a:ln>
          <a:effectLst/>
        </p:spPr>
        <p:txBody>
          <a:bodyPr wrap="none" anchor="ctr"/>
          <a:lstStyle/>
          <a:p>
            <a:endParaRPr lang="en-US"/>
          </a:p>
        </p:txBody>
      </p:sp>
      <p:sp>
        <p:nvSpPr>
          <p:cNvPr id="1016845" name="Line 13"/>
          <p:cNvSpPr>
            <a:spLocks noChangeShapeType="1"/>
          </p:cNvSpPr>
          <p:nvPr/>
        </p:nvSpPr>
        <p:spPr bwMode="auto">
          <a:xfrm>
            <a:off x="5105400" y="1676400"/>
            <a:ext cx="990600" cy="0"/>
          </a:xfrm>
          <a:prstGeom prst="line">
            <a:avLst/>
          </a:prstGeom>
          <a:noFill/>
          <a:ln w="38100">
            <a:solidFill>
              <a:srgbClr val="808080"/>
            </a:solidFill>
            <a:round/>
            <a:headEnd/>
            <a:tailEnd type="triangle" w="lg" len="med"/>
          </a:ln>
          <a:effectLst/>
        </p:spPr>
        <p:txBody>
          <a:bodyPr wrap="none" anchor="ctr"/>
          <a:lstStyle/>
          <a:p>
            <a:endParaRPr lang="en-US"/>
          </a:p>
        </p:txBody>
      </p:sp>
      <p:sp>
        <p:nvSpPr>
          <p:cNvPr id="1016846" name="Line 14"/>
          <p:cNvSpPr>
            <a:spLocks noChangeShapeType="1"/>
          </p:cNvSpPr>
          <p:nvPr/>
        </p:nvSpPr>
        <p:spPr bwMode="auto">
          <a:xfrm>
            <a:off x="5105400" y="1981200"/>
            <a:ext cx="990600" cy="0"/>
          </a:xfrm>
          <a:prstGeom prst="line">
            <a:avLst/>
          </a:prstGeom>
          <a:noFill/>
          <a:ln w="38100">
            <a:solidFill>
              <a:srgbClr val="808080"/>
            </a:solidFill>
            <a:round/>
            <a:headEnd/>
            <a:tailEnd type="triangle" w="lg" len="med"/>
          </a:ln>
          <a:effectLst/>
        </p:spPr>
        <p:txBody>
          <a:bodyPr wrap="none" anchor="ctr"/>
          <a:lstStyle/>
          <a:p>
            <a:endParaRPr lang="en-US"/>
          </a:p>
        </p:txBody>
      </p:sp>
      <p:sp>
        <p:nvSpPr>
          <p:cNvPr id="1016847" name="Line 15"/>
          <p:cNvSpPr>
            <a:spLocks noChangeShapeType="1"/>
          </p:cNvSpPr>
          <p:nvPr/>
        </p:nvSpPr>
        <p:spPr bwMode="auto">
          <a:xfrm flipH="1" flipV="1">
            <a:off x="5486400" y="1371600"/>
            <a:ext cx="0" cy="304800"/>
          </a:xfrm>
          <a:prstGeom prst="line">
            <a:avLst/>
          </a:prstGeom>
          <a:noFill/>
          <a:ln w="38100">
            <a:solidFill>
              <a:srgbClr val="808080"/>
            </a:solidFill>
            <a:round/>
            <a:headEnd/>
            <a:tailEnd type="none" w="lg" len="med"/>
          </a:ln>
          <a:effectLst/>
        </p:spPr>
        <p:txBody>
          <a:bodyPr wrap="none" anchor="ctr"/>
          <a:lstStyle/>
          <a:p>
            <a:endParaRPr lang="en-US"/>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796" name="Rectangle 4"/>
          <p:cNvSpPr>
            <a:spLocks noGrp="1" noChangeArrowheads="1"/>
          </p:cNvSpPr>
          <p:nvPr>
            <p:ph type="ctrTitle"/>
          </p:nvPr>
        </p:nvSpPr>
        <p:spPr/>
        <p:txBody>
          <a:bodyPr/>
          <a:lstStyle/>
          <a:p>
            <a:r>
              <a:rPr lang="en-US"/>
              <a:t>Technical Review</a:t>
            </a:r>
          </a:p>
        </p:txBody>
      </p:sp>
      <p:sp>
        <p:nvSpPr>
          <p:cNvPr id="1057797"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7618" name="Rectangle 2"/>
          <p:cNvSpPr>
            <a:spLocks noGrp="1" noChangeArrowheads="1"/>
          </p:cNvSpPr>
          <p:nvPr>
            <p:ph type="title"/>
          </p:nvPr>
        </p:nvSpPr>
        <p:spPr/>
        <p:txBody>
          <a:bodyPr/>
          <a:lstStyle/>
          <a:p>
            <a:r>
              <a:rPr lang="en-US"/>
              <a:t>Functionality and Scope of MEF 20</a:t>
            </a:r>
          </a:p>
        </p:txBody>
      </p:sp>
      <p:sp>
        <p:nvSpPr>
          <p:cNvPr id="1007619" name="Rectangle 3"/>
          <p:cNvSpPr>
            <a:spLocks noGrp="1" noChangeArrowheads="1"/>
          </p:cNvSpPr>
          <p:nvPr>
            <p:ph type="body" idx="1"/>
          </p:nvPr>
        </p:nvSpPr>
        <p:spPr>
          <a:xfrm>
            <a:off x="457200" y="914400"/>
            <a:ext cx="8153400" cy="4876800"/>
          </a:xfrm>
        </p:spPr>
        <p:txBody>
          <a:bodyPr/>
          <a:lstStyle/>
          <a:p>
            <a:pPr>
              <a:lnSpc>
                <a:spcPct val="80000"/>
              </a:lnSpc>
            </a:pPr>
            <a:r>
              <a:rPr lang="en-US" sz="2000">
                <a:solidFill>
                  <a:srgbClr val="3333CC"/>
                </a:solidFill>
              </a:rPr>
              <a:t>Ethernet Local Management Interface (E-LMI)</a:t>
            </a:r>
          </a:p>
          <a:p>
            <a:pPr lvl="1">
              <a:lnSpc>
                <a:spcPct val="80000"/>
              </a:lnSpc>
            </a:pPr>
            <a:r>
              <a:rPr lang="en-US" sz="1800" b="1"/>
              <a:t>Allows UNI-C to retrieve EVC status and service attributes from UNI-N as specified in MEF 16</a:t>
            </a:r>
          </a:p>
          <a:p>
            <a:pPr>
              <a:lnSpc>
                <a:spcPct val="80000"/>
              </a:lnSpc>
            </a:pPr>
            <a:r>
              <a:rPr lang="en-US" sz="2000">
                <a:solidFill>
                  <a:srgbClr val="3333CC"/>
                </a:solidFill>
              </a:rPr>
              <a:t>Link OAM (Operation, Administration and Management)</a:t>
            </a:r>
          </a:p>
          <a:p>
            <a:pPr lvl="1">
              <a:lnSpc>
                <a:spcPct val="80000"/>
              </a:lnSpc>
            </a:pPr>
            <a:r>
              <a:rPr lang="en-US" sz="1800" b="1"/>
              <a:t>Allows customer and service provider to monitor and diagnose the UNI connectivity via Link OAM (link level)</a:t>
            </a:r>
          </a:p>
          <a:p>
            <a:pPr>
              <a:lnSpc>
                <a:spcPct val="80000"/>
              </a:lnSpc>
            </a:pPr>
            <a:r>
              <a:rPr lang="en-US" sz="2000">
                <a:solidFill>
                  <a:srgbClr val="3333CC"/>
                </a:solidFill>
              </a:rPr>
              <a:t>Service OAM</a:t>
            </a:r>
          </a:p>
          <a:p>
            <a:pPr lvl="1">
              <a:lnSpc>
                <a:spcPct val="80000"/>
              </a:lnSpc>
            </a:pPr>
            <a:r>
              <a:rPr lang="en-US" sz="1800" b="1"/>
              <a:t>Allows customer and service provider to monitor and diagnose the UNI connectivity via Service OAM (end-to-end)</a:t>
            </a:r>
          </a:p>
          <a:p>
            <a:pPr>
              <a:lnSpc>
                <a:spcPct val="80000"/>
              </a:lnSpc>
            </a:pPr>
            <a:r>
              <a:rPr lang="en-US" sz="2000">
                <a:solidFill>
                  <a:srgbClr val="3333CC"/>
                </a:solidFill>
              </a:rPr>
              <a:t>Protection</a:t>
            </a:r>
          </a:p>
          <a:p>
            <a:pPr lvl="1">
              <a:lnSpc>
                <a:spcPct val="80000"/>
              </a:lnSpc>
            </a:pPr>
            <a:r>
              <a:rPr lang="en-US" sz="1800" b="1"/>
              <a:t>Capability to protect UNI against port failure via Link Aggregation protocol</a:t>
            </a:r>
          </a:p>
          <a:p>
            <a:pPr>
              <a:lnSpc>
                <a:spcPct val="80000"/>
              </a:lnSpc>
            </a:pPr>
            <a:r>
              <a:rPr lang="en-US" sz="2000">
                <a:solidFill>
                  <a:srgbClr val="3333CC"/>
                </a:solidFill>
              </a:rPr>
              <a:t>Enhanced UNI Attributes</a:t>
            </a:r>
          </a:p>
          <a:p>
            <a:pPr lvl="1">
              <a:lnSpc>
                <a:spcPct val="80000"/>
              </a:lnSpc>
            </a:pPr>
            <a:r>
              <a:rPr lang="en-US" sz="1800" b="1"/>
              <a:t>Such as bandwidth profile per egress UNI, Maximum Transfer Unit size, etc. as defined in MEF 10., MEF 6.1</a:t>
            </a:r>
          </a:p>
          <a:p>
            <a:pPr>
              <a:lnSpc>
                <a:spcPct val="80000"/>
              </a:lnSpc>
            </a:pPr>
            <a:r>
              <a:rPr lang="en-US" sz="2000">
                <a:solidFill>
                  <a:srgbClr val="3333CC"/>
                </a:solidFill>
              </a:rPr>
              <a:t>L2CP Handling</a:t>
            </a:r>
          </a:p>
          <a:p>
            <a:pPr lvl="1">
              <a:lnSpc>
                <a:spcPct val="80000"/>
              </a:lnSpc>
            </a:pPr>
            <a:r>
              <a:rPr lang="en-US" sz="1800" b="1"/>
              <a:t>Governs the passing or filtering of Layer 2 control protocols to the Ethernet  Virtual Connections</a:t>
            </a:r>
          </a:p>
        </p:txBody>
      </p:sp>
      <p:sp>
        <p:nvSpPr>
          <p:cNvPr id="1007620" name="Rectangle 4"/>
          <p:cNvSpPr>
            <a:spLocks noChangeArrowheads="1"/>
          </p:cNvSpPr>
          <p:nvPr/>
        </p:nvSpPr>
        <p:spPr bwMode="auto">
          <a:xfrm>
            <a:off x="533400" y="5943600"/>
            <a:ext cx="8231188" cy="287338"/>
          </a:xfrm>
          <a:prstGeom prst="rect">
            <a:avLst/>
          </a:prstGeom>
          <a:noFill/>
          <a:ln w="9525">
            <a:noFill/>
            <a:miter lim="800000"/>
            <a:headEnd/>
            <a:tailEnd/>
          </a:ln>
          <a:effectLst/>
        </p:spPr>
        <p:txBody>
          <a:bodyPr wrap="none">
            <a:spAutoFit/>
          </a:bodyPr>
          <a:lstStyle/>
          <a:p>
            <a:pPr>
              <a:lnSpc>
                <a:spcPct val="80000"/>
              </a:lnSpc>
              <a:spcBef>
                <a:spcPct val="20000"/>
              </a:spcBef>
            </a:pPr>
            <a:r>
              <a:rPr lang="en-US" b="1"/>
              <a:t>Details of each mandatory and optional element are to be found in the specification</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Line 2"/>
          <p:cNvSpPr>
            <a:spLocks noChangeShapeType="1"/>
          </p:cNvSpPr>
          <p:nvPr/>
        </p:nvSpPr>
        <p:spPr bwMode="auto">
          <a:xfrm>
            <a:off x="2362200" y="5791200"/>
            <a:ext cx="3352800" cy="0"/>
          </a:xfrm>
          <a:prstGeom prst="line">
            <a:avLst/>
          </a:prstGeom>
          <a:noFill/>
          <a:ln w="9525">
            <a:solidFill>
              <a:srgbClr val="009A72"/>
            </a:solidFill>
            <a:round/>
            <a:headEnd type="triangle" w="med" len="med"/>
            <a:tailEnd type="triangle" w="med" len="med"/>
          </a:ln>
          <a:effectLst/>
        </p:spPr>
        <p:txBody>
          <a:bodyPr/>
          <a:lstStyle/>
          <a:p>
            <a:endParaRPr lang="en-US"/>
          </a:p>
        </p:txBody>
      </p:sp>
      <p:sp>
        <p:nvSpPr>
          <p:cNvPr id="1045507" name="Rectangle 3"/>
          <p:cNvSpPr>
            <a:spLocks noChangeArrowheads="1"/>
          </p:cNvSpPr>
          <p:nvPr/>
        </p:nvSpPr>
        <p:spPr bwMode="auto">
          <a:xfrm>
            <a:off x="3581400" y="5715000"/>
            <a:ext cx="1143000" cy="381000"/>
          </a:xfrm>
          <a:prstGeom prst="rect">
            <a:avLst/>
          </a:prstGeom>
          <a:solidFill>
            <a:schemeClr val="bg1"/>
          </a:solidFill>
          <a:ln w="9525">
            <a:noFill/>
            <a:miter lim="800000"/>
            <a:headEnd/>
            <a:tailEnd/>
          </a:ln>
          <a:effectLst/>
        </p:spPr>
        <p:txBody>
          <a:bodyPr lIns="45720" rIns="45720"/>
          <a:lstStyle/>
          <a:p>
            <a:pPr algn="ctr"/>
            <a:r>
              <a:rPr lang="en-US" sz="1000" b="1">
                <a:solidFill>
                  <a:srgbClr val="4A4A4A"/>
                </a:solidFill>
              </a:rPr>
              <a:t>Service provider responsibility</a:t>
            </a:r>
          </a:p>
        </p:txBody>
      </p:sp>
      <p:grpSp>
        <p:nvGrpSpPr>
          <p:cNvPr id="2" name="Group 4"/>
          <p:cNvGrpSpPr>
            <a:grpSpLocks/>
          </p:cNvGrpSpPr>
          <p:nvPr/>
        </p:nvGrpSpPr>
        <p:grpSpPr bwMode="auto">
          <a:xfrm>
            <a:off x="674688" y="2828925"/>
            <a:ext cx="2735262" cy="2668588"/>
            <a:chOff x="4127" y="2112"/>
            <a:chExt cx="1633" cy="1681"/>
          </a:xfrm>
        </p:grpSpPr>
        <p:sp>
          <p:nvSpPr>
            <p:cNvPr id="1045509" name="AutoShape 5"/>
            <p:cNvSpPr>
              <a:spLocks noChangeArrowheads="1"/>
            </p:cNvSpPr>
            <p:nvPr/>
          </p:nvSpPr>
          <p:spPr bwMode="auto">
            <a:xfrm rot="188078">
              <a:off x="4127" y="3025"/>
              <a:ext cx="1632" cy="768"/>
            </a:xfrm>
            <a:prstGeom prst="diamond">
              <a:avLst/>
            </a:prstGeom>
            <a:solidFill>
              <a:srgbClr val="009A72"/>
            </a:solidFill>
            <a:ln w="9525">
              <a:solidFill>
                <a:schemeClr val="tx1"/>
              </a:solidFill>
              <a:miter lim="800000"/>
              <a:headEnd/>
              <a:tailEnd/>
            </a:ln>
            <a:effectLst/>
          </p:spPr>
          <p:txBody>
            <a:bodyPr wrap="none" anchor="ctr"/>
            <a:lstStyle/>
            <a:p>
              <a:endParaRPr lang="en-US"/>
            </a:p>
          </p:txBody>
        </p:sp>
        <p:sp>
          <p:nvSpPr>
            <p:cNvPr id="1045510" name="AutoShape 6"/>
            <p:cNvSpPr>
              <a:spLocks noChangeArrowheads="1"/>
            </p:cNvSpPr>
            <p:nvPr/>
          </p:nvSpPr>
          <p:spPr bwMode="auto">
            <a:xfrm rot="-5400000">
              <a:off x="3864" y="2712"/>
              <a:ext cx="1344" cy="816"/>
            </a:xfrm>
            <a:prstGeom prst="parallelogram">
              <a:avLst>
                <a:gd name="adj" fmla="val 51158"/>
              </a:avLst>
            </a:prstGeom>
            <a:solidFill>
              <a:srgbClr val="00CC99">
                <a:alpha val="46001"/>
              </a:srgbClr>
            </a:solidFill>
            <a:ln w="9525">
              <a:solidFill>
                <a:schemeClr val="tx1"/>
              </a:solidFill>
              <a:miter lim="800000"/>
              <a:headEnd/>
              <a:tailEnd/>
            </a:ln>
            <a:effectLst/>
          </p:spPr>
          <p:txBody>
            <a:bodyPr wrap="none" anchor="ctr"/>
            <a:lstStyle/>
            <a:p>
              <a:endParaRPr lang="en-US"/>
            </a:p>
          </p:txBody>
        </p:sp>
        <p:sp>
          <p:nvSpPr>
            <p:cNvPr id="1045511" name="AutoShape 7"/>
            <p:cNvSpPr>
              <a:spLocks noChangeArrowheads="1"/>
            </p:cNvSpPr>
            <p:nvPr/>
          </p:nvSpPr>
          <p:spPr bwMode="auto">
            <a:xfrm rot="5400000" flipH="1">
              <a:off x="4728" y="2760"/>
              <a:ext cx="1248" cy="816"/>
            </a:xfrm>
            <a:prstGeom prst="parallelogram">
              <a:avLst>
                <a:gd name="adj" fmla="val 39212"/>
              </a:avLst>
            </a:prstGeom>
            <a:solidFill>
              <a:srgbClr val="00CC99">
                <a:alpha val="46001"/>
              </a:srgbClr>
            </a:solidFill>
            <a:ln w="9525">
              <a:solidFill>
                <a:schemeClr val="tx1"/>
              </a:solidFill>
              <a:miter lim="800000"/>
              <a:headEnd/>
              <a:tailEnd/>
            </a:ln>
            <a:effectLst/>
          </p:spPr>
          <p:txBody>
            <a:bodyPr wrap="none" anchor="ctr"/>
            <a:lstStyle/>
            <a:p>
              <a:endParaRPr lang="en-US"/>
            </a:p>
          </p:txBody>
        </p:sp>
        <p:sp>
          <p:nvSpPr>
            <p:cNvPr id="1045512" name="AutoShape 8"/>
            <p:cNvSpPr>
              <a:spLocks noChangeArrowheads="1"/>
            </p:cNvSpPr>
            <p:nvPr/>
          </p:nvSpPr>
          <p:spPr bwMode="auto">
            <a:xfrm rot="5400000" flipH="1">
              <a:off x="3912" y="2328"/>
              <a:ext cx="1248" cy="816"/>
            </a:xfrm>
            <a:prstGeom prst="parallelogram">
              <a:avLst>
                <a:gd name="adj" fmla="val 39212"/>
              </a:avLst>
            </a:prstGeom>
            <a:solidFill>
              <a:srgbClr val="00CC99">
                <a:alpha val="25999"/>
              </a:srgbClr>
            </a:solidFill>
            <a:ln w="9525">
              <a:solidFill>
                <a:schemeClr val="tx1"/>
              </a:solidFill>
              <a:miter lim="800000"/>
              <a:headEnd/>
              <a:tailEnd/>
            </a:ln>
            <a:effectLst/>
          </p:spPr>
          <p:txBody>
            <a:bodyPr wrap="none" anchor="ctr"/>
            <a:lstStyle/>
            <a:p>
              <a:endParaRPr lang="en-US"/>
            </a:p>
          </p:txBody>
        </p:sp>
        <p:sp>
          <p:nvSpPr>
            <p:cNvPr id="1045513" name="AutoShape 9"/>
            <p:cNvSpPr>
              <a:spLocks noChangeArrowheads="1"/>
            </p:cNvSpPr>
            <p:nvPr/>
          </p:nvSpPr>
          <p:spPr bwMode="auto">
            <a:xfrm rot="-5400000">
              <a:off x="4680" y="2376"/>
              <a:ext cx="1344" cy="816"/>
            </a:xfrm>
            <a:prstGeom prst="parallelogram">
              <a:avLst>
                <a:gd name="adj" fmla="val 51158"/>
              </a:avLst>
            </a:prstGeom>
            <a:solidFill>
              <a:srgbClr val="00CC99">
                <a:alpha val="25999"/>
              </a:srgbClr>
            </a:solidFill>
            <a:ln w="9525">
              <a:solidFill>
                <a:schemeClr val="tx1"/>
              </a:solidFill>
              <a:miter lim="800000"/>
              <a:headEnd/>
              <a:tailEnd/>
            </a:ln>
            <a:effectLst/>
          </p:spPr>
          <p:txBody>
            <a:bodyPr wrap="none" anchor="ctr"/>
            <a:lstStyle/>
            <a:p>
              <a:endParaRPr lang="en-US"/>
            </a:p>
          </p:txBody>
        </p:sp>
      </p:grpSp>
      <p:sp>
        <p:nvSpPr>
          <p:cNvPr id="1045514" name="Rectangle 10"/>
          <p:cNvSpPr>
            <a:spLocks noChangeArrowheads="1"/>
          </p:cNvSpPr>
          <p:nvPr/>
        </p:nvSpPr>
        <p:spPr bwMode="auto">
          <a:xfrm>
            <a:off x="2057400" y="5867400"/>
            <a:ext cx="609600" cy="304800"/>
          </a:xfrm>
          <a:prstGeom prst="rect">
            <a:avLst/>
          </a:prstGeom>
          <a:gradFill rotWithShape="0">
            <a:gsLst>
              <a:gs pos="0">
                <a:srgbClr val="66CCFF">
                  <a:gamma/>
                  <a:shade val="46275"/>
                  <a:invGamma/>
                </a:srgbClr>
              </a:gs>
              <a:gs pos="50000">
                <a:srgbClr val="66CCFF"/>
              </a:gs>
              <a:gs pos="100000">
                <a:srgbClr val="66CCFF">
                  <a:gamma/>
                  <a:shade val="46275"/>
                  <a:invGamma/>
                </a:srgbClr>
              </a:gs>
            </a:gsLst>
            <a:lin ang="18900000" scaled="1"/>
          </a:gradFill>
          <a:ln w="9525" algn="ctr">
            <a:noFill/>
            <a:miter lim="800000"/>
            <a:headEnd/>
            <a:tailEnd/>
          </a:ln>
          <a:effectLst>
            <a:outerShdw dist="35921" dir="2700000" algn="ctr" rotWithShape="0">
              <a:schemeClr val="tx1">
                <a:alpha val="50000"/>
              </a:schemeClr>
            </a:outerShdw>
          </a:effectLst>
        </p:spPr>
        <p:txBody>
          <a:bodyPr wrap="none" anchor="ctr"/>
          <a:lstStyle/>
          <a:p>
            <a:pPr algn="ctr"/>
            <a:r>
              <a:rPr lang="en-US" sz="1200" b="1">
                <a:latin typeface="Verdana" pitchFamily="34" charset="0"/>
              </a:rPr>
              <a:t>UNI</a:t>
            </a:r>
          </a:p>
        </p:txBody>
      </p:sp>
      <p:pic>
        <p:nvPicPr>
          <p:cNvPr id="1045515" name="Picture 11" descr="cloud2"/>
          <p:cNvPicPr>
            <a:picLocks noChangeAspect="1" noChangeArrowheads="1"/>
          </p:cNvPicPr>
          <p:nvPr/>
        </p:nvPicPr>
        <p:blipFill>
          <a:blip r:embed="rId3" cstate="print"/>
          <a:srcRect/>
          <a:stretch>
            <a:fillRect/>
          </a:stretch>
        </p:blipFill>
        <p:spPr bwMode="auto">
          <a:xfrm>
            <a:off x="1981200" y="4067175"/>
            <a:ext cx="3886200" cy="1789113"/>
          </a:xfrm>
          <a:prstGeom prst="rect">
            <a:avLst/>
          </a:prstGeom>
          <a:noFill/>
        </p:spPr>
      </p:pic>
      <p:sp>
        <p:nvSpPr>
          <p:cNvPr id="1045516" name="Line 12"/>
          <p:cNvSpPr>
            <a:spLocks noChangeShapeType="1"/>
          </p:cNvSpPr>
          <p:nvPr/>
        </p:nvSpPr>
        <p:spPr bwMode="auto">
          <a:xfrm>
            <a:off x="3124200" y="5105400"/>
            <a:ext cx="2590800" cy="0"/>
          </a:xfrm>
          <a:prstGeom prst="line">
            <a:avLst/>
          </a:prstGeom>
          <a:noFill/>
          <a:ln w="38100" cap="rnd">
            <a:solidFill>
              <a:srgbClr val="5F5F5F"/>
            </a:solidFill>
            <a:prstDash val="sysDot"/>
            <a:round/>
            <a:headEnd/>
            <a:tailEnd/>
          </a:ln>
          <a:effectLst/>
        </p:spPr>
        <p:txBody>
          <a:bodyPr/>
          <a:lstStyle/>
          <a:p>
            <a:endParaRPr lang="en-US"/>
          </a:p>
        </p:txBody>
      </p:sp>
      <p:sp>
        <p:nvSpPr>
          <p:cNvPr id="1045517" name="Text Box 13"/>
          <p:cNvSpPr txBox="1">
            <a:spLocks noChangeArrowheads="1"/>
          </p:cNvSpPr>
          <p:nvPr/>
        </p:nvSpPr>
        <p:spPr bwMode="auto">
          <a:xfrm>
            <a:off x="3429000" y="4572000"/>
            <a:ext cx="1450975" cy="384175"/>
          </a:xfrm>
          <a:prstGeom prst="rect">
            <a:avLst/>
          </a:prstGeom>
          <a:noFill/>
          <a:ln w="28575">
            <a:noFill/>
            <a:miter lim="800000"/>
            <a:headEnd/>
            <a:tailEnd/>
          </a:ln>
          <a:effectLst/>
        </p:spPr>
        <p:txBody>
          <a:bodyPr>
            <a:spAutoFit/>
          </a:bodyPr>
          <a:lstStyle/>
          <a:p>
            <a:pPr algn="ctr" eaLnBrk="0" hangingPunct="0">
              <a:lnSpc>
                <a:spcPct val="80000"/>
              </a:lnSpc>
            </a:pPr>
            <a:r>
              <a:rPr lang="en-US" sz="1200" b="1"/>
              <a:t>Carrier Ethernet Network</a:t>
            </a:r>
          </a:p>
        </p:txBody>
      </p:sp>
      <p:pic>
        <p:nvPicPr>
          <p:cNvPr id="1045518" name="Picture 14" descr="Switch 1"/>
          <p:cNvPicPr>
            <a:picLocks noChangeAspect="1" noChangeArrowheads="1"/>
          </p:cNvPicPr>
          <p:nvPr/>
        </p:nvPicPr>
        <p:blipFill>
          <a:blip r:embed="rId4" cstate="print"/>
          <a:srcRect/>
          <a:stretch>
            <a:fillRect/>
          </a:stretch>
        </p:blipFill>
        <p:spPr bwMode="auto">
          <a:xfrm>
            <a:off x="2133600" y="4724400"/>
            <a:ext cx="1200150" cy="806450"/>
          </a:xfrm>
          <a:prstGeom prst="rect">
            <a:avLst/>
          </a:prstGeom>
          <a:noFill/>
        </p:spPr>
      </p:pic>
      <p:pic>
        <p:nvPicPr>
          <p:cNvPr id="1045519" name="Picture 15" descr="dertified"/>
          <p:cNvPicPr>
            <a:picLocks noChangeAspect="1" noChangeArrowheads="1"/>
          </p:cNvPicPr>
          <p:nvPr/>
        </p:nvPicPr>
        <p:blipFill>
          <a:blip r:embed="rId5" cstate="print"/>
          <a:srcRect/>
          <a:stretch>
            <a:fillRect/>
          </a:stretch>
        </p:blipFill>
        <p:spPr bwMode="auto">
          <a:xfrm>
            <a:off x="2590800" y="4343400"/>
            <a:ext cx="455613" cy="830263"/>
          </a:xfrm>
          <a:prstGeom prst="rect">
            <a:avLst/>
          </a:prstGeom>
          <a:noFill/>
        </p:spPr>
      </p:pic>
      <p:sp>
        <p:nvSpPr>
          <p:cNvPr id="1045520" name="Rectangle 16"/>
          <p:cNvSpPr>
            <a:spLocks noGrp="1" noChangeArrowheads="1"/>
          </p:cNvSpPr>
          <p:nvPr>
            <p:ph type="title"/>
          </p:nvPr>
        </p:nvSpPr>
        <p:spPr/>
        <p:txBody>
          <a:bodyPr/>
          <a:lstStyle/>
          <a:p>
            <a:r>
              <a:rPr lang="en-US"/>
              <a:t>The MEF User Network Interface</a:t>
            </a:r>
          </a:p>
        </p:txBody>
      </p:sp>
      <p:sp>
        <p:nvSpPr>
          <p:cNvPr id="1045521" name="Rectangle 17"/>
          <p:cNvSpPr>
            <a:spLocks noGrp="1" noChangeArrowheads="1"/>
          </p:cNvSpPr>
          <p:nvPr>
            <p:ph type="body" sz="half" idx="1"/>
          </p:nvPr>
        </p:nvSpPr>
        <p:spPr>
          <a:xfrm>
            <a:off x="3200400" y="838200"/>
            <a:ext cx="5867400" cy="4953000"/>
          </a:xfrm>
          <a:noFill/>
          <a:ln/>
        </p:spPr>
        <p:txBody>
          <a:bodyPr/>
          <a:lstStyle/>
          <a:p>
            <a:pPr marL="231775" indent="-231775">
              <a:lnSpc>
                <a:spcPct val="90000"/>
              </a:lnSpc>
            </a:pPr>
            <a:r>
              <a:rPr lang="en-US" sz="2400"/>
              <a:t>The User Network Interface (UNI)</a:t>
            </a:r>
          </a:p>
          <a:p>
            <a:pPr marL="566738" lvl="1" indent="-219075">
              <a:lnSpc>
                <a:spcPct val="90000"/>
              </a:lnSpc>
            </a:pPr>
            <a:r>
              <a:rPr lang="en-US" sz="1800"/>
              <a:t>The UNI is the single point that is the demarcation between the customer and the service provider/Cable Operator/Carrier/MSO</a:t>
            </a:r>
          </a:p>
          <a:p>
            <a:pPr marL="566738" lvl="1" indent="-219075">
              <a:lnSpc>
                <a:spcPct val="90000"/>
              </a:lnSpc>
            </a:pPr>
            <a:r>
              <a:rPr lang="en-US" sz="1800"/>
              <a:t>The UNI is typically at a port on an active device owned and operated by the Service Provider</a:t>
            </a:r>
          </a:p>
          <a:p>
            <a:pPr marL="566738" lvl="1" indent="-219075">
              <a:lnSpc>
                <a:spcPct val="90000"/>
              </a:lnSpc>
            </a:pPr>
            <a:r>
              <a:rPr lang="en-US" sz="1800"/>
              <a:t>The UNI in a Carrier Ethernet Network uses a physical Ethernet Interface at operating speeds 10Mbs, 100Mbps, 1Gbps or 10Gbps</a:t>
            </a:r>
          </a:p>
        </p:txBody>
      </p:sp>
      <p:pic>
        <p:nvPicPr>
          <p:cNvPr id="1045522" name="Picture 18" descr="dertified"/>
          <p:cNvPicPr>
            <a:picLocks noChangeAspect="1" noChangeArrowheads="1"/>
          </p:cNvPicPr>
          <p:nvPr/>
        </p:nvPicPr>
        <p:blipFill>
          <a:blip r:embed="rId5" cstate="print"/>
          <a:srcRect/>
          <a:stretch>
            <a:fillRect/>
          </a:stretch>
        </p:blipFill>
        <p:spPr bwMode="auto">
          <a:xfrm>
            <a:off x="5486400" y="6248400"/>
            <a:ext cx="333375" cy="609600"/>
          </a:xfrm>
          <a:prstGeom prst="rect">
            <a:avLst/>
          </a:prstGeom>
          <a:noFill/>
        </p:spPr>
      </p:pic>
      <p:sp>
        <p:nvSpPr>
          <p:cNvPr id="1045523" name="Text Box 19"/>
          <p:cNvSpPr txBox="1">
            <a:spLocks noChangeArrowheads="1"/>
          </p:cNvSpPr>
          <p:nvPr/>
        </p:nvSpPr>
        <p:spPr bwMode="auto">
          <a:xfrm>
            <a:off x="1524000" y="6477000"/>
            <a:ext cx="7543800" cy="274638"/>
          </a:xfrm>
          <a:prstGeom prst="rect">
            <a:avLst/>
          </a:prstGeom>
          <a:noFill/>
          <a:ln w="9525" algn="ctr">
            <a:noFill/>
            <a:miter lim="800000"/>
            <a:headEnd/>
            <a:tailEnd/>
          </a:ln>
          <a:effectLst/>
        </p:spPr>
        <p:txBody>
          <a:bodyPr>
            <a:spAutoFit/>
          </a:bodyPr>
          <a:lstStyle/>
          <a:p>
            <a:pPr>
              <a:spcBef>
                <a:spcPct val="10000"/>
              </a:spcBef>
            </a:pPr>
            <a:r>
              <a:rPr lang="en-US" sz="1200" b="1"/>
              <a:t>CE</a:t>
            </a:r>
            <a:r>
              <a:rPr lang="en-US" sz="1200"/>
              <a:t>: Customer Equipment, </a:t>
            </a:r>
            <a:r>
              <a:rPr lang="en-US" sz="1200" b="1"/>
              <a:t>UNI:</a:t>
            </a:r>
            <a:r>
              <a:rPr lang="en-US" sz="1200"/>
              <a:t> User Network Interface.            MEF certified Carrier Ethernet products </a:t>
            </a:r>
          </a:p>
        </p:txBody>
      </p:sp>
      <p:sp>
        <p:nvSpPr>
          <p:cNvPr id="1045524" name="Line 20"/>
          <p:cNvSpPr>
            <a:spLocks noChangeShapeType="1"/>
          </p:cNvSpPr>
          <p:nvPr/>
        </p:nvSpPr>
        <p:spPr bwMode="auto">
          <a:xfrm>
            <a:off x="762000" y="3352800"/>
            <a:ext cx="1219200" cy="762000"/>
          </a:xfrm>
          <a:prstGeom prst="line">
            <a:avLst/>
          </a:prstGeom>
          <a:noFill/>
          <a:ln w="9525">
            <a:solidFill>
              <a:schemeClr val="tx1"/>
            </a:solidFill>
            <a:round/>
            <a:headEnd/>
            <a:tailEnd/>
          </a:ln>
          <a:effectLst/>
        </p:spPr>
        <p:txBody>
          <a:bodyPr/>
          <a:lstStyle/>
          <a:p>
            <a:endParaRPr lang="en-US"/>
          </a:p>
        </p:txBody>
      </p:sp>
      <p:grpSp>
        <p:nvGrpSpPr>
          <p:cNvPr id="3" name="Group 21"/>
          <p:cNvGrpSpPr>
            <a:grpSpLocks/>
          </p:cNvGrpSpPr>
          <p:nvPr/>
        </p:nvGrpSpPr>
        <p:grpSpPr bwMode="auto">
          <a:xfrm>
            <a:off x="1333500" y="4214813"/>
            <a:ext cx="990600" cy="915987"/>
            <a:chOff x="1488" y="4365"/>
            <a:chExt cx="624" cy="577"/>
          </a:xfrm>
        </p:grpSpPr>
        <p:sp>
          <p:nvSpPr>
            <p:cNvPr id="1045526" name="Freeform 22"/>
            <p:cNvSpPr>
              <a:spLocks/>
            </p:cNvSpPr>
            <p:nvPr/>
          </p:nvSpPr>
          <p:spPr bwMode="auto">
            <a:xfrm>
              <a:off x="1488" y="4366"/>
              <a:ext cx="624" cy="576"/>
            </a:xfrm>
            <a:custGeom>
              <a:avLst/>
              <a:gdLst/>
              <a:ahLst/>
              <a:cxnLst>
                <a:cxn ang="0">
                  <a:pos x="624" y="576"/>
                </a:cxn>
                <a:cxn ang="0">
                  <a:pos x="48" y="576"/>
                </a:cxn>
                <a:cxn ang="0">
                  <a:pos x="0" y="528"/>
                </a:cxn>
                <a:cxn ang="0">
                  <a:pos x="0" y="0"/>
                </a:cxn>
                <a:cxn ang="0">
                  <a:pos x="48" y="0"/>
                </a:cxn>
                <a:cxn ang="0">
                  <a:pos x="48" y="528"/>
                </a:cxn>
                <a:cxn ang="0">
                  <a:pos x="96" y="528"/>
                </a:cxn>
                <a:cxn ang="0">
                  <a:pos x="624" y="528"/>
                </a:cxn>
                <a:cxn ang="0">
                  <a:pos x="624" y="576"/>
                </a:cxn>
              </a:cxnLst>
              <a:rect l="0" t="0" r="r" b="b"/>
              <a:pathLst>
                <a:path w="624" h="576">
                  <a:moveTo>
                    <a:pt x="624" y="576"/>
                  </a:moveTo>
                  <a:lnTo>
                    <a:pt x="48" y="576"/>
                  </a:lnTo>
                  <a:lnTo>
                    <a:pt x="0" y="528"/>
                  </a:lnTo>
                  <a:lnTo>
                    <a:pt x="0" y="0"/>
                  </a:lnTo>
                  <a:lnTo>
                    <a:pt x="48" y="0"/>
                  </a:lnTo>
                  <a:lnTo>
                    <a:pt x="48" y="528"/>
                  </a:lnTo>
                  <a:lnTo>
                    <a:pt x="96" y="528"/>
                  </a:lnTo>
                  <a:lnTo>
                    <a:pt x="624" y="528"/>
                  </a:lnTo>
                  <a:lnTo>
                    <a:pt x="624" y="576"/>
                  </a:lnTo>
                  <a:close/>
                </a:path>
              </a:pathLst>
            </a:custGeom>
            <a:gradFill rotWithShape="1">
              <a:gsLst>
                <a:gs pos="0">
                  <a:srgbClr val="B2B2B2"/>
                </a:gs>
                <a:gs pos="100000">
                  <a:srgbClr val="777777"/>
                </a:gs>
              </a:gsLst>
              <a:lin ang="5400000" scaled="1"/>
            </a:gradFill>
            <a:ln w="9525" cap="flat" cmpd="sng">
              <a:noFill/>
              <a:prstDash val="solid"/>
              <a:round/>
              <a:headEnd/>
              <a:tailEnd/>
            </a:ln>
            <a:effectLst/>
          </p:spPr>
          <p:txBody>
            <a:bodyPr wrap="none" anchor="ctr"/>
            <a:lstStyle/>
            <a:p>
              <a:endParaRPr lang="en-US"/>
            </a:p>
          </p:txBody>
        </p:sp>
        <p:sp>
          <p:nvSpPr>
            <p:cNvPr id="1045527" name="Freeform 23"/>
            <p:cNvSpPr>
              <a:spLocks/>
            </p:cNvSpPr>
            <p:nvPr/>
          </p:nvSpPr>
          <p:spPr bwMode="auto">
            <a:xfrm>
              <a:off x="1509" y="4365"/>
              <a:ext cx="602" cy="560"/>
            </a:xfrm>
            <a:custGeom>
              <a:avLst/>
              <a:gdLst/>
              <a:ahLst/>
              <a:cxnLst>
                <a:cxn ang="0">
                  <a:pos x="602" y="528"/>
                </a:cxn>
                <a:cxn ang="0">
                  <a:pos x="57" y="531"/>
                </a:cxn>
                <a:cxn ang="0">
                  <a:pos x="30" y="503"/>
                </a:cxn>
                <a:cxn ang="0">
                  <a:pos x="27" y="0"/>
                </a:cxn>
                <a:cxn ang="0">
                  <a:pos x="0" y="3"/>
                </a:cxn>
                <a:cxn ang="0">
                  <a:pos x="2" y="516"/>
                </a:cxn>
                <a:cxn ang="0">
                  <a:pos x="48" y="560"/>
                </a:cxn>
                <a:cxn ang="0">
                  <a:pos x="602" y="558"/>
                </a:cxn>
                <a:cxn ang="0">
                  <a:pos x="602" y="528"/>
                </a:cxn>
              </a:cxnLst>
              <a:rect l="0" t="0" r="r" b="b"/>
              <a:pathLst>
                <a:path w="602" h="560">
                  <a:moveTo>
                    <a:pt x="602" y="528"/>
                  </a:moveTo>
                  <a:lnTo>
                    <a:pt x="57" y="531"/>
                  </a:lnTo>
                  <a:lnTo>
                    <a:pt x="30" y="503"/>
                  </a:lnTo>
                  <a:lnTo>
                    <a:pt x="27" y="0"/>
                  </a:lnTo>
                  <a:lnTo>
                    <a:pt x="0" y="3"/>
                  </a:lnTo>
                  <a:lnTo>
                    <a:pt x="2" y="516"/>
                  </a:lnTo>
                  <a:lnTo>
                    <a:pt x="48" y="560"/>
                  </a:lnTo>
                  <a:lnTo>
                    <a:pt x="602" y="558"/>
                  </a:lnTo>
                  <a:lnTo>
                    <a:pt x="602" y="528"/>
                  </a:lnTo>
                  <a:close/>
                </a:path>
              </a:pathLst>
            </a:custGeom>
            <a:gradFill rotWithShape="1">
              <a:gsLst>
                <a:gs pos="0">
                  <a:srgbClr val="B2B2B2"/>
                </a:gs>
                <a:gs pos="50000">
                  <a:srgbClr val="FFCCFF"/>
                </a:gs>
                <a:gs pos="100000">
                  <a:srgbClr val="B2B2B2"/>
                </a:gs>
              </a:gsLst>
              <a:lin ang="5400000" scaled="1"/>
            </a:gradFill>
            <a:ln w="9525" cap="flat" cmpd="sng">
              <a:noFill/>
              <a:prstDash val="solid"/>
              <a:round/>
              <a:headEnd/>
              <a:tailEnd/>
            </a:ln>
            <a:effectLst/>
          </p:spPr>
          <p:txBody>
            <a:bodyPr wrap="none" anchor="ctr"/>
            <a:lstStyle/>
            <a:p>
              <a:endParaRPr lang="en-US"/>
            </a:p>
          </p:txBody>
        </p:sp>
        <p:sp>
          <p:nvSpPr>
            <p:cNvPr id="1045528" name="Rectangle 24"/>
            <p:cNvSpPr>
              <a:spLocks noChangeArrowheads="1"/>
            </p:cNvSpPr>
            <p:nvPr/>
          </p:nvSpPr>
          <p:spPr bwMode="auto">
            <a:xfrm flipV="1">
              <a:off x="1566" y="4895"/>
              <a:ext cx="546" cy="28"/>
            </a:xfrm>
            <a:prstGeom prst="rect">
              <a:avLst/>
            </a:prstGeom>
            <a:gradFill rotWithShape="1">
              <a:gsLst>
                <a:gs pos="0">
                  <a:srgbClr val="FFCCFF">
                    <a:alpha val="67000"/>
                  </a:srgbClr>
                </a:gs>
                <a:gs pos="100000">
                  <a:srgbClr val="B2B2B2">
                    <a:alpha val="73000"/>
                  </a:srgbClr>
                </a:gs>
              </a:gsLst>
              <a:lin ang="5400000" scaled="1"/>
            </a:gradFill>
            <a:ln w="9525" algn="ctr">
              <a:noFill/>
              <a:miter lim="800000"/>
              <a:headEnd/>
              <a:tailEnd/>
            </a:ln>
            <a:effectLst/>
          </p:spPr>
          <p:txBody>
            <a:bodyPr wrap="none" anchor="ctr"/>
            <a:lstStyle/>
            <a:p>
              <a:endParaRPr lang="en-US"/>
            </a:p>
          </p:txBody>
        </p:sp>
      </p:grpSp>
      <p:pic>
        <p:nvPicPr>
          <p:cNvPr id="1045529" name="Picture 25" descr="Remote DSLAM"/>
          <p:cNvPicPr>
            <a:picLocks noChangeAspect="1" noChangeArrowheads="1"/>
          </p:cNvPicPr>
          <p:nvPr/>
        </p:nvPicPr>
        <p:blipFill>
          <a:blip r:embed="rId6" cstate="print"/>
          <a:srcRect/>
          <a:stretch>
            <a:fillRect/>
          </a:stretch>
        </p:blipFill>
        <p:spPr bwMode="auto">
          <a:xfrm>
            <a:off x="1036638" y="3910013"/>
            <a:ext cx="792162" cy="509587"/>
          </a:xfrm>
          <a:prstGeom prst="rect">
            <a:avLst/>
          </a:prstGeom>
          <a:noFill/>
        </p:spPr>
      </p:pic>
      <p:sp>
        <p:nvSpPr>
          <p:cNvPr id="1045530" name="Rectangle 26"/>
          <p:cNvSpPr>
            <a:spLocks noChangeArrowheads="1"/>
          </p:cNvSpPr>
          <p:nvPr/>
        </p:nvSpPr>
        <p:spPr bwMode="auto">
          <a:xfrm>
            <a:off x="838200" y="4333875"/>
            <a:ext cx="427038" cy="238125"/>
          </a:xfrm>
          <a:prstGeom prst="rect">
            <a:avLst/>
          </a:prstGeom>
          <a:gradFill rotWithShape="0">
            <a:gsLst>
              <a:gs pos="0">
                <a:srgbClr val="66CCFF">
                  <a:gamma/>
                  <a:shade val="46275"/>
                  <a:invGamma/>
                </a:srgbClr>
              </a:gs>
              <a:gs pos="50000">
                <a:srgbClr val="66CCFF"/>
              </a:gs>
              <a:gs pos="100000">
                <a:srgbClr val="66CCFF">
                  <a:gamma/>
                  <a:shade val="46275"/>
                  <a:invGamma/>
                </a:srgbClr>
              </a:gs>
            </a:gsLst>
            <a:lin ang="18900000" scaled="1"/>
          </a:gradFill>
          <a:ln w="9525" algn="ctr">
            <a:noFill/>
            <a:miter lim="800000"/>
            <a:headEnd/>
            <a:tailEnd/>
          </a:ln>
          <a:effectLst>
            <a:outerShdw dist="35921" dir="2700000" algn="ctr" rotWithShape="0">
              <a:schemeClr val="tx1">
                <a:alpha val="50000"/>
              </a:schemeClr>
            </a:outerShdw>
          </a:effectLst>
        </p:spPr>
        <p:txBody>
          <a:bodyPr wrap="none" anchor="ctr"/>
          <a:lstStyle/>
          <a:p>
            <a:pPr algn="ctr"/>
            <a:r>
              <a:rPr lang="en-US" sz="1400" b="1">
                <a:latin typeface="Verdana" pitchFamily="34" charset="0"/>
              </a:rPr>
              <a:t>CE</a:t>
            </a:r>
          </a:p>
        </p:txBody>
      </p:sp>
      <p:sp>
        <p:nvSpPr>
          <p:cNvPr id="1045531" name="Line 27"/>
          <p:cNvSpPr>
            <a:spLocks noChangeShapeType="1"/>
          </p:cNvSpPr>
          <p:nvPr/>
        </p:nvSpPr>
        <p:spPr bwMode="auto">
          <a:xfrm>
            <a:off x="1417638" y="3605213"/>
            <a:ext cx="0" cy="457200"/>
          </a:xfrm>
          <a:prstGeom prst="line">
            <a:avLst/>
          </a:prstGeom>
          <a:noFill/>
          <a:ln w="28575">
            <a:solidFill>
              <a:schemeClr val="tx1"/>
            </a:solidFill>
            <a:round/>
            <a:headEnd/>
            <a:tailEnd/>
          </a:ln>
          <a:effectLst/>
        </p:spPr>
        <p:txBody>
          <a:bodyPr/>
          <a:lstStyle/>
          <a:p>
            <a:endParaRPr lang="en-US"/>
          </a:p>
        </p:txBody>
      </p:sp>
      <p:sp>
        <p:nvSpPr>
          <p:cNvPr id="1045532" name="Line 28"/>
          <p:cNvSpPr>
            <a:spLocks noChangeShapeType="1"/>
          </p:cNvSpPr>
          <p:nvPr/>
        </p:nvSpPr>
        <p:spPr bwMode="auto">
          <a:xfrm>
            <a:off x="2362200" y="5181600"/>
            <a:ext cx="0" cy="838200"/>
          </a:xfrm>
          <a:prstGeom prst="line">
            <a:avLst/>
          </a:prstGeom>
          <a:noFill/>
          <a:ln w="19050">
            <a:solidFill>
              <a:schemeClr val="tx1"/>
            </a:solidFill>
            <a:prstDash val="dash"/>
            <a:round/>
            <a:headEnd/>
            <a:tailEnd/>
          </a:ln>
          <a:effectLst/>
        </p:spPr>
        <p:txBody>
          <a:bodyPr/>
          <a:lstStyle/>
          <a:p>
            <a:endParaRPr lang="en-US"/>
          </a:p>
        </p:txBody>
      </p:sp>
      <p:pic>
        <p:nvPicPr>
          <p:cNvPr id="1045533" name="Picture 29" descr="Small Enterprise"/>
          <p:cNvPicPr>
            <a:picLocks noChangeAspect="1" noChangeArrowheads="1"/>
          </p:cNvPicPr>
          <p:nvPr/>
        </p:nvPicPr>
        <p:blipFill>
          <a:blip r:embed="rId7" cstate="print"/>
          <a:srcRect/>
          <a:stretch>
            <a:fillRect/>
          </a:stretch>
        </p:blipFill>
        <p:spPr bwMode="auto">
          <a:xfrm>
            <a:off x="609600" y="1066800"/>
            <a:ext cx="2819400" cy="3124200"/>
          </a:xfrm>
          <a:prstGeom prst="rect">
            <a:avLst/>
          </a:prstGeom>
          <a:noFill/>
        </p:spPr>
      </p:pic>
      <p:sp>
        <p:nvSpPr>
          <p:cNvPr id="1045534" name="Rectangle 30"/>
          <p:cNvSpPr>
            <a:spLocks noChangeArrowheads="1"/>
          </p:cNvSpPr>
          <p:nvPr/>
        </p:nvSpPr>
        <p:spPr bwMode="auto">
          <a:xfrm>
            <a:off x="3810000" y="3581400"/>
            <a:ext cx="5029200" cy="2590800"/>
          </a:xfrm>
          <a:prstGeom prst="rect">
            <a:avLst/>
          </a:prstGeom>
          <a:noFill/>
          <a:ln w="9525">
            <a:noFill/>
            <a:miter lim="800000"/>
            <a:headEnd/>
            <a:tailEnd/>
          </a:ln>
          <a:effectLst/>
        </p:spPr>
        <p:txBody>
          <a:bodyPr/>
          <a:lstStyle/>
          <a:p>
            <a:pPr>
              <a:spcBef>
                <a:spcPct val="40000"/>
              </a:spcBef>
            </a:pPr>
            <a:r>
              <a:rPr lang="en-US" sz="1400">
                <a:solidFill>
                  <a:srgbClr val="000066"/>
                </a:solidFill>
              </a:rPr>
              <a:t> </a:t>
            </a:r>
          </a:p>
          <a:p>
            <a:pPr marL="2225675" lvl="1" indent="1588">
              <a:spcBef>
                <a:spcPct val="40000"/>
              </a:spcBef>
            </a:pPr>
            <a:r>
              <a:rPr lang="en-US" sz="1400">
                <a:solidFill>
                  <a:srgbClr val="000066"/>
                </a:solidFill>
              </a:rPr>
              <a:t>In this instance the UNI is located at the port of the service provider edge device located in the customer premises. </a:t>
            </a:r>
          </a:p>
          <a:p>
            <a:pPr marL="2225675" lvl="1" indent="1588">
              <a:spcBef>
                <a:spcPct val="40000"/>
              </a:spcBef>
            </a:pPr>
            <a:r>
              <a:rPr lang="en-US" sz="1400">
                <a:solidFill>
                  <a:srgbClr val="000066"/>
                </a:solidFill>
              </a:rPr>
              <a:t>The service provider “cloud” is shown terminating in the customer premises </a:t>
            </a:r>
          </a:p>
        </p:txBody>
      </p:sp>
      <p:sp>
        <p:nvSpPr>
          <p:cNvPr id="1045535" name="Line 31"/>
          <p:cNvSpPr>
            <a:spLocks noChangeShapeType="1"/>
          </p:cNvSpPr>
          <p:nvPr/>
        </p:nvSpPr>
        <p:spPr bwMode="auto">
          <a:xfrm>
            <a:off x="609600" y="5791200"/>
            <a:ext cx="1752600" cy="0"/>
          </a:xfrm>
          <a:prstGeom prst="line">
            <a:avLst/>
          </a:prstGeom>
          <a:noFill/>
          <a:ln w="9525">
            <a:solidFill>
              <a:srgbClr val="009A72"/>
            </a:solidFill>
            <a:round/>
            <a:headEnd type="triangle" w="med" len="med"/>
            <a:tailEnd type="triangle" w="med" len="med"/>
          </a:ln>
          <a:effectLst/>
        </p:spPr>
        <p:txBody>
          <a:bodyPr/>
          <a:lstStyle/>
          <a:p>
            <a:endParaRPr lang="en-US"/>
          </a:p>
        </p:txBody>
      </p:sp>
      <p:sp>
        <p:nvSpPr>
          <p:cNvPr id="1045536" name="Rectangle 32"/>
          <p:cNvSpPr>
            <a:spLocks noChangeArrowheads="1"/>
          </p:cNvSpPr>
          <p:nvPr/>
        </p:nvSpPr>
        <p:spPr bwMode="auto">
          <a:xfrm>
            <a:off x="990600" y="5638800"/>
            <a:ext cx="914400" cy="381000"/>
          </a:xfrm>
          <a:prstGeom prst="rect">
            <a:avLst/>
          </a:prstGeom>
          <a:solidFill>
            <a:schemeClr val="bg1"/>
          </a:solidFill>
          <a:ln w="9525">
            <a:noFill/>
            <a:miter lim="800000"/>
            <a:headEnd/>
            <a:tailEnd/>
          </a:ln>
          <a:effectLst/>
        </p:spPr>
        <p:txBody>
          <a:bodyPr lIns="45720" rIns="45720"/>
          <a:lstStyle/>
          <a:p>
            <a:pPr algn="ctr"/>
            <a:r>
              <a:rPr lang="en-US" sz="1000" b="1">
                <a:solidFill>
                  <a:srgbClr val="4A4A4A"/>
                </a:solidFill>
              </a:rPr>
              <a:t>customer responsibility</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Line 2"/>
          <p:cNvSpPr>
            <a:spLocks noChangeShapeType="1"/>
          </p:cNvSpPr>
          <p:nvPr/>
        </p:nvSpPr>
        <p:spPr bwMode="auto">
          <a:xfrm>
            <a:off x="2362200" y="5791200"/>
            <a:ext cx="3352800" cy="0"/>
          </a:xfrm>
          <a:prstGeom prst="line">
            <a:avLst/>
          </a:prstGeom>
          <a:noFill/>
          <a:ln w="9525">
            <a:solidFill>
              <a:srgbClr val="009A72"/>
            </a:solidFill>
            <a:round/>
            <a:headEnd type="triangle" w="med" len="med"/>
            <a:tailEnd type="triangle" w="med" len="med"/>
          </a:ln>
          <a:effectLst/>
        </p:spPr>
        <p:txBody>
          <a:bodyPr/>
          <a:lstStyle/>
          <a:p>
            <a:endParaRPr lang="en-US"/>
          </a:p>
        </p:txBody>
      </p:sp>
      <p:sp>
        <p:nvSpPr>
          <p:cNvPr id="1047555" name="Rectangle 3"/>
          <p:cNvSpPr>
            <a:spLocks noChangeArrowheads="1"/>
          </p:cNvSpPr>
          <p:nvPr/>
        </p:nvSpPr>
        <p:spPr bwMode="auto">
          <a:xfrm>
            <a:off x="3581400" y="5715000"/>
            <a:ext cx="1143000" cy="381000"/>
          </a:xfrm>
          <a:prstGeom prst="rect">
            <a:avLst/>
          </a:prstGeom>
          <a:solidFill>
            <a:schemeClr val="bg1"/>
          </a:solidFill>
          <a:ln w="9525">
            <a:noFill/>
            <a:miter lim="800000"/>
            <a:headEnd/>
            <a:tailEnd/>
          </a:ln>
          <a:effectLst/>
        </p:spPr>
        <p:txBody>
          <a:bodyPr lIns="45720" rIns="45720"/>
          <a:lstStyle/>
          <a:p>
            <a:pPr algn="ctr"/>
            <a:r>
              <a:rPr lang="en-US" sz="1000" b="1">
                <a:solidFill>
                  <a:srgbClr val="4A4A4A"/>
                </a:solidFill>
              </a:rPr>
              <a:t>Service provider responsibility</a:t>
            </a:r>
          </a:p>
        </p:txBody>
      </p:sp>
      <p:sp>
        <p:nvSpPr>
          <p:cNvPr id="1047556" name="Rectangle 4"/>
          <p:cNvSpPr>
            <a:spLocks noChangeArrowheads="1"/>
          </p:cNvSpPr>
          <p:nvPr/>
        </p:nvSpPr>
        <p:spPr bwMode="auto">
          <a:xfrm>
            <a:off x="2057400" y="5867400"/>
            <a:ext cx="609600" cy="304800"/>
          </a:xfrm>
          <a:prstGeom prst="rect">
            <a:avLst/>
          </a:prstGeom>
          <a:gradFill rotWithShape="0">
            <a:gsLst>
              <a:gs pos="0">
                <a:srgbClr val="66CCFF">
                  <a:gamma/>
                  <a:shade val="46275"/>
                  <a:invGamma/>
                </a:srgbClr>
              </a:gs>
              <a:gs pos="50000">
                <a:srgbClr val="66CCFF"/>
              </a:gs>
              <a:gs pos="100000">
                <a:srgbClr val="66CCFF">
                  <a:gamma/>
                  <a:shade val="46275"/>
                  <a:invGamma/>
                </a:srgbClr>
              </a:gs>
            </a:gsLst>
            <a:lin ang="18900000" scaled="1"/>
          </a:gradFill>
          <a:ln w="9525" algn="ctr">
            <a:noFill/>
            <a:miter lim="800000"/>
            <a:headEnd/>
            <a:tailEnd/>
          </a:ln>
          <a:effectLst>
            <a:outerShdw dist="35921" dir="2700000" algn="ctr" rotWithShape="0">
              <a:schemeClr val="tx1">
                <a:alpha val="50000"/>
              </a:schemeClr>
            </a:outerShdw>
          </a:effectLst>
        </p:spPr>
        <p:txBody>
          <a:bodyPr wrap="none" anchor="ctr"/>
          <a:lstStyle/>
          <a:p>
            <a:pPr algn="ctr"/>
            <a:r>
              <a:rPr lang="en-US" sz="1200" b="1">
                <a:latin typeface="Verdana" pitchFamily="34" charset="0"/>
              </a:rPr>
              <a:t>UNI</a:t>
            </a:r>
          </a:p>
        </p:txBody>
      </p:sp>
      <p:pic>
        <p:nvPicPr>
          <p:cNvPr id="1047557" name="Picture 5" descr="cloud2"/>
          <p:cNvPicPr>
            <a:picLocks noChangeAspect="1" noChangeArrowheads="1"/>
          </p:cNvPicPr>
          <p:nvPr/>
        </p:nvPicPr>
        <p:blipFill>
          <a:blip r:embed="rId3" cstate="print"/>
          <a:srcRect/>
          <a:stretch>
            <a:fillRect/>
          </a:stretch>
        </p:blipFill>
        <p:spPr bwMode="auto">
          <a:xfrm>
            <a:off x="1981200" y="4067175"/>
            <a:ext cx="3886200" cy="1789113"/>
          </a:xfrm>
          <a:prstGeom prst="rect">
            <a:avLst/>
          </a:prstGeom>
          <a:noFill/>
        </p:spPr>
      </p:pic>
      <p:sp>
        <p:nvSpPr>
          <p:cNvPr id="1047558" name="Line 6"/>
          <p:cNvSpPr>
            <a:spLocks noChangeShapeType="1"/>
          </p:cNvSpPr>
          <p:nvPr/>
        </p:nvSpPr>
        <p:spPr bwMode="auto">
          <a:xfrm>
            <a:off x="3124200" y="5105400"/>
            <a:ext cx="2590800" cy="0"/>
          </a:xfrm>
          <a:prstGeom prst="line">
            <a:avLst/>
          </a:prstGeom>
          <a:noFill/>
          <a:ln w="38100" cap="rnd">
            <a:solidFill>
              <a:srgbClr val="5F5F5F"/>
            </a:solidFill>
            <a:prstDash val="sysDot"/>
            <a:round/>
            <a:headEnd/>
            <a:tailEnd/>
          </a:ln>
          <a:effectLst/>
        </p:spPr>
        <p:txBody>
          <a:bodyPr/>
          <a:lstStyle/>
          <a:p>
            <a:endParaRPr lang="en-US"/>
          </a:p>
        </p:txBody>
      </p:sp>
      <p:pic>
        <p:nvPicPr>
          <p:cNvPr id="1047559" name="Picture 7" descr="Switch 1"/>
          <p:cNvPicPr>
            <a:picLocks noChangeAspect="1" noChangeArrowheads="1"/>
          </p:cNvPicPr>
          <p:nvPr/>
        </p:nvPicPr>
        <p:blipFill>
          <a:blip r:embed="rId4" cstate="print"/>
          <a:srcRect/>
          <a:stretch>
            <a:fillRect/>
          </a:stretch>
        </p:blipFill>
        <p:spPr bwMode="auto">
          <a:xfrm>
            <a:off x="2133600" y="4724400"/>
            <a:ext cx="1200150" cy="806450"/>
          </a:xfrm>
          <a:prstGeom prst="rect">
            <a:avLst/>
          </a:prstGeom>
          <a:noFill/>
        </p:spPr>
      </p:pic>
      <p:sp>
        <p:nvSpPr>
          <p:cNvPr id="1047560" name="Rectangle 8"/>
          <p:cNvSpPr>
            <a:spLocks noGrp="1" noChangeArrowheads="1"/>
          </p:cNvSpPr>
          <p:nvPr>
            <p:ph type="title"/>
          </p:nvPr>
        </p:nvSpPr>
        <p:spPr/>
        <p:txBody>
          <a:bodyPr/>
          <a:lstStyle/>
          <a:p>
            <a:r>
              <a:rPr lang="en-US" sz="3600"/>
              <a:t>Functional Elements of the UNI</a:t>
            </a:r>
          </a:p>
        </p:txBody>
      </p:sp>
      <p:sp>
        <p:nvSpPr>
          <p:cNvPr id="1047561" name="Rectangle 9"/>
          <p:cNvSpPr>
            <a:spLocks noGrp="1" noChangeArrowheads="1"/>
          </p:cNvSpPr>
          <p:nvPr>
            <p:ph type="body" sz="half" idx="1"/>
          </p:nvPr>
        </p:nvSpPr>
        <p:spPr>
          <a:xfrm>
            <a:off x="609600" y="914400"/>
            <a:ext cx="8229600" cy="3048000"/>
          </a:xfrm>
          <a:noFill/>
          <a:ln/>
        </p:spPr>
        <p:txBody>
          <a:bodyPr/>
          <a:lstStyle/>
          <a:p>
            <a:pPr marL="231775" indent="-231775">
              <a:lnSpc>
                <a:spcPct val="90000"/>
              </a:lnSpc>
            </a:pPr>
            <a:r>
              <a:rPr lang="en-US" sz="2400"/>
              <a:t>There are two functional elements (typically*) located in two connected devices situated on either side of the UNI demarcation point:</a:t>
            </a:r>
          </a:p>
          <a:p>
            <a:pPr marL="914400" lvl="2" indent="-174625">
              <a:lnSpc>
                <a:spcPct val="90000"/>
              </a:lnSpc>
            </a:pPr>
            <a:r>
              <a:rPr lang="en-US" sz="2000"/>
              <a:t>UNI-C: Executes the processes of the customer side</a:t>
            </a:r>
          </a:p>
          <a:p>
            <a:pPr marL="914400" lvl="2" indent="-174625">
              <a:lnSpc>
                <a:spcPct val="90000"/>
              </a:lnSpc>
            </a:pPr>
            <a:r>
              <a:rPr lang="en-US" sz="2000"/>
              <a:t>UNI-N: Executes the processes of the network side</a:t>
            </a:r>
          </a:p>
          <a:p>
            <a:pPr marL="914400" lvl="2" indent="-174625">
              <a:lnSpc>
                <a:spcPct val="90000"/>
              </a:lnSpc>
              <a:spcBef>
                <a:spcPct val="50000"/>
              </a:spcBef>
              <a:buFontTx/>
              <a:buNone/>
            </a:pPr>
            <a:r>
              <a:rPr lang="en-US" sz="1800"/>
              <a:t>* All the functions of the UNI-N and UNI-C need not be located in the same physical device as they may be located in several devices</a:t>
            </a:r>
          </a:p>
        </p:txBody>
      </p:sp>
      <p:pic>
        <p:nvPicPr>
          <p:cNvPr id="1047562" name="Picture 10" descr="dertified"/>
          <p:cNvPicPr>
            <a:picLocks noChangeAspect="1" noChangeArrowheads="1"/>
          </p:cNvPicPr>
          <p:nvPr/>
        </p:nvPicPr>
        <p:blipFill>
          <a:blip r:embed="rId5" cstate="print"/>
          <a:srcRect/>
          <a:stretch>
            <a:fillRect/>
          </a:stretch>
        </p:blipFill>
        <p:spPr bwMode="auto">
          <a:xfrm>
            <a:off x="5486400" y="6248400"/>
            <a:ext cx="333375" cy="609600"/>
          </a:xfrm>
          <a:prstGeom prst="rect">
            <a:avLst/>
          </a:prstGeom>
          <a:noFill/>
        </p:spPr>
      </p:pic>
      <p:sp>
        <p:nvSpPr>
          <p:cNvPr id="1047563" name="Text Box 11"/>
          <p:cNvSpPr txBox="1">
            <a:spLocks noChangeArrowheads="1"/>
          </p:cNvSpPr>
          <p:nvPr/>
        </p:nvSpPr>
        <p:spPr bwMode="auto">
          <a:xfrm>
            <a:off x="1524000" y="6477000"/>
            <a:ext cx="7543800" cy="274638"/>
          </a:xfrm>
          <a:prstGeom prst="rect">
            <a:avLst/>
          </a:prstGeom>
          <a:noFill/>
          <a:ln w="9525" algn="ctr">
            <a:noFill/>
            <a:miter lim="800000"/>
            <a:headEnd/>
            <a:tailEnd/>
          </a:ln>
          <a:effectLst/>
        </p:spPr>
        <p:txBody>
          <a:bodyPr>
            <a:spAutoFit/>
          </a:bodyPr>
          <a:lstStyle/>
          <a:p>
            <a:pPr>
              <a:spcBef>
                <a:spcPct val="10000"/>
              </a:spcBef>
            </a:pPr>
            <a:r>
              <a:rPr lang="en-US" sz="1200" b="1"/>
              <a:t>CE</a:t>
            </a:r>
            <a:r>
              <a:rPr lang="en-US" sz="1200"/>
              <a:t>: Customer Equipment, </a:t>
            </a:r>
            <a:r>
              <a:rPr lang="en-US" sz="1200" b="1"/>
              <a:t>UNI:</a:t>
            </a:r>
            <a:r>
              <a:rPr lang="en-US" sz="1200"/>
              <a:t> User Network Interface.            MEF certified Carrier Ethernet products </a:t>
            </a:r>
          </a:p>
        </p:txBody>
      </p:sp>
      <p:grpSp>
        <p:nvGrpSpPr>
          <p:cNvPr id="2" name="Group 12"/>
          <p:cNvGrpSpPr>
            <a:grpSpLocks/>
          </p:cNvGrpSpPr>
          <p:nvPr/>
        </p:nvGrpSpPr>
        <p:grpSpPr bwMode="auto">
          <a:xfrm>
            <a:off x="1333500" y="4214813"/>
            <a:ext cx="990600" cy="915987"/>
            <a:chOff x="1488" y="4365"/>
            <a:chExt cx="624" cy="577"/>
          </a:xfrm>
        </p:grpSpPr>
        <p:sp>
          <p:nvSpPr>
            <p:cNvPr id="1047565" name="Freeform 13"/>
            <p:cNvSpPr>
              <a:spLocks/>
            </p:cNvSpPr>
            <p:nvPr/>
          </p:nvSpPr>
          <p:spPr bwMode="auto">
            <a:xfrm>
              <a:off x="1488" y="4366"/>
              <a:ext cx="624" cy="576"/>
            </a:xfrm>
            <a:custGeom>
              <a:avLst/>
              <a:gdLst/>
              <a:ahLst/>
              <a:cxnLst>
                <a:cxn ang="0">
                  <a:pos x="624" y="576"/>
                </a:cxn>
                <a:cxn ang="0">
                  <a:pos x="48" y="576"/>
                </a:cxn>
                <a:cxn ang="0">
                  <a:pos x="0" y="528"/>
                </a:cxn>
                <a:cxn ang="0">
                  <a:pos x="0" y="0"/>
                </a:cxn>
                <a:cxn ang="0">
                  <a:pos x="48" y="0"/>
                </a:cxn>
                <a:cxn ang="0">
                  <a:pos x="48" y="528"/>
                </a:cxn>
                <a:cxn ang="0">
                  <a:pos x="96" y="528"/>
                </a:cxn>
                <a:cxn ang="0">
                  <a:pos x="624" y="528"/>
                </a:cxn>
                <a:cxn ang="0">
                  <a:pos x="624" y="576"/>
                </a:cxn>
              </a:cxnLst>
              <a:rect l="0" t="0" r="r" b="b"/>
              <a:pathLst>
                <a:path w="624" h="576">
                  <a:moveTo>
                    <a:pt x="624" y="576"/>
                  </a:moveTo>
                  <a:lnTo>
                    <a:pt x="48" y="576"/>
                  </a:lnTo>
                  <a:lnTo>
                    <a:pt x="0" y="528"/>
                  </a:lnTo>
                  <a:lnTo>
                    <a:pt x="0" y="0"/>
                  </a:lnTo>
                  <a:lnTo>
                    <a:pt x="48" y="0"/>
                  </a:lnTo>
                  <a:lnTo>
                    <a:pt x="48" y="528"/>
                  </a:lnTo>
                  <a:lnTo>
                    <a:pt x="96" y="528"/>
                  </a:lnTo>
                  <a:lnTo>
                    <a:pt x="624" y="528"/>
                  </a:lnTo>
                  <a:lnTo>
                    <a:pt x="624" y="576"/>
                  </a:lnTo>
                  <a:close/>
                </a:path>
              </a:pathLst>
            </a:custGeom>
            <a:gradFill rotWithShape="1">
              <a:gsLst>
                <a:gs pos="0">
                  <a:srgbClr val="B2B2B2"/>
                </a:gs>
                <a:gs pos="100000">
                  <a:srgbClr val="777777"/>
                </a:gs>
              </a:gsLst>
              <a:lin ang="5400000" scaled="1"/>
            </a:gradFill>
            <a:ln w="9525" cap="flat" cmpd="sng">
              <a:noFill/>
              <a:prstDash val="solid"/>
              <a:round/>
              <a:headEnd/>
              <a:tailEnd/>
            </a:ln>
            <a:effectLst/>
          </p:spPr>
          <p:txBody>
            <a:bodyPr wrap="none" anchor="ctr"/>
            <a:lstStyle/>
            <a:p>
              <a:endParaRPr lang="en-US"/>
            </a:p>
          </p:txBody>
        </p:sp>
        <p:sp>
          <p:nvSpPr>
            <p:cNvPr id="1047566" name="Freeform 14"/>
            <p:cNvSpPr>
              <a:spLocks/>
            </p:cNvSpPr>
            <p:nvPr/>
          </p:nvSpPr>
          <p:spPr bwMode="auto">
            <a:xfrm>
              <a:off x="1509" y="4365"/>
              <a:ext cx="602" cy="560"/>
            </a:xfrm>
            <a:custGeom>
              <a:avLst/>
              <a:gdLst/>
              <a:ahLst/>
              <a:cxnLst>
                <a:cxn ang="0">
                  <a:pos x="602" y="528"/>
                </a:cxn>
                <a:cxn ang="0">
                  <a:pos x="57" y="531"/>
                </a:cxn>
                <a:cxn ang="0">
                  <a:pos x="30" y="503"/>
                </a:cxn>
                <a:cxn ang="0">
                  <a:pos x="27" y="0"/>
                </a:cxn>
                <a:cxn ang="0">
                  <a:pos x="0" y="3"/>
                </a:cxn>
                <a:cxn ang="0">
                  <a:pos x="2" y="516"/>
                </a:cxn>
                <a:cxn ang="0">
                  <a:pos x="48" y="560"/>
                </a:cxn>
                <a:cxn ang="0">
                  <a:pos x="602" y="558"/>
                </a:cxn>
                <a:cxn ang="0">
                  <a:pos x="602" y="528"/>
                </a:cxn>
              </a:cxnLst>
              <a:rect l="0" t="0" r="r" b="b"/>
              <a:pathLst>
                <a:path w="602" h="560">
                  <a:moveTo>
                    <a:pt x="602" y="528"/>
                  </a:moveTo>
                  <a:lnTo>
                    <a:pt x="57" y="531"/>
                  </a:lnTo>
                  <a:lnTo>
                    <a:pt x="30" y="503"/>
                  </a:lnTo>
                  <a:lnTo>
                    <a:pt x="27" y="0"/>
                  </a:lnTo>
                  <a:lnTo>
                    <a:pt x="0" y="3"/>
                  </a:lnTo>
                  <a:lnTo>
                    <a:pt x="2" y="516"/>
                  </a:lnTo>
                  <a:lnTo>
                    <a:pt x="48" y="560"/>
                  </a:lnTo>
                  <a:lnTo>
                    <a:pt x="602" y="558"/>
                  </a:lnTo>
                  <a:lnTo>
                    <a:pt x="602" y="528"/>
                  </a:lnTo>
                  <a:close/>
                </a:path>
              </a:pathLst>
            </a:custGeom>
            <a:gradFill rotWithShape="1">
              <a:gsLst>
                <a:gs pos="0">
                  <a:srgbClr val="B2B2B2"/>
                </a:gs>
                <a:gs pos="50000">
                  <a:srgbClr val="FFCCFF"/>
                </a:gs>
                <a:gs pos="100000">
                  <a:srgbClr val="B2B2B2"/>
                </a:gs>
              </a:gsLst>
              <a:lin ang="5400000" scaled="1"/>
            </a:gradFill>
            <a:ln w="9525" cap="flat" cmpd="sng">
              <a:noFill/>
              <a:prstDash val="solid"/>
              <a:round/>
              <a:headEnd/>
              <a:tailEnd/>
            </a:ln>
            <a:effectLst/>
          </p:spPr>
          <p:txBody>
            <a:bodyPr wrap="none" anchor="ctr"/>
            <a:lstStyle/>
            <a:p>
              <a:endParaRPr lang="en-US"/>
            </a:p>
          </p:txBody>
        </p:sp>
        <p:sp>
          <p:nvSpPr>
            <p:cNvPr id="1047567" name="Rectangle 15"/>
            <p:cNvSpPr>
              <a:spLocks noChangeArrowheads="1"/>
            </p:cNvSpPr>
            <p:nvPr/>
          </p:nvSpPr>
          <p:spPr bwMode="auto">
            <a:xfrm flipV="1">
              <a:off x="1566" y="4895"/>
              <a:ext cx="546" cy="28"/>
            </a:xfrm>
            <a:prstGeom prst="rect">
              <a:avLst/>
            </a:prstGeom>
            <a:gradFill rotWithShape="1">
              <a:gsLst>
                <a:gs pos="0">
                  <a:srgbClr val="FFCCFF">
                    <a:alpha val="67000"/>
                  </a:srgbClr>
                </a:gs>
                <a:gs pos="100000">
                  <a:srgbClr val="B2B2B2">
                    <a:alpha val="73000"/>
                  </a:srgbClr>
                </a:gs>
              </a:gsLst>
              <a:lin ang="5400000" scaled="1"/>
            </a:gradFill>
            <a:ln w="9525" algn="ctr">
              <a:noFill/>
              <a:miter lim="800000"/>
              <a:headEnd/>
              <a:tailEnd/>
            </a:ln>
            <a:effectLst/>
          </p:spPr>
          <p:txBody>
            <a:bodyPr wrap="none" anchor="ctr"/>
            <a:lstStyle/>
            <a:p>
              <a:endParaRPr lang="en-US"/>
            </a:p>
          </p:txBody>
        </p:sp>
      </p:grpSp>
      <p:sp>
        <p:nvSpPr>
          <p:cNvPr id="1047568" name="Rectangle 16"/>
          <p:cNvSpPr>
            <a:spLocks noChangeArrowheads="1"/>
          </p:cNvSpPr>
          <p:nvPr/>
        </p:nvSpPr>
        <p:spPr bwMode="auto">
          <a:xfrm>
            <a:off x="838200" y="4333875"/>
            <a:ext cx="427038" cy="238125"/>
          </a:xfrm>
          <a:prstGeom prst="rect">
            <a:avLst/>
          </a:prstGeom>
          <a:gradFill rotWithShape="0">
            <a:gsLst>
              <a:gs pos="0">
                <a:srgbClr val="66CCFF">
                  <a:gamma/>
                  <a:shade val="46275"/>
                  <a:invGamma/>
                </a:srgbClr>
              </a:gs>
              <a:gs pos="50000">
                <a:srgbClr val="66CCFF"/>
              </a:gs>
              <a:gs pos="100000">
                <a:srgbClr val="66CCFF">
                  <a:gamma/>
                  <a:shade val="46275"/>
                  <a:invGamma/>
                </a:srgbClr>
              </a:gs>
            </a:gsLst>
            <a:lin ang="18900000" scaled="1"/>
          </a:gradFill>
          <a:ln w="9525" algn="ctr">
            <a:noFill/>
            <a:miter lim="800000"/>
            <a:headEnd/>
            <a:tailEnd/>
          </a:ln>
          <a:effectLst>
            <a:outerShdw dist="35921" dir="2700000" algn="ctr" rotWithShape="0">
              <a:schemeClr val="tx1">
                <a:alpha val="50000"/>
              </a:schemeClr>
            </a:outerShdw>
          </a:effectLst>
        </p:spPr>
        <p:txBody>
          <a:bodyPr wrap="none" anchor="ctr"/>
          <a:lstStyle/>
          <a:p>
            <a:pPr algn="ctr"/>
            <a:r>
              <a:rPr lang="en-US" sz="1400" b="1">
                <a:latin typeface="Verdana" pitchFamily="34" charset="0"/>
              </a:rPr>
              <a:t>CE</a:t>
            </a:r>
          </a:p>
        </p:txBody>
      </p:sp>
      <p:sp>
        <p:nvSpPr>
          <p:cNvPr id="1047569" name="Line 17"/>
          <p:cNvSpPr>
            <a:spLocks noChangeShapeType="1"/>
          </p:cNvSpPr>
          <p:nvPr/>
        </p:nvSpPr>
        <p:spPr bwMode="auto">
          <a:xfrm>
            <a:off x="2362200" y="5181600"/>
            <a:ext cx="0" cy="838200"/>
          </a:xfrm>
          <a:prstGeom prst="line">
            <a:avLst/>
          </a:prstGeom>
          <a:noFill/>
          <a:ln w="19050">
            <a:solidFill>
              <a:schemeClr val="tx1"/>
            </a:solidFill>
            <a:prstDash val="dash"/>
            <a:round/>
            <a:headEnd/>
            <a:tailEnd/>
          </a:ln>
          <a:effectLst/>
        </p:spPr>
        <p:txBody>
          <a:bodyPr/>
          <a:lstStyle/>
          <a:p>
            <a:endParaRPr lang="en-US"/>
          </a:p>
        </p:txBody>
      </p:sp>
      <p:sp>
        <p:nvSpPr>
          <p:cNvPr id="1047570" name="Line 18"/>
          <p:cNvSpPr>
            <a:spLocks noChangeShapeType="1"/>
          </p:cNvSpPr>
          <p:nvPr/>
        </p:nvSpPr>
        <p:spPr bwMode="auto">
          <a:xfrm>
            <a:off x="609600" y="5791200"/>
            <a:ext cx="1752600" cy="0"/>
          </a:xfrm>
          <a:prstGeom prst="line">
            <a:avLst/>
          </a:prstGeom>
          <a:noFill/>
          <a:ln w="9525">
            <a:solidFill>
              <a:srgbClr val="009A72"/>
            </a:solidFill>
            <a:round/>
            <a:headEnd type="triangle" w="med" len="med"/>
            <a:tailEnd type="triangle" w="med" len="med"/>
          </a:ln>
          <a:effectLst/>
        </p:spPr>
        <p:txBody>
          <a:bodyPr/>
          <a:lstStyle/>
          <a:p>
            <a:endParaRPr lang="en-US"/>
          </a:p>
        </p:txBody>
      </p:sp>
      <p:sp>
        <p:nvSpPr>
          <p:cNvPr id="1047571" name="Rectangle 19"/>
          <p:cNvSpPr>
            <a:spLocks noChangeArrowheads="1"/>
          </p:cNvSpPr>
          <p:nvPr/>
        </p:nvSpPr>
        <p:spPr bwMode="auto">
          <a:xfrm>
            <a:off x="990600" y="5638800"/>
            <a:ext cx="914400" cy="381000"/>
          </a:xfrm>
          <a:prstGeom prst="rect">
            <a:avLst/>
          </a:prstGeom>
          <a:solidFill>
            <a:schemeClr val="bg1"/>
          </a:solidFill>
          <a:ln w="9525">
            <a:noFill/>
            <a:miter lim="800000"/>
            <a:headEnd/>
            <a:tailEnd/>
          </a:ln>
          <a:effectLst/>
        </p:spPr>
        <p:txBody>
          <a:bodyPr lIns="45720" rIns="45720"/>
          <a:lstStyle/>
          <a:p>
            <a:pPr algn="ctr"/>
            <a:r>
              <a:rPr lang="en-US" sz="1000" b="1">
                <a:solidFill>
                  <a:srgbClr val="4A4A4A"/>
                </a:solidFill>
              </a:rPr>
              <a:t>customer responsibility</a:t>
            </a:r>
          </a:p>
        </p:txBody>
      </p:sp>
      <p:sp>
        <p:nvSpPr>
          <p:cNvPr id="1067030" name="Rectangle 22"/>
          <p:cNvSpPr>
            <a:spLocks noChangeArrowheads="1"/>
          </p:cNvSpPr>
          <p:nvPr/>
        </p:nvSpPr>
        <p:spPr bwMode="auto">
          <a:xfrm>
            <a:off x="304800" y="3886200"/>
            <a:ext cx="609600" cy="228600"/>
          </a:xfrm>
          <a:prstGeom prst="rect">
            <a:avLst/>
          </a:prstGeom>
          <a:solidFill>
            <a:srgbClr val="CCCCFF"/>
          </a:solidFill>
          <a:ln w="9525">
            <a:solidFill>
              <a:srgbClr val="777777"/>
            </a:solidFill>
            <a:miter lim="800000"/>
            <a:headEnd/>
            <a:tailEnd/>
          </a:ln>
          <a:effectLst>
            <a:outerShdw blurRad="63500" dist="38099" dir="2700000" algn="ctr" rotWithShape="0">
              <a:schemeClr val="tx1">
                <a:alpha val="50000"/>
              </a:schemeClr>
            </a:outerShdw>
          </a:effectLst>
        </p:spPr>
        <p:txBody>
          <a:bodyPr wrap="none" anchor="ctr"/>
          <a:lstStyle/>
          <a:p>
            <a:pPr algn="ctr"/>
            <a:r>
              <a:rPr lang="en-US" sz="1200" b="1"/>
              <a:t>UNI-C</a:t>
            </a:r>
          </a:p>
        </p:txBody>
      </p:sp>
      <p:sp>
        <p:nvSpPr>
          <p:cNvPr id="45" name="Rectangle 22"/>
          <p:cNvSpPr>
            <a:spLocks noChangeArrowheads="1"/>
          </p:cNvSpPr>
          <p:nvPr/>
        </p:nvSpPr>
        <p:spPr bwMode="auto">
          <a:xfrm>
            <a:off x="2743200" y="5334000"/>
            <a:ext cx="609600" cy="228600"/>
          </a:xfrm>
          <a:prstGeom prst="rect">
            <a:avLst/>
          </a:prstGeom>
          <a:solidFill>
            <a:srgbClr val="CCCCFF"/>
          </a:solidFill>
          <a:ln w="9525">
            <a:solidFill>
              <a:srgbClr val="777777"/>
            </a:solidFill>
            <a:miter lim="800000"/>
            <a:headEnd/>
            <a:tailEnd/>
          </a:ln>
          <a:effectLst>
            <a:outerShdw blurRad="63500" dist="38099" dir="2700000" algn="ctr" rotWithShape="0">
              <a:schemeClr val="tx1">
                <a:alpha val="50000"/>
              </a:schemeClr>
            </a:outerShdw>
          </a:effectLst>
        </p:spPr>
        <p:txBody>
          <a:bodyPr wrap="none" anchor="ctr"/>
          <a:lstStyle/>
          <a:p>
            <a:pPr algn="ctr"/>
            <a:r>
              <a:rPr lang="en-US" sz="1200" b="1"/>
              <a:t>UNI-N</a:t>
            </a:r>
          </a:p>
        </p:txBody>
      </p:sp>
      <p:pic>
        <p:nvPicPr>
          <p:cNvPr id="1047574" name="Picture 22" descr="Remote DSLAM"/>
          <p:cNvPicPr>
            <a:picLocks noChangeAspect="1" noChangeArrowheads="1"/>
          </p:cNvPicPr>
          <p:nvPr/>
        </p:nvPicPr>
        <p:blipFill>
          <a:blip r:embed="rId6" cstate="print"/>
          <a:srcRect/>
          <a:stretch>
            <a:fillRect/>
          </a:stretch>
        </p:blipFill>
        <p:spPr bwMode="auto">
          <a:xfrm>
            <a:off x="1036638" y="3910013"/>
            <a:ext cx="792162" cy="509587"/>
          </a:xfrm>
          <a:prstGeom prst="rect">
            <a:avLst/>
          </a:prstGeom>
          <a:noFill/>
        </p:spPr>
      </p:pic>
      <p:sp>
        <p:nvSpPr>
          <p:cNvPr id="1047575" name="Line 23"/>
          <p:cNvSpPr>
            <a:spLocks noChangeShapeType="1"/>
          </p:cNvSpPr>
          <p:nvPr/>
        </p:nvSpPr>
        <p:spPr bwMode="auto">
          <a:xfrm>
            <a:off x="1417638" y="3605213"/>
            <a:ext cx="0" cy="457200"/>
          </a:xfrm>
          <a:prstGeom prst="line">
            <a:avLst/>
          </a:prstGeom>
          <a:noFill/>
          <a:ln w="28575">
            <a:solidFill>
              <a:schemeClr val="tx1"/>
            </a:solidFill>
            <a:round/>
            <a:headEnd/>
            <a:tailEnd/>
          </a:ln>
          <a:effectLst/>
        </p:spPr>
        <p:txBody>
          <a:bodyPr/>
          <a:lstStyle/>
          <a:p>
            <a:endParaRPr lang="en-US"/>
          </a:p>
        </p:txBody>
      </p:sp>
      <p:sp>
        <p:nvSpPr>
          <p:cNvPr id="1047576" name="Text Box 24"/>
          <p:cNvSpPr txBox="1">
            <a:spLocks noChangeArrowheads="1"/>
          </p:cNvSpPr>
          <p:nvPr/>
        </p:nvSpPr>
        <p:spPr bwMode="auto">
          <a:xfrm>
            <a:off x="3429000" y="4572000"/>
            <a:ext cx="1450975" cy="384175"/>
          </a:xfrm>
          <a:prstGeom prst="rect">
            <a:avLst/>
          </a:prstGeom>
          <a:noFill/>
          <a:ln w="28575">
            <a:noFill/>
            <a:miter lim="800000"/>
            <a:headEnd/>
            <a:tailEnd/>
          </a:ln>
          <a:effectLst/>
        </p:spPr>
        <p:txBody>
          <a:bodyPr>
            <a:spAutoFit/>
          </a:bodyPr>
          <a:lstStyle/>
          <a:p>
            <a:pPr algn="ctr" eaLnBrk="0" hangingPunct="0">
              <a:lnSpc>
                <a:spcPct val="80000"/>
              </a:lnSpc>
            </a:pPr>
            <a:r>
              <a:rPr lang="en-US" sz="1200" b="1"/>
              <a:t>Carrier Ethernet Network</a:t>
            </a:r>
          </a:p>
        </p:txBody>
      </p:sp>
      <p:pic>
        <p:nvPicPr>
          <p:cNvPr id="1047577" name="Picture 25" descr="dertified"/>
          <p:cNvPicPr>
            <a:picLocks noChangeAspect="1" noChangeArrowheads="1"/>
          </p:cNvPicPr>
          <p:nvPr/>
        </p:nvPicPr>
        <p:blipFill>
          <a:blip r:embed="rId5" cstate="print"/>
          <a:srcRect/>
          <a:stretch>
            <a:fillRect/>
          </a:stretch>
        </p:blipFill>
        <p:spPr bwMode="auto">
          <a:xfrm>
            <a:off x="2590800" y="4343400"/>
            <a:ext cx="455613" cy="830263"/>
          </a:xfrm>
          <a:prstGeom prst="rect">
            <a:avLst/>
          </a:prstGeom>
          <a:noFill/>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2058</TotalTime>
  <Words>1718</Words>
  <Application>Microsoft Office PowerPoint</Application>
  <PresentationFormat>On-screen Show (4:3)</PresentationFormat>
  <Paragraphs>216</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MEF Reference Presentation November 2011</vt:lpstr>
      <vt:lpstr>Topics</vt:lpstr>
      <vt:lpstr>MEF 20 Advances Carrier Ethernet Deployment</vt:lpstr>
      <vt:lpstr>MEF 20 Overview</vt:lpstr>
      <vt:lpstr>How MEF 20 UNI Type 2 Impacts the Market</vt:lpstr>
      <vt:lpstr>Technical Review</vt:lpstr>
      <vt:lpstr>Functionality and Scope of MEF 20</vt:lpstr>
      <vt:lpstr>The MEF User Network Interface</vt:lpstr>
      <vt:lpstr>Functional Elements of the UNI</vt:lpstr>
      <vt:lpstr>MEF 20 in the context of MEF 13</vt:lpstr>
      <vt:lpstr>MEF 20 Implementation Options</vt:lpstr>
      <vt:lpstr>Relationship to Other MEF and Industry Standards</vt:lpstr>
      <vt:lpstr>How Does MEF 20 Compare with Legacy Solutions?</vt:lpstr>
      <vt:lpstr>Timing of MEF 20 &amp; Relationship to MEF Work</vt:lpstr>
      <vt:lpstr>Testing UNI Types 1 &amp; 2</vt:lpstr>
      <vt:lpstr>MEF Development Work</vt:lpstr>
      <vt:lpstr>MEF 20 Summary</vt:lpstr>
      <vt:lpstr>MEF Reference Presentations</vt:lpstr>
      <vt:lpstr>End of Presentation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mark.fishburn</dc:creator>
  <cp:lastModifiedBy>mark.fishburn</cp:lastModifiedBy>
  <cp:revision>148</cp:revision>
  <dcterms:created xsi:type="dcterms:W3CDTF">2011-10-19T17:31:45Z</dcterms:created>
  <dcterms:modified xsi:type="dcterms:W3CDTF">2011-11-26T19:55:55Z</dcterms:modified>
</cp:coreProperties>
</file>