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7" r:id="rId1"/>
  </p:sldMasterIdLst>
  <p:notesMasterIdLst>
    <p:notesMasterId r:id="rId43"/>
  </p:notesMasterIdLst>
  <p:handoutMasterIdLst>
    <p:handoutMasterId r:id="rId44"/>
  </p:handoutMasterIdLst>
  <p:sldIdLst>
    <p:sldId id="1859" r:id="rId2"/>
    <p:sldId id="1870" r:id="rId3"/>
    <p:sldId id="1890" r:id="rId4"/>
    <p:sldId id="1837" r:id="rId5"/>
    <p:sldId id="1861" r:id="rId6"/>
    <p:sldId id="1838" r:id="rId7"/>
    <p:sldId id="1839" r:id="rId8"/>
    <p:sldId id="1840" r:id="rId9"/>
    <p:sldId id="1841" r:id="rId10"/>
    <p:sldId id="1871" r:id="rId11"/>
    <p:sldId id="1865" r:id="rId12"/>
    <p:sldId id="1864" r:id="rId13"/>
    <p:sldId id="1843" r:id="rId14"/>
    <p:sldId id="1848" r:id="rId15"/>
    <p:sldId id="1881" r:id="rId16"/>
    <p:sldId id="1880" r:id="rId17"/>
    <p:sldId id="1851" r:id="rId18"/>
    <p:sldId id="1888" r:id="rId19"/>
    <p:sldId id="1882" r:id="rId20"/>
    <p:sldId id="1883" r:id="rId21"/>
    <p:sldId id="1884" r:id="rId22"/>
    <p:sldId id="1885" r:id="rId23"/>
    <p:sldId id="1886" r:id="rId24"/>
    <p:sldId id="1887" r:id="rId25"/>
    <p:sldId id="1844" r:id="rId26"/>
    <p:sldId id="1853" r:id="rId27"/>
    <p:sldId id="1854" r:id="rId28"/>
    <p:sldId id="1869" r:id="rId29"/>
    <p:sldId id="1857" r:id="rId30"/>
    <p:sldId id="1845" r:id="rId31"/>
    <p:sldId id="1846" r:id="rId32"/>
    <p:sldId id="1847" r:id="rId33"/>
    <p:sldId id="1866" r:id="rId34"/>
    <p:sldId id="1872" r:id="rId35"/>
    <p:sldId id="1873" r:id="rId36"/>
    <p:sldId id="1874" r:id="rId37"/>
    <p:sldId id="1875" r:id="rId38"/>
    <p:sldId id="1876" r:id="rId39"/>
    <p:sldId id="1877" r:id="rId40"/>
    <p:sldId id="1878" r:id="rId41"/>
    <p:sldId id="1889" r:id="rId42"/>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pitchFamily="34" charset="0"/>
        <a:ea typeface="MS PGothic" pitchFamily="34" charset="-128"/>
        <a:cs typeface="+mn-cs"/>
      </a:defRPr>
    </a:lvl1pPr>
    <a:lvl2pPr marL="457200" algn="l" rtl="0" fontAlgn="base">
      <a:spcBef>
        <a:spcPct val="0"/>
      </a:spcBef>
      <a:spcAft>
        <a:spcPct val="0"/>
      </a:spcAft>
      <a:defRPr sz="2400" kern="1200">
        <a:solidFill>
          <a:schemeClr val="tx1"/>
        </a:solidFill>
        <a:latin typeface="Arial" pitchFamily="34" charset="0"/>
        <a:ea typeface="MS PGothic" pitchFamily="34" charset="-128"/>
        <a:cs typeface="+mn-cs"/>
      </a:defRPr>
    </a:lvl2pPr>
    <a:lvl3pPr marL="914400" algn="l" rtl="0" fontAlgn="base">
      <a:spcBef>
        <a:spcPct val="0"/>
      </a:spcBef>
      <a:spcAft>
        <a:spcPct val="0"/>
      </a:spcAft>
      <a:defRPr sz="2400" kern="1200">
        <a:solidFill>
          <a:schemeClr val="tx1"/>
        </a:solidFill>
        <a:latin typeface="Arial" pitchFamily="34" charset="0"/>
        <a:ea typeface="MS PGothic" pitchFamily="34" charset="-128"/>
        <a:cs typeface="+mn-cs"/>
      </a:defRPr>
    </a:lvl3pPr>
    <a:lvl4pPr marL="1371600" algn="l" rtl="0" fontAlgn="base">
      <a:spcBef>
        <a:spcPct val="0"/>
      </a:spcBef>
      <a:spcAft>
        <a:spcPct val="0"/>
      </a:spcAft>
      <a:defRPr sz="2400" kern="1200">
        <a:solidFill>
          <a:schemeClr val="tx1"/>
        </a:solidFill>
        <a:latin typeface="Arial" pitchFamily="34" charset="0"/>
        <a:ea typeface="MS PGothic" pitchFamily="34" charset="-128"/>
        <a:cs typeface="+mn-cs"/>
      </a:defRPr>
    </a:lvl4pPr>
    <a:lvl5pPr marL="1828800" algn="l" rtl="0" fontAlgn="base">
      <a:spcBef>
        <a:spcPct val="0"/>
      </a:spcBef>
      <a:spcAft>
        <a:spcPct val="0"/>
      </a:spcAft>
      <a:defRPr sz="2400" kern="1200">
        <a:solidFill>
          <a:schemeClr val="tx1"/>
        </a:solidFill>
        <a:latin typeface="Arial" pitchFamily="34" charset="0"/>
        <a:ea typeface="MS PGothic" pitchFamily="34" charset="-128"/>
        <a:cs typeface="+mn-cs"/>
      </a:defRPr>
    </a:lvl5pPr>
    <a:lvl6pPr marL="2286000" algn="l" defTabSz="914400" rtl="0" eaLnBrk="1" latinLnBrk="0" hangingPunct="1">
      <a:defRPr sz="2400" kern="1200">
        <a:solidFill>
          <a:schemeClr val="tx1"/>
        </a:solidFill>
        <a:latin typeface="Arial" pitchFamily="34" charset="0"/>
        <a:ea typeface="MS PGothic" pitchFamily="34" charset="-128"/>
        <a:cs typeface="+mn-cs"/>
      </a:defRPr>
    </a:lvl6pPr>
    <a:lvl7pPr marL="2743200" algn="l" defTabSz="914400" rtl="0" eaLnBrk="1" latinLnBrk="0" hangingPunct="1">
      <a:defRPr sz="2400" kern="1200">
        <a:solidFill>
          <a:schemeClr val="tx1"/>
        </a:solidFill>
        <a:latin typeface="Arial" pitchFamily="34" charset="0"/>
        <a:ea typeface="MS PGothic" pitchFamily="34" charset="-128"/>
        <a:cs typeface="+mn-cs"/>
      </a:defRPr>
    </a:lvl7pPr>
    <a:lvl8pPr marL="3200400" algn="l" defTabSz="914400" rtl="0" eaLnBrk="1" latinLnBrk="0" hangingPunct="1">
      <a:defRPr sz="2400" kern="1200">
        <a:solidFill>
          <a:schemeClr val="tx1"/>
        </a:solidFill>
        <a:latin typeface="Arial" pitchFamily="34" charset="0"/>
        <a:ea typeface="MS PGothic" pitchFamily="34" charset="-128"/>
        <a:cs typeface="+mn-cs"/>
      </a:defRPr>
    </a:lvl8pPr>
    <a:lvl9pPr marL="3657600" algn="l" defTabSz="914400" rtl="0" eaLnBrk="1" latinLnBrk="0" hangingPunct="1">
      <a:defRPr sz="2400" kern="1200">
        <a:solidFill>
          <a:schemeClr val="tx1"/>
        </a:solidFill>
        <a:latin typeface="Arial" pitchFamily="34"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3DB1F1"/>
    <a:srgbClr val="CACACA"/>
    <a:srgbClr val="C9C9C9"/>
    <a:srgbClr val="C4C5C4"/>
    <a:srgbClr val="9A9AB4"/>
    <a:srgbClr val="B5B5B5"/>
    <a:srgbClr val="D5D5D5"/>
    <a:srgbClr val="1C61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031" autoAdjust="0"/>
    <p:restoredTop sz="93466" autoAdjust="0"/>
  </p:normalViewPr>
  <p:slideViewPr>
    <p:cSldViewPr>
      <p:cViewPr>
        <p:scale>
          <a:sx n="85" d="100"/>
          <a:sy n="85" d="100"/>
        </p:scale>
        <p:origin x="-58" y="-58"/>
      </p:cViewPr>
      <p:guideLst>
        <p:guide orient="horz" pos="2160"/>
        <p:guide pos="2880"/>
      </p:guideLst>
    </p:cSldViewPr>
  </p:slideViewPr>
  <p:outlineViewPr>
    <p:cViewPr>
      <p:scale>
        <a:sx n="33" d="100"/>
        <a:sy n="33" d="100"/>
      </p:scale>
      <p:origin x="0" y="1224"/>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bwMode="auto">
          <a:xfrm>
            <a:off x="0" y="0"/>
            <a:ext cx="2971800" cy="457200"/>
          </a:xfrm>
          <a:prstGeom prst="rect">
            <a:avLst/>
          </a:prstGeom>
          <a:noFill/>
          <a:ln>
            <a:noFill/>
          </a:ln>
          <a:effectLst>
            <a:prstShdw prst="shdw17" dist="17961" dir="2700000">
              <a:srgbClr val="708688"/>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200">
                <a:latin typeface="Arial" charset="0"/>
                <a:ea typeface="+mn-ea"/>
                <a:cs typeface="Arial" charset="0"/>
              </a:defRPr>
            </a:lvl1pPr>
          </a:lstStyle>
          <a:p>
            <a:pPr>
              <a:defRPr/>
            </a:pPr>
            <a:endParaRPr lang="en-US" dirty="0"/>
          </a:p>
        </p:txBody>
      </p:sp>
      <p:sp>
        <p:nvSpPr>
          <p:cNvPr id="40963" name="Rectangle 3"/>
          <p:cNvSpPr>
            <a:spLocks noGrp="1" noChangeArrowheads="1"/>
          </p:cNvSpPr>
          <p:nvPr>
            <p:ph type="dt" sz="quarter" idx="1"/>
          </p:nvPr>
        </p:nvSpPr>
        <p:spPr bwMode="auto">
          <a:xfrm>
            <a:off x="3886200" y="0"/>
            <a:ext cx="2971800" cy="457200"/>
          </a:xfrm>
          <a:prstGeom prst="rect">
            <a:avLst/>
          </a:prstGeom>
          <a:noFill/>
          <a:ln>
            <a:noFill/>
          </a:ln>
          <a:effectLst>
            <a:prstShdw prst="shdw17" dist="17961" dir="2700000">
              <a:srgbClr val="708688"/>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200">
                <a:cs typeface="Arial" pitchFamily="34" charset="0"/>
              </a:defRPr>
            </a:lvl1pPr>
          </a:lstStyle>
          <a:p>
            <a:fld id="{793EFAAC-F41D-4718-8E4C-0746119E2D4B}" type="datetimeFigureOut">
              <a:rPr lang="en-US"/>
              <a:pPr/>
              <a:t>5/16/2012</a:t>
            </a:fld>
            <a:endParaRPr lang="en-US" dirty="0"/>
          </a:p>
        </p:txBody>
      </p:sp>
      <p:sp>
        <p:nvSpPr>
          <p:cNvPr id="40964" name="Rectangle 4"/>
          <p:cNvSpPr>
            <a:spLocks noGrp="1" noChangeArrowheads="1"/>
          </p:cNvSpPr>
          <p:nvPr>
            <p:ph type="ftr" sz="quarter" idx="2"/>
          </p:nvPr>
        </p:nvSpPr>
        <p:spPr bwMode="auto">
          <a:xfrm>
            <a:off x="0" y="8686800"/>
            <a:ext cx="2971800" cy="457200"/>
          </a:xfrm>
          <a:prstGeom prst="rect">
            <a:avLst/>
          </a:prstGeom>
          <a:noFill/>
          <a:ln>
            <a:noFill/>
          </a:ln>
          <a:effectLst>
            <a:prstShdw prst="shdw17" dist="17961" dir="2700000">
              <a:srgbClr val="708688"/>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defRPr sz="1200">
                <a:latin typeface="Arial" charset="0"/>
                <a:ea typeface="+mn-ea"/>
                <a:cs typeface="Arial" charset="0"/>
              </a:defRPr>
            </a:lvl1pPr>
          </a:lstStyle>
          <a:p>
            <a:pPr>
              <a:defRPr/>
            </a:pPr>
            <a:endParaRPr lang="en-US" dirty="0"/>
          </a:p>
        </p:txBody>
      </p:sp>
      <p:sp>
        <p:nvSpPr>
          <p:cNvPr id="40965" name="Rectangle 5"/>
          <p:cNvSpPr>
            <a:spLocks noGrp="1" noChangeArrowheads="1"/>
          </p:cNvSpPr>
          <p:nvPr>
            <p:ph type="sldNum" sz="quarter" idx="3"/>
          </p:nvPr>
        </p:nvSpPr>
        <p:spPr bwMode="auto">
          <a:xfrm>
            <a:off x="3886200" y="8686800"/>
            <a:ext cx="2971800" cy="457200"/>
          </a:xfrm>
          <a:prstGeom prst="rect">
            <a:avLst/>
          </a:prstGeom>
          <a:noFill/>
          <a:ln>
            <a:noFill/>
          </a:ln>
          <a:effectLst>
            <a:prstShdw prst="shdw17" dist="17961" dir="2700000">
              <a:srgbClr val="708688"/>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r">
              <a:defRPr sz="1200">
                <a:cs typeface="Arial" pitchFamily="34" charset="0"/>
              </a:defRPr>
            </a:lvl1pPr>
          </a:lstStyle>
          <a:p>
            <a:fld id="{50923AC0-3ABD-40C9-896C-E9D66416C64E}" type="slidenum">
              <a:rPr lang="en-US"/>
              <a:pPr/>
              <a:t>‹#›</a:t>
            </a:fld>
            <a:endParaRPr lang="en-US" dirty="0"/>
          </a:p>
        </p:txBody>
      </p:sp>
    </p:spTree>
    <p:extLst>
      <p:ext uri="{BB962C8B-B14F-4D97-AF65-F5344CB8AC3E}">
        <p14:creationId xmlns:p14="http://schemas.microsoft.com/office/powerpoint/2010/main" val="29825993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ea typeface="+mn-ea"/>
                <a:cs typeface="Arial" charset="0"/>
              </a:defRPr>
            </a:lvl1pPr>
          </a:lstStyle>
          <a:p>
            <a:pPr>
              <a:defRPr/>
            </a:pPr>
            <a:endParaRPr lang="en-US" altLang="zh-CN" dirty="0"/>
          </a:p>
        </p:txBody>
      </p:sp>
      <p:sp>
        <p:nvSpPr>
          <p:cNvPr id="921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ea typeface="+mn-ea"/>
                <a:cs typeface="Arial" charset="0"/>
              </a:defRPr>
            </a:lvl1pPr>
          </a:lstStyle>
          <a:p>
            <a:pPr>
              <a:defRPr/>
            </a:pPr>
            <a:endParaRPr lang="en-US" altLang="zh-CN" dirty="0"/>
          </a:p>
        </p:txBody>
      </p:sp>
      <p:sp>
        <p:nvSpPr>
          <p:cNvPr id="41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2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zh-CN" noProof="0" smtClean="0"/>
              <a:t>Click to edit Master text styles</a:t>
            </a:r>
          </a:p>
          <a:p>
            <a:pPr lvl="1"/>
            <a:r>
              <a:rPr lang="en-US" altLang="zh-CN" noProof="0" smtClean="0"/>
              <a:t>Second level</a:t>
            </a:r>
          </a:p>
          <a:p>
            <a:pPr lvl="2"/>
            <a:r>
              <a:rPr lang="en-US" altLang="zh-CN" noProof="0" smtClean="0"/>
              <a:t>Third level</a:t>
            </a:r>
          </a:p>
          <a:p>
            <a:pPr lvl="3"/>
            <a:r>
              <a:rPr lang="en-US" altLang="zh-CN" noProof="0" smtClean="0"/>
              <a:t>Fourth level</a:t>
            </a:r>
          </a:p>
          <a:p>
            <a:pPr lvl="4"/>
            <a:r>
              <a:rPr lang="en-US" altLang="zh-CN" noProof="0" smtClean="0"/>
              <a:t>Fifth level</a:t>
            </a:r>
          </a:p>
        </p:txBody>
      </p:sp>
      <p:sp>
        <p:nvSpPr>
          <p:cNvPr id="922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ea typeface="+mn-ea"/>
                <a:cs typeface="Arial" charset="0"/>
              </a:defRPr>
            </a:lvl1pPr>
          </a:lstStyle>
          <a:p>
            <a:pPr>
              <a:defRPr/>
            </a:pPr>
            <a:endParaRPr lang="en-US" altLang="zh-CN" dirty="0"/>
          </a:p>
        </p:txBody>
      </p:sp>
      <p:sp>
        <p:nvSpPr>
          <p:cNvPr id="922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a typeface="SimSun" pitchFamily="2" charset="-122"/>
              </a:defRPr>
            </a:lvl1pPr>
          </a:lstStyle>
          <a:p>
            <a:fld id="{D66E0B97-8A02-43F3-B0C0-7803E1F1A210}" type="slidenum">
              <a:rPr lang="zh-CN" altLang="en-US"/>
              <a:pPr/>
              <a:t>‹#›</a:t>
            </a:fld>
            <a:endParaRPr lang="en-US" altLang="zh-CN" dirty="0"/>
          </a:p>
        </p:txBody>
      </p:sp>
    </p:spTree>
    <p:extLst>
      <p:ext uri="{BB962C8B-B14F-4D97-AF65-F5344CB8AC3E}">
        <p14:creationId xmlns:p14="http://schemas.microsoft.com/office/powerpoint/2010/main" val="181114455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S PGothic" pitchFamily="34" charset="-128"/>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Arial" pitchFamily="-111" charset="0"/>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Arial" pitchFamily="-111" charset="0"/>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Arial" pitchFamily="-111" charset="0"/>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Arial" pitchFamily="-111" charset="0"/>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8EA17EB-DA2D-4FED-A4D6-A84850959451}" type="slidenum">
              <a:rPr lang="en-US" smtClean="0"/>
              <a:pPr>
                <a:defRPr/>
              </a:pPr>
              <a:t>1</a:t>
            </a:fld>
            <a:endParaRPr lang="en-US" dirty="0"/>
          </a:p>
        </p:txBody>
      </p:sp>
    </p:spTree>
    <p:extLst>
      <p:ext uri="{BB962C8B-B14F-4D97-AF65-F5344CB8AC3E}">
        <p14:creationId xmlns:p14="http://schemas.microsoft.com/office/powerpoint/2010/main" val="14973590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eaLnBrk="1" hangingPunct="1"/>
            <a:fld id="{1CE8BA20-E06A-401C-B967-3E5D543FDA3A}" type="slidenum">
              <a:rPr lang="ar-SA" sz="1200" smtClean="0"/>
              <a:pPr eaLnBrk="1" hangingPunct="1"/>
              <a:t>15</a:t>
            </a:fld>
            <a:endParaRPr lang="en-US" sz="1200" dirty="0" smtClean="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aseline="0" dirty="0" smtClean="0">
                <a:latin typeface="Arial" pitchFamily="34" charset="0"/>
                <a:cs typeface="Arial" pitchFamily="34" charset="0"/>
              </a:rPr>
              <a:t>Mobile Operator can use packet method to distribute clock information from controller site to base station sites</a:t>
            </a:r>
          </a:p>
          <a:p>
            <a:pPr eaLnBrk="1" hangingPunct="1"/>
            <a:endParaRPr lang="en-US" baseline="0" dirty="0" smtClean="0">
              <a:latin typeface="Arial" pitchFamily="34" charset="0"/>
              <a:cs typeface="Arial" pitchFamily="34" charset="0"/>
            </a:endParaRPr>
          </a:p>
          <a:p>
            <a:pPr eaLnBrk="1" hangingPunct="1">
              <a:buFontTx/>
              <a:buChar char="-"/>
            </a:pPr>
            <a:r>
              <a:rPr lang="en-US" baseline="0" dirty="0" smtClean="0">
                <a:latin typeface="Arial" pitchFamily="34" charset="0"/>
                <a:cs typeface="Arial" pitchFamily="34" charset="0"/>
              </a:rPr>
              <a:t>May want a service across MEN with stringent performance, e.g.., minimum Frame Delay Range</a:t>
            </a:r>
          </a:p>
          <a:p>
            <a:pPr eaLnBrk="1" hangingPunct="1">
              <a:buFontTx/>
              <a:buChar char="-"/>
            </a:pPr>
            <a:endParaRPr lang="en-US" baseline="0" dirty="0" smtClean="0">
              <a:latin typeface="Arial" pitchFamily="34" charset="0"/>
              <a:cs typeface="Arial" pitchFamily="34" charset="0"/>
            </a:endParaRPr>
          </a:p>
          <a:p>
            <a:pPr eaLnBrk="1" hangingPunct="1">
              <a:buFontTx/>
              <a:buChar char="-"/>
            </a:pPr>
            <a:r>
              <a:rPr lang="en-US" baseline="0" dirty="0" smtClean="0">
                <a:latin typeface="Arial" pitchFamily="34" charset="0"/>
                <a:cs typeface="Arial" pitchFamily="34" charset="0"/>
              </a:rPr>
              <a:t>MEN Operator can provide a CoS instance (identified as EVC or EVC+PCP) with higher forwarding priority to minimize FDR</a:t>
            </a:r>
          </a:p>
          <a:p>
            <a:pPr eaLnBrk="1" hangingPunct="1">
              <a:buFontTx/>
              <a:buChar char="-"/>
            </a:pPr>
            <a:r>
              <a:rPr lang="en-US" baseline="0" dirty="0" smtClean="0">
                <a:latin typeface="Arial" pitchFamily="34" charset="0"/>
                <a:cs typeface="Arial" pitchFamily="34" charset="0"/>
              </a:rPr>
              <a:t>Enhancements: recommend a separate CoS and also objectives for this CoS (work in progress)</a:t>
            </a:r>
            <a:endParaRPr lang="en-US" dirty="0" smtClean="0">
              <a:latin typeface="Arial" pitchFamily="34" charset="0"/>
              <a:cs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UNI PHY needs to be capable of</a:t>
            </a:r>
            <a:r>
              <a:rPr lang="en-US" baseline="0" dirty="0" smtClean="0"/>
              <a:t> Synchronous mode of Operation – Synchronous Ethernet</a:t>
            </a:r>
          </a:p>
          <a:p>
            <a:pPr>
              <a:buFontTx/>
              <a:buChar char="-"/>
            </a:pPr>
            <a:r>
              <a:rPr lang="en-US" baseline="0" dirty="0" smtClean="0"/>
              <a:t>locked to EEC for low p-p jitter</a:t>
            </a:r>
          </a:p>
          <a:p>
            <a:pPr>
              <a:buFontTx/>
              <a:buChar char="-"/>
            </a:pPr>
            <a:endParaRPr lang="en-US" baseline="0" dirty="0" smtClean="0"/>
          </a:p>
          <a:p>
            <a:pPr>
              <a:buFontTx/>
              <a:buChar char="-"/>
            </a:pPr>
            <a:r>
              <a:rPr lang="en-US" baseline="0" dirty="0" smtClean="0"/>
              <a:t>Also, interoperability is very important. Why? The two ends of the UNI is in different domains – MEN Operator vs Mobile Operator.</a:t>
            </a:r>
          </a:p>
          <a:p>
            <a:pPr lvl="1">
              <a:buFontTx/>
              <a:buChar char="-"/>
            </a:pPr>
            <a:r>
              <a:rPr lang="en-US" baseline="0" dirty="0" smtClean="0"/>
              <a:t>Details on message processing as well as when and how QL is used</a:t>
            </a:r>
          </a:p>
          <a:p>
            <a:pPr lvl="1">
              <a:buFontTx/>
              <a:buChar char="-"/>
            </a:pPr>
            <a:endParaRPr lang="en-US" baseline="0" dirty="0" smtClean="0"/>
          </a:p>
          <a:p>
            <a:pPr lvl="0">
              <a:buFontTx/>
              <a:buChar char="-"/>
            </a:pPr>
            <a:r>
              <a:rPr lang="en-US" baseline="0" dirty="0" smtClean="0"/>
              <a:t>Of course, interface limits are specified when it is a chain of EECs or when a mix of PECs and EECs are used across the MEN.</a:t>
            </a:r>
            <a:endParaRPr lang="en-US" dirty="0"/>
          </a:p>
        </p:txBody>
      </p:sp>
      <p:sp>
        <p:nvSpPr>
          <p:cNvPr id="4" name="Slide Number Placeholder 3"/>
          <p:cNvSpPr>
            <a:spLocks noGrp="1"/>
          </p:cNvSpPr>
          <p:nvPr>
            <p:ph type="sldNum" sz="quarter" idx="10"/>
          </p:nvPr>
        </p:nvSpPr>
        <p:spPr/>
        <p:txBody>
          <a:bodyPr/>
          <a:lstStyle/>
          <a:p>
            <a:pPr>
              <a:defRPr/>
            </a:pPr>
            <a:fld id="{88EA17EB-DA2D-4FED-A4D6-A84850959451}" type="slidenum">
              <a:rPr lang="en-US" smtClean="0"/>
              <a:pPr>
                <a:defRPr/>
              </a:pPr>
              <a:t>16</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Resiliency performance is critical for higher availability</a:t>
            </a:r>
          </a:p>
          <a:p>
            <a:pPr>
              <a:buFontTx/>
              <a:buChar char="-"/>
            </a:pPr>
            <a:r>
              <a:rPr lang="en-US" dirty="0" smtClean="0"/>
              <a:t>One of the significant additions</a:t>
            </a:r>
            <a:r>
              <a:rPr lang="en-US" baseline="0" dirty="0" smtClean="0"/>
              <a:t> to the spec is diversity requirements</a:t>
            </a:r>
          </a:p>
          <a:p>
            <a:pPr>
              <a:buFontTx/>
              <a:buChar char="-"/>
            </a:pPr>
            <a:r>
              <a:rPr lang="en-US" baseline="0" dirty="0" smtClean="0"/>
              <a:t>Eg. two EVCs must be fully diverse including UNIs on different NEs.</a:t>
            </a:r>
          </a:p>
          <a:p>
            <a:pPr>
              <a:buFontTx/>
              <a:buChar char="-"/>
            </a:pPr>
            <a:endParaRPr lang="en-US" baseline="0" dirty="0" smtClean="0"/>
          </a:p>
          <a:p>
            <a:pPr>
              <a:buFontTx/>
              <a:buChar char="-"/>
            </a:pPr>
            <a:r>
              <a:rPr lang="en-US" baseline="0" dirty="0" smtClean="0"/>
              <a:t>The diversity requirement is relevant in LTE</a:t>
            </a:r>
          </a:p>
          <a:p>
            <a:pPr lvl="1">
              <a:buFontTx/>
              <a:buChar char="-"/>
            </a:pPr>
            <a:r>
              <a:rPr lang="en-US" baseline="0" dirty="0" smtClean="0"/>
              <a:t>S1-flex: each BS is connected to two S-GW/MME sites</a:t>
            </a:r>
          </a:p>
          <a:p>
            <a:pPr lvl="1">
              <a:buFontTx/>
              <a:buChar char="-"/>
            </a:pPr>
            <a:r>
              <a:rPr lang="en-US" baseline="0" dirty="0" smtClean="0"/>
              <a:t>Packet method for sync: Each BS’s slave clock is connected to 2 or more Primary Reference Clocks</a:t>
            </a:r>
          </a:p>
          <a:p>
            <a:pPr>
              <a:buFontTx/>
              <a:buChar char="-"/>
            </a:pPr>
            <a:endParaRPr lang="en-US" baseline="0" dirty="0" smtClean="0"/>
          </a:p>
          <a:p>
            <a:pPr>
              <a:buFontTx/>
              <a:buChar char="-"/>
            </a:pPr>
            <a:r>
              <a:rPr lang="en-US" baseline="0" dirty="0" smtClean="0"/>
              <a:t>We already have, in MEF 10.2.1, the Availability for an EVC</a:t>
            </a:r>
          </a:p>
          <a:p>
            <a:pPr>
              <a:buFontTx/>
              <a:buChar char="-"/>
            </a:pPr>
            <a:r>
              <a:rPr lang="en-US" baseline="0" dirty="0" smtClean="0"/>
              <a:t>In MEF 22.1 we have ‘group availability’, ie., at least 1 EVC is alive.</a:t>
            </a:r>
            <a:endParaRPr lang="en-US" dirty="0"/>
          </a:p>
        </p:txBody>
      </p:sp>
      <p:sp>
        <p:nvSpPr>
          <p:cNvPr id="4" name="Slide Number Placeholder 3"/>
          <p:cNvSpPr>
            <a:spLocks noGrp="1"/>
          </p:cNvSpPr>
          <p:nvPr>
            <p:ph type="sldNum" sz="quarter" idx="10"/>
          </p:nvPr>
        </p:nvSpPr>
        <p:spPr/>
        <p:txBody>
          <a:bodyPr/>
          <a:lstStyle/>
          <a:p>
            <a:pPr>
              <a:defRPr/>
            </a:pPr>
            <a:fld id="{88EA17EB-DA2D-4FED-A4D6-A84850959451}" type="slidenum">
              <a:rPr lang="en-US" smtClean="0"/>
              <a:pPr>
                <a:defRPr/>
              </a:pPr>
              <a:t>17</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r>
              <a:rPr lang="en-US" dirty="0" smtClean="0">
                <a:latin typeface="Arial" pitchFamily="34" charset="0"/>
                <a:cs typeface="Arial" pitchFamily="34" charset="0"/>
              </a:rPr>
              <a:t>In addition to the ‘separate’ CoS, H+, for sync traffic class</a:t>
            </a:r>
          </a:p>
          <a:p>
            <a:pPr marL="342900" indent="-342900" eaLnBrk="1" hangingPunct="1">
              <a:buFontTx/>
              <a:buChar char="-"/>
            </a:pPr>
            <a:r>
              <a:rPr lang="en-US" baseline="0" dirty="0" smtClean="0">
                <a:latin typeface="Arial" pitchFamily="34" charset="0"/>
                <a:cs typeface="Arial" pitchFamily="34" charset="0"/>
              </a:rPr>
              <a:t>MEF 23.x has specified 3 CoS Names: H/M/L – identified by specific PCP/DSCP values at the UNI.</a:t>
            </a:r>
          </a:p>
          <a:p>
            <a:pPr marL="342900" indent="-342900" eaLnBrk="1" hangingPunct="1">
              <a:buFontTx/>
              <a:buChar char="-"/>
            </a:pPr>
            <a:r>
              <a:rPr lang="en-US" baseline="0" dirty="0" smtClean="0">
                <a:latin typeface="Arial" pitchFamily="34" charset="0"/>
                <a:cs typeface="Arial" pitchFamily="34" charset="0"/>
              </a:rPr>
              <a:t>Recommendation for Mobile Operator to map 3GPP service classes to these H/M/L CoS instances</a:t>
            </a:r>
          </a:p>
          <a:p>
            <a:pPr marL="342900" indent="-342900" eaLnBrk="1" hangingPunct="1">
              <a:buFontTx/>
              <a:buChar char="-"/>
            </a:pPr>
            <a:endParaRPr lang="en-US" baseline="0" dirty="0" smtClean="0">
              <a:latin typeface="Arial" pitchFamily="34" charset="0"/>
              <a:cs typeface="Arial" pitchFamily="34" charset="0"/>
            </a:endParaRPr>
          </a:p>
          <a:p>
            <a:pPr marL="342900" indent="-342900" eaLnBrk="1" hangingPunct="1">
              <a:buFontTx/>
              <a:buChar char="-"/>
            </a:pPr>
            <a:r>
              <a:rPr lang="en-US" baseline="0" dirty="0" smtClean="0">
                <a:latin typeface="Arial" pitchFamily="34" charset="0"/>
                <a:cs typeface="Arial" pitchFamily="34" charset="0"/>
              </a:rPr>
              <a:t>Helps MO understand what performance each traffic class will get</a:t>
            </a:r>
          </a:p>
          <a:p>
            <a:pPr marL="342900" indent="-342900" eaLnBrk="1" hangingPunct="1">
              <a:buFontTx/>
              <a:buChar char="-"/>
            </a:pPr>
            <a:r>
              <a:rPr lang="en-US" baseline="0" dirty="0" smtClean="0">
                <a:latin typeface="Arial" pitchFamily="34" charset="0"/>
                <a:cs typeface="Arial" pitchFamily="34" charset="0"/>
              </a:rPr>
              <a:t>Helps MEN operator to design network to support these standard CoS with default performance objectives.</a:t>
            </a:r>
          </a:p>
        </p:txBody>
      </p:sp>
      <p:sp>
        <p:nvSpPr>
          <p:cNvPr id="706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eaLnBrk="1" hangingPunct="1"/>
            <a:fld id="{12C49BDF-603F-4874-AC47-0D612C5F90C7}" type="slidenum">
              <a:rPr lang="ar-SA" sz="1200" smtClean="0"/>
              <a:pPr eaLnBrk="1" hangingPunct="1"/>
              <a:t>19</a:t>
            </a:fld>
            <a:endParaRPr lang="en-US" sz="1200"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Explain that these objectives are</a:t>
            </a:r>
          </a:p>
          <a:p>
            <a:pPr>
              <a:buFontTx/>
              <a:buChar char="-"/>
            </a:pPr>
            <a:r>
              <a:rPr lang="en-US" dirty="0" smtClean="0"/>
              <a:t>For</a:t>
            </a:r>
            <a:r>
              <a:rPr lang="en-US" baseline="0" dirty="0" smtClean="0"/>
              <a:t> pt-pt only at this time</a:t>
            </a:r>
          </a:p>
          <a:p>
            <a:pPr>
              <a:buFontTx/>
              <a:buChar char="-"/>
            </a:pPr>
            <a:r>
              <a:rPr lang="en-US" baseline="0" dirty="0" smtClean="0"/>
              <a:t>These are 1-way</a:t>
            </a:r>
          </a:p>
          <a:p>
            <a:pPr>
              <a:buFontTx/>
              <a:buChar char="-"/>
            </a:pPr>
            <a:r>
              <a:rPr lang="en-US" baseline="0" dirty="0" smtClean="0"/>
              <a:t>Across a performance tier 1, ie., metro scope ~250km max</a:t>
            </a:r>
          </a:p>
          <a:p>
            <a:pPr>
              <a:buFontTx/>
              <a:buChar char="-"/>
            </a:pPr>
            <a:endParaRPr lang="en-US" baseline="0" dirty="0" smtClean="0"/>
          </a:p>
          <a:p>
            <a:pPr>
              <a:buFontTx/>
              <a:buChar char="-"/>
            </a:pPr>
            <a:r>
              <a:rPr lang="en-US" baseline="0" dirty="0" smtClean="0"/>
              <a:t>From a MBH perspective</a:t>
            </a:r>
          </a:p>
          <a:p>
            <a:pPr>
              <a:buFontTx/>
              <a:buChar char="-"/>
            </a:pPr>
            <a:r>
              <a:rPr lang="en-US" baseline="0" dirty="0" smtClean="0"/>
              <a:t> PT 2 (regional) is also applicable.</a:t>
            </a:r>
          </a:p>
          <a:p>
            <a:pPr>
              <a:buFontTx/>
              <a:buChar char="-"/>
            </a:pPr>
            <a:r>
              <a:rPr lang="en-US" dirty="0" smtClean="0"/>
              <a:t> H+ CoS objectives</a:t>
            </a:r>
            <a:r>
              <a:rPr lang="en-US" baseline="0" dirty="0" smtClean="0"/>
              <a:t> is TBD.</a:t>
            </a:r>
          </a:p>
          <a:p>
            <a:pPr>
              <a:buFontTx/>
              <a:buChar char="-"/>
            </a:pPr>
            <a:endParaRPr lang="en-US" baseline="0" dirty="0" smtClean="0"/>
          </a:p>
          <a:p>
            <a:pPr>
              <a:buFontTx/>
              <a:buChar char="-"/>
            </a:pPr>
            <a:r>
              <a:rPr lang="en-US" baseline="0" dirty="0" smtClean="0"/>
              <a:t>Who is responsible to meet these objectives? MEN Operator, of course.</a:t>
            </a:r>
          </a:p>
          <a:p>
            <a:pPr>
              <a:buFontTx/>
              <a:buChar char="-"/>
            </a:pPr>
            <a:r>
              <a:rPr lang="en-US" baseline="0" dirty="0" smtClean="0"/>
              <a:t>For what? EVC</a:t>
            </a:r>
          </a:p>
          <a:p>
            <a:pPr>
              <a:buFontTx/>
              <a:buChar char="-"/>
            </a:pPr>
            <a:r>
              <a:rPr lang="en-US" baseline="0" dirty="0" smtClean="0"/>
              <a:t>Scope of these objectives? EVC MEG</a:t>
            </a:r>
            <a:endParaRPr lang="en-US" dirty="0"/>
          </a:p>
        </p:txBody>
      </p:sp>
      <p:sp>
        <p:nvSpPr>
          <p:cNvPr id="4" name="Slide Number Placeholder 3"/>
          <p:cNvSpPr>
            <a:spLocks noGrp="1"/>
          </p:cNvSpPr>
          <p:nvPr>
            <p:ph type="sldNum" sz="quarter" idx="10"/>
          </p:nvPr>
        </p:nvSpPr>
        <p:spPr/>
        <p:txBody>
          <a:bodyPr/>
          <a:lstStyle/>
          <a:p>
            <a:pPr>
              <a:defRPr/>
            </a:pPr>
            <a:fld id="{88EA17EB-DA2D-4FED-A4D6-A84850959451}" type="slidenum">
              <a:rPr lang="en-US" smtClean="0"/>
              <a:pPr>
                <a:defRPr/>
              </a:pPr>
              <a:t>20</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a:t>
            </a:r>
            <a:r>
              <a:rPr lang="en-US" baseline="0" dirty="0" smtClean="0"/>
              <a:t> MEN Operator uses the EVC MEG (UNI to UNI) to perform Fault and Performance management.</a:t>
            </a:r>
          </a:p>
          <a:p>
            <a:endParaRPr lang="en-US" baseline="0" dirty="0" smtClean="0"/>
          </a:p>
          <a:p>
            <a:r>
              <a:rPr lang="en-US" baseline="0" dirty="0" smtClean="0"/>
              <a:t>MEF defines various MEGs in the SOAM FM IA.</a:t>
            </a:r>
          </a:p>
          <a:p>
            <a:endParaRPr lang="en-US" baseline="0" dirty="0" smtClean="0"/>
          </a:p>
          <a:p>
            <a:r>
              <a:rPr lang="en-US" baseline="0" dirty="0" smtClean="0"/>
              <a:t>This IA has specified who uses what MEGs </a:t>
            </a:r>
            <a:r>
              <a:rPr lang="en-US" baseline="0" dirty="0" smtClean="0">
                <a:sym typeface="Wingdings" pitchFamily="2" charset="2"/>
              </a:rPr>
              <a:t> implication is need to have capability to support the MEGs.</a:t>
            </a:r>
          </a:p>
          <a:p>
            <a:endParaRPr lang="en-US" baseline="0" dirty="0" smtClean="0">
              <a:sym typeface="Wingdings" pitchFamily="2" charset="2"/>
            </a:endParaRPr>
          </a:p>
          <a:p>
            <a:r>
              <a:rPr lang="en-US" baseline="0" dirty="0" smtClean="0">
                <a:sym typeface="Wingdings" pitchFamily="2" charset="2"/>
              </a:rPr>
              <a:t>MO can also do performance measurements from their RAN CEs using Service OAM using Y.1731 protocols. They can use the information to adjust traffic flow between EVCs, for example.</a:t>
            </a:r>
            <a:endParaRPr lang="en-US" dirty="0"/>
          </a:p>
        </p:txBody>
      </p:sp>
      <p:sp>
        <p:nvSpPr>
          <p:cNvPr id="4" name="Slide Number Placeholder 3"/>
          <p:cNvSpPr>
            <a:spLocks noGrp="1"/>
          </p:cNvSpPr>
          <p:nvPr>
            <p:ph type="sldNum" sz="quarter" idx="10"/>
          </p:nvPr>
        </p:nvSpPr>
        <p:spPr/>
        <p:txBody>
          <a:bodyPr/>
          <a:lstStyle/>
          <a:p>
            <a:pPr>
              <a:defRPr/>
            </a:pPr>
            <a:fld id="{88EA17EB-DA2D-4FED-A4D6-A84850959451}" type="slidenum">
              <a:rPr lang="en-US" smtClean="0"/>
              <a:pPr>
                <a:defRPr/>
              </a:pPr>
              <a:t>21</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Resiliency performance is critical for higher availability</a:t>
            </a:r>
          </a:p>
          <a:p>
            <a:pPr>
              <a:buFontTx/>
              <a:buChar char="-"/>
            </a:pPr>
            <a:r>
              <a:rPr lang="en-US" dirty="0" smtClean="0"/>
              <a:t>One of the significant additions</a:t>
            </a:r>
            <a:r>
              <a:rPr lang="en-US" baseline="0" dirty="0" smtClean="0"/>
              <a:t> to the spec is diversity requirements</a:t>
            </a:r>
          </a:p>
          <a:p>
            <a:pPr>
              <a:buFontTx/>
              <a:buChar char="-"/>
            </a:pPr>
            <a:r>
              <a:rPr lang="en-US" baseline="0" dirty="0" smtClean="0"/>
              <a:t>Eg. two EVCs must be fully diverse including UNIs on different NEs.</a:t>
            </a:r>
          </a:p>
          <a:p>
            <a:pPr>
              <a:buFontTx/>
              <a:buChar char="-"/>
            </a:pPr>
            <a:endParaRPr lang="en-US" baseline="0" dirty="0" smtClean="0"/>
          </a:p>
          <a:p>
            <a:pPr>
              <a:buFontTx/>
              <a:buChar char="-"/>
            </a:pPr>
            <a:r>
              <a:rPr lang="en-US" baseline="0" dirty="0" smtClean="0"/>
              <a:t>The diversity requirement is relevant in LTE</a:t>
            </a:r>
          </a:p>
          <a:p>
            <a:pPr lvl="1">
              <a:buFontTx/>
              <a:buChar char="-"/>
            </a:pPr>
            <a:r>
              <a:rPr lang="en-US" baseline="0" dirty="0" smtClean="0"/>
              <a:t>S1-flex: each BS is connected to two S-GW/MME sites</a:t>
            </a:r>
          </a:p>
          <a:p>
            <a:pPr lvl="1">
              <a:buFontTx/>
              <a:buChar char="-"/>
            </a:pPr>
            <a:r>
              <a:rPr lang="en-US" baseline="0" dirty="0" smtClean="0"/>
              <a:t>Packet method for sync: Each BS’s slave clock is connected to 2 or more Primary Reference Clocks</a:t>
            </a:r>
          </a:p>
          <a:p>
            <a:pPr>
              <a:buFontTx/>
              <a:buChar char="-"/>
            </a:pPr>
            <a:endParaRPr lang="en-US" baseline="0" dirty="0" smtClean="0"/>
          </a:p>
          <a:p>
            <a:pPr>
              <a:buFontTx/>
              <a:buChar char="-"/>
            </a:pPr>
            <a:r>
              <a:rPr lang="en-US" baseline="0" dirty="0" smtClean="0"/>
              <a:t>We already have, in MEF 10.2.1, the Availability for an EVC</a:t>
            </a:r>
          </a:p>
          <a:p>
            <a:pPr>
              <a:buFontTx/>
              <a:buChar char="-"/>
            </a:pPr>
            <a:r>
              <a:rPr lang="en-US" baseline="0" dirty="0" smtClean="0"/>
              <a:t>In MEF 22.1 we have ‘group availability’, ie., at least 1 EVC is alive.</a:t>
            </a:r>
            <a:endParaRPr lang="en-US" dirty="0"/>
          </a:p>
        </p:txBody>
      </p:sp>
      <p:sp>
        <p:nvSpPr>
          <p:cNvPr id="4" name="Slide Number Placeholder 3"/>
          <p:cNvSpPr>
            <a:spLocks noGrp="1"/>
          </p:cNvSpPr>
          <p:nvPr>
            <p:ph type="sldNum" sz="quarter" idx="10"/>
          </p:nvPr>
        </p:nvSpPr>
        <p:spPr/>
        <p:txBody>
          <a:bodyPr/>
          <a:lstStyle/>
          <a:p>
            <a:pPr>
              <a:defRPr/>
            </a:pPr>
            <a:fld id="{88EA17EB-DA2D-4FED-A4D6-A84850959451}" type="slidenum">
              <a:rPr lang="en-US" smtClean="0"/>
              <a:pPr>
                <a:defRPr/>
              </a:pPr>
              <a:t>22</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Mobile</a:t>
            </a:r>
            <a:r>
              <a:rPr lang="en-US" baseline="0" dirty="0" smtClean="0"/>
              <a:t> Operators would like a means to characterize the short term disruptions</a:t>
            </a:r>
          </a:p>
          <a:p>
            <a:pPr>
              <a:buFontTx/>
              <a:buChar char="-"/>
            </a:pPr>
            <a:r>
              <a:rPr lang="en-US" baseline="0" dirty="0" smtClean="0"/>
              <a:t>Understand how many times in a month there were ‘events’ that resulted in high loss state and also the duration of each of those events (consecutive high loss)</a:t>
            </a:r>
          </a:p>
          <a:p>
            <a:pPr>
              <a:buFontTx/>
              <a:buChar char="-"/>
            </a:pPr>
            <a:r>
              <a:rPr lang="en-US" baseline="0" dirty="0" smtClean="0"/>
              <a:t>Similar to SES in sonet/sdh.</a:t>
            </a:r>
          </a:p>
          <a:p>
            <a:pPr>
              <a:buFontTx/>
              <a:buChar char="-"/>
            </a:pPr>
            <a:endParaRPr lang="en-US" baseline="0" dirty="0" smtClean="0"/>
          </a:p>
          <a:p>
            <a:pPr>
              <a:buFontTx/>
              <a:buChar char="-"/>
            </a:pPr>
            <a:r>
              <a:rPr lang="en-US" baseline="0" dirty="0" smtClean="0"/>
              <a:t>The count is made during those time intervals when A=1, ie., available state for the EVC.</a:t>
            </a:r>
          </a:p>
          <a:p>
            <a:pPr>
              <a:buFontTx/>
              <a:buChar char="-"/>
            </a:pPr>
            <a:endParaRPr lang="en-US" baseline="0" dirty="0" smtClean="0"/>
          </a:p>
          <a:p>
            <a:pPr>
              <a:buFontTx/>
              <a:buChar char="-"/>
            </a:pPr>
            <a:r>
              <a:rPr lang="en-US" baseline="0" dirty="0" smtClean="0"/>
              <a:t>A mobile backhaul service with lots of such disruptions (high loss state) is bad since a 1-2s disruption can bring down the cell site – signaling loss.</a:t>
            </a:r>
            <a:endParaRPr lang="en-US" dirty="0"/>
          </a:p>
        </p:txBody>
      </p:sp>
      <p:sp>
        <p:nvSpPr>
          <p:cNvPr id="4" name="Slide Number Placeholder 3"/>
          <p:cNvSpPr>
            <a:spLocks noGrp="1"/>
          </p:cNvSpPr>
          <p:nvPr>
            <p:ph type="sldNum" sz="quarter" idx="10"/>
          </p:nvPr>
        </p:nvSpPr>
        <p:spPr/>
        <p:txBody>
          <a:bodyPr/>
          <a:lstStyle/>
          <a:p>
            <a:pPr>
              <a:defRPr/>
            </a:pPr>
            <a:fld id="{88EA17EB-DA2D-4FED-A4D6-A84850959451}" type="slidenum">
              <a:rPr lang="en-US" smtClean="0"/>
              <a:pPr>
                <a:defRPr/>
              </a:pPr>
              <a:t>23</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Arial" pitchFamily="34" charset="0"/>
                <a:cs typeface="Arial" pitchFamily="34" charset="0"/>
              </a:rPr>
              <a:t>This slide is to </a:t>
            </a:r>
          </a:p>
          <a:p>
            <a:pPr>
              <a:buFontTx/>
              <a:buChar char="-"/>
            </a:pPr>
            <a:r>
              <a:rPr lang="en-US" dirty="0" smtClean="0">
                <a:latin typeface="Arial" pitchFamily="34" charset="0"/>
                <a:cs typeface="Arial" pitchFamily="34" charset="0"/>
              </a:rPr>
              <a:t>put in to context the breadth of coverage</a:t>
            </a:r>
          </a:p>
          <a:p>
            <a:pPr>
              <a:buFontTx/>
              <a:buChar char="-"/>
            </a:pPr>
            <a:r>
              <a:rPr lang="en-US" dirty="0" smtClean="0">
                <a:latin typeface="Arial" pitchFamily="34" charset="0"/>
                <a:cs typeface="Arial" pitchFamily="34" charset="0"/>
              </a:rPr>
              <a:t>Also, additional depth in previously</a:t>
            </a:r>
            <a:r>
              <a:rPr lang="en-US" baseline="0" dirty="0" smtClean="0">
                <a:latin typeface="Arial" pitchFamily="34" charset="0"/>
                <a:cs typeface="Arial" pitchFamily="34" charset="0"/>
              </a:rPr>
              <a:t> covered topics</a:t>
            </a:r>
          </a:p>
          <a:p>
            <a:pPr>
              <a:buFontTx/>
              <a:buChar char="-"/>
            </a:pPr>
            <a:endParaRPr lang="en-US" baseline="0" dirty="0" smtClean="0">
              <a:latin typeface="Arial" pitchFamily="34" charset="0"/>
              <a:cs typeface="Arial" pitchFamily="34" charset="0"/>
            </a:endParaRPr>
          </a:p>
          <a:p>
            <a:pPr>
              <a:buFontTx/>
              <a:buChar char="-"/>
            </a:pPr>
            <a:r>
              <a:rPr lang="en-US" baseline="0" dirty="0" smtClean="0">
                <a:latin typeface="Arial" pitchFamily="34" charset="0"/>
                <a:cs typeface="Arial" pitchFamily="34" charset="0"/>
              </a:rPr>
              <a:t>Question: Do MEN Operators and Mobile Operators see any gaps? What and Why?</a:t>
            </a:r>
          </a:p>
          <a:p>
            <a:pPr>
              <a:buFontTx/>
              <a:buChar char="-"/>
            </a:pPr>
            <a:endParaRPr lang="en-US" dirty="0" smtClean="0">
              <a:latin typeface="Arial" pitchFamily="34" charset="0"/>
              <a:cs typeface="Arial" pitchFamily="34" charset="0"/>
            </a:endParaRPr>
          </a:p>
        </p:txBody>
      </p:sp>
      <p:sp>
        <p:nvSpPr>
          <p:cNvPr id="839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eaLnBrk="1" hangingPunct="1"/>
            <a:fld id="{2B4C6BB5-9835-44D7-9E3D-E86BA13C9645}" type="slidenum">
              <a:rPr lang="en-US" sz="1200" smtClean="0"/>
              <a:pPr eaLnBrk="1" hangingPunct="1"/>
              <a:t>24</a:t>
            </a:fld>
            <a:endParaRPr lang="en-US" sz="1200"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Use this to explain the key attribute and also to highlight what enhancements</a:t>
            </a:r>
          </a:p>
          <a:p>
            <a:endParaRPr lang="en-US" dirty="0" smtClean="0"/>
          </a:p>
          <a:p>
            <a:r>
              <a:rPr lang="en-US" dirty="0" smtClean="0"/>
              <a:t>When discussing a MEF 6 (EVC based)</a:t>
            </a:r>
            <a:r>
              <a:rPr lang="en-US" baseline="0" dirty="0" smtClean="0"/>
              <a:t> service for Mobile Backhaul</a:t>
            </a:r>
          </a:p>
          <a:p>
            <a:pPr>
              <a:buFontTx/>
              <a:buChar char="-"/>
            </a:pPr>
            <a:r>
              <a:rPr lang="en-US" baseline="0" dirty="0" smtClean="0"/>
              <a:t>Important to understand what the key attributes of the service are</a:t>
            </a:r>
          </a:p>
          <a:p>
            <a:pPr>
              <a:buFontTx/>
              <a:buChar char="-"/>
            </a:pPr>
            <a:endParaRPr lang="en-US" baseline="0" dirty="0" smtClean="0"/>
          </a:p>
          <a:p>
            <a:pPr>
              <a:buFontTx/>
              <a:buChar char="-"/>
            </a:pPr>
            <a:r>
              <a:rPr lang="en-US" baseline="0" dirty="0" smtClean="0"/>
              <a:t>A MEF service is a combination of the EVC and the UNIs associated by that EVC.</a:t>
            </a:r>
          </a:p>
          <a:p>
            <a:pPr>
              <a:buFontTx/>
              <a:buChar char="-"/>
            </a:pPr>
            <a:r>
              <a:rPr lang="en-US" dirty="0" smtClean="0"/>
              <a:t> MEF compliant UNIs should be available</a:t>
            </a:r>
            <a:r>
              <a:rPr lang="en-US" baseline="0" dirty="0" smtClean="0"/>
              <a:t> on equipment owned by Mobile Operator and Service Provider/MEN</a:t>
            </a:r>
            <a:r>
              <a:rPr lang="en-US" dirty="0" smtClean="0"/>
              <a:t>.</a:t>
            </a:r>
          </a:p>
          <a:p>
            <a:pPr>
              <a:buFontTx/>
              <a:buChar char="-"/>
            </a:pPr>
            <a:r>
              <a:rPr lang="en-US" dirty="0" smtClean="0"/>
              <a:t>Depending on the service(s) required one can then configure</a:t>
            </a:r>
            <a:r>
              <a:rPr lang="en-US" baseline="0" dirty="0" smtClean="0"/>
              <a:t> key service attributes for UNI and EVC</a:t>
            </a:r>
          </a:p>
          <a:p>
            <a:pPr>
              <a:buFontTx/>
              <a:buChar char="-"/>
            </a:pPr>
            <a:endParaRPr lang="en-US" baseline="0" dirty="0" smtClean="0"/>
          </a:p>
          <a:p>
            <a:pPr>
              <a:buFontTx/>
              <a:buChar char="-"/>
            </a:pPr>
            <a:r>
              <a:rPr lang="en-US" baseline="0" dirty="0" smtClean="0"/>
              <a:t>Examples: </a:t>
            </a:r>
          </a:p>
          <a:p>
            <a:pPr>
              <a:buFontTx/>
              <a:buChar char="-"/>
            </a:pPr>
            <a:r>
              <a:rPr lang="en-US" baseline="0" dirty="0" smtClean="0"/>
              <a:t>how many EVCs at a given UNI</a:t>
            </a:r>
          </a:p>
          <a:p>
            <a:pPr>
              <a:buFontTx/>
              <a:buChar char="-"/>
            </a:pPr>
            <a:r>
              <a:rPr lang="en-US" baseline="0" dirty="0" smtClean="0"/>
              <a:t>How many classes of service </a:t>
            </a:r>
          </a:p>
          <a:p>
            <a:pPr>
              <a:buFontTx/>
              <a:buChar char="-"/>
            </a:pPr>
            <a:r>
              <a:rPr lang="en-US" baseline="0" dirty="0" smtClean="0"/>
              <a:t>how customer traffic is identified and mapped as a specific service</a:t>
            </a:r>
          </a:p>
          <a:p>
            <a:pPr>
              <a:buFontTx/>
              <a:buChar char="-"/>
            </a:pPr>
            <a:r>
              <a:rPr lang="en-US" baseline="0" dirty="0" smtClean="0"/>
              <a:t>Is there some information that needs to be preserved</a:t>
            </a:r>
          </a:p>
          <a:p>
            <a:pPr>
              <a:buFontTx/>
              <a:buChar char="-"/>
            </a:pPr>
            <a:r>
              <a:rPr lang="en-US" baseline="0" dirty="0" smtClean="0"/>
              <a:t>How much of the traffic is accepted</a:t>
            </a:r>
          </a:p>
          <a:p>
            <a:pPr>
              <a:buFontTx/>
              <a:buChar char="-"/>
            </a:pPr>
            <a:r>
              <a:rPr lang="en-US" baseline="0" dirty="0" smtClean="0"/>
              <a:t>What performance is agreed to in the Service Level Specification (SLS)</a:t>
            </a:r>
          </a:p>
          <a:p>
            <a:pPr>
              <a:buFontTx/>
              <a:buChar char="-"/>
            </a:pPr>
            <a:r>
              <a:rPr lang="en-US" dirty="0" smtClean="0"/>
              <a:t>Etc..</a:t>
            </a:r>
          </a:p>
          <a:p>
            <a:pPr>
              <a:buFontTx/>
              <a:buChar char="-"/>
            </a:pPr>
            <a:endParaRPr lang="en-US" dirty="0" smtClean="0"/>
          </a:p>
          <a:p>
            <a:pPr>
              <a:buFontTx/>
              <a:buChar char="-"/>
            </a:pPr>
            <a:r>
              <a:rPr lang="en-US" dirty="0" smtClean="0"/>
              <a:t>Mobile</a:t>
            </a:r>
            <a:r>
              <a:rPr lang="en-US" baseline="0" dirty="0" smtClean="0"/>
              <a:t> Backhaul Services can have stringent performance requirements</a:t>
            </a:r>
            <a:endParaRPr lang="en-US" dirty="0"/>
          </a:p>
        </p:txBody>
      </p:sp>
      <p:sp>
        <p:nvSpPr>
          <p:cNvPr id="4" name="Slide Number Placeholder 3"/>
          <p:cNvSpPr>
            <a:spLocks noGrp="1"/>
          </p:cNvSpPr>
          <p:nvPr>
            <p:ph type="sldNum" sz="quarter" idx="10"/>
          </p:nvPr>
        </p:nvSpPr>
        <p:spPr/>
        <p:txBody>
          <a:bodyPr/>
          <a:lstStyle/>
          <a:p>
            <a:pPr>
              <a:defRPr/>
            </a:pPr>
            <a:fld id="{88EA17EB-DA2D-4FED-A4D6-A84850959451}" type="slidenum">
              <a:rPr lang="en-US" smtClean="0"/>
              <a:pPr>
                <a:defRPr/>
              </a:pPr>
              <a:t>25</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65ACC56A-2DE0-4736-9EBA-C0255BFD43FA}" type="slidenum">
              <a:rPr lang="en-US"/>
              <a:pPr/>
              <a:t>2</a:t>
            </a:fld>
            <a:endParaRPr lang="en-US" dirty="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03">
              <a:defRPr/>
            </a:pPr>
            <a:endParaRPr lang="en-US" dirty="0" smtClean="0"/>
          </a:p>
        </p:txBody>
      </p:sp>
      <p:sp>
        <p:nvSpPr>
          <p:cNvPr id="4" name="Slide Number Placeholder 3"/>
          <p:cNvSpPr>
            <a:spLocks noGrp="1"/>
          </p:cNvSpPr>
          <p:nvPr>
            <p:ph type="sldNum" sz="quarter" idx="10"/>
          </p:nvPr>
        </p:nvSpPr>
        <p:spPr/>
        <p:txBody>
          <a:bodyPr/>
          <a:lstStyle/>
          <a:p>
            <a:pPr>
              <a:defRPr/>
            </a:pPr>
            <a:fld id="{49F17966-DC78-43C9-9128-4E891734418B}" type="slidenum">
              <a:rPr lang="zh-CN" altLang="en-US" smtClean="0"/>
              <a:pPr>
                <a:defRPr/>
              </a:pPr>
              <a:t>26</a:t>
            </a:fld>
            <a:endParaRPr lang="en-US" altLang="zh-CN"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p:spPr>
      </p:sp>
      <p:sp>
        <p:nvSpPr>
          <p:cNvPr id="9625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Prioritizing</a:t>
            </a:r>
            <a:r>
              <a:rPr lang="en-US" baseline="0" dirty="0" smtClean="0"/>
              <a:t> Data:  1. N</a:t>
            </a:r>
            <a:r>
              <a:rPr lang="en-US" dirty="0" smtClean="0"/>
              <a:t>etwork control 2. Interactive voice, video,</a:t>
            </a:r>
            <a:r>
              <a:rPr lang="en-US" baseline="0" dirty="0" smtClean="0"/>
              <a:t> 3. Signaling, 4 Internet data, business data, streamed video</a:t>
            </a:r>
            <a:endParaRPr lang="en-US" dirty="0" smtClean="0"/>
          </a:p>
        </p:txBody>
      </p:sp>
      <p:sp>
        <p:nvSpPr>
          <p:cNvPr id="4" name="Slide Number Placeholder 3"/>
          <p:cNvSpPr>
            <a:spLocks noGrp="1"/>
          </p:cNvSpPr>
          <p:nvPr>
            <p:ph type="sldNum" sz="quarter" idx="5"/>
          </p:nvPr>
        </p:nvSpPr>
        <p:spPr/>
        <p:txBody>
          <a:bodyPr/>
          <a:lstStyle/>
          <a:p>
            <a:pPr>
              <a:defRPr/>
            </a:pPr>
            <a:fld id="{1D95AC68-AEB3-40EA-BCBA-81C3CEC53373}" type="slidenum">
              <a:rPr lang="en-US" smtClean="0"/>
              <a:pPr>
                <a:defRPr/>
              </a:pPr>
              <a:t>28</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p:spPr>
      </p:sp>
      <p:sp>
        <p:nvSpPr>
          <p:cNvPr id="9625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1D95AC68-AEB3-40EA-BCBA-81C3CEC53373}" type="slidenum">
              <a:rPr lang="en-US" smtClean="0"/>
              <a:pPr>
                <a:defRPr/>
              </a:pPr>
              <a:t>29</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latin typeface="Arial" pitchFamily="34" charset="0"/>
              <a:cs typeface="Arial" pitchFamily="34" charset="0"/>
            </a:endParaRPr>
          </a:p>
        </p:txBody>
      </p:sp>
      <p:sp>
        <p:nvSpPr>
          <p:cNvPr id="757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itchFamily="34" charset="0"/>
                <a:cs typeface="Arial" pitchFamily="34" charset="0"/>
              </a:defRPr>
            </a:lvl1pPr>
            <a:lvl2pPr marL="742871" indent="-285719" eaLnBrk="0" hangingPunct="0">
              <a:defRPr sz="1600">
                <a:solidFill>
                  <a:schemeClr val="tx1"/>
                </a:solidFill>
                <a:latin typeface="Arial" pitchFamily="34" charset="0"/>
                <a:cs typeface="Arial" pitchFamily="34" charset="0"/>
              </a:defRPr>
            </a:lvl2pPr>
            <a:lvl3pPr marL="1142879" indent="-228576" eaLnBrk="0" hangingPunct="0">
              <a:defRPr sz="1600">
                <a:solidFill>
                  <a:schemeClr val="tx1"/>
                </a:solidFill>
                <a:latin typeface="Arial" pitchFamily="34" charset="0"/>
                <a:cs typeface="Arial" pitchFamily="34" charset="0"/>
              </a:defRPr>
            </a:lvl3pPr>
            <a:lvl4pPr marL="1600031" indent="-228576" eaLnBrk="0" hangingPunct="0">
              <a:defRPr sz="1600">
                <a:solidFill>
                  <a:schemeClr val="tx1"/>
                </a:solidFill>
                <a:latin typeface="Arial" pitchFamily="34" charset="0"/>
                <a:cs typeface="Arial" pitchFamily="34" charset="0"/>
              </a:defRPr>
            </a:lvl4pPr>
            <a:lvl5pPr marL="2057183" indent="-228576" eaLnBrk="0" hangingPunct="0">
              <a:defRPr sz="1600">
                <a:solidFill>
                  <a:schemeClr val="tx1"/>
                </a:solidFill>
                <a:latin typeface="Arial" pitchFamily="34" charset="0"/>
                <a:cs typeface="Arial" pitchFamily="34" charset="0"/>
              </a:defRPr>
            </a:lvl5pPr>
            <a:lvl6pPr marL="2514334" indent="-228576" eaLnBrk="0" fontAlgn="base" hangingPunct="0">
              <a:spcBef>
                <a:spcPct val="0"/>
              </a:spcBef>
              <a:spcAft>
                <a:spcPct val="0"/>
              </a:spcAft>
              <a:defRPr sz="1600">
                <a:solidFill>
                  <a:schemeClr val="tx1"/>
                </a:solidFill>
                <a:latin typeface="Arial" pitchFamily="34" charset="0"/>
                <a:cs typeface="Arial" pitchFamily="34" charset="0"/>
              </a:defRPr>
            </a:lvl6pPr>
            <a:lvl7pPr marL="2971486" indent="-228576" eaLnBrk="0" fontAlgn="base" hangingPunct="0">
              <a:spcBef>
                <a:spcPct val="0"/>
              </a:spcBef>
              <a:spcAft>
                <a:spcPct val="0"/>
              </a:spcAft>
              <a:defRPr sz="1600">
                <a:solidFill>
                  <a:schemeClr val="tx1"/>
                </a:solidFill>
                <a:latin typeface="Arial" pitchFamily="34" charset="0"/>
                <a:cs typeface="Arial" pitchFamily="34" charset="0"/>
              </a:defRPr>
            </a:lvl7pPr>
            <a:lvl8pPr marL="3428638" indent="-228576" eaLnBrk="0" fontAlgn="base" hangingPunct="0">
              <a:spcBef>
                <a:spcPct val="0"/>
              </a:spcBef>
              <a:spcAft>
                <a:spcPct val="0"/>
              </a:spcAft>
              <a:defRPr sz="1600">
                <a:solidFill>
                  <a:schemeClr val="tx1"/>
                </a:solidFill>
                <a:latin typeface="Arial" pitchFamily="34" charset="0"/>
                <a:cs typeface="Arial" pitchFamily="34" charset="0"/>
              </a:defRPr>
            </a:lvl8pPr>
            <a:lvl9pPr marL="3885789" indent="-228576" eaLnBrk="0" fontAlgn="base" hangingPunct="0">
              <a:spcBef>
                <a:spcPct val="0"/>
              </a:spcBef>
              <a:spcAft>
                <a:spcPct val="0"/>
              </a:spcAft>
              <a:defRPr sz="1600">
                <a:solidFill>
                  <a:schemeClr val="tx1"/>
                </a:solidFill>
                <a:latin typeface="Arial" pitchFamily="34" charset="0"/>
                <a:cs typeface="Arial" pitchFamily="34" charset="0"/>
              </a:defRPr>
            </a:lvl9pPr>
          </a:lstStyle>
          <a:p>
            <a:pPr eaLnBrk="1" hangingPunct="1"/>
            <a:fld id="{20B45907-4FDA-4619-984B-CF4F75665139}" type="slidenum">
              <a:rPr lang="ar-SA" sz="1200" smtClean="0"/>
              <a:pPr eaLnBrk="1" hangingPunct="1"/>
              <a:t>30</a:t>
            </a:fld>
            <a:endParaRPr lang="en-US" sz="1200"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itchFamily="34" charset="0"/>
                <a:cs typeface="Arial" pitchFamily="34" charset="0"/>
              </a:defRPr>
            </a:lvl1pPr>
            <a:lvl2pPr marL="742871" indent="-285719" eaLnBrk="0" hangingPunct="0">
              <a:defRPr sz="1600">
                <a:solidFill>
                  <a:schemeClr val="tx1"/>
                </a:solidFill>
                <a:latin typeface="Arial" pitchFamily="34" charset="0"/>
                <a:cs typeface="Arial" pitchFamily="34" charset="0"/>
              </a:defRPr>
            </a:lvl2pPr>
            <a:lvl3pPr marL="1142879" indent="-228576" eaLnBrk="0" hangingPunct="0">
              <a:defRPr sz="1600">
                <a:solidFill>
                  <a:schemeClr val="tx1"/>
                </a:solidFill>
                <a:latin typeface="Arial" pitchFamily="34" charset="0"/>
                <a:cs typeface="Arial" pitchFamily="34" charset="0"/>
              </a:defRPr>
            </a:lvl3pPr>
            <a:lvl4pPr marL="1600031" indent="-228576" eaLnBrk="0" hangingPunct="0">
              <a:defRPr sz="1600">
                <a:solidFill>
                  <a:schemeClr val="tx1"/>
                </a:solidFill>
                <a:latin typeface="Arial" pitchFamily="34" charset="0"/>
                <a:cs typeface="Arial" pitchFamily="34" charset="0"/>
              </a:defRPr>
            </a:lvl4pPr>
            <a:lvl5pPr marL="2057183" indent="-228576" eaLnBrk="0" hangingPunct="0">
              <a:defRPr sz="1600">
                <a:solidFill>
                  <a:schemeClr val="tx1"/>
                </a:solidFill>
                <a:latin typeface="Arial" pitchFamily="34" charset="0"/>
                <a:cs typeface="Arial" pitchFamily="34" charset="0"/>
              </a:defRPr>
            </a:lvl5pPr>
            <a:lvl6pPr marL="2514334" indent="-228576" eaLnBrk="0" fontAlgn="base" hangingPunct="0">
              <a:spcBef>
                <a:spcPct val="0"/>
              </a:spcBef>
              <a:spcAft>
                <a:spcPct val="0"/>
              </a:spcAft>
              <a:defRPr sz="1600">
                <a:solidFill>
                  <a:schemeClr val="tx1"/>
                </a:solidFill>
                <a:latin typeface="Arial" pitchFamily="34" charset="0"/>
                <a:cs typeface="Arial" pitchFamily="34" charset="0"/>
              </a:defRPr>
            </a:lvl6pPr>
            <a:lvl7pPr marL="2971486" indent="-228576" eaLnBrk="0" fontAlgn="base" hangingPunct="0">
              <a:spcBef>
                <a:spcPct val="0"/>
              </a:spcBef>
              <a:spcAft>
                <a:spcPct val="0"/>
              </a:spcAft>
              <a:defRPr sz="1600">
                <a:solidFill>
                  <a:schemeClr val="tx1"/>
                </a:solidFill>
                <a:latin typeface="Arial" pitchFamily="34" charset="0"/>
                <a:cs typeface="Arial" pitchFamily="34" charset="0"/>
              </a:defRPr>
            </a:lvl7pPr>
            <a:lvl8pPr marL="3428638" indent="-228576" eaLnBrk="0" fontAlgn="base" hangingPunct="0">
              <a:spcBef>
                <a:spcPct val="0"/>
              </a:spcBef>
              <a:spcAft>
                <a:spcPct val="0"/>
              </a:spcAft>
              <a:defRPr sz="1600">
                <a:solidFill>
                  <a:schemeClr val="tx1"/>
                </a:solidFill>
                <a:latin typeface="Arial" pitchFamily="34" charset="0"/>
                <a:cs typeface="Arial" pitchFamily="34" charset="0"/>
              </a:defRPr>
            </a:lvl8pPr>
            <a:lvl9pPr marL="3885789" indent="-228576" eaLnBrk="0" fontAlgn="base" hangingPunct="0">
              <a:spcBef>
                <a:spcPct val="0"/>
              </a:spcBef>
              <a:spcAft>
                <a:spcPct val="0"/>
              </a:spcAft>
              <a:defRPr sz="1600">
                <a:solidFill>
                  <a:schemeClr val="tx1"/>
                </a:solidFill>
                <a:latin typeface="Arial" pitchFamily="34" charset="0"/>
                <a:cs typeface="Arial" pitchFamily="34" charset="0"/>
              </a:defRPr>
            </a:lvl9pPr>
          </a:lstStyle>
          <a:p>
            <a:pPr eaLnBrk="1" hangingPunct="1"/>
            <a:fld id="{94288406-8A11-4EC4-AE4A-7C5C732623BB}" type="slidenum">
              <a:rPr lang="en-US" sz="1200" smtClean="0"/>
              <a:pPr eaLnBrk="1" hangingPunct="1"/>
              <a:t>31</a:t>
            </a:fld>
            <a:endParaRPr lang="en-US" sz="1200" dirty="0" smtClean="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2200" dirty="0" smtClean="0">
                <a:solidFill>
                  <a:srgbClr val="0D0D0D"/>
                </a:solidFill>
                <a:latin typeface="Arial" pitchFamily="34" charset="0"/>
                <a:cs typeface="Arial" pitchFamily="34" charset="0"/>
              </a:rPr>
              <a:t>Explain Mobile Technologies and synchronization requirements</a:t>
            </a:r>
          </a:p>
          <a:p>
            <a:pPr eaLnBrk="1" hangingPunct="1">
              <a:buFontTx/>
              <a:buChar char="-"/>
            </a:pPr>
            <a:r>
              <a:rPr lang="en-US" sz="2200" dirty="0" smtClean="0">
                <a:solidFill>
                  <a:srgbClr val="0D0D0D"/>
                </a:solidFill>
                <a:latin typeface="Arial" pitchFamily="34" charset="0"/>
                <a:cs typeface="Arial" pitchFamily="34" charset="0"/>
              </a:rPr>
              <a:t>Some require only Frequency and some require phase/time-of-day.</a:t>
            </a:r>
            <a:endParaRPr lang="en-US" sz="2000" dirty="0" smtClean="0">
              <a:latin typeface="Arial" pitchFamily="34" charset="0"/>
              <a:cs typeface="Arial" pitchFamily="34" charset="0"/>
            </a:endParaRPr>
          </a:p>
          <a:p>
            <a:pPr eaLnBrk="1" hangingPunct="1">
              <a:buFontTx/>
              <a:buNone/>
            </a:pPr>
            <a:endParaRPr lang="en-GB" sz="2000" dirty="0" smtClean="0">
              <a:latin typeface="Arial" pitchFamily="34" charset="0"/>
              <a:cs typeface="Arial" pitchFamily="34" charset="0"/>
            </a:endParaRPr>
          </a:p>
          <a:p>
            <a:pPr eaLnBrk="1" hangingPunct="1">
              <a:buFontTx/>
              <a:buNone/>
            </a:pPr>
            <a:r>
              <a:rPr lang="en-GB" sz="2000" dirty="0" smtClean="0">
                <a:latin typeface="Arial" pitchFamily="34" charset="0"/>
                <a:cs typeface="Arial" pitchFamily="34" charset="0"/>
              </a:rPr>
              <a:t>Briefly mention the typical requirements for </a:t>
            </a:r>
          </a:p>
          <a:p>
            <a:pPr eaLnBrk="1" hangingPunct="1">
              <a:buFontTx/>
              <a:buNone/>
            </a:pPr>
            <a:r>
              <a:rPr lang="en-GB" sz="2000" dirty="0" smtClean="0">
                <a:latin typeface="Arial" pitchFamily="34" charset="0"/>
                <a:cs typeface="Arial" pitchFamily="34" charset="0"/>
              </a:rPr>
              <a:t>- frequency, eg., well known 50ppb for the ‘radio interface’.</a:t>
            </a:r>
          </a:p>
          <a:p>
            <a:pPr eaLnBrk="1" hangingPunct="1">
              <a:buFontTx/>
              <a:buChar char="-"/>
            </a:pPr>
            <a:r>
              <a:rPr lang="en-GB" sz="2000" dirty="0" smtClean="0">
                <a:latin typeface="Arial" pitchFamily="34" charset="0"/>
                <a:cs typeface="Arial" pitchFamily="34" charset="0"/>
              </a:rPr>
              <a:t>Phase can be 2-3 microseconds of difference between BS.</a:t>
            </a:r>
          </a:p>
          <a:p>
            <a:pPr eaLnBrk="1" hangingPunct="1">
              <a:buFontTx/>
              <a:buChar char="-"/>
            </a:pPr>
            <a:endParaRPr lang="en-GB" sz="2000" dirty="0" smtClean="0">
              <a:latin typeface="Arial" pitchFamily="34" charset="0"/>
              <a:cs typeface="Arial" pitchFamily="34" charset="0"/>
            </a:endParaRPr>
          </a:p>
          <a:p>
            <a:pPr eaLnBrk="1" hangingPunct="1">
              <a:buFontTx/>
              <a:buChar char="-"/>
            </a:pPr>
            <a:r>
              <a:rPr lang="en-GB" sz="2000" dirty="0" smtClean="0">
                <a:latin typeface="Arial" pitchFamily="34" charset="0"/>
                <a:cs typeface="Arial" pitchFamily="34" charset="0"/>
              </a:rPr>
              <a:t>Some Mobile Operators may have GPS at all base stations. Even then they might prefer backup methods.</a:t>
            </a:r>
          </a:p>
          <a:p>
            <a:pPr eaLnBrk="1" hangingPunct="1">
              <a:buFontTx/>
              <a:buChar char="-"/>
            </a:pPr>
            <a:endParaRPr lang="en-GB" sz="2000" dirty="0" smtClean="0">
              <a:latin typeface="Arial" pitchFamily="34" charset="0"/>
              <a:cs typeface="Arial" pitchFamily="34" charset="0"/>
            </a:endParaRPr>
          </a:p>
          <a:p>
            <a:pPr eaLnBrk="1" hangingPunct="1">
              <a:buFontTx/>
              <a:buChar char="-"/>
            </a:pPr>
            <a:r>
              <a:rPr lang="en-GB" sz="2000" dirty="0" smtClean="0">
                <a:latin typeface="Arial" pitchFamily="34" charset="0"/>
                <a:cs typeface="Arial" pitchFamily="34" charset="0"/>
              </a:rPr>
              <a:t>Conclusion: Mobile Backhaul Service by MEN Operator has to be offered along with </a:t>
            </a:r>
          </a:p>
          <a:p>
            <a:pPr eaLnBrk="1" hangingPunct="1">
              <a:buFontTx/>
              <a:buChar char="-"/>
            </a:pPr>
            <a:r>
              <a:rPr lang="en-GB" sz="2000" dirty="0" smtClean="0">
                <a:latin typeface="Arial" pitchFamily="34" charset="0"/>
                <a:cs typeface="Arial" pitchFamily="34" charset="0"/>
              </a:rPr>
              <a:t>options to distribute frequency and phase synchronization</a:t>
            </a:r>
          </a:p>
          <a:p>
            <a:pPr eaLnBrk="1" hangingPunct="1">
              <a:buFontTx/>
              <a:buChar char="-"/>
            </a:pPr>
            <a:r>
              <a:rPr lang="en-GB" sz="2000" dirty="0" smtClean="0">
                <a:latin typeface="Arial" pitchFamily="34" charset="0"/>
                <a:cs typeface="Arial" pitchFamily="34" charset="0"/>
              </a:rPr>
              <a:t> traceable to a primary reference clock.</a:t>
            </a:r>
          </a:p>
          <a:p>
            <a:pPr eaLnBrk="1" hangingPunct="1">
              <a:buFontTx/>
              <a:buChar char="-"/>
            </a:pPr>
            <a:endParaRPr lang="en-GB" sz="2000" dirty="0" smtClean="0">
              <a:latin typeface="Arial" pitchFamily="34" charset="0"/>
              <a:cs typeface="Arial" pitchFamily="34" charset="0"/>
            </a:endParaRPr>
          </a:p>
          <a:p>
            <a:pPr eaLnBrk="1" hangingPunct="1">
              <a:buFontTx/>
              <a:buChar char="-"/>
            </a:pPr>
            <a:endParaRPr lang="en-GB" sz="2000" dirty="0" smtClean="0">
              <a:latin typeface="Arial" pitchFamily="34" charset="0"/>
              <a:cs typeface="Arial"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2400" dirty="0" smtClean="0">
                <a:latin typeface="Arial" pitchFamily="34" charset="0"/>
                <a:cs typeface="Arial" pitchFamily="34" charset="0"/>
              </a:rPr>
              <a:t>Explain the methods:</a:t>
            </a:r>
          </a:p>
          <a:p>
            <a:pPr>
              <a:buFontTx/>
              <a:buChar char="-"/>
            </a:pPr>
            <a:r>
              <a:rPr lang="en-US" sz="2400" dirty="0" smtClean="0">
                <a:latin typeface="Arial" pitchFamily="34" charset="0"/>
                <a:cs typeface="Arial" pitchFamily="34" charset="0"/>
              </a:rPr>
              <a:t>GPS and SEC is not the focus of this IA</a:t>
            </a:r>
          </a:p>
          <a:p>
            <a:pPr>
              <a:buFontTx/>
              <a:buChar char="-"/>
            </a:pPr>
            <a:r>
              <a:rPr lang="en-US" sz="2400" dirty="0" smtClean="0">
                <a:latin typeface="Arial" pitchFamily="34" charset="0"/>
                <a:cs typeface="Arial" pitchFamily="34" charset="0"/>
              </a:rPr>
              <a:t> EECs and PECs are in scope.</a:t>
            </a:r>
          </a:p>
          <a:p>
            <a:pPr>
              <a:buFontTx/>
              <a:buChar char="-"/>
            </a:pPr>
            <a:endParaRPr lang="en-US" sz="2400" dirty="0" smtClean="0">
              <a:latin typeface="Arial" pitchFamily="34" charset="0"/>
              <a:cs typeface="Arial" pitchFamily="34" charset="0"/>
            </a:endParaRPr>
          </a:p>
          <a:p>
            <a:pPr>
              <a:buFontTx/>
              <a:buChar char="-"/>
            </a:pPr>
            <a:r>
              <a:rPr lang="en-US" sz="2400" dirty="0" smtClean="0">
                <a:latin typeface="Arial" pitchFamily="34" charset="0"/>
                <a:cs typeface="Arial" pitchFamily="34" charset="0"/>
              </a:rPr>
              <a:t>Note: distribution architecture can be a mix of EECs, SECs, PECs.</a:t>
            </a:r>
          </a:p>
          <a:p>
            <a:pPr>
              <a:buFontTx/>
              <a:buChar char="-"/>
            </a:pPr>
            <a:endParaRPr lang="en-US" sz="2400" dirty="0" smtClean="0">
              <a:latin typeface="Arial" pitchFamily="34" charset="0"/>
              <a:cs typeface="Arial" pitchFamily="34" charset="0"/>
            </a:endParaRPr>
          </a:p>
          <a:p>
            <a:pPr>
              <a:buFontTx/>
              <a:buChar char="-"/>
            </a:pPr>
            <a:r>
              <a:rPr lang="en-US" sz="2400" dirty="0" smtClean="0">
                <a:latin typeface="Arial" pitchFamily="34" charset="0"/>
                <a:cs typeface="Arial" pitchFamily="34" charset="0"/>
              </a:rPr>
              <a:t>For now, focus is on achieving frequency synchronization</a:t>
            </a:r>
          </a:p>
          <a:p>
            <a:pPr>
              <a:buFontTx/>
              <a:buChar char="-"/>
            </a:pPr>
            <a:r>
              <a:rPr lang="en-US" sz="2400" dirty="0" smtClean="0">
                <a:latin typeface="Arial" pitchFamily="34" charset="0"/>
                <a:cs typeface="Arial" pitchFamily="34" charset="0"/>
              </a:rPr>
              <a:t> In the future phase and time of day will be specified</a:t>
            </a:r>
          </a:p>
          <a:p>
            <a:pPr>
              <a:buFontTx/>
              <a:buChar char="-"/>
            </a:pPr>
            <a:endParaRPr lang="en-US" sz="2400" dirty="0" smtClean="0">
              <a:latin typeface="Arial" pitchFamily="34" charset="0"/>
              <a:cs typeface="Arial" pitchFamily="34" charset="0"/>
            </a:endParaRPr>
          </a:p>
          <a:p>
            <a:pPr>
              <a:buFontTx/>
              <a:buChar char="-"/>
            </a:pPr>
            <a:r>
              <a:rPr lang="en-US" sz="2400" dirty="0" smtClean="0">
                <a:latin typeface="Arial" pitchFamily="34" charset="0"/>
                <a:cs typeface="Arial" pitchFamily="34" charset="0"/>
              </a:rPr>
              <a:t>We already saw use case 1 and 2a where the legacy tdm service can be used to support frequency synchronization using SEC</a:t>
            </a:r>
          </a:p>
          <a:p>
            <a:pPr>
              <a:buFontTx/>
              <a:buChar char="-"/>
            </a:pPr>
            <a:r>
              <a:rPr lang="en-US" sz="2400" dirty="0" smtClean="0">
                <a:latin typeface="Arial" pitchFamily="34" charset="0"/>
                <a:cs typeface="Arial" pitchFamily="34" charset="0"/>
              </a:rPr>
              <a:t> We already say use case 1b where, with CES and ACR, frequency synchronization can be supported by MEN Operator</a:t>
            </a:r>
          </a:p>
          <a:p>
            <a:pPr>
              <a:buFontTx/>
              <a:buChar char="-"/>
            </a:pPr>
            <a:endParaRPr lang="en-US" sz="2400" dirty="0" smtClean="0">
              <a:latin typeface="Arial" pitchFamily="34" charset="0"/>
              <a:cs typeface="Arial" pitchFamily="34" charset="0"/>
            </a:endParaRPr>
          </a:p>
          <a:p>
            <a:pPr>
              <a:buFontTx/>
              <a:buChar char="-"/>
            </a:pPr>
            <a:r>
              <a:rPr lang="en-US" sz="2400" dirty="0" smtClean="0">
                <a:latin typeface="Arial" pitchFamily="34" charset="0"/>
                <a:cs typeface="Arial" pitchFamily="34" charset="0"/>
              </a:rPr>
              <a:t>This ACR method is shown in the far right (grey) with TDM demarcation.</a:t>
            </a:r>
          </a:p>
          <a:p>
            <a:pPr>
              <a:buFontTx/>
              <a:buChar char="-"/>
            </a:pPr>
            <a:r>
              <a:rPr lang="en-US" sz="2400" dirty="0" smtClean="0">
                <a:latin typeface="Arial" pitchFamily="34" charset="0"/>
                <a:cs typeface="Arial" pitchFamily="34" charset="0"/>
              </a:rPr>
              <a:t>When the network migrates to supporting Ethernet demarcation then EECs or PECs can be used.</a:t>
            </a:r>
          </a:p>
          <a:p>
            <a:pPr>
              <a:buFontTx/>
              <a:buChar char="-"/>
            </a:pPr>
            <a:endParaRPr lang="en-US" sz="2400" dirty="0" smtClean="0">
              <a:latin typeface="Arial" pitchFamily="34" charset="0"/>
              <a:cs typeface="Arial" pitchFamily="34" charset="0"/>
            </a:endParaRPr>
          </a:p>
          <a:p>
            <a:pPr>
              <a:buFontTx/>
              <a:buChar char="-"/>
            </a:pPr>
            <a:r>
              <a:rPr lang="en-US" sz="2400" dirty="0" smtClean="0">
                <a:latin typeface="Arial" pitchFamily="34" charset="0"/>
                <a:cs typeface="Arial" pitchFamily="34" charset="0"/>
              </a:rPr>
              <a:t>Key observation: The performance of the distribution architecture is measured by Interface Limits – Jitter/Wander.</a:t>
            </a:r>
          </a:p>
          <a:p>
            <a:pPr>
              <a:buFontTx/>
              <a:buChar char="-"/>
            </a:pPr>
            <a:endParaRPr lang="en-US" sz="2400" dirty="0" smtClean="0">
              <a:latin typeface="Arial" pitchFamily="34" charset="0"/>
              <a:cs typeface="Arial" pitchFamily="34" charset="0"/>
            </a:endParaRPr>
          </a:p>
          <a:p>
            <a:pPr>
              <a:buFontTx/>
              <a:buChar char="-"/>
            </a:pPr>
            <a:r>
              <a:rPr lang="en-US" sz="2400" dirty="0" smtClean="0">
                <a:latin typeface="Arial" pitchFamily="34" charset="0"/>
                <a:cs typeface="Arial" pitchFamily="34" charset="0"/>
              </a:rPr>
              <a:t>Also, This Ethernet interface at the UNI needs to have additional capability – what?</a:t>
            </a:r>
          </a:p>
          <a:p>
            <a:endParaRPr lang="en-US" dirty="0" smtClean="0">
              <a:latin typeface="Arial" pitchFamily="34" charset="0"/>
              <a:cs typeface="Arial" pitchFamily="34" charset="0"/>
            </a:endParaRPr>
          </a:p>
        </p:txBody>
      </p:sp>
      <p:sp>
        <p:nvSpPr>
          <p:cNvPr id="788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itchFamily="34" charset="0"/>
                <a:cs typeface="Arial" pitchFamily="34" charset="0"/>
              </a:defRPr>
            </a:lvl1pPr>
            <a:lvl2pPr marL="742871" indent="-285719" eaLnBrk="0" hangingPunct="0">
              <a:defRPr sz="1600">
                <a:solidFill>
                  <a:schemeClr val="tx1"/>
                </a:solidFill>
                <a:latin typeface="Arial" pitchFamily="34" charset="0"/>
                <a:cs typeface="Arial" pitchFamily="34" charset="0"/>
              </a:defRPr>
            </a:lvl2pPr>
            <a:lvl3pPr marL="1142879" indent="-228576" eaLnBrk="0" hangingPunct="0">
              <a:defRPr sz="1600">
                <a:solidFill>
                  <a:schemeClr val="tx1"/>
                </a:solidFill>
                <a:latin typeface="Arial" pitchFamily="34" charset="0"/>
                <a:cs typeface="Arial" pitchFamily="34" charset="0"/>
              </a:defRPr>
            </a:lvl3pPr>
            <a:lvl4pPr marL="1600031" indent="-228576" eaLnBrk="0" hangingPunct="0">
              <a:defRPr sz="1600">
                <a:solidFill>
                  <a:schemeClr val="tx1"/>
                </a:solidFill>
                <a:latin typeface="Arial" pitchFamily="34" charset="0"/>
                <a:cs typeface="Arial" pitchFamily="34" charset="0"/>
              </a:defRPr>
            </a:lvl4pPr>
            <a:lvl5pPr marL="2057183" indent="-228576" eaLnBrk="0" hangingPunct="0">
              <a:defRPr sz="1600">
                <a:solidFill>
                  <a:schemeClr val="tx1"/>
                </a:solidFill>
                <a:latin typeface="Arial" pitchFamily="34" charset="0"/>
                <a:cs typeface="Arial" pitchFamily="34" charset="0"/>
              </a:defRPr>
            </a:lvl5pPr>
            <a:lvl6pPr marL="2514334" indent="-228576" eaLnBrk="0" fontAlgn="base" hangingPunct="0">
              <a:spcBef>
                <a:spcPct val="0"/>
              </a:spcBef>
              <a:spcAft>
                <a:spcPct val="0"/>
              </a:spcAft>
              <a:defRPr sz="1600">
                <a:solidFill>
                  <a:schemeClr val="tx1"/>
                </a:solidFill>
                <a:latin typeface="Arial" pitchFamily="34" charset="0"/>
                <a:cs typeface="Arial" pitchFamily="34" charset="0"/>
              </a:defRPr>
            </a:lvl6pPr>
            <a:lvl7pPr marL="2971486" indent="-228576" eaLnBrk="0" fontAlgn="base" hangingPunct="0">
              <a:spcBef>
                <a:spcPct val="0"/>
              </a:spcBef>
              <a:spcAft>
                <a:spcPct val="0"/>
              </a:spcAft>
              <a:defRPr sz="1600">
                <a:solidFill>
                  <a:schemeClr val="tx1"/>
                </a:solidFill>
                <a:latin typeface="Arial" pitchFamily="34" charset="0"/>
                <a:cs typeface="Arial" pitchFamily="34" charset="0"/>
              </a:defRPr>
            </a:lvl7pPr>
            <a:lvl8pPr marL="3428638" indent="-228576" eaLnBrk="0" fontAlgn="base" hangingPunct="0">
              <a:spcBef>
                <a:spcPct val="0"/>
              </a:spcBef>
              <a:spcAft>
                <a:spcPct val="0"/>
              </a:spcAft>
              <a:defRPr sz="1600">
                <a:solidFill>
                  <a:schemeClr val="tx1"/>
                </a:solidFill>
                <a:latin typeface="Arial" pitchFamily="34" charset="0"/>
                <a:cs typeface="Arial" pitchFamily="34" charset="0"/>
              </a:defRPr>
            </a:lvl8pPr>
            <a:lvl9pPr marL="3885789" indent="-228576" eaLnBrk="0" fontAlgn="base" hangingPunct="0">
              <a:spcBef>
                <a:spcPct val="0"/>
              </a:spcBef>
              <a:spcAft>
                <a:spcPct val="0"/>
              </a:spcAft>
              <a:defRPr sz="1600">
                <a:solidFill>
                  <a:schemeClr val="tx1"/>
                </a:solidFill>
                <a:latin typeface="Arial" pitchFamily="34" charset="0"/>
                <a:cs typeface="Arial" pitchFamily="34" charset="0"/>
              </a:defRPr>
            </a:lvl9pPr>
          </a:lstStyle>
          <a:p>
            <a:pPr eaLnBrk="1" hangingPunct="1"/>
            <a:fld id="{D311BCD0-5E17-420A-9B87-5D05CEBC7893}" type="slidenum">
              <a:rPr lang="en-US" sz="1200" smtClean="0"/>
              <a:pPr eaLnBrk="1" hangingPunct="1"/>
              <a:t>32</a:t>
            </a:fld>
            <a:endParaRPr lang="en-US" sz="1200"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latin typeface="Arial" pitchFamily="34" charset="0"/>
              <a:cs typeface="Arial" pitchFamily="34" charset="0"/>
            </a:endParaRP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eaLnBrk="1" hangingPunct="1"/>
            <a:fld id="{DA6E33CB-1B69-40E3-846A-6C604D2E30FF}" type="slidenum">
              <a:rPr lang="ar-SA" sz="1200" smtClean="0"/>
              <a:pPr eaLnBrk="1" hangingPunct="1"/>
              <a:t>34</a:t>
            </a:fld>
            <a:endParaRPr lang="en-US" sz="1200"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latin typeface="Arial" pitchFamily="34" charset="0"/>
                <a:cs typeface="Arial" pitchFamily="34" charset="0"/>
              </a:rPr>
              <a:t>Explain existing configuration of 2G and 3G Radio</a:t>
            </a:r>
            <a:r>
              <a:rPr lang="en-US" baseline="0" dirty="0" smtClean="0">
                <a:latin typeface="Arial" pitchFamily="34" charset="0"/>
                <a:cs typeface="Arial" pitchFamily="34" charset="0"/>
              </a:rPr>
              <a:t> networks at RAN BS sites</a:t>
            </a:r>
          </a:p>
          <a:p>
            <a:pPr eaLnBrk="1" hangingPunct="1"/>
            <a:endParaRPr lang="en-US" baseline="0" dirty="0" smtClean="0">
              <a:latin typeface="Arial" pitchFamily="34" charset="0"/>
              <a:cs typeface="Arial" pitchFamily="34" charset="0"/>
            </a:endParaRPr>
          </a:p>
          <a:p>
            <a:pPr eaLnBrk="1" hangingPunct="1"/>
            <a:r>
              <a:rPr lang="en-US" baseline="0" dirty="0" smtClean="0">
                <a:latin typeface="Arial" pitchFamily="34" charset="0"/>
                <a:cs typeface="Arial" pitchFamily="34" charset="0"/>
              </a:rPr>
              <a:t>Explain existing TDM leased Lines for 2G networks but also used for 3G traffic</a:t>
            </a:r>
          </a:p>
          <a:p>
            <a:pPr eaLnBrk="1" hangingPunct="1"/>
            <a:endParaRPr lang="en-US" baseline="0" dirty="0" smtClean="0">
              <a:latin typeface="Arial" pitchFamily="34" charset="0"/>
              <a:cs typeface="Arial" pitchFamily="34" charset="0"/>
            </a:endParaRPr>
          </a:p>
          <a:p>
            <a:pPr eaLnBrk="1" hangingPunct="1"/>
            <a:r>
              <a:rPr lang="en-US" baseline="0" dirty="0" smtClean="0">
                <a:latin typeface="Arial" pitchFamily="34" charset="0"/>
                <a:cs typeface="Arial" pitchFamily="34" charset="0"/>
              </a:rPr>
              <a:t>Migration:</a:t>
            </a:r>
          </a:p>
          <a:p>
            <a:pPr eaLnBrk="1" hangingPunct="1"/>
            <a:r>
              <a:rPr lang="en-US" baseline="0" dirty="0" smtClean="0">
                <a:latin typeface="Arial" pitchFamily="34" charset="0"/>
                <a:cs typeface="Arial" pitchFamily="34" charset="0"/>
              </a:rPr>
              <a:t>- BS and NC equipment for 3G is migrating to support Ethernet interfaces for IP traffic</a:t>
            </a:r>
          </a:p>
          <a:p>
            <a:pPr eaLnBrk="1" hangingPunct="1">
              <a:buFontTx/>
              <a:buChar char="-"/>
            </a:pPr>
            <a:r>
              <a:rPr lang="en-US" baseline="0" dirty="0" smtClean="0">
                <a:latin typeface="Arial" pitchFamily="34" charset="0"/>
                <a:cs typeface="Arial" pitchFamily="34" charset="0"/>
              </a:rPr>
              <a:t>Explosion in traffic is forcing Mobile Operator to seek scalable backhaul bandwidth</a:t>
            </a:r>
          </a:p>
          <a:p>
            <a:pPr eaLnBrk="1" hangingPunct="1">
              <a:buFontTx/>
              <a:buChar char="-"/>
            </a:pPr>
            <a:endParaRPr lang="en-US" baseline="0" dirty="0" smtClean="0">
              <a:latin typeface="Arial" pitchFamily="34" charset="0"/>
              <a:cs typeface="Arial" pitchFamily="34" charset="0"/>
            </a:endParaRPr>
          </a:p>
        </p:txBody>
      </p:sp>
      <p:sp>
        <p:nvSpPr>
          <p:cNvPr id="645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eaLnBrk="1" hangingPunct="1"/>
            <a:fld id="{CD213283-466A-4C26-AD38-5C7F8DA1C9D6}" type="slidenum">
              <a:rPr lang="ar-SA" sz="1200" smtClean="0"/>
              <a:pPr eaLnBrk="1" hangingPunct="1"/>
              <a:t>35</a:t>
            </a:fld>
            <a:endParaRPr lang="en-US" sz="1200"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latin typeface="Arial" pitchFamily="34" charset="0"/>
                <a:cs typeface="Arial" pitchFamily="34" charset="0"/>
              </a:rPr>
              <a:t>A bit</a:t>
            </a:r>
            <a:r>
              <a:rPr lang="en-US" baseline="0" dirty="0" smtClean="0">
                <a:latin typeface="Arial" pitchFamily="34" charset="0"/>
                <a:cs typeface="Arial" pitchFamily="34" charset="0"/>
              </a:rPr>
              <a:t> more detail on the approach to solving the challenges – Problem and Requirements</a:t>
            </a:r>
          </a:p>
          <a:p>
            <a:pPr eaLnBrk="1" hangingPunct="1"/>
            <a:endParaRPr lang="en-US" baseline="0" dirty="0" smtClean="0">
              <a:latin typeface="Arial" pitchFamily="34" charset="0"/>
              <a:cs typeface="Arial" pitchFamily="34" charset="0"/>
            </a:endParaRPr>
          </a:p>
          <a:p>
            <a:pPr eaLnBrk="1" hangingPunct="1"/>
            <a:r>
              <a:rPr lang="en-US" baseline="0" dirty="0" smtClean="0">
                <a:latin typeface="Arial" pitchFamily="34" charset="0"/>
                <a:cs typeface="Arial" pitchFamily="34" charset="0"/>
              </a:rPr>
              <a:t>Emphasize that the solution  is consistent with the Carrier Ethernet Attributes.</a:t>
            </a:r>
          </a:p>
          <a:p>
            <a:pPr eaLnBrk="1" hangingPunct="1"/>
            <a:r>
              <a:rPr lang="en-US" baseline="0" dirty="0" smtClean="0">
                <a:latin typeface="Arial" pitchFamily="34" charset="0"/>
                <a:cs typeface="Arial" pitchFamily="34" charset="0"/>
              </a:rPr>
              <a:t>	- solution (MEF 8 and MEF 6.x services)</a:t>
            </a:r>
            <a:endParaRPr lang="en-US" dirty="0" smtClean="0">
              <a:latin typeface="Arial" pitchFamily="34" charset="0"/>
              <a:cs typeface="Arial" pitchFamily="34" charset="0"/>
            </a:endParaRPr>
          </a:p>
        </p:txBody>
      </p:sp>
      <p:sp>
        <p:nvSpPr>
          <p:cNvPr id="65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eaLnBrk="1" hangingPunct="1"/>
            <a:fld id="{805E7260-B88E-4AFC-9C95-D65253F3720F}" type="slidenum">
              <a:rPr lang="ar-SA" sz="1200" smtClean="0"/>
              <a:pPr eaLnBrk="1" hangingPunct="1"/>
              <a:t>36</a:t>
            </a:fld>
            <a:endParaRPr lang="en-US" sz="1200"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Arial" pitchFamily="34" charset="0"/>
                <a:cs typeface="Arial" pitchFamily="34" charset="0"/>
              </a:rPr>
              <a:t>Explain the following:</a:t>
            </a:r>
          </a:p>
          <a:p>
            <a:pPr>
              <a:buFontTx/>
              <a:buChar char="-"/>
            </a:pPr>
            <a:r>
              <a:rPr lang="en-US" dirty="0" smtClean="0">
                <a:latin typeface="Arial" pitchFamily="34" charset="0"/>
                <a:cs typeface="Arial" pitchFamily="34" charset="0"/>
              </a:rPr>
              <a:t>Mobile Operator may want to </a:t>
            </a:r>
          </a:p>
          <a:p>
            <a:pPr lvl="1">
              <a:buFontTx/>
              <a:buChar char="-"/>
            </a:pPr>
            <a:r>
              <a:rPr lang="en-US" dirty="0" smtClean="0">
                <a:latin typeface="Arial" pitchFamily="34" charset="0"/>
                <a:cs typeface="Arial" pitchFamily="34" charset="0"/>
              </a:rPr>
              <a:t>continue to use TDM services over legacy network for high priority voice and data</a:t>
            </a:r>
          </a:p>
          <a:p>
            <a:pPr lvl="1">
              <a:buFontTx/>
              <a:buChar char="-"/>
            </a:pPr>
            <a:r>
              <a:rPr lang="en-US" dirty="0" smtClean="0">
                <a:latin typeface="Arial" pitchFamily="34" charset="0"/>
                <a:cs typeface="Arial" pitchFamily="34" charset="0"/>
              </a:rPr>
              <a:t>Seek</a:t>
            </a:r>
            <a:r>
              <a:rPr lang="en-US" baseline="0" dirty="0" smtClean="0">
                <a:latin typeface="Arial" pitchFamily="34" charset="0"/>
                <a:cs typeface="Arial" pitchFamily="34" charset="0"/>
              </a:rPr>
              <a:t> to scale backhaul for high growth data traffic but constrained with TDM interface at BS and NC</a:t>
            </a:r>
          </a:p>
          <a:p>
            <a:pPr lvl="1">
              <a:buFontTx/>
              <a:buChar char="-"/>
            </a:pPr>
            <a:endParaRPr lang="en-US" baseline="0" dirty="0" smtClean="0">
              <a:latin typeface="Arial" pitchFamily="34" charset="0"/>
              <a:cs typeface="Arial" pitchFamily="34" charset="0"/>
            </a:endParaRPr>
          </a:p>
          <a:p>
            <a:pPr lvl="0">
              <a:buFontTx/>
              <a:buChar char="-"/>
            </a:pPr>
            <a:r>
              <a:rPr lang="en-US" baseline="0" dirty="0" smtClean="0">
                <a:latin typeface="Arial" pitchFamily="34" charset="0"/>
                <a:cs typeface="Arial" pitchFamily="34" charset="0"/>
              </a:rPr>
              <a:t>SP can provide CES to support low priority Packet offload with CES across a MEN/CEN</a:t>
            </a:r>
          </a:p>
          <a:p>
            <a:pPr lvl="1">
              <a:buFontTx/>
              <a:buChar char="-"/>
            </a:pPr>
            <a:r>
              <a:rPr lang="en-US" baseline="0" dirty="0" smtClean="0">
                <a:latin typeface="Arial" pitchFamily="34" charset="0"/>
                <a:cs typeface="Arial" pitchFamily="34" charset="0"/>
              </a:rPr>
              <a:t>Clarify that the model is like when a ‘TDM transport group’ gets an Ethernet service from the ‘data group’</a:t>
            </a:r>
          </a:p>
          <a:p>
            <a:pPr lvl="1">
              <a:buFontTx/>
              <a:buChar char="-"/>
            </a:pPr>
            <a:endParaRPr lang="en-US" baseline="0" dirty="0" smtClean="0">
              <a:latin typeface="Arial" pitchFamily="34" charset="0"/>
              <a:cs typeface="Arial" pitchFamily="34" charset="0"/>
            </a:endParaRPr>
          </a:p>
          <a:p>
            <a:pPr lvl="0">
              <a:buFontTx/>
              <a:buChar char="-"/>
            </a:pPr>
            <a:r>
              <a:rPr lang="en-US" baseline="0" dirty="0" smtClean="0">
                <a:latin typeface="Arial" pitchFamily="34" charset="0"/>
                <a:cs typeface="Arial" pitchFamily="34" charset="0"/>
              </a:rPr>
              <a:t>Clarify that the Mobile Operator could also own the GIWF and just request Ethernet service from MEN/SP. This is not shown here.</a:t>
            </a:r>
          </a:p>
          <a:p>
            <a:pPr lvl="1">
              <a:buFontTx/>
              <a:buChar char="-"/>
            </a:pPr>
            <a:endParaRPr lang="en-US" baseline="0" dirty="0" smtClean="0">
              <a:latin typeface="Arial" pitchFamily="34" charset="0"/>
              <a:cs typeface="Arial" pitchFamily="34" charset="0"/>
            </a:endParaRPr>
          </a:p>
          <a:p>
            <a:pPr lvl="0">
              <a:buFontTx/>
              <a:buChar char="-"/>
            </a:pPr>
            <a:r>
              <a:rPr lang="en-US" baseline="0" dirty="0" smtClean="0">
                <a:latin typeface="Arial" pitchFamily="34" charset="0"/>
                <a:cs typeface="Arial" pitchFamily="34" charset="0"/>
              </a:rPr>
              <a:t>Over time, Mobile Operator can migrate all traffic to use CES, if needed.</a:t>
            </a:r>
          </a:p>
          <a:p>
            <a:pPr lvl="0">
              <a:buFontTx/>
              <a:buChar char="-"/>
            </a:pPr>
            <a:endParaRPr lang="en-US" baseline="0" dirty="0" smtClean="0">
              <a:latin typeface="Arial" pitchFamily="34" charset="0"/>
              <a:cs typeface="Arial" pitchFamily="34" charset="0"/>
            </a:endParaRPr>
          </a:p>
          <a:p>
            <a:pPr lvl="0">
              <a:buFontTx/>
              <a:buChar char="-"/>
            </a:pPr>
            <a:r>
              <a:rPr lang="en-US" baseline="0" dirty="0" smtClean="0">
                <a:latin typeface="Arial" pitchFamily="34" charset="0"/>
                <a:cs typeface="Arial" pitchFamily="34" charset="0"/>
              </a:rPr>
              <a:t>Important to note that SP can </a:t>
            </a:r>
          </a:p>
          <a:p>
            <a:pPr lvl="1">
              <a:buFontTx/>
              <a:buChar char="-"/>
            </a:pPr>
            <a:r>
              <a:rPr lang="en-US" baseline="0" dirty="0" smtClean="0">
                <a:latin typeface="Arial" pitchFamily="34" charset="0"/>
                <a:cs typeface="Arial" pitchFamily="34" charset="0"/>
              </a:rPr>
              <a:t>continue to use legacy TDM service to provide a network clock to BS.</a:t>
            </a:r>
          </a:p>
          <a:p>
            <a:pPr lvl="1">
              <a:buFontTx/>
              <a:buChar char="-"/>
            </a:pPr>
            <a:r>
              <a:rPr lang="en-US" baseline="0" dirty="0" smtClean="0">
                <a:latin typeface="Arial" pitchFamily="34" charset="0"/>
                <a:cs typeface="Arial" pitchFamily="34" charset="0"/>
              </a:rPr>
              <a:t>Else, can also use ACR of frame arrival in emulated service</a:t>
            </a:r>
            <a:endParaRPr lang="en-US" dirty="0" smtClean="0">
              <a:latin typeface="Arial" pitchFamily="34" charset="0"/>
              <a:cs typeface="Arial" pitchFamily="34" charset="0"/>
            </a:endParaRPr>
          </a:p>
        </p:txBody>
      </p:sp>
      <p:sp>
        <p:nvSpPr>
          <p:cNvPr id="583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eaLnBrk="1" hangingPunct="1"/>
            <a:fld id="{8406A947-7A9A-40BA-B0C6-F8AB5F96A8CC}" type="slidenum">
              <a:rPr lang="en-US" sz="1200" smtClean="0"/>
              <a:pPr eaLnBrk="1" hangingPunct="1"/>
              <a:t>37</a:t>
            </a:fld>
            <a:endParaRPr lang="en-US" sz="1200"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Arial" pitchFamily="34" charset="0"/>
              <a:cs typeface="Arial" pitchFamily="34" charset="0"/>
            </a:endParaRPr>
          </a:p>
        </p:txBody>
      </p:sp>
      <p:sp>
        <p:nvSpPr>
          <p:cNvPr id="501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itchFamily="34" charset="0"/>
                <a:cs typeface="Arial" pitchFamily="34" charset="0"/>
              </a:defRPr>
            </a:lvl1pPr>
            <a:lvl2pPr marL="742871" indent="-285719" eaLnBrk="0" hangingPunct="0">
              <a:defRPr sz="1600">
                <a:solidFill>
                  <a:schemeClr val="tx1"/>
                </a:solidFill>
                <a:latin typeface="Arial" pitchFamily="34" charset="0"/>
                <a:cs typeface="Arial" pitchFamily="34" charset="0"/>
              </a:defRPr>
            </a:lvl2pPr>
            <a:lvl3pPr marL="1142879" indent="-228576" eaLnBrk="0" hangingPunct="0">
              <a:defRPr sz="1600">
                <a:solidFill>
                  <a:schemeClr val="tx1"/>
                </a:solidFill>
                <a:latin typeface="Arial" pitchFamily="34" charset="0"/>
                <a:cs typeface="Arial" pitchFamily="34" charset="0"/>
              </a:defRPr>
            </a:lvl3pPr>
            <a:lvl4pPr marL="1600031" indent="-228576" eaLnBrk="0" hangingPunct="0">
              <a:defRPr sz="1600">
                <a:solidFill>
                  <a:schemeClr val="tx1"/>
                </a:solidFill>
                <a:latin typeface="Arial" pitchFamily="34" charset="0"/>
                <a:cs typeface="Arial" pitchFamily="34" charset="0"/>
              </a:defRPr>
            </a:lvl4pPr>
            <a:lvl5pPr marL="2057183" indent="-228576" eaLnBrk="0" hangingPunct="0">
              <a:defRPr sz="1600">
                <a:solidFill>
                  <a:schemeClr val="tx1"/>
                </a:solidFill>
                <a:latin typeface="Arial" pitchFamily="34" charset="0"/>
                <a:cs typeface="Arial" pitchFamily="34" charset="0"/>
              </a:defRPr>
            </a:lvl5pPr>
            <a:lvl6pPr marL="2514334" indent="-228576" eaLnBrk="0" fontAlgn="base" hangingPunct="0">
              <a:spcBef>
                <a:spcPct val="0"/>
              </a:spcBef>
              <a:spcAft>
                <a:spcPct val="0"/>
              </a:spcAft>
              <a:defRPr sz="1600">
                <a:solidFill>
                  <a:schemeClr val="tx1"/>
                </a:solidFill>
                <a:latin typeface="Arial" pitchFamily="34" charset="0"/>
                <a:cs typeface="Arial" pitchFamily="34" charset="0"/>
              </a:defRPr>
            </a:lvl6pPr>
            <a:lvl7pPr marL="2971486" indent="-228576" eaLnBrk="0" fontAlgn="base" hangingPunct="0">
              <a:spcBef>
                <a:spcPct val="0"/>
              </a:spcBef>
              <a:spcAft>
                <a:spcPct val="0"/>
              </a:spcAft>
              <a:defRPr sz="1600">
                <a:solidFill>
                  <a:schemeClr val="tx1"/>
                </a:solidFill>
                <a:latin typeface="Arial" pitchFamily="34" charset="0"/>
                <a:cs typeface="Arial" pitchFamily="34" charset="0"/>
              </a:defRPr>
            </a:lvl7pPr>
            <a:lvl8pPr marL="3428638" indent="-228576" eaLnBrk="0" fontAlgn="base" hangingPunct="0">
              <a:spcBef>
                <a:spcPct val="0"/>
              </a:spcBef>
              <a:spcAft>
                <a:spcPct val="0"/>
              </a:spcAft>
              <a:defRPr sz="1600">
                <a:solidFill>
                  <a:schemeClr val="tx1"/>
                </a:solidFill>
                <a:latin typeface="Arial" pitchFamily="34" charset="0"/>
                <a:cs typeface="Arial" pitchFamily="34" charset="0"/>
              </a:defRPr>
            </a:lvl8pPr>
            <a:lvl9pPr marL="3885789" indent="-228576" eaLnBrk="0" fontAlgn="base" hangingPunct="0">
              <a:spcBef>
                <a:spcPct val="0"/>
              </a:spcBef>
              <a:spcAft>
                <a:spcPct val="0"/>
              </a:spcAft>
              <a:defRPr sz="1600">
                <a:solidFill>
                  <a:schemeClr val="tx1"/>
                </a:solidFill>
                <a:latin typeface="Arial" pitchFamily="34" charset="0"/>
                <a:cs typeface="Arial" pitchFamily="34" charset="0"/>
              </a:defRPr>
            </a:lvl9pPr>
          </a:lstStyle>
          <a:p>
            <a:pPr eaLnBrk="1" hangingPunct="1"/>
            <a:fld id="{9A5B22DC-D7F1-47C4-BE78-CFB33631FA70}" type="slidenum">
              <a:rPr lang="en-US" sz="1200" smtClean="0"/>
              <a:pPr eaLnBrk="1" hangingPunct="1"/>
              <a:t>4</a:t>
            </a:fld>
            <a:endParaRPr lang="en-US" sz="1200"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latin typeface="Arial" pitchFamily="34" charset="0"/>
                <a:cs typeface="Arial" pitchFamily="34" charset="0"/>
              </a:rPr>
              <a:t>Explain with</a:t>
            </a:r>
            <a:r>
              <a:rPr lang="en-US" baseline="0" dirty="0" smtClean="0">
                <a:latin typeface="Arial" pitchFamily="34" charset="0"/>
                <a:cs typeface="Arial" pitchFamily="34" charset="0"/>
              </a:rPr>
              <a:t> bit more detail about the EVC, ie.,</a:t>
            </a:r>
          </a:p>
          <a:p>
            <a:pPr eaLnBrk="1" hangingPunct="1">
              <a:buFontTx/>
              <a:buChar char="-"/>
            </a:pPr>
            <a:r>
              <a:rPr lang="en-US" baseline="0" dirty="0" smtClean="0">
                <a:latin typeface="Arial" pitchFamily="34" charset="0"/>
                <a:cs typeface="Arial" pitchFamily="34" charset="0"/>
              </a:rPr>
              <a:t>Guaranteed bit rate and so EIR=0 and EBS=0 but CIR/CBS values suitable for emulated circuit (including overhead)</a:t>
            </a:r>
          </a:p>
          <a:p>
            <a:pPr eaLnBrk="1" hangingPunct="1">
              <a:buFontTx/>
              <a:buChar char="-"/>
            </a:pPr>
            <a:r>
              <a:rPr lang="en-US" baseline="0" dirty="0" smtClean="0">
                <a:latin typeface="Arial" pitchFamily="34" charset="0"/>
                <a:cs typeface="Arial" pitchFamily="34" charset="0"/>
              </a:rPr>
              <a:t>Also, EVC with performance to match emulated circuit requirements</a:t>
            </a:r>
          </a:p>
          <a:p>
            <a:pPr lvl="1" eaLnBrk="1" hangingPunct="1">
              <a:buFontTx/>
              <a:buChar char="-"/>
            </a:pPr>
            <a:r>
              <a:rPr lang="en-US" baseline="0" dirty="0" smtClean="0">
                <a:latin typeface="Arial" pitchFamily="34" charset="0"/>
                <a:cs typeface="Arial" pitchFamily="34" charset="0"/>
              </a:rPr>
              <a:t>Example, low frame delay (FD), low inter frame delay variation (IFDV), high availability, etc.</a:t>
            </a:r>
          </a:p>
          <a:p>
            <a:pPr lvl="0" eaLnBrk="1" hangingPunct="1">
              <a:buFontTx/>
              <a:buChar char="-"/>
            </a:pPr>
            <a:endParaRPr lang="en-US" baseline="0" dirty="0" smtClean="0">
              <a:latin typeface="Arial" pitchFamily="34" charset="0"/>
              <a:cs typeface="Arial" pitchFamily="34" charset="0"/>
            </a:endParaRPr>
          </a:p>
          <a:p>
            <a:pPr lvl="0" eaLnBrk="1" hangingPunct="1">
              <a:buFontTx/>
              <a:buChar char="-"/>
            </a:pPr>
            <a:r>
              <a:rPr lang="en-US" baseline="0" dirty="0" smtClean="0">
                <a:latin typeface="Arial" pitchFamily="34" charset="0"/>
                <a:cs typeface="Arial" pitchFamily="34" charset="0"/>
              </a:rPr>
              <a:t>Explain figure as a representative example of pt-pt EVCs (E-Line) between GIWFs for legacy 2G BS/BSC.</a:t>
            </a:r>
          </a:p>
          <a:p>
            <a:pPr lvl="1" eaLnBrk="1" hangingPunct="1">
              <a:buFontTx/>
              <a:buChar char="-"/>
            </a:pPr>
            <a:r>
              <a:rPr lang="en-US" baseline="0" dirty="0" smtClean="0">
                <a:latin typeface="Arial" pitchFamily="34" charset="0"/>
                <a:cs typeface="Arial" pitchFamily="34" charset="0"/>
              </a:rPr>
              <a:t>Port based service (EPL)</a:t>
            </a:r>
          </a:p>
          <a:p>
            <a:pPr lvl="1" eaLnBrk="1" hangingPunct="1">
              <a:buFontTx/>
              <a:buChar char="-"/>
            </a:pPr>
            <a:endParaRPr lang="en-US" baseline="0" dirty="0" smtClean="0">
              <a:latin typeface="Arial" pitchFamily="34" charset="0"/>
              <a:cs typeface="Arial" pitchFamily="34" charset="0"/>
            </a:endParaRPr>
          </a:p>
          <a:p>
            <a:pPr lvl="0" eaLnBrk="1" hangingPunct="1">
              <a:buFontTx/>
              <a:buChar char="-"/>
            </a:pPr>
            <a:r>
              <a:rPr lang="en-US" baseline="0" dirty="0" smtClean="0">
                <a:latin typeface="Arial" pitchFamily="34" charset="0"/>
                <a:cs typeface="Arial" pitchFamily="34" charset="0"/>
              </a:rPr>
              <a:t>Conclude: MEF Services have the right set of attributes to help the Mobile Operator to transition from TDM to Ethernet based Mobile Backhaul with SLAs to meet both legacy TDM and Ethernet services.</a:t>
            </a:r>
          </a:p>
        </p:txBody>
      </p:sp>
      <p:sp>
        <p:nvSpPr>
          <p:cNvPr id="675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eaLnBrk="1" hangingPunct="1"/>
            <a:fld id="{3ADFCEA1-B772-443B-B888-31EB7D4C8D66}" type="slidenum">
              <a:rPr lang="ar-SA" sz="1200" smtClean="0"/>
              <a:pPr eaLnBrk="1" hangingPunct="1"/>
              <a:t>38</a:t>
            </a:fld>
            <a:endParaRPr lang="en-US" sz="1200"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Arial" pitchFamily="34" charset="0"/>
                <a:cs typeface="Arial" pitchFamily="34" charset="0"/>
              </a:rPr>
              <a:t>With transition to 3G/LTE</a:t>
            </a:r>
            <a:r>
              <a:rPr lang="en-US" baseline="0" dirty="0" smtClean="0">
                <a:latin typeface="Arial" pitchFamily="34" charset="0"/>
                <a:cs typeface="Arial" pitchFamily="34" charset="0"/>
              </a:rPr>
              <a:t> – RAN CEs are getting Ethernet interfaces</a:t>
            </a:r>
          </a:p>
          <a:p>
            <a:endParaRPr lang="en-US" baseline="0" dirty="0" smtClean="0">
              <a:latin typeface="Arial" pitchFamily="34" charset="0"/>
              <a:cs typeface="Arial" pitchFamily="34" charset="0"/>
            </a:endParaRPr>
          </a:p>
          <a:p>
            <a:r>
              <a:rPr lang="en-US" baseline="0" dirty="0" smtClean="0">
                <a:latin typeface="Arial" pitchFamily="34" charset="0"/>
                <a:cs typeface="Arial" pitchFamily="34" charset="0"/>
              </a:rPr>
              <a:t>With MEF Compliant UNIs the Mobile Operator can get a MEF 6 (EVC based) service from the SP/MEN.</a:t>
            </a:r>
          </a:p>
          <a:p>
            <a:pPr>
              <a:buFontTx/>
              <a:buChar char="-"/>
            </a:pPr>
            <a:r>
              <a:rPr lang="en-US" baseline="0" dirty="0" smtClean="0">
                <a:latin typeface="Arial" pitchFamily="34" charset="0"/>
                <a:cs typeface="Arial" pitchFamily="34" charset="0"/>
              </a:rPr>
              <a:t>In some cases the Mobile Operator can continue to use the combination of legacy and MEF 6 services if the RAN CE support both TDM and Ethernet interfaces</a:t>
            </a:r>
          </a:p>
          <a:p>
            <a:pPr>
              <a:buFontTx/>
              <a:buChar char="-"/>
            </a:pPr>
            <a:endParaRPr lang="en-US" baseline="0" dirty="0" smtClean="0">
              <a:latin typeface="Arial" pitchFamily="34" charset="0"/>
              <a:cs typeface="Arial" pitchFamily="34" charset="0"/>
            </a:endParaRPr>
          </a:p>
          <a:p>
            <a:pPr>
              <a:buFontTx/>
              <a:buChar char="-"/>
            </a:pPr>
            <a:r>
              <a:rPr lang="en-US" baseline="0" dirty="0" smtClean="0">
                <a:latin typeface="Arial" pitchFamily="34" charset="0"/>
                <a:cs typeface="Arial" pitchFamily="34" charset="0"/>
              </a:rPr>
              <a:t>Important to note: in use case 2a, the mobile operator can get network synchronization delivered via the legacy TDM connection.</a:t>
            </a:r>
          </a:p>
          <a:p>
            <a:pPr>
              <a:buFontTx/>
              <a:buChar char="-"/>
            </a:pPr>
            <a:endParaRPr lang="en-US" baseline="0" dirty="0" smtClean="0">
              <a:latin typeface="Arial" pitchFamily="34" charset="0"/>
              <a:cs typeface="Arial" pitchFamily="34" charset="0"/>
            </a:endParaRPr>
          </a:p>
          <a:p>
            <a:pPr>
              <a:buFontTx/>
              <a:buChar char="-"/>
            </a:pPr>
            <a:r>
              <a:rPr lang="en-US" baseline="0" dirty="0" smtClean="0">
                <a:latin typeface="Arial" pitchFamily="34" charset="0"/>
                <a:cs typeface="Arial" pitchFamily="34" charset="0"/>
              </a:rPr>
              <a:t>In use case 2b alternate methods of synchronization distribution  are needed.</a:t>
            </a:r>
          </a:p>
        </p:txBody>
      </p:sp>
      <p:sp>
        <p:nvSpPr>
          <p:cNvPr id="593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eaLnBrk="1" hangingPunct="1"/>
            <a:fld id="{C2D153D5-9ACC-4AFD-B841-794BC78A6AE1}" type="slidenum">
              <a:rPr lang="en-US" sz="1200" smtClean="0"/>
              <a:pPr eaLnBrk="1" hangingPunct="1"/>
              <a:t>39</a:t>
            </a:fld>
            <a:endParaRPr lang="en-US" sz="1200"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eaLnBrk="1" hangingPunct="1"/>
            <a:fld id="{E60C656B-0449-48A1-823F-03CDC918A4B2}" type="slidenum">
              <a:rPr lang="ar-SA" sz="1200" smtClean="0"/>
              <a:pPr eaLnBrk="1" hangingPunct="1"/>
              <a:t>40</a:t>
            </a:fld>
            <a:endParaRPr lang="en-US" sz="1200" dirty="0" smtClean="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latin typeface="Arial" pitchFamily="34" charset="0"/>
                <a:cs typeface="Arial" pitchFamily="34" charset="0"/>
              </a:rPr>
              <a:t>Emphasize the need for</a:t>
            </a:r>
          </a:p>
          <a:p>
            <a:pPr eaLnBrk="1" hangingPunct="1">
              <a:buFontTx/>
              <a:buChar char="-"/>
            </a:pPr>
            <a:r>
              <a:rPr lang="en-US" baseline="0" dirty="0" smtClean="0">
                <a:latin typeface="Arial" pitchFamily="34" charset="0"/>
                <a:cs typeface="Arial" pitchFamily="34" charset="0"/>
              </a:rPr>
              <a:t>All MEF 6.x services: ELINE/E-Lan/E-Tree</a:t>
            </a:r>
          </a:p>
          <a:p>
            <a:pPr eaLnBrk="1" hangingPunct="1">
              <a:buFontTx/>
              <a:buChar char="-"/>
            </a:pPr>
            <a:r>
              <a:rPr lang="en-US" baseline="0" dirty="0" smtClean="0">
                <a:latin typeface="Arial" pitchFamily="34" charset="0"/>
                <a:cs typeface="Arial" pitchFamily="34" charset="0"/>
              </a:rPr>
              <a:t>Multiple Classes of Service: at least 2 – Real time vs Best Effort</a:t>
            </a:r>
          </a:p>
          <a:p>
            <a:pPr eaLnBrk="1" hangingPunct="1">
              <a:buFontTx/>
              <a:buChar char="-"/>
            </a:pPr>
            <a:r>
              <a:rPr lang="en-US" baseline="0" dirty="0" smtClean="0">
                <a:latin typeface="Arial" pitchFamily="34" charset="0"/>
                <a:cs typeface="Arial" pitchFamily="34" charset="0"/>
              </a:rPr>
              <a:t>SLS objectives to guarantee performance unique to each CoS instance</a:t>
            </a:r>
          </a:p>
          <a:p>
            <a:pPr eaLnBrk="1" hangingPunct="1">
              <a:buFontTx/>
              <a:buChar char="-"/>
            </a:pPr>
            <a:r>
              <a:rPr lang="en-US" baseline="0" dirty="0" smtClean="0">
                <a:latin typeface="Arial" pitchFamily="34" charset="0"/>
                <a:cs typeface="Arial" pitchFamily="34" charset="0"/>
              </a:rPr>
              <a:t>Also, critical to have MEF compliant UNIs</a:t>
            </a:r>
          </a:p>
          <a:p>
            <a:pPr eaLnBrk="1" hangingPunct="1">
              <a:buFontTx/>
              <a:buChar char="-"/>
            </a:pPr>
            <a:endParaRPr lang="en-US" dirty="0" smtClean="0">
              <a:latin typeface="Arial" pitchFamily="34" charset="0"/>
              <a:cs typeface="Arial" pitchFamily="34" charset="0"/>
            </a:endParaRPr>
          </a:p>
          <a:p>
            <a:pPr eaLnBrk="1" hangingPunct="1">
              <a:buFontTx/>
              <a:buChar char="-"/>
            </a:pPr>
            <a:r>
              <a:rPr lang="en-US" dirty="0" smtClean="0">
                <a:latin typeface="Arial" pitchFamily="34" charset="0"/>
                <a:cs typeface="Arial" pitchFamily="34" charset="0"/>
              </a:rPr>
              <a:t>Remind again that frequency synchronization can be with ACR</a:t>
            </a:r>
            <a:r>
              <a:rPr lang="en-US" baseline="0" dirty="0" smtClean="0">
                <a:latin typeface="Arial" pitchFamily="34" charset="0"/>
                <a:cs typeface="Arial" pitchFamily="34" charset="0"/>
              </a:rPr>
              <a:t> using frame arrival rates</a:t>
            </a:r>
            <a:endParaRPr lang="en-US" dirty="0" smtClean="0">
              <a:latin typeface="Arial" pitchFamily="34" charset="0"/>
              <a:cs typeface="Arial"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E1A0420D-4BDA-4360-A08B-EDCC55BF8CC9}" type="slidenum">
              <a:rPr lang="en-US" smtClean="0"/>
              <a:pPr/>
              <a:t>41</a:t>
            </a:fld>
            <a:endParaRPr lang="en-US" dirty="0" smtClean="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dirty="0" smtClean="0">
              <a:latin typeface="Arial" pitchFamily="34" charset="0"/>
              <a:cs typeface="Arial" pitchFamily="34" charset="0"/>
            </a:endParaRPr>
          </a:p>
        </p:txBody>
      </p:sp>
      <p:sp>
        <p:nvSpPr>
          <p:cNvPr id="51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itchFamily="34" charset="0"/>
                <a:cs typeface="Arial" pitchFamily="34" charset="0"/>
              </a:defRPr>
            </a:lvl1pPr>
            <a:lvl2pPr marL="742871" indent="-285719" eaLnBrk="0" hangingPunct="0">
              <a:defRPr sz="1600">
                <a:solidFill>
                  <a:schemeClr val="tx1"/>
                </a:solidFill>
                <a:latin typeface="Arial" pitchFamily="34" charset="0"/>
                <a:cs typeface="Arial" pitchFamily="34" charset="0"/>
              </a:defRPr>
            </a:lvl2pPr>
            <a:lvl3pPr marL="1142879" indent="-228576" eaLnBrk="0" hangingPunct="0">
              <a:defRPr sz="1600">
                <a:solidFill>
                  <a:schemeClr val="tx1"/>
                </a:solidFill>
                <a:latin typeface="Arial" pitchFamily="34" charset="0"/>
                <a:cs typeface="Arial" pitchFamily="34" charset="0"/>
              </a:defRPr>
            </a:lvl3pPr>
            <a:lvl4pPr marL="1600031" indent="-228576" eaLnBrk="0" hangingPunct="0">
              <a:defRPr sz="1600">
                <a:solidFill>
                  <a:schemeClr val="tx1"/>
                </a:solidFill>
                <a:latin typeface="Arial" pitchFamily="34" charset="0"/>
                <a:cs typeface="Arial" pitchFamily="34" charset="0"/>
              </a:defRPr>
            </a:lvl4pPr>
            <a:lvl5pPr marL="2057183" indent="-228576" eaLnBrk="0" hangingPunct="0">
              <a:defRPr sz="1600">
                <a:solidFill>
                  <a:schemeClr val="tx1"/>
                </a:solidFill>
                <a:latin typeface="Arial" pitchFamily="34" charset="0"/>
                <a:cs typeface="Arial" pitchFamily="34" charset="0"/>
              </a:defRPr>
            </a:lvl5pPr>
            <a:lvl6pPr marL="2514334" indent="-228576" eaLnBrk="0" fontAlgn="base" hangingPunct="0">
              <a:spcBef>
                <a:spcPct val="0"/>
              </a:spcBef>
              <a:spcAft>
                <a:spcPct val="0"/>
              </a:spcAft>
              <a:defRPr sz="1600">
                <a:solidFill>
                  <a:schemeClr val="tx1"/>
                </a:solidFill>
                <a:latin typeface="Arial" pitchFamily="34" charset="0"/>
                <a:cs typeface="Arial" pitchFamily="34" charset="0"/>
              </a:defRPr>
            </a:lvl6pPr>
            <a:lvl7pPr marL="2971486" indent="-228576" eaLnBrk="0" fontAlgn="base" hangingPunct="0">
              <a:spcBef>
                <a:spcPct val="0"/>
              </a:spcBef>
              <a:spcAft>
                <a:spcPct val="0"/>
              </a:spcAft>
              <a:defRPr sz="1600">
                <a:solidFill>
                  <a:schemeClr val="tx1"/>
                </a:solidFill>
                <a:latin typeface="Arial" pitchFamily="34" charset="0"/>
                <a:cs typeface="Arial" pitchFamily="34" charset="0"/>
              </a:defRPr>
            </a:lvl7pPr>
            <a:lvl8pPr marL="3428638" indent="-228576" eaLnBrk="0" fontAlgn="base" hangingPunct="0">
              <a:spcBef>
                <a:spcPct val="0"/>
              </a:spcBef>
              <a:spcAft>
                <a:spcPct val="0"/>
              </a:spcAft>
              <a:defRPr sz="1600">
                <a:solidFill>
                  <a:schemeClr val="tx1"/>
                </a:solidFill>
                <a:latin typeface="Arial" pitchFamily="34" charset="0"/>
                <a:cs typeface="Arial" pitchFamily="34" charset="0"/>
              </a:defRPr>
            </a:lvl8pPr>
            <a:lvl9pPr marL="3885789" indent="-228576" eaLnBrk="0" fontAlgn="base" hangingPunct="0">
              <a:spcBef>
                <a:spcPct val="0"/>
              </a:spcBef>
              <a:spcAft>
                <a:spcPct val="0"/>
              </a:spcAft>
              <a:defRPr sz="1600">
                <a:solidFill>
                  <a:schemeClr val="tx1"/>
                </a:solidFill>
                <a:latin typeface="Arial" pitchFamily="34" charset="0"/>
                <a:cs typeface="Arial" pitchFamily="34" charset="0"/>
              </a:defRPr>
            </a:lvl9pPr>
          </a:lstStyle>
          <a:p>
            <a:pPr eaLnBrk="1" hangingPunct="1"/>
            <a:fld id="{C2121A67-CB16-4869-857F-CAFDCC9EF17C}" type="slidenum">
              <a:rPr lang="en-US" sz="1200" smtClean="0"/>
              <a:pPr eaLnBrk="1" hangingPunct="1"/>
              <a:t>6</a:t>
            </a:fld>
            <a:endParaRPr lang="en-US" sz="1200"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latin typeface="Arial" pitchFamily="34" charset="0"/>
              <a:cs typeface="Arial" pitchFamily="34" charset="0"/>
            </a:endParaRPr>
          </a:p>
        </p:txBody>
      </p:sp>
      <p:sp>
        <p:nvSpPr>
          <p:cNvPr id="52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itchFamily="34" charset="0"/>
                <a:cs typeface="Arial" pitchFamily="34" charset="0"/>
              </a:defRPr>
            </a:lvl1pPr>
            <a:lvl2pPr marL="742871" indent="-285719" eaLnBrk="0" hangingPunct="0">
              <a:defRPr sz="1600">
                <a:solidFill>
                  <a:schemeClr val="tx1"/>
                </a:solidFill>
                <a:latin typeface="Arial" pitchFamily="34" charset="0"/>
                <a:cs typeface="Arial" pitchFamily="34" charset="0"/>
              </a:defRPr>
            </a:lvl2pPr>
            <a:lvl3pPr marL="1142879" indent="-228576" eaLnBrk="0" hangingPunct="0">
              <a:defRPr sz="1600">
                <a:solidFill>
                  <a:schemeClr val="tx1"/>
                </a:solidFill>
                <a:latin typeface="Arial" pitchFamily="34" charset="0"/>
                <a:cs typeface="Arial" pitchFamily="34" charset="0"/>
              </a:defRPr>
            </a:lvl3pPr>
            <a:lvl4pPr marL="1600031" indent="-228576" eaLnBrk="0" hangingPunct="0">
              <a:defRPr sz="1600">
                <a:solidFill>
                  <a:schemeClr val="tx1"/>
                </a:solidFill>
                <a:latin typeface="Arial" pitchFamily="34" charset="0"/>
                <a:cs typeface="Arial" pitchFamily="34" charset="0"/>
              </a:defRPr>
            </a:lvl4pPr>
            <a:lvl5pPr marL="2057183" indent="-228576" eaLnBrk="0" hangingPunct="0">
              <a:defRPr sz="1600">
                <a:solidFill>
                  <a:schemeClr val="tx1"/>
                </a:solidFill>
                <a:latin typeface="Arial" pitchFamily="34" charset="0"/>
                <a:cs typeface="Arial" pitchFamily="34" charset="0"/>
              </a:defRPr>
            </a:lvl5pPr>
            <a:lvl6pPr marL="2514334" indent="-228576" eaLnBrk="0" fontAlgn="base" hangingPunct="0">
              <a:spcBef>
                <a:spcPct val="0"/>
              </a:spcBef>
              <a:spcAft>
                <a:spcPct val="0"/>
              </a:spcAft>
              <a:defRPr sz="1600">
                <a:solidFill>
                  <a:schemeClr val="tx1"/>
                </a:solidFill>
                <a:latin typeface="Arial" pitchFamily="34" charset="0"/>
                <a:cs typeface="Arial" pitchFamily="34" charset="0"/>
              </a:defRPr>
            </a:lvl6pPr>
            <a:lvl7pPr marL="2971486" indent="-228576" eaLnBrk="0" fontAlgn="base" hangingPunct="0">
              <a:spcBef>
                <a:spcPct val="0"/>
              </a:spcBef>
              <a:spcAft>
                <a:spcPct val="0"/>
              </a:spcAft>
              <a:defRPr sz="1600">
                <a:solidFill>
                  <a:schemeClr val="tx1"/>
                </a:solidFill>
                <a:latin typeface="Arial" pitchFamily="34" charset="0"/>
                <a:cs typeface="Arial" pitchFamily="34" charset="0"/>
              </a:defRPr>
            </a:lvl7pPr>
            <a:lvl8pPr marL="3428638" indent="-228576" eaLnBrk="0" fontAlgn="base" hangingPunct="0">
              <a:spcBef>
                <a:spcPct val="0"/>
              </a:spcBef>
              <a:spcAft>
                <a:spcPct val="0"/>
              </a:spcAft>
              <a:defRPr sz="1600">
                <a:solidFill>
                  <a:schemeClr val="tx1"/>
                </a:solidFill>
                <a:latin typeface="Arial" pitchFamily="34" charset="0"/>
                <a:cs typeface="Arial" pitchFamily="34" charset="0"/>
              </a:defRPr>
            </a:lvl8pPr>
            <a:lvl9pPr marL="3885789" indent="-228576" eaLnBrk="0" fontAlgn="base" hangingPunct="0">
              <a:spcBef>
                <a:spcPct val="0"/>
              </a:spcBef>
              <a:spcAft>
                <a:spcPct val="0"/>
              </a:spcAft>
              <a:defRPr sz="1600">
                <a:solidFill>
                  <a:schemeClr val="tx1"/>
                </a:solidFill>
                <a:latin typeface="Arial" pitchFamily="34" charset="0"/>
                <a:cs typeface="Arial" pitchFamily="34" charset="0"/>
              </a:defRPr>
            </a:lvl9pPr>
          </a:lstStyle>
          <a:p>
            <a:pPr eaLnBrk="1" hangingPunct="1"/>
            <a:fld id="{889A7A75-270F-4352-8B3C-1A119BB28C81}" type="slidenum">
              <a:rPr lang="ar-SA" sz="1200" smtClean="0"/>
              <a:pPr eaLnBrk="1" hangingPunct="1"/>
              <a:t>7</a:t>
            </a:fld>
            <a:endParaRPr lang="en-US" sz="1200"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Arial" pitchFamily="34" charset="0"/>
                <a:cs typeface="Arial" pitchFamily="34" charset="0"/>
              </a:rPr>
              <a:t>The</a:t>
            </a:r>
            <a:r>
              <a:rPr lang="en-US" baseline="0" dirty="0" smtClean="0">
                <a:latin typeface="Arial" pitchFamily="34" charset="0"/>
                <a:cs typeface="Arial" pitchFamily="34" charset="0"/>
              </a:rPr>
              <a:t> IA relies on MEF specifications – services, attributes, interface, management, etc.</a:t>
            </a:r>
          </a:p>
          <a:p>
            <a:endParaRPr lang="en-US" baseline="0" dirty="0" smtClean="0">
              <a:latin typeface="Arial" pitchFamily="34" charset="0"/>
              <a:cs typeface="Arial" pitchFamily="34" charset="0"/>
            </a:endParaRPr>
          </a:p>
          <a:p>
            <a:r>
              <a:rPr lang="en-US" baseline="0" dirty="0" smtClean="0">
                <a:latin typeface="Arial" pitchFamily="34" charset="0"/>
                <a:cs typeface="Arial" pitchFamily="34" charset="0"/>
              </a:rPr>
              <a:t>Also, consistent with other SDO’s work – example, ITU-T or NGMN’s work.</a:t>
            </a:r>
          </a:p>
          <a:p>
            <a:endParaRPr lang="en-US" baseline="0" dirty="0" smtClean="0">
              <a:latin typeface="Arial" pitchFamily="34" charset="0"/>
              <a:cs typeface="Arial" pitchFamily="34" charset="0"/>
            </a:endParaRPr>
          </a:p>
          <a:p>
            <a:r>
              <a:rPr lang="en-US" baseline="0" dirty="0" smtClean="0">
                <a:latin typeface="Arial" pitchFamily="34" charset="0"/>
                <a:cs typeface="Arial" pitchFamily="34" charset="0"/>
              </a:rPr>
              <a:t>The IA applies the body of work to the use case of Mobile Backhaul for interoperable implementations between:</a:t>
            </a:r>
          </a:p>
          <a:p>
            <a:pPr>
              <a:buFontTx/>
              <a:buChar char="-"/>
            </a:pPr>
            <a:r>
              <a:rPr lang="en-US" baseline="0" dirty="0" smtClean="0">
                <a:latin typeface="Arial" pitchFamily="34" charset="0"/>
                <a:cs typeface="Arial" pitchFamily="34" charset="0"/>
              </a:rPr>
              <a:t>Vendor equipment</a:t>
            </a:r>
          </a:p>
          <a:p>
            <a:pPr>
              <a:buFontTx/>
              <a:buChar char="-"/>
            </a:pPr>
            <a:r>
              <a:rPr lang="en-US" baseline="0" dirty="0" smtClean="0">
                <a:latin typeface="Arial" pitchFamily="34" charset="0"/>
                <a:cs typeface="Arial" pitchFamily="34" charset="0"/>
              </a:rPr>
              <a:t> MEN Operator and Mobile Operator operations</a:t>
            </a:r>
          </a:p>
          <a:p>
            <a:pPr>
              <a:buFontTx/>
              <a:buChar char="-"/>
            </a:pPr>
            <a:endParaRPr lang="en-US" baseline="0" dirty="0" smtClean="0">
              <a:latin typeface="Arial" pitchFamily="34" charset="0"/>
              <a:cs typeface="Arial" pitchFamily="34" charset="0"/>
            </a:endParaRPr>
          </a:p>
          <a:p>
            <a:pPr>
              <a:buFontTx/>
              <a:buChar char="-"/>
            </a:pPr>
            <a:endParaRPr lang="en-US" dirty="0" smtClean="0">
              <a:latin typeface="Arial" pitchFamily="34" charset="0"/>
              <a:cs typeface="Arial" pitchFamily="34" charset="0"/>
            </a:endParaRPr>
          </a:p>
        </p:txBody>
      </p:sp>
      <p:sp>
        <p:nvSpPr>
          <p:cNvPr id="53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itchFamily="34" charset="0"/>
                <a:cs typeface="Arial" pitchFamily="34" charset="0"/>
              </a:defRPr>
            </a:lvl1pPr>
            <a:lvl2pPr marL="742871" indent="-285719" eaLnBrk="0" hangingPunct="0">
              <a:defRPr sz="1600">
                <a:solidFill>
                  <a:schemeClr val="tx1"/>
                </a:solidFill>
                <a:latin typeface="Arial" pitchFamily="34" charset="0"/>
                <a:cs typeface="Arial" pitchFamily="34" charset="0"/>
              </a:defRPr>
            </a:lvl2pPr>
            <a:lvl3pPr marL="1142879" indent="-228576" eaLnBrk="0" hangingPunct="0">
              <a:defRPr sz="1600">
                <a:solidFill>
                  <a:schemeClr val="tx1"/>
                </a:solidFill>
                <a:latin typeface="Arial" pitchFamily="34" charset="0"/>
                <a:cs typeface="Arial" pitchFamily="34" charset="0"/>
              </a:defRPr>
            </a:lvl3pPr>
            <a:lvl4pPr marL="1600031" indent="-228576" eaLnBrk="0" hangingPunct="0">
              <a:defRPr sz="1600">
                <a:solidFill>
                  <a:schemeClr val="tx1"/>
                </a:solidFill>
                <a:latin typeface="Arial" pitchFamily="34" charset="0"/>
                <a:cs typeface="Arial" pitchFamily="34" charset="0"/>
              </a:defRPr>
            </a:lvl4pPr>
            <a:lvl5pPr marL="2057183" indent="-228576" eaLnBrk="0" hangingPunct="0">
              <a:defRPr sz="1600">
                <a:solidFill>
                  <a:schemeClr val="tx1"/>
                </a:solidFill>
                <a:latin typeface="Arial" pitchFamily="34" charset="0"/>
                <a:cs typeface="Arial" pitchFamily="34" charset="0"/>
              </a:defRPr>
            </a:lvl5pPr>
            <a:lvl6pPr marL="2514334" indent="-228576" eaLnBrk="0" fontAlgn="base" hangingPunct="0">
              <a:spcBef>
                <a:spcPct val="0"/>
              </a:spcBef>
              <a:spcAft>
                <a:spcPct val="0"/>
              </a:spcAft>
              <a:defRPr sz="1600">
                <a:solidFill>
                  <a:schemeClr val="tx1"/>
                </a:solidFill>
                <a:latin typeface="Arial" pitchFamily="34" charset="0"/>
                <a:cs typeface="Arial" pitchFamily="34" charset="0"/>
              </a:defRPr>
            </a:lvl6pPr>
            <a:lvl7pPr marL="2971486" indent="-228576" eaLnBrk="0" fontAlgn="base" hangingPunct="0">
              <a:spcBef>
                <a:spcPct val="0"/>
              </a:spcBef>
              <a:spcAft>
                <a:spcPct val="0"/>
              </a:spcAft>
              <a:defRPr sz="1600">
                <a:solidFill>
                  <a:schemeClr val="tx1"/>
                </a:solidFill>
                <a:latin typeface="Arial" pitchFamily="34" charset="0"/>
                <a:cs typeface="Arial" pitchFamily="34" charset="0"/>
              </a:defRPr>
            </a:lvl7pPr>
            <a:lvl8pPr marL="3428638" indent="-228576" eaLnBrk="0" fontAlgn="base" hangingPunct="0">
              <a:spcBef>
                <a:spcPct val="0"/>
              </a:spcBef>
              <a:spcAft>
                <a:spcPct val="0"/>
              </a:spcAft>
              <a:defRPr sz="1600">
                <a:solidFill>
                  <a:schemeClr val="tx1"/>
                </a:solidFill>
                <a:latin typeface="Arial" pitchFamily="34" charset="0"/>
                <a:cs typeface="Arial" pitchFamily="34" charset="0"/>
              </a:defRPr>
            </a:lvl8pPr>
            <a:lvl9pPr marL="3885789" indent="-228576" eaLnBrk="0" fontAlgn="base" hangingPunct="0">
              <a:spcBef>
                <a:spcPct val="0"/>
              </a:spcBef>
              <a:spcAft>
                <a:spcPct val="0"/>
              </a:spcAft>
              <a:defRPr sz="1600">
                <a:solidFill>
                  <a:schemeClr val="tx1"/>
                </a:solidFill>
                <a:latin typeface="Arial" pitchFamily="34" charset="0"/>
                <a:cs typeface="Arial" pitchFamily="34" charset="0"/>
              </a:defRPr>
            </a:lvl9pPr>
          </a:lstStyle>
          <a:p>
            <a:pPr eaLnBrk="1" hangingPunct="1"/>
            <a:fld id="{227D53FE-E3AC-444C-AC06-01EE3486EB7E}" type="slidenum">
              <a:rPr lang="en-US" sz="1200" smtClean="0"/>
              <a:pPr eaLnBrk="1" hangingPunct="1"/>
              <a:t>8</a:t>
            </a:fld>
            <a:endParaRPr lang="en-US" sz="1200"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itchFamily="34" charset="0"/>
                <a:cs typeface="Arial" pitchFamily="34" charset="0"/>
              </a:defRPr>
            </a:lvl1pPr>
            <a:lvl2pPr marL="742871" indent="-285719" eaLnBrk="0" hangingPunct="0">
              <a:defRPr sz="1600">
                <a:solidFill>
                  <a:schemeClr val="tx1"/>
                </a:solidFill>
                <a:latin typeface="Arial" pitchFamily="34" charset="0"/>
                <a:cs typeface="Arial" pitchFamily="34" charset="0"/>
              </a:defRPr>
            </a:lvl2pPr>
            <a:lvl3pPr marL="1142879" indent="-228576" eaLnBrk="0" hangingPunct="0">
              <a:defRPr sz="1600">
                <a:solidFill>
                  <a:schemeClr val="tx1"/>
                </a:solidFill>
                <a:latin typeface="Arial" pitchFamily="34" charset="0"/>
                <a:cs typeface="Arial" pitchFamily="34" charset="0"/>
              </a:defRPr>
            </a:lvl3pPr>
            <a:lvl4pPr marL="1600031" indent="-228576" eaLnBrk="0" hangingPunct="0">
              <a:defRPr sz="1600">
                <a:solidFill>
                  <a:schemeClr val="tx1"/>
                </a:solidFill>
                <a:latin typeface="Arial" pitchFamily="34" charset="0"/>
                <a:cs typeface="Arial" pitchFamily="34" charset="0"/>
              </a:defRPr>
            </a:lvl4pPr>
            <a:lvl5pPr marL="2057183" indent="-228576" eaLnBrk="0" hangingPunct="0">
              <a:defRPr sz="1600">
                <a:solidFill>
                  <a:schemeClr val="tx1"/>
                </a:solidFill>
                <a:latin typeface="Arial" pitchFamily="34" charset="0"/>
                <a:cs typeface="Arial" pitchFamily="34" charset="0"/>
              </a:defRPr>
            </a:lvl5pPr>
            <a:lvl6pPr marL="2514334" indent="-228576" eaLnBrk="0" fontAlgn="base" hangingPunct="0">
              <a:spcBef>
                <a:spcPct val="0"/>
              </a:spcBef>
              <a:spcAft>
                <a:spcPct val="0"/>
              </a:spcAft>
              <a:defRPr sz="1600">
                <a:solidFill>
                  <a:schemeClr val="tx1"/>
                </a:solidFill>
                <a:latin typeface="Arial" pitchFamily="34" charset="0"/>
                <a:cs typeface="Arial" pitchFamily="34" charset="0"/>
              </a:defRPr>
            </a:lvl6pPr>
            <a:lvl7pPr marL="2971486" indent="-228576" eaLnBrk="0" fontAlgn="base" hangingPunct="0">
              <a:spcBef>
                <a:spcPct val="0"/>
              </a:spcBef>
              <a:spcAft>
                <a:spcPct val="0"/>
              </a:spcAft>
              <a:defRPr sz="1600">
                <a:solidFill>
                  <a:schemeClr val="tx1"/>
                </a:solidFill>
                <a:latin typeface="Arial" pitchFamily="34" charset="0"/>
                <a:cs typeface="Arial" pitchFamily="34" charset="0"/>
              </a:defRPr>
            </a:lvl7pPr>
            <a:lvl8pPr marL="3428638" indent="-228576" eaLnBrk="0" fontAlgn="base" hangingPunct="0">
              <a:spcBef>
                <a:spcPct val="0"/>
              </a:spcBef>
              <a:spcAft>
                <a:spcPct val="0"/>
              </a:spcAft>
              <a:defRPr sz="1600">
                <a:solidFill>
                  <a:schemeClr val="tx1"/>
                </a:solidFill>
                <a:latin typeface="Arial" pitchFamily="34" charset="0"/>
                <a:cs typeface="Arial" pitchFamily="34" charset="0"/>
              </a:defRPr>
            </a:lvl8pPr>
            <a:lvl9pPr marL="3885789" indent="-228576" eaLnBrk="0" fontAlgn="base" hangingPunct="0">
              <a:spcBef>
                <a:spcPct val="0"/>
              </a:spcBef>
              <a:spcAft>
                <a:spcPct val="0"/>
              </a:spcAft>
              <a:defRPr sz="1600">
                <a:solidFill>
                  <a:schemeClr val="tx1"/>
                </a:solidFill>
                <a:latin typeface="Arial" pitchFamily="34" charset="0"/>
                <a:cs typeface="Arial" pitchFamily="34" charset="0"/>
              </a:defRPr>
            </a:lvl9pPr>
          </a:lstStyle>
          <a:p>
            <a:pPr eaLnBrk="1" hangingPunct="1"/>
            <a:fld id="{11CC5512-9D0F-495C-8B2A-A7BC40DA372B}" type="slidenum">
              <a:rPr lang="en-US" sz="1200" smtClean="0"/>
              <a:pPr eaLnBrk="1" hangingPunct="1"/>
              <a:t>9</a:t>
            </a:fld>
            <a:endParaRPr lang="en-US" sz="1200" dirty="0"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7781" indent="-177781">
              <a:spcBef>
                <a:spcPct val="20000"/>
              </a:spcBef>
              <a:buFontTx/>
              <a:buChar char="•"/>
            </a:pPr>
            <a:r>
              <a:rPr lang="en-US" dirty="0" smtClean="0">
                <a:latin typeface="Arial" pitchFamily="34" charset="0"/>
                <a:cs typeface="Arial" pitchFamily="34" charset="0"/>
              </a:rPr>
              <a:t>The RAN CE is a generic term that identifies a mobile network node or site, such as a RAN network Controller or RAN Base Station</a:t>
            </a:r>
          </a:p>
          <a:p>
            <a:pPr marL="177781" indent="-177781">
              <a:spcBef>
                <a:spcPct val="20000"/>
              </a:spcBef>
              <a:buFontTx/>
              <a:buChar char="•"/>
            </a:pPr>
            <a:r>
              <a:rPr lang="en-US" dirty="0" smtClean="0">
                <a:latin typeface="Arial" pitchFamily="34" charset="0"/>
                <a:cs typeface="Arial" pitchFamily="34" charset="0"/>
              </a:rPr>
              <a:t>A RAN NC may be a single network controller or a site composed of several network elements including: OSS, WCDMA Radio Network Controller or Synchronization Server.</a:t>
            </a:r>
          </a:p>
          <a:p>
            <a:pPr marL="177781" indent="-177781">
              <a:spcBef>
                <a:spcPct val="20000"/>
              </a:spcBef>
              <a:buFontTx/>
              <a:buChar char="•"/>
            </a:pPr>
            <a:endParaRPr lang="en-US" dirty="0" smtClean="0">
              <a:latin typeface="Arial" pitchFamily="34" charset="0"/>
              <a:cs typeface="Arial" pitchFamily="34" charset="0"/>
            </a:endParaRPr>
          </a:p>
          <a:p>
            <a:pPr marL="177781" indent="-177781">
              <a:spcBef>
                <a:spcPct val="20000"/>
              </a:spcBef>
              <a:buFontTx/>
              <a:buChar char="•"/>
            </a:pPr>
            <a:r>
              <a:rPr lang="en-US" dirty="0" smtClean="0">
                <a:latin typeface="Arial" pitchFamily="34" charset="0"/>
                <a:cs typeface="Arial" pitchFamily="34" charset="0"/>
              </a:rPr>
              <a:t>Customer (Subscriber) = Mobile Operator, ie., one who purchases the backhaul service between CES</a:t>
            </a:r>
          </a:p>
          <a:p>
            <a:pPr marL="177781" indent="-177781">
              <a:spcBef>
                <a:spcPct val="20000"/>
              </a:spcBef>
              <a:buFontTx/>
              <a:buChar char="•"/>
            </a:pPr>
            <a:r>
              <a:rPr lang="en-US" dirty="0" smtClean="0">
                <a:latin typeface="Arial" pitchFamily="34" charset="0"/>
                <a:cs typeface="Arial" pitchFamily="34" charset="0"/>
              </a:rPr>
              <a:t>Service Provider or Operator = one who offers the Mobile Backhaul service between demarcation between customer and SP</a:t>
            </a:r>
          </a:p>
          <a:p>
            <a:pPr marL="177781" indent="-177781">
              <a:spcBef>
                <a:spcPct val="20000"/>
              </a:spcBef>
              <a:buFontTx/>
              <a:buChar char="•"/>
            </a:pPr>
            <a:r>
              <a:rPr lang="en-US" dirty="0" smtClean="0">
                <a:latin typeface="Arial" pitchFamily="34" charset="0"/>
                <a:cs typeface="Arial" pitchFamily="34" charset="0"/>
              </a:rPr>
              <a:t>Important to note: demarcation</a:t>
            </a:r>
            <a:r>
              <a:rPr lang="en-US" baseline="0" dirty="0" smtClean="0">
                <a:latin typeface="Arial" pitchFamily="34" charset="0"/>
                <a:cs typeface="Arial" pitchFamily="34" charset="0"/>
              </a:rPr>
              <a:t> of responsibility between customer and SP</a:t>
            </a:r>
          </a:p>
          <a:p>
            <a:pPr marL="177781" indent="-177781">
              <a:spcBef>
                <a:spcPct val="20000"/>
              </a:spcBef>
              <a:buFontTx/>
              <a:buChar char="•"/>
            </a:pPr>
            <a:r>
              <a:rPr lang="en-US" baseline="0" dirty="0" smtClean="0">
                <a:latin typeface="Arial" pitchFamily="34" charset="0"/>
                <a:cs typeface="Arial" pitchFamily="34" charset="0"/>
              </a:rPr>
              <a:t>Important to note: scope of responsibility for Mobile Operator is RAN CE to RAN CE</a:t>
            </a:r>
          </a:p>
          <a:p>
            <a:pPr marL="177781" indent="-177781">
              <a:spcBef>
                <a:spcPct val="20000"/>
              </a:spcBef>
              <a:buFontTx/>
              <a:buChar char="•"/>
            </a:pPr>
            <a:r>
              <a:rPr lang="en-US" baseline="0" dirty="0" smtClean="0">
                <a:latin typeface="Arial" pitchFamily="34" charset="0"/>
                <a:cs typeface="Arial" pitchFamily="34" charset="0"/>
              </a:rPr>
              <a:t>Important to note: scope of responsibility for SP is demarcation to demarcation, ie., UNI  to UNI.</a:t>
            </a:r>
            <a:endParaRPr lang="en-US" dirty="0" smtClean="0">
              <a:latin typeface="Arial" pitchFamily="34" charset="0"/>
              <a:cs typeface="Arial" pitchFamily="34" charset="0"/>
            </a:endParaRPr>
          </a:p>
          <a:p>
            <a:pPr marL="177781" indent="-177781" eaLnBrk="1" hangingPunct="1"/>
            <a:endParaRPr lang="en-US" dirty="0" smtClean="0">
              <a:latin typeface="Arial" pitchFamily="34" charset="0"/>
              <a:cs typeface="Arial" pitchFamily="34" charset="0"/>
            </a:endParaRPr>
          </a:p>
          <a:p>
            <a:pPr marL="177781" indent="-177781" eaLnBrk="1" hangingPunct="1"/>
            <a:r>
              <a:rPr lang="en-US" dirty="0" smtClean="0">
                <a:latin typeface="Arial" pitchFamily="34" charset="0"/>
                <a:cs typeface="Arial" pitchFamily="34" charset="0"/>
              </a:rPr>
              <a:t>What services? ….and what are the key attributes of the service?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eaLnBrk="1" hangingPunct="1"/>
            <a:fld id="{52FF2F2E-C2E6-44C7-B7FA-513F367CD8AD}" type="slidenum">
              <a:rPr lang="en-US" sz="1200" smtClean="0"/>
              <a:pPr eaLnBrk="1" hangingPunct="1"/>
              <a:t>10</a:t>
            </a:fld>
            <a:endParaRPr lang="en-US" sz="1200" dirty="0" smtClean="0"/>
          </a:p>
        </p:txBody>
      </p:sp>
      <p:sp>
        <p:nvSpPr>
          <p:cNvPr id="61443"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algn="r" eaLnBrk="1" hangingPunct="1"/>
            <a:fld id="{0B0D932F-720A-4821-B401-8E34F5DE8242}" type="slidenum">
              <a:rPr lang="en-US" sz="1200"/>
              <a:pPr algn="r" eaLnBrk="1" hangingPunct="1"/>
              <a:t>10</a:t>
            </a:fld>
            <a:endParaRPr lang="en-US" sz="1200" dirty="0"/>
          </a:p>
        </p:txBody>
      </p:sp>
      <p:sp>
        <p:nvSpPr>
          <p:cNvPr id="6144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algn="r" eaLnBrk="1" hangingPunct="1"/>
            <a:fld id="{C2537ABE-B9F1-47F3-98F1-A75865AA1E16}" type="slidenum">
              <a:rPr lang="ar-SA" sz="1200"/>
              <a:pPr algn="r" eaLnBrk="1" hangingPunct="1"/>
              <a:t>10</a:t>
            </a:fld>
            <a:endParaRPr lang="en-US" sz="1200" dirty="0"/>
          </a:p>
        </p:txBody>
      </p:sp>
      <p:sp>
        <p:nvSpPr>
          <p:cNvPr id="61445" name="Rectangle 2"/>
          <p:cNvSpPr>
            <a:spLocks noGrp="1" noRot="1" noChangeAspect="1" noChangeArrowheads="1" noTextEdit="1"/>
          </p:cNvSpPr>
          <p:nvPr>
            <p:ph type="sldImg"/>
          </p:nvPr>
        </p:nvSpPr>
        <p:spPr>
          <a:ln/>
        </p:spPr>
      </p:sp>
      <p:sp>
        <p:nvSpPr>
          <p:cNvPr id="6144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Arial" pitchFamily="34" charset="0"/>
                <a:cs typeface="Arial" pitchFamily="34" charset="0"/>
              </a:rPr>
              <a:t>Transition to explaining how </a:t>
            </a:r>
          </a:p>
          <a:p>
            <a:pPr>
              <a:buFontTx/>
              <a:buChar char="-"/>
            </a:pPr>
            <a:r>
              <a:rPr lang="en-US" dirty="0" smtClean="0">
                <a:latin typeface="Arial" pitchFamily="34" charset="0"/>
                <a:cs typeface="Arial" pitchFamily="34" charset="0"/>
              </a:rPr>
              <a:t>MEF</a:t>
            </a:r>
            <a:r>
              <a:rPr lang="en-US" baseline="0" dirty="0" smtClean="0">
                <a:latin typeface="Arial" pitchFamily="34" charset="0"/>
                <a:cs typeface="Arial" pitchFamily="34" charset="0"/>
              </a:rPr>
              <a:t> 6 and MEF 8 services need to be supported</a:t>
            </a:r>
          </a:p>
          <a:p>
            <a:pPr>
              <a:buFontTx/>
              <a:buChar char="-"/>
            </a:pPr>
            <a:r>
              <a:rPr lang="en-US" baseline="0" dirty="0" smtClean="0">
                <a:latin typeface="Arial" pitchFamily="34" charset="0"/>
                <a:cs typeface="Arial" pitchFamily="34" charset="0"/>
              </a:rPr>
              <a:t> same SP but with different access technologies in different parts of the SP’s network cloud.</a:t>
            </a:r>
          </a:p>
          <a:p>
            <a:endParaRPr lang="en-US" dirty="0" smtClean="0">
              <a:latin typeface="Arial" pitchFamily="34" charset="0"/>
              <a:cs typeface="Arial" pitchFamily="34" charset="0"/>
            </a:endParaRPr>
          </a:p>
          <a:p>
            <a:r>
              <a:rPr lang="en-US" dirty="0" smtClean="0">
                <a:latin typeface="Arial" pitchFamily="34" charset="0"/>
                <a:cs typeface="Arial" pitchFamily="34" charset="0"/>
              </a:rPr>
              <a:t>same cell site location might have to migrate from existing 2G with</a:t>
            </a:r>
            <a:r>
              <a:rPr lang="en-US" baseline="0" dirty="0" smtClean="0">
                <a:latin typeface="Arial" pitchFamily="34" charset="0"/>
                <a:cs typeface="Arial" pitchFamily="34" charset="0"/>
              </a:rPr>
              <a:t> TDM demarcation</a:t>
            </a:r>
          </a:p>
          <a:p>
            <a:r>
              <a:rPr lang="en-US" baseline="0" dirty="0" smtClean="0">
                <a:latin typeface="Arial" pitchFamily="34" charset="0"/>
                <a:cs typeface="Arial" pitchFamily="34" charset="0"/>
              </a:rPr>
              <a:t>- A SP will need to support both TDM and Ethernet demarcation</a:t>
            </a:r>
          </a:p>
          <a:p>
            <a:endParaRPr lang="en-US" baseline="0" dirty="0" smtClean="0">
              <a:latin typeface="Arial" pitchFamily="34" charset="0"/>
              <a:cs typeface="Arial" pitchFamily="34" charset="0"/>
            </a:endParaRPr>
          </a:p>
          <a:p>
            <a:r>
              <a:rPr lang="en-US" baseline="0" dirty="0" smtClean="0">
                <a:latin typeface="Arial" pitchFamily="34" charset="0"/>
                <a:cs typeface="Arial" pitchFamily="34" charset="0"/>
              </a:rPr>
              <a:t>Note: A SP’s scope is demarcation to demarcation</a:t>
            </a:r>
          </a:p>
          <a:p>
            <a:endParaRPr lang="en-US" baseline="0" dirty="0" smtClean="0">
              <a:latin typeface="Arial" pitchFamily="34" charset="0"/>
              <a:cs typeface="Arial" pitchFamily="34" charset="0"/>
            </a:endParaRPr>
          </a:p>
          <a:p>
            <a:r>
              <a:rPr lang="en-US" baseline="0" dirty="0" smtClean="0">
                <a:latin typeface="Arial" pitchFamily="34" charset="0"/>
                <a:cs typeface="Arial" pitchFamily="34" charset="0"/>
              </a:rPr>
              <a:t>SP can use multiple access technologies within SP’s cloud to support all MEF services.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latin typeface="Arial" pitchFamily="34" charset="0"/>
              <a:cs typeface="Arial" pitchFamily="34" charset="0"/>
            </a:endParaRPr>
          </a:p>
        </p:txBody>
      </p:sp>
      <p:sp>
        <p:nvSpPr>
          <p:cNvPr id="757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itchFamily="34" charset="0"/>
                <a:cs typeface="Arial" pitchFamily="34" charset="0"/>
              </a:defRPr>
            </a:lvl1pPr>
            <a:lvl2pPr marL="742871" indent="-285719" eaLnBrk="0" hangingPunct="0">
              <a:defRPr sz="1600">
                <a:solidFill>
                  <a:schemeClr val="tx1"/>
                </a:solidFill>
                <a:latin typeface="Arial" pitchFamily="34" charset="0"/>
                <a:cs typeface="Arial" pitchFamily="34" charset="0"/>
              </a:defRPr>
            </a:lvl2pPr>
            <a:lvl3pPr marL="1142879" indent="-228576" eaLnBrk="0" hangingPunct="0">
              <a:defRPr sz="1600">
                <a:solidFill>
                  <a:schemeClr val="tx1"/>
                </a:solidFill>
                <a:latin typeface="Arial" pitchFamily="34" charset="0"/>
                <a:cs typeface="Arial" pitchFamily="34" charset="0"/>
              </a:defRPr>
            </a:lvl3pPr>
            <a:lvl4pPr marL="1600031" indent="-228576" eaLnBrk="0" hangingPunct="0">
              <a:defRPr sz="1600">
                <a:solidFill>
                  <a:schemeClr val="tx1"/>
                </a:solidFill>
                <a:latin typeface="Arial" pitchFamily="34" charset="0"/>
                <a:cs typeface="Arial" pitchFamily="34" charset="0"/>
              </a:defRPr>
            </a:lvl4pPr>
            <a:lvl5pPr marL="2057183" indent="-228576" eaLnBrk="0" hangingPunct="0">
              <a:defRPr sz="1600">
                <a:solidFill>
                  <a:schemeClr val="tx1"/>
                </a:solidFill>
                <a:latin typeface="Arial" pitchFamily="34" charset="0"/>
                <a:cs typeface="Arial" pitchFamily="34" charset="0"/>
              </a:defRPr>
            </a:lvl5pPr>
            <a:lvl6pPr marL="2514334" indent="-228576" eaLnBrk="0" fontAlgn="base" hangingPunct="0">
              <a:spcBef>
                <a:spcPct val="0"/>
              </a:spcBef>
              <a:spcAft>
                <a:spcPct val="0"/>
              </a:spcAft>
              <a:defRPr sz="1600">
                <a:solidFill>
                  <a:schemeClr val="tx1"/>
                </a:solidFill>
                <a:latin typeface="Arial" pitchFamily="34" charset="0"/>
                <a:cs typeface="Arial" pitchFamily="34" charset="0"/>
              </a:defRPr>
            </a:lvl6pPr>
            <a:lvl7pPr marL="2971486" indent="-228576" eaLnBrk="0" fontAlgn="base" hangingPunct="0">
              <a:spcBef>
                <a:spcPct val="0"/>
              </a:spcBef>
              <a:spcAft>
                <a:spcPct val="0"/>
              </a:spcAft>
              <a:defRPr sz="1600">
                <a:solidFill>
                  <a:schemeClr val="tx1"/>
                </a:solidFill>
                <a:latin typeface="Arial" pitchFamily="34" charset="0"/>
                <a:cs typeface="Arial" pitchFamily="34" charset="0"/>
              </a:defRPr>
            </a:lvl7pPr>
            <a:lvl8pPr marL="3428638" indent="-228576" eaLnBrk="0" fontAlgn="base" hangingPunct="0">
              <a:spcBef>
                <a:spcPct val="0"/>
              </a:spcBef>
              <a:spcAft>
                <a:spcPct val="0"/>
              </a:spcAft>
              <a:defRPr sz="1600">
                <a:solidFill>
                  <a:schemeClr val="tx1"/>
                </a:solidFill>
                <a:latin typeface="Arial" pitchFamily="34" charset="0"/>
                <a:cs typeface="Arial" pitchFamily="34" charset="0"/>
              </a:defRPr>
            </a:lvl8pPr>
            <a:lvl9pPr marL="3885789" indent="-228576" eaLnBrk="0" fontAlgn="base" hangingPunct="0">
              <a:spcBef>
                <a:spcPct val="0"/>
              </a:spcBef>
              <a:spcAft>
                <a:spcPct val="0"/>
              </a:spcAft>
              <a:defRPr sz="1600">
                <a:solidFill>
                  <a:schemeClr val="tx1"/>
                </a:solidFill>
                <a:latin typeface="Arial" pitchFamily="34" charset="0"/>
                <a:cs typeface="Arial" pitchFamily="34" charset="0"/>
              </a:defRPr>
            </a:lvl9pPr>
          </a:lstStyle>
          <a:p>
            <a:pPr eaLnBrk="1" hangingPunct="1"/>
            <a:fld id="{20B45907-4FDA-4619-984B-CF4F75665139}" type="slidenum">
              <a:rPr lang="ar-SA" sz="1200" smtClean="0"/>
              <a:pPr eaLnBrk="1" hangingPunct="1"/>
              <a:t>14</a:t>
            </a:fld>
            <a:endParaRPr lang="en-US" sz="1200"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26564733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6_Title Slide">
    <p:spTree>
      <p:nvGrpSpPr>
        <p:cNvPr id="1" name=""/>
        <p:cNvGrpSpPr/>
        <p:nvPr/>
      </p:nvGrpSpPr>
      <p:grpSpPr>
        <a:xfrm>
          <a:off x="0" y="0"/>
          <a:ext cx="0" cy="0"/>
          <a:chOff x="0" y="0"/>
          <a:chExt cx="0" cy="0"/>
        </a:xfrm>
      </p:grpSpPr>
      <p:sp>
        <p:nvSpPr>
          <p:cNvPr id="9" name="Rectangle 8"/>
          <p:cNvSpPr/>
          <p:nvPr userDrawn="1"/>
        </p:nvSpPr>
        <p:spPr>
          <a:xfrm flipV="1">
            <a:off x="0" y="0"/>
            <a:ext cx="9144000" cy="6858000"/>
          </a:xfrm>
          <a:prstGeom prst="rect">
            <a:avLst/>
          </a:prstGeom>
          <a:gradFill>
            <a:gsLst>
              <a:gs pos="0">
                <a:schemeClr val="tx2">
                  <a:lumMod val="50000"/>
                </a:schemeClr>
              </a:gs>
              <a:gs pos="50000">
                <a:srgbClr val="10253F"/>
              </a:gs>
              <a:gs pos="100000">
                <a:srgbClr val="548ED5"/>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9"/>
          <p:cNvSpPr>
            <a:spLocks noChangeArrowheads="1"/>
          </p:cNvSpPr>
          <p:nvPr userDrawn="1"/>
        </p:nvSpPr>
        <p:spPr bwMode="auto">
          <a:xfrm>
            <a:off x="8686800" y="6543675"/>
            <a:ext cx="3698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fld id="{0451631B-0CF2-4FEB-A78D-D10E9E12E33A}" type="slidenum">
              <a:rPr lang="en-US" sz="1200" b="1">
                <a:solidFill>
                  <a:schemeClr val="accent6">
                    <a:lumMod val="20000"/>
                    <a:lumOff val="80000"/>
                  </a:schemeClr>
                </a:solidFill>
              </a:rPr>
              <a:pPr algn="ctr"/>
              <a:t>‹#›</a:t>
            </a:fld>
            <a:endParaRPr lang="en-US" sz="1200" b="1" dirty="0">
              <a:solidFill>
                <a:schemeClr val="accent6">
                  <a:lumMod val="20000"/>
                  <a:lumOff val="80000"/>
                </a:schemeClr>
              </a:solidFill>
            </a:endParaRPr>
          </a:p>
        </p:txBody>
      </p:sp>
    </p:spTree>
    <p:extLst>
      <p:ext uri="{BB962C8B-B14F-4D97-AF65-F5344CB8AC3E}">
        <p14:creationId xmlns:p14="http://schemas.microsoft.com/office/powerpoint/2010/main" val="218026020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pic>
        <p:nvPicPr>
          <p:cNvPr id="25" name="Picture 4" descr="blue-fade.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71274"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14"/>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3827" y="3048000"/>
            <a:ext cx="9157827" cy="301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Line 4"/>
          <p:cNvSpPr>
            <a:spLocks noChangeShapeType="1"/>
          </p:cNvSpPr>
          <p:nvPr userDrawn="1"/>
        </p:nvSpPr>
        <p:spPr bwMode="auto">
          <a:xfrm>
            <a:off x="27274" y="4221088"/>
            <a:ext cx="9144000" cy="0"/>
          </a:xfrm>
          <a:prstGeom prst="line">
            <a:avLst/>
          </a:prstGeom>
          <a:noFill/>
          <a:ln w="28575">
            <a:solidFill>
              <a:srgbClr val="9EB6C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0" name="Rectangle 7"/>
          <p:cNvSpPr>
            <a:spLocks noChangeArrowheads="1"/>
          </p:cNvSpPr>
          <p:nvPr userDrawn="1"/>
        </p:nvSpPr>
        <p:spPr bwMode="auto">
          <a:xfrm>
            <a:off x="8774113" y="6583363"/>
            <a:ext cx="36988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fld id="{137707FA-DA0D-44A4-94B1-8EAC83670A87}" type="slidenum">
              <a:rPr lang="zh-CN" altLang="en-US" sz="1200" b="1">
                <a:solidFill>
                  <a:srgbClr val="2E387F"/>
                </a:solidFill>
                <a:ea typeface="SimSun" pitchFamily="2" charset="-122"/>
              </a:rPr>
              <a:pPr algn="ctr"/>
              <a:t>‹#›</a:t>
            </a:fld>
            <a:endParaRPr lang="en-US" altLang="zh-CN" sz="1200" b="1" dirty="0">
              <a:solidFill>
                <a:srgbClr val="2E387F"/>
              </a:solidFill>
              <a:ea typeface="SimSun" pitchFamily="2" charset="-122"/>
            </a:endParaRPr>
          </a:p>
        </p:txBody>
      </p:sp>
      <p:sp>
        <p:nvSpPr>
          <p:cNvPr id="31" name="Line 3"/>
          <p:cNvSpPr>
            <a:spLocks noChangeShapeType="1"/>
          </p:cNvSpPr>
          <p:nvPr userDrawn="1"/>
        </p:nvSpPr>
        <p:spPr bwMode="auto">
          <a:xfrm>
            <a:off x="34187" y="2620888"/>
            <a:ext cx="9144000" cy="0"/>
          </a:xfrm>
          <a:prstGeom prst="line">
            <a:avLst/>
          </a:prstGeom>
          <a:noFill/>
          <a:ln w="28575">
            <a:solidFill>
              <a:srgbClr val="9EB6C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32" name="Line 4"/>
          <p:cNvSpPr>
            <a:spLocks noChangeShapeType="1"/>
          </p:cNvSpPr>
          <p:nvPr userDrawn="1"/>
        </p:nvSpPr>
        <p:spPr bwMode="auto">
          <a:xfrm>
            <a:off x="41101" y="4221088"/>
            <a:ext cx="9144000" cy="0"/>
          </a:xfrm>
          <a:prstGeom prst="line">
            <a:avLst/>
          </a:prstGeom>
          <a:noFill/>
          <a:ln w="28575">
            <a:solidFill>
              <a:srgbClr val="9EB6C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33" name="Rectangle 15"/>
          <p:cNvSpPr>
            <a:spLocks noChangeArrowheads="1"/>
          </p:cNvSpPr>
          <p:nvPr userDrawn="1"/>
        </p:nvSpPr>
        <p:spPr bwMode="auto">
          <a:xfrm>
            <a:off x="0" y="2620888"/>
            <a:ext cx="9171274" cy="1600200"/>
          </a:xfrm>
          <a:prstGeom prst="rect">
            <a:avLst/>
          </a:prstGeom>
          <a:solidFill>
            <a:srgbClr val="FFFFFF">
              <a:alpha val="2117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CA" dirty="0"/>
          </a:p>
        </p:txBody>
      </p:sp>
      <p:sp>
        <p:nvSpPr>
          <p:cNvPr id="20" name="Rectangle 8"/>
          <p:cNvSpPr>
            <a:spLocks noGrp="1" noChangeArrowheads="1"/>
          </p:cNvSpPr>
          <p:nvPr>
            <p:ph type="ctrTitle"/>
          </p:nvPr>
        </p:nvSpPr>
        <p:spPr>
          <a:xfrm>
            <a:off x="27274" y="2620888"/>
            <a:ext cx="9144000" cy="1600200"/>
          </a:xfrm>
        </p:spPr>
        <p:txBody>
          <a:bodyPr/>
          <a:lstStyle>
            <a:lvl1pPr algn="ctr">
              <a:defRPr sz="4000">
                <a:solidFill>
                  <a:schemeClr val="bg1"/>
                </a:solidFill>
              </a:defRPr>
            </a:lvl1pPr>
          </a:lstStyle>
          <a:p>
            <a:r>
              <a:rPr lang="en-US" altLang="zh-CN" dirty="0"/>
              <a:t>Click to edit Master title style</a:t>
            </a:r>
          </a:p>
        </p:txBody>
      </p:sp>
      <p:pic>
        <p:nvPicPr>
          <p:cNvPr id="16" name="Picture 15" descr="meflogo.png"/>
          <p:cNvPicPr>
            <a:picLocks noChangeAspect="1"/>
          </p:cNvPicPr>
          <p:nvPr userDrawn="1"/>
        </p:nvPicPr>
        <p:blipFill>
          <a:blip r:embed="rId4" cstate="print"/>
          <a:stretch>
            <a:fillRect/>
          </a:stretch>
        </p:blipFill>
        <p:spPr>
          <a:xfrm>
            <a:off x="2209800" y="429335"/>
            <a:ext cx="4831787" cy="1631513"/>
          </a:xfrm>
          <a:prstGeom prst="rect">
            <a:avLst/>
          </a:prstGeom>
          <a:effectLst>
            <a:outerShdw blurRad="190500" dist="76200" dir="1800000" algn="tl" rotWithShape="0">
              <a:prstClr val="black">
                <a:alpha val="71000"/>
              </a:prstClr>
            </a:outerShdw>
          </a:effectLst>
        </p:spPr>
      </p:pic>
    </p:spTree>
    <p:extLst>
      <p:ext uri="{BB962C8B-B14F-4D97-AF65-F5344CB8AC3E}">
        <p14:creationId xmlns:p14="http://schemas.microsoft.com/office/powerpoint/2010/main" val="20977617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305800" cy="612775"/>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19100" y="1371600"/>
            <a:ext cx="40767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hart Placeholder 3"/>
          <p:cNvSpPr>
            <a:spLocks noGrp="1"/>
          </p:cNvSpPr>
          <p:nvPr>
            <p:ph type="chart" sz="half" idx="2"/>
          </p:nvPr>
        </p:nvSpPr>
        <p:spPr>
          <a:xfrm>
            <a:off x="4648200" y="1371600"/>
            <a:ext cx="4076700" cy="4572000"/>
          </a:xfrm>
        </p:spPr>
        <p:txBody>
          <a:bodyPr/>
          <a:lstStyle/>
          <a:p>
            <a:pPr lvl="0"/>
            <a:endParaRPr lang="en-GB" noProof="0" dirty="0" smtClean="0"/>
          </a:p>
        </p:txBody>
      </p:sp>
      <p:sp>
        <p:nvSpPr>
          <p:cNvPr id="5" name="Slide Number Placeholder 4"/>
          <p:cNvSpPr>
            <a:spLocks noGrp="1"/>
          </p:cNvSpPr>
          <p:nvPr>
            <p:ph type="sldNum" sz="quarter" idx="10"/>
          </p:nvPr>
        </p:nvSpPr>
        <p:spPr>
          <a:xfrm>
            <a:off x="0" y="6553200"/>
            <a:ext cx="762000" cy="304800"/>
          </a:xfrm>
          <a:prstGeom prst="rect">
            <a:avLst/>
          </a:prstGeom>
        </p:spPr>
        <p:txBody>
          <a:bodyPr/>
          <a:lstStyle>
            <a:lvl1pPr>
              <a:defRPr smtClean="0"/>
            </a:lvl1pPr>
          </a:lstStyle>
          <a:p>
            <a:pPr>
              <a:defRPr/>
            </a:pPr>
            <a:fld id="{DB0F6E08-319D-494E-B4A6-86DEB747AA68}" type="slidenum">
              <a:rPr lang="en-US"/>
              <a:pPr>
                <a:defRPr/>
              </a:pPr>
              <a:t>‹#›</a:t>
            </a:fld>
            <a:endParaRPr lang="en-US" sz="800" b="0"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23246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Title Slide">
    <p:spTree>
      <p:nvGrpSpPr>
        <p:cNvPr id="1" name=""/>
        <p:cNvGrpSpPr/>
        <p:nvPr/>
      </p:nvGrpSpPr>
      <p:grpSpPr>
        <a:xfrm>
          <a:off x="0" y="0"/>
          <a:ext cx="0" cy="0"/>
          <a:chOff x="0" y="0"/>
          <a:chExt cx="0" cy="0"/>
        </a:xfrm>
      </p:grpSpPr>
      <p:pic>
        <p:nvPicPr>
          <p:cNvPr id="25" name="Picture 4" descr="blue-fade.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71274"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14"/>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3827" y="3048000"/>
            <a:ext cx="9157827" cy="301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Line 4"/>
          <p:cNvSpPr>
            <a:spLocks noChangeShapeType="1"/>
          </p:cNvSpPr>
          <p:nvPr userDrawn="1"/>
        </p:nvSpPr>
        <p:spPr bwMode="auto">
          <a:xfrm>
            <a:off x="0" y="4648200"/>
            <a:ext cx="9144000" cy="0"/>
          </a:xfrm>
          <a:prstGeom prst="line">
            <a:avLst/>
          </a:prstGeom>
          <a:noFill/>
          <a:ln w="28575">
            <a:solidFill>
              <a:srgbClr val="9EB6C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0" name="Rectangle 7"/>
          <p:cNvSpPr>
            <a:spLocks noChangeArrowheads="1"/>
          </p:cNvSpPr>
          <p:nvPr userDrawn="1"/>
        </p:nvSpPr>
        <p:spPr bwMode="auto">
          <a:xfrm>
            <a:off x="8774113" y="6583363"/>
            <a:ext cx="36988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fld id="{137707FA-DA0D-44A4-94B1-8EAC83670A87}" type="slidenum">
              <a:rPr lang="zh-CN" altLang="en-US" sz="1200" b="1">
                <a:solidFill>
                  <a:schemeClr val="accent6">
                    <a:lumMod val="20000"/>
                    <a:lumOff val="80000"/>
                  </a:schemeClr>
                </a:solidFill>
                <a:ea typeface="SimSun" pitchFamily="2" charset="-122"/>
              </a:rPr>
              <a:pPr algn="ctr"/>
              <a:t>‹#›</a:t>
            </a:fld>
            <a:endParaRPr lang="en-US" altLang="zh-CN" sz="1200" b="1" dirty="0">
              <a:solidFill>
                <a:schemeClr val="accent6">
                  <a:lumMod val="20000"/>
                  <a:lumOff val="80000"/>
                </a:schemeClr>
              </a:solidFill>
              <a:ea typeface="SimSun" pitchFamily="2" charset="-122"/>
            </a:endParaRPr>
          </a:p>
        </p:txBody>
      </p:sp>
      <p:sp>
        <p:nvSpPr>
          <p:cNvPr id="19" name="Rectangle 9"/>
          <p:cNvSpPr>
            <a:spLocks noGrp="1" noChangeArrowheads="1"/>
          </p:cNvSpPr>
          <p:nvPr userDrawn="1">
            <p:ph type="subTitle" idx="1"/>
          </p:nvPr>
        </p:nvSpPr>
        <p:spPr>
          <a:xfrm>
            <a:off x="1219200" y="4724400"/>
            <a:ext cx="6705600" cy="1981200"/>
          </a:xfrm>
        </p:spPr>
        <p:txBody>
          <a:bodyPr anchor="ctr" anchorCtr="1"/>
          <a:lstStyle>
            <a:lvl1pPr marL="0" indent="0" algn="ctr">
              <a:buFontTx/>
              <a:buNone/>
              <a:defRPr>
                <a:solidFill>
                  <a:schemeClr val="bg1"/>
                </a:solidFill>
              </a:defRPr>
            </a:lvl1pPr>
          </a:lstStyle>
          <a:p>
            <a:r>
              <a:rPr lang="en-US" altLang="zh-CN"/>
              <a:t>Click to edit Master subtitle style</a:t>
            </a:r>
          </a:p>
        </p:txBody>
      </p:sp>
      <p:sp>
        <p:nvSpPr>
          <p:cNvPr id="31" name="Line 3"/>
          <p:cNvSpPr>
            <a:spLocks noChangeShapeType="1"/>
          </p:cNvSpPr>
          <p:nvPr userDrawn="1"/>
        </p:nvSpPr>
        <p:spPr bwMode="auto">
          <a:xfrm>
            <a:off x="6913" y="2971800"/>
            <a:ext cx="9144000" cy="0"/>
          </a:xfrm>
          <a:prstGeom prst="line">
            <a:avLst/>
          </a:prstGeom>
          <a:noFill/>
          <a:ln w="28575">
            <a:solidFill>
              <a:srgbClr val="9EB6C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32" name="Line 4"/>
          <p:cNvSpPr>
            <a:spLocks noChangeShapeType="1"/>
          </p:cNvSpPr>
          <p:nvPr userDrawn="1"/>
        </p:nvSpPr>
        <p:spPr bwMode="auto">
          <a:xfrm>
            <a:off x="13827" y="4648200"/>
            <a:ext cx="9144000" cy="0"/>
          </a:xfrm>
          <a:prstGeom prst="line">
            <a:avLst/>
          </a:prstGeom>
          <a:noFill/>
          <a:ln w="28575">
            <a:solidFill>
              <a:srgbClr val="9EB6C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33" name="Rectangle 15"/>
          <p:cNvSpPr>
            <a:spLocks noChangeArrowheads="1"/>
          </p:cNvSpPr>
          <p:nvPr userDrawn="1"/>
        </p:nvSpPr>
        <p:spPr bwMode="auto">
          <a:xfrm>
            <a:off x="-27274" y="2971800"/>
            <a:ext cx="9171274" cy="1676400"/>
          </a:xfrm>
          <a:prstGeom prst="rect">
            <a:avLst/>
          </a:prstGeom>
          <a:solidFill>
            <a:srgbClr val="FFFFFF">
              <a:alpha val="2117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CA" dirty="0"/>
          </a:p>
        </p:txBody>
      </p:sp>
      <p:sp>
        <p:nvSpPr>
          <p:cNvPr id="20" name="Rectangle 8"/>
          <p:cNvSpPr>
            <a:spLocks noGrp="1" noChangeArrowheads="1"/>
          </p:cNvSpPr>
          <p:nvPr>
            <p:ph type="ctrTitle"/>
          </p:nvPr>
        </p:nvSpPr>
        <p:spPr>
          <a:xfrm>
            <a:off x="0" y="2971800"/>
            <a:ext cx="9144000" cy="1676400"/>
          </a:xfrm>
        </p:spPr>
        <p:txBody>
          <a:bodyPr/>
          <a:lstStyle>
            <a:lvl1pPr algn="ctr">
              <a:defRPr sz="4000">
                <a:solidFill>
                  <a:schemeClr val="bg1"/>
                </a:solidFill>
              </a:defRPr>
            </a:lvl1pPr>
          </a:lstStyle>
          <a:p>
            <a:r>
              <a:rPr lang="en-US" altLang="zh-CN" dirty="0"/>
              <a:t>Click to edit Master title style</a:t>
            </a:r>
          </a:p>
        </p:txBody>
      </p:sp>
      <p:pic>
        <p:nvPicPr>
          <p:cNvPr id="15" name="Picture 14" descr="meflogo.png"/>
          <p:cNvPicPr>
            <a:picLocks noChangeAspect="1"/>
          </p:cNvPicPr>
          <p:nvPr userDrawn="1"/>
        </p:nvPicPr>
        <p:blipFill>
          <a:blip r:embed="rId4" cstate="print"/>
          <a:stretch>
            <a:fillRect/>
          </a:stretch>
        </p:blipFill>
        <p:spPr>
          <a:xfrm>
            <a:off x="2209800" y="654487"/>
            <a:ext cx="4831787" cy="1631513"/>
          </a:xfrm>
          <a:prstGeom prst="rect">
            <a:avLst/>
          </a:prstGeom>
          <a:effectLst>
            <a:outerShdw blurRad="190500" dist="76200" dir="1800000" algn="tl" rotWithShape="0">
              <a:prstClr val="black">
                <a:alpha val="71000"/>
              </a:prstClr>
            </a:outerShdw>
          </a:effectLst>
        </p:spPr>
      </p:pic>
    </p:spTree>
    <p:extLst>
      <p:ext uri="{BB962C8B-B14F-4D97-AF65-F5344CB8AC3E}">
        <p14:creationId xmlns:p14="http://schemas.microsoft.com/office/powerpoint/2010/main" val="20977617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Tree>
    <p:extLst>
      <p:ext uri="{BB962C8B-B14F-4D97-AF65-F5344CB8AC3E}">
        <p14:creationId xmlns:p14="http://schemas.microsoft.com/office/powerpoint/2010/main" val="39668547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Rectangle 2"/>
          <p:cNvSpPr/>
          <p:nvPr userDrawn="1"/>
        </p:nvSpPr>
        <p:spPr>
          <a:xfrm flipV="1">
            <a:off x="0" y="764704"/>
            <a:ext cx="9144000" cy="5472608"/>
          </a:xfrm>
          <a:prstGeom prst="rect">
            <a:avLst/>
          </a:prstGeom>
          <a:gradFill>
            <a:gsLst>
              <a:gs pos="0">
                <a:schemeClr val="tx2">
                  <a:lumMod val="50000"/>
                </a:schemeClr>
              </a:gs>
              <a:gs pos="50000">
                <a:srgbClr val="10253F"/>
              </a:gs>
              <a:gs pos="100000">
                <a:srgbClr val="548ED5"/>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668547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3683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3" name="Rectangle 9"/>
          <p:cNvSpPr>
            <a:spLocks noChangeArrowheads="1"/>
          </p:cNvSpPr>
          <p:nvPr userDrawn="1"/>
        </p:nvSpPr>
        <p:spPr bwMode="auto">
          <a:xfrm>
            <a:off x="8686800" y="6543675"/>
            <a:ext cx="3698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fld id="{2CE496A7-A93C-4F39-A4CB-E4B65483E79E}" type="slidenum">
              <a:rPr lang="en-US" sz="1200" b="1">
                <a:solidFill>
                  <a:schemeClr val="bg1"/>
                </a:solidFill>
              </a:rPr>
              <a:pPr algn="ctr"/>
              <a:t>‹#›</a:t>
            </a:fld>
            <a:endParaRPr lang="en-US" sz="1200" b="1" dirty="0">
              <a:solidFill>
                <a:schemeClr val="bg1"/>
              </a:solidFill>
            </a:endParaRPr>
          </a:p>
        </p:txBody>
      </p:sp>
    </p:spTree>
    <p:extLst>
      <p:ext uri="{BB962C8B-B14F-4D97-AF65-F5344CB8AC3E}">
        <p14:creationId xmlns:p14="http://schemas.microsoft.com/office/powerpoint/2010/main" val="2673683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userDrawn="1">
  <p:cSld name="8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62194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6" name="Rectangle 5"/>
          <p:cNvSpPr/>
          <p:nvPr userDrawn="1"/>
        </p:nvSpPr>
        <p:spPr>
          <a:xfrm flipV="1">
            <a:off x="0" y="0"/>
            <a:ext cx="9144000" cy="6858000"/>
          </a:xfrm>
          <a:prstGeom prst="rect">
            <a:avLst/>
          </a:prstGeom>
          <a:gradFill>
            <a:gsLst>
              <a:gs pos="0">
                <a:schemeClr val="tx2">
                  <a:lumMod val="50000"/>
                </a:schemeClr>
              </a:gs>
              <a:gs pos="50000">
                <a:srgbClr val="10253F"/>
              </a:gs>
              <a:gs pos="100000">
                <a:srgbClr val="548ED5"/>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Line 3"/>
          <p:cNvSpPr>
            <a:spLocks noChangeShapeType="1"/>
          </p:cNvSpPr>
          <p:nvPr/>
        </p:nvSpPr>
        <p:spPr bwMode="auto">
          <a:xfrm>
            <a:off x="0" y="1905000"/>
            <a:ext cx="9144000" cy="0"/>
          </a:xfrm>
          <a:prstGeom prst="line">
            <a:avLst/>
          </a:prstGeom>
          <a:noFill/>
          <a:ln w="28575">
            <a:solidFill>
              <a:srgbClr val="9EB6C0"/>
            </a:solidFill>
            <a:round/>
            <a:headEnd/>
            <a:tailEnd/>
          </a:ln>
          <a:extLst>
            <a:ext uri="{909E8E84-426E-40DD-AFC4-6F175D3DCCD1}">
              <a14:hiddenFill xmlns:a14="http://schemas.microsoft.com/office/drawing/2010/main">
                <a:noFill/>
              </a14:hiddenFill>
            </a:ext>
          </a:extLst>
        </p:spPr>
        <p:txBody>
          <a:bodyPr/>
          <a:lstStyle/>
          <a:p>
            <a:endParaRPr lang="en-US" dirty="0"/>
          </a:p>
        </p:txBody>
      </p:sp>
      <p:pic>
        <p:nvPicPr>
          <p:cNvPr id="8" name="Picture 11"/>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154613" y="396875"/>
            <a:ext cx="3956050" cy="130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meflogo.png"/>
          <p:cNvPicPr>
            <a:picLocks noChangeAspect="1"/>
          </p:cNvPicPr>
          <p:nvPr userDrawn="1"/>
        </p:nvPicPr>
        <p:blipFill>
          <a:blip r:embed="rId3" cstate="print"/>
          <a:stretch>
            <a:fillRect/>
          </a:stretch>
        </p:blipFill>
        <p:spPr>
          <a:xfrm>
            <a:off x="467543" y="186542"/>
            <a:ext cx="4487495" cy="1515258"/>
          </a:xfrm>
          <a:prstGeom prst="rect">
            <a:avLst/>
          </a:prstGeom>
          <a:effectLst>
            <a:outerShdw blurRad="190500" dist="76200" dir="1800000" algn="tl" rotWithShape="0">
              <a:prstClr val="black">
                <a:alpha val="71000"/>
              </a:prstClr>
            </a:outerShdw>
          </a:effectLst>
        </p:spPr>
      </p:pic>
    </p:spTree>
    <p:extLst>
      <p:ext uri="{BB962C8B-B14F-4D97-AF65-F5344CB8AC3E}">
        <p14:creationId xmlns:p14="http://schemas.microsoft.com/office/powerpoint/2010/main" val="26623246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3_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23246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4_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23246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2" descr="mefnewbackground.png"/>
          <p:cNvPicPr>
            <a:picLocks noChangeAspect="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userDrawn="1"/>
        </p:nvSpPr>
        <p:spPr>
          <a:xfrm>
            <a:off x="0" y="762000"/>
            <a:ext cx="9144000" cy="5562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p>
        </p:txBody>
      </p:sp>
      <p:sp>
        <p:nvSpPr>
          <p:cNvPr id="1028" name="Rectangle 4"/>
          <p:cNvSpPr>
            <a:spLocks noGrp="1" noChangeArrowheads="1"/>
          </p:cNvSpPr>
          <p:nvPr>
            <p:ph type="body" idx="1"/>
          </p:nvPr>
        </p:nvSpPr>
        <p:spPr bwMode="auto">
          <a:xfrm>
            <a:off x="457200" y="1143000"/>
            <a:ext cx="81534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1029" name="Rectangle 5"/>
          <p:cNvSpPr>
            <a:spLocks noGrp="1" noChangeArrowheads="1"/>
          </p:cNvSpPr>
          <p:nvPr>
            <p:ph type="title"/>
          </p:nvPr>
        </p:nvSpPr>
        <p:spPr bwMode="auto">
          <a:xfrm>
            <a:off x="457200" y="0"/>
            <a:ext cx="8686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zh-CN" smtClean="0"/>
              <a:t>Click to edit Master title style</a:t>
            </a:r>
          </a:p>
        </p:txBody>
      </p:sp>
      <p:sp>
        <p:nvSpPr>
          <p:cNvPr id="1030" name="Line 7"/>
          <p:cNvSpPr>
            <a:spLocks noChangeShapeType="1"/>
          </p:cNvSpPr>
          <p:nvPr/>
        </p:nvSpPr>
        <p:spPr bwMode="auto">
          <a:xfrm>
            <a:off x="0" y="685800"/>
            <a:ext cx="9144000" cy="0"/>
          </a:xfrm>
          <a:prstGeom prst="line">
            <a:avLst/>
          </a:prstGeom>
          <a:noFill/>
          <a:ln w="9525">
            <a:solidFill>
              <a:srgbClr val="9EB6C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031" name="Rectangle 8"/>
          <p:cNvSpPr>
            <a:spLocks noChangeArrowheads="1"/>
          </p:cNvSpPr>
          <p:nvPr/>
        </p:nvSpPr>
        <p:spPr bwMode="auto">
          <a:xfrm>
            <a:off x="0" y="685800"/>
            <a:ext cx="9144000" cy="76200"/>
          </a:xfrm>
          <a:prstGeom prst="rect">
            <a:avLst/>
          </a:prstGeom>
          <a:solidFill>
            <a:srgbClr val="66A3B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CA" sz="1800" dirty="0">
              <a:solidFill>
                <a:srgbClr val="000000"/>
              </a:solidFill>
            </a:endParaRPr>
          </a:p>
        </p:txBody>
      </p:sp>
      <p:pic>
        <p:nvPicPr>
          <p:cNvPr id="1032" name="Picture 12" descr="MEF-logo-for-PowerPoint-whi"/>
          <p:cNvPicPr>
            <a:picLocks noChangeAspect="1" noChangeArrowheads="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60325" y="6388100"/>
            <a:ext cx="1219200"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Line 6"/>
          <p:cNvSpPr>
            <a:spLocks noChangeShapeType="1"/>
          </p:cNvSpPr>
          <p:nvPr userDrawn="1"/>
        </p:nvSpPr>
        <p:spPr bwMode="auto">
          <a:xfrm>
            <a:off x="0" y="6324600"/>
            <a:ext cx="9144000" cy="0"/>
          </a:xfrm>
          <a:prstGeom prst="line">
            <a:avLst/>
          </a:prstGeom>
          <a:noFill/>
          <a:ln w="9525">
            <a:solidFill>
              <a:srgbClr val="9EB6C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034" name="Rectangle 9"/>
          <p:cNvSpPr>
            <a:spLocks noChangeArrowheads="1"/>
          </p:cNvSpPr>
          <p:nvPr userDrawn="1"/>
        </p:nvSpPr>
        <p:spPr bwMode="auto">
          <a:xfrm>
            <a:off x="8686800" y="6543675"/>
            <a:ext cx="3698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fld id="{2CE496A7-A93C-4F39-A4CB-E4B65483E79E}" type="slidenum">
              <a:rPr lang="en-US" sz="1200" b="1">
                <a:solidFill>
                  <a:schemeClr val="accent6">
                    <a:lumMod val="20000"/>
                    <a:lumOff val="80000"/>
                  </a:schemeClr>
                </a:solidFill>
              </a:rPr>
              <a:pPr algn="ctr"/>
              <a:t>‹#›</a:t>
            </a:fld>
            <a:endParaRPr lang="en-US" sz="1200" b="1" dirty="0">
              <a:solidFill>
                <a:schemeClr val="accent6">
                  <a:lumMod val="20000"/>
                  <a:lumOff val="80000"/>
                </a:schemeClr>
              </a:solidFill>
            </a:endParaRPr>
          </a:p>
        </p:txBody>
      </p:sp>
      <p:sp>
        <p:nvSpPr>
          <p:cNvPr id="1035" name="Rectangle 11"/>
          <p:cNvSpPr>
            <a:spLocks noChangeArrowheads="1"/>
          </p:cNvSpPr>
          <p:nvPr userDrawn="1"/>
        </p:nvSpPr>
        <p:spPr bwMode="auto">
          <a:xfrm>
            <a:off x="0" y="6248400"/>
            <a:ext cx="9144000" cy="76200"/>
          </a:xfrm>
          <a:prstGeom prst="rect">
            <a:avLst/>
          </a:prstGeom>
          <a:solidFill>
            <a:srgbClr val="B5B5B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z="1800" dirty="0">
              <a:solidFill>
                <a:srgbClr val="000000"/>
              </a:solidFill>
            </a:endParaRPr>
          </a:p>
        </p:txBody>
      </p:sp>
    </p:spTree>
  </p:cSld>
  <p:clrMap bg1="lt1" tx1="dk1" bg2="lt2" tx2="dk2" accent1="accent1" accent2="accent2" accent3="accent3" accent4="accent4" accent5="accent5" accent6="accent6" hlink="hlink" folHlink="folHlink"/>
  <p:sldLayoutIdLst>
    <p:sldLayoutId id="2147506619" r:id="rId1"/>
    <p:sldLayoutId id="2147506623" r:id="rId2"/>
    <p:sldLayoutId id="2147506643" r:id="rId3"/>
    <p:sldLayoutId id="2147506624" r:id="rId4"/>
    <p:sldLayoutId id="2147506631" r:id="rId5"/>
    <p:sldLayoutId id="2147506634" r:id="rId6"/>
    <p:sldLayoutId id="2147506635" r:id="rId7"/>
    <p:sldLayoutId id="2147506637" r:id="rId8"/>
    <p:sldLayoutId id="2147506638" r:id="rId9"/>
    <p:sldLayoutId id="2147506639" r:id="rId10"/>
    <p:sldLayoutId id="2147506641" r:id="rId11"/>
    <p:sldLayoutId id="2147506642" r:id="rId12"/>
    <p:sldLayoutId id="2147506645" r:id="rId13"/>
    <p:sldLayoutId id="2147506646" r:id="rId14"/>
  </p:sldLayoutIdLst>
  <p:timing>
    <p:tnLst>
      <p:par>
        <p:cTn id="1" dur="indefinite" restart="never" nodeType="tmRoot"/>
      </p:par>
    </p:tnLst>
  </p:timing>
  <p:txStyles>
    <p:titleStyle>
      <a:lvl1pPr algn="l" rtl="0" eaLnBrk="0" fontAlgn="base" hangingPunct="0">
        <a:spcBef>
          <a:spcPct val="0"/>
        </a:spcBef>
        <a:spcAft>
          <a:spcPct val="0"/>
        </a:spcAft>
        <a:defRPr sz="3200" b="1">
          <a:solidFill>
            <a:schemeClr val="bg1"/>
          </a:solidFill>
          <a:latin typeface="+mj-lt"/>
          <a:ea typeface="MS PGothic" pitchFamily="34" charset="-128"/>
          <a:cs typeface="+mj-cs"/>
        </a:defRPr>
      </a:lvl1pPr>
      <a:lvl2pPr algn="l" rtl="0" eaLnBrk="0" fontAlgn="base" hangingPunct="0">
        <a:spcBef>
          <a:spcPct val="0"/>
        </a:spcBef>
        <a:spcAft>
          <a:spcPct val="0"/>
        </a:spcAft>
        <a:defRPr sz="3200" b="1">
          <a:solidFill>
            <a:schemeClr val="bg1"/>
          </a:solidFill>
          <a:latin typeface="Arial" charset="0"/>
          <a:ea typeface="MS PGothic" pitchFamily="34" charset="-128"/>
          <a:cs typeface="Arial" charset="0"/>
        </a:defRPr>
      </a:lvl2pPr>
      <a:lvl3pPr algn="l" rtl="0" eaLnBrk="0" fontAlgn="base" hangingPunct="0">
        <a:spcBef>
          <a:spcPct val="0"/>
        </a:spcBef>
        <a:spcAft>
          <a:spcPct val="0"/>
        </a:spcAft>
        <a:defRPr sz="3200" b="1">
          <a:solidFill>
            <a:schemeClr val="bg1"/>
          </a:solidFill>
          <a:latin typeface="Arial" charset="0"/>
          <a:ea typeface="MS PGothic" pitchFamily="34" charset="-128"/>
          <a:cs typeface="Arial" charset="0"/>
        </a:defRPr>
      </a:lvl3pPr>
      <a:lvl4pPr algn="l" rtl="0" eaLnBrk="0" fontAlgn="base" hangingPunct="0">
        <a:spcBef>
          <a:spcPct val="0"/>
        </a:spcBef>
        <a:spcAft>
          <a:spcPct val="0"/>
        </a:spcAft>
        <a:defRPr sz="3200" b="1">
          <a:solidFill>
            <a:schemeClr val="bg1"/>
          </a:solidFill>
          <a:latin typeface="Arial" charset="0"/>
          <a:ea typeface="MS PGothic" pitchFamily="34" charset="-128"/>
          <a:cs typeface="Arial" charset="0"/>
        </a:defRPr>
      </a:lvl4pPr>
      <a:lvl5pPr algn="l" rtl="0" eaLnBrk="0" fontAlgn="base" hangingPunct="0">
        <a:spcBef>
          <a:spcPct val="0"/>
        </a:spcBef>
        <a:spcAft>
          <a:spcPct val="0"/>
        </a:spcAft>
        <a:defRPr sz="3200" b="1">
          <a:solidFill>
            <a:schemeClr val="bg1"/>
          </a:solidFill>
          <a:latin typeface="Arial" charset="0"/>
          <a:ea typeface="MS PGothic" pitchFamily="34" charset="-128"/>
          <a:cs typeface="Arial" charset="0"/>
        </a:defRPr>
      </a:lvl5pPr>
      <a:lvl6pPr marL="457200" algn="l" rtl="0" fontAlgn="base">
        <a:spcBef>
          <a:spcPct val="0"/>
        </a:spcBef>
        <a:spcAft>
          <a:spcPct val="0"/>
        </a:spcAft>
        <a:defRPr sz="3200" b="1">
          <a:solidFill>
            <a:schemeClr val="tx1"/>
          </a:solidFill>
          <a:latin typeface="Arial" charset="0"/>
          <a:cs typeface="Arial" charset="0"/>
        </a:defRPr>
      </a:lvl6pPr>
      <a:lvl7pPr marL="914400" algn="l" rtl="0" fontAlgn="base">
        <a:spcBef>
          <a:spcPct val="0"/>
        </a:spcBef>
        <a:spcAft>
          <a:spcPct val="0"/>
        </a:spcAft>
        <a:defRPr sz="3200" b="1">
          <a:solidFill>
            <a:schemeClr val="tx1"/>
          </a:solidFill>
          <a:latin typeface="Arial" charset="0"/>
          <a:cs typeface="Arial" charset="0"/>
        </a:defRPr>
      </a:lvl7pPr>
      <a:lvl8pPr marL="1371600" algn="l" rtl="0" fontAlgn="base">
        <a:spcBef>
          <a:spcPct val="0"/>
        </a:spcBef>
        <a:spcAft>
          <a:spcPct val="0"/>
        </a:spcAft>
        <a:defRPr sz="3200" b="1">
          <a:solidFill>
            <a:schemeClr val="tx1"/>
          </a:solidFill>
          <a:latin typeface="Arial" charset="0"/>
          <a:cs typeface="Arial" charset="0"/>
        </a:defRPr>
      </a:lvl8pPr>
      <a:lvl9pPr marL="1828800" algn="l" rtl="0" fontAlgn="base">
        <a:spcBef>
          <a:spcPct val="0"/>
        </a:spcBef>
        <a:spcAft>
          <a:spcPct val="0"/>
        </a:spcAft>
        <a:defRPr sz="3200" b="1">
          <a:solidFill>
            <a:schemeClr val="tx1"/>
          </a:solidFill>
          <a:latin typeface="Arial" charset="0"/>
          <a:cs typeface="Arial" charset="0"/>
        </a:defRPr>
      </a:lvl9pPr>
    </p:titleStyle>
    <p:bodyStyle>
      <a:lvl1pPr marL="342900" indent="-342900" algn="l" rtl="0" eaLnBrk="0" fontAlgn="base" hangingPunct="0">
        <a:spcBef>
          <a:spcPct val="20000"/>
        </a:spcBef>
        <a:spcAft>
          <a:spcPct val="0"/>
        </a:spcAft>
        <a:buChar char="•"/>
        <a:defRPr sz="2800" b="1">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400">
          <a:solidFill>
            <a:srgbClr val="4A4A4A"/>
          </a:solidFill>
          <a:latin typeface="+mn-lt"/>
          <a:ea typeface="Arial" pitchFamily="-111" charset="0"/>
          <a:cs typeface="+mn-cs"/>
        </a:defRPr>
      </a:lvl2pPr>
      <a:lvl3pPr marL="1143000" indent="-228600" algn="l" rtl="0" eaLnBrk="0" fontAlgn="base" hangingPunct="0">
        <a:spcBef>
          <a:spcPct val="20000"/>
        </a:spcBef>
        <a:spcAft>
          <a:spcPct val="0"/>
        </a:spcAft>
        <a:buChar char="•"/>
        <a:defRPr sz="2400">
          <a:solidFill>
            <a:srgbClr val="4A4A4A"/>
          </a:solidFill>
          <a:latin typeface="+mn-lt"/>
          <a:ea typeface="Arial" pitchFamily="-111" charset="0"/>
          <a:cs typeface="+mn-cs"/>
        </a:defRPr>
      </a:lvl3pPr>
      <a:lvl4pPr marL="1600200" indent="-228600" algn="l" rtl="0" eaLnBrk="0" fontAlgn="base" hangingPunct="0">
        <a:spcBef>
          <a:spcPct val="20000"/>
        </a:spcBef>
        <a:spcAft>
          <a:spcPct val="0"/>
        </a:spcAft>
        <a:buChar char="–"/>
        <a:defRPr sz="2000">
          <a:solidFill>
            <a:srgbClr val="4A4A4A"/>
          </a:solidFill>
          <a:latin typeface="+mn-lt"/>
          <a:ea typeface="Arial" pitchFamily="-111" charset="0"/>
          <a:cs typeface="+mn-cs"/>
        </a:defRPr>
      </a:lvl4pPr>
      <a:lvl5pPr marL="2057400" indent="-228600" algn="l" rtl="0" eaLnBrk="0" fontAlgn="base" hangingPunct="0">
        <a:spcBef>
          <a:spcPct val="20000"/>
        </a:spcBef>
        <a:spcAft>
          <a:spcPct val="0"/>
        </a:spcAft>
        <a:buChar char="»"/>
        <a:defRPr sz="2000">
          <a:solidFill>
            <a:srgbClr val="333399"/>
          </a:solidFill>
          <a:latin typeface="+mn-lt"/>
          <a:ea typeface="Arial" pitchFamily="-111" charset="0"/>
          <a:cs typeface="+mn-cs"/>
        </a:defRPr>
      </a:lvl5pPr>
      <a:lvl6pPr marL="2514600" indent="-228600" algn="l" rtl="0" fontAlgn="base">
        <a:spcBef>
          <a:spcPct val="20000"/>
        </a:spcBef>
        <a:spcAft>
          <a:spcPct val="0"/>
        </a:spcAft>
        <a:buChar char="»"/>
        <a:defRPr sz="2000">
          <a:solidFill>
            <a:srgbClr val="333399"/>
          </a:solidFill>
          <a:latin typeface="+mn-lt"/>
          <a:cs typeface="+mn-cs"/>
        </a:defRPr>
      </a:lvl6pPr>
      <a:lvl7pPr marL="2971800" indent="-228600" algn="l" rtl="0" fontAlgn="base">
        <a:spcBef>
          <a:spcPct val="20000"/>
        </a:spcBef>
        <a:spcAft>
          <a:spcPct val="0"/>
        </a:spcAft>
        <a:buChar char="»"/>
        <a:defRPr sz="2000">
          <a:solidFill>
            <a:srgbClr val="333399"/>
          </a:solidFill>
          <a:latin typeface="+mn-lt"/>
          <a:cs typeface="+mn-cs"/>
        </a:defRPr>
      </a:lvl7pPr>
      <a:lvl8pPr marL="3429000" indent="-228600" algn="l" rtl="0" fontAlgn="base">
        <a:spcBef>
          <a:spcPct val="20000"/>
        </a:spcBef>
        <a:spcAft>
          <a:spcPct val="0"/>
        </a:spcAft>
        <a:buChar char="»"/>
        <a:defRPr sz="2000">
          <a:solidFill>
            <a:srgbClr val="333399"/>
          </a:solidFill>
          <a:latin typeface="+mn-lt"/>
          <a:cs typeface="+mn-cs"/>
        </a:defRPr>
      </a:lvl8pPr>
      <a:lvl9pPr marL="3886200" indent="-228600" algn="l" rtl="0" fontAlgn="base">
        <a:spcBef>
          <a:spcPct val="20000"/>
        </a:spcBef>
        <a:spcAft>
          <a:spcPct val="0"/>
        </a:spcAft>
        <a:buChar char="»"/>
        <a:defRPr sz="2000">
          <a:solidFill>
            <a:srgbClr val="333399"/>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43.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7.png"/><Relationship Id="rId5" Type="http://schemas.openxmlformats.org/officeDocument/2006/relationships/image" Target="../media/image42.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4.png"/><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8.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1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52.emf"/><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58.png"/><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29.xml.rels><?xml version="1.0" encoding="UTF-8" standalone="yes"?>
<Relationships xmlns="http://schemas.openxmlformats.org/package/2006/relationships"><Relationship Id="rId3" Type="http://schemas.openxmlformats.org/officeDocument/2006/relationships/image" Target="../media/image60.png"/><Relationship Id="rId7" Type="http://schemas.openxmlformats.org/officeDocument/2006/relationships/image" Target="../media/image61.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59.png"/><Relationship Id="rId5" Type="http://schemas.openxmlformats.org/officeDocument/2006/relationships/image" Target="../media/image14.png"/><Relationship Id="rId4" Type="http://schemas.openxmlformats.org/officeDocument/2006/relationships/image" Target="../media/image6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8.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openxmlformats.org/officeDocument/2006/relationships/image" Target="../media/image46.png"/><Relationship Id="rId4" Type="http://schemas.openxmlformats.org/officeDocument/2006/relationships/image" Target="../media/image45.png"/></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25.png"/></Relationships>
</file>

<file path=ppt/slides/_rels/slide3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66.png"/></Relationships>
</file>

<file path=ppt/slides/_rels/slide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39.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68.pn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7.png"/></Relationships>
</file>

<file path=ppt/slides/_rels/slide4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41.xml.rels><?xml version="1.0" encoding="UTF-8" standalone="yes"?>
<Relationships xmlns="http://schemas.openxmlformats.org/package/2006/relationships"><Relationship Id="rId3" Type="http://schemas.openxmlformats.org/officeDocument/2006/relationships/hyperlink" Target="http://www.metroethernetforum.org/" TargetMode="External"/><Relationship Id="rId2" Type="http://schemas.openxmlformats.org/officeDocument/2006/relationships/notesSlide" Target="../notesSlides/notesSlide33.xml"/><Relationship Id="rId1" Type="http://schemas.openxmlformats.org/officeDocument/2006/relationships/slideLayout" Target="../slideLayouts/slideLayout14.xml"/><Relationship Id="rId4" Type="http://schemas.openxmlformats.org/officeDocument/2006/relationships/hyperlink" Target="http://www.ethernetacademy.net/" TargetMode="Externa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 Id="rId4" Type="http://schemas.openxmlformats.org/officeDocument/2006/relationships/image" Target="../media/image19.emf"/></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1.jpeg"/></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jpeg"/><Relationship Id="rId3" Type="http://schemas.openxmlformats.org/officeDocument/2006/relationships/image" Target="../media/image23.jpeg"/><Relationship Id="rId7" Type="http://schemas.openxmlformats.org/officeDocument/2006/relationships/image" Target="../media/image27.jpeg"/><Relationship Id="rId12" Type="http://schemas.openxmlformats.org/officeDocument/2006/relationships/image" Target="../media/image32.png"/><Relationship Id="rId2" Type="http://schemas.openxmlformats.org/officeDocument/2006/relationships/notesSlide" Target="../notesSlides/notesSlide6.xml"/><Relationship Id="rId16" Type="http://schemas.openxmlformats.org/officeDocument/2006/relationships/image" Target="../media/image36.jpeg"/><Relationship Id="rId1" Type="http://schemas.openxmlformats.org/officeDocument/2006/relationships/slideLayout" Target="../slideLayouts/slideLayout2.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png"/><Relationship Id="rId15" Type="http://schemas.openxmlformats.org/officeDocument/2006/relationships/image" Target="../media/image35.jpe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 Id="rId14" Type="http://schemas.openxmlformats.org/officeDocument/2006/relationships/image" Target="../media/image34.jpeg"/></Relationships>
</file>

<file path=ppt/slides/_rels/slide9.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7.png"/><Relationship Id="rId7" Type="http://schemas.openxmlformats.org/officeDocument/2006/relationships/image" Target="../media/image39.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38.png"/><Relationship Id="rId5" Type="http://schemas.openxmlformats.org/officeDocument/2006/relationships/image" Target="../media/image17.png"/><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ubtitle 14"/>
          <p:cNvSpPr>
            <a:spLocks noGrp="1"/>
          </p:cNvSpPr>
          <p:nvPr>
            <p:ph type="subTitle" idx="1"/>
          </p:nvPr>
        </p:nvSpPr>
        <p:spPr/>
        <p:txBody>
          <a:bodyPr/>
          <a:lstStyle/>
          <a:p>
            <a:r>
              <a:rPr lang="en-US" dirty="0" smtClean="0"/>
              <a:t>MEF Reference Presentation</a:t>
            </a:r>
          </a:p>
          <a:p>
            <a:r>
              <a:rPr lang="en-US" dirty="0" smtClean="0"/>
              <a:t>October 2011</a:t>
            </a:r>
          </a:p>
        </p:txBody>
      </p:sp>
      <p:sp>
        <p:nvSpPr>
          <p:cNvPr id="11" name="Title 10"/>
          <p:cNvSpPr>
            <a:spLocks noGrp="1"/>
          </p:cNvSpPr>
          <p:nvPr>
            <p:ph type="ctrTitle"/>
          </p:nvPr>
        </p:nvSpPr>
        <p:spPr/>
        <p:txBody>
          <a:bodyPr/>
          <a:lstStyle/>
          <a:p>
            <a:r>
              <a:rPr lang="en-US" sz="4800" dirty="0" smtClean="0"/>
              <a:t>Optimizing Mobile Backhaul </a:t>
            </a:r>
            <a:endParaRPr lang="en-US" sz="4800" dirty="0"/>
          </a:p>
        </p:txBody>
      </p:sp>
    </p:spTree>
    <p:extLst>
      <p:ext uri="{BB962C8B-B14F-4D97-AF65-F5344CB8AC3E}">
        <p14:creationId xmlns:p14="http://schemas.microsoft.com/office/powerpoint/2010/main" val="1656579167"/>
      </p:ext>
    </p:extLst>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15"/>
          <p:cNvSpPr>
            <a:spLocks noGrp="1" noChangeArrowheads="1"/>
          </p:cNvSpPr>
          <p:nvPr>
            <p:ph type="title" idx="4294967295"/>
          </p:nvPr>
        </p:nvSpPr>
        <p:spPr>
          <a:xfrm>
            <a:off x="0" y="0"/>
            <a:ext cx="8991600" cy="685800"/>
          </a:xfrm>
        </p:spPr>
        <p:txBody>
          <a:bodyPr/>
          <a:lstStyle/>
          <a:p>
            <a:r>
              <a:rPr lang="en-US" sz="2800" dirty="0" smtClean="0"/>
              <a:t>MEF Services over multiple Access Technologies</a:t>
            </a:r>
          </a:p>
        </p:txBody>
      </p:sp>
      <p:grpSp>
        <p:nvGrpSpPr>
          <p:cNvPr id="2" name="Group 16"/>
          <p:cNvGrpSpPr>
            <a:grpSpLocks/>
          </p:cNvGrpSpPr>
          <p:nvPr/>
        </p:nvGrpSpPr>
        <p:grpSpPr bwMode="auto">
          <a:xfrm>
            <a:off x="1618928" y="1783966"/>
            <a:ext cx="5486400" cy="3757566"/>
            <a:chOff x="2880" y="1120"/>
            <a:chExt cx="1584" cy="752"/>
          </a:xfrm>
        </p:grpSpPr>
        <p:pic>
          <p:nvPicPr>
            <p:cNvPr id="20559" name="Picture 17" descr="cloud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80" y="1120"/>
              <a:ext cx="1584" cy="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60" name="Text Box 18"/>
            <p:cNvSpPr txBox="1">
              <a:spLocks noChangeArrowheads="1"/>
            </p:cNvSpPr>
            <p:nvPr/>
          </p:nvSpPr>
          <p:spPr bwMode="auto">
            <a:xfrm>
              <a:off x="3232" y="1437"/>
              <a:ext cx="1002" cy="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algn="ctr" eaLnBrk="1" hangingPunct="1">
                <a:spcBef>
                  <a:spcPct val="50000"/>
                </a:spcBef>
              </a:pPr>
              <a:r>
                <a:rPr lang="en-US" sz="1800" dirty="0" smtClean="0"/>
                <a:t>Backhaul Service Provider</a:t>
              </a:r>
              <a:endParaRPr lang="en-US" sz="1800" dirty="0"/>
            </a:p>
          </p:txBody>
        </p:sp>
      </p:grpSp>
      <p:sp>
        <p:nvSpPr>
          <p:cNvPr id="20485" name="Text Box 34"/>
          <p:cNvSpPr txBox="1">
            <a:spLocks noChangeArrowheads="1"/>
          </p:cNvSpPr>
          <p:nvPr/>
        </p:nvSpPr>
        <p:spPr bwMode="auto">
          <a:xfrm>
            <a:off x="2457128" y="2838722"/>
            <a:ext cx="1295400" cy="225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eaLnBrk="1" hangingPunct="1">
              <a:spcBef>
                <a:spcPct val="50000"/>
              </a:spcBef>
            </a:pPr>
            <a:r>
              <a:rPr lang="en-US" sz="1100" b="1" dirty="0"/>
              <a:t>Direct Fiber</a:t>
            </a:r>
          </a:p>
        </p:txBody>
      </p:sp>
      <p:sp>
        <p:nvSpPr>
          <p:cNvPr id="20486" name="Rectangle 47"/>
          <p:cNvSpPr>
            <a:spLocks noChangeArrowheads="1"/>
          </p:cNvSpPr>
          <p:nvPr/>
        </p:nvSpPr>
        <p:spPr bwMode="auto">
          <a:xfrm>
            <a:off x="323528" y="2377266"/>
            <a:ext cx="914400" cy="922911"/>
          </a:xfrm>
          <a:prstGeom prst="rect">
            <a:avLst/>
          </a:prstGeom>
          <a:noFill/>
          <a:ln w="9525">
            <a:solidFill>
              <a:schemeClr val="bg2"/>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800" dirty="0"/>
          </a:p>
        </p:txBody>
      </p:sp>
      <p:sp>
        <p:nvSpPr>
          <p:cNvPr id="20487" name="Rectangle 92"/>
          <p:cNvSpPr>
            <a:spLocks noChangeArrowheads="1"/>
          </p:cNvSpPr>
          <p:nvPr/>
        </p:nvSpPr>
        <p:spPr bwMode="auto">
          <a:xfrm>
            <a:off x="780728" y="1227748"/>
            <a:ext cx="914400" cy="819907"/>
          </a:xfrm>
          <a:prstGeom prst="rect">
            <a:avLst/>
          </a:prstGeom>
          <a:noFill/>
          <a:ln w="9525">
            <a:solidFill>
              <a:schemeClr val="bg2"/>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800" dirty="0"/>
          </a:p>
        </p:txBody>
      </p:sp>
      <p:sp>
        <p:nvSpPr>
          <p:cNvPr id="20488" name="Line 11"/>
          <p:cNvSpPr>
            <a:spLocks noChangeShapeType="1"/>
          </p:cNvSpPr>
          <p:nvPr/>
        </p:nvSpPr>
        <p:spPr bwMode="auto">
          <a:xfrm flipH="1" flipV="1">
            <a:off x="1161728" y="1915811"/>
            <a:ext cx="2209800" cy="395533"/>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0566" name="Text Box 27"/>
          <p:cNvSpPr txBox="1">
            <a:spLocks noChangeArrowheads="1"/>
          </p:cNvSpPr>
          <p:nvPr/>
        </p:nvSpPr>
        <p:spPr bwMode="auto">
          <a:xfrm>
            <a:off x="3708078" y="5589240"/>
            <a:ext cx="5073650" cy="266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eaLnBrk="1" hangingPunct="1">
              <a:spcBef>
                <a:spcPct val="50000"/>
              </a:spcBef>
            </a:pPr>
            <a:r>
              <a:rPr lang="en-US" sz="1400" dirty="0" smtClean="0"/>
              <a:t>Ethernet Demarcation: MEF User </a:t>
            </a:r>
            <a:r>
              <a:rPr lang="en-US" sz="1400" dirty="0"/>
              <a:t>to Network Interface (UNI)</a:t>
            </a:r>
          </a:p>
        </p:txBody>
      </p:sp>
      <p:sp>
        <p:nvSpPr>
          <p:cNvPr id="20569" name="Text Box 28"/>
          <p:cNvSpPr txBox="1">
            <a:spLocks noChangeArrowheads="1"/>
          </p:cNvSpPr>
          <p:nvPr/>
        </p:nvSpPr>
        <p:spPr bwMode="auto">
          <a:xfrm>
            <a:off x="3708078" y="5343766"/>
            <a:ext cx="4768850" cy="266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eaLnBrk="1" hangingPunct="1">
              <a:spcBef>
                <a:spcPct val="50000"/>
              </a:spcBef>
            </a:pPr>
            <a:r>
              <a:rPr lang="en-US" sz="1400" dirty="0" smtClean="0"/>
              <a:t>TDM Demarcation: Generic </a:t>
            </a:r>
            <a:r>
              <a:rPr lang="en-US" sz="1400" dirty="0"/>
              <a:t>Interworking Function (GIWF) </a:t>
            </a:r>
          </a:p>
        </p:txBody>
      </p:sp>
      <p:pic>
        <p:nvPicPr>
          <p:cNvPr id="20490" name="Picture 105" descr="wireless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6928" y="1124744"/>
            <a:ext cx="574675" cy="856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113"/>
          <p:cNvGrpSpPr>
            <a:grpSpLocks/>
          </p:cNvGrpSpPr>
          <p:nvPr/>
        </p:nvGrpSpPr>
        <p:grpSpPr bwMode="auto">
          <a:xfrm rot="20454408">
            <a:off x="3729101" y="2099345"/>
            <a:ext cx="431800" cy="341972"/>
            <a:chOff x="2112" y="1920"/>
            <a:chExt cx="192" cy="144"/>
          </a:xfrm>
        </p:grpSpPr>
        <p:sp>
          <p:nvSpPr>
            <p:cNvPr id="20561" name="Line 114"/>
            <p:cNvSpPr>
              <a:spLocks noChangeShapeType="1"/>
            </p:cNvSpPr>
            <p:nvPr/>
          </p:nvSpPr>
          <p:spPr bwMode="auto">
            <a:xfrm>
              <a:off x="2112" y="1920"/>
              <a:ext cx="96" cy="96"/>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20562" name="Line 115"/>
            <p:cNvSpPr>
              <a:spLocks noChangeShapeType="1"/>
            </p:cNvSpPr>
            <p:nvPr/>
          </p:nvSpPr>
          <p:spPr bwMode="auto">
            <a:xfrm flipV="1">
              <a:off x="2208" y="1968"/>
              <a:ext cx="0" cy="48"/>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20563" name="Line 116"/>
            <p:cNvSpPr>
              <a:spLocks noChangeShapeType="1"/>
            </p:cNvSpPr>
            <p:nvPr/>
          </p:nvSpPr>
          <p:spPr bwMode="auto">
            <a:xfrm>
              <a:off x="2208" y="1968"/>
              <a:ext cx="96" cy="96"/>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grpSp>
      <p:sp>
        <p:nvSpPr>
          <p:cNvPr id="20492" name="Line 9"/>
          <p:cNvSpPr>
            <a:spLocks noChangeShapeType="1"/>
          </p:cNvSpPr>
          <p:nvPr/>
        </p:nvSpPr>
        <p:spPr bwMode="auto">
          <a:xfrm flipH="1" flipV="1">
            <a:off x="4209728" y="2904644"/>
            <a:ext cx="381000" cy="329611"/>
          </a:xfrm>
          <a:prstGeom prst="line">
            <a:avLst/>
          </a:prstGeom>
          <a:noFill/>
          <a:ln w="57150">
            <a:solidFill>
              <a:schemeClr val="bg2"/>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0493" name="Text Box 61"/>
          <p:cNvSpPr txBox="1">
            <a:spLocks noChangeArrowheads="1"/>
          </p:cNvSpPr>
          <p:nvPr/>
        </p:nvSpPr>
        <p:spPr bwMode="auto">
          <a:xfrm rot="1512068">
            <a:off x="3292734" y="2591102"/>
            <a:ext cx="1219200" cy="225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eaLnBrk="1" hangingPunct="1">
              <a:spcBef>
                <a:spcPct val="50000"/>
              </a:spcBef>
            </a:pPr>
            <a:r>
              <a:rPr lang="en-US" sz="1100" b="1" dirty="0"/>
              <a:t>Microwave</a:t>
            </a:r>
          </a:p>
        </p:txBody>
      </p:sp>
      <p:sp>
        <p:nvSpPr>
          <p:cNvPr id="20494" name="Line 2"/>
          <p:cNvSpPr>
            <a:spLocks noChangeShapeType="1"/>
          </p:cNvSpPr>
          <p:nvPr/>
        </p:nvSpPr>
        <p:spPr bwMode="auto">
          <a:xfrm>
            <a:off x="704528" y="3036488"/>
            <a:ext cx="2209800" cy="131844"/>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0495" name="Oval 74"/>
          <p:cNvSpPr>
            <a:spLocks noChangeArrowheads="1"/>
          </p:cNvSpPr>
          <p:nvPr/>
        </p:nvSpPr>
        <p:spPr bwMode="auto">
          <a:xfrm>
            <a:off x="2228528" y="3036488"/>
            <a:ext cx="152400" cy="131844"/>
          </a:xfrm>
          <a:prstGeom prst="ellipse">
            <a:avLst/>
          </a:prstGeom>
          <a:solidFill>
            <a:srgbClr val="FF0066"/>
          </a:solidFill>
          <a:ln w="9525">
            <a:solidFill>
              <a:schemeClr val="tx1"/>
            </a:solidFill>
            <a:round/>
            <a:headEnd/>
            <a:tailEnd/>
          </a:ln>
        </p:spPr>
        <p:txBody>
          <a:bodyPr wrap="none" anchor="ctr"/>
          <a:lstStyle/>
          <a:p>
            <a:endParaRPr lang="en-US" sz="1800" dirty="0"/>
          </a:p>
        </p:txBody>
      </p:sp>
      <p:sp>
        <p:nvSpPr>
          <p:cNvPr id="20496" name="Line 7"/>
          <p:cNvSpPr>
            <a:spLocks noChangeShapeType="1"/>
          </p:cNvSpPr>
          <p:nvPr/>
        </p:nvSpPr>
        <p:spPr bwMode="auto">
          <a:xfrm>
            <a:off x="856928" y="4223088"/>
            <a:ext cx="1143000" cy="65922"/>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0497" name="Line 39"/>
          <p:cNvSpPr>
            <a:spLocks noChangeShapeType="1"/>
          </p:cNvSpPr>
          <p:nvPr/>
        </p:nvSpPr>
        <p:spPr bwMode="auto">
          <a:xfrm>
            <a:off x="2228528" y="4157166"/>
            <a:ext cx="228600" cy="0"/>
          </a:xfrm>
          <a:prstGeom prst="line">
            <a:avLst/>
          </a:prstGeom>
          <a:noFill/>
          <a:ln w="19050">
            <a:solidFill>
              <a:srgbClr val="777777"/>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0498" name="Line 40"/>
          <p:cNvSpPr>
            <a:spLocks noChangeShapeType="1"/>
          </p:cNvSpPr>
          <p:nvPr/>
        </p:nvSpPr>
        <p:spPr bwMode="auto">
          <a:xfrm>
            <a:off x="2228528" y="4223088"/>
            <a:ext cx="381000" cy="0"/>
          </a:xfrm>
          <a:prstGeom prst="line">
            <a:avLst/>
          </a:prstGeom>
          <a:noFill/>
          <a:ln w="19050">
            <a:solidFill>
              <a:srgbClr val="777777"/>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0499" name="Line 41"/>
          <p:cNvSpPr>
            <a:spLocks noChangeShapeType="1"/>
          </p:cNvSpPr>
          <p:nvPr/>
        </p:nvSpPr>
        <p:spPr bwMode="auto">
          <a:xfrm>
            <a:off x="2228528" y="4289010"/>
            <a:ext cx="304800" cy="0"/>
          </a:xfrm>
          <a:prstGeom prst="line">
            <a:avLst/>
          </a:prstGeom>
          <a:noFill/>
          <a:ln w="19050">
            <a:solidFill>
              <a:srgbClr val="777777"/>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0500" name="Rectangle 52"/>
          <p:cNvSpPr>
            <a:spLocks noChangeArrowheads="1"/>
          </p:cNvSpPr>
          <p:nvPr/>
        </p:nvSpPr>
        <p:spPr bwMode="auto">
          <a:xfrm>
            <a:off x="399728" y="3497944"/>
            <a:ext cx="1219200" cy="922911"/>
          </a:xfrm>
          <a:prstGeom prst="rect">
            <a:avLst/>
          </a:prstGeom>
          <a:noFill/>
          <a:ln w="9525">
            <a:solidFill>
              <a:schemeClr val="bg2"/>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800" dirty="0"/>
          </a:p>
        </p:txBody>
      </p:sp>
      <p:sp>
        <p:nvSpPr>
          <p:cNvPr id="20501" name="Text Box 61"/>
          <p:cNvSpPr txBox="1">
            <a:spLocks noChangeArrowheads="1"/>
          </p:cNvSpPr>
          <p:nvPr/>
        </p:nvSpPr>
        <p:spPr bwMode="auto">
          <a:xfrm>
            <a:off x="2152328" y="3852276"/>
            <a:ext cx="1676400" cy="37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algn="ctr" eaLnBrk="1" hangingPunct="1">
              <a:spcBef>
                <a:spcPct val="50000"/>
              </a:spcBef>
            </a:pPr>
            <a:r>
              <a:rPr lang="en-US" sz="1100" b="1" dirty="0"/>
              <a:t>Ethernet over Bonded PDH (E1/DS1)</a:t>
            </a:r>
          </a:p>
        </p:txBody>
      </p:sp>
      <p:pic>
        <p:nvPicPr>
          <p:cNvPr id="20503" name="Picture 170" descr="wireless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5928" y="3432022"/>
            <a:ext cx="574675" cy="856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06" name="Text Box 226"/>
          <p:cNvSpPr txBox="1">
            <a:spLocks noChangeArrowheads="1"/>
          </p:cNvSpPr>
          <p:nvPr/>
        </p:nvSpPr>
        <p:spPr bwMode="auto">
          <a:xfrm rot="20444032">
            <a:off x="3062111" y="4374394"/>
            <a:ext cx="1235075" cy="225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eaLnBrk="1" hangingPunct="1"/>
            <a:r>
              <a:rPr lang="fr-FR" altLang="zh-CN" sz="1100" b="1" dirty="0">
                <a:solidFill>
                  <a:srgbClr val="000000"/>
                </a:solidFill>
                <a:ea typeface="SimSun" pitchFamily="2" charset="-122"/>
              </a:rPr>
              <a:t>Bonded Copper</a:t>
            </a:r>
            <a:endParaRPr lang="en-US" sz="1100" b="1" dirty="0"/>
          </a:p>
        </p:txBody>
      </p:sp>
      <p:sp>
        <p:nvSpPr>
          <p:cNvPr id="20507" name="Text Box 34"/>
          <p:cNvSpPr txBox="1">
            <a:spLocks noChangeArrowheads="1"/>
          </p:cNvSpPr>
          <p:nvPr/>
        </p:nvSpPr>
        <p:spPr bwMode="auto">
          <a:xfrm>
            <a:off x="1314128" y="1190666"/>
            <a:ext cx="1219200" cy="21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eaLnBrk="1" hangingPunct="1">
              <a:spcBef>
                <a:spcPct val="50000"/>
              </a:spcBef>
            </a:pPr>
            <a:r>
              <a:rPr lang="en-US" sz="1000" b="1" dirty="0"/>
              <a:t>BTS/NodeB</a:t>
            </a:r>
          </a:p>
        </p:txBody>
      </p:sp>
      <p:sp>
        <p:nvSpPr>
          <p:cNvPr id="20508" name="Text Box 34"/>
          <p:cNvSpPr txBox="1">
            <a:spLocks noChangeArrowheads="1"/>
          </p:cNvSpPr>
          <p:nvPr/>
        </p:nvSpPr>
        <p:spPr bwMode="auto">
          <a:xfrm>
            <a:off x="780728" y="2377266"/>
            <a:ext cx="914400" cy="21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eaLnBrk="1" hangingPunct="1">
              <a:spcBef>
                <a:spcPct val="50000"/>
              </a:spcBef>
            </a:pPr>
            <a:r>
              <a:rPr lang="en-US" sz="1000" b="1" dirty="0"/>
              <a:t>BTS/NodeB</a:t>
            </a:r>
          </a:p>
        </p:txBody>
      </p:sp>
      <p:sp>
        <p:nvSpPr>
          <p:cNvPr id="20509" name="Text Box 34"/>
          <p:cNvSpPr txBox="1">
            <a:spLocks noChangeArrowheads="1"/>
          </p:cNvSpPr>
          <p:nvPr/>
        </p:nvSpPr>
        <p:spPr bwMode="auto">
          <a:xfrm>
            <a:off x="1009328" y="3761633"/>
            <a:ext cx="914400" cy="21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eaLnBrk="1" hangingPunct="1">
              <a:spcBef>
                <a:spcPct val="50000"/>
              </a:spcBef>
            </a:pPr>
            <a:r>
              <a:rPr lang="en-US" sz="1000" b="1" dirty="0"/>
              <a:t>BTS/NodeB</a:t>
            </a:r>
          </a:p>
        </p:txBody>
      </p:sp>
      <p:sp>
        <p:nvSpPr>
          <p:cNvPr id="20510" name="Line 7"/>
          <p:cNvSpPr>
            <a:spLocks noChangeShapeType="1"/>
          </p:cNvSpPr>
          <p:nvPr/>
        </p:nvSpPr>
        <p:spPr bwMode="auto">
          <a:xfrm flipV="1">
            <a:off x="828352" y="4882310"/>
            <a:ext cx="2390776" cy="477936"/>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0511" name="Rectangle 52"/>
          <p:cNvSpPr>
            <a:spLocks noChangeArrowheads="1"/>
          </p:cNvSpPr>
          <p:nvPr/>
        </p:nvSpPr>
        <p:spPr bwMode="auto">
          <a:xfrm>
            <a:off x="323528" y="4618621"/>
            <a:ext cx="1143000" cy="1054755"/>
          </a:xfrm>
          <a:prstGeom prst="rect">
            <a:avLst/>
          </a:prstGeom>
          <a:noFill/>
          <a:ln w="9525">
            <a:solidFill>
              <a:schemeClr val="bg2"/>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800" dirty="0"/>
          </a:p>
        </p:txBody>
      </p:sp>
      <p:sp>
        <p:nvSpPr>
          <p:cNvPr id="20512" name="Oval 74"/>
          <p:cNvSpPr>
            <a:spLocks noChangeArrowheads="1"/>
          </p:cNvSpPr>
          <p:nvPr/>
        </p:nvSpPr>
        <p:spPr bwMode="auto">
          <a:xfrm>
            <a:off x="3077986" y="4826236"/>
            <a:ext cx="152400" cy="131844"/>
          </a:xfrm>
          <a:prstGeom prst="ellipse">
            <a:avLst/>
          </a:prstGeom>
          <a:solidFill>
            <a:srgbClr val="FF0066"/>
          </a:solidFill>
          <a:ln w="9525">
            <a:solidFill>
              <a:schemeClr val="tx1"/>
            </a:solidFill>
            <a:round/>
            <a:headEnd/>
            <a:tailEnd/>
          </a:ln>
        </p:spPr>
        <p:txBody>
          <a:bodyPr wrap="none" anchor="ctr"/>
          <a:lstStyle/>
          <a:p>
            <a:endParaRPr lang="en-US" sz="1800" dirty="0"/>
          </a:p>
        </p:txBody>
      </p:sp>
      <p:pic>
        <p:nvPicPr>
          <p:cNvPr id="20513" name="Picture 238" descr="wireless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4978" y="4643342"/>
            <a:ext cx="574675" cy="856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5" name="Text Box 34"/>
          <p:cNvSpPr txBox="1">
            <a:spLocks noChangeArrowheads="1"/>
          </p:cNvSpPr>
          <p:nvPr/>
        </p:nvSpPr>
        <p:spPr bwMode="auto">
          <a:xfrm>
            <a:off x="933128" y="4816388"/>
            <a:ext cx="914400" cy="21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eaLnBrk="1" hangingPunct="1">
              <a:spcBef>
                <a:spcPct val="50000"/>
              </a:spcBef>
            </a:pPr>
            <a:r>
              <a:rPr lang="en-US" sz="1000" b="1" dirty="0"/>
              <a:t>BTS/NodeB</a:t>
            </a:r>
          </a:p>
        </p:txBody>
      </p:sp>
      <p:sp>
        <p:nvSpPr>
          <p:cNvPr id="20516" name="Line 258"/>
          <p:cNvSpPr>
            <a:spLocks noChangeShapeType="1"/>
          </p:cNvSpPr>
          <p:nvPr/>
        </p:nvSpPr>
        <p:spPr bwMode="auto">
          <a:xfrm flipV="1">
            <a:off x="6343328" y="4223088"/>
            <a:ext cx="838200" cy="0"/>
          </a:xfrm>
          <a:prstGeom prst="line">
            <a:avLst/>
          </a:prstGeom>
          <a:noFill/>
          <a:ln w="57150">
            <a:solidFill>
              <a:schemeClr val="bg2"/>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0517" name="Text Box 259"/>
          <p:cNvSpPr txBox="1">
            <a:spLocks noChangeArrowheads="1"/>
          </p:cNvSpPr>
          <p:nvPr/>
        </p:nvSpPr>
        <p:spPr bwMode="auto">
          <a:xfrm>
            <a:off x="6190928" y="3959399"/>
            <a:ext cx="820738" cy="237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eaLnBrk="1" hangingPunct="1"/>
            <a:r>
              <a:rPr lang="en-US" sz="1200" b="1" dirty="0"/>
              <a:t>N x GigE</a:t>
            </a:r>
          </a:p>
        </p:txBody>
      </p:sp>
      <p:sp>
        <p:nvSpPr>
          <p:cNvPr id="20518" name="Text Box 34"/>
          <p:cNvSpPr txBox="1">
            <a:spLocks noChangeArrowheads="1"/>
          </p:cNvSpPr>
          <p:nvPr/>
        </p:nvSpPr>
        <p:spPr bwMode="auto">
          <a:xfrm>
            <a:off x="7638728" y="2377266"/>
            <a:ext cx="11430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eaLnBrk="1" hangingPunct="1">
              <a:spcBef>
                <a:spcPct val="50000"/>
              </a:spcBef>
            </a:pPr>
            <a:r>
              <a:rPr lang="en-US" sz="1200" b="1" dirty="0"/>
              <a:t>Wireless CO</a:t>
            </a:r>
          </a:p>
          <a:p>
            <a:pPr eaLnBrk="1" hangingPunct="1">
              <a:spcBef>
                <a:spcPct val="50000"/>
              </a:spcBef>
            </a:pPr>
            <a:r>
              <a:rPr lang="en-US" sz="1200" b="1" dirty="0"/>
              <a:t>(</a:t>
            </a:r>
            <a:r>
              <a:rPr lang="en-US" sz="1200" b="1" dirty="0" smtClean="0"/>
              <a:t>RNC)</a:t>
            </a:r>
            <a:endParaRPr lang="en-US" sz="1200" b="1" dirty="0"/>
          </a:p>
        </p:txBody>
      </p:sp>
      <p:sp>
        <p:nvSpPr>
          <p:cNvPr id="20521" name="Oval 25"/>
          <p:cNvSpPr>
            <a:spLocks noChangeArrowheads="1"/>
          </p:cNvSpPr>
          <p:nvPr/>
        </p:nvSpPr>
        <p:spPr bwMode="auto">
          <a:xfrm>
            <a:off x="6724328" y="4157166"/>
            <a:ext cx="152400" cy="131844"/>
          </a:xfrm>
          <a:prstGeom prst="ellipse">
            <a:avLst/>
          </a:prstGeom>
          <a:solidFill>
            <a:srgbClr val="0000FF"/>
          </a:solidFill>
          <a:ln w="9525">
            <a:solidFill>
              <a:schemeClr val="tx1"/>
            </a:solidFill>
            <a:round/>
            <a:headEnd/>
            <a:tailEnd/>
          </a:ln>
        </p:spPr>
        <p:txBody>
          <a:bodyPr wrap="none" anchor="ctr"/>
          <a:lstStyle/>
          <a:p>
            <a:endParaRPr lang="en-US" sz="1800" dirty="0"/>
          </a:p>
        </p:txBody>
      </p:sp>
      <p:sp>
        <p:nvSpPr>
          <p:cNvPr id="20522" name="Rectangle 47"/>
          <p:cNvSpPr>
            <a:spLocks noChangeArrowheads="1"/>
          </p:cNvSpPr>
          <p:nvPr/>
        </p:nvSpPr>
        <p:spPr bwMode="auto">
          <a:xfrm>
            <a:off x="7105328" y="2311344"/>
            <a:ext cx="1752600" cy="2768733"/>
          </a:xfrm>
          <a:prstGeom prst="rect">
            <a:avLst/>
          </a:prstGeom>
          <a:noFill/>
          <a:ln w="9525">
            <a:solidFill>
              <a:schemeClr val="bg2"/>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800" dirty="0"/>
          </a:p>
        </p:txBody>
      </p:sp>
      <p:sp>
        <p:nvSpPr>
          <p:cNvPr id="20523" name="Rectangle 94"/>
          <p:cNvSpPr>
            <a:spLocks noChangeArrowheads="1"/>
          </p:cNvSpPr>
          <p:nvPr/>
        </p:nvSpPr>
        <p:spPr bwMode="auto">
          <a:xfrm rot="20433598">
            <a:off x="3199432" y="4500116"/>
            <a:ext cx="1331103" cy="39552"/>
          </a:xfrm>
          <a:prstGeom prst="rect">
            <a:avLst/>
          </a:prstGeom>
          <a:solidFill>
            <a:srgbClr val="CC9900"/>
          </a:solidFill>
          <a:ln w="9525">
            <a:pattFill prst="wdDnDiag">
              <a:fgClr>
                <a:srgbClr val="CC9900"/>
              </a:fgClr>
              <a:bgClr>
                <a:srgbClr val="C0C0C0"/>
              </a:bgClr>
            </a:pattFill>
            <a:miter lim="800000"/>
            <a:headEnd/>
            <a:tailEnd/>
          </a:ln>
        </p:spPr>
        <p:txBody>
          <a:bodyPr wrap="none" anchor="ctr"/>
          <a:lstStyle/>
          <a:p>
            <a:endParaRPr lang="en-US" sz="1800" dirty="0"/>
          </a:p>
        </p:txBody>
      </p:sp>
      <p:sp>
        <p:nvSpPr>
          <p:cNvPr id="20524" name="Oval 93"/>
          <p:cNvSpPr>
            <a:spLocks noChangeArrowheads="1"/>
          </p:cNvSpPr>
          <p:nvPr/>
        </p:nvSpPr>
        <p:spPr bwMode="auto">
          <a:xfrm rot="570416">
            <a:off x="2258148" y="4100038"/>
            <a:ext cx="153987" cy="321371"/>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800" dirty="0"/>
          </a:p>
        </p:txBody>
      </p:sp>
      <p:sp>
        <p:nvSpPr>
          <p:cNvPr id="20525" name="Rectangle 99"/>
          <p:cNvSpPr>
            <a:spLocks noChangeArrowheads="1"/>
          </p:cNvSpPr>
          <p:nvPr/>
        </p:nvSpPr>
        <p:spPr bwMode="auto">
          <a:xfrm rot="1857827" flipH="1">
            <a:off x="3225710" y="4847907"/>
            <a:ext cx="100013" cy="8240"/>
          </a:xfrm>
          <a:prstGeom prst="rect">
            <a:avLst/>
          </a:prstGeom>
          <a:solidFill>
            <a:srgbClr val="CC9900"/>
          </a:solidFill>
          <a:ln w="9525">
            <a:pattFill prst="wdDnDiag">
              <a:fgClr>
                <a:srgbClr val="CC9900"/>
              </a:fgClr>
              <a:bgClr>
                <a:srgbClr val="C0C0C0"/>
              </a:bgClr>
            </a:pattFill>
            <a:miter lim="800000"/>
            <a:headEnd/>
            <a:tailEnd/>
          </a:ln>
        </p:spPr>
        <p:txBody>
          <a:bodyPr wrap="none" anchor="ctr"/>
          <a:lstStyle/>
          <a:p>
            <a:endParaRPr lang="en-US" sz="1800" dirty="0"/>
          </a:p>
        </p:txBody>
      </p:sp>
      <p:sp>
        <p:nvSpPr>
          <p:cNvPr id="20526" name="Rectangle 100"/>
          <p:cNvSpPr>
            <a:spLocks noChangeArrowheads="1"/>
          </p:cNvSpPr>
          <p:nvPr/>
        </p:nvSpPr>
        <p:spPr bwMode="auto">
          <a:xfrm rot="16554368" flipH="1" flipV="1">
            <a:off x="3150349" y="4756992"/>
            <a:ext cx="134591" cy="9525"/>
          </a:xfrm>
          <a:prstGeom prst="rect">
            <a:avLst/>
          </a:prstGeom>
          <a:solidFill>
            <a:srgbClr val="CC9900"/>
          </a:solidFill>
          <a:ln w="9525">
            <a:pattFill prst="wdDnDiag">
              <a:fgClr>
                <a:srgbClr val="CC9900"/>
              </a:fgClr>
              <a:bgClr>
                <a:srgbClr val="C0C0C0"/>
              </a:bgClr>
            </a:pattFill>
            <a:miter lim="800000"/>
            <a:headEnd/>
            <a:tailEnd/>
          </a:ln>
        </p:spPr>
        <p:txBody>
          <a:bodyPr rot="10800000" vert="eaVert" wrap="none" anchor="ctr"/>
          <a:lstStyle/>
          <a:p>
            <a:endParaRPr lang="en-US" sz="1800" dirty="0"/>
          </a:p>
        </p:txBody>
      </p:sp>
      <p:sp>
        <p:nvSpPr>
          <p:cNvPr id="20527" name="Line 258"/>
          <p:cNvSpPr>
            <a:spLocks noChangeShapeType="1"/>
          </p:cNvSpPr>
          <p:nvPr/>
        </p:nvSpPr>
        <p:spPr bwMode="auto">
          <a:xfrm flipV="1">
            <a:off x="6343328" y="4354933"/>
            <a:ext cx="838200"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dirty="0"/>
          </a:p>
        </p:txBody>
      </p:sp>
      <p:pic>
        <p:nvPicPr>
          <p:cNvPr id="20531" name="Picture 305" descr="Central Offic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81528" y="3695710"/>
            <a:ext cx="1371600" cy="988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2" name="Picture 98" descr="wireles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81128" y="2179499"/>
            <a:ext cx="523875" cy="88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3" name="Picture 97" descr="wireles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71528" y="1718044"/>
            <a:ext cx="523875" cy="88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4" name="Picture 108" descr="wireless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8453" y="2311344"/>
            <a:ext cx="574675" cy="856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6" name="Line 39"/>
          <p:cNvSpPr>
            <a:spLocks noChangeShapeType="1"/>
          </p:cNvSpPr>
          <p:nvPr/>
        </p:nvSpPr>
        <p:spPr bwMode="auto">
          <a:xfrm>
            <a:off x="2228528" y="4354933"/>
            <a:ext cx="304800" cy="65922"/>
          </a:xfrm>
          <a:prstGeom prst="line">
            <a:avLst/>
          </a:prstGeom>
          <a:noFill/>
          <a:ln w="19050">
            <a:solidFill>
              <a:srgbClr val="777777"/>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0537" name="Line 39"/>
          <p:cNvSpPr>
            <a:spLocks noChangeShapeType="1"/>
          </p:cNvSpPr>
          <p:nvPr/>
        </p:nvSpPr>
        <p:spPr bwMode="auto">
          <a:xfrm flipV="1">
            <a:off x="1999928" y="4157166"/>
            <a:ext cx="228600" cy="65922"/>
          </a:xfrm>
          <a:prstGeom prst="line">
            <a:avLst/>
          </a:prstGeom>
          <a:noFill/>
          <a:ln w="19050">
            <a:solidFill>
              <a:srgbClr val="777777"/>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0538" name="Line 39"/>
          <p:cNvSpPr>
            <a:spLocks noChangeShapeType="1"/>
          </p:cNvSpPr>
          <p:nvPr/>
        </p:nvSpPr>
        <p:spPr bwMode="auto">
          <a:xfrm>
            <a:off x="1999928" y="4223088"/>
            <a:ext cx="228600" cy="131844"/>
          </a:xfrm>
          <a:prstGeom prst="line">
            <a:avLst/>
          </a:prstGeom>
          <a:noFill/>
          <a:ln w="19050">
            <a:solidFill>
              <a:srgbClr val="777777"/>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0539" name="Line 39"/>
          <p:cNvSpPr>
            <a:spLocks noChangeShapeType="1"/>
          </p:cNvSpPr>
          <p:nvPr/>
        </p:nvSpPr>
        <p:spPr bwMode="auto">
          <a:xfrm>
            <a:off x="1999928" y="4223088"/>
            <a:ext cx="228600" cy="65922"/>
          </a:xfrm>
          <a:prstGeom prst="line">
            <a:avLst/>
          </a:prstGeom>
          <a:noFill/>
          <a:ln w="19050">
            <a:solidFill>
              <a:srgbClr val="777777"/>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0540" name="Line 39"/>
          <p:cNvSpPr>
            <a:spLocks noChangeShapeType="1"/>
          </p:cNvSpPr>
          <p:nvPr/>
        </p:nvSpPr>
        <p:spPr bwMode="auto">
          <a:xfrm>
            <a:off x="1999928" y="4223088"/>
            <a:ext cx="228600" cy="0"/>
          </a:xfrm>
          <a:prstGeom prst="line">
            <a:avLst/>
          </a:prstGeom>
          <a:noFill/>
          <a:ln w="19050">
            <a:solidFill>
              <a:srgbClr val="777777"/>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0541" name="Rectangle 94"/>
          <p:cNvSpPr>
            <a:spLocks noChangeArrowheads="1"/>
          </p:cNvSpPr>
          <p:nvPr/>
        </p:nvSpPr>
        <p:spPr bwMode="auto">
          <a:xfrm rot="20433598">
            <a:off x="3268440" y="4554400"/>
            <a:ext cx="1250265" cy="39552"/>
          </a:xfrm>
          <a:prstGeom prst="rect">
            <a:avLst/>
          </a:prstGeom>
          <a:solidFill>
            <a:srgbClr val="CC9900"/>
          </a:solidFill>
          <a:ln w="9525">
            <a:pattFill prst="wdDnDiag">
              <a:fgClr>
                <a:srgbClr val="CC9900"/>
              </a:fgClr>
              <a:bgClr>
                <a:srgbClr val="C0C0C0"/>
              </a:bgClr>
            </a:pattFill>
            <a:miter lim="800000"/>
            <a:headEnd/>
            <a:tailEnd/>
          </a:ln>
        </p:spPr>
        <p:txBody>
          <a:bodyPr wrap="none" anchor="ctr"/>
          <a:lstStyle/>
          <a:p>
            <a:endParaRPr lang="en-US" sz="1800" dirty="0"/>
          </a:p>
        </p:txBody>
      </p:sp>
      <p:sp>
        <p:nvSpPr>
          <p:cNvPr id="20542" name="Rectangle 94"/>
          <p:cNvSpPr>
            <a:spLocks noChangeArrowheads="1"/>
          </p:cNvSpPr>
          <p:nvPr/>
        </p:nvSpPr>
        <p:spPr bwMode="auto">
          <a:xfrm rot="20433598">
            <a:off x="3268440" y="4620322"/>
            <a:ext cx="1250265" cy="39552"/>
          </a:xfrm>
          <a:prstGeom prst="rect">
            <a:avLst/>
          </a:prstGeom>
          <a:solidFill>
            <a:srgbClr val="CC9900"/>
          </a:solidFill>
          <a:ln w="9525">
            <a:pattFill prst="wdDnDiag">
              <a:fgClr>
                <a:srgbClr val="CC9900"/>
              </a:fgClr>
              <a:bgClr>
                <a:srgbClr val="C0C0C0"/>
              </a:bgClr>
            </a:pattFill>
            <a:miter lim="800000"/>
            <a:headEnd/>
            <a:tailEnd/>
          </a:ln>
        </p:spPr>
        <p:txBody>
          <a:bodyPr wrap="none" anchor="ctr"/>
          <a:lstStyle/>
          <a:p>
            <a:endParaRPr lang="en-US" sz="1800" dirty="0"/>
          </a:p>
        </p:txBody>
      </p:sp>
      <p:sp>
        <p:nvSpPr>
          <p:cNvPr id="20543" name="Rectangle 94"/>
          <p:cNvSpPr>
            <a:spLocks noChangeArrowheads="1"/>
          </p:cNvSpPr>
          <p:nvPr/>
        </p:nvSpPr>
        <p:spPr bwMode="auto">
          <a:xfrm rot="20433598">
            <a:off x="3265536" y="4674544"/>
            <a:ext cx="1312082" cy="39552"/>
          </a:xfrm>
          <a:prstGeom prst="rect">
            <a:avLst/>
          </a:prstGeom>
          <a:solidFill>
            <a:srgbClr val="CC9900"/>
          </a:solidFill>
          <a:ln w="9525">
            <a:pattFill prst="wdDnDiag">
              <a:fgClr>
                <a:srgbClr val="CC9900"/>
              </a:fgClr>
              <a:bgClr>
                <a:srgbClr val="C0C0C0"/>
              </a:bgClr>
            </a:pattFill>
            <a:miter lim="800000"/>
            <a:headEnd/>
            <a:tailEnd/>
          </a:ln>
        </p:spPr>
        <p:txBody>
          <a:bodyPr wrap="none" anchor="ctr"/>
          <a:lstStyle/>
          <a:p>
            <a:endParaRPr lang="en-US" sz="1800" dirty="0"/>
          </a:p>
        </p:txBody>
      </p:sp>
      <p:sp>
        <p:nvSpPr>
          <p:cNvPr id="20546" name="Oval 93"/>
          <p:cNvSpPr>
            <a:spLocks noChangeArrowheads="1"/>
          </p:cNvSpPr>
          <p:nvPr/>
        </p:nvSpPr>
        <p:spPr bwMode="auto">
          <a:xfrm rot="20226923">
            <a:off x="3595511" y="4572161"/>
            <a:ext cx="153988" cy="255449"/>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800" dirty="0"/>
          </a:p>
        </p:txBody>
      </p:sp>
      <p:sp>
        <p:nvSpPr>
          <p:cNvPr id="20547" name="Line 7"/>
          <p:cNvSpPr>
            <a:spLocks noChangeShapeType="1"/>
          </p:cNvSpPr>
          <p:nvPr/>
        </p:nvSpPr>
        <p:spPr bwMode="auto">
          <a:xfrm flipV="1">
            <a:off x="4971728" y="2047655"/>
            <a:ext cx="852488" cy="263689"/>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0548" name="Text Box 24"/>
          <p:cNvSpPr txBox="1">
            <a:spLocks noChangeArrowheads="1"/>
          </p:cNvSpPr>
          <p:nvPr/>
        </p:nvSpPr>
        <p:spPr bwMode="auto">
          <a:xfrm>
            <a:off x="4895528" y="2311344"/>
            <a:ext cx="538163" cy="225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algn="ctr" eaLnBrk="1" hangingPunct="1"/>
            <a:r>
              <a:rPr lang="en-US" sz="1100" b="1" dirty="0"/>
              <a:t>ONT</a:t>
            </a:r>
          </a:p>
        </p:txBody>
      </p:sp>
      <p:sp>
        <p:nvSpPr>
          <p:cNvPr id="20549" name="Rectangle 47"/>
          <p:cNvSpPr>
            <a:spLocks noChangeArrowheads="1"/>
          </p:cNvSpPr>
          <p:nvPr/>
        </p:nvSpPr>
        <p:spPr bwMode="auto">
          <a:xfrm>
            <a:off x="4438328" y="1322511"/>
            <a:ext cx="1676400" cy="856989"/>
          </a:xfrm>
          <a:prstGeom prst="rect">
            <a:avLst/>
          </a:prstGeom>
          <a:noFill/>
          <a:ln w="9525">
            <a:solidFill>
              <a:schemeClr val="bg2"/>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800" dirty="0"/>
          </a:p>
        </p:txBody>
      </p:sp>
      <p:sp>
        <p:nvSpPr>
          <p:cNvPr id="20552" name="Text Box 34"/>
          <p:cNvSpPr txBox="1">
            <a:spLocks noChangeArrowheads="1"/>
          </p:cNvSpPr>
          <p:nvPr/>
        </p:nvSpPr>
        <p:spPr bwMode="auto">
          <a:xfrm>
            <a:off x="4438328" y="1322511"/>
            <a:ext cx="914400" cy="21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eaLnBrk="1" hangingPunct="1">
              <a:spcBef>
                <a:spcPct val="50000"/>
              </a:spcBef>
            </a:pPr>
            <a:r>
              <a:rPr lang="en-US" sz="1000" b="1" dirty="0"/>
              <a:t>BTS/NodeB</a:t>
            </a:r>
          </a:p>
        </p:txBody>
      </p:sp>
      <p:pic>
        <p:nvPicPr>
          <p:cNvPr id="20553" name="Picture 108" descr="wireless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05128" y="1322511"/>
            <a:ext cx="574675" cy="856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54" name="Line 9"/>
          <p:cNvSpPr>
            <a:spLocks noChangeShapeType="1"/>
          </p:cNvSpPr>
          <p:nvPr/>
        </p:nvSpPr>
        <p:spPr bwMode="auto">
          <a:xfrm flipV="1">
            <a:off x="4895528" y="2377266"/>
            <a:ext cx="76200" cy="527378"/>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dirty="0"/>
          </a:p>
        </p:txBody>
      </p:sp>
      <p:pic>
        <p:nvPicPr>
          <p:cNvPr id="90190" name="Picture 78" descr="DSLAM"/>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43128" y="2432201"/>
            <a:ext cx="317500" cy="274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56" name="Text Box 34"/>
          <p:cNvSpPr txBox="1">
            <a:spLocks noChangeArrowheads="1"/>
          </p:cNvSpPr>
          <p:nvPr/>
        </p:nvSpPr>
        <p:spPr bwMode="auto">
          <a:xfrm>
            <a:off x="4209728" y="2311344"/>
            <a:ext cx="661988" cy="21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eaLnBrk="1" hangingPunct="1">
              <a:spcBef>
                <a:spcPct val="50000"/>
              </a:spcBef>
            </a:pPr>
            <a:r>
              <a:rPr lang="en-US" sz="1000" b="1" dirty="0"/>
              <a:t>Splitter</a:t>
            </a:r>
          </a:p>
        </p:txBody>
      </p:sp>
      <p:sp>
        <p:nvSpPr>
          <p:cNvPr id="20557" name="Text Box 34"/>
          <p:cNvSpPr txBox="1">
            <a:spLocks noChangeArrowheads="1"/>
          </p:cNvSpPr>
          <p:nvPr/>
        </p:nvSpPr>
        <p:spPr bwMode="auto">
          <a:xfrm>
            <a:off x="5047928" y="2575033"/>
            <a:ext cx="904875" cy="225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eaLnBrk="1" hangingPunct="1">
              <a:spcBef>
                <a:spcPct val="50000"/>
              </a:spcBef>
            </a:pPr>
            <a:r>
              <a:rPr lang="en-US" sz="1100" b="1" dirty="0"/>
              <a:t>PON Fiber</a:t>
            </a:r>
          </a:p>
        </p:txBody>
      </p:sp>
      <p:sp>
        <p:nvSpPr>
          <p:cNvPr id="20502" name="Oval 74"/>
          <p:cNvSpPr>
            <a:spLocks noChangeArrowheads="1"/>
          </p:cNvSpPr>
          <p:nvPr/>
        </p:nvSpPr>
        <p:spPr bwMode="auto">
          <a:xfrm>
            <a:off x="1923728" y="4223088"/>
            <a:ext cx="152400" cy="131844"/>
          </a:xfrm>
          <a:prstGeom prst="ellipse">
            <a:avLst/>
          </a:prstGeom>
          <a:solidFill>
            <a:srgbClr val="FF0066"/>
          </a:solidFill>
          <a:ln w="9525">
            <a:solidFill>
              <a:schemeClr val="tx1"/>
            </a:solidFill>
            <a:round/>
            <a:headEnd/>
            <a:tailEnd/>
          </a:ln>
        </p:spPr>
        <p:txBody>
          <a:bodyPr wrap="none" anchor="ctr"/>
          <a:lstStyle/>
          <a:p>
            <a:endParaRPr lang="en-US" sz="1800" dirty="0"/>
          </a:p>
        </p:txBody>
      </p:sp>
      <p:sp>
        <p:nvSpPr>
          <p:cNvPr id="20550" name="Oval 74"/>
          <p:cNvSpPr>
            <a:spLocks noChangeArrowheads="1"/>
          </p:cNvSpPr>
          <p:nvPr/>
        </p:nvSpPr>
        <p:spPr bwMode="auto">
          <a:xfrm>
            <a:off x="4895528" y="2245422"/>
            <a:ext cx="152400" cy="131844"/>
          </a:xfrm>
          <a:prstGeom prst="ellipse">
            <a:avLst/>
          </a:prstGeom>
          <a:solidFill>
            <a:srgbClr val="FF0066"/>
          </a:solidFill>
          <a:ln w="9525">
            <a:solidFill>
              <a:schemeClr val="tx1"/>
            </a:solidFill>
            <a:round/>
            <a:headEnd/>
            <a:tailEnd/>
          </a:ln>
        </p:spPr>
        <p:txBody>
          <a:bodyPr wrap="none" anchor="ctr"/>
          <a:lstStyle/>
          <a:p>
            <a:endParaRPr lang="en-US" sz="1800" dirty="0"/>
          </a:p>
        </p:txBody>
      </p:sp>
      <p:sp>
        <p:nvSpPr>
          <p:cNvPr id="20520" name="Oval 74"/>
          <p:cNvSpPr>
            <a:spLocks noChangeArrowheads="1"/>
          </p:cNvSpPr>
          <p:nvPr/>
        </p:nvSpPr>
        <p:spPr bwMode="auto">
          <a:xfrm>
            <a:off x="6648128" y="4289010"/>
            <a:ext cx="152400" cy="131844"/>
          </a:xfrm>
          <a:prstGeom prst="ellipse">
            <a:avLst/>
          </a:prstGeom>
          <a:solidFill>
            <a:srgbClr val="FF0066"/>
          </a:solidFill>
          <a:ln w="9525">
            <a:solidFill>
              <a:schemeClr val="tx1"/>
            </a:solidFill>
            <a:round/>
            <a:headEnd/>
            <a:tailEnd/>
          </a:ln>
        </p:spPr>
        <p:txBody>
          <a:bodyPr wrap="none" anchor="ctr"/>
          <a:lstStyle/>
          <a:p>
            <a:endParaRPr lang="en-US" sz="1800" dirty="0"/>
          </a:p>
        </p:txBody>
      </p:sp>
      <p:sp>
        <p:nvSpPr>
          <p:cNvPr id="91" name="Line 2"/>
          <p:cNvSpPr>
            <a:spLocks noChangeShapeType="1"/>
          </p:cNvSpPr>
          <p:nvPr/>
        </p:nvSpPr>
        <p:spPr bwMode="auto">
          <a:xfrm>
            <a:off x="704528" y="3168333"/>
            <a:ext cx="2133600" cy="263689"/>
          </a:xfrm>
          <a:prstGeom prst="line">
            <a:avLst/>
          </a:prstGeom>
          <a:noFill/>
          <a:ln w="57150">
            <a:solidFill>
              <a:schemeClr val="bg2"/>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0504" name="Oval 25"/>
          <p:cNvSpPr>
            <a:spLocks noChangeArrowheads="1"/>
          </p:cNvSpPr>
          <p:nvPr/>
        </p:nvSpPr>
        <p:spPr bwMode="auto">
          <a:xfrm>
            <a:off x="2228528" y="3275063"/>
            <a:ext cx="152400" cy="131844"/>
          </a:xfrm>
          <a:prstGeom prst="ellipse">
            <a:avLst/>
          </a:prstGeom>
          <a:solidFill>
            <a:srgbClr val="0000FF"/>
          </a:solidFill>
          <a:ln w="9525">
            <a:solidFill>
              <a:schemeClr val="tx1"/>
            </a:solidFill>
            <a:round/>
            <a:headEnd/>
            <a:tailEnd/>
          </a:ln>
        </p:spPr>
        <p:txBody>
          <a:bodyPr wrap="none" anchor="ctr"/>
          <a:lstStyle/>
          <a:p>
            <a:endParaRPr lang="en-US" sz="1800" dirty="0"/>
          </a:p>
        </p:txBody>
      </p:sp>
      <p:sp>
        <p:nvSpPr>
          <p:cNvPr id="92" name="Line 11"/>
          <p:cNvSpPr>
            <a:spLocks noChangeShapeType="1"/>
          </p:cNvSpPr>
          <p:nvPr/>
        </p:nvSpPr>
        <p:spPr bwMode="auto">
          <a:xfrm flipH="1" flipV="1">
            <a:off x="1161728" y="1783966"/>
            <a:ext cx="2362200" cy="395533"/>
          </a:xfrm>
          <a:prstGeom prst="line">
            <a:avLst/>
          </a:prstGeom>
          <a:noFill/>
          <a:ln w="57150">
            <a:solidFill>
              <a:srgbClr val="B5B5B5"/>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0505" name="Oval 25"/>
          <p:cNvSpPr>
            <a:spLocks noChangeArrowheads="1"/>
          </p:cNvSpPr>
          <p:nvPr/>
        </p:nvSpPr>
        <p:spPr bwMode="auto">
          <a:xfrm>
            <a:off x="3447728" y="2113577"/>
            <a:ext cx="152400" cy="131844"/>
          </a:xfrm>
          <a:prstGeom prst="ellipse">
            <a:avLst/>
          </a:prstGeom>
          <a:solidFill>
            <a:srgbClr val="0000FF"/>
          </a:solidFill>
          <a:ln w="9525">
            <a:solidFill>
              <a:schemeClr val="tx1"/>
            </a:solidFill>
            <a:round/>
            <a:headEnd/>
            <a:tailEnd/>
          </a:ln>
        </p:spPr>
        <p:txBody>
          <a:bodyPr wrap="none" anchor="ctr"/>
          <a:lstStyle/>
          <a:p>
            <a:endParaRPr lang="en-US" sz="1800" dirty="0"/>
          </a:p>
        </p:txBody>
      </p:sp>
      <p:sp>
        <p:nvSpPr>
          <p:cNvPr id="20535" name="Oval 79"/>
          <p:cNvSpPr>
            <a:spLocks noChangeArrowheads="1"/>
          </p:cNvSpPr>
          <p:nvPr/>
        </p:nvSpPr>
        <p:spPr bwMode="auto">
          <a:xfrm>
            <a:off x="3295328" y="2245422"/>
            <a:ext cx="152400" cy="131844"/>
          </a:xfrm>
          <a:prstGeom prst="ellipse">
            <a:avLst/>
          </a:prstGeom>
          <a:solidFill>
            <a:srgbClr val="FF0066"/>
          </a:solidFill>
          <a:ln w="9525">
            <a:solidFill>
              <a:schemeClr val="tx1"/>
            </a:solidFill>
            <a:round/>
            <a:headEnd/>
            <a:tailEnd/>
          </a:ln>
        </p:spPr>
        <p:txBody>
          <a:bodyPr wrap="none" anchor="ctr"/>
          <a:lstStyle/>
          <a:p>
            <a:endParaRPr lang="en-US" sz="1800" dirty="0"/>
          </a:p>
        </p:txBody>
      </p:sp>
      <p:sp>
        <p:nvSpPr>
          <p:cNvPr id="93" name="Line 7"/>
          <p:cNvSpPr>
            <a:spLocks noChangeShapeType="1"/>
          </p:cNvSpPr>
          <p:nvPr/>
        </p:nvSpPr>
        <p:spPr bwMode="auto">
          <a:xfrm flipV="1">
            <a:off x="780728" y="4816388"/>
            <a:ext cx="2286000" cy="477936"/>
          </a:xfrm>
          <a:prstGeom prst="line">
            <a:avLst/>
          </a:prstGeom>
          <a:noFill/>
          <a:ln w="57150">
            <a:solidFill>
              <a:srgbClr val="B5B5B5"/>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0514" name="Oval 25"/>
          <p:cNvSpPr>
            <a:spLocks noChangeArrowheads="1"/>
          </p:cNvSpPr>
          <p:nvPr/>
        </p:nvSpPr>
        <p:spPr bwMode="auto">
          <a:xfrm>
            <a:off x="2990528" y="4750466"/>
            <a:ext cx="152400" cy="131844"/>
          </a:xfrm>
          <a:prstGeom prst="ellipse">
            <a:avLst/>
          </a:prstGeom>
          <a:solidFill>
            <a:srgbClr val="0000FF"/>
          </a:solidFill>
          <a:ln w="9525">
            <a:solidFill>
              <a:schemeClr val="tx1"/>
            </a:solidFill>
            <a:round/>
            <a:headEnd/>
            <a:tailEnd/>
          </a:ln>
        </p:spPr>
        <p:txBody>
          <a:bodyPr wrap="none" anchor="ctr"/>
          <a:lstStyle/>
          <a:p>
            <a:endParaRPr lang="en-US" sz="1800" dirty="0"/>
          </a:p>
        </p:txBody>
      </p:sp>
      <p:sp>
        <p:nvSpPr>
          <p:cNvPr id="97" name="Line 7"/>
          <p:cNvSpPr>
            <a:spLocks noChangeShapeType="1"/>
          </p:cNvSpPr>
          <p:nvPr/>
        </p:nvSpPr>
        <p:spPr bwMode="auto">
          <a:xfrm>
            <a:off x="856928" y="4091244"/>
            <a:ext cx="1219200" cy="65922"/>
          </a:xfrm>
          <a:prstGeom prst="line">
            <a:avLst/>
          </a:prstGeom>
          <a:noFill/>
          <a:ln w="57150">
            <a:solidFill>
              <a:srgbClr val="777777"/>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99" name="Oval 25"/>
          <p:cNvSpPr>
            <a:spLocks noChangeArrowheads="1"/>
          </p:cNvSpPr>
          <p:nvPr/>
        </p:nvSpPr>
        <p:spPr bwMode="auto">
          <a:xfrm>
            <a:off x="1847528" y="4091244"/>
            <a:ext cx="152400" cy="131844"/>
          </a:xfrm>
          <a:prstGeom prst="ellipse">
            <a:avLst/>
          </a:prstGeom>
          <a:solidFill>
            <a:srgbClr val="0000FF"/>
          </a:solidFill>
          <a:ln w="9525">
            <a:solidFill>
              <a:schemeClr val="tx1"/>
            </a:solidFill>
            <a:round/>
            <a:headEnd/>
            <a:tailEnd/>
          </a:ln>
        </p:spPr>
        <p:txBody>
          <a:bodyPr wrap="none" anchor="ctr"/>
          <a:lstStyle/>
          <a:p>
            <a:endParaRPr lang="en-US" sz="1800" dirty="0"/>
          </a:p>
        </p:txBody>
      </p:sp>
      <p:sp>
        <p:nvSpPr>
          <p:cNvPr id="85" name="Oval 84"/>
          <p:cNvSpPr/>
          <p:nvPr/>
        </p:nvSpPr>
        <p:spPr>
          <a:xfrm>
            <a:off x="3563888" y="5445224"/>
            <a:ext cx="144016" cy="144016"/>
          </a:xfrm>
          <a:prstGeom prst="ellipse">
            <a:avLst/>
          </a:prstGeom>
          <a:solidFill>
            <a:srgbClr val="0000FF"/>
          </a:solidFill>
          <a:ln w="9525">
            <a:solidFill>
              <a:schemeClr val="tx1"/>
            </a:solidFill>
            <a:round/>
            <a:headEnd/>
            <a:tailEnd/>
          </a:ln>
        </p:spPr>
        <p:txBody>
          <a:bodyPr wrap="none" anchor="ctr"/>
          <a:lstStyle/>
          <a:p>
            <a:endParaRPr lang="en-US" sz="1800" dirty="0">
              <a:solidFill>
                <a:schemeClr val="tx1"/>
              </a:solidFill>
              <a:latin typeface="Arial" pitchFamily="34" charset="0"/>
              <a:ea typeface="MS PGothic" pitchFamily="34" charset="-128"/>
            </a:endParaRPr>
          </a:p>
        </p:txBody>
      </p:sp>
      <p:sp>
        <p:nvSpPr>
          <p:cNvPr id="86" name="Oval 85"/>
          <p:cNvSpPr/>
          <p:nvPr/>
        </p:nvSpPr>
        <p:spPr>
          <a:xfrm>
            <a:off x="3563888" y="5661248"/>
            <a:ext cx="144016" cy="144016"/>
          </a:xfrm>
          <a:prstGeom prst="ellipse">
            <a:avLst/>
          </a:prstGeom>
          <a:solidFill>
            <a:srgbClr val="FF0066"/>
          </a:solidFill>
          <a:ln w="9525">
            <a:solidFill>
              <a:schemeClr val="tx1"/>
            </a:solidFill>
            <a:round/>
            <a:headEnd/>
            <a:tailEnd/>
          </a:ln>
        </p:spPr>
        <p:txBody>
          <a:bodyPr wrap="none" anchor="ctr"/>
          <a:lstStyle/>
          <a:p>
            <a:endParaRPr lang="en-US" sz="1800" dirty="0"/>
          </a:p>
        </p:txBody>
      </p:sp>
    </p:spTree>
  </p:cSld>
  <p:clrMapOvr>
    <a:masterClrMapping/>
  </p:clrMapOvr>
  <p:transition spd="med" advClick="0">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smtClean="0"/>
              <a:t>New MEF Work</a:t>
            </a:r>
            <a:endParaRPr lang="en-US" dirty="0"/>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685800"/>
          </a:xfrm>
        </p:spPr>
        <p:txBody>
          <a:bodyPr/>
          <a:lstStyle/>
          <a:p>
            <a:pPr marL="341313" indent="-341313"/>
            <a:r>
              <a:rPr lang="nl-BE" dirty="0" smtClean="0"/>
              <a:t>	MBH </a:t>
            </a:r>
            <a:r>
              <a:rPr lang="nl-BE" dirty="0" smtClean="0"/>
              <a:t>2011-2014: Optimizing the Backhaul</a:t>
            </a:r>
            <a:endParaRPr lang="en-US" dirty="0"/>
          </a:p>
        </p:txBody>
      </p:sp>
      <p:sp>
        <p:nvSpPr>
          <p:cNvPr id="5" name="Content Placeholder 4"/>
          <p:cNvSpPr>
            <a:spLocks noGrp="1"/>
          </p:cNvSpPr>
          <p:nvPr>
            <p:ph idx="1"/>
          </p:nvPr>
        </p:nvSpPr>
        <p:spPr>
          <a:xfrm>
            <a:off x="457200" y="908720"/>
            <a:ext cx="8686800" cy="5263480"/>
          </a:xfrm>
        </p:spPr>
        <p:txBody>
          <a:bodyPr/>
          <a:lstStyle/>
          <a:p>
            <a:pPr>
              <a:buNone/>
            </a:pPr>
            <a:r>
              <a:rPr lang="en-US" sz="2400" dirty="0" smtClean="0"/>
              <a:t>Ethernet has been adopted: there are new challenges </a:t>
            </a:r>
          </a:p>
          <a:p>
            <a:r>
              <a:rPr lang="en-US" sz="2400" dirty="0" smtClean="0"/>
              <a:t>4G/LTE</a:t>
            </a:r>
          </a:p>
          <a:p>
            <a:pPr lvl="1"/>
            <a:r>
              <a:rPr lang="en-US" sz="2000" dirty="0" smtClean="0"/>
              <a:t>MEF providing necessary attributes required: MEF 22.1</a:t>
            </a:r>
          </a:p>
          <a:p>
            <a:pPr lvl="1"/>
            <a:r>
              <a:rPr lang="en-US" sz="2000" dirty="0" smtClean="0"/>
              <a:t>Enhanced Service Attributes</a:t>
            </a:r>
          </a:p>
          <a:p>
            <a:r>
              <a:rPr lang="en-US" sz="2400" dirty="0" smtClean="0"/>
              <a:t>Single Class of Service causes very costly overbuild</a:t>
            </a:r>
          </a:p>
          <a:p>
            <a:pPr lvl="1"/>
            <a:r>
              <a:rPr lang="en-US" sz="2000" dirty="0" smtClean="0"/>
              <a:t>Initial and Current deployment  dominated by inefficient single class of service implementation</a:t>
            </a:r>
          </a:p>
          <a:p>
            <a:pPr lvl="1"/>
            <a:r>
              <a:rPr lang="en-US" sz="2000" dirty="0" smtClean="0"/>
              <a:t>MEF providing specifications and guidance for deploying multiple classes of service</a:t>
            </a:r>
          </a:p>
          <a:p>
            <a:r>
              <a:rPr lang="en-US" sz="2400" dirty="0" smtClean="0"/>
              <a:t>Help with best Practices for Synchronization</a:t>
            </a:r>
          </a:p>
          <a:p>
            <a:pPr lvl="1"/>
            <a:r>
              <a:rPr lang="en-US" sz="2000" dirty="0" smtClean="0"/>
              <a:t>New MEF paper available October 2011</a:t>
            </a:r>
          </a:p>
          <a:p>
            <a:r>
              <a:rPr lang="en-US" sz="2400" dirty="0" smtClean="0"/>
              <a:t>Total Impact of new MEF work</a:t>
            </a:r>
          </a:p>
          <a:p>
            <a:pPr lvl="1"/>
            <a:r>
              <a:rPr lang="en-US" sz="2000" dirty="0" smtClean="0"/>
              <a:t>Efficient, profitable and scalable deployment for Mobile Operators Access Providers</a:t>
            </a:r>
          </a:p>
          <a:p>
            <a:endParaRPr lang="en-US" sz="2400" dirty="0"/>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p:spPr>
        <p:txBody>
          <a:bodyPr/>
          <a:lstStyle/>
          <a:p>
            <a:pPr marL="341313" indent="-341313"/>
            <a:r>
              <a:rPr lang="en-US" dirty="0" smtClean="0"/>
              <a:t>	Mobile </a:t>
            </a:r>
            <a:r>
              <a:rPr lang="en-US" dirty="0" smtClean="0"/>
              <a:t>Backhaul Service for LTE</a:t>
            </a:r>
            <a:endParaRPr lang="en-US" dirty="0"/>
          </a:p>
        </p:txBody>
      </p:sp>
      <p:sp>
        <p:nvSpPr>
          <p:cNvPr id="3" name="Content Placeholder 2"/>
          <p:cNvSpPr>
            <a:spLocks noGrp="1"/>
          </p:cNvSpPr>
          <p:nvPr>
            <p:ph idx="1"/>
          </p:nvPr>
        </p:nvSpPr>
        <p:spPr/>
        <p:txBody>
          <a:bodyPr/>
          <a:lstStyle/>
          <a:p>
            <a:r>
              <a:rPr lang="en-US" sz="2400" dirty="0" smtClean="0"/>
              <a:t>3G Backhaul: ~ 100km (Metro)</a:t>
            </a:r>
          </a:p>
          <a:p>
            <a:endParaRPr lang="en-US" sz="2400" dirty="0" smtClean="0"/>
          </a:p>
          <a:p>
            <a:r>
              <a:rPr lang="en-US" sz="2400" dirty="0" smtClean="0"/>
              <a:t>LTE Backhaul:</a:t>
            </a:r>
          </a:p>
          <a:p>
            <a:pPr lvl="1"/>
            <a:r>
              <a:rPr lang="en-US" sz="2000" dirty="0" smtClean="0"/>
              <a:t>BS to S-GW/MME ~1000km (Regional)</a:t>
            </a:r>
          </a:p>
          <a:p>
            <a:pPr lvl="1"/>
            <a:r>
              <a:rPr lang="en-US" sz="2000" dirty="0" smtClean="0"/>
              <a:t>BS to BS ~ neighbors (10s of km)</a:t>
            </a:r>
          </a:p>
        </p:txBody>
      </p:sp>
      <p:pic>
        <p:nvPicPr>
          <p:cNvPr id="1026" name="Picture 2"/>
          <p:cNvPicPr>
            <a:picLocks noChangeAspect="1" noChangeArrowheads="1"/>
          </p:cNvPicPr>
          <p:nvPr/>
        </p:nvPicPr>
        <p:blipFill>
          <a:blip r:embed="rId2" cstate="print"/>
          <a:srcRect/>
          <a:stretch>
            <a:fillRect/>
          </a:stretch>
        </p:blipFill>
        <p:spPr bwMode="auto">
          <a:xfrm>
            <a:off x="2362200" y="3276600"/>
            <a:ext cx="4648200" cy="2955894"/>
          </a:xfrm>
          <a:prstGeom prst="rect">
            <a:avLst/>
          </a:prstGeom>
          <a:noFill/>
          <a:ln w="9525">
            <a:noFill/>
            <a:miter lim="800000"/>
            <a:headEnd/>
            <a:tailEnd/>
          </a:ln>
        </p:spPr>
      </p:pic>
      <p:pic>
        <p:nvPicPr>
          <p:cNvPr id="5" name="Picture 4" descr="cloud - plain"/>
          <p:cNvPicPr>
            <a:picLocks noChangeAspect="1" noChangeArrowheads="1"/>
          </p:cNvPicPr>
          <p:nvPr/>
        </p:nvPicPr>
        <p:blipFill>
          <a:blip r:embed="rId3" cstate="print"/>
          <a:srcRect/>
          <a:stretch>
            <a:fillRect/>
          </a:stretch>
        </p:blipFill>
        <p:spPr bwMode="auto">
          <a:xfrm>
            <a:off x="5867400" y="990600"/>
            <a:ext cx="1295400" cy="762000"/>
          </a:xfrm>
          <a:prstGeom prst="rect">
            <a:avLst/>
          </a:prstGeom>
          <a:noFill/>
          <a:ln w="9525">
            <a:noFill/>
            <a:miter lim="800000"/>
            <a:headEnd/>
            <a:tailEnd/>
          </a:ln>
          <a:effectLst>
            <a:outerShdw blurRad="50800" dist="38100" dir="5400000" algn="t" rotWithShape="0">
              <a:prstClr val="black">
                <a:alpha val="40000"/>
              </a:prstClr>
            </a:outerShdw>
          </a:effectLst>
        </p:spPr>
      </p:pic>
      <p:grpSp>
        <p:nvGrpSpPr>
          <p:cNvPr id="4" name="Group 82"/>
          <p:cNvGrpSpPr>
            <a:grpSpLocks/>
          </p:cNvGrpSpPr>
          <p:nvPr/>
        </p:nvGrpSpPr>
        <p:grpSpPr bwMode="auto">
          <a:xfrm>
            <a:off x="5715000" y="838200"/>
            <a:ext cx="328613" cy="762000"/>
            <a:chOff x="576" y="1008"/>
            <a:chExt cx="1058" cy="2448"/>
          </a:xfrm>
        </p:grpSpPr>
        <p:pic>
          <p:nvPicPr>
            <p:cNvPr id="7" name="Picture 83" descr="Tow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6" y="1008"/>
              <a:ext cx="933" cy="2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4" descr="ADM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08" y="2784"/>
              <a:ext cx="626" cy="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9" name="Picture 47" descr="ranbox"/>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34200" y="1143000"/>
            <a:ext cx="59848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49"/>
          <p:cNvSpPr txBox="1">
            <a:spLocks noChangeArrowheads="1"/>
          </p:cNvSpPr>
          <p:nvPr/>
        </p:nvSpPr>
        <p:spPr bwMode="auto">
          <a:xfrm>
            <a:off x="7010400" y="1219200"/>
            <a:ext cx="4603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eaLnBrk="1" hangingPunct="1"/>
            <a:r>
              <a:rPr lang="en-US" sz="1000" b="1" dirty="0"/>
              <a:t>RNC</a:t>
            </a:r>
          </a:p>
        </p:txBody>
      </p:sp>
      <p:cxnSp>
        <p:nvCxnSpPr>
          <p:cNvPr id="12" name="Straight Arrow Connector 11"/>
          <p:cNvCxnSpPr/>
          <p:nvPr/>
        </p:nvCxnSpPr>
        <p:spPr>
          <a:xfrm>
            <a:off x="5867400" y="1066800"/>
            <a:ext cx="1066800" cy="1588"/>
          </a:xfrm>
          <a:prstGeom prst="straightConnector1">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477000" y="762000"/>
            <a:ext cx="710451" cy="338554"/>
          </a:xfrm>
          <a:prstGeom prst="rect">
            <a:avLst/>
          </a:prstGeom>
          <a:noFill/>
        </p:spPr>
        <p:txBody>
          <a:bodyPr wrap="none" rtlCol="0">
            <a:spAutoFit/>
          </a:bodyPr>
          <a:lstStyle/>
          <a:p>
            <a:r>
              <a:rPr lang="en-US" dirty="0" smtClean="0"/>
              <a:t>Metro</a:t>
            </a:r>
            <a:endParaRPr lang="en-US" dirty="0"/>
          </a:p>
        </p:txBody>
      </p:sp>
      <p:pic>
        <p:nvPicPr>
          <p:cNvPr id="14" name="Picture 13" descr="cloud - plain"/>
          <p:cNvPicPr>
            <a:picLocks noChangeAspect="1" noChangeArrowheads="1"/>
          </p:cNvPicPr>
          <p:nvPr/>
        </p:nvPicPr>
        <p:blipFill>
          <a:blip r:embed="rId3" cstate="print"/>
          <a:srcRect/>
          <a:stretch>
            <a:fillRect/>
          </a:stretch>
        </p:blipFill>
        <p:spPr bwMode="auto">
          <a:xfrm>
            <a:off x="5791200" y="2057400"/>
            <a:ext cx="2819400" cy="914400"/>
          </a:xfrm>
          <a:prstGeom prst="rect">
            <a:avLst/>
          </a:prstGeom>
          <a:noFill/>
          <a:ln w="9525">
            <a:noFill/>
            <a:miter lim="800000"/>
            <a:headEnd/>
            <a:tailEnd/>
          </a:ln>
          <a:effectLst>
            <a:outerShdw blurRad="50800" dist="38100" dir="5400000" algn="t" rotWithShape="0">
              <a:prstClr val="black">
                <a:alpha val="40000"/>
              </a:prstClr>
            </a:outerShdw>
          </a:effectLst>
        </p:spPr>
      </p:pic>
      <p:grpSp>
        <p:nvGrpSpPr>
          <p:cNvPr id="6" name="Group 82"/>
          <p:cNvGrpSpPr>
            <a:grpSpLocks/>
          </p:cNvGrpSpPr>
          <p:nvPr/>
        </p:nvGrpSpPr>
        <p:grpSpPr bwMode="auto">
          <a:xfrm>
            <a:off x="5867400" y="2057400"/>
            <a:ext cx="328613" cy="762000"/>
            <a:chOff x="576" y="1008"/>
            <a:chExt cx="1058" cy="2448"/>
          </a:xfrm>
        </p:grpSpPr>
        <p:pic>
          <p:nvPicPr>
            <p:cNvPr id="18" name="Picture 83" descr="Tow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6" y="1008"/>
              <a:ext cx="933" cy="2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84" descr="ADM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08" y="2784"/>
              <a:ext cx="626" cy="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20" name="Straight Arrow Connector 19"/>
          <p:cNvCxnSpPr/>
          <p:nvPr/>
        </p:nvCxnSpPr>
        <p:spPr>
          <a:xfrm>
            <a:off x="6553200" y="2895600"/>
            <a:ext cx="1905000" cy="1588"/>
          </a:xfrm>
          <a:prstGeom prst="straightConnector1">
            <a:avLst/>
          </a:prstGeom>
          <a:ln>
            <a:prstDash val="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6629400" y="1981200"/>
            <a:ext cx="990977" cy="338554"/>
          </a:xfrm>
          <a:prstGeom prst="rect">
            <a:avLst/>
          </a:prstGeom>
          <a:noFill/>
        </p:spPr>
        <p:txBody>
          <a:bodyPr wrap="none" rtlCol="0">
            <a:spAutoFit/>
          </a:bodyPr>
          <a:lstStyle/>
          <a:p>
            <a:r>
              <a:rPr lang="en-US" dirty="0" smtClean="0"/>
              <a:t>Regional</a:t>
            </a:r>
            <a:endParaRPr lang="en-US" dirty="0"/>
          </a:p>
        </p:txBody>
      </p:sp>
      <p:pic>
        <p:nvPicPr>
          <p:cNvPr id="24" name="Picture 47" descr="ranbox"/>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469312" y="2376488"/>
            <a:ext cx="598488" cy="67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Text Box 49"/>
          <p:cNvSpPr txBox="1">
            <a:spLocks noChangeArrowheads="1"/>
          </p:cNvSpPr>
          <p:nvPr/>
        </p:nvSpPr>
        <p:spPr bwMode="auto">
          <a:xfrm>
            <a:off x="8458200" y="2452688"/>
            <a:ext cx="53412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eaLnBrk="1" hangingPunct="1"/>
            <a:r>
              <a:rPr lang="en-US" sz="1000" b="1" dirty="0" smtClean="0"/>
              <a:t>S-GW</a:t>
            </a:r>
            <a:endParaRPr lang="en-US" sz="1000" b="1" dirty="0"/>
          </a:p>
        </p:txBody>
      </p:sp>
      <p:sp>
        <p:nvSpPr>
          <p:cNvPr id="26" name="Text Box 49"/>
          <p:cNvSpPr txBox="1">
            <a:spLocks noChangeArrowheads="1"/>
          </p:cNvSpPr>
          <p:nvPr/>
        </p:nvSpPr>
        <p:spPr bwMode="auto">
          <a:xfrm>
            <a:off x="8507172" y="2605088"/>
            <a:ext cx="48442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eaLnBrk="1" hangingPunct="1"/>
            <a:r>
              <a:rPr lang="en-US" sz="1000" b="1" dirty="0" smtClean="0"/>
              <a:t>MME</a:t>
            </a:r>
            <a:endParaRPr lang="en-US" sz="1000" b="1" dirty="0"/>
          </a:p>
        </p:txBody>
      </p:sp>
      <p:sp>
        <p:nvSpPr>
          <p:cNvPr id="28" name="Text Box 67"/>
          <p:cNvSpPr txBox="1">
            <a:spLocks noChangeArrowheads="1"/>
          </p:cNvSpPr>
          <p:nvPr/>
        </p:nvSpPr>
        <p:spPr bwMode="auto">
          <a:xfrm>
            <a:off x="6248400" y="1295400"/>
            <a:ext cx="56457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eaLnBrk="1" hangingPunct="1"/>
            <a:r>
              <a:rPr lang="sv-SE" sz="1400" b="1" dirty="0" smtClean="0"/>
              <a:t>CEN</a:t>
            </a:r>
            <a:endParaRPr lang="en-US" sz="1400" b="1" dirty="0"/>
          </a:p>
        </p:txBody>
      </p:sp>
      <p:sp>
        <p:nvSpPr>
          <p:cNvPr id="29" name="Text Box 67"/>
          <p:cNvSpPr txBox="1">
            <a:spLocks noChangeArrowheads="1"/>
          </p:cNvSpPr>
          <p:nvPr/>
        </p:nvSpPr>
        <p:spPr bwMode="auto">
          <a:xfrm>
            <a:off x="7010400" y="2438400"/>
            <a:ext cx="56457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eaLnBrk="1" hangingPunct="1"/>
            <a:r>
              <a:rPr lang="sv-SE" sz="1400" b="1" dirty="0" smtClean="0"/>
              <a:t>CEN</a:t>
            </a:r>
            <a:endParaRPr lang="en-US" sz="1400" b="1" dirty="0"/>
          </a:p>
        </p:txBody>
      </p:sp>
      <p:sp>
        <p:nvSpPr>
          <p:cNvPr id="30" name="Line Callout 2 29"/>
          <p:cNvSpPr/>
          <p:nvPr/>
        </p:nvSpPr>
        <p:spPr>
          <a:xfrm>
            <a:off x="762000" y="3810000"/>
            <a:ext cx="1295400" cy="533400"/>
          </a:xfrm>
          <a:prstGeom prst="borderCallout2">
            <a:avLst>
              <a:gd name="adj1" fmla="val 52581"/>
              <a:gd name="adj2" fmla="val 97936"/>
              <a:gd name="adj3" fmla="val 117400"/>
              <a:gd name="adj4" fmla="val 206758"/>
              <a:gd name="adj5" fmla="val 269998"/>
              <a:gd name="adj6" fmla="val 27677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EVC for X2 Interface</a:t>
            </a:r>
            <a:endParaRPr lang="en-US" sz="1400" dirty="0"/>
          </a:p>
        </p:txBody>
      </p:sp>
      <p:sp>
        <p:nvSpPr>
          <p:cNvPr id="31" name="Line Callout 2 30"/>
          <p:cNvSpPr/>
          <p:nvPr/>
        </p:nvSpPr>
        <p:spPr>
          <a:xfrm>
            <a:off x="6019800" y="3733800"/>
            <a:ext cx="1295400" cy="533400"/>
          </a:xfrm>
          <a:prstGeom prst="borderCallout2">
            <a:avLst>
              <a:gd name="adj1" fmla="val 50023"/>
              <a:gd name="adj2" fmla="val 2062"/>
              <a:gd name="adj3" fmla="val 127635"/>
              <a:gd name="adj4" fmla="val -51363"/>
              <a:gd name="adj5" fmla="val 290467"/>
              <a:gd name="adj6" fmla="val -10355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EVC for S1 Interface</a:t>
            </a:r>
            <a:endParaRPr lang="en-US" sz="1400" dirty="0"/>
          </a:p>
        </p:txBody>
      </p:sp>
      <p:grpSp>
        <p:nvGrpSpPr>
          <p:cNvPr id="11" name="Group 82"/>
          <p:cNvGrpSpPr>
            <a:grpSpLocks/>
          </p:cNvGrpSpPr>
          <p:nvPr/>
        </p:nvGrpSpPr>
        <p:grpSpPr bwMode="auto">
          <a:xfrm>
            <a:off x="6172200" y="2286000"/>
            <a:ext cx="328613" cy="762000"/>
            <a:chOff x="576" y="1008"/>
            <a:chExt cx="1058" cy="2448"/>
          </a:xfrm>
        </p:grpSpPr>
        <p:pic>
          <p:nvPicPr>
            <p:cNvPr id="33" name="Picture 83" descr="Tow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6" y="1008"/>
              <a:ext cx="933" cy="2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84" descr="ADM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08" y="2784"/>
              <a:ext cx="626" cy="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5" name="Freeform 34"/>
          <p:cNvSpPr/>
          <p:nvPr/>
        </p:nvSpPr>
        <p:spPr>
          <a:xfrm>
            <a:off x="6182436" y="2527111"/>
            <a:ext cx="473122" cy="352567"/>
          </a:xfrm>
          <a:custGeom>
            <a:avLst/>
            <a:gdLst>
              <a:gd name="connsiteX0" fmla="*/ 0 w 473122"/>
              <a:gd name="connsiteY0" fmla="*/ 38668 h 352567"/>
              <a:gd name="connsiteX1" fmla="*/ 423080 w 473122"/>
              <a:gd name="connsiteY1" fmla="*/ 52316 h 352567"/>
              <a:gd name="connsiteX2" fmla="*/ 300251 w 473122"/>
              <a:gd name="connsiteY2" fmla="*/ 352567 h 352567"/>
            </a:gdLst>
            <a:ahLst/>
            <a:cxnLst>
              <a:cxn ang="0">
                <a:pos x="connsiteX0" y="connsiteY0"/>
              </a:cxn>
              <a:cxn ang="0">
                <a:pos x="connsiteX1" y="connsiteY1"/>
              </a:cxn>
              <a:cxn ang="0">
                <a:pos x="connsiteX2" y="connsiteY2"/>
              </a:cxn>
            </a:cxnLst>
            <a:rect l="l" t="t" r="r" b="b"/>
            <a:pathLst>
              <a:path w="473122" h="352567">
                <a:moveTo>
                  <a:pt x="0" y="38668"/>
                </a:moveTo>
                <a:cubicBezTo>
                  <a:pt x="186519" y="19334"/>
                  <a:pt x="373038" y="0"/>
                  <a:pt x="423080" y="52316"/>
                </a:cubicBezTo>
                <a:cubicBezTo>
                  <a:pt x="473122" y="104633"/>
                  <a:pt x="386686" y="228600"/>
                  <a:pt x="300251" y="352567"/>
                </a:cubicBezTo>
              </a:path>
            </a:pathLst>
          </a:cu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38" name="Picture 47" descr="ranbox"/>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88312" y="1843088"/>
            <a:ext cx="598488" cy="67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Text Box 49"/>
          <p:cNvSpPr txBox="1">
            <a:spLocks noChangeArrowheads="1"/>
          </p:cNvSpPr>
          <p:nvPr/>
        </p:nvSpPr>
        <p:spPr bwMode="auto">
          <a:xfrm>
            <a:off x="8077200" y="1919288"/>
            <a:ext cx="53412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eaLnBrk="1" hangingPunct="1"/>
            <a:r>
              <a:rPr lang="en-US" sz="1000" b="1" dirty="0" smtClean="0"/>
              <a:t>S-GW</a:t>
            </a:r>
            <a:endParaRPr lang="en-US" sz="1000" b="1" dirty="0"/>
          </a:p>
        </p:txBody>
      </p:sp>
      <p:sp>
        <p:nvSpPr>
          <p:cNvPr id="40" name="Text Box 49"/>
          <p:cNvSpPr txBox="1">
            <a:spLocks noChangeArrowheads="1"/>
          </p:cNvSpPr>
          <p:nvPr/>
        </p:nvSpPr>
        <p:spPr bwMode="auto">
          <a:xfrm>
            <a:off x="8126172" y="2071688"/>
            <a:ext cx="48442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eaLnBrk="1" hangingPunct="1"/>
            <a:r>
              <a:rPr lang="en-US" sz="1000" b="1" dirty="0" smtClean="0"/>
              <a:t>MME</a:t>
            </a:r>
            <a:endParaRPr lang="en-US" sz="1000" b="1" dirty="0"/>
          </a:p>
        </p:txBody>
      </p:sp>
      <p:cxnSp>
        <p:nvCxnSpPr>
          <p:cNvPr id="42" name="Straight Arrow Connector 41"/>
          <p:cNvCxnSpPr>
            <a:stCxn id="35" idx="2"/>
          </p:cNvCxnSpPr>
          <p:nvPr/>
        </p:nvCxnSpPr>
        <p:spPr>
          <a:xfrm flipV="1">
            <a:off x="6482687" y="2362200"/>
            <a:ext cx="1670713" cy="517478"/>
          </a:xfrm>
          <a:prstGeom prst="straightConnector1">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7848600" y="2895600"/>
            <a:ext cx="662361" cy="276999"/>
          </a:xfrm>
          <a:prstGeom prst="rect">
            <a:avLst/>
          </a:prstGeom>
          <a:noFill/>
        </p:spPr>
        <p:txBody>
          <a:bodyPr wrap="none" rtlCol="0">
            <a:spAutoFit/>
          </a:bodyPr>
          <a:lstStyle/>
          <a:p>
            <a:r>
              <a:rPr lang="en-US" sz="1200" dirty="0" smtClean="0"/>
              <a:t>S1-flex</a:t>
            </a:r>
            <a:endParaRPr lang="en-US" sz="1200" dirty="0"/>
          </a:p>
        </p:txBody>
      </p:sp>
      <p:sp>
        <p:nvSpPr>
          <p:cNvPr id="36" name="Text Box 49"/>
          <p:cNvSpPr txBox="1">
            <a:spLocks noChangeArrowheads="1"/>
          </p:cNvSpPr>
          <p:nvPr/>
        </p:nvSpPr>
        <p:spPr bwMode="auto">
          <a:xfrm>
            <a:off x="6275628" y="5257800"/>
            <a:ext cx="53412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eaLnBrk="1" hangingPunct="1"/>
            <a:r>
              <a:rPr lang="en-US" sz="1000" b="1" dirty="0" smtClean="0"/>
              <a:t>S-GW</a:t>
            </a:r>
            <a:endParaRPr lang="en-US" sz="1000" b="1" dirty="0"/>
          </a:p>
        </p:txBody>
      </p:sp>
      <p:sp>
        <p:nvSpPr>
          <p:cNvPr id="37" name="Text Box 49"/>
          <p:cNvSpPr txBox="1">
            <a:spLocks noChangeArrowheads="1"/>
          </p:cNvSpPr>
          <p:nvPr/>
        </p:nvSpPr>
        <p:spPr bwMode="auto">
          <a:xfrm>
            <a:off x="6324600" y="5410200"/>
            <a:ext cx="48442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eaLnBrk="1" hangingPunct="1"/>
            <a:r>
              <a:rPr lang="en-US" sz="1000" b="1" dirty="0" smtClean="0"/>
              <a:t>MME</a:t>
            </a:r>
            <a:endParaRPr lang="en-US" sz="1000" b="1" dirty="0"/>
          </a:p>
        </p:txBody>
      </p:sp>
    </p:spTree>
    <p:extLst>
      <p:ext uri="{BB962C8B-B14F-4D97-AF65-F5344CB8AC3E}">
        <p14:creationId xmlns:p14="http://schemas.microsoft.com/office/powerpoint/2010/main" val="514547593"/>
      </p:ext>
    </p:extLst>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4"/>
          <p:cNvSpPr>
            <a:spLocks noGrp="1" noChangeArrowheads="1"/>
          </p:cNvSpPr>
          <p:nvPr>
            <p:ph type="title" idx="4294967295"/>
          </p:nvPr>
        </p:nvSpPr>
        <p:spPr>
          <a:xfrm>
            <a:off x="539552" y="2492896"/>
            <a:ext cx="6503988" cy="1152773"/>
          </a:xfrm>
        </p:spPr>
        <p:txBody>
          <a:bodyPr/>
          <a:lstStyle/>
          <a:p>
            <a:pPr eaLnBrk="1" hangingPunct="1"/>
            <a:r>
              <a:rPr lang="en-US" dirty="0" smtClean="0"/>
              <a:t>Enhanced Service Attributes for Mobile Backhaul</a:t>
            </a:r>
          </a:p>
        </p:txBody>
      </p:sp>
      <p:grpSp>
        <p:nvGrpSpPr>
          <p:cNvPr id="2" name="Group 63"/>
          <p:cNvGrpSpPr/>
          <p:nvPr/>
        </p:nvGrpSpPr>
        <p:grpSpPr>
          <a:xfrm>
            <a:off x="4953000" y="4038600"/>
            <a:ext cx="3758086" cy="2435486"/>
            <a:chOff x="4953000" y="4038600"/>
            <a:chExt cx="3758086" cy="2435486"/>
          </a:xfrm>
        </p:grpSpPr>
        <p:pic>
          <p:nvPicPr>
            <p:cNvPr id="65" name="Picture 5" descr="cloud"/>
            <p:cNvPicPr>
              <a:picLocks noChangeAspect="1" noChangeArrowheads="1"/>
            </p:cNvPicPr>
            <p:nvPr/>
          </p:nvPicPr>
          <p:blipFill>
            <a:blip r:embed="rId3" cstate="print"/>
            <a:srcRect/>
            <a:stretch>
              <a:fillRect/>
            </a:stretch>
          </p:blipFill>
          <p:spPr bwMode="auto">
            <a:xfrm>
              <a:off x="5478339" y="4652084"/>
              <a:ext cx="2589795" cy="1542535"/>
            </a:xfrm>
            <a:prstGeom prst="rect">
              <a:avLst/>
            </a:prstGeom>
            <a:noFill/>
            <a:ln w="9525">
              <a:noFill/>
              <a:miter lim="800000"/>
              <a:headEnd/>
              <a:tailEnd/>
            </a:ln>
            <a:effectLst>
              <a:outerShdw blurRad="63500" dist="38100" dir="8100000" algn="tr" rotWithShape="0">
                <a:srgbClr val="000000">
                  <a:alpha val="39999"/>
                </a:srgbClr>
              </a:outerShdw>
            </a:effectLst>
          </p:spPr>
        </p:pic>
        <p:sp>
          <p:nvSpPr>
            <p:cNvPr id="66" name="Line 6"/>
            <p:cNvSpPr>
              <a:spLocks noChangeShapeType="1"/>
            </p:cNvSpPr>
            <p:nvPr/>
          </p:nvSpPr>
          <p:spPr bwMode="auto">
            <a:xfrm>
              <a:off x="7132930" y="5326552"/>
              <a:ext cx="719387" cy="0"/>
            </a:xfrm>
            <a:prstGeom prst="line">
              <a:avLst/>
            </a:prstGeom>
            <a:noFill/>
            <a:ln w="38100">
              <a:solidFill>
                <a:srgbClr val="2AA62A"/>
              </a:solidFill>
              <a:round/>
              <a:headEnd/>
              <a:tailEnd/>
            </a:ln>
          </p:spPr>
          <p:txBody>
            <a:bodyPr/>
            <a:lstStyle/>
            <a:p>
              <a:pPr>
                <a:defRPr/>
              </a:pPr>
              <a:endParaRPr lang="en-US" sz="1100" dirty="0">
                <a:solidFill>
                  <a:schemeClr val="bg1"/>
                </a:solidFill>
              </a:endParaRPr>
            </a:p>
          </p:txBody>
        </p:sp>
        <p:sp>
          <p:nvSpPr>
            <p:cNvPr id="67" name="Line 7"/>
            <p:cNvSpPr>
              <a:spLocks noChangeShapeType="1"/>
            </p:cNvSpPr>
            <p:nvPr/>
          </p:nvSpPr>
          <p:spPr bwMode="auto">
            <a:xfrm>
              <a:off x="5909971" y="5026788"/>
              <a:ext cx="1151020" cy="299764"/>
            </a:xfrm>
            <a:prstGeom prst="line">
              <a:avLst/>
            </a:prstGeom>
            <a:noFill/>
            <a:ln w="38100">
              <a:solidFill>
                <a:srgbClr val="2AA62A"/>
              </a:solidFill>
              <a:round/>
              <a:headEnd/>
              <a:tailEnd/>
            </a:ln>
          </p:spPr>
          <p:txBody>
            <a:bodyPr/>
            <a:lstStyle/>
            <a:p>
              <a:pPr>
                <a:defRPr/>
              </a:pPr>
              <a:endParaRPr lang="en-US" sz="1100" dirty="0">
                <a:solidFill>
                  <a:schemeClr val="bg1"/>
                </a:solidFill>
              </a:endParaRPr>
            </a:p>
          </p:txBody>
        </p:sp>
        <p:sp>
          <p:nvSpPr>
            <p:cNvPr id="68" name="Line 8"/>
            <p:cNvSpPr>
              <a:spLocks noChangeShapeType="1"/>
            </p:cNvSpPr>
            <p:nvPr/>
          </p:nvSpPr>
          <p:spPr bwMode="auto">
            <a:xfrm flipV="1">
              <a:off x="5694155" y="5326552"/>
              <a:ext cx="1438775" cy="374705"/>
            </a:xfrm>
            <a:prstGeom prst="line">
              <a:avLst/>
            </a:prstGeom>
            <a:noFill/>
            <a:ln w="38100">
              <a:solidFill>
                <a:srgbClr val="2AA62A"/>
              </a:solidFill>
              <a:round/>
              <a:headEnd/>
              <a:tailEnd/>
            </a:ln>
          </p:spPr>
          <p:txBody>
            <a:bodyPr/>
            <a:lstStyle/>
            <a:p>
              <a:pPr>
                <a:defRPr/>
              </a:pPr>
              <a:endParaRPr lang="en-US" sz="1100" dirty="0">
                <a:solidFill>
                  <a:schemeClr val="bg1"/>
                </a:solidFill>
              </a:endParaRPr>
            </a:p>
          </p:txBody>
        </p:sp>
        <p:pic>
          <p:nvPicPr>
            <p:cNvPr id="69" name="Picture 9" descr="ranbox"/>
            <p:cNvPicPr>
              <a:picLocks noChangeAspect="1" noChangeArrowheads="1"/>
            </p:cNvPicPr>
            <p:nvPr/>
          </p:nvPicPr>
          <p:blipFill>
            <a:blip r:embed="rId4" cstate="print"/>
            <a:srcRect/>
            <a:stretch>
              <a:fillRect/>
            </a:stretch>
          </p:blipFill>
          <p:spPr bwMode="auto">
            <a:xfrm>
              <a:off x="7996195" y="5101729"/>
              <a:ext cx="503571" cy="454330"/>
            </a:xfrm>
            <a:prstGeom prst="rect">
              <a:avLst/>
            </a:prstGeom>
            <a:noFill/>
            <a:ln w="9525">
              <a:noFill/>
              <a:miter lim="800000"/>
              <a:headEnd/>
              <a:tailEnd/>
            </a:ln>
          </p:spPr>
        </p:pic>
        <p:pic>
          <p:nvPicPr>
            <p:cNvPr id="70" name="Picture 10" descr="wireless"/>
            <p:cNvPicPr>
              <a:picLocks noChangeAspect="1" noChangeArrowheads="1"/>
            </p:cNvPicPr>
            <p:nvPr/>
          </p:nvPicPr>
          <p:blipFill>
            <a:blip r:embed="rId5" cstate="print"/>
            <a:srcRect/>
            <a:stretch>
              <a:fillRect/>
            </a:stretch>
          </p:blipFill>
          <p:spPr bwMode="auto">
            <a:xfrm>
              <a:off x="5284396" y="4038600"/>
              <a:ext cx="583004" cy="1191249"/>
            </a:xfrm>
            <a:prstGeom prst="rect">
              <a:avLst/>
            </a:prstGeom>
            <a:noFill/>
            <a:ln w="9525">
              <a:noFill/>
              <a:miter lim="800000"/>
              <a:headEnd/>
              <a:tailEnd/>
            </a:ln>
          </p:spPr>
        </p:pic>
        <p:sp>
          <p:nvSpPr>
            <p:cNvPr id="71" name="Rectangle 12"/>
            <p:cNvSpPr>
              <a:spLocks noChangeAspect="1" noChangeArrowheads="1"/>
            </p:cNvSpPr>
            <p:nvPr/>
          </p:nvSpPr>
          <p:spPr bwMode="gray">
            <a:xfrm>
              <a:off x="5981910" y="5551375"/>
              <a:ext cx="1942346" cy="449646"/>
            </a:xfrm>
            <a:prstGeom prst="rect">
              <a:avLst/>
            </a:prstGeom>
            <a:noFill/>
            <a:ln w="9525">
              <a:noFill/>
              <a:miter lim="800000"/>
              <a:headEnd/>
              <a:tailEnd/>
            </a:ln>
          </p:spPr>
          <p:txBody>
            <a:bodyPr lIns="0" tIns="0" rIns="0" bIns="0"/>
            <a:lstStyle/>
            <a:p>
              <a:pPr algn="ctr" eaLnBrk="0" hangingPunct="0">
                <a:defRPr/>
              </a:pPr>
              <a:r>
                <a:rPr lang="en-US" sz="900" dirty="0">
                  <a:solidFill>
                    <a:schemeClr val="bg1"/>
                  </a:solidFill>
                </a:rPr>
                <a:t>Carrier Ethernet </a:t>
              </a:r>
              <a:br>
                <a:rPr lang="en-US" sz="900" dirty="0">
                  <a:solidFill>
                    <a:schemeClr val="bg1"/>
                  </a:solidFill>
                </a:rPr>
              </a:br>
              <a:r>
                <a:rPr lang="en-US" sz="900" dirty="0">
                  <a:solidFill>
                    <a:schemeClr val="bg1"/>
                  </a:solidFill>
                </a:rPr>
                <a:t>Network</a:t>
              </a:r>
            </a:p>
          </p:txBody>
        </p:sp>
        <p:sp>
          <p:nvSpPr>
            <p:cNvPr id="72" name="Rectangle 13"/>
            <p:cNvSpPr>
              <a:spLocks noChangeAspect="1" noChangeArrowheads="1"/>
            </p:cNvSpPr>
            <p:nvPr/>
          </p:nvSpPr>
          <p:spPr bwMode="gray">
            <a:xfrm>
              <a:off x="5575756" y="5865191"/>
              <a:ext cx="287755" cy="149882"/>
            </a:xfrm>
            <a:prstGeom prst="rect">
              <a:avLst/>
            </a:prstGeom>
            <a:noFill/>
            <a:ln w="9525">
              <a:noFill/>
              <a:miter lim="800000"/>
              <a:headEnd/>
              <a:tailEnd/>
            </a:ln>
          </p:spPr>
          <p:txBody>
            <a:bodyPr lIns="0" tIns="0" rIns="0" bIns="0"/>
            <a:lstStyle/>
            <a:p>
              <a:pPr algn="ctr" eaLnBrk="0" hangingPunct="0">
                <a:defRPr/>
              </a:pPr>
              <a:r>
                <a:rPr lang="en-US" sz="900" dirty="0">
                  <a:solidFill>
                    <a:schemeClr val="bg1"/>
                  </a:solidFill>
                </a:rPr>
                <a:t>UNI</a:t>
              </a:r>
            </a:p>
          </p:txBody>
        </p:sp>
        <p:sp>
          <p:nvSpPr>
            <p:cNvPr id="73" name="Rectangle 14"/>
            <p:cNvSpPr>
              <a:spLocks noChangeAspect="1" noChangeArrowheads="1"/>
            </p:cNvSpPr>
            <p:nvPr/>
          </p:nvSpPr>
          <p:spPr bwMode="gray">
            <a:xfrm>
              <a:off x="5694155" y="4517814"/>
              <a:ext cx="888743" cy="213894"/>
            </a:xfrm>
            <a:prstGeom prst="rect">
              <a:avLst/>
            </a:prstGeom>
            <a:noFill/>
            <a:ln w="9525">
              <a:noFill/>
              <a:miter lim="800000"/>
              <a:headEnd/>
              <a:tailEnd/>
            </a:ln>
          </p:spPr>
          <p:txBody>
            <a:bodyPr lIns="0" tIns="0" rIns="0" bIns="0"/>
            <a:lstStyle/>
            <a:p>
              <a:pPr algn="ctr" eaLnBrk="0" hangingPunct="0">
                <a:defRPr/>
              </a:pPr>
              <a:r>
                <a:rPr lang="en-US" sz="900" dirty="0">
                  <a:solidFill>
                    <a:schemeClr val="bg1"/>
                  </a:solidFill>
                </a:rPr>
                <a:t>RAN BS</a:t>
              </a:r>
            </a:p>
          </p:txBody>
        </p:sp>
        <p:sp>
          <p:nvSpPr>
            <p:cNvPr id="74" name="Rectangle 15"/>
            <p:cNvSpPr>
              <a:spLocks noChangeAspect="1" noChangeArrowheads="1"/>
            </p:cNvSpPr>
            <p:nvPr/>
          </p:nvSpPr>
          <p:spPr bwMode="gray">
            <a:xfrm>
              <a:off x="7822343" y="5587284"/>
              <a:ext cx="888743" cy="405930"/>
            </a:xfrm>
            <a:prstGeom prst="rect">
              <a:avLst/>
            </a:prstGeom>
            <a:noFill/>
            <a:ln w="9525">
              <a:noFill/>
              <a:miter lim="800000"/>
              <a:headEnd/>
              <a:tailEnd/>
            </a:ln>
          </p:spPr>
          <p:txBody>
            <a:bodyPr lIns="0" tIns="0" rIns="0" bIns="0"/>
            <a:lstStyle/>
            <a:p>
              <a:pPr algn="ctr" eaLnBrk="0" hangingPunct="0">
                <a:defRPr/>
              </a:pPr>
              <a:r>
                <a:rPr lang="en-US" sz="900" dirty="0">
                  <a:solidFill>
                    <a:schemeClr val="bg1"/>
                  </a:solidFill>
                </a:rPr>
                <a:t>RAN NC</a:t>
              </a:r>
            </a:p>
          </p:txBody>
        </p:sp>
        <p:pic>
          <p:nvPicPr>
            <p:cNvPr id="75" name="Picture 16" descr="wireless"/>
            <p:cNvPicPr>
              <a:picLocks noChangeAspect="1" noChangeArrowheads="1"/>
            </p:cNvPicPr>
            <p:nvPr/>
          </p:nvPicPr>
          <p:blipFill>
            <a:blip r:embed="rId5" cstate="print"/>
            <a:srcRect/>
            <a:stretch>
              <a:fillRect/>
            </a:stretch>
          </p:blipFill>
          <p:spPr bwMode="auto">
            <a:xfrm>
              <a:off x="5118645" y="5176670"/>
              <a:ext cx="583004" cy="1191249"/>
            </a:xfrm>
            <a:prstGeom prst="rect">
              <a:avLst/>
            </a:prstGeom>
            <a:noFill/>
            <a:ln w="9525">
              <a:noFill/>
              <a:miter lim="800000"/>
              <a:headEnd/>
              <a:tailEnd/>
            </a:ln>
          </p:spPr>
        </p:pic>
        <p:sp>
          <p:nvSpPr>
            <p:cNvPr id="76" name="Rectangle 17"/>
            <p:cNvSpPr>
              <a:spLocks noChangeArrowheads="1"/>
            </p:cNvSpPr>
            <p:nvPr/>
          </p:nvSpPr>
          <p:spPr bwMode="auto">
            <a:xfrm>
              <a:off x="5622216" y="5626316"/>
              <a:ext cx="143877" cy="149882"/>
            </a:xfrm>
            <a:prstGeom prst="rect">
              <a:avLst/>
            </a:prstGeom>
            <a:solidFill>
              <a:srgbClr val="B2B2B2"/>
            </a:solidFill>
            <a:ln w="28575">
              <a:solidFill>
                <a:srgbClr val="777777"/>
              </a:solidFill>
              <a:miter lim="800000"/>
              <a:headEnd/>
              <a:tailEnd/>
            </a:ln>
          </p:spPr>
          <p:txBody>
            <a:bodyPr wrap="none" anchor="ctr"/>
            <a:lstStyle/>
            <a:p>
              <a:pPr>
                <a:defRPr/>
              </a:pPr>
              <a:endParaRPr lang="en-US" sz="900" dirty="0">
                <a:solidFill>
                  <a:schemeClr val="bg1"/>
                </a:solidFill>
              </a:endParaRPr>
            </a:p>
          </p:txBody>
        </p:sp>
        <p:sp>
          <p:nvSpPr>
            <p:cNvPr id="77" name="Rectangle 18"/>
            <p:cNvSpPr>
              <a:spLocks noChangeArrowheads="1"/>
            </p:cNvSpPr>
            <p:nvPr/>
          </p:nvSpPr>
          <p:spPr bwMode="auto">
            <a:xfrm>
              <a:off x="5838033" y="4951847"/>
              <a:ext cx="143877" cy="149882"/>
            </a:xfrm>
            <a:prstGeom prst="rect">
              <a:avLst/>
            </a:prstGeom>
            <a:solidFill>
              <a:srgbClr val="B2B2B2"/>
            </a:solidFill>
            <a:ln w="28575">
              <a:solidFill>
                <a:srgbClr val="777777"/>
              </a:solidFill>
              <a:miter lim="800000"/>
              <a:headEnd/>
              <a:tailEnd/>
            </a:ln>
          </p:spPr>
          <p:txBody>
            <a:bodyPr wrap="none" anchor="ctr"/>
            <a:lstStyle/>
            <a:p>
              <a:pPr>
                <a:defRPr/>
              </a:pPr>
              <a:endParaRPr lang="en-US" sz="900" dirty="0">
                <a:solidFill>
                  <a:schemeClr val="bg1"/>
                </a:solidFill>
              </a:endParaRPr>
            </a:p>
          </p:txBody>
        </p:sp>
        <p:sp>
          <p:nvSpPr>
            <p:cNvPr id="78" name="Rectangle 19"/>
            <p:cNvSpPr>
              <a:spLocks noChangeArrowheads="1"/>
            </p:cNvSpPr>
            <p:nvPr/>
          </p:nvSpPr>
          <p:spPr bwMode="auto">
            <a:xfrm>
              <a:off x="7780379" y="5251611"/>
              <a:ext cx="143877" cy="149882"/>
            </a:xfrm>
            <a:prstGeom prst="rect">
              <a:avLst/>
            </a:prstGeom>
            <a:solidFill>
              <a:srgbClr val="B2B2B2"/>
            </a:solidFill>
            <a:ln w="28575">
              <a:solidFill>
                <a:srgbClr val="777777"/>
              </a:solidFill>
              <a:miter lim="800000"/>
              <a:headEnd/>
              <a:tailEnd/>
            </a:ln>
          </p:spPr>
          <p:txBody>
            <a:bodyPr wrap="none" anchor="ctr"/>
            <a:lstStyle/>
            <a:p>
              <a:pPr>
                <a:defRPr/>
              </a:pPr>
              <a:endParaRPr lang="en-US" sz="900" dirty="0">
                <a:solidFill>
                  <a:schemeClr val="bg1"/>
                </a:solidFill>
              </a:endParaRPr>
            </a:p>
          </p:txBody>
        </p:sp>
        <p:sp>
          <p:nvSpPr>
            <p:cNvPr id="79" name="Rectangle 20"/>
            <p:cNvSpPr>
              <a:spLocks noChangeAspect="1" noChangeArrowheads="1"/>
            </p:cNvSpPr>
            <p:nvPr/>
          </p:nvSpPr>
          <p:spPr bwMode="gray">
            <a:xfrm>
              <a:off x="5766094" y="4727025"/>
              <a:ext cx="287755" cy="149882"/>
            </a:xfrm>
            <a:prstGeom prst="rect">
              <a:avLst/>
            </a:prstGeom>
            <a:noFill/>
            <a:ln w="9525">
              <a:noFill/>
              <a:miter lim="800000"/>
              <a:headEnd/>
              <a:tailEnd/>
            </a:ln>
          </p:spPr>
          <p:txBody>
            <a:bodyPr lIns="0" tIns="0" rIns="0" bIns="0"/>
            <a:lstStyle/>
            <a:p>
              <a:pPr algn="ctr" eaLnBrk="0" hangingPunct="0">
                <a:defRPr/>
              </a:pPr>
              <a:r>
                <a:rPr lang="en-US" sz="900" dirty="0">
                  <a:solidFill>
                    <a:schemeClr val="bg1"/>
                  </a:solidFill>
                </a:rPr>
                <a:t>UNI</a:t>
              </a:r>
            </a:p>
          </p:txBody>
        </p:sp>
        <p:sp>
          <p:nvSpPr>
            <p:cNvPr id="80" name="Rectangle 21"/>
            <p:cNvSpPr>
              <a:spLocks noChangeAspect="1" noChangeArrowheads="1"/>
            </p:cNvSpPr>
            <p:nvPr/>
          </p:nvSpPr>
          <p:spPr bwMode="gray">
            <a:xfrm>
              <a:off x="5502319" y="6080646"/>
              <a:ext cx="863265" cy="393440"/>
            </a:xfrm>
            <a:prstGeom prst="rect">
              <a:avLst/>
            </a:prstGeom>
            <a:noFill/>
            <a:ln w="9525">
              <a:noFill/>
              <a:miter lim="800000"/>
              <a:headEnd/>
              <a:tailEnd/>
            </a:ln>
          </p:spPr>
          <p:txBody>
            <a:bodyPr lIns="0" tIns="0" rIns="0" bIns="0"/>
            <a:lstStyle/>
            <a:p>
              <a:pPr algn="ctr" eaLnBrk="0" hangingPunct="0">
                <a:defRPr/>
              </a:pPr>
              <a:r>
                <a:rPr lang="en-US" sz="900" dirty="0">
                  <a:solidFill>
                    <a:schemeClr val="bg1"/>
                  </a:solidFill>
                </a:rPr>
                <a:t>RAN BS</a:t>
              </a:r>
            </a:p>
          </p:txBody>
        </p:sp>
        <p:sp>
          <p:nvSpPr>
            <p:cNvPr id="81" name="Rectangle 22"/>
            <p:cNvSpPr>
              <a:spLocks noChangeAspect="1" noChangeArrowheads="1"/>
            </p:cNvSpPr>
            <p:nvPr/>
          </p:nvSpPr>
          <p:spPr bwMode="gray">
            <a:xfrm>
              <a:off x="7742911" y="5014298"/>
              <a:ext cx="287755" cy="149882"/>
            </a:xfrm>
            <a:prstGeom prst="rect">
              <a:avLst/>
            </a:prstGeom>
            <a:noFill/>
            <a:ln w="9525">
              <a:noFill/>
              <a:miter lim="800000"/>
              <a:headEnd/>
              <a:tailEnd/>
            </a:ln>
          </p:spPr>
          <p:txBody>
            <a:bodyPr lIns="0" tIns="0" rIns="0" bIns="0"/>
            <a:lstStyle/>
            <a:p>
              <a:pPr algn="ctr" eaLnBrk="0" hangingPunct="0">
                <a:defRPr/>
              </a:pPr>
              <a:r>
                <a:rPr lang="en-US" sz="900" dirty="0">
                  <a:solidFill>
                    <a:schemeClr val="bg1"/>
                  </a:solidFill>
                </a:rPr>
                <a:t>UNI</a:t>
              </a:r>
            </a:p>
          </p:txBody>
        </p:sp>
        <p:pic>
          <p:nvPicPr>
            <p:cNvPr id="82" name="Picture 2" descr="C:\Documents and Settings\rraghu\Local Settings\Temporary Internet Files\Content.IE5\R3NX2X7M\MC900431586[2].png"/>
            <p:cNvPicPr>
              <a:picLocks noChangeAspect="1" noChangeArrowheads="1"/>
            </p:cNvPicPr>
            <p:nvPr/>
          </p:nvPicPr>
          <p:blipFill>
            <a:blip r:embed="rId6" cstate="print"/>
            <a:srcRect/>
            <a:stretch>
              <a:fillRect/>
            </a:stretch>
          </p:blipFill>
          <p:spPr bwMode="auto">
            <a:xfrm>
              <a:off x="7162800" y="4724400"/>
              <a:ext cx="304800" cy="304800"/>
            </a:xfrm>
            <a:prstGeom prst="rect">
              <a:avLst/>
            </a:prstGeom>
            <a:noFill/>
          </p:spPr>
        </p:pic>
        <p:pic>
          <p:nvPicPr>
            <p:cNvPr id="83" name="Picture 3" descr="C:\Documents and Settings\rraghu\Local Settings\Temporary Internet Files\Content.IE5\8G6MWB5E\MC900441468[2].png"/>
            <p:cNvPicPr>
              <a:picLocks noChangeAspect="1" noChangeArrowheads="1"/>
            </p:cNvPicPr>
            <p:nvPr/>
          </p:nvPicPr>
          <p:blipFill>
            <a:blip r:embed="rId7" cstate="print"/>
            <a:srcRect/>
            <a:stretch>
              <a:fillRect/>
            </a:stretch>
          </p:blipFill>
          <p:spPr bwMode="auto">
            <a:xfrm>
              <a:off x="4953171" y="4800600"/>
              <a:ext cx="533229" cy="533229"/>
            </a:xfrm>
            <a:prstGeom prst="rect">
              <a:avLst/>
            </a:prstGeom>
            <a:noFill/>
          </p:spPr>
        </p:pic>
        <p:pic>
          <p:nvPicPr>
            <p:cNvPr id="84" name="Picture 3" descr="C:\Documents and Settings\rraghu\Local Settings\Temporary Internet Files\Content.IE5\8G6MWB5E\MC900441468[2].png"/>
            <p:cNvPicPr>
              <a:picLocks noChangeAspect="1" noChangeArrowheads="1"/>
            </p:cNvPicPr>
            <p:nvPr/>
          </p:nvPicPr>
          <p:blipFill>
            <a:blip r:embed="rId7" cstate="print"/>
            <a:srcRect/>
            <a:stretch>
              <a:fillRect/>
            </a:stretch>
          </p:blipFill>
          <p:spPr bwMode="auto">
            <a:xfrm>
              <a:off x="4953000" y="5791200"/>
              <a:ext cx="533229" cy="533229"/>
            </a:xfrm>
            <a:prstGeom prst="rect">
              <a:avLst/>
            </a:prstGeom>
            <a:noFill/>
          </p:spPr>
        </p:pic>
        <p:sp>
          <p:nvSpPr>
            <p:cNvPr id="85" name="Freeform 84"/>
            <p:cNvSpPr/>
            <p:nvPr/>
          </p:nvSpPr>
          <p:spPr>
            <a:xfrm>
              <a:off x="5254388" y="4940490"/>
              <a:ext cx="2033516" cy="432178"/>
            </a:xfrm>
            <a:custGeom>
              <a:avLst/>
              <a:gdLst>
                <a:gd name="connsiteX0" fmla="*/ 2033516 w 2033516"/>
                <a:gd name="connsiteY0" fmla="*/ 0 h 432178"/>
                <a:gd name="connsiteX1" fmla="*/ 1351128 w 2033516"/>
                <a:gd name="connsiteY1" fmla="*/ 409432 h 432178"/>
                <a:gd name="connsiteX2" fmla="*/ 0 w 2033516"/>
                <a:gd name="connsiteY2" fmla="*/ 136477 h 432178"/>
              </a:gdLst>
              <a:ahLst/>
              <a:cxnLst>
                <a:cxn ang="0">
                  <a:pos x="connsiteX0" y="connsiteY0"/>
                </a:cxn>
                <a:cxn ang="0">
                  <a:pos x="connsiteX1" y="connsiteY1"/>
                </a:cxn>
                <a:cxn ang="0">
                  <a:pos x="connsiteX2" y="connsiteY2"/>
                </a:cxn>
              </a:cxnLst>
              <a:rect l="l" t="t" r="r" b="b"/>
              <a:pathLst>
                <a:path w="2033516" h="432178">
                  <a:moveTo>
                    <a:pt x="2033516" y="0"/>
                  </a:moveTo>
                  <a:cubicBezTo>
                    <a:pt x="1861781" y="193343"/>
                    <a:pt x="1690047" y="386686"/>
                    <a:pt x="1351128" y="409432"/>
                  </a:cubicBezTo>
                  <a:cubicBezTo>
                    <a:pt x="1012209" y="432178"/>
                    <a:pt x="225188" y="181970"/>
                    <a:pt x="0" y="136477"/>
                  </a:cubicBezTo>
                </a:path>
              </a:pathLst>
            </a:custGeom>
            <a:ln>
              <a:solidFill>
                <a:srgbClr val="C00000"/>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86" name="Freeform 85"/>
            <p:cNvSpPr/>
            <p:nvPr/>
          </p:nvSpPr>
          <p:spPr>
            <a:xfrm>
              <a:off x="5295331" y="5377218"/>
              <a:ext cx="1364776" cy="668740"/>
            </a:xfrm>
            <a:custGeom>
              <a:avLst/>
              <a:gdLst>
                <a:gd name="connsiteX0" fmla="*/ 1364776 w 1364776"/>
                <a:gd name="connsiteY0" fmla="*/ 0 h 668740"/>
                <a:gd name="connsiteX1" fmla="*/ 996287 w 1364776"/>
                <a:gd name="connsiteY1" fmla="*/ 409433 h 668740"/>
                <a:gd name="connsiteX2" fmla="*/ 0 w 1364776"/>
                <a:gd name="connsiteY2" fmla="*/ 668740 h 668740"/>
              </a:gdLst>
              <a:ahLst/>
              <a:cxnLst>
                <a:cxn ang="0">
                  <a:pos x="connsiteX0" y="connsiteY0"/>
                </a:cxn>
                <a:cxn ang="0">
                  <a:pos x="connsiteX1" y="connsiteY1"/>
                </a:cxn>
                <a:cxn ang="0">
                  <a:pos x="connsiteX2" y="connsiteY2"/>
                </a:cxn>
              </a:cxnLst>
              <a:rect l="l" t="t" r="r" b="b"/>
              <a:pathLst>
                <a:path w="1364776" h="668740">
                  <a:moveTo>
                    <a:pt x="1364776" y="0"/>
                  </a:moveTo>
                  <a:cubicBezTo>
                    <a:pt x="1294263" y="148988"/>
                    <a:pt x="1223750" y="297976"/>
                    <a:pt x="996287" y="409433"/>
                  </a:cubicBezTo>
                  <a:cubicBezTo>
                    <a:pt x="768824" y="520890"/>
                    <a:pt x="163773" y="625522"/>
                    <a:pt x="0" y="668740"/>
                  </a:cubicBezTo>
                </a:path>
              </a:pathLst>
            </a:custGeom>
            <a:ln>
              <a:solidFill>
                <a:srgbClr val="C00000"/>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87" name="Rectangle 22"/>
            <p:cNvSpPr>
              <a:spLocks noChangeAspect="1" noChangeArrowheads="1"/>
            </p:cNvSpPr>
            <p:nvPr/>
          </p:nvSpPr>
          <p:spPr bwMode="gray">
            <a:xfrm>
              <a:off x="7103645" y="4574518"/>
              <a:ext cx="287755" cy="149882"/>
            </a:xfrm>
            <a:prstGeom prst="rect">
              <a:avLst/>
            </a:prstGeom>
            <a:noFill/>
            <a:ln w="9525">
              <a:noFill/>
              <a:miter lim="800000"/>
              <a:headEnd/>
              <a:tailEnd/>
            </a:ln>
          </p:spPr>
          <p:txBody>
            <a:bodyPr lIns="0" tIns="0" rIns="0" bIns="0"/>
            <a:lstStyle/>
            <a:p>
              <a:pPr algn="ctr" eaLnBrk="0" hangingPunct="0">
                <a:defRPr/>
              </a:pPr>
              <a:r>
                <a:rPr lang="en-US" sz="900" dirty="0" smtClean="0">
                  <a:solidFill>
                    <a:schemeClr val="bg1"/>
                  </a:solidFill>
                </a:rPr>
                <a:t>PRC</a:t>
              </a:r>
              <a:endParaRPr lang="en-US" sz="900" dirty="0">
                <a:solidFill>
                  <a:schemeClr val="bg1"/>
                </a:solidFill>
              </a:endParaRPr>
            </a:p>
          </p:txBody>
        </p:sp>
      </p:grpSp>
    </p:spTree>
    <p:extLst>
      <p:ext uri="{BB962C8B-B14F-4D97-AF65-F5344CB8AC3E}">
        <p14:creationId xmlns:p14="http://schemas.microsoft.com/office/powerpoint/2010/main" val="2304347156"/>
      </p:ext>
    </p:extLst>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0" y="0"/>
            <a:ext cx="9144000" cy="685800"/>
          </a:xfrm>
        </p:spPr>
        <p:txBody>
          <a:bodyPr/>
          <a:lstStyle/>
          <a:p>
            <a:pPr marL="341313" indent="-341313" eaLnBrk="1" hangingPunct="1"/>
            <a:r>
              <a:rPr lang="en-US" sz="2800" dirty="0" smtClean="0"/>
              <a:t>	Enhancements</a:t>
            </a:r>
            <a:r>
              <a:rPr lang="en-US" sz="2800" dirty="0" smtClean="0"/>
              <a:t>: Service Class for sync traffic</a:t>
            </a:r>
          </a:p>
        </p:txBody>
      </p:sp>
      <p:sp>
        <p:nvSpPr>
          <p:cNvPr id="38915" name="Rectangle 3"/>
          <p:cNvSpPr>
            <a:spLocks noGrp="1" noChangeArrowheads="1"/>
          </p:cNvSpPr>
          <p:nvPr>
            <p:ph type="body" idx="1"/>
          </p:nvPr>
        </p:nvSpPr>
        <p:spPr>
          <a:xfrm>
            <a:off x="228600" y="990600"/>
            <a:ext cx="6781800" cy="2895600"/>
          </a:xfrm>
        </p:spPr>
        <p:txBody>
          <a:bodyPr/>
          <a:lstStyle/>
          <a:p>
            <a:pPr eaLnBrk="1" hangingPunct="1"/>
            <a:r>
              <a:rPr lang="en-US" sz="1800" dirty="0" smtClean="0"/>
              <a:t>Using Service Frames in the EVC</a:t>
            </a:r>
            <a:endParaRPr lang="en-US" sz="1400" dirty="0" smtClean="0"/>
          </a:p>
          <a:p>
            <a:pPr lvl="1" eaLnBrk="1" hangingPunct="1"/>
            <a:r>
              <a:rPr lang="en-US" sz="1400" dirty="0" smtClean="0"/>
              <a:t>Frame arrival rate with Adaptive Clock Recovery (ACR)</a:t>
            </a:r>
          </a:p>
          <a:p>
            <a:pPr lvl="2" eaLnBrk="1" hangingPunct="1"/>
            <a:r>
              <a:rPr lang="en-US" sz="1400" dirty="0" smtClean="0"/>
              <a:t>Stringent performance, egg. Frame Delay Range</a:t>
            </a:r>
          </a:p>
          <a:p>
            <a:pPr lvl="1" eaLnBrk="1" hangingPunct="1"/>
            <a:r>
              <a:rPr lang="en-US" sz="1400" dirty="0" smtClean="0"/>
              <a:t>Can also use CES RTP optional header for synchronization timestamps</a:t>
            </a:r>
          </a:p>
          <a:p>
            <a:pPr eaLnBrk="1" hangingPunct="1"/>
            <a:endParaRPr lang="en-US" sz="1800" dirty="0" smtClean="0"/>
          </a:p>
          <a:p>
            <a:pPr eaLnBrk="1" hangingPunct="1"/>
            <a:r>
              <a:rPr lang="en-US" sz="1800" dirty="0" smtClean="0"/>
              <a:t>Using a control protocol (e.g. </a:t>
            </a:r>
            <a:r>
              <a:rPr lang="en-US" sz="1400" dirty="0" smtClean="0"/>
              <a:t>IEEE1588v2)</a:t>
            </a:r>
          </a:p>
          <a:p>
            <a:pPr lvl="1" eaLnBrk="1" hangingPunct="1"/>
            <a:r>
              <a:rPr lang="en-US" sz="1400" dirty="0" smtClean="0"/>
              <a:t>Separate Class of Service with stringent performance, if needed</a:t>
            </a:r>
          </a:p>
        </p:txBody>
      </p:sp>
      <p:grpSp>
        <p:nvGrpSpPr>
          <p:cNvPr id="2" name="Group 17"/>
          <p:cNvGrpSpPr>
            <a:grpSpLocks/>
          </p:cNvGrpSpPr>
          <p:nvPr/>
        </p:nvGrpSpPr>
        <p:grpSpPr bwMode="auto">
          <a:xfrm>
            <a:off x="6231725" y="4571339"/>
            <a:ext cx="2681289" cy="1600201"/>
            <a:chOff x="4733193" y="3592343"/>
            <a:chExt cx="3249749" cy="2274119"/>
          </a:xfrm>
        </p:grpSpPr>
        <p:sp>
          <p:nvSpPr>
            <p:cNvPr id="30742" name="AutoShape 10"/>
            <p:cNvSpPr>
              <a:spLocks noChangeArrowheads="1"/>
            </p:cNvSpPr>
            <p:nvPr/>
          </p:nvSpPr>
          <p:spPr bwMode="auto">
            <a:xfrm rot="5400000">
              <a:off x="4185058" y="4587181"/>
              <a:ext cx="1827416" cy="731145"/>
            </a:xfrm>
            <a:prstGeom prst="can">
              <a:avLst>
                <a:gd name="adj" fmla="val 25000"/>
              </a:avLst>
            </a:prstGeom>
            <a:solidFill>
              <a:schemeClr val="bg2"/>
            </a:solidFill>
            <a:ln w="9525">
              <a:solidFill>
                <a:schemeClr val="tx1"/>
              </a:solidFill>
              <a:round/>
              <a:headEnd/>
              <a:tailEnd/>
            </a:ln>
            <a:effectLst>
              <a:outerShdw blurRad="63500" dist="38100" dir="8100000" algn="tr" rotWithShape="0">
                <a:srgbClr val="000000">
                  <a:alpha val="39999"/>
                </a:srgbClr>
              </a:outerShdw>
            </a:effectLst>
          </p:spPr>
          <p:txBody>
            <a:bodyPr wrap="none" anchor="ctr"/>
            <a:lstStyle/>
            <a:p>
              <a:pPr>
                <a:defRPr/>
              </a:pPr>
              <a:endParaRPr lang="en-US" dirty="0">
                <a:latin typeface="Arial" charset="0"/>
                <a:cs typeface="Arial" charset="0"/>
              </a:endParaRPr>
            </a:p>
          </p:txBody>
        </p:sp>
        <p:sp>
          <p:nvSpPr>
            <p:cNvPr id="33815" name="Text Box 11"/>
            <p:cNvSpPr txBox="1">
              <a:spLocks noChangeArrowheads="1"/>
            </p:cNvSpPr>
            <p:nvPr/>
          </p:nvSpPr>
          <p:spPr bwMode="auto">
            <a:xfrm>
              <a:off x="4786125" y="3592343"/>
              <a:ext cx="533400" cy="336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eaLnBrk="1" hangingPunct="1"/>
              <a:r>
                <a:rPr lang="en-US" b="1" dirty="0"/>
                <a:t>UNI</a:t>
              </a:r>
            </a:p>
          </p:txBody>
        </p:sp>
        <p:sp>
          <p:nvSpPr>
            <p:cNvPr id="30744" name="AutoShape 12"/>
            <p:cNvSpPr>
              <a:spLocks noChangeArrowheads="1"/>
            </p:cNvSpPr>
            <p:nvPr/>
          </p:nvSpPr>
          <p:spPr bwMode="auto">
            <a:xfrm rot="5400000">
              <a:off x="5427874" y="4309289"/>
              <a:ext cx="1240838" cy="1341073"/>
            </a:xfrm>
            <a:prstGeom prst="can">
              <a:avLst>
                <a:gd name="adj" fmla="val 13894"/>
              </a:avLst>
            </a:prstGeom>
            <a:solidFill>
              <a:srgbClr val="00FF00"/>
            </a:solidFill>
            <a:ln w="9525">
              <a:solidFill>
                <a:schemeClr val="tx1"/>
              </a:solidFill>
              <a:round/>
              <a:headEnd/>
              <a:tailEnd/>
            </a:ln>
            <a:effectLst>
              <a:outerShdw blurRad="63500" dist="38100" dir="8100000" algn="tr" rotWithShape="0">
                <a:srgbClr val="000000">
                  <a:alpha val="39999"/>
                </a:srgbClr>
              </a:outerShdw>
            </a:effectLst>
          </p:spPr>
          <p:txBody>
            <a:bodyPr rot="10800000" vert="eaVert" wrap="none" anchor="ctr"/>
            <a:lstStyle/>
            <a:p>
              <a:pPr algn="ctr">
                <a:defRPr/>
              </a:pPr>
              <a:r>
                <a:rPr lang="en-US" sz="1100" b="1" dirty="0" smtClean="0">
                  <a:latin typeface="Arial" charset="0"/>
                  <a:cs typeface="Arial" charset="0"/>
                </a:rPr>
                <a:t>EVC</a:t>
              </a:r>
              <a:endParaRPr lang="en-US" sz="1100" b="1" dirty="0">
                <a:latin typeface="Arial" charset="0"/>
                <a:cs typeface="Arial" charset="0"/>
              </a:endParaRPr>
            </a:p>
          </p:txBody>
        </p:sp>
        <p:sp>
          <p:nvSpPr>
            <p:cNvPr id="30745" name="AutoShape 13"/>
            <p:cNvSpPr>
              <a:spLocks noChangeArrowheads="1"/>
            </p:cNvSpPr>
            <p:nvPr/>
          </p:nvSpPr>
          <p:spPr bwMode="auto">
            <a:xfrm rot="5400000">
              <a:off x="6863025" y="4151198"/>
              <a:ext cx="746758" cy="1339150"/>
            </a:xfrm>
            <a:prstGeom prst="can">
              <a:avLst>
                <a:gd name="adj" fmla="val 21517"/>
              </a:avLst>
            </a:prstGeom>
            <a:solidFill>
              <a:srgbClr val="EAEAEA"/>
            </a:solidFill>
            <a:ln w="9525">
              <a:solidFill>
                <a:schemeClr val="tx1"/>
              </a:solidFill>
              <a:round/>
              <a:headEnd/>
              <a:tailEnd/>
            </a:ln>
            <a:effectLst>
              <a:outerShdw blurRad="63500" dist="38100" dir="8100000" algn="tr" rotWithShape="0">
                <a:srgbClr val="000000">
                  <a:alpha val="39999"/>
                </a:srgbClr>
              </a:outerShdw>
            </a:effectLst>
          </p:spPr>
          <p:txBody>
            <a:bodyPr wrap="none" anchor="ctr"/>
            <a:lstStyle/>
            <a:p>
              <a:pPr>
                <a:defRPr/>
              </a:pPr>
              <a:endParaRPr lang="en-US" dirty="0">
                <a:latin typeface="Arial" charset="0"/>
                <a:cs typeface="Arial" charset="0"/>
              </a:endParaRPr>
            </a:p>
          </p:txBody>
        </p:sp>
        <p:sp>
          <p:nvSpPr>
            <p:cNvPr id="47130" name="AutoShape 16"/>
            <p:cNvSpPr>
              <a:spLocks noChangeArrowheads="1"/>
            </p:cNvSpPr>
            <p:nvPr/>
          </p:nvSpPr>
          <p:spPr bwMode="auto">
            <a:xfrm rot="5400000">
              <a:off x="7210085" y="4703304"/>
              <a:ext cx="200791" cy="1344923"/>
            </a:xfrm>
            <a:prstGeom prst="can">
              <a:avLst>
                <a:gd name="adj" fmla="val 32290"/>
              </a:avLst>
            </a:prstGeom>
            <a:gradFill rotWithShape="1">
              <a:gsLst>
                <a:gs pos="0">
                  <a:srgbClr val="1717E1"/>
                </a:gs>
                <a:gs pos="20000">
                  <a:srgbClr val="1B1BDC"/>
                </a:gs>
                <a:gs pos="100000">
                  <a:srgbClr val="1212A8"/>
                </a:gs>
              </a:gsLst>
              <a:lin ang="5400000"/>
            </a:gradFill>
            <a:ln w="9525">
              <a:solidFill>
                <a:srgbClr val="2E2ECB"/>
              </a:solidFill>
              <a:round/>
              <a:headEnd/>
              <a:tailEnd/>
            </a:ln>
            <a:effectLst>
              <a:outerShdw blurRad="63500" dist="38100" dir="8100000" algn="tr" rotWithShape="0">
                <a:srgbClr val="000000">
                  <a:alpha val="39999"/>
                </a:srgbClr>
              </a:outerShdw>
            </a:effectLst>
          </p:spPr>
          <p:txBody>
            <a:bodyPr wrap="none" anchor="ctr"/>
            <a:lstStyle/>
            <a:p>
              <a:pPr>
                <a:defRPr/>
              </a:pPr>
              <a:endParaRPr lang="en-US" dirty="0">
                <a:solidFill>
                  <a:srgbClr val="FFFFFF"/>
                </a:solidFill>
                <a:latin typeface="Arial" charset="0"/>
                <a:cs typeface="Arial" charset="0"/>
              </a:endParaRPr>
            </a:p>
          </p:txBody>
        </p:sp>
        <p:sp>
          <p:nvSpPr>
            <p:cNvPr id="33819" name="Text Box 14"/>
            <p:cNvSpPr txBox="1">
              <a:spLocks noChangeArrowheads="1"/>
            </p:cNvSpPr>
            <p:nvPr/>
          </p:nvSpPr>
          <p:spPr bwMode="auto">
            <a:xfrm>
              <a:off x="6700936" y="4618127"/>
              <a:ext cx="1098102" cy="371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eaLnBrk="1" hangingPunct="1"/>
              <a:r>
                <a:rPr lang="en-US" sz="1100" b="1" dirty="0"/>
                <a:t>CoS </a:t>
              </a:r>
              <a:r>
                <a:rPr lang="en-US" sz="1100" b="1" dirty="0" smtClean="0"/>
                <a:t>(Data)</a:t>
              </a:r>
              <a:endParaRPr lang="en-US" sz="1100" b="1" dirty="0"/>
            </a:p>
          </p:txBody>
        </p:sp>
        <p:sp>
          <p:nvSpPr>
            <p:cNvPr id="33820" name="Text Box 15"/>
            <p:cNvSpPr txBox="1">
              <a:spLocks noChangeArrowheads="1"/>
            </p:cNvSpPr>
            <p:nvPr/>
          </p:nvSpPr>
          <p:spPr bwMode="auto">
            <a:xfrm>
              <a:off x="6708849" y="5161245"/>
              <a:ext cx="1218558" cy="393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eaLnBrk="1" hangingPunct="1"/>
              <a:r>
                <a:rPr lang="en-US" sz="1200" b="1" dirty="0">
                  <a:solidFill>
                    <a:schemeClr val="bg1"/>
                  </a:solidFill>
                </a:rPr>
                <a:t>CoS </a:t>
              </a:r>
              <a:r>
                <a:rPr lang="en-US" sz="1200" b="1" dirty="0" smtClean="0">
                  <a:solidFill>
                    <a:schemeClr val="bg1"/>
                  </a:solidFill>
                </a:rPr>
                <a:t>(Sync)</a:t>
              </a:r>
              <a:endParaRPr lang="en-US" sz="1200" b="1" dirty="0">
                <a:solidFill>
                  <a:schemeClr val="bg1"/>
                </a:solidFill>
              </a:endParaRPr>
            </a:p>
          </p:txBody>
        </p:sp>
      </p:grpSp>
      <p:grpSp>
        <p:nvGrpSpPr>
          <p:cNvPr id="3" name="Group 27"/>
          <p:cNvGrpSpPr>
            <a:grpSpLocks/>
          </p:cNvGrpSpPr>
          <p:nvPr/>
        </p:nvGrpSpPr>
        <p:grpSpPr bwMode="auto">
          <a:xfrm>
            <a:off x="6858000" y="2438400"/>
            <a:ext cx="1672018" cy="1600860"/>
            <a:chOff x="1246813" y="4419709"/>
            <a:chExt cx="1764130" cy="1863590"/>
          </a:xfrm>
        </p:grpSpPr>
        <p:grpSp>
          <p:nvGrpSpPr>
            <p:cNvPr id="4" name="Group 16"/>
            <p:cNvGrpSpPr>
              <a:grpSpLocks/>
            </p:cNvGrpSpPr>
            <p:nvPr/>
          </p:nvGrpSpPr>
          <p:grpSpPr bwMode="auto">
            <a:xfrm>
              <a:off x="1246813" y="4419709"/>
              <a:ext cx="637330" cy="1863590"/>
              <a:chOff x="1477964" y="3592343"/>
              <a:chExt cx="731837" cy="2275055"/>
            </a:xfrm>
          </p:grpSpPr>
          <p:sp>
            <p:nvSpPr>
              <p:cNvPr id="30740" name="AutoShape 4"/>
              <p:cNvSpPr>
                <a:spLocks noChangeArrowheads="1"/>
              </p:cNvSpPr>
              <p:nvPr/>
            </p:nvSpPr>
            <p:spPr bwMode="auto">
              <a:xfrm rot="5400000">
                <a:off x="930298" y="4586358"/>
                <a:ext cx="1827415" cy="732788"/>
              </a:xfrm>
              <a:prstGeom prst="can">
                <a:avLst>
                  <a:gd name="adj" fmla="val 25000"/>
                </a:avLst>
              </a:prstGeom>
              <a:solidFill>
                <a:schemeClr val="bg2"/>
              </a:solidFill>
              <a:ln w="9525">
                <a:solidFill>
                  <a:schemeClr val="tx1"/>
                </a:solidFill>
                <a:round/>
                <a:headEnd/>
                <a:tailEnd/>
              </a:ln>
              <a:effectLst>
                <a:outerShdw blurRad="63500" dist="38100" dir="10800000" algn="r" rotWithShape="0">
                  <a:srgbClr val="000000">
                    <a:alpha val="39999"/>
                  </a:srgbClr>
                </a:outerShdw>
              </a:effectLst>
            </p:spPr>
            <p:txBody>
              <a:bodyPr wrap="none" anchor="ctr"/>
              <a:lstStyle/>
              <a:p>
                <a:pPr>
                  <a:defRPr/>
                </a:pPr>
                <a:endParaRPr lang="en-US" dirty="0">
                  <a:latin typeface="Arial" charset="0"/>
                  <a:cs typeface="Arial" charset="0"/>
                </a:endParaRPr>
              </a:p>
            </p:txBody>
          </p:sp>
          <p:sp>
            <p:nvSpPr>
              <p:cNvPr id="33813" name="Text Box 5"/>
              <p:cNvSpPr txBox="1">
                <a:spLocks noChangeArrowheads="1"/>
              </p:cNvSpPr>
              <p:nvPr/>
            </p:nvSpPr>
            <p:spPr bwMode="auto">
              <a:xfrm>
                <a:off x="1509546" y="3592343"/>
                <a:ext cx="533399" cy="336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eaLnBrk="1" hangingPunct="1"/>
                <a:r>
                  <a:rPr lang="en-US" b="1" dirty="0"/>
                  <a:t>UNI</a:t>
                </a:r>
              </a:p>
            </p:txBody>
          </p:sp>
        </p:grpSp>
        <p:sp>
          <p:nvSpPr>
            <p:cNvPr id="47121" name="AutoShape 16"/>
            <p:cNvSpPr>
              <a:spLocks noChangeArrowheads="1"/>
            </p:cNvSpPr>
            <p:nvPr/>
          </p:nvSpPr>
          <p:spPr bwMode="auto">
            <a:xfrm rot="5400000">
              <a:off x="2306588" y="5416146"/>
              <a:ext cx="164475" cy="1169119"/>
            </a:xfrm>
            <a:prstGeom prst="can">
              <a:avLst>
                <a:gd name="adj" fmla="val 32292"/>
              </a:avLst>
            </a:prstGeom>
            <a:gradFill rotWithShape="1">
              <a:gsLst>
                <a:gs pos="0">
                  <a:srgbClr val="1717E1"/>
                </a:gs>
                <a:gs pos="20000">
                  <a:srgbClr val="1B1BDC"/>
                </a:gs>
                <a:gs pos="100000">
                  <a:srgbClr val="1212A8"/>
                </a:gs>
              </a:gsLst>
              <a:lin ang="5400000"/>
            </a:gradFill>
            <a:ln w="9525">
              <a:solidFill>
                <a:srgbClr val="2E2ECB"/>
              </a:solidFill>
              <a:round/>
              <a:headEnd/>
              <a:tailEnd/>
            </a:ln>
            <a:effectLst>
              <a:outerShdw blurRad="63500" dist="38100" dir="8100000" algn="tr" rotWithShape="0">
                <a:srgbClr val="000000">
                  <a:alpha val="39999"/>
                </a:srgbClr>
              </a:outerShdw>
            </a:effectLst>
          </p:spPr>
          <p:txBody>
            <a:bodyPr wrap="none" anchor="ctr"/>
            <a:lstStyle/>
            <a:p>
              <a:pPr>
                <a:defRPr/>
              </a:pPr>
              <a:endParaRPr lang="en-US" dirty="0">
                <a:solidFill>
                  <a:srgbClr val="FFFFFF"/>
                </a:solidFill>
                <a:latin typeface="Arial" charset="0"/>
                <a:cs typeface="Arial" charset="0"/>
              </a:endParaRPr>
            </a:p>
          </p:txBody>
        </p:sp>
        <p:sp>
          <p:nvSpPr>
            <p:cNvPr id="33810" name="Text Box 15"/>
            <p:cNvSpPr txBox="1">
              <a:spLocks noChangeArrowheads="1"/>
            </p:cNvSpPr>
            <p:nvPr/>
          </p:nvSpPr>
          <p:spPr bwMode="auto">
            <a:xfrm>
              <a:off x="1897720" y="5834396"/>
              <a:ext cx="1113223" cy="322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eaLnBrk="1" hangingPunct="1"/>
              <a:r>
                <a:rPr lang="en-US" sz="1200" b="1" dirty="0" smtClean="0">
                  <a:solidFill>
                    <a:schemeClr val="bg1"/>
                  </a:solidFill>
                </a:rPr>
                <a:t>EVC_(Sync)</a:t>
              </a:r>
              <a:endParaRPr lang="en-US" sz="1200" b="1" dirty="0">
                <a:solidFill>
                  <a:schemeClr val="bg1"/>
                </a:solidFill>
              </a:endParaRPr>
            </a:p>
          </p:txBody>
        </p:sp>
        <p:sp>
          <p:nvSpPr>
            <p:cNvPr id="30739" name="AutoShape 12"/>
            <p:cNvSpPr>
              <a:spLocks noChangeArrowheads="1"/>
            </p:cNvSpPr>
            <p:nvPr/>
          </p:nvSpPr>
          <p:spPr bwMode="auto">
            <a:xfrm rot="5400000">
              <a:off x="1923841" y="4785879"/>
              <a:ext cx="898146" cy="1167444"/>
            </a:xfrm>
            <a:prstGeom prst="can">
              <a:avLst>
                <a:gd name="adj" fmla="val 13893"/>
              </a:avLst>
            </a:prstGeom>
            <a:solidFill>
              <a:srgbClr val="00FF00"/>
            </a:solidFill>
            <a:ln w="9525">
              <a:solidFill>
                <a:schemeClr val="tx1"/>
              </a:solidFill>
              <a:round/>
              <a:headEnd/>
              <a:tailEnd/>
            </a:ln>
            <a:effectLst>
              <a:outerShdw blurRad="63500" dist="38100" dir="8100000" algn="tr" rotWithShape="0">
                <a:srgbClr val="000000">
                  <a:alpha val="39999"/>
                </a:srgbClr>
              </a:outerShdw>
            </a:effectLst>
          </p:spPr>
          <p:txBody>
            <a:bodyPr rot="10800000" vert="eaVert" wrap="none" anchor="ctr"/>
            <a:lstStyle/>
            <a:p>
              <a:pPr algn="ctr">
                <a:defRPr/>
              </a:pPr>
              <a:r>
                <a:rPr lang="en-US" sz="1100" b="1" dirty="0" smtClean="0">
                  <a:latin typeface="Arial" charset="0"/>
                  <a:cs typeface="Arial" charset="0"/>
                </a:rPr>
                <a:t>EVC (Data)</a:t>
              </a:r>
              <a:endParaRPr lang="en-US" sz="1100" b="1" dirty="0">
                <a:latin typeface="Arial" charset="0"/>
                <a:cs typeface="Arial" charset="0"/>
              </a:endParaRPr>
            </a:p>
          </p:txBody>
        </p:sp>
      </p:grpSp>
      <p:sp>
        <p:nvSpPr>
          <p:cNvPr id="33806" name="TextBox 41"/>
          <p:cNvSpPr txBox="1">
            <a:spLocks noChangeArrowheads="1"/>
          </p:cNvSpPr>
          <p:nvPr/>
        </p:nvSpPr>
        <p:spPr bwMode="auto">
          <a:xfrm>
            <a:off x="7467600" y="2438400"/>
            <a:ext cx="1447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rIns="0">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eaLnBrk="1" hangingPunct="1"/>
            <a:r>
              <a:rPr lang="en-US" sz="1200" b="1" dirty="0"/>
              <a:t>Sync </a:t>
            </a:r>
            <a:r>
              <a:rPr lang="en-US" sz="1200" b="1" dirty="0" smtClean="0"/>
              <a:t>as a Class of Service (EVC)</a:t>
            </a:r>
            <a:endParaRPr lang="en-US" sz="1200" b="1" dirty="0"/>
          </a:p>
        </p:txBody>
      </p:sp>
      <p:sp>
        <p:nvSpPr>
          <p:cNvPr id="33807" name="TextBox 42"/>
          <p:cNvSpPr txBox="1">
            <a:spLocks noChangeArrowheads="1"/>
          </p:cNvSpPr>
          <p:nvPr/>
        </p:nvSpPr>
        <p:spPr bwMode="auto">
          <a:xfrm>
            <a:off x="7239000" y="4648200"/>
            <a:ext cx="169288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eaLnBrk="1" hangingPunct="1"/>
            <a:r>
              <a:rPr lang="en-US" sz="1200" b="1" dirty="0"/>
              <a:t>Sync </a:t>
            </a:r>
            <a:r>
              <a:rPr lang="en-US" sz="1200" b="1" dirty="0" smtClean="0"/>
              <a:t>as a Class </a:t>
            </a:r>
            <a:r>
              <a:rPr lang="en-US" sz="1200" b="1" dirty="0"/>
              <a:t>of </a:t>
            </a:r>
            <a:r>
              <a:rPr lang="en-US" sz="1200" b="1" dirty="0" smtClean="0"/>
              <a:t>Service (EVC+PCP)</a:t>
            </a:r>
            <a:endParaRPr lang="en-US" sz="1200" b="1" dirty="0"/>
          </a:p>
        </p:txBody>
      </p:sp>
      <p:grpSp>
        <p:nvGrpSpPr>
          <p:cNvPr id="5" name="Group 35"/>
          <p:cNvGrpSpPr>
            <a:grpSpLocks/>
          </p:cNvGrpSpPr>
          <p:nvPr/>
        </p:nvGrpSpPr>
        <p:grpSpPr bwMode="auto">
          <a:xfrm>
            <a:off x="6811820" y="838200"/>
            <a:ext cx="1625743" cy="1181405"/>
            <a:chOff x="1274318" y="4419707"/>
            <a:chExt cx="1715235" cy="1883948"/>
          </a:xfrm>
        </p:grpSpPr>
        <p:grpSp>
          <p:nvGrpSpPr>
            <p:cNvPr id="6" name="Group 16"/>
            <p:cNvGrpSpPr>
              <a:grpSpLocks/>
            </p:cNvGrpSpPr>
            <p:nvPr/>
          </p:nvGrpSpPr>
          <p:grpSpPr bwMode="auto">
            <a:xfrm>
              <a:off x="1274318" y="4419707"/>
              <a:ext cx="609810" cy="1883948"/>
              <a:chOff x="1509553" y="3592338"/>
              <a:chExt cx="700238" cy="2299906"/>
            </a:xfrm>
          </p:grpSpPr>
          <p:sp>
            <p:nvSpPr>
              <p:cNvPr id="30734" name="AutoShape 4"/>
              <p:cNvSpPr>
                <a:spLocks noChangeArrowheads="1"/>
              </p:cNvSpPr>
              <p:nvPr/>
            </p:nvSpPr>
            <p:spPr bwMode="auto">
              <a:xfrm rot="5400000">
                <a:off x="960919" y="4643372"/>
                <a:ext cx="1853453" cy="644291"/>
              </a:xfrm>
              <a:prstGeom prst="can">
                <a:avLst>
                  <a:gd name="adj" fmla="val 25000"/>
                </a:avLst>
              </a:prstGeom>
              <a:solidFill>
                <a:schemeClr val="bg2"/>
              </a:solidFill>
              <a:ln w="9525">
                <a:solidFill>
                  <a:schemeClr val="tx1"/>
                </a:solidFill>
                <a:round/>
                <a:headEnd/>
                <a:tailEnd/>
              </a:ln>
              <a:effectLst>
                <a:outerShdw blurRad="63500" dist="38100" dir="5400000" algn="t" rotWithShape="0">
                  <a:srgbClr val="000000">
                    <a:alpha val="39999"/>
                  </a:srgbClr>
                </a:outerShdw>
              </a:effectLst>
            </p:spPr>
            <p:txBody>
              <a:bodyPr wrap="none" anchor="ctr"/>
              <a:lstStyle/>
              <a:p>
                <a:pPr>
                  <a:defRPr/>
                </a:pPr>
                <a:endParaRPr lang="en-US" sz="1400" dirty="0">
                  <a:latin typeface="Arial" charset="0"/>
                  <a:cs typeface="Arial" charset="0"/>
                </a:endParaRPr>
              </a:p>
            </p:txBody>
          </p:sp>
          <p:sp>
            <p:nvSpPr>
              <p:cNvPr id="33803" name="Text Box 5"/>
              <p:cNvSpPr txBox="1">
                <a:spLocks noChangeArrowheads="1"/>
              </p:cNvSpPr>
              <p:nvPr/>
            </p:nvSpPr>
            <p:spPr bwMode="auto">
              <a:xfrm>
                <a:off x="1509553" y="3592338"/>
                <a:ext cx="694302" cy="599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eaLnBrk="1" hangingPunct="1"/>
                <a:r>
                  <a:rPr lang="en-US" sz="1400" b="1" dirty="0"/>
                  <a:t>UNI</a:t>
                </a:r>
              </a:p>
            </p:txBody>
          </p:sp>
        </p:grpSp>
        <p:sp>
          <p:nvSpPr>
            <p:cNvPr id="30733" name="AutoShape 12"/>
            <p:cNvSpPr>
              <a:spLocks noChangeArrowheads="1"/>
            </p:cNvSpPr>
            <p:nvPr/>
          </p:nvSpPr>
          <p:spPr bwMode="auto">
            <a:xfrm rot="5400000">
              <a:off x="1961649" y="4961758"/>
              <a:ext cx="888411" cy="1167396"/>
            </a:xfrm>
            <a:prstGeom prst="can">
              <a:avLst>
                <a:gd name="adj" fmla="val 13890"/>
              </a:avLst>
            </a:prstGeom>
            <a:solidFill>
              <a:srgbClr val="00FF00"/>
            </a:solidFill>
            <a:ln w="9525">
              <a:solidFill>
                <a:schemeClr val="tx1"/>
              </a:solidFill>
              <a:round/>
              <a:headEnd/>
              <a:tailEnd/>
            </a:ln>
            <a:effectLst>
              <a:outerShdw blurRad="63500" dist="38100" dir="5400000" algn="t" rotWithShape="0">
                <a:srgbClr val="000000">
                  <a:alpha val="39999"/>
                </a:srgbClr>
              </a:outerShdw>
            </a:effectLst>
          </p:spPr>
          <p:txBody>
            <a:bodyPr rot="10800000" vert="eaVert" wrap="none" anchor="ctr"/>
            <a:lstStyle/>
            <a:p>
              <a:pPr algn="ctr">
                <a:defRPr/>
              </a:pPr>
              <a:r>
                <a:rPr lang="en-US" sz="1050" b="1" dirty="0" smtClean="0">
                  <a:latin typeface="Arial" charset="0"/>
                  <a:cs typeface="Arial" charset="0"/>
                </a:rPr>
                <a:t>EVC </a:t>
              </a:r>
              <a:endParaRPr lang="en-US" sz="1050" b="1" dirty="0">
                <a:latin typeface="Arial" charset="0"/>
                <a:cs typeface="Arial" charset="0"/>
              </a:endParaRPr>
            </a:p>
          </p:txBody>
        </p:sp>
      </p:grpSp>
      <p:sp>
        <p:nvSpPr>
          <p:cNvPr id="33799" name="TextBox 43"/>
          <p:cNvSpPr txBox="1">
            <a:spLocks noChangeArrowheads="1"/>
          </p:cNvSpPr>
          <p:nvPr/>
        </p:nvSpPr>
        <p:spPr bwMode="auto">
          <a:xfrm>
            <a:off x="7467600" y="914400"/>
            <a:ext cx="14478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eaLnBrk="1" hangingPunct="1"/>
            <a:r>
              <a:rPr lang="en-US" sz="1100" b="1" dirty="0" smtClean="0"/>
              <a:t>Frame Arrival </a:t>
            </a:r>
            <a:endParaRPr lang="en-US" sz="1100" b="1" dirty="0"/>
          </a:p>
        </p:txBody>
      </p:sp>
      <p:pic>
        <p:nvPicPr>
          <p:cNvPr id="1026" name="Picture 2"/>
          <p:cNvPicPr>
            <a:picLocks noChangeAspect="1" noChangeArrowheads="1"/>
          </p:cNvPicPr>
          <p:nvPr/>
        </p:nvPicPr>
        <p:blipFill>
          <a:blip r:embed="rId3" cstate="print"/>
          <a:srcRect/>
          <a:stretch>
            <a:fillRect/>
          </a:stretch>
        </p:blipFill>
        <p:spPr bwMode="auto">
          <a:xfrm>
            <a:off x="609600" y="3276600"/>
            <a:ext cx="5366316" cy="1905000"/>
          </a:xfrm>
          <a:prstGeom prst="rect">
            <a:avLst/>
          </a:prstGeom>
          <a:noFill/>
          <a:ln w="9525">
            <a:noFill/>
            <a:miter lim="800000"/>
            <a:headEnd/>
            <a:tailEnd/>
          </a:ln>
        </p:spPr>
      </p:pic>
      <p:sp>
        <p:nvSpPr>
          <p:cNvPr id="31" name="TextBox 30"/>
          <p:cNvSpPr txBox="1"/>
          <p:nvPr/>
        </p:nvSpPr>
        <p:spPr>
          <a:xfrm>
            <a:off x="0" y="5486400"/>
            <a:ext cx="1947969" cy="861774"/>
          </a:xfrm>
          <a:prstGeom prst="rect">
            <a:avLst/>
          </a:prstGeom>
          <a:noFill/>
        </p:spPr>
        <p:txBody>
          <a:bodyPr wrap="none" rtlCol="0">
            <a:spAutoFit/>
          </a:bodyPr>
          <a:lstStyle/>
          <a:p>
            <a:r>
              <a:rPr lang="en-US" sz="1000" dirty="0" smtClean="0"/>
              <a:t>MO: Mobile Operator</a:t>
            </a:r>
          </a:p>
          <a:p>
            <a:r>
              <a:rPr lang="en-US" sz="1000" dirty="0" smtClean="0"/>
              <a:t>NE: Network Element</a:t>
            </a:r>
          </a:p>
          <a:p>
            <a:r>
              <a:rPr lang="en-US" sz="1000" dirty="0" smtClean="0"/>
              <a:t>PEC: Packet Equipment Clock</a:t>
            </a:r>
          </a:p>
          <a:p>
            <a:r>
              <a:rPr lang="en-US" sz="1000" dirty="0" smtClean="0"/>
              <a:t>PRC: Primary Reference Clock</a:t>
            </a:r>
          </a:p>
          <a:p>
            <a:r>
              <a:rPr lang="en-US" sz="1000" dirty="0" smtClean="0"/>
              <a:t>PCP: Priority Code Point</a:t>
            </a:r>
            <a:endParaRPr lang="en-US" sz="1000" dirty="0"/>
          </a:p>
        </p:txBody>
      </p:sp>
    </p:spTree>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p:spPr>
        <p:txBody>
          <a:bodyPr/>
          <a:lstStyle/>
          <a:p>
            <a:pPr marL="341313" indent="-341313"/>
            <a:r>
              <a:rPr lang="en-US" dirty="0"/>
              <a:t>	</a:t>
            </a:r>
            <a:r>
              <a:rPr lang="en-US" dirty="0" smtClean="0"/>
              <a:t>Enhancements</a:t>
            </a:r>
            <a:r>
              <a:rPr lang="en-US" dirty="0" smtClean="0"/>
              <a:t>: UNI Mode Attribute</a:t>
            </a:r>
            <a:endParaRPr lang="en-US" dirty="0"/>
          </a:p>
        </p:txBody>
      </p:sp>
      <p:sp>
        <p:nvSpPr>
          <p:cNvPr id="3" name="Content Placeholder 2"/>
          <p:cNvSpPr>
            <a:spLocks noGrp="1"/>
          </p:cNvSpPr>
          <p:nvPr>
            <p:ph idx="1"/>
          </p:nvPr>
        </p:nvSpPr>
        <p:spPr>
          <a:xfrm>
            <a:off x="304800" y="990600"/>
            <a:ext cx="8534400" cy="5029200"/>
          </a:xfrm>
        </p:spPr>
        <p:txBody>
          <a:bodyPr/>
          <a:lstStyle/>
          <a:p>
            <a:r>
              <a:rPr lang="en-US" sz="2000" dirty="0" smtClean="0"/>
              <a:t>UNI PHY</a:t>
            </a:r>
          </a:p>
          <a:p>
            <a:pPr lvl="1"/>
            <a:r>
              <a:rPr lang="en-US" sz="1800" dirty="0" smtClean="0"/>
              <a:t>Synchronous mode of operation (Synchronous Ethernet)</a:t>
            </a:r>
          </a:p>
          <a:p>
            <a:pPr lvl="2"/>
            <a:r>
              <a:rPr lang="en-US" sz="1800" dirty="0" smtClean="0"/>
              <a:t>Locked to Ethernet Equipment Clock (EEC)</a:t>
            </a:r>
          </a:p>
          <a:p>
            <a:pPr lvl="2"/>
            <a:endParaRPr lang="en-US" sz="1800" dirty="0" smtClean="0"/>
          </a:p>
          <a:p>
            <a:r>
              <a:rPr lang="en-US" sz="2200" dirty="0" smtClean="0"/>
              <a:t>Interoperable operation of Synchronous Ethernet</a:t>
            </a:r>
          </a:p>
          <a:p>
            <a:pPr lvl="1"/>
            <a:r>
              <a:rPr lang="en-US" sz="1800" dirty="0" smtClean="0"/>
              <a:t>Synchronous messages: Generation &amp; processing rules</a:t>
            </a:r>
          </a:p>
          <a:p>
            <a:pPr lvl="1"/>
            <a:r>
              <a:rPr lang="en-US" sz="1800" dirty="0" smtClean="0"/>
              <a:t>Clock Quality Level (QL) indication &amp; processing rules</a:t>
            </a:r>
          </a:p>
          <a:p>
            <a:pPr lvl="1"/>
            <a:r>
              <a:rPr lang="en-US" sz="1800" dirty="0" smtClean="0"/>
              <a:t>Direction of clock distribution: MEN to Base Station</a:t>
            </a:r>
          </a:p>
          <a:p>
            <a:pPr lvl="1"/>
            <a:endParaRPr lang="en-US" sz="1800" dirty="0" smtClean="0"/>
          </a:p>
          <a:p>
            <a:r>
              <a:rPr lang="en-US" sz="2200" dirty="0" smtClean="0"/>
              <a:t>Recommendation to support QL processing in Base Station</a:t>
            </a:r>
          </a:p>
          <a:p>
            <a:pPr lvl="1"/>
            <a:r>
              <a:rPr lang="en-US" sz="1800" dirty="0" smtClean="0"/>
              <a:t>Failure conditions &amp; Switchover to alternate Primary reference</a:t>
            </a:r>
          </a:p>
          <a:p>
            <a:pPr lvl="1"/>
            <a:endParaRPr lang="en-US" sz="2000" dirty="0" smtClean="0"/>
          </a:p>
          <a:p>
            <a:pPr lvl="1"/>
            <a:endParaRPr lang="en-US" sz="1600" dirty="0"/>
          </a:p>
        </p:txBody>
      </p:sp>
      <p:pic>
        <p:nvPicPr>
          <p:cNvPr id="7170" name="Picture 3"/>
          <p:cNvPicPr>
            <a:picLocks noChangeAspect="1" noChangeArrowheads="1"/>
          </p:cNvPicPr>
          <p:nvPr/>
        </p:nvPicPr>
        <p:blipFill>
          <a:blip r:embed="rId3" cstate="print"/>
          <a:srcRect/>
          <a:stretch>
            <a:fillRect/>
          </a:stretch>
        </p:blipFill>
        <p:spPr bwMode="auto">
          <a:xfrm>
            <a:off x="5105400" y="4852219"/>
            <a:ext cx="3810000" cy="1474839"/>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p:spPr>
        <p:txBody>
          <a:bodyPr/>
          <a:lstStyle/>
          <a:p>
            <a:pPr marL="341313" indent="-341313"/>
            <a:r>
              <a:rPr lang="en-US" dirty="0" smtClean="0"/>
              <a:t>	Enhancements</a:t>
            </a:r>
            <a:r>
              <a:rPr lang="en-US" dirty="0" smtClean="0"/>
              <a:t>: Resiliency Performance</a:t>
            </a:r>
            <a:endParaRPr lang="en-US" dirty="0"/>
          </a:p>
        </p:txBody>
      </p:sp>
      <p:sp>
        <p:nvSpPr>
          <p:cNvPr id="3" name="Content Placeholder 2"/>
          <p:cNvSpPr>
            <a:spLocks noGrp="1"/>
          </p:cNvSpPr>
          <p:nvPr>
            <p:ph idx="1"/>
          </p:nvPr>
        </p:nvSpPr>
        <p:spPr>
          <a:xfrm>
            <a:off x="381000" y="990600"/>
            <a:ext cx="8153400" cy="5029200"/>
          </a:xfrm>
        </p:spPr>
        <p:txBody>
          <a:bodyPr/>
          <a:lstStyle/>
          <a:p>
            <a:r>
              <a:rPr lang="en-US" sz="1800" dirty="0" smtClean="0"/>
              <a:t>Resiliency Performance depends on both UNI and EVC</a:t>
            </a:r>
          </a:p>
          <a:p>
            <a:endParaRPr lang="en-US" sz="1800" dirty="0" smtClean="0"/>
          </a:p>
          <a:p>
            <a:r>
              <a:rPr lang="en-US" sz="1800" dirty="0" smtClean="0"/>
              <a:t>UNI Resiliency with Link Aggregation (UNI Type 2)</a:t>
            </a:r>
          </a:p>
          <a:p>
            <a:endParaRPr lang="en-US" sz="1800" dirty="0" smtClean="0"/>
          </a:p>
          <a:p>
            <a:r>
              <a:rPr lang="en-US" sz="1800" dirty="0" smtClean="0"/>
              <a:t>Diversity for higher Availability</a:t>
            </a:r>
          </a:p>
          <a:p>
            <a:pPr lvl="1"/>
            <a:r>
              <a:rPr lang="en-US" sz="1600" dirty="0" smtClean="0"/>
              <a:t>MEN Resiliency Model vs RAN Resiliency Model</a:t>
            </a:r>
          </a:p>
          <a:p>
            <a:pPr lvl="1"/>
            <a:r>
              <a:rPr lang="en-US" sz="1600" dirty="0" smtClean="0"/>
              <a:t>Partial vs Full Diversity</a:t>
            </a:r>
          </a:p>
          <a:p>
            <a:pPr lvl="1"/>
            <a:r>
              <a:rPr lang="en-US" sz="1600" dirty="0" smtClean="0"/>
              <a:t>Use Case: S1-flex in LTE</a:t>
            </a:r>
          </a:p>
          <a:p>
            <a:pPr lvl="1"/>
            <a:r>
              <a:rPr lang="en-US" sz="1600" dirty="0" smtClean="0"/>
              <a:t>Use Case: Multiple Primary Reference Clocks</a:t>
            </a:r>
          </a:p>
          <a:p>
            <a:pPr lvl="1"/>
            <a:endParaRPr lang="en-US" sz="1600" dirty="0" smtClean="0"/>
          </a:p>
          <a:p>
            <a:r>
              <a:rPr lang="en-US" sz="1800" dirty="0" smtClean="0"/>
              <a:t>Group Availability:  e.g. Set of EVCs</a:t>
            </a:r>
          </a:p>
          <a:p>
            <a:pPr lvl="1"/>
            <a:endParaRPr lang="en-US" sz="1600" dirty="0" smtClean="0"/>
          </a:p>
        </p:txBody>
      </p:sp>
      <p:pic>
        <p:nvPicPr>
          <p:cNvPr id="9218" name="Picture 2"/>
          <p:cNvPicPr>
            <a:picLocks noChangeAspect="1" noChangeArrowheads="1"/>
          </p:cNvPicPr>
          <p:nvPr/>
        </p:nvPicPr>
        <p:blipFill>
          <a:blip r:embed="rId3" cstate="print"/>
          <a:srcRect/>
          <a:stretch>
            <a:fillRect/>
          </a:stretch>
        </p:blipFill>
        <p:spPr bwMode="auto">
          <a:xfrm>
            <a:off x="4724400" y="4114800"/>
            <a:ext cx="4419600" cy="1979435"/>
          </a:xfrm>
          <a:prstGeom prst="rect">
            <a:avLst/>
          </a:prstGeom>
          <a:noFill/>
          <a:ln w="9525">
            <a:noFill/>
            <a:miter lim="800000"/>
            <a:headEnd/>
            <a:tailEnd/>
          </a:ln>
        </p:spPr>
      </p:pic>
    </p:spTree>
    <p:extLst>
      <p:ext uri="{BB962C8B-B14F-4D97-AF65-F5344CB8AC3E}">
        <p14:creationId xmlns:p14="http://schemas.microsoft.com/office/powerpoint/2010/main" val="642470682"/>
      </p:ext>
    </p:extLst>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Title 1"/>
          <p:cNvSpPr>
            <a:spLocks noGrp="1"/>
          </p:cNvSpPr>
          <p:nvPr>
            <p:ph type="title"/>
          </p:nvPr>
        </p:nvSpPr>
        <p:spPr>
          <a:xfrm>
            <a:off x="0" y="0"/>
            <a:ext cx="9144000" cy="685800"/>
          </a:xfrm>
        </p:spPr>
        <p:txBody>
          <a:bodyPr/>
          <a:lstStyle/>
          <a:p>
            <a:pPr marL="341313" indent="-341313"/>
            <a:r>
              <a:rPr lang="en-US" dirty="0" smtClean="0"/>
              <a:t>	Resiliency/Protection</a:t>
            </a:r>
            <a:endParaRPr lang="en-US" dirty="0" smtClean="0"/>
          </a:p>
        </p:txBody>
      </p:sp>
      <p:sp>
        <p:nvSpPr>
          <p:cNvPr id="5" name="Rectangle 3"/>
          <p:cNvSpPr txBox="1">
            <a:spLocks noChangeArrowheads="1"/>
          </p:cNvSpPr>
          <p:nvPr/>
        </p:nvSpPr>
        <p:spPr bwMode="auto">
          <a:xfrm>
            <a:off x="152400" y="838200"/>
            <a:ext cx="8839200" cy="3276600"/>
          </a:xfrm>
          <a:prstGeom prst="rect">
            <a:avLst/>
          </a:prstGeom>
          <a:noFill/>
          <a:ln w="9525">
            <a:noFill/>
            <a:miter lim="800000"/>
            <a:headEnd/>
            <a:tailEnd/>
          </a:ln>
        </p:spPr>
        <p:txBody>
          <a:bodyPr/>
          <a:lstStyle/>
          <a:p>
            <a:pPr marL="342900" indent="-342900" eaLnBrk="0" hangingPunct="0">
              <a:spcBef>
                <a:spcPct val="20000"/>
              </a:spcBef>
              <a:buFontTx/>
              <a:buChar char="•"/>
              <a:defRPr/>
            </a:pPr>
            <a:r>
              <a:rPr lang="en-US" sz="2000" b="1" kern="0" dirty="0" smtClean="0">
                <a:latin typeface="+mn-lt"/>
                <a:ea typeface="Arial" charset="0"/>
                <a:cs typeface="+mn-cs"/>
              </a:rPr>
              <a:t>MEF Service Specifications augment industry </a:t>
            </a:r>
            <a:br>
              <a:rPr lang="en-US" sz="2000" b="1" kern="0" dirty="0" smtClean="0">
                <a:latin typeface="+mn-lt"/>
                <a:ea typeface="Arial" charset="0"/>
                <a:cs typeface="+mn-cs"/>
              </a:rPr>
            </a:br>
            <a:r>
              <a:rPr lang="en-US" sz="2000" b="1" kern="0" dirty="0" smtClean="0">
                <a:latin typeface="+mn-lt"/>
                <a:ea typeface="Arial" charset="0"/>
                <a:cs typeface="+mn-cs"/>
              </a:rPr>
              <a:t>standards</a:t>
            </a:r>
          </a:p>
          <a:p>
            <a:pPr marL="342900" indent="-342900" eaLnBrk="0" hangingPunct="0">
              <a:spcBef>
                <a:spcPct val="20000"/>
              </a:spcBef>
              <a:buFontTx/>
              <a:buChar char="•"/>
              <a:defRPr/>
            </a:pPr>
            <a:r>
              <a:rPr lang="en-US" sz="2000" b="1" kern="0" dirty="0" smtClean="0">
                <a:latin typeface="+mn-lt"/>
                <a:ea typeface="Arial" charset="0"/>
                <a:cs typeface="+mn-cs"/>
              </a:rPr>
              <a:t>In totality, they address port and service </a:t>
            </a:r>
            <a:br>
              <a:rPr lang="en-US" sz="2000" b="1" kern="0" dirty="0" smtClean="0">
                <a:latin typeface="+mn-lt"/>
                <a:ea typeface="Arial" charset="0"/>
                <a:cs typeface="+mn-cs"/>
              </a:rPr>
            </a:br>
            <a:r>
              <a:rPr lang="en-US" sz="2000" b="1" kern="0" dirty="0" smtClean="0">
                <a:latin typeface="+mn-lt"/>
                <a:ea typeface="Arial" charset="0"/>
                <a:cs typeface="+mn-cs"/>
              </a:rPr>
              <a:t>protection, fault detection and restoration</a:t>
            </a:r>
            <a:endParaRPr lang="en-US" sz="2000" b="1" kern="0" dirty="0">
              <a:latin typeface="+mn-lt"/>
              <a:ea typeface="Arial" charset="0"/>
              <a:cs typeface="+mn-cs"/>
            </a:endParaRPr>
          </a:p>
          <a:p>
            <a:pPr marL="742950" lvl="1" indent="-285750" eaLnBrk="0" hangingPunct="0">
              <a:spcBef>
                <a:spcPct val="20000"/>
              </a:spcBef>
              <a:buFontTx/>
              <a:buChar char="–"/>
              <a:defRPr/>
            </a:pPr>
            <a:r>
              <a:rPr lang="en-US" sz="1800" kern="0" dirty="0">
                <a:solidFill>
                  <a:srgbClr val="4A4A4A"/>
                </a:solidFill>
                <a:latin typeface="+mn-lt"/>
                <a:ea typeface="Arial" charset="0"/>
                <a:cs typeface="+mn-cs"/>
              </a:rPr>
              <a:t>At the </a:t>
            </a:r>
            <a:r>
              <a:rPr lang="en-US" sz="1800" kern="0" dirty="0" smtClean="0">
                <a:solidFill>
                  <a:srgbClr val="4A4A4A"/>
                </a:solidFill>
                <a:latin typeface="+mn-lt"/>
                <a:ea typeface="Arial" charset="0"/>
                <a:cs typeface="+mn-cs"/>
              </a:rPr>
              <a:t>UNI ports</a:t>
            </a:r>
            <a:endParaRPr lang="en-US" sz="1800" kern="0" dirty="0">
              <a:solidFill>
                <a:srgbClr val="4A4A4A"/>
              </a:solidFill>
              <a:latin typeface="+mn-lt"/>
              <a:ea typeface="Arial" charset="0"/>
              <a:cs typeface="+mn-cs"/>
            </a:endParaRPr>
          </a:p>
          <a:p>
            <a:pPr marL="742950" lvl="1" indent="-285750" eaLnBrk="0" hangingPunct="0">
              <a:spcBef>
                <a:spcPct val="20000"/>
              </a:spcBef>
              <a:buFontTx/>
              <a:buChar char="–"/>
              <a:defRPr/>
            </a:pPr>
            <a:r>
              <a:rPr lang="en-US" sz="1800" kern="0" dirty="0" smtClean="0">
                <a:solidFill>
                  <a:srgbClr val="4A4A4A"/>
                </a:solidFill>
                <a:latin typeface="+mn-lt"/>
                <a:ea typeface="Arial" charset="0"/>
                <a:cs typeface="+mn-cs"/>
              </a:rPr>
              <a:t>At the ENNI (for direct and Exchange connections)</a:t>
            </a:r>
          </a:p>
          <a:p>
            <a:pPr marL="742950" lvl="1" indent="-285750" eaLnBrk="0" hangingPunct="0">
              <a:spcBef>
                <a:spcPct val="20000"/>
              </a:spcBef>
              <a:buFontTx/>
              <a:buChar char="–"/>
              <a:defRPr/>
            </a:pPr>
            <a:r>
              <a:rPr lang="en-US" sz="1800" kern="0" dirty="0" smtClean="0">
                <a:solidFill>
                  <a:srgbClr val="4A4A4A"/>
                </a:solidFill>
                <a:ea typeface="Arial" charset="0"/>
              </a:rPr>
              <a:t>For UNI to UNI (EVCs)</a:t>
            </a:r>
          </a:p>
          <a:p>
            <a:pPr marL="742950" lvl="1" indent="-285750" eaLnBrk="0" hangingPunct="0">
              <a:spcBef>
                <a:spcPct val="20000"/>
              </a:spcBef>
              <a:buFontTx/>
              <a:buChar char="–"/>
              <a:defRPr/>
            </a:pPr>
            <a:r>
              <a:rPr lang="en-US" sz="1800" kern="0" dirty="0" smtClean="0">
                <a:solidFill>
                  <a:srgbClr val="4A4A4A"/>
                </a:solidFill>
                <a:ea typeface="Arial" charset="0"/>
              </a:rPr>
              <a:t>UNI-ENNI OVCs</a:t>
            </a:r>
            <a:endParaRPr lang="en-US" sz="1800" kern="0" dirty="0">
              <a:solidFill>
                <a:srgbClr val="4A4A4A"/>
              </a:solidFill>
              <a:latin typeface="+mn-lt"/>
              <a:ea typeface="Arial" charset="0"/>
              <a:cs typeface="+mn-cs"/>
            </a:endParaRPr>
          </a:p>
          <a:p>
            <a:pPr marL="342900" indent="-342900" eaLnBrk="0" hangingPunct="0">
              <a:spcBef>
                <a:spcPct val="20000"/>
              </a:spcBef>
              <a:buFontTx/>
              <a:buChar char="•"/>
              <a:defRPr/>
            </a:pPr>
            <a:r>
              <a:rPr lang="en-US" sz="2000" b="1" kern="0" dirty="0" smtClean="0">
                <a:latin typeface="+mn-lt"/>
                <a:ea typeface="Arial" charset="0"/>
                <a:cs typeface="+mn-cs"/>
              </a:rPr>
              <a:t>The following is one option for Mobile Backhaul showing Active/Standby</a:t>
            </a:r>
          </a:p>
        </p:txBody>
      </p:sp>
      <p:pic>
        <p:nvPicPr>
          <p:cNvPr id="31749" name="Picture 4"/>
          <p:cNvPicPr>
            <a:picLocks noChangeAspect="1" noChangeArrowheads="1"/>
          </p:cNvPicPr>
          <p:nvPr/>
        </p:nvPicPr>
        <p:blipFill>
          <a:blip r:embed="rId2" cstate="print"/>
          <a:srcRect/>
          <a:stretch>
            <a:fillRect/>
          </a:stretch>
        </p:blipFill>
        <p:spPr bwMode="auto">
          <a:xfrm>
            <a:off x="762000" y="4191000"/>
            <a:ext cx="7620000" cy="1866900"/>
          </a:xfrm>
          <a:prstGeom prst="rect">
            <a:avLst/>
          </a:prstGeom>
          <a:noFill/>
          <a:ln w="9525">
            <a:noFill/>
            <a:miter lim="800000"/>
            <a:headEnd/>
            <a:tailEnd/>
          </a:ln>
        </p:spPr>
      </p:pic>
      <p:sp>
        <p:nvSpPr>
          <p:cNvPr id="31750" name="AutoShape 5"/>
          <p:cNvSpPr>
            <a:spLocks noChangeAspect="1" noChangeArrowheads="1"/>
          </p:cNvSpPr>
          <p:nvPr/>
        </p:nvSpPr>
        <p:spPr bwMode="auto">
          <a:xfrm>
            <a:off x="1524000" y="4495800"/>
            <a:ext cx="6057900" cy="1546225"/>
          </a:xfrm>
          <a:prstGeom prst="rect">
            <a:avLst/>
          </a:prstGeom>
          <a:noFill/>
          <a:ln w="9525">
            <a:noFill/>
            <a:miter lim="800000"/>
            <a:headEnd/>
            <a:tailEnd/>
          </a:ln>
        </p:spPr>
        <p:txBody>
          <a:bodyPr/>
          <a:lstStyle/>
          <a:p>
            <a:endParaRPr lang="it-IT"/>
          </a:p>
        </p:txBody>
      </p:sp>
      <p:sp>
        <p:nvSpPr>
          <p:cNvPr id="31751" name="AutoShape 196"/>
          <p:cNvSpPr>
            <a:spLocks noChangeAspect="1" noChangeArrowheads="1"/>
          </p:cNvSpPr>
          <p:nvPr/>
        </p:nvSpPr>
        <p:spPr bwMode="auto">
          <a:xfrm>
            <a:off x="1524000" y="4495800"/>
            <a:ext cx="6057900" cy="1546225"/>
          </a:xfrm>
          <a:prstGeom prst="rect">
            <a:avLst/>
          </a:prstGeom>
          <a:noFill/>
          <a:ln w="9525">
            <a:noFill/>
            <a:miter lim="800000"/>
            <a:headEnd/>
            <a:tailEnd/>
          </a:ln>
        </p:spPr>
        <p:txBody>
          <a:bodyPr/>
          <a:lstStyle/>
          <a:p>
            <a:endParaRPr lang="it-IT"/>
          </a:p>
        </p:txBody>
      </p:sp>
      <p:graphicFrame>
        <p:nvGraphicFramePr>
          <p:cNvPr id="9" name="Group 50"/>
          <p:cNvGraphicFramePr>
            <a:graphicFrameLocks noGrp="1"/>
          </p:cNvGraphicFramePr>
          <p:nvPr/>
        </p:nvGraphicFramePr>
        <p:xfrm>
          <a:off x="6400800" y="914400"/>
          <a:ext cx="2590800" cy="1889760"/>
        </p:xfrm>
        <a:graphic>
          <a:graphicData uri="http://schemas.openxmlformats.org/drawingml/2006/table">
            <a:tbl>
              <a:tblPr/>
              <a:tblGrid>
                <a:gridCol w="2590800"/>
              </a:tblGrid>
              <a:tr h="31591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292929"/>
                          </a:solidFill>
                          <a:effectLst/>
                          <a:latin typeface="Arial" charset="0"/>
                          <a:cs typeface="Times New Roman" pitchFamily="18" charset="0"/>
                        </a:rPr>
                        <a:t>Protection</a:t>
                      </a:r>
                      <a:endParaRPr kumimoji="0" lang="en-US" sz="1800" b="1" i="0" u="none" strike="noStrike" cap="none" normalizeH="0" baseline="0" dirty="0" smtClean="0">
                        <a:ln>
                          <a:noFill/>
                        </a:ln>
                        <a:solidFill>
                          <a:srgbClr val="FFFFFF"/>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BBB59"/>
                    </a:solidFill>
                  </a:tcPr>
                </a:tc>
              </a:tr>
              <a:tr h="247650">
                <a:tc>
                  <a:txBody>
                    <a:bodyPr/>
                    <a:lstStyle/>
                    <a:p>
                      <a:pPr marL="0" marR="0" lvl="0" indent="0" algn="l" defTabSz="914400" rtl="0" eaLnBrk="0" fontAlgn="base" latinLnBrk="0" hangingPunct="0">
                        <a:lnSpc>
                          <a:spcPct val="100000"/>
                        </a:lnSpc>
                        <a:spcBef>
                          <a:spcPct val="0"/>
                        </a:spcBef>
                        <a:spcAft>
                          <a:spcPct val="0"/>
                        </a:spcAft>
                        <a:buClrTx/>
                        <a:buSzTx/>
                        <a:buFont typeface="Wingdings" pitchFamily="2" charset="2"/>
                        <a:buChar char="ü"/>
                        <a:tabLst/>
                      </a:pPr>
                      <a:r>
                        <a:rPr kumimoji="0" lang="en-US" sz="1400" b="1" i="0" u="none" strike="noStrike" cap="none" normalizeH="0" baseline="0" dirty="0" smtClean="0">
                          <a:ln>
                            <a:noFill/>
                          </a:ln>
                          <a:solidFill>
                            <a:srgbClr val="292929"/>
                          </a:solidFill>
                          <a:effectLst/>
                          <a:latin typeface="Arial" charset="0"/>
                          <a:cs typeface="Times New Roman" pitchFamily="18" charset="0"/>
                        </a:rPr>
                        <a:t> 1+1 APS</a:t>
                      </a:r>
                      <a:endParaRPr kumimoji="0" lang="en-US" sz="1400" b="1" i="0" u="none" strike="noStrike" cap="none" normalizeH="0" baseline="0" dirty="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r>
              <a:tr h="247650">
                <a:tc>
                  <a:txBody>
                    <a:bodyPr/>
                    <a:lstStyle/>
                    <a:p>
                      <a:pPr marL="0" marR="0" lvl="0" indent="0" algn="l" defTabSz="914400" rtl="0" eaLnBrk="0" fontAlgn="base" latinLnBrk="0" hangingPunct="0">
                        <a:lnSpc>
                          <a:spcPct val="100000"/>
                        </a:lnSpc>
                        <a:spcBef>
                          <a:spcPct val="0"/>
                        </a:spcBef>
                        <a:spcAft>
                          <a:spcPct val="0"/>
                        </a:spcAft>
                        <a:buClrTx/>
                        <a:buSzTx/>
                        <a:buFont typeface="Wingdings" pitchFamily="2" charset="2"/>
                        <a:buChar char="ü"/>
                        <a:tabLst/>
                      </a:pPr>
                      <a:r>
                        <a:rPr kumimoji="0" lang="en-US" sz="1400" b="1" i="0" u="none" strike="noStrike" cap="none" normalizeH="0" baseline="0" dirty="0" smtClean="0">
                          <a:ln>
                            <a:noFill/>
                          </a:ln>
                          <a:solidFill>
                            <a:srgbClr val="292929"/>
                          </a:solidFill>
                          <a:effectLst/>
                          <a:latin typeface="Arial" charset="0"/>
                          <a:cs typeface="Times New Roman" pitchFamily="18" charset="0"/>
                        </a:rPr>
                        <a:t> LAG (802.1ax LACP)</a:t>
                      </a:r>
                      <a:endParaRPr kumimoji="0" lang="en-US" sz="1400" b="1" i="0" u="none" strike="noStrike" cap="none" normalizeH="0" baseline="0" dirty="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tr>
              <a:tr h="247650">
                <a:tc>
                  <a:txBody>
                    <a:bodyPr/>
                    <a:lstStyle/>
                    <a:p>
                      <a:pPr marL="0" marR="0" lvl="0" indent="0" algn="l" defTabSz="914400" rtl="0" eaLnBrk="0" fontAlgn="base" latinLnBrk="0" hangingPunct="0">
                        <a:lnSpc>
                          <a:spcPct val="100000"/>
                        </a:lnSpc>
                        <a:spcBef>
                          <a:spcPct val="0"/>
                        </a:spcBef>
                        <a:spcAft>
                          <a:spcPct val="0"/>
                        </a:spcAft>
                        <a:buClrTx/>
                        <a:buSzTx/>
                        <a:buFont typeface="Wingdings" pitchFamily="2" charset="2"/>
                        <a:buChar char="ü"/>
                        <a:tabLst/>
                      </a:pPr>
                      <a:r>
                        <a:rPr kumimoji="0" lang="en-US" sz="1400" b="1" i="0" u="none" strike="noStrike" cap="none" normalizeH="0" baseline="0" dirty="0" smtClean="0">
                          <a:ln>
                            <a:noFill/>
                          </a:ln>
                          <a:solidFill>
                            <a:srgbClr val="292929"/>
                          </a:solidFill>
                          <a:effectLst/>
                          <a:latin typeface="Arial" charset="0"/>
                          <a:cs typeface="Times New Roman" pitchFamily="18" charset="0"/>
                        </a:rPr>
                        <a:t> Dual Homing</a:t>
                      </a:r>
                      <a:endParaRPr kumimoji="0" lang="en-US" sz="1400" b="1" i="0" u="none" strike="noStrike" cap="none" normalizeH="0" baseline="0" dirty="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r>
              <a:tr h="247650">
                <a:tc>
                  <a:txBody>
                    <a:bodyPr/>
                    <a:lstStyle/>
                    <a:p>
                      <a:pPr marL="0" marR="0" lvl="0" indent="0" algn="l" defTabSz="914400" rtl="0" eaLnBrk="0" fontAlgn="base" latinLnBrk="0" hangingPunct="0">
                        <a:lnSpc>
                          <a:spcPct val="100000"/>
                        </a:lnSpc>
                        <a:spcBef>
                          <a:spcPct val="0"/>
                        </a:spcBef>
                        <a:spcAft>
                          <a:spcPct val="0"/>
                        </a:spcAft>
                        <a:buClrTx/>
                        <a:buSzTx/>
                        <a:buFont typeface="Wingdings" pitchFamily="2" charset="2"/>
                        <a:buChar char="ü"/>
                        <a:tabLst/>
                      </a:pPr>
                      <a:r>
                        <a:rPr kumimoji="0" lang="en-US" sz="1400" b="1" i="0" u="none" strike="noStrike" cap="none" normalizeH="0" baseline="0" dirty="0" smtClean="0">
                          <a:ln>
                            <a:noFill/>
                          </a:ln>
                          <a:solidFill>
                            <a:srgbClr val="292929"/>
                          </a:solidFill>
                          <a:effectLst/>
                          <a:latin typeface="Arial" charset="0"/>
                          <a:cs typeface="Times New Roman" pitchFamily="18" charset="0"/>
                        </a:rPr>
                        <a:t> Ring (G.8032)</a:t>
                      </a:r>
                      <a:endParaRPr kumimoji="0" lang="en-US" sz="1400" b="1" i="0" u="none" strike="noStrike" cap="none" normalizeH="0" baseline="0" dirty="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tr>
              <a:tr h="247650">
                <a:tc>
                  <a:txBody>
                    <a:bodyPr/>
                    <a:lstStyle/>
                    <a:p>
                      <a:pPr marL="0" marR="0" lvl="0" indent="0" algn="l" defTabSz="914400" rtl="0" eaLnBrk="0" fontAlgn="base" latinLnBrk="0" hangingPunct="0">
                        <a:lnSpc>
                          <a:spcPct val="100000"/>
                        </a:lnSpc>
                        <a:spcBef>
                          <a:spcPct val="0"/>
                        </a:spcBef>
                        <a:spcAft>
                          <a:spcPct val="0"/>
                        </a:spcAft>
                        <a:buClrTx/>
                        <a:buSzTx/>
                        <a:buFont typeface="Wingdings" pitchFamily="2" charset="2"/>
                        <a:buChar char="ü"/>
                        <a:tabLst/>
                      </a:pPr>
                      <a:r>
                        <a:rPr kumimoji="0" lang="en-US" sz="1400" b="1" i="0" u="none" strike="noStrike" cap="none" normalizeH="0" baseline="0" dirty="0" smtClean="0">
                          <a:ln>
                            <a:noFill/>
                          </a:ln>
                          <a:solidFill>
                            <a:srgbClr val="292929"/>
                          </a:solidFill>
                          <a:effectLst/>
                          <a:latin typeface="Arial" charset="0"/>
                          <a:cs typeface="Times New Roman" pitchFamily="18" charset="0"/>
                        </a:rPr>
                        <a:t> Linear Protection (G.8031) </a:t>
                      </a:r>
                      <a:endParaRPr kumimoji="0" lang="en-US" sz="1400" b="1" i="0" u="none" strike="noStrike" cap="none" normalizeH="0" baseline="0" dirty="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r>
            </a:tbl>
          </a:graphicData>
        </a:graphic>
      </p:graphicFrame>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type="title"/>
          </p:nvPr>
        </p:nvSpPr>
        <p:spPr>
          <a:xfrm>
            <a:off x="0" y="0"/>
            <a:ext cx="9144000" cy="685800"/>
          </a:xfrm>
        </p:spPr>
        <p:txBody>
          <a:bodyPr/>
          <a:lstStyle/>
          <a:p>
            <a:pPr marL="341313" indent="-341313" eaLnBrk="1" hangingPunct="1"/>
            <a:r>
              <a:rPr lang="en-US" dirty="0" smtClean="0"/>
              <a:t>	Enhancements</a:t>
            </a:r>
            <a:r>
              <a:rPr lang="en-US" dirty="0" smtClean="0"/>
              <a:t>: Class of Service Mapping</a:t>
            </a:r>
          </a:p>
        </p:txBody>
      </p:sp>
      <p:graphicFrame>
        <p:nvGraphicFramePr>
          <p:cNvPr id="1507411" name="Group 83"/>
          <p:cNvGraphicFramePr>
            <a:graphicFrameLocks noGrp="1"/>
          </p:cNvGraphicFramePr>
          <p:nvPr>
            <p:ph type="body" idx="1"/>
          </p:nvPr>
        </p:nvGraphicFramePr>
        <p:xfrm>
          <a:off x="304800" y="1600200"/>
          <a:ext cx="8534400" cy="2530476"/>
        </p:xfrm>
        <a:graphic>
          <a:graphicData uri="http://schemas.openxmlformats.org/drawingml/2006/table">
            <a:tbl>
              <a:tblPr/>
              <a:tblGrid>
                <a:gridCol w="1435100"/>
                <a:gridCol w="1887538"/>
                <a:gridCol w="2114550"/>
                <a:gridCol w="3097212"/>
              </a:tblGrid>
              <a:tr h="335364">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cs typeface="Arial" charset="0"/>
                        </a:rPr>
                        <a:t>CoS Name</a:t>
                      </a:r>
                      <a:endParaRPr kumimoji="0" lang="en-US" sz="1800" b="1" i="0" u="none" strike="noStrike" cap="none" normalizeH="0" baseline="0" dirty="0" smtClean="0">
                        <a:ln>
                          <a:noFill/>
                        </a:ln>
                        <a:solidFill>
                          <a:schemeClr val="tx1"/>
                        </a:solidFill>
                        <a:effectLst/>
                        <a:latin typeface="Arial" charset="0"/>
                        <a:cs typeface="Arial" charset="0"/>
                      </a:endParaRPr>
                    </a:p>
                  </a:txBody>
                  <a:tcPr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cs typeface="Arial" charset="0"/>
                        </a:rPr>
                        <a:t>Example of Generic Traffic Classes mapping into CoS</a:t>
                      </a:r>
                      <a:endParaRPr kumimoji="0" lang="en-US" sz="1800" b="1" i="0" u="none" strike="noStrike" cap="none" normalizeH="0" baseline="0" dirty="0" smtClean="0">
                        <a:ln>
                          <a:noFill/>
                        </a:ln>
                        <a:solidFill>
                          <a:schemeClr val="tx1"/>
                        </a:solidFill>
                        <a:effectLst/>
                        <a:latin typeface="Arial" charset="0"/>
                        <a:cs typeface="Arial" charset="0"/>
                      </a:endParaRPr>
                    </a:p>
                  </a:txBody>
                  <a:tcPr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hMerge="1">
                  <a:txBody>
                    <a:bodyPr/>
                    <a:lstStyle/>
                    <a:p>
                      <a:endParaRPr lang="en-US"/>
                    </a:p>
                  </a:txBody>
                  <a:tcPr/>
                </a:tc>
                <a:tc hMerge="1">
                  <a:txBody>
                    <a:bodyPr/>
                    <a:lstStyle/>
                    <a:p>
                      <a:endParaRPr lang="en-US"/>
                    </a:p>
                  </a:txBody>
                  <a:tcPr/>
                </a:tc>
              </a:tr>
              <a:tr h="335364">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cs typeface="Arial" charset="0"/>
                        </a:rPr>
                        <a:t>4 CoS Model</a:t>
                      </a:r>
                      <a:endParaRPr kumimoji="0" lang="en-US" sz="1800" b="1" i="0" u="none" strike="noStrike" cap="none" normalizeH="0" baseline="0" dirty="0" smtClean="0">
                        <a:ln>
                          <a:noFill/>
                        </a:ln>
                        <a:solidFill>
                          <a:schemeClr val="tx1"/>
                        </a:solidFill>
                        <a:effectLst/>
                        <a:latin typeface="Arial" charset="0"/>
                        <a:cs typeface="Arial" charset="0"/>
                      </a:endParaRPr>
                    </a:p>
                  </a:txBody>
                  <a:tcPr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cs typeface="Arial" charset="0"/>
                        </a:rPr>
                        <a:t>3 CoS Model</a:t>
                      </a:r>
                      <a:endParaRPr kumimoji="0" lang="en-US" sz="1800" b="1" i="0" u="none" strike="noStrike" cap="none" normalizeH="0" baseline="0" dirty="0" smtClean="0">
                        <a:ln>
                          <a:noFill/>
                        </a:ln>
                        <a:solidFill>
                          <a:schemeClr val="tx1"/>
                        </a:solidFill>
                        <a:effectLst/>
                        <a:latin typeface="Arial" charset="0"/>
                        <a:cs typeface="Arial" charset="0"/>
                      </a:endParaRPr>
                    </a:p>
                  </a:txBody>
                  <a:tcPr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cs typeface="Arial" charset="0"/>
                        </a:rPr>
                        <a:t>2 CoS Model</a:t>
                      </a:r>
                      <a:endParaRPr kumimoji="0" lang="en-US" sz="1800" b="1" i="0" u="none" strike="noStrike" cap="none" normalizeH="0" baseline="0" dirty="0" smtClean="0">
                        <a:ln>
                          <a:noFill/>
                        </a:ln>
                        <a:solidFill>
                          <a:schemeClr val="tx1"/>
                        </a:solidFill>
                        <a:effectLst/>
                        <a:latin typeface="Arial" charset="0"/>
                        <a:cs typeface="Arial" charset="0"/>
                      </a:endParaRPr>
                    </a:p>
                  </a:txBody>
                  <a:tcPr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r>
              <a:tr h="30487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chemeClr val="tx1"/>
                          </a:solidFill>
                          <a:effectLst/>
                          <a:latin typeface="Arial" charset="0"/>
                          <a:cs typeface="Arial" charset="0"/>
                        </a:rPr>
                        <a:t>Very High </a:t>
                      </a:r>
                      <a:r>
                        <a:rPr kumimoji="0" lang="en-GB" sz="1400" b="1" i="0" u="none" strike="noStrike" cap="none" normalizeH="0" baseline="0" dirty="0" smtClean="0">
                          <a:ln>
                            <a:noFill/>
                          </a:ln>
                          <a:solidFill>
                            <a:schemeClr val="tx1"/>
                          </a:solidFill>
                          <a:effectLst/>
                          <a:latin typeface="Arial" charset="0"/>
                          <a:cs typeface="Arial" charset="0"/>
                        </a:rPr>
                        <a:t> (H</a:t>
                      </a:r>
                      <a:r>
                        <a:rPr kumimoji="0" lang="en-GB" sz="1400" b="1" i="0" u="none" strike="noStrike" cap="none" normalizeH="0" baseline="30000" dirty="0" smtClean="0">
                          <a:ln>
                            <a:noFill/>
                          </a:ln>
                          <a:solidFill>
                            <a:schemeClr val="tx1"/>
                          </a:solidFill>
                          <a:effectLst/>
                          <a:latin typeface="Arial" charset="0"/>
                          <a:cs typeface="Arial" charset="0"/>
                        </a:rPr>
                        <a:t>+</a:t>
                      </a:r>
                      <a:r>
                        <a:rPr kumimoji="0" lang="en-GB" sz="1400" b="1" i="0" u="none" strike="noStrike" cap="none" normalizeH="0" baseline="0" dirty="0" smtClean="0">
                          <a:ln>
                            <a:noFill/>
                          </a:ln>
                          <a:solidFill>
                            <a:schemeClr val="tx1"/>
                          </a:solidFill>
                          <a:effectLst/>
                          <a:latin typeface="Arial" charset="0"/>
                          <a:cs typeface="Arial" charset="0"/>
                        </a:rPr>
                        <a:t>)</a:t>
                      </a:r>
                      <a:endParaRPr kumimoji="0" lang="en-GB" sz="1800" b="1" i="0" u="none" strike="noStrike" cap="none" normalizeH="0" baseline="0" dirty="0" smtClean="0">
                        <a:ln>
                          <a:noFill/>
                        </a:ln>
                        <a:solidFill>
                          <a:schemeClr val="tx1"/>
                        </a:solidFill>
                        <a:effectLst/>
                        <a:latin typeface="Arial" charset="0"/>
                        <a:cs typeface="Arial" charset="0"/>
                      </a:endParaRPr>
                    </a:p>
                  </a:txBody>
                  <a:tcPr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Arial" charset="0"/>
                        </a:rPr>
                        <a:t>Synchronization</a:t>
                      </a:r>
                      <a:endParaRPr kumimoji="0" lang="en-US" sz="1800" b="0" i="0" u="none" strike="noStrike" cap="none" normalizeH="0" baseline="0" dirty="0" smtClean="0">
                        <a:ln>
                          <a:noFill/>
                        </a:ln>
                        <a:solidFill>
                          <a:schemeClr val="tx1"/>
                        </a:solidFill>
                        <a:effectLst/>
                        <a:latin typeface="Arial" charset="0"/>
                        <a:cs typeface="Arial" charset="0"/>
                      </a:endParaRPr>
                    </a:p>
                  </a:txBody>
                  <a:tcPr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Arial" charset="0"/>
                        </a:rPr>
                        <a:t>-</a:t>
                      </a:r>
                      <a:endParaRPr kumimoji="0" lang="en-US" sz="1800" b="0" i="0" u="none" strike="noStrike" cap="none" normalizeH="0" baseline="0" dirty="0" smtClean="0">
                        <a:ln>
                          <a:noFill/>
                        </a:ln>
                        <a:solidFill>
                          <a:schemeClr val="tx1"/>
                        </a:solidFill>
                        <a:effectLst/>
                        <a:latin typeface="Arial" charset="0"/>
                        <a:cs typeface="Arial" charset="0"/>
                      </a:endParaRPr>
                    </a:p>
                  </a:txBody>
                  <a:tcPr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Arial" charset="0"/>
                        </a:rPr>
                        <a:t>-</a:t>
                      </a:r>
                      <a:endParaRPr kumimoji="0" lang="en-US" sz="1800" b="0" i="0" u="none" strike="noStrike" cap="none" normalizeH="0" baseline="0" dirty="0" smtClean="0">
                        <a:ln>
                          <a:noFill/>
                        </a:ln>
                        <a:solidFill>
                          <a:schemeClr val="tx1"/>
                        </a:solidFill>
                        <a:effectLst/>
                        <a:latin typeface="Arial" charset="0"/>
                        <a:cs typeface="Arial" charset="0"/>
                      </a:endParaRPr>
                    </a:p>
                  </a:txBody>
                  <a:tcPr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3170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chemeClr val="tx1"/>
                          </a:solidFill>
                          <a:effectLst/>
                          <a:latin typeface="Arial" charset="0"/>
                          <a:cs typeface="Arial" charset="0"/>
                        </a:rPr>
                        <a:t>High </a:t>
                      </a:r>
                      <a:r>
                        <a:rPr kumimoji="0" lang="en-GB" sz="1400" b="1" i="0" u="none" strike="noStrike" cap="none" normalizeH="0" baseline="0" dirty="0" smtClean="0">
                          <a:ln>
                            <a:noFill/>
                          </a:ln>
                          <a:solidFill>
                            <a:schemeClr val="tx1"/>
                          </a:solidFill>
                          <a:effectLst/>
                          <a:latin typeface="Arial" charset="0"/>
                          <a:cs typeface="Arial" charset="0"/>
                        </a:rPr>
                        <a:t> (H)</a:t>
                      </a:r>
                      <a:endParaRPr kumimoji="0" lang="en-GB" sz="1800" b="1" i="0" u="none" strike="noStrike" cap="none" normalizeH="0" baseline="0" dirty="0" smtClean="0">
                        <a:ln>
                          <a:noFill/>
                        </a:ln>
                        <a:solidFill>
                          <a:schemeClr val="tx1"/>
                        </a:solidFill>
                        <a:effectLst/>
                        <a:latin typeface="Arial" charset="0"/>
                        <a:cs typeface="Arial" charset="0"/>
                      </a:endParaRPr>
                    </a:p>
                  </a:txBody>
                  <a:tcPr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Arial" charset="0"/>
                        </a:rPr>
                        <a:t>Conversational,</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Arial" charset="0"/>
                        </a:rPr>
                        <a:t>Signaling and Control</a:t>
                      </a:r>
                      <a:endParaRPr kumimoji="0" lang="en-US" sz="1800" b="0" i="0" u="none" strike="noStrike" cap="none" normalizeH="0" baseline="0" dirty="0" smtClean="0">
                        <a:ln>
                          <a:noFill/>
                        </a:ln>
                        <a:solidFill>
                          <a:schemeClr val="tx1"/>
                        </a:solidFill>
                        <a:effectLst/>
                        <a:latin typeface="Arial" charset="0"/>
                        <a:cs typeface="Arial" charset="0"/>
                      </a:endParaRPr>
                    </a:p>
                  </a:txBody>
                  <a:tcPr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Arial" charset="0"/>
                        </a:rPr>
                        <a:t>Conversational and Synchronization,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Arial" charset="0"/>
                        </a:rPr>
                        <a:t>Signaling and Control</a:t>
                      </a:r>
                      <a:endParaRPr kumimoji="0" lang="en-US" sz="1800" b="0" i="0" u="none" strike="noStrike" cap="none" normalizeH="0" baseline="0" dirty="0" smtClean="0">
                        <a:ln>
                          <a:noFill/>
                        </a:ln>
                        <a:solidFill>
                          <a:schemeClr val="tx1"/>
                        </a:solidFill>
                        <a:effectLst/>
                        <a:latin typeface="Arial" charset="0"/>
                        <a:cs typeface="Arial" charset="0"/>
                      </a:endParaRPr>
                    </a:p>
                  </a:txBody>
                  <a:tcPr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Arial" charset="0"/>
                        </a:rPr>
                        <a:t>Conversational and Synchronization,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Arial" charset="0"/>
                        </a:rPr>
                        <a:t>Signaling and Control,</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Arial" charset="0"/>
                        </a:rPr>
                        <a:t>Streaming</a:t>
                      </a:r>
                      <a:endParaRPr kumimoji="0" lang="en-US" sz="1800" b="0" i="0" u="none" strike="noStrike" cap="none" normalizeH="0" baseline="0" dirty="0" smtClean="0">
                        <a:ln>
                          <a:noFill/>
                        </a:ln>
                        <a:solidFill>
                          <a:schemeClr val="tx1"/>
                        </a:solidFill>
                        <a:effectLst/>
                        <a:latin typeface="Arial" charset="0"/>
                        <a:cs typeface="Arial" charset="0"/>
                      </a:endParaRPr>
                    </a:p>
                  </a:txBody>
                  <a:tcPr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7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chemeClr val="tx1"/>
                          </a:solidFill>
                          <a:effectLst/>
                          <a:latin typeface="Arial" charset="0"/>
                          <a:cs typeface="Arial" charset="0"/>
                        </a:rPr>
                        <a:t>Medium </a:t>
                      </a:r>
                      <a:r>
                        <a:rPr kumimoji="0" lang="en-GB" sz="1400" b="1" i="0" u="none" strike="noStrike" cap="none" normalizeH="0" baseline="0" dirty="0" smtClean="0">
                          <a:ln>
                            <a:noFill/>
                          </a:ln>
                          <a:solidFill>
                            <a:schemeClr val="tx1"/>
                          </a:solidFill>
                          <a:effectLst/>
                          <a:latin typeface="Arial" charset="0"/>
                          <a:cs typeface="Arial" charset="0"/>
                        </a:rPr>
                        <a:t> (M)</a:t>
                      </a:r>
                      <a:endParaRPr kumimoji="0" lang="en-GB" sz="1800" b="1" i="0" u="none" strike="noStrike" cap="none" normalizeH="0" baseline="0" dirty="0" smtClean="0">
                        <a:ln>
                          <a:noFill/>
                        </a:ln>
                        <a:solidFill>
                          <a:schemeClr val="tx1"/>
                        </a:solidFill>
                        <a:effectLst/>
                        <a:latin typeface="Arial" charset="0"/>
                        <a:cs typeface="Arial" charset="0"/>
                      </a:endParaRPr>
                    </a:p>
                  </a:txBody>
                  <a:tcPr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Arial" charset="0"/>
                        </a:rPr>
                        <a:t>Streaming</a:t>
                      </a:r>
                    </a:p>
                  </a:txBody>
                  <a:tcPr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Arial" charset="0"/>
                        </a:rPr>
                        <a:t>Streaming</a:t>
                      </a:r>
                    </a:p>
                  </a:txBody>
                  <a:tcPr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Arial" charset="0"/>
                        </a:rPr>
                        <a:t>-</a:t>
                      </a:r>
                      <a:endParaRPr kumimoji="0" lang="en-US" sz="1800" b="0" i="0" u="none" strike="noStrike" cap="none" normalizeH="0" baseline="0" dirty="0" smtClean="0">
                        <a:ln>
                          <a:noFill/>
                        </a:ln>
                        <a:solidFill>
                          <a:schemeClr val="tx1"/>
                        </a:solidFill>
                        <a:effectLst/>
                        <a:latin typeface="Arial" charset="0"/>
                        <a:cs typeface="Arial" charset="0"/>
                      </a:endParaRPr>
                    </a:p>
                  </a:txBody>
                  <a:tcPr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1829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chemeClr val="tx1"/>
                          </a:solidFill>
                          <a:effectLst/>
                          <a:latin typeface="Arial" charset="0"/>
                          <a:cs typeface="Arial" charset="0"/>
                        </a:rPr>
                        <a:t>Low </a:t>
                      </a:r>
                      <a:r>
                        <a:rPr kumimoji="0" lang="en-GB" sz="1400" b="1" i="0" u="none" strike="noStrike" cap="none" normalizeH="0" baseline="0" dirty="0" smtClean="0">
                          <a:ln>
                            <a:noFill/>
                          </a:ln>
                          <a:solidFill>
                            <a:schemeClr val="tx1"/>
                          </a:solidFill>
                          <a:effectLst/>
                          <a:latin typeface="Arial" charset="0"/>
                          <a:cs typeface="Arial" charset="0"/>
                        </a:rPr>
                        <a:t> (L)</a:t>
                      </a:r>
                      <a:endParaRPr kumimoji="0" lang="en-GB" sz="1800" b="1" i="0" u="none" strike="noStrike" cap="none" normalizeH="0" baseline="0" dirty="0" smtClean="0">
                        <a:ln>
                          <a:noFill/>
                        </a:ln>
                        <a:solidFill>
                          <a:schemeClr val="tx1"/>
                        </a:solidFill>
                        <a:effectLst/>
                        <a:latin typeface="Arial" charset="0"/>
                        <a:cs typeface="Arial" charset="0"/>
                      </a:endParaRPr>
                    </a:p>
                  </a:txBody>
                  <a:tcPr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Arial" charset="0"/>
                        </a:rPr>
                        <a:t>Interactive and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Arial" charset="0"/>
                        </a:rPr>
                        <a:t>Background</a:t>
                      </a:r>
                      <a:endParaRPr kumimoji="0" lang="en-US" sz="1800" b="0" i="0" u="none" strike="noStrike" cap="none" normalizeH="0" baseline="0" dirty="0" smtClean="0">
                        <a:ln>
                          <a:noFill/>
                        </a:ln>
                        <a:solidFill>
                          <a:schemeClr val="tx1"/>
                        </a:solidFill>
                        <a:effectLst/>
                        <a:latin typeface="Arial" charset="0"/>
                        <a:cs typeface="Arial" charset="0"/>
                      </a:endParaRPr>
                    </a:p>
                  </a:txBody>
                  <a:tcPr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Arial" charset="0"/>
                        </a:rPr>
                        <a:t>Interactive and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Arial" charset="0"/>
                        </a:rPr>
                        <a:t>Background</a:t>
                      </a:r>
                      <a:endParaRPr kumimoji="0" lang="en-US" sz="1800" b="0" i="0" u="none" strike="noStrike" cap="none" normalizeH="0" baseline="0" dirty="0" smtClean="0">
                        <a:ln>
                          <a:noFill/>
                        </a:ln>
                        <a:solidFill>
                          <a:schemeClr val="tx1"/>
                        </a:solidFill>
                        <a:effectLst/>
                        <a:latin typeface="Arial" charset="0"/>
                        <a:cs typeface="Arial" charset="0"/>
                      </a:endParaRPr>
                    </a:p>
                  </a:txBody>
                  <a:tcPr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Arial" charset="0"/>
                        </a:rPr>
                        <a:t>Interactive and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Arial" charset="0"/>
                        </a:rPr>
                        <a:t>Background</a:t>
                      </a:r>
                      <a:endParaRPr kumimoji="0" lang="en-US" sz="1800" b="0" i="0" u="none" strike="noStrike" cap="none" normalizeH="0" baseline="0" dirty="0" smtClean="0">
                        <a:ln>
                          <a:noFill/>
                        </a:ln>
                        <a:solidFill>
                          <a:schemeClr val="tx1"/>
                        </a:solidFill>
                        <a:effectLst/>
                        <a:latin typeface="Arial" charset="0"/>
                        <a:cs typeface="Arial" charset="0"/>
                      </a:endParaRPr>
                    </a:p>
                  </a:txBody>
                  <a:tcPr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30758" name="AutoShape 77"/>
          <p:cNvSpPr>
            <a:spLocks noChangeArrowheads="1"/>
          </p:cNvSpPr>
          <p:nvPr/>
        </p:nvSpPr>
        <p:spPr bwMode="auto">
          <a:xfrm>
            <a:off x="4267200" y="812800"/>
            <a:ext cx="685800" cy="685800"/>
          </a:xfrm>
          <a:prstGeom prst="downArrow">
            <a:avLst>
              <a:gd name="adj1" fmla="val 50000"/>
              <a:gd name="adj2" fmla="val 25000"/>
            </a:avLst>
          </a:prstGeom>
          <a:solidFill>
            <a:srgbClr val="FF0000"/>
          </a:solidFill>
          <a:ln w="9525">
            <a:solidFill>
              <a:schemeClr val="tx1"/>
            </a:solidFill>
            <a:miter lim="800000"/>
            <a:headEnd/>
            <a:tailEnd/>
          </a:ln>
        </p:spPr>
        <p:txBody>
          <a:bodyPr wrap="none" anchor="ctr"/>
          <a:lstStyle/>
          <a:p>
            <a:endParaRPr lang="en-US" dirty="0"/>
          </a:p>
        </p:txBody>
      </p:sp>
      <p:sp>
        <p:nvSpPr>
          <p:cNvPr id="7" name="Rounded Rectangle 6"/>
          <p:cNvSpPr>
            <a:spLocks noChangeArrowheads="1"/>
          </p:cNvSpPr>
          <p:nvPr/>
        </p:nvSpPr>
        <p:spPr bwMode="auto">
          <a:xfrm>
            <a:off x="228600" y="1524000"/>
            <a:ext cx="8686800" cy="2667000"/>
          </a:xfrm>
          <a:prstGeom prst="roundRect">
            <a:avLst>
              <a:gd name="adj" fmla="val 1282"/>
            </a:avLst>
          </a:prstGeom>
          <a:noFill/>
          <a:ln w="25400">
            <a:solidFill>
              <a:srgbClr val="595959"/>
            </a:solidFill>
            <a:round/>
            <a:headEnd/>
            <a:tailEnd/>
          </a:ln>
          <a:effectLst>
            <a:outerShdw blurRad="63500" dist="38100" dir="8100000" algn="tr" rotWithShape="0">
              <a:srgbClr val="000000">
                <a:alpha val="39999"/>
              </a:srgbClr>
            </a:outerShdw>
          </a:effectLst>
        </p:spPr>
        <p:txBody>
          <a:bodyPr anchor="ctr"/>
          <a:lstStyle/>
          <a:p>
            <a:pPr algn="ctr">
              <a:defRPr/>
            </a:pPr>
            <a:endParaRPr lang="en-US" dirty="0">
              <a:solidFill>
                <a:srgbClr val="FFFFFF"/>
              </a:solidFill>
              <a:latin typeface="Arial" charset="0"/>
              <a:cs typeface="Arial" charset="0"/>
            </a:endParaRPr>
          </a:p>
        </p:txBody>
      </p:sp>
      <p:sp>
        <p:nvSpPr>
          <p:cNvPr id="6" name="TextBox 5"/>
          <p:cNvSpPr txBox="1"/>
          <p:nvPr/>
        </p:nvSpPr>
        <p:spPr>
          <a:xfrm>
            <a:off x="838200" y="4800600"/>
            <a:ext cx="6693820" cy="307777"/>
          </a:xfrm>
          <a:prstGeom prst="rect">
            <a:avLst/>
          </a:prstGeom>
          <a:noFill/>
          <a:ln>
            <a:solidFill>
              <a:schemeClr val="tx1"/>
            </a:solidFill>
          </a:ln>
        </p:spPr>
        <p:txBody>
          <a:bodyPr wrap="none" rtlCol="0">
            <a:spAutoFit/>
          </a:bodyPr>
          <a:lstStyle/>
          <a:p>
            <a:r>
              <a:rPr lang="en-US" sz="1400" dirty="0" smtClean="0"/>
              <a:t>Value to Mobile Operator: Know what performance each 3GPP traffic class will get</a:t>
            </a:r>
            <a:endParaRPr lang="en-US" sz="1400" dirty="0"/>
          </a:p>
        </p:txBody>
      </p:sp>
      <p:sp>
        <p:nvSpPr>
          <p:cNvPr id="8" name="TextBox 7"/>
          <p:cNvSpPr txBox="1"/>
          <p:nvPr/>
        </p:nvSpPr>
        <p:spPr>
          <a:xfrm>
            <a:off x="762000" y="5562600"/>
            <a:ext cx="6804491" cy="307777"/>
          </a:xfrm>
          <a:prstGeom prst="rect">
            <a:avLst/>
          </a:prstGeom>
          <a:noFill/>
          <a:ln>
            <a:solidFill>
              <a:schemeClr val="tx1"/>
            </a:solidFill>
          </a:ln>
        </p:spPr>
        <p:txBody>
          <a:bodyPr wrap="none" rtlCol="0">
            <a:spAutoFit/>
          </a:bodyPr>
          <a:lstStyle/>
          <a:p>
            <a:r>
              <a:rPr lang="en-US" sz="1400" dirty="0" smtClean="0"/>
              <a:t>Value to MEN Operator: Standard CoS offering with default performance objectives </a:t>
            </a:r>
            <a:endParaRPr lang="en-US" sz="1400" dirty="0"/>
          </a:p>
        </p:txBody>
      </p:sp>
    </p:spTree>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type="title"/>
          </p:nvPr>
        </p:nvSpPr>
        <p:spPr>
          <a:xfrm>
            <a:off x="381000" y="0"/>
            <a:ext cx="8763000" cy="685800"/>
          </a:xfrm>
        </p:spPr>
        <p:txBody>
          <a:bodyPr/>
          <a:lstStyle/>
          <a:p>
            <a:pPr eaLnBrk="1" hangingPunct="1"/>
            <a:r>
              <a:rPr lang="en-US" dirty="0" smtClean="0"/>
              <a:t>Two Implementations of Carrier Ethernet </a:t>
            </a:r>
          </a:p>
        </p:txBody>
      </p:sp>
      <p:cxnSp>
        <p:nvCxnSpPr>
          <p:cNvPr id="41" name="Straight Connector 40"/>
          <p:cNvCxnSpPr/>
          <p:nvPr/>
        </p:nvCxnSpPr>
        <p:spPr>
          <a:xfrm rot="5400000">
            <a:off x="10439400" y="762000"/>
            <a:ext cx="304800" cy="0"/>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2" name="Group 117"/>
          <p:cNvGrpSpPr/>
          <p:nvPr/>
        </p:nvGrpSpPr>
        <p:grpSpPr>
          <a:xfrm>
            <a:off x="611560" y="3861048"/>
            <a:ext cx="7632848" cy="2145844"/>
            <a:chOff x="855989" y="1651084"/>
            <a:chExt cx="7632848" cy="2145844"/>
          </a:xfrm>
        </p:grpSpPr>
        <p:sp>
          <p:nvSpPr>
            <p:cNvPr id="26636" name="Text Box 12"/>
            <p:cNvSpPr txBox="1">
              <a:spLocks noChangeArrowheads="1"/>
            </p:cNvSpPr>
            <p:nvPr/>
          </p:nvSpPr>
          <p:spPr bwMode="auto">
            <a:xfrm>
              <a:off x="855989" y="1651084"/>
              <a:ext cx="7632848" cy="240066"/>
            </a:xfrm>
            <a:prstGeom prst="rect">
              <a:avLst/>
            </a:prstGeom>
            <a:noFill/>
            <a:ln w="28575">
              <a:noFill/>
              <a:miter lim="800000"/>
              <a:headEnd/>
              <a:tailEnd/>
            </a:ln>
          </p:spPr>
          <p:txBody>
            <a:bodyPr wrap="square">
              <a:spAutoFit/>
            </a:bodyPr>
            <a:lstStyle/>
            <a:p>
              <a:pPr algn="ctr" eaLnBrk="0" hangingPunct="0">
                <a:lnSpc>
                  <a:spcPct val="80000"/>
                </a:lnSpc>
              </a:pPr>
              <a:r>
                <a:rPr lang="en-US" sz="1200" b="1" dirty="0" smtClean="0"/>
                <a:t>Application of  Carrier Ethernet for  End-to-End Carrier </a:t>
              </a:r>
              <a:r>
                <a:rPr lang="en-US" sz="1200" b="1" dirty="0"/>
                <a:t>Ethernet </a:t>
              </a:r>
              <a:r>
                <a:rPr lang="en-US" sz="1200" b="1" dirty="0" smtClean="0"/>
                <a:t>Network Service Delivery</a:t>
              </a:r>
              <a:endParaRPr lang="en-US" sz="1200" b="1" dirty="0"/>
            </a:p>
          </p:txBody>
        </p:sp>
        <p:pic>
          <p:nvPicPr>
            <p:cNvPr id="26629" name="Picture 5" descr="cloud2"/>
            <p:cNvPicPr>
              <a:picLocks noChangeAspect="1" noChangeArrowheads="1"/>
            </p:cNvPicPr>
            <p:nvPr/>
          </p:nvPicPr>
          <p:blipFill>
            <a:blip r:embed="rId3" cstate="print"/>
            <a:srcRect/>
            <a:stretch>
              <a:fillRect/>
            </a:stretch>
          </p:blipFill>
          <p:spPr bwMode="auto">
            <a:xfrm>
              <a:off x="2409852" y="2292191"/>
              <a:ext cx="2267034" cy="1294655"/>
            </a:xfrm>
            <a:prstGeom prst="rect">
              <a:avLst/>
            </a:prstGeom>
            <a:ln>
              <a:noFill/>
            </a:ln>
            <a:effectLst>
              <a:outerShdw blurRad="292100" dist="139700" dir="2700000" algn="tl" rotWithShape="0">
                <a:srgbClr val="333333">
                  <a:alpha val="65000"/>
                </a:srgbClr>
              </a:outerShdw>
            </a:effectLst>
          </p:spPr>
        </p:pic>
        <p:pic>
          <p:nvPicPr>
            <p:cNvPr id="26633" name="Picture 9" descr="Small Enterprise"/>
            <p:cNvPicPr>
              <a:picLocks noChangeAspect="1" noChangeArrowheads="1"/>
            </p:cNvPicPr>
            <p:nvPr/>
          </p:nvPicPr>
          <p:blipFill>
            <a:blip r:embed="rId4" cstate="print"/>
            <a:srcRect/>
            <a:stretch>
              <a:fillRect/>
            </a:stretch>
          </p:blipFill>
          <p:spPr bwMode="auto">
            <a:xfrm>
              <a:off x="1743078" y="2486617"/>
              <a:ext cx="572315" cy="688665"/>
            </a:xfrm>
            <a:prstGeom prst="rect">
              <a:avLst/>
            </a:prstGeom>
            <a:ln>
              <a:noFill/>
            </a:ln>
            <a:effectLst>
              <a:outerShdw blurRad="190500" dist="114300" dir="2700000" algn="tl" rotWithShape="0">
                <a:srgbClr val="333333">
                  <a:alpha val="65000"/>
                </a:srgbClr>
              </a:outerShdw>
            </a:effectLst>
          </p:spPr>
        </p:pic>
        <p:sp>
          <p:nvSpPr>
            <p:cNvPr id="26635" name="Text Box 11"/>
            <p:cNvSpPr txBox="1">
              <a:spLocks noChangeArrowheads="1"/>
            </p:cNvSpPr>
            <p:nvPr/>
          </p:nvSpPr>
          <p:spPr bwMode="auto">
            <a:xfrm>
              <a:off x="2926339" y="1955887"/>
              <a:ext cx="1361270" cy="415498"/>
            </a:xfrm>
            <a:prstGeom prst="rect">
              <a:avLst/>
            </a:prstGeom>
            <a:noFill/>
            <a:ln w="12700">
              <a:noFill/>
              <a:miter lim="800000"/>
              <a:headEnd/>
              <a:tailEnd/>
            </a:ln>
          </p:spPr>
          <p:txBody>
            <a:bodyPr wrap="none">
              <a:spAutoFit/>
            </a:bodyPr>
            <a:lstStyle/>
            <a:p>
              <a:pPr eaLnBrk="0" hangingPunct="0"/>
              <a:r>
                <a:rPr lang="en-US" sz="1050" b="1" dirty="0"/>
                <a:t>Service Provider </a:t>
              </a:r>
              <a:r>
                <a:rPr lang="en-US" sz="1050" b="1" dirty="0" smtClean="0"/>
                <a:t>1</a:t>
              </a:r>
            </a:p>
            <a:p>
              <a:pPr eaLnBrk="0" hangingPunct="0"/>
              <a:r>
                <a:rPr lang="en-US" sz="1050" dirty="0" smtClean="0"/>
                <a:t>Aka Retail Provider</a:t>
              </a:r>
              <a:endParaRPr lang="en-US" sz="1050" dirty="0"/>
            </a:p>
          </p:txBody>
        </p:sp>
        <p:sp>
          <p:nvSpPr>
            <p:cNvPr id="1011728" name="Rectangle 16"/>
            <p:cNvSpPr>
              <a:spLocks noChangeArrowheads="1"/>
            </p:cNvSpPr>
            <p:nvPr/>
          </p:nvSpPr>
          <p:spPr bwMode="auto">
            <a:xfrm>
              <a:off x="2133063" y="3188644"/>
              <a:ext cx="266710" cy="125020"/>
            </a:xfrm>
            <a:prstGeom prst="rect">
              <a:avLst/>
            </a:prstGeom>
            <a:noFill/>
            <a:ln w="9525" algn="ctr">
              <a:noFill/>
              <a:miter lim="800000"/>
              <a:headEnd/>
              <a:tailEnd/>
            </a:ln>
            <a:effectLst/>
          </p:spPr>
          <p:txBody>
            <a:bodyPr wrap="none" anchor="ctr"/>
            <a:lstStyle/>
            <a:p>
              <a:pPr algn="ctr">
                <a:defRPr/>
              </a:pPr>
              <a:r>
                <a:rPr lang="en-US" sz="800" b="1" dirty="0">
                  <a:latin typeface="Verdana" pitchFamily="34" charset="0"/>
                </a:rPr>
                <a:t>CE</a:t>
              </a:r>
            </a:p>
          </p:txBody>
        </p:sp>
        <p:sp>
          <p:nvSpPr>
            <p:cNvPr id="1011729" name="Rectangle 17"/>
            <p:cNvSpPr>
              <a:spLocks noChangeArrowheads="1"/>
            </p:cNvSpPr>
            <p:nvPr/>
          </p:nvSpPr>
          <p:spPr bwMode="auto">
            <a:xfrm>
              <a:off x="2374962" y="2613045"/>
              <a:ext cx="266710" cy="133355"/>
            </a:xfrm>
            <a:prstGeom prst="rect">
              <a:avLst/>
            </a:prstGeom>
            <a:noFill/>
            <a:ln w="9525" algn="ctr">
              <a:noFill/>
              <a:miter lim="800000"/>
              <a:headEnd/>
              <a:tailEnd/>
            </a:ln>
            <a:effectLst/>
          </p:spPr>
          <p:txBody>
            <a:bodyPr wrap="none" anchor="ctr"/>
            <a:lstStyle/>
            <a:p>
              <a:pPr algn="ctr">
                <a:defRPr/>
              </a:pPr>
              <a:r>
                <a:rPr lang="en-US" sz="800" b="1" dirty="0">
                  <a:latin typeface="Verdana" pitchFamily="34" charset="0"/>
                </a:rPr>
                <a:t>UNI</a:t>
              </a:r>
            </a:p>
          </p:txBody>
        </p:sp>
        <p:sp>
          <p:nvSpPr>
            <p:cNvPr id="26641" name="Text Box 21"/>
            <p:cNvSpPr txBox="1">
              <a:spLocks noChangeArrowheads="1"/>
            </p:cNvSpPr>
            <p:nvPr/>
          </p:nvSpPr>
          <p:spPr bwMode="auto">
            <a:xfrm>
              <a:off x="7603067" y="2638423"/>
              <a:ext cx="860605" cy="461665"/>
            </a:xfrm>
            <a:prstGeom prst="rect">
              <a:avLst/>
            </a:prstGeom>
            <a:noFill/>
            <a:ln w="9525">
              <a:noFill/>
              <a:miter lim="800000"/>
              <a:headEnd/>
              <a:tailEnd/>
            </a:ln>
          </p:spPr>
          <p:txBody>
            <a:bodyPr wrap="square">
              <a:spAutoFit/>
            </a:bodyPr>
            <a:lstStyle/>
            <a:p>
              <a:pPr>
                <a:spcBef>
                  <a:spcPct val="50000"/>
                </a:spcBef>
              </a:pPr>
              <a:r>
                <a:rPr lang="en-US" sz="800" b="1" dirty="0" smtClean="0">
                  <a:solidFill>
                    <a:schemeClr val="accent2"/>
                  </a:solidFill>
                  <a:latin typeface="Verdana" pitchFamily="34" charset="0"/>
                </a:rPr>
                <a:t>End User Subscriber </a:t>
              </a:r>
              <a:r>
                <a:rPr lang="en-US" sz="800" b="1" dirty="0">
                  <a:solidFill>
                    <a:schemeClr val="accent2"/>
                  </a:solidFill>
                  <a:latin typeface="Verdana" pitchFamily="34" charset="0"/>
                </a:rPr>
                <a:t>Site </a:t>
              </a:r>
            </a:p>
          </p:txBody>
        </p:sp>
        <p:pic>
          <p:nvPicPr>
            <p:cNvPr id="26649" name="Picture 29" descr="cloud2"/>
            <p:cNvPicPr>
              <a:picLocks noChangeAspect="1" noChangeArrowheads="1"/>
            </p:cNvPicPr>
            <p:nvPr/>
          </p:nvPicPr>
          <p:blipFill>
            <a:blip r:embed="rId3" cstate="print"/>
            <a:srcRect/>
            <a:stretch>
              <a:fillRect/>
            </a:stretch>
          </p:blipFill>
          <p:spPr bwMode="auto">
            <a:xfrm>
              <a:off x="4476854" y="2292191"/>
              <a:ext cx="2267034" cy="1294655"/>
            </a:xfrm>
            <a:prstGeom prst="rect">
              <a:avLst/>
            </a:prstGeom>
            <a:ln>
              <a:noFill/>
            </a:ln>
            <a:effectLst>
              <a:outerShdw blurRad="292100" dist="139700" dir="2700000" algn="tl" rotWithShape="0">
                <a:srgbClr val="333333">
                  <a:alpha val="65000"/>
                </a:srgbClr>
              </a:outerShdw>
            </a:effectLst>
          </p:spPr>
        </p:pic>
        <p:pic>
          <p:nvPicPr>
            <p:cNvPr id="26652" name="Picture 32" descr="Medium Enterprise"/>
            <p:cNvPicPr>
              <a:picLocks noChangeAspect="1" noChangeArrowheads="1"/>
            </p:cNvPicPr>
            <p:nvPr/>
          </p:nvPicPr>
          <p:blipFill>
            <a:blip r:embed="rId5" cstate="print"/>
            <a:srcRect/>
            <a:stretch>
              <a:fillRect/>
            </a:stretch>
          </p:blipFill>
          <p:spPr bwMode="auto">
            <a:xfrm>
              <a:off x="6877243" y="2512254"/>
              <a:ext cx="666774" cy="623713"/>
            </a:xfrm>
            <a:prstGeom prst="rect">
              <a:avLst/>
            </a:prstGeom>
            <a:ln>
              <a:noFill/>
            </a:ln>
            <a:effectLst>
              <a:outerShdw blurRad="190500" dist="114300" dir="2700000" algn="tl" rotWithShape="0">
                <a:srgbClr val="333333">
                  <a:alpha val="65000"/>
                </a:srgbClr>
              </a:outerShdw>
            </a:effectLst>
          </p:spPr>
        </p:pic>
        <p:sp>
          <p:nvSpPr>
            <p:cNvPr id="1011747" name="Rectangle 35"/>
            <p:cNvSpPr>
              <a:spLocks noChangeArrowheads="1"/>
            </p:cNvSpPr>
            <p:nvPr/>
          </p:nvSpPr>
          <p:spPr bwMode="auto">
            <a:xfrm>
              <a:off x="6544726" y="2617696"/>
              <a:ext cx="266710" cy="133355"/>
            </a:xfrm>
            <a:prstGeom prst="rect">
              <a:avLst/>
            </a:prstGeom>
            <a:noFill/>
            <a:ln w="9525" algn="ctr">
              <a:noFill/>
              <a:miter lim="800000"/>
              <a:headEnd/>
              <a:tailEnd/>
            </a:ln>
            <a:effectLst/>
          </p:spPr>
          <p:txBody>
            <a:bodyPr wrap="none" anchor="ctr"/>
            <a:lstStyle/>
            <a:p>
              <a:pPr algn="ctr">
                <a:defRPr/>
              </a:pPr>
              <a:r>
                <a:rPr lang="en-US" sz="800" b="1" dirty="0">
                  <a:latin typeface="Verdana" pitchFamily="34" charset="0"/>
                </a:rPr>
                <a:t>UNI</a:t>
              </a:r>
            </a:p>
          </p:txBody>
        </p:sp>
        <p:sp>
          <p:nvSpPr>
            <p:cNvPr id="1011748" name="Rectangle 36"/>
            <p:cNvSpPr>
              <a:spLocks noChangeArrowheads="1"/>
            </p:cNvSpPr>
            <p:nvPr/>
          </p:nvSpPr>
          <p:spPr bwMode="auto">
            <a:xfrm>
              <a:off x="6840029" y="3185231"/>
              <a:ext cx="266710" cy="133355"/>
            </a:xfrm>
            <a:prstGeom prst="rect">
              <a:avLst/>
            </a:prstGeom>
            <a:noFill/>
            <a:ln w="9525" algn="ctr">
              <a:noFill/>
              <a:miter lim="800000"/>
              <a:headEnd/>
              <a:tailEnd/>
            </a:ln>
            <a:effectLst/>
          </p:spPr>
          <p:txBody>
            <a:bodyPr wrap="none" anchor="ctr"/>
            <a:lstStyle/>
            <a:p>
              <a:pPr algn="ctr">
                <a:defRPr/>
              </a:pPr>
              <a:r>
                <a:rPr lang="en-US" sz="800" b="1" dirty="0">
                  <a:latin typeface="Verdana" pitchFamily="34" charset="0"/>
                </a:rPr>
                <a:t>CE</a:t>
              </a:r>
            </a:p>
          </p:txBody>
        </p:sp>
        <p:sp>
          <p:nvSpPr>
            <p:cNvPr id="1011752" name="Rectangle 40"/>
            <p:cNvSpPr>
              <a:spLocks noChangeArrowheads="1"/>
            </p:cNvSpPr>
            <p:nvPr/>
          </p:nvSpPr>
          <p:spPr bwMode="auto">
            <a:xfrm>
              <a:off x="4324448" y="2609242"/>
              <a:ext cx="533420" cy="133355"/>
            </a:xfrm>
            <a:prstGeom prst="rect">
              <a:avLst/>
            </a:prstGeom>
            <a:noFill/>
            <a:ln w="9525" algn="ctr">
              <a:noFill/>
              <a:miter lim="800000"/>
              <a:headEnd/>
              <a:tailEnd/>
            </a:ln>
            <a:effectLst/>
          </p:spPr>
          <p:txBody>
            <a:bodyPr wrap="none" anchor="ctr"/>
            <a:lstStyle/>
            <a:p>
              <a:pPr algn="ctr">
                <a:defRPr/>
              </a:pPr>
              <a:r>
                <a:rPr lang="en-US" sz="800" b="1" dirty="0" smtClean="0">
                  <a:latin typeface="Verdana" pitchFamily="34" charset="0"/>
                </a:rPr>
                <a:t>ENNI</a:t>
              </a:r>
              <a:endParaRPr lang="en-US" sz="800" b="1" dirty="0">
                <a:latin typeface="Verdana" pitchFamily="34" charset="0"/>
              </a:endParaRPr>
            </a:p>
          </p:txBody>
        </p:sp>
        <p:sp>
          <p:nvSpPr>
            <p:cNvPr id="26659" name="Text Box 41"/>
            <p:cNvSpPr txBox="1">
              <a:spLocks noChangeArrowheads="1"/>
            </p:cNvSpPr>
            <p:nvPr/>
          </p:nvSpPr>
          <p:spPr bwMode="auto">
            <a:xfrm>
              <a:off x="5044328" y="1955884"/>
              <a:ext cx="1481496" cy="415498"/>
            </a:xfrm>
            <a:prstGeom prst="rect">
              <a:avLst/>
            </a:prstGeom>
            <a:noFill/>
            <a:ln w="12700">
              <a:noFill/>
              <a:miter lim="800000"/>
              <a:headEnd/>
              <a:tailEnd/>
            </a:ln>
          </p:spPr>
          <p:txBody>
            <a:bodyPr wrap="none">
              <a:spAutoFit/>
            </a:bodyPr>
            <a:lstStyle/>
            <a:p>
              <a:pPr eaLnBrk="0" hangingPunct="0"/>
              <a:r>
                <a:rPr lang="en-US" sz="1050" b="1" dirty="0"/>
                <a:t>Service Provider </a:t>
              </a:r>
              <a:r>
                <a:rPr lang="en-US" sz="1050" b="1" dirty="0" smtClean="0"/>
                <a:t>2</a:t>
              </a:r>
            </a:p>
            <a:p>
              <a:pPr eaLnBrk="0" hangingPunct="0"/>
              <a:r>
                <a:rPr lang="en-US" sz="1050" dirty="0" smtClean="0"/>
                <a:t>Aka Access Provider</a:t>
              </a:r>
              <a:endParaRPr lang="en-US" sz="1050" dirty="0"/>
            </a:p>
          </p:txBody>
        </p:sp>
        <p:sp>
          <p:nvSpPr>
            <p:cNvPr id="26662" name="Text Box 44"/>
            <p:cNvSpPr txBox="1">
              <a:spLocks noChangeArrowheads="1"/>
            </p:cNvSpPr>
            <p:nvPr/>
          </p:nvSpPr>
          <p:spPr bwMode="auto">
            <a:xfrm>
              <a:off x="855989" y="2579156"/>
              <a:ext cx="837345" cy="461665"/>
            </a:xfrm>
            <a:prstGeom prst="rect">
              <a:avLst/>
            </a:prstGeom>
            <a:noFill/>
            <a:ln w="9525">
              <a:noFill/>
              <a:miter lim="800000"/>
              <a:headEnd/>
              <a:tailEnd/>
            </a:ln>
          </p:spPr>
          <p:txBody>
            <a:bodyPr wrap="square">
              <a:spAutoFit/>
            </a:bodyPr>
            <a:lstStyle/>
            <a:p>
              <a:pPr algn="r">
                <a:spcBef>
                  <a:spcPct val="50000"/>
                </a:spcBef>
              </a:pPr>
              <a:r>
                <a:rPr lang="en-US" sz="800" b="1" dirty="0" smtClean="0">
                  <a:solidFill>
                    <a:schemeClr val="accent2"/>
                  </a:solidFill>
                  <a:latin typeface="Verdana" pitchFamily="34" charset="0"/>
                </a:rPr>
                <a:t>End User Subscriber </a:t>
              </a:r>
              <a:r>
                <a:rPr lang="en-US" sz="800" b="1" dirty="0">
                  <a:solidFill>
                    <a:schemeClr val="accent2"/>
                  </a:solidFill>
                  <a:latin typeface="Verdana" pitchFamily="34" charset="0"/>
                </a:rPr>
                <a:t>Site </a:t>
              </a:r>
            </a:p>
          </p:txBody>
        </p:sp>
        <p:cxnSp>
          <p:nvCxnSpPr>
            <p:cNvPr id="44" name="Straight Connector 43"/>
            <p:cNvCxnSpPr>
              <a:endCxn id="47" idx="1"/>
            </p:cNvCxnSpPr>
            <p:nvPr/>
          </p:nvCxnSpPr>
          <p:spPr>
            <a:xfrm>
              <a:off x="2543207" y="1987406"/>
              <a:ext cx="1866970" cy="0"/>
            </a:xfrm>
            <a:prstGeom prst="line">
              <a:avLst/>
            </a:prstGeom>
            <a:solidFill>
              <a:srgbClr val="FFFFFF"/>
            </a:solidFill>
            <a:ln w="9525" algn="ctr">
              <a:solidFill>
                <a:srgbClr val="777777"/>
              </a:solidFill>
              <a:prstDash val="dash"/>
              <a:miter lim="800000"/>
              <a:headEnd/>
              <a:tailEnd/>
            </a:ln>
          </p:spPr>
        </p:cxnSp>
        <p:sp>
          <p:nvSpPr>
            <p:cNvPr id="47" name="Rectangle 46"/>
            <p:cNvSpPr/>
            <p:nvPr/>
          </p:nvSpPr>
          <p:spPr>
            <a:xfrm>
              <a:off x="4410177" y="1879684"/>
              <a:ext cx="466743" cy="215444"/>
            </a:xfrm>
            <a:prstGeom prst="rect">
              <a:avLst/>
            </a:prstGeom>
            <a:noFill/>
          </p:spPr>
          <p:txBody>
            <a:bodyPr wrap="square" anchor="ctr" anchorCtr="1">
              <a:spAutoFit/>
            </a:bodyPr>
            <a:lstStyle/>
            <a:p>
              <a:pPr algn="ctr"/>
              <a:r>
                <a:rPr lang="en-US" sz="800" b="1" dirty="0" smtClean="0">
                  <a:latin typeface="Verdana" pitchFamily="34" charset="0"/>
                </a:rPr>
                <a:t>EVC</a:t>
              </a:r>
              <a:endParaRPr lang="en-US" sz="1200" dirty="0"/>
            </a:p>
          </p:txBody>
        </p:sp>
        <p:grpSp>
          <p:nvGrpSpPr>
            <p:cNvPr id="3" name="Group 47"/>
            <p:cNvGrpSpPr/>
            <p:nvPr/>
          </p:nvGrpSpPr>
          <p:grpSpPr>
            <a:xfrm>
              <a:off x="2543207" y="1980384"/>
              <a:ext cx="4267359" cy="398514"/>
              <a:chOff x="1295400" y="1981200"/>
              <a:chExt cx="6249194" cy="762000"/>
            </a:xfrm>
          </p:grpSpPr>
          <p:cxnSp>
            <p:nvCxnSpPr>
              <p:cNvPr id="49" name="Straight Arrow Connector 48"/>
              <p:cNvCxnSpPr/>
              <p:nvPr/>
            </p:nvCxnSpPr>
            <p:spPr>
              <a:xfrm rot="5400000">
                <a:off x="915194" y="2362200"/>
                <a:ext cx="761206" cy="794"/>
              </a:xfrm>
              <a:prstGeom prst="straightConnector1">
                <a:avLst/>
              </a:prstGeom>
              <a:solidFill>
                <a:srgbClr val="FFFFFF"/>
              </a:solidFill>
              <a:ln w="9525" algn="ctr">
                <a:solidFill>
                  <a:srgbClr val="777777"/>
                </a:solidFill>
                <a:prstDash val="dash"/>
                <a:miter lim="800000"/>
                <a:headEnd type="none" w="med" len="med"/>
                <a:tailEnd type="triangle" w="med" len="med"/>
              </a:ln>
            </p:spPr>
          </p:cxnSp>
          <p:cxnSp>
            <p:nvCxnSpPr>
              <p:cNvPr id="51" name="Straight Arrow Connector 50"/>
              <p:cNvCxnSpPr/>
              <p:nvPr/>
            </p:nvCxnSpPr>
            <p:spPr>
              <a:xfrm rot="5400000">
                <a:off x="7163594" y="2361406"/>
                <a:ext cx="761206" cy="794"/>
              </a:xfrm>
              <a:prstGeom prst="straightConnector1">
                <a:avLst/>
              </a:prstGeom>
              <a:solidFill>
                <a:srgbClr val="FFFFFF"/>
              </a:solidFill>
              <a:ln w="9525" algn="ctr">
                <a:solidFill>
                  <a:srgbClr val="777777"/>
                </a:solidFill>
                <a:prstDash val="dash"/>
                <a:miter lim="800000"/>
                <a:headEnd type="none" w="med" len="med"/>
                <a:tailEnd type="triangle" w="med" len="med"/>
              </a:ln>
            </p:spPr>
          </p:cxnSp>
        </p:grpSp>
        <p:cxnSp>
          <p:nvCxnSpPr>
            <p:cNvPr id="53" name="Straight Connector 52"/>
            <p:cNvCxnSpPr/>
            <p:nvPr/>
          </p:nvCxnSpPr>
          <p:spPr>
            <a:xfrm>
              <a:off x="4943597" y="1987406"/>
              <a:ext cx="1866969" cy="0"/>
            </a:xfrm>
            <a:prstGeom prst="line">
              <a:avLst/>
            </a:prstGeom>
            <a:solidFill>
              <a:srgbClr val="FFFFFF"/>
            </a:solidFill>
            <a:ln w="9525" algn="ctr">
              <a:solidFill>
                <a:srgbClr val="777777"/>
              </a:solidFill>
              <a:prstDash val="dash"/>
              <a:miter lim="800000"/>
              <a:headEnd/>
              <a:tailEnd/>
            </a:ln>
          </p:spPr>
        </p:cxnSp>
        <p:sp>
          <p:nvSpPr>
            <p:cNvPr id="26628" name="Line 4"/>
            <p:cNvSpPr>
              <a:spLocks noChangeShapeType="1"/>
            </p:cNvSpPr>
            <p:nvPr/>
          </p:nvSpPr>
          <p:spPr bwMode="auto">
            <a:xfrm>
              <a:off x="4076789" y="2978996"/>
              <a:ext cx="933484" cy="0"/>
            </a:xfrm>
            <a:prstGeom prst="line">
              <a:avLst/>
            </a:prstGeom>
            <a:noFill/>
            <a:ln w="38100">
              <a:solidFill>
                <a:srgbClr val="5F5F5F"/>
              </a:solidFill>
              <a:round/>
              <a:headEnd/>
              <a:tailEnd/>
            </a:ln>
          </p:spPr>
          <p:txBody>
            <a:bodyPr/>
            <a:lstStyle/>
            <a:p>
              <a:endParaRPr lang="en-US" sz="1200" b="1" dirty="0"/>
            </a:p>
          </p:txBody>
        </p:sp>
        <p:sp>
          <p:nvSpPr>
            <p:cNvPr id="26630" name="Line 6"/>
            <p:cNvSpPr>
              <a:spLocks noChangeShapeType="1"/>
            </p:cNvSpPr>
            <p:nvPr/>
          </p:nvSpPr>
          <p:spPr bwMode="auto">
            <a:xfrm>
              <a:off x="2143142" y="2984553"/>
              <a:ext cx="600098" cy="0"/>
            </a:xfrm>
            <a:prstGeom prst="line">
              <a:avLst/>
            </a:prstGeom>
            <a:noFill/>
            <a:ln w="38100">
              <a:solidFill>
                <a:srgbClr val="5F5F5F"/>
              </a:solidFill>
              <a:round/>
              <a:headEnd/>
              <a:tailEnd/>
            </a:ln>
          </p:spPr>
          <p:txBody>
            <a:bodyPr/>
            <a:lstStyle/>
            <a:p>
              <a:endParaRPr lang="en-US" sz="1200" b="1" dirty="0"/>
            </a:p>
          </p:txBody>
        </p:sp>
        <p:sp>
          <p:nvSpPr>
            <p:cNvPr id="26631" name="Line 7"/>
            <p:cNvSpPr>
              <a:spLocks noChangeShapeType="1"/>
            </p:cNvSpPr>
            <p:nvPr/>
          </p:nvSpPr>
          <p:spPr bwMode="auto">
            <a:xfrm flipV="1">
              <a:off x="2809917" y="2978996"/>
              <a:ext cx="1466904" cy="5557"/>
            </a:xfrm>
            <a:prstGeom prst="line">
              <a:avLst/>
            </a:prstGeom>
            <a:noFill/>
            <a:ln w="38100" cap="rnd">
              <a:solidFill>
                <a:srgbClr val="5F5F5F"/>
              </a:solidFill>
              <a:prstDash val="sysDot"/>
              <a:round/>
              <a:headEnd/>
              <a:tailEnd/>
            </a:ln>
          </p:spPr>
          <p:txBody>
            <a:bodyPr/>
            <a:lstStyle/>
            <a:p>
              <a:endParaRPr lang="en-US" sz="1200" b="1" dirty="0"/>
            </a:p>
          </p:txBody>
        </p:sp>
        <p:pic>
          <p:nvPicPr>
            <p:cNvPr id="26637" name="Picture 14" descr="Remote DSLAM"/>
            <p:cNvPicPr>
              <a:picLocks noChangeAspect="1" noChangeArrowheads="1"/>
            </p:cNvPicPr>
            <p:nvPr/>
          </p:nvPicPr>
          <p:blipFill>
            <a:blip r:embed="rId6" cstate="print"/>
            <a:srcRect/>
            <a:stretch>
              <a:fillRect/>
            </a:stretch>
          </p:blipFill>
          <p:spPr bwMode="auto">
            <a:xfrm>
              <a:off x="2004592" y="2780051"/>
              <a:ext cx="466742" cy="300049"/>
            </a:xfrm>
            <a:prstGeom prst="rect">
              <a:avLst/>
            </a:prstGeom>
            <a:ln>
              <a:noFill/>
            </a:ln>
            <a:effectLst>
              <a:outerShdw blurRad="190500" dist="114300" dir="2700000" algn="tl" rotWithShape="0">
                <a:srgbClr val="333333">
                  <a:alpha val="65000"/>
                </a:srgbClr>
              </a:outerShdw>
            </a:effectLst>
          </p:spPr>
        </p:pic>
        <p:sp>
          <p:nvSpPr>
            <p:cNvPr id="26648" name="Line 28"/>
            <p:cNvSpPr>
              <a:spLocks noChangeShapeType="1"/>
            </p:cNvSpPr>
            <p:nvPr/>
          </p:nvSpPr>
          <p:spPr bwMode="auto">
            <a:xfrm>
              <a:off x="6342954" y="2981774"/>
              <a:ext cx="534289" cy="0"/>
            </a:xfrm>
            <a:prstGeom prst="line">
              <a:avLst/>
            </a:prstGeom>
            <a:noFill/>
            <a:ln w="38100">
              <a:solidFill>
                <a:srgbClr val="5F5F5F"/>
              </a:solidFill>
              <a:round/>
              <a:headEnd/>
              <a:tailEnd/>
            </a:ln>
          </p:spPr>
          <p:txBody>
            <a:bodyPr/>
            <a:lstStyle/>
            <a:p>
              <a:endParaRPr lang="en-US" sz="1200" b="1" dirty="0"/>
            </a:p>
          </p:txBody>
        </p:sp>
        <p:sp>
          <p:nvSpPr>
            <p:cNvPr id="26650" name="Line 30"/>
            <p:cNvSpPr>
              <a:spLocks noChangeShapeType="1"/>
            </p:cNvSpPr>
            <p:nvPr/>
          </p:nvSpPr>
          <p:spPr bwMode="auto">
            <a:xfrm flipV="1">
              <a:off x="4876049" y="2981774"/>
              <a:ext cx="1466904" cy="5557"/>
            </a:xfrm>
            <a:prstGeom prst="line">
              <a:avLst/>
            </a:prstGeom>
            <a:noFill/>
            <a:ln w="38100" cap="rnd">
              <a:solidFill>
                <a:srgbClr val="5F5F5F"/>
              </a:solidFill>
              <a:prstDash val="sysDot"/>
              <a:round/>
              <a:headEnd/>
              <a:tailEnd/>
            </a:ln>
          </p:spPr>
          <p:txBody>
            <a:bodyPr/>
            <a:lstStyle/>
            <a:p>
              <a:endParaRPr lang="en-US" sz="1200" b="1" dirty="0"/>
            </a:p>
          </p:txBody>
        </p:sp>
        <p:pic>
          <p:nvPicPr>
            <p:cNvPr id="26656" name="Picture 37" descr="Remote DSLAM"/>
            <p:cNvPicPr>
              <a:picLocks noChangeAspect="1" noChangeArrowheads="1"/>
            </p:cNvPicPr>
            <p:nvPr/>
          </p:nvPicPr>
          <p:blipFill>
            <a:blip r:embed="rId6" cstate="print"/>
            <a:srcRect/>
            <a:stretch>
              <a:fillRect/>
            </a:stretch>
          </p:blipFill>
          <p:spPr bwMode="auto">
            <a:xfrm>
              <a:off x="6730178" y="2891967"/>
              <a:ext cx="466742" cy="300049"/>
            </a:xfrm>
            <a:prstGeom prst="rect">
              <a:avLst/>
            </a:prstGeom>
            <a:ln>
              <a:noFill/>
            </a:ln>
            <a:effectLst>
              <a:outerShdw blurRad="190500" dist="114300" dir="2700000" algn="tl" rotWithShape="0">
                <a:srgbClr val="333333">
                  <a:alpha val="65000"/>
                </a:srgbClr>
              </a:outerShdw>
            </a:effectLst>
          </p:spPr>
        </p:pic>
        <p:pic>
          <p:nvPicPr>
            <p:cNvPr id="54" name="Picture 53" descr="mefswitch2.png"/>
            <p:cNvPicPr>
              <a:picLocks noChangeAspect="1"/>
            </p:cNvPicPr>
            <p:nvPr/>
          </p:nvPicPr>
          <p:blipFill>
            <a:blip r:embed="rId7" cstate="print"/>
            <a:stretch>
              <a:fillRect/>
            </a:stretch>
          </p:blipFill>
          <p:spPr>
            <a:xfrm>
              <a:off x="2609884" y="2790593"/>
              <a:ext cx="600098" cy="432070"/>
            </a:xfrm>
            <a:prstGeom prst="rect">
              <a:avLst/>
            </a:prstGeom>
            <a:ln>
              <a:noFill/>
            </a:ln>
            <a:effectLst>
              <a:outerShdw blurRad="190500" dist="114300" dir="2700000" algn="tl" rotWithShape="0">
                <a:srgbClr val="333333">
                  <a:alpha val="65000"/>
                </a:srgbClr>
              </a:outerShdw>
            </a:effectLst>
          </p:spPr>
        </p:pic>
        <p:pic>
          <p:nvPicPr>
            <p:cNvPr id="56" name="Picture 55" descr="mefswitch2.png"/>
            <p:cNvPicPr>
              <a:picLocks noChangeAspect="1"/>
            </p:cNvPicPr>
            <p:nvPr/>
          </p:nvPicPr>
          <p:blipFill>
            <a:blip r:embed="rId7" cstate="print"/>
            <a:stretch>
              <a:fillRect/>
            </a:stretch>
          </p:blipFill>
          <p:spPr>
            <a:xfrm>
              <a:off x="3943434" y="2746958"/>
              <a:ext cx="600098" cy="432070"/>
            </a:xfrm>
            <a:prstGeom prst="rect">
              <a:avLst/>
            </a:prstGeom>
            <a:ln>
              <a:noFill/>
            </a:ln>
            <a:effectLst>
              <a:outerShdw blurRad="190500" dist="114300" dir="2700000" algn="tl" rotWithShape="0">
                <a:srgbClr val="333333">
                  <a:alpha val="65000"/>
                </a:srgbClr>
              </a:outerShdw>
            </a:effectLst>
          </p:spPr>
        </p:pic>
        <p:pic>
          <p:nvPicPr>
            <p:cNvPr id="57" name="Picture 56" descr="mefswitch2.png"/>
            <p:cNvPicPr>
              <a:picLocks noChangeAspect="1"/>
            </p:cNvPicPr>
            <p:nvPr/>
          </p:nvPicPr>
          <p:blipFill>
            <a:blip r:embed="rId7" cstate="print"/>
            <a:stretch>
              <a:fillRect/>
            </a:stretch>
          </p:blipFill>
          <p:spPr>
            <a:xfrm>
              <a:off x="4676887" y="2778964"/>
              <a:ext cx="600098" cy="432070"/>
            </a:xfrm>
            <a:prstGeom prst="rect">
              <a:avLst/>
            </a:prstGeom>
            <a:ln>
              <a:noFill/>
            </a:ln>
            <a:effectLst>
              <a:outerShdw blurRad="190500" dist="114300" dir="2700000" algn="tl" rotWithShape="0">
                <a:srgbClr val="333333">
                  <a:alpha val="65000"/>
                </a:srgbClr>
              </a:outerShdw>
            </a:effectLst>
          </p:spPr>
        </p:pic>
        <p:pic>
          <p:nvPicPr>
            <p:cNvPr id="58" name="Picture 57" descr="mefswitch2.png"/>
            <p:cNvPicPr>
              <a:picLocks noChangeAspect="1"/>
            </p:cNvPicPr>
            <p:nvPr/>
          </p:nvPicPr>
          <p:blipFill>
            <a:blip r:embed="rId7" cstate="print"/>
            <a:stretch>
              <a:fillRect/>
            </a:stretch>
          </p:blipFill>
          <p:spPr>
            <a:xfrm>
              <a:off x="5943759" y="2746958"/>
              <a:ext cx="600098" cy="432070"/>
            </a:xfrm>
            <a:prstGeom prst="rect">
              <a:avLst/>
            </a:prstGeom>
            <a:ln>
              <a:noFill/>
            </a:ln>
            <a:effectLst>
              <a:outerShdw blurRad="190500" dist="114300" dir="2700000" algn="tl" rotWithShape="0">
                <a:srgbClr val="333333">
                  <a:alpha val="65000"/>
                </a:srgbClr>
              </a:outerShdw>
            </a:effectLst>
          </p:spPr>
        </p:pic>
        <p:pic>
          <p:nvPicPr>
            <p:cNvPr id="45" name="Picture 44" descr="uni.jpg"/>
            <p:cNvPicPr>
              <a:picLocks noChangeAspect="1"/>
            </p:cNvPicPr>
            <p:nvPr/>
          </p:nvPicPr>
          <p:blipFill>
            <a:blip r:embed="rId8" cstate="print"/>
            <a:stretch>
              <a:fillRect/>
            </a:stretch>
          </p:blipFill>
          <p:spPr>
            <a:xfrm>
              <a:off x="2492037" y="2758807"/>
              <a:ext cx="40006" cy="441189"/>
            </a:xfrm>
            <a:prstGeom prst="rect">
              <a:avLst/>
            </a:prstGeom>
            <a:effectLst>
              <a:outerShdw blurRad="50800" dist="38100" dir="2700000" algn="tl" rotWithShape="0">
                <a:prstClr val="black">
                  <a:alpha val="40000"/>
                </a:prstClr>
              </a:outerShdw>
            </a:effectLst>
          </p:spPr>
        </p:pic>
        <p:pic>
          <p:nvPicPr>
            <p:cNvPr id="50" name="Picture 49" descr="enni.jpg"/>
            <p:cNvPicPr>
              <a:picLocks noChangeAspect="1"/>
            </p:cNvPicPr>
            <p:nvPr/>
          </p:nvPicPr>
          <p:blipFill>
            <a:blip r:embed="rId9" cstate="print"/>
            <a:stretch>
              <a:fillRect/>
            </a:stretch>
          </p:blipFill>
          <p:spPr>
            <a:xfrm>
              <a:off x="4568644" y="2747789"/>
              <a:ext cx="40006" cy="447488"/>
            </a:xfrm>
            <a:prstGeom prst="rect">
              <a:avLst/>
            </a:prstGeom>
            <a:effectLst>
              <a:outerShdw blurRad="50800" dist="38100" dir="2700000" algn="tl" rotWithShape="0">
                <a:prstClr val="black">
                  <a:alpha val="40000"/>
                </a:prstClr>
              </a:outerShdw>
            </a:effectLst>
          </p:spPr>
        </p:pic>
        <p:pic>
          <p:nvPicPr>
            <p:cNvPr id="55" name="Picture 54" descr="uni.jpg"/>
            <p:cNvPicPr>
              <a:picLocks noChangeAspect="1"/>
            </p:cNvPicPr>
            <p:nvPr/>
          </p:nvPicPr>
          <p:blipFill>
            <a:blip r:embed="rId8" cstate="print"/>
            <a:stretch>
              <a:fillRect/>
            </a:stretch>
          </p:blipFill>
          <p:spPr>
            <a:xfrm>
              <a:off x="6654901" y="2768572"/>
              <a:ext cx="40006" cy="441189"/>
            </a:xfrm>
            <a:prstGeom prst="rect">
              <a:avLst/>
            </a:prstGeom>
            <a:effectLst>
              <a:outerShdw blurRad="50800" dist="38100" dir="2700000" algn="tl" rotWithShape="0">
                <a:prstClr val="black">
                  <a:alpha val="40000"/>
                </a:prstClr>
              </a:outerShdw>
            </a:effectLst>
          </p:spPr>
        </p:pic>
        <p:grpSp>
          <p:nvGrpSpPr>
            <p:cNvPr id="4" name="Group 113"/>
            <p:cNvGrpSpPr/>
            <p:nvPr/>
          </p:nvGrpSpPr>
          <p:grpSpPr>
            <a:xfrm>
              <a:off x="4580467" y="3268219"/>
              <a:ext cx="2116666" cy="528709"/>
              <a:chOff x="6553200" y="3344335"/>
              <a:chExt cx="2065866" cy="528709"/>
            </a:xfrm>
          </p:grpSpPr>
          <p:cxnSp>
            <p:nvCxnSpPr>
              <p:cNvPr id="107" name="Straight Connector 106"/>
              <p:cNvCxnSpPr/>
              <p:nvPr/>
            </p:nvCxnSpPr>
            <p:spPr>
              <a:xfrm>
                <a:off x="6553200" y="3765322"/>
                <a:ext cx="685800" cy="0"/>
              </a:xfrm>
              <a:prstGeom prst="line">
                <a:avLst/>
              </a:prstGeom>
              <a:solidFill>
                <a:srgbClr val="FFFFFF"/>
              </a:solidFill>
              <a:ln w="9525" algn="ctr">
                <a:solidFill>
                  <a:srgbClr val="777777"/>
                </a:solidFill>
                <a:prstDash val="dash"/>
                <a:miter lim="800000"/>
                <a:headEnd/>
                <a:tailEnd/>
              </a:ln>
            </p:spPr>
          </p:cxnSp>
          <p:sp>
            <p:nvSpPr>
              <p:cNvPr id="108" name="Rectangle 107"/>
              <p:cNvSpPr/>
              <p:nvPr/>
            </p:nvSpPr>
            <p:spPr>
              <a:xfrm>
                <a:off x="7162800" y="3657600"/>
                <a:ext cx="914400" cy="215444"/>
              </a:xfrm>
              <a:prstGeom prst="rect">
                <a:avLst/>
              </a:prstGeom>
              <a:noFill/>
            </p:spPr>
            <p:txBody>
              <a:bodyPr wrap="square" anchor="ctr" anchorCtr="1">
                <a:spAutoFit/>
              </a:bodyPr>
              <a:lstStyle/>
              <a:p>
                <a:pPr algn="ctr"/>
                <a:r>
                  <a:rPr lang="en-US" sz="800" b="1" dirty="0" smtClean="0">
                    <a:latin typeface="Verdana" pitchFamily="34" charset="0"/>
                  </a:rPr>
                  <a:t>E-Access</a:t>
                </a:r>
                <a:endParaRPr lang="en-US" sz="1200" dirty="0"/>
              </a:p>
            </p:txBody>
          </p:sp>
          <p:grpSp>
            <p:nvGrpSpPr>
              <p:cNvPr id="5" name="Group 47"/>
              <p:cNvGrpSpPr/>
              <p:nvPr/>
            </p:nvGrpSpPr>
            <p:grpSpPr>
              <a:xfrm flipV="1">
                <a:off x="6561666" y="3344335"/>
                <a:ext cx="2057400" cy="405500"/>
                <a:chOff x="1295400" y="1981200"/>
                <a:chExt cx="6249194" cy="762000"/>
              </a:xfrm>
            </p:grpSpPr>
            <p:cxnSp>
              <p:nvCxnSpPr>
                <p:cNvPr id="111" name="Straight Arrow Connector 110"/>
                <p:cNvCxnSpPr/>
                <p:nvPr/>
              </p:nvCxnSpPr>
              <p:spPr>
                <a:xfrm rot="5400000">
                  <a:off x="915194" y="2362200"/>
                  <a:ext cx="761206" cy="794"/>
                </a:xfrm>
                <a:prstGeom prst="straightConnector1">
                  <a:avLst/>
                </a:prstGeom>
                <a:solidFill>
                  <a:srgbClr val="FFFFFF"/>
                </a:solidFill>
                <a:ln w="9525" algn="ctr">
                  <a:solidFill>
                    <a:srgbClr val="777777"/>
                  </a:solidFill>
                  <a:prstDash val="dash"/>
                  <a:miter lim="800000"/>
                  <a:headEnd type="none" w="med" len="med"/>
                  <a:tailEnd type="triangle" w="med" len="med"/>
                </a:ln>
              </p:spPr>
            </p:cxnSp>
            <p:cxnSp>
              <p:nvCxnSpPr>
                <p:cNvPr id="112" name="Straight Arrow Connector 111"/>
                <p:cNvCxnSpPr/>
                <p:nvPr/>
              </p:nvCxnSpPr>
              <p:spPr>
                <a:xfrm rot="5400000">
                  <a:off x="7163594" y="2361406"/>
                  <a:ext cx="761206" cy="794"/>
                </a:xfrm>
                <a:prstGeom prst="straightConnector1">
                  <a:avLst/>
                </a:prstGeom>
                <a:solidFill>
                  <a:srgbClr val="FFFFFF"/>
                </a:solidFill>
                <a:ln w="9525" algn="ctr">
                  <a:solidFill>
                    <a:srgbClr val="777777"/>
                  </a:solidFill>
                  <a:prstDash val="dash"/>
                  <a:miter lim="800000"/>
                  <a:headEnd type="none" w="med" len="med"/>
                  <a:tailEnd type="triangle" w="med" len="med"/>
                </a:ln>
              </p:spPr>
            </p:cxnSp>
          </p:grpSp>
          <p:cxnSp>
            <p:nvCxnSpPr>
              <p:cNvPr id="110" name="Straight Connector 109"/>
              <p:cNvCxnSpPr/>
              <p:nvPr/>
            </p:nvCxnSpPr>
            <p:spPr>
              <a:xfrm>
                <a:off x="8001000" y="3765322"/>
                <a:ext cx="609600" cy="0"/>
              </a:xfrm>
              <a:prstGeom prst="line">
                <a:avLst/>
              </a:prstGeom>
              <a:solidFill>
                <a:srgbClr val="FFFFFF"/>
              </a:solidFill>
              <a:ln w="9525" algn="ctr">
                <a:solidFill>
                  <a:srgbClr val="777777"/>
                </a:solidFill>
                <a:prstDash val="dash"/>
                <a:miter lim="800000"/>
                <a:headEnd/>
                <a:tailEnd/>
              </a:ln>
            </p:spPr>
          </p:cxnSp>
        </p:grpSp>
      </p:grpSp>
      <p:grpSp>
        <p:nvGrpSpPr>
          <p:cNvPr id="6" name="Group 118"/>
          <p:cNvGrpSpPr/>
          <p:nvPr/>
        </p:nvGrpSpPr>
        <p:grpSpPr>
          <a:xfrm>
            <a:off x="683568" y="1340768"/>
            <a:ext cx="7668589" cy="2266783"/>
            <a:chOff x="713411" y="3793068"/>
            <a:chExt cx="7668589" cy="2266783"/>
          </a:xfrm>
        </p:grpSpPr>
        <p:sp>
          <p:nvSpPr>
            <p:cNvPr id="61" name="Text Box 11"/>
            <p:cNvSpPr txBox="1">
              <a:spLocks noChangeArrowheads="1"/>
            </p:cNvSpPr>
            <p:nvPr/>
          </p:nvSpPr>
          <p:spPr bwMode="auto">
            <a:xfrm>
              <a:off x="1524000" y="4981720"/>
              <a:ext cx="1498600" cy="461665"/>
            </a:xfrm>
            <a:prstGeom prst="rect">
              <a:avLst/>
            </a:prstGeom>
            <a:noFill/>
            <a:ln w="12700">
              <a:noFill/>
              <a:miter lim="800000"/>
              <a:headEnd/>
              <a:tailEnd/>
            </a:ln>
          </p:spPr>
          <p:txBody>
            <a:bodyPr wrap="square">
              <a:spAutoFit/>
            </a:bodyPr>
            <a:lstStyle/>
            <a:p>
              <a:pPr algn="r" eaLnBrk="0" hangingPunct="0">
                <a:spcBef>
                  <a:spcPts val="0"/>
                </a:spcBef>
              </a:pPr>
              <a:r>
                <a:rPr lang="en-US" sz="800" b="1" dirty="0" smtClean="0">
                  <a:solidFill>
                    <a:schemeClr val="accent2"/>
                  </a:solidFill>
                  <a:latin typeface="Verdana" pitchFamily="34" charset="0"/>
                </a:rPr>
                <a:t>Service Provider </a:t>
              </a:r>
            </a:p>
            <a:p>
              <a:pPr algn="r" eaLnBrk="0" hangingPunct="0">
                <a:spcBef>
                  <a:spcPts val="0"/>
                </a:spcBef>
              </a:pPr>
              <a:r>
                <a:rPr lang="en-US" sz="800" b="1" dirty="0" smtClean="0">
                  <a:solidFill>
                    <a:schemeClr val="accent2"/>
                  </a:solidFill>
                  <a:latin typeface="Verdana" pitchFamily="34" charset="0"/>
                </a:rPr>
                <a:t>aka Mobile Operator</a:t>
              </a:r>
            </a:p>
            <a:p>
              <a:pPr algn="r" eaLnBrk="0" hangingPunct="0">
                <a:spcBef>
                  <a:spcPts val="0"/>
                </a:spcBef>
              </a:pPr>
              <a:r>
                <a:rPr lang="en-US" sz="800" b="1" dirty="0" smtClean="0">
                  <a:solidFill>
                    <a:schemeClr val="accent2"/>
                  </a:solidFill>
                  <a:latin typeface="Verdana" pitchFamily="34" charset="0"/>
                </a:rPr>
                <a:t>RAN NC Site</a:t>
              </a:r>
              <a:endParaRPr lang="en-US" sz="800" b="1" dirty="0">
                <a:solidFill>
                  <a:schemeClr val="accent2"/>
                </a:solidFill>
                <a:latin typeface="Verdana" pitchFamily="34" charset="0"/>
              </a:endParaRPr>
            </a:p>
          </p:txBody>
        </p:sp>
        <p:pic>
          <p:nvPicPr>
            <p:cNvPr id="65" name="Picture 29" descr="cloud2"/>
            <p:cNvPicPr>
              <a:picLocks noChangeAspect="1" noChangeArrowheads="1"/>
            </p:cNvPicPr>
            <p:nvPr/>
          </p:nvPicPr>
          <p:blipFill>
            <a:blip r:embed="rId3" cstate="print"/>
            <a:srcRect/>
            <a:stretch>
              <a:fillRect/>
            </a:stretch>
          </p:blipFill>
          <p:spPr bwMode="auto">
            <a:xfrm>
              <a:off x="3386979" y="4688251"/>
              <a:ext cx="2401770" cy="1371600"/>
            </a:xfrm>
            <a:prstGeom prst="rect">
              <a:avLst/>
            </a:prstGeom>
            <a:ln>
              <a:noFill/>
            </a:ln>
            <a:effectLst>
              <a:outerShdw blurRad="292100" dist="139700" dir="2700000" algn="tl" rotWithShape="0">
                <a:srgbClr val="333333">
                  <a:alpha val="65000"/>
                </a:srgbClr>
              </a:outerShdw>
            </a:effectLst>
          </p:spPr>
        </p:pic>
        <p:sp>
          <p:nvSpPr>
            <p:cNvPr id="67" name="Rectangle 35"/>
            <p:cNvSpPr>
              <a:spLocks noChangeArrowheads="1"/>
            </p:cNvSpPr>
            <p:nvPr/>
          </p:nvSpPr>
          <p:spPr bwMode="auto">
            <a:xfrm>
              <a:off x="5564918" y="4937556"/>
              <a:ext cx="266710" cy="133355"/>
            </a:xfrm>
            <a:prstGeom prst="rect">
              <a:avLst/>
            </a:prstGeom>
            <a:noFill/>
            <a:ln w="9525" algn="ctr">
              <a:noFill/>
              <a:miter lim="800000"/>
              <a:headEnd/>
              <a:tailEnd/>
            </a:ln>
            <a:effectLst/>
          </p:spPr>
          <p:txBody>
            <a:bodyPr wrap="none" anchor="ctr"/>
            <a:lstStyle/>
            <a:p>
              <a:pPr algn="ctr">
                <a:defRPr/>
              </a:pPr>
              <a:r>
                <a:rPr lang="en-US" sz="800" b="1" dirty="0">
                  <a:latin typeface="Verdana" pitchFamily="34" charset="0"/>
                </a:rPr>
                <a:t>UNI</a:t>
              </a:r>
            </a:p>
          </p:txBody>
        </p:sp>
        <p:sp>
          <p:nvSpPr>
            <p:cNvPr id="70" name="Text Box 41"/>
            <p:cNvSpPr txBox="1">
              <a:spLocks noChangeArrowheads="1"/>
            </p:cNvSpPr>
            <p:nvPr/>
          </p:nvSpPr>
          <p:spPr bwMode="auto">
            <a:xfrm>
              <a:off x="3463179" y="4383451"/>
              <a:ext cx="2209800" cy="415498"/>
            </a:xfrm>
            <a:prstGeom prst="rect">
              <a:avLst/>
            </a:prstGeom>
            <a:noFill/>
            <a:ln w="12700">
              <a:noFill/>
              <a:miter lim="800000"/>
              <a:headEnd/>
              <a:tailEnd/>
            </a:ln>
          </p:spPr>
          <p:txBody>
            <a:bodyPr wrap="square">
              <a:spAutoFit/>
            </a:bodyPr>
            <a:lstStyle/>
            <a:p>
              <a:pPr algn="ctr" eaLnBrk="0" hangingPunct="0"/>
              <a:r>
                <a:rPr lang="en-US" sz="1050" b="1" dirty="0" smtClean="0"/>
                <a:t>Service Provider </a:t>
              </a:r>
            </a:p>
            <a:p>
              <a:pPr algn="ctr" eaLnBrk="0" hangingPunct="0"/>
              <a:r>
                <a:rPr lang="en-US" sz="1050" dirty="0" smtClean="0"/>
                <a:t>aka Access or Backhaul Provider</a:t>
              </a:r>
              <a:endParaRPr lang="en-US" sz="1050" dirty="0"/>
            </a:p>
          </p:txBody>
        </p:sp>
        <p:grpSp>
          <p:nvGrpSpPr>
            <p:cNvPr id="7" name="Group 101"/>
            <p:cNvGrpSpPr/>
            <p:nvPr/>
          </p:nvGrpSpPr>
          <p:grpSpPr>
            <a:xfrm>
              <a:off x="3482125" y="4154851"/>
              <a:ext cx="2190854" cy="543907"/>
              <a:chOff x="2619407" y="4450091"/>
              <a:chExt cx="4086193" cy="468723"/>
            </a:xfrm>
          </p:grpSpPr>
          <p:cxnSp>
            <p:nvCxnSpPr>
              <p:cNvPr id="72" name="Straight Connector 71"/>
              <p:cNvCxnSpPr/>
              <p:nvPr/>
            </p:nvCxnSpPr>
            <p:spPr>
              <a:xfrm>
                <a:off x="2619407" y="4527322"/>
                <a:ext cx="1664745" cy="0"/>
              </a:xfrm>
              <a:prstGeom prst="line">
                <a:avLst/>
              </a:prstGeom>
              <a:solidFill>
                <a:srgbClr val="FFFFFF"/>
              </a:solidFill>
              <a:ln w="9525" algn="ctr">
                <a:solidFill>
                  <a:srgbClr val="777777"/>
                </a:solidFill>
                <a:prstDash val="dash"/>
                <a:miter lim="800000"/>
                <a:headEnd/>
                <a:tailEnd/>
              </a:ln>
            </p:spPr>
          </p:cxnSp>
          <p:sp>
            <p:nvSpPr>
              <p:cNvPr id="73" name="Rectangle 72"/>
              <p:cNvSpPr/>
              <p:nvPr/>
            </p:nvSpPr>
            <p:spPr>
              <a:xfrm>
                <a:off x="4246524" y="4450091"/>
                <a:ext cx="908043" cy="154462"/>
              </a:xfrm>
              <a:prstGeom prst="rect">
                <a:avLst/>
              </a:prstGeom>
              <a:noFill/>
            </p:spPr>
            <p:txBody>
              <a:bodyPr wrap="square" anchor="ctr" anchorCtr="1">
                <a:spAutoFit/>
              </a:bodyPr>
              <a:lstStyle/>
              <a:p>
                <a:pPr algn="ctr"/>
                <a:r>
                  <a:rPr lang="en-US" sz="800" b="1" dirty="0" smtClean="0">
                    <a:latin typeface="Verdana" pitchFamily="34" charset="0"/>
                  </a:rPr>
                  <a:t>EVC</a:t>
                </a:r>
                <a:endParaRPr lang="en-US" sz="1200" dirty="0"/>
              </a:p>
            </p:txBody>
          </p:sp>
          <p:grpSp>
            <p:nvGrpSpPr>
              <p:cNvPr id="8" name="Group 47"/>
              <p:cNvGrpSpPr/>
              <p:nvPr/>
            </p:nvGrpSpPr>
            <p:grpSpPr>
              <a:xfrm>
                <a:off x="2619407" y="4520300"/>
                <a:ext cx="4086193" cy="398514"/>
                <a:chOff x="1295400" y="1981200"/>
                <a:chExt cx="6249194" cy="762000"/>
              </a:xfrm>
            </p:grpSpPr>
            <p:cxnSp>
              <p:nvCxnSpPr>
                <p:cNvPr id="90" name="Straight Arrow Connector 89"/>
                <p:cNvCxnSpPr/>
                <p:nvPr/>
              </p:nvCxnSpPr>
              <p:spPr>
                <a:xfrm rot="5400000">
                  <a:off x="915194" y="2362200"/>
                  <a:ext cx="761206" cy="794"/>
                </a:xfrm>
                <a:prstGeom prst="straightConnector1">
                  <a:avLst/>
                </a:prstGeom>
                <a:solidFill>
                  <a:srgbClr val="FFFFFF"/>
                </a:solidFill>
                <a:ln w="9525" algn="ctr">
                  <a:solidFill>
                    <a:srgbClr val="777777"/>
                  </a:solidFill>
                  <a:prstDash val="dash"/>
                  <a:miter lim="800000"/>
                  <a:headEnd type="none" w="med" len="med"/>
                  <a:tailEnd type="triangle" w="med" len="med"/>
                </a:ln>
              </p:spPr>
            </p:cxnSp>
            <p:cxnSp>
              <p:nvCxnSpPr>
                <p:cNvPr id="91" name="Straight Arrow Connector 90"/>
                <p:cNvCxnSpPr/>
                <p:nvPr/>
              </p:nvCxnSpPr>
              <p:spPr>
                <a:xfrm rot="5400000">
                  <a:off x="7163594" y="2361406"/>
                  <a:ext cx="761206" cy="794"/>
                </a:xfrm>
                <a:prstGeom prst="straightConnector1">
                  <a:avLst/>
                </a:prstGeom>
                <a:solidFill>
                  <a:srgbClr val="FFFFFF"/>
                </a:solidFill>
                <a:ln w="9525" algn="ctr">
                  <a:solidFill>
                    <a:srgbClr val="777777"/>
                  </a:solidFill>
                  <a:prstDash val="dash"/>
                  <a:miter lim="800000"/>
                  <a:headEnd type="none" w="med" len="med"/>
                  <a:tailEnd type="triangle" w="med" len="med"/>
                </a:ln>
              </p:spPr>
            </p:cxnSp>
          </p:grpSp>
          <p:cxnSp>
            <p:nvCxnSpPr>
              <p:cNvPr id="75" name="Straight Connector 74"/>
              <p:cNvCxnSpPr/>
              <p:nvPr/>
            </p:nvCxnSpPr>
            <p:spPr>
              <a:xfrm flipV="1">
                <a:off x="5154567" y="4527322"/>
                <a:ext cx="1551033" cy="1540"/>
              </a:xfrm>
              <a:prstGeom prst="line">
                <a:avLst/>
              </a:prstGeom>
              <a:solidFill>
                <a:srgbClr val="FFFFFF"/>
              </a:solidFill>
              <a:ln w="9525" algn="ctr">
                <a:solidFill>
                  <a:srgbClr val="777777"/>
                </a:solidFill>
                <a:prstDash val="dash"/>
                <a:miter lim="800000"/>
                <a:headEnd/>
                <a:tailEnd/>
              </a:ln>
            </p:spPr>
          </p:cxnSp>
        </p:grpSp>
        <p:sp>
          <p:nvSpPr>
            <p:cNvPr id="76" name="Line 4"/>
            <p:cNvSpPr>
              <a:spLocks noChangeShapeType="1"/>
            </p:cNvSpPr>
            <p:nvPr/>
          </p:nvSpPr>
          <p:spPr bwMode="auto">
            <a:xfrm>
              <a:off x="2986914" y="5298856"/>
              <a:ext cx="933484" cy="0"/>
            </a:xfrm>
            <a:prstGeom prst="line">
              <a:avLst/>
            </a:prstGeom>
            <a:noFill/>
            <a:ln w="38100">
              <a:solidFill>
                <a:srgbClr val="5F5F5F"/>
              </a:solidFill>
              <a:round/>
              <a:headEnd/>
              <a:tailEnd/>
            </a:ln>
          </p:spPr>
          <p:txBody>
            <a:bodyPr/>
            <a:lstStyle/>
            <a:p>
              <a:endParaRPr lang="en-US" sz="1200" b="1" dirty="0"/>
            </a:p>
          </p:txBody>
        </p:sp>
        <p:sp>
          <p:nvSpPr>
            <p:cNvPr id="80" name="Line 28"/>
            <p:cNvSpPr>
              <a:spLocks noChangeShapeType="1"/>
            </p:cNvSpPr>
            <p:nvPr/>
          </p:nvSpPr>
          <p:spPr bwMode="auto">
            <a:xfrm>
              <a:off x="5253079" y="5301634"/>
              <a:ext cx="534289" cy="0"/>
            </a:xfrm>
            <a:prstGeom prst="line">
              <a:avLst/>
            </a:prstGeom>
            <a:noFill/>
            <a:ln w="38100">
              <a:solidFill>
                <a:srgbClr val="5F5F5F"/>
              </a:solidFill>
              <a:round/>
              <a:headEnd/>
              <a:tailEnd/>
            </a:ln>
          </p:spPr>
          <p:txBody>
            <a:bodyPr/>
            <a:lstStyle/>
            <a:p>
              <a:endParaRPr lang="en-US" sz="1200" b="1" dirty="0"/>
            </a:p>
          </p:txBody>
        </p:sp>
        <p:sp>
          <p:nvSpPr>
            <p:cNvPr id="81" name="Line 30"/>
            <p:cNvSpPr>
              <a:spLocks noChangeShapeType="1"/>
            </p:cNvSpPr>
            <p:nvPr/>
          </p:nvSpPr>
          <p:spPr bwMode="auto">
            <a:xfrm flipV="1">
              <a:off x="3786174" y="5301634"/>
              <a:ext cx="1466904" cy="5557"/>
            </a:xfrm>
            <a:prstGeom prst="line">
              <a:avLst/>
            </a:prstGeom>
            <a:noFill/>
            <a:ln w="38100" cap="rnd">
              <a:solidFill>
                <a:srgbClr val="5F5F5F"/>
              </a:solidFill>
              <a:prstDash val="sysDot"/>
              <a:round/>
              <a:headEnd/>
              <a:tailEnd/>
            </a:ln>
          </p:spPr>
          <p:txBody>
            <a:bodyPr/>
            <a:lstStyle/>
            <a:p>
              <a:endParaRPr lang="en-US" sz="1200" b="1" dirty="0"/>
            </a:p>
          </p:txBody>
        </p:sp>
        <p:pic>
          <p:nvPicPr>
            <p:cNvPr id="82" name="Picture 37" descr="Remote DSLAM"/>
            <p:cNvPicPr>
              <a:picLocks noChangeAspect="1" noChangeArrowheads="1"/>
            </p:cNvPicPr>
            <p:nvPr/>
          </p:nvPicPr>
          <p:blipFill>
            <a:blip r:embed="rId6" cstate="print"/>
            <a:srcRect/>
            <a:stretch>
              <a:fillRect/>
            </a:stretch>
          </p:blipFill>
          <p:spPr bwMode="auto">
            <a:xfrm>
              <a:off x="5725792" y="5145451"/>
              <a:ext cx="466742" cy="300049"/>
            </a:xfrm>
            <a:prstGeom prst="rect">
              <a:avLst/>
            </a:prstGeom>
            <a:ln>
              <a:noFill/>
            </a:ln>
            <a:effectLst>
              <a:outerShdw blurRad="190500" dist="114300" dir="2700000" algn="tl" rotWithShape="0">
                <a:srgbClr val="333333">
                  <a:alpha val="65000"/>
                </a:srgbClr>
              </a:outerShdw>
            </a:effectLst>
          </p:spPr>
        </p:pic>
        <p:pic>
          <p:nvPicPr>
            <p:cNvPr id="85" name="Picture 84" descr="mefswitch2.png"/>
            <p:cNvPicPr>
              <a:picLocks noChangeAspect="1"/>
            </p:cNvPicPr>
            <p:nvPr/>
          </p:nvPicPr>
          <p:blipFill>
            <a:blip r:embed="rId7" cstate="print"/>
            <a:stretch>
              <a:fillRect/>
            </a:stretch>
          </p:blipFill>
          <p:spPr>
            <a:xfrm>
              <a:off x="3539379" y="5145451"/>
              <a:ext cx="600098" cy="432070"/>
            </a:xfrm>
            <a:prstGeom prst="rect">
              <a:avLst/>
            </a:prstGeom>
            <a:ln>
              <a:noFill/>
            </a:ln>
            <a:effectLst>
              <a:outerShdw blurRad="190500" dist="114300" dir="2700000" algn="tl" rotWithShape="0">
                <a:srgbClr val="333333">
                  <a:alpha val="65000"/>
                </a:srgbClr>
              </a:outerShdw>
            </a:effectLst>
          </p:spPr>
        </p:pic>
        <p:pic>
          <p:nvPicPr>
            <p:cNvPr id="86" name="Picture 85" descr="mefswitch2.png"/>
            <p:cNvPicPr>
              <a:picLocks noChangeAspect="1"/>
            </p:cNvPicPr>
            <p:nvPr/>
          </p:nvPicPr>
          <p:blipFill>
            <a:blip r:embed="rId7" cstate="print"/>
            <a:stretch>
              <a:fillRect/>
            </a:stretch>
          </p:blipFill>
          <p:spPr>
            <a:xfrm>
              <a:off x="5139579" y="5094381"/>
              <a:ext cx="600098" cy="432070"/>
            </a:xfrm>
            <a:prstGeom prst="rect">
              <a:avLst/>
            </a:prstGeom>
            <a:ln>
              <a:noFill/>
            </a:ln>
            <a:effectLst>
              <a:outerShdw blurRad="190500" dist="114300" dir="2700000" algn="tl" rotWithShape="0">
                <a:srgbClr val="333333">
                  <a:alpha val="65000"/>
                </a:srgbClr>
              </a:outerShdw>
            </a:effectLst>
          </p:spPr>
        </p:pic>
        <p:pic>
          <p:nvPicPr>
            <p:cNvPr id="89" name="Picture 88" descr="uni.jpg"/>
            <p:cNvPicPr>
              <a:picLocks noChangeAspect="1"/>
            </p:cNvPicPr>
            <p:nvPr/>
          </p:nvPicPr>
          <p:blipFill>
            <a:blip r:embed="rId8" cstate="print"/>
            <a:stretch>
              <a:fillRect/>
            </a:stretch>
          </p:blipFill>
          <p:spPr>
            <a:xfrm>
              <a:off x="5649592" y="5088432"/>
              <a:ext cx="40006" cy="441189"/>
            </a:xfrm>
            <a:prstGeom prst="rect">
              <a:avLst/>
            </a:prstGeom>
            <a:effectLst>
              <a:outerShdw blurRad="50800" dist="38100" dir="2700000" algn="tl" rotWithShape="0">
                <a:prstClr val="black">
                  <a:alpha val="40000"/>
                </a:prstClr>
              </a:outerShdw>
            </a:effectLst>
          </p:spPr>
        </p:pic>
        <p:pic>
          <p:nvPicPr>
            <p:cNvPr id="92" name="Picture 91" descr="Sprite 18.png"/>
            <p:cNvPicPr>
              <a:picLocks noChangeAspect="1"/>
            </p:cNvPicPr>
            <p:nvPr/>
          </p:nvPicPr>
          <p:blipFill>
            <a:blip r:embed="rId10" cstate="print"/>
            <a:stretch>
              <a:fillRect/>
            </a:stretch>
          </p:blipFill>
          <p:spPr>
            <a:xfrm>
              <a:off x="5801992" y="4231051"/>
              <a:ext cx="480597" cy="1524000"/>
            </a:xfrm>
            <a:prstGeom prst="rect">
              <a:avLst/>
            </a:prstGeom>
            <a:effectLst>
              <a:outerShdw blurRad="50800" dist="38100" dir="2700000" algn="tl" rotWithShape="0">
                <a:prstClr val="black">
                  <a:alpha val="40000"/>
                </a:prstClr>
              </a:outerShdw>
            </a:effectLst>
          </p:spPr>
        </p:pic>
        <p:pic>
          <p:nvPicPr>
            <p:cNvPr id="93" name="Picture 92" descr="un-named-data-center.png"/>
            <p:cNvPicPr>
              <a:picLocks noChangeAspect="1"/>
            </p:cNvPicPr>
            <p:nvPr/>
          </p:nvPicPr>
          <p:blipFill>
            <a:blip r:embed="rId11" cstate="print"/>
            <a:stretch>
              <a:fillRect/>
            </a:stretch>
          </p:blipFill>
          <p:spPr>
            <a:xfrm>
              <a:off x="2971800" y="4764451"/>
              <a:ext cx="491379" cy="982757"/>
            </a:xfrm>
            <a:prstGeom prst="rect">
              <a:avLst/>
            </a:prstGeom>
          </p:spPr>
        </p:pic>
        <p:sp>
          <p:nvSpPr>
            <p:cNvPr id="100" name="Rectangle 16"/>
            <p:cNvSpPr>
              <a:spLocks noChangeArrowheads="1"/>
            </p:cNvSpPr>
            <p:nvPr/>
          </p:nvSpPr>
          <p:spPr bwMode="auto">
            <a:xfrm>
              <a:off x="5878192" y="5639579"/>
              <a:ext cx="266710" cy="125020"/>
            </a:xfrm>
            <a:prstGeom prst="rect">
              <a:avLst/>
            </a:prstGeom>
            <a:noFill/>
            <a:ln w="9525" algn="ctr">
              <a:noFill/>
              <a:miter lim="800000"/>
              <a:headEnd/>
              <a:tailEnd/>
            </a:ln>
            <a:effectLst/>
          </p:spPr>
          <p:txBody>
            <a:bodyPr wrap="none" anchor="ctr"/>
            <a:lstStyle/>
            <a:p>
              <a:pPr algn="ctr">
                <a:defRPr/>
              </a:pPr>
              <a:r>
                <a:rPr lang="en-US" sz="800" b="1" dirty="0" smtClean="0">
                  <a:latin typeface="Verdana" pitchFamily="34" charset="0"/>
                </a:rPr>
                <a:t>RAN CE</a:t>
              </a:r>
              <a:endParaRPr lang="en-US" sz="800" b="1" dirty="0">
                <a:latin typeface="Verdana" pitchFamily="34" charset="0"/>
              </a:endParaRPr>
            </a:p>
          </p:txBody>
        </p:sp>
        <p:sp>
          <p:nvSpPr>
            <p:cNvPr id="101" name="Text Box 41"/>
            <p:cNvSpPr txBox="1">
              <a:spLocks noChangeArrowheads="1"/>
            </p:cNvSpPr>
            <p:nvPr/>
          </p:nvSpPr>
          <p:spPr bwMode="auto">
            <a:xfrm>
              <a:off x="713411" y="3793068"/>
              <a:ext cx="7502374" cy="400110"/>
            </a:xfrm>
            <a:prstGeom prst="rect">
              <a:avLst/>
            </a:prstGeom>
            <a:noFill/>
            <a:ln w="12700">
              <a:noFill/>
              <a:miter lim="800000"/>
              <a:headEnd/>
              <a:tailEnd/>
            </a:ln>
          </p:spPr>
          <p:txBody>
            <a:bodyPr wrap="none">
              <a:spAutoFit/>
            </a:bodyPr>
            <a:lstStyle/>
            <a:p>
              <a:pPr algn="ctr" eaLnBrk="0" hangingPunct="0"/>
              <a:r>
                <a:rPr lang="en-US" sz="2000" b="1" dirty="0" smtClean="0"/>
                <a:t>Application of Carrier Ethernet for Mobile Backhaul Network</a:t>
              </a:r>
              <a:endParaRPr lang="en-US" sz="2000" b="1" dirty="0"/>
            </a:p>
          </p:txBody>
        </p:sp>
        <p:sp>
          <p:nvSpPr>
            <p:cNvPr id="63" name="Rectangle 17"/>
            <p:cNvSpPr>
              <a:spLocks noChangeArrowheads="1"/>
            </p:cNvSpPr>
            <p:nvPr/>
          </p:nvSpPr>
          <p:spPr bwMode="auto">
            <a:xfrm>
              <a:off x="3367815" y="4932905"/>
              <a:ext cx="266710" cy="133355"/>
            </a:xfrm>
            <a:prstGeom prst="rect">
              <a:avLst/>
            </a:prstGeom>
            <a:noFill/>
            <a:ln w="9525" algn="ctr">
              <a:noFill/>
              <a:miter lim="800000"/>
              <a:headEnd/>
              <a:tailEnd/>
            </a:ln>
            <a:effectLst/>
          </p:spPr>
          <p:txBody>
            <a:bodyPr wrap="none" anchor="ctr"/>
            <a:lstStyle/>
            <a:p>
              <a:pPr algn="ctr">
                <a:defRPr/>
              </a:pPr>
              <a:r>
                <a:rPr lang="en-US" sz="800" b="1" dirty="0">
                  <a:latin typeface="Verdana" pitchFamily="34" charset="0"/>
                </a:rPr>
                <a:t>UNI</a:t>
              </a:r>
            </a:p>
          </p:txBody>
        </p:sp>
        <p:pic>
          <p:nvPicPr>
            <p:cNvPr id="87" name="Picture 86" descr="uni.jpg"/>
            <p:cNvPicPr>
              <a:picLocks noChangeAspect="1"/>
            </p:cNvPicPr>
            <p:nvPr/>
          </p:nvPicPr>
          <p:blipFill>
            <a:blip r:embed="rId8" cstate="print"/>
            <a:stretch>
              <a:fillRect/>
            </a:stretch>
          </p:blipFill>
          <p:spPr>
            <a:xfrm>
              <a:off x="3484890" y="5078667"/>
              <a:ext cx="40006" cy="441189"/>
            </a:xfrm>
            <a:prstGeom prst="rect">
              <a:avLst/>
            </a:prstGeom>
            <a:effectLst>
              <a:outerShdw blurRad="50800" dist="38100" dir="2700000" algn="tl" rotWithShape="0">
                <a:prstClr val="black">
                  <a:alpha val="40000"/>
                </a:prstClr>
              </a:outerShdw>
            </a:effectLst>
          </p:spPr>
        </p:pic>
        <p:sp>
          <p:nvSpPr>
            <p:cNvPr id="62" name="Rectangle 16"/>
            <p:cNvSpPr>
              <a:spLocks noChangeArrowheads="1"/>
            </p:cNvSpPr>
            <p:nvPr/>
          </p:nvSpPr>
          <p:spPr bwMode="auto">
            <a:xfrm>
              <a:off x="3177325" y="5684272"/>
              <a:ext cx="266710" cy="125020"/>
            </a:xfrm>
            <a:prstGeom prst="rect">
              <a:avLst/>
            </a:prstGeom>
            <a:noFill/>
            <a:ln w="9525" algn="ctr">
              <a:noFill/>
              <a:miter lim="800000"/>
              <a:headEnd/>
              <a:tailEnd/>
            </a:ln>
            <a:effectLst/>
          </p:spPr>
          <p:txBody>
            <a:bodyPr wrap="none" anchor="ctr"/>
            <a:lstStyle/>
            <a:p>
              <a:pPr algn="ctr">
                <a:defRPr/>
              </a:pPr>
              <a:r>
                <a:rPr lang="en-US" sz="800" b="1" dirty="0" smtClean="0">
                  <a:latin typeface="Verdana" pitchFamily="34" charset="0"/>
                </a:rPr>
                <a:t>RAN CE</a:t>
              </a:r>
              <a:endParaRPr lang="en-US" sz="800" b="1" dirty="0">
                <a:latin typeface="Verdana" pitchFamily="34" charset="0"/>
              </a:endParaRPr>
            </a:p>
          </p:txBody>
        </p:sp>
        <p:sp>
          <p:nvSpPr>
            <p:cNvPr id="64" name="Text Box 21"/>
            <p:cNvSpPr txBox="1">
              <a:spLocks noChangeArrowheads="1"/>
            </p:cNvSpPr>
            <p:nvPr/>
          </p:nvSpPr>
          <p:spPr bwMode="auto">
            <a:xfrm>
              <a:off x="6081392" y="4916851"/>
              <a:ext cx="2300608" cy="400110"/>
            </a:xfrm>
            <a:prstGeom prst="rect">
              <a:avLst/>
            </a:prstGeom>
            <a:noFill/>
            <a:ln w="9525">
              <a:noFill/>
              <a:miter lim="800000"/>
              <a:headEnd/>
              <a:tailEnd/>
            </a:ln>
          </p:spPr>
          <p:txBody>
            <a:bodyPr wrap="square">
              <a:spAutoFit/>
            </a:bodyPr>
            <a:lstStyle/>
            <a:p>
              <a:pPr>
                <a:spcBef>
                  <a:spcPct val="50000"/>
                </a:spcBef>
              </a:pPr>
              <a:r>
                <a:rPr lang="en-US" sz="800" b="1" dirty="0" smtClean="0">
                  <a:solidFill>
                    <a:schemeClr val="accent2"/>
                  </a:solidFill>
                  <a:latin typeface="Verdana" pitchFamily="34" charset="0"/>
                </a:rPr>
                <a:t>RAN Base Station Site</a:t>
              </a:r>
            </a:p>
            <a:p>
              <a:pPr>
                <a:spcBef>
                  <a:spcPct val="50000"/>
                </a:spcBef>
              </a:pPr>
              <a:r>
                <a:rPr lang="en-US" sz="800" dirty="0" smtClean="0">
                  <a:solidFill>
                    <a:srgbClr val="002060"/>
                  </a:solidFill>
                </a:rPr>
                <a:t>Customer (Subscriber) is Mobile Operator</a:t>
              </a:r>
              <a:endParaRPr lang="en-US" sz="800" b="1" dirty="0">
                <a:solidFill>
                  <a:schemeClr val="accent2"/>
                </a:solidFill>
                <a:latin typeface="Verdana" pitchFamily="34" charset="0"/>
              </a:endParaRPr>
            </a:p>
          </p:txBody>
        </p:sp>
      </p:grpSp>
      <p:sp>
        <p:nvSpPr>
          <p:cNvPr id="117" name="Text Box 12"/>
          <p:cNvSpPr txBox="1">
            <a:spLocks noChangeArrowheads="1"/>
          </p:cNvSpPr>
          <p:nvPr/>
        </p:nvSpPr>
        <p:spPr bwMode="auto">
          <a:xfrm>
            <a:off x="0" y="914400"/>
            <a:ext cx="9144000" cy="387798"/>
          </a:xfrm>
          <a:prstGeom prst="rect">
            <a:avLst/>
          </a:prstGeom>
          <a:noFill/>
          <a:ln w="28575">
            <a:noFill/>
            <a:miter lim="800000"/>
            <a:headEnd/>
            <a:tailEnd/>
          </a:ln>
        </p:spPr>
        <p:txBody>
          <a:bodyPr wrap="square">
            <a:spAutoFit/>
          </a:bodyPr>
          <a:lstStyle/>
          <a:p>
            <a:pPr algn="ctr" eaLnBrk="0" hangingPunct="0">
              <a:lnSpc>
                <a:spcPct val="80000"/>
              </a:lnSpc>
            </a:pPr>
            <a:r>
              <a:rPr lang="en-US" sz="2400" b="1" dirty="0" smtClean="0"/>
              <a:t>Context for this Presentation</a:t>
            </a:r>
            <a:endParaRPr lang="en-US" sz="2400" b="1" dirty="0"/>
          </a:p>
        </p:txBody>
      </p:sp>
      <p:sp>
        <p:nvSpPr>
          <p:cNvPr id="77" name="Text Box 41"/>
          <p:cNvSpPr txBox="1">
            <a:spLocks noChangeArrowheads="1"/>
          </p:cNvSpPr>
          <p:nvPr/>
        </p:nvSpPr>
        <p:spPr bwMode="auto">
          <a:xfrm>
            <a:off x="2411760" y="5949280"/>
            <a:ext cx="4267200" cy="253916"/>
          </a:xfrm>
          <a:prstGeom prst="rect">
            <a:avLst/>
          </a:prstGeom>
          <a:noFill/>
          <a:ln w="12700">
            <a:noFill/>
            <a:miter lim="800000"/>
            <a:headEnd/>
            <a:tailEnd/>
          </a:ln>
        </p:spPr>
        <p:txBody>
          <a:bodyPr wrap="square">
            <a:spAutoFit/>
          </a:bodyPr>
          <a:lstStyle/>
          <a:p>
            <a:pPr algn="ctr" eaLnBrk="0" hangingPunct="0"/>
            <a:r>
              <a:rPr lang="en-US" sz="1050" b="1" dirty="0" smtClean="0"/>
              <a:t>* Full details in MEF Mobile Backhaul Reference Presentation</a:t>
            </a:r>
            <a:endParaRPr lang="en-US" sz="1050" b="1" dirty="0"/>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p:spPr>
        <p:txBody>
          <a:bodyPr/>
          <a:lstStyle/>
          <a:p>
            <a:pPr marL="341313" indent="-341313"/>
            <a:r>
              <a:rPr lang="en-US" sz="2800" dirty="0" smtClean="0"/>
              <a:t>	Enhancements: Performance objectives</a:t>
            </a:r>
            <a:endParaRPr lang="en-US" sz="2800" dirty="0"/>
          </a:p>
        </p:txBody>
      </p:sp>
      <p:graphicFrame>
        <p:nvGraphicFramePr>
          <p:cNvPr id="4" name="Table 3"/>
          <p:cNvGraphicFramePr>
            <a:graphicFrameLocks noGrp="1"/>
          </p:cNvGraphicFramePr>
          <p:nvPr/>
        </p:nvGraphicFramePr>
        <p:xfrm>
          <a:off x="685800" y="838200"/>
          <a:ext cx="7702551" cy="3962402"/>
        </p:xfrm>
        <a:graphic>
          <a:graphicData uri="http://schemas.openxmlformats.org/drawingml/2006/table">
            <a:tbl>
              <a:tblPr/>
              <a:tblGrid>
                <a:gridCol w="1293894"/>
                <a:gridCol w="913336"/>
                <a:gridCol w="913336"/>
                <a:gridCol w="837225"/>
                <a:gridCol w="837225"/>
                <a:gridCol w="837225"/>
                <a:gridCol w="837225"/>
                <a:gridCol w="1233085"/>
              </a:tblGrid>
              <a:tr h="442178">
                <a:tc rowSpan="2">
                  <a:txBody>
                    <a:bodyPr/>
                    <a:lstStyle/>
                    <a:p>
                      <a:pPr marL="0" marR="0" algn="ctr">
                        <a:spcBef>
                          <a:spcPts val="0"/>
                        </a:spcBef>
                        <a:spcAft>
                          <a:spcPts val="0"/>
                        </a:spcAft>
                      </a:pPr>
                      <a:r>
                        <a:rPr lang="en-US" sz="1400" dirty="0">
                          <a:latin typeface="Times New Roman"/>
                          <a:ea typeface="Times New Roman"/>
                        </a:rPr>
                        <a:t>Performance</a:t>
                      </a:r>
                    </a:p>
                    <a:p>
                      <a:pPr marL="0" marR="0" algn="ctr">
                        <a:spcBef>
                          <a:spcPts val="0"/>
                        </a:spcBef>
                        <a:spcAft>
                          <a:spcPts val="0"/>
                        </a:spcAft>
                      </a:pPr>
                      <a:r>
                        <a:rPr lang="en-US" sz="1400" dirty="0">
                          <a:latin typeface="Times New Roman"/>
                          <a:ea typeface="Times New Roman"/>
                        </a:rPr>
                        <a:t>Attributes</a:t>
                      </a:r>
                    </a:p>
                  </a:txBody>
                  <a:tcPr marL="60079" marR="60079" marT="7069" marB="706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gridSpan="2">
                  <a:txBody>
                    <a:bodyPr/>
                    <a:lstStyle/>
                    <a:p>
                      <a:pPr marL="0" marR="0" algn="ctr">
                        <a:spcBef>
                          <a:spcPts val="0"/>
                        </a:spcBef>
                        <a:spcAft>
                          <a:spcPts val="0"/>
                        </a:spcAft>
                      </a:pPr>
                      <a:r>
                        <a:rPr lang="en-US" sz="1400" dirty="0">
                          <a:latin typeface="Times New Roman"/>
                          <a:ea typeface="Times New Roman"/>
                        </a:rPr>
                        <a:t>CoS Label H</a:t>
                      </a:r>
                    </a:p>
                  </a:txBody>
                  <a:tcPr marL="60079" marR="60079" marT="7069" marB="706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hMerge="1">
                  <a:txBody>
                    <a:bodyPr/>
                    <a:lstStyle/>
                    <a:p>
                      <a:endParaRPr lang="en-US"/>
                    </a:p>
                  </a:txBody>
                  <a:tcPr/>
                </a:tc>
                <a:tc gridSpan="2">
                  <a:txBody>
                    <a:bodyPr/>
                    <a:lstStyle/>
                    <a:p>
                      <a:pPr marL="0" marR="0" algn="ctr">
                        <a:spcBef>
                          <a:spcPts val="0"/>
                        </a:spcBef>
                        <a:spcAft>
                          <a:spcPts val="0"/>
                        </a:spcAft>
                      </a:pPr>
                      <a:r>
                        <a:rPr lang="en-US" sz="1400" dirty="0">
                          <a:latin typeface="Times New Roman"/>
                          <a:ea typeface="Times New Roman"/>
                        </a:rPr>
                        <a:t>CoS Label M</a:t>
                      </a:r>
                    </a:p>
                  </a:txBody>
                  <a:tcPr marL="60079" marR="60079" marT="7069" marB="706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hMerge="1">
                  <a:txBody>
                    <a:bodyPr/>
                    <a:lstStyle/>
                    <a:p>
                      <a:endParaRPr lang="en-US"/>
                    </a:p>
                  </a:txBody>
                  <a:tcPr/>
                </a:tc>
                <a:tc gridSpan="2">
                  <a:txBody>
                    <a:bodyPr/>
                    <a:lstStyle/>
                    <a:p>
                      <a:pPr marL="0" marR="0" algn="ctr">
                        <a:spcBef>
                          <a:spcPts val="0"/>
                        </a:spcBef>
                        <a:spcAft>
                          <a:spcPts val="0"/>
                        </a:spcAft>
                      </a:pPr>
                      <a:r>
                        <a:rPr lang="en-US" sz="1400" dirty="0">
                          <a:latin typeface="Times New Roman"/>
                          <a:ea typeface="Times New Roman"/>
                        </a:rPr>
                        <a:t>CoS Label L</a:t>
                      </a:r>
                      <a:r>
                        <a:rPr lang="en-US" sz="1400" baseline="30000" dirty="0">
                          <a:latin typeface="Times New Roman"/>
                          <a:ea typeface="Times New Roman"/>
                        </a:rPr>
                        <a:t>1</a:t>
                      </a:r>
                      <a:endParaRPr lang="en-US" sz="1400" dirty="0">
                        <a:latin typeface="Times New Roman"/>
                        <a:ea typeface="Times New Roman"/>
                      </a:endParaRPr>
                    </a:p>
                  </a:txBody>
                  <a:tcPr marL="60079" marR="60079" marT="7069" marB="706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hMerge="1">
                  <a:txBody>
                    <a:bodyPr/>
                    <a:lstStyle/>
                    <a:p>
                      <a:endParaRPr lang="en-US"/>
                    </a:p>
                  </a:txBody>
                  <a:tcPr/>
                </a:tc>
                <a:tc rowSpan="2">
                  <a:txBody>
                    <a:bodyPr/>
                    <a:lstStyle/>
                    <a:p>
                      <a:pPr marL="0" marR="0" algn="ctr">
                        <a:spcBef>
                          <a:spcPts val="0"/>
                        </a:spcBef>
                        <a:spcAft>
                          <a:spcPts val="0"/>
                        </a:spcAft>
                      </a:pPr>
                      <a:r>
                        <a:rPr lang="en-US" sz="1400" dirty="0">
                          <a:latin typeface="Times New Roman"/>
                          <a:ea typeface="Times New Roman"/>
                        </a:rPr>
                        <a:t>Applicability</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r>
              <a:tr h="544123">
                <a:tc vMerge="1">
                  <a:txBody>
                    <a:bodyPr/>
                    <a:lstStyle/>
                    <a:p>
                      <a:endParaRPr lang="en-US"/>
                    </a:p>
                  </a:txBody>
                  <a:tcPr/>
                </a:tc>
                <a:tc>
                  <a:txBody>
                    <a:bodyPr/>
                    <a:lstStyle/>
                    <a:p>
                      <a:pPr marL="0" marR="0" algn="ctr">
                        <a:spcBef>
                          <a:spcPts val="0"/>
                        </a:spcBef>
                        <a:spcAft>
                          <a:spcPts val="0"/>
                        </a:spcAft>
                      </a:pPr>
                      <a:r>
                        <a:rPr lang="en-US" sz="1400" dirty="0">
                          <a:latin typeface="Times New Roman"/>
                          <a:ea typeface="Times New Roman"/>
                        </a:rPr>
                        <a:t>Pt-Pt</a:t>
                      </a:r>
                    </a:p>
                  </a:txBody>
                  <a:tcPr marL="60079" marR="60079" marT="7069" marB="706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a:txBody>
                    <a:bodyPr/>
                    <a:lstStyle/>
                    <a:p>
                      <a:pPr marL="0" marR="0" algn="ctr">
                        <a:spcBef>
                          <a:spcPts val="0"/>
                        </a:spcBef>
                        <a:spcAft>
                          <a:spcPts val="0"/>
                        </a:spcAft>
                      </a:pPr>
                      <a:r>
                        <a:rPr lang="en-US" sz="1400" dirty="0" smtClean="0">
                          <a:latin typeface="Times New Roman"/>
                          <a:ea typeface="Times New Roman"/>
                        </a:rPr>
                        <a:t>Multipoint</a:t>
                      </a:r>
                      <a:endParaRPr lang="en-US" sz="1400" dirty="0">
                        <a:latin typeface="Times New Roman"/>
                        <a:ea typeface="Times New Roman"/>
                      </a:endParaRPr>
                    </a:p>
                  </a:txBody>
                  <a:tcPr marL="60079" marR="60079" marT="7069" marB="706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a:txBody>
                    <a:bodyPr/>
                    <a:lstStyle/>
                    <a:p>
                      <a:pPr marL="0" marR="0" algn="ctr">
                        <a:spcBef>
                          <a:spcPts val="0"/>
                        </a:spcBef>
                        <a:spcAft>
                          <a:spcPts val="0"/>
                        </a:spcAft>
                      </a:pPr>
                      <a:r>
                        <a:rPr lang="en-US" sz="1400" dirty="0">
                          <a:latin typeface="Times New Roman"/>
                          <a:ea typeface="Times New Roman"/>
                        </a:rPr>
                        <a:t>Pt-Pt</a:t>
                      </a:r>
                    </a:p>
                  </a:txBody>
                  <a:tcPr marL="60079" marR="60079" marT="7069" marB="706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a:txBody>
                    <a:bodyPr/>
                    <a:lstStyle/>
                    <a:p>
                      <a:pPr marL="0" marR="0" algn="ctr">
                        <a:spcBef>
                          <a:spcPts val="0"/>
                        </a:spcBef>
                        <a:spcAft>
                          <a:spcPts val="0"/>
                        </a:spcAft>
                      </a:pPr>
                      <a:r>
                        <a:rPr lang="en-US" sz="1400" dirty="0" smtClean="0">
                          <a:latin typeface="Times New Roman"/>
                          <a:ea typeface="Times New Roman"/>
                        </a:rPr>
                        <a:t>Multipoint</a:t>
                      </a:r>
                      <a:endParaRPr lang="en-US" sz="1400" dirty="0">
                        <a:latin typeface="Times New Roman"/>
                        <a:ea typeface="Times New Roman"/>
                      </a:endParaRPr>
                    </a:p>
                  </a:txBody>
                  <a:tcPr marL="60079" marR="60079" marT="7069" marB="706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a:txBody>
                    <a:bodyPr/>
                    <a:lstStyle/>
                    <a:p>
                      <a:pPr marL="0" marR="0" algn="ctr">
                        <a:spcBef>
                          <a:spcPts val="0"/>
                        </a:spcBef>
                        <a:spcAft>
                          <a:spcPts val="0"/>
                        </a:spcAft>
                      </a:pPr>
                      <a:r>
                        <a:rPr lang="en-US" sz="1400" dirty="0">
                          <a:latin typeface="Times New Roman"/>
                          <a:ea typeface="Times New Roman"/>
                        </a:rPr>
                        <a:t>Pt-Pt</a:t>
                      </a:r>
                    </a:p>
                  </a:txBody>
                  <a:tcPr marL="60079" marR="60079" marT="7069" marB="706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a:txBody>
                    <a:bodyPr/>
                    <a:lstStyle/>
                    <a:p>
                      <a:pPr marL="0" marR="0">
                        <a:spcBef>
                          <a:spcPts val="0"/>
                        </a:spcBef>
                        <a:spcAft>
                          <a:spcPts val="0"/>
                        </a:spcAft>
                      </a:pPr>
                      <a:r>
                        <a:rPr lang="en-US" sz="1400" dirty="0" smtClean="0">
                          <a:latin typeface="Times New Roman"/>
                          <a:ea typeface="Times New Roman"/>
                        </a:rPr>
                        <a:t>Multipoint</a:t>
                      </a:r>
                      <a:endParaRPr lang="en-US" sz="1400" dirty="0">
                        <a:latin typeface="Times New Roman"/>
                        <a:ea typeface="Times New Roman"/>
                      </a:endParaRPr>
                    </a:p>
                  </a:txBody>
                  <a:tcPr marL="60079" marR="60079" marT="7069" marB="706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vMerge="1">
                  <a:txBody>
                    <a:bodyPr/>
                    <a:lstStyle/>
                    <a:p>
                      <a:endParaRPr lang="en-US"/>
                    </a:p>
                  </a:txBody>
                  <a:tcPr/>
                </a:tc>
              </a:tr>
              <a:tr h="497450">
                <a:tc>
                  <a:txBody>
                    <a:bodyPr/>
                    <a:lstStyle/>
                    <a:p>
                      <a:pPr marL="0" marR="0" algn="ctr">
                        <a:spcBef>
                          <a:spcPts val="100"/>
                        </a:spcBef>
                        <a:spcAft>
                          <a:spcPts val="100"/>
                        </a:spcAft>
                      </a:pPr>
                      <a:r>
                        <a:rPr lang="en-US" sz="1400" dirty="0">
                          <a:latin typeface="Times New Roman"/>
                          <a:ea typeface="Times New Roman"/>
                        </a:rPr>
                        <a:t>FD (ms)</a:t>
                      </a:r>
                    </a:p>
                  </a:txBody>
                  <a:tcPr marL="60079" marR="60079" marT="7069" marB="706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100"/>
                        </a:spcBef>
                        <a:spcAft>
                          <a:spcPts val="100"/>
                        </a:spcAft>
                      </a:pPr>
                      <a:r>
                        <a:rPr lang="en-US" sz="1400" dirty="0">
                          <a:latin typeface="Symbol"/>
                          <a:ea typeface="Times New Roman"/>
                          <a:cs typeface="Symbol"/>
                        </a:rPr>
                        <a:t>£ </a:t>
                      </a:r>
                      <a:r>
                        <a:rPr lang="en-US" sz="1400" dirty="0">
                          <a:latin typeface="Times New Roman"/>
                          <a:ea typeface="Times New Roman"/>
                        </a:rPr>
                        <a:t>10</a:t>
                      </a:r>
                    </a:p>
                  </a:txBody>
                  <a:tcPr marL="60079" marR="60079" marT="7069" marB="706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100"/>
                        </a:spcBef>
                        <a:spcAft>
                          <a:spcPts val="100"/>
                        </a:spcAft>
                      </a:pPr>
                      <a:r>
                        <a:rPr lang="en-US" sz="1400" dirty="0">
                          <a:latin typeface="Times New Roman"/>
                          <a:ea typeface="Times New Roman"/>
                        </a:rPr>
                        <a:t>TBD</a:t>
                      </a:r>
                    </a:p>
                  </a:txBody>
                  <a:tcPr marL="60079" marR="60079" marT="7069" marB="706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100"/>
                        </a:spcBef>
                        <a:spcAft>
                          <a:spcPts val="100"/>
                        </a:spcAft>
                      </a:pPr>
                      <a:r>
                        <a:rPr lang="en-US" sz="1400" dirty="0">
                          <a:latin typeface="Symbol"/>
                          <a:ea typeface="Times New Roman"/>
                          <a:cs typeface="Symbol"/>
                        </a:rPr>
                        <a:t>£ </a:t>
                      </a:r>
                      <a:r>
                        <a:rPr lang="en-US" sz="1400" dirty="0">
                          <a:latin typeface="Times New Roman"/>
                          <a:ea typeface="Times New Roman"/>
                        </a:rPr>
                        <a:t>20</a:t>
                      </a:r>
                    </a:p>
                  </a:txBody>
                  <a:tcPr marL="60079" marR="60079" marT="7069" marB="706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100"/>
                        </a:spcBef>
                        <a:spcAft>
                          <a:spcPts val="100"/>
                        </a:spcAft>
                      </a:pPr>
                      <a:r>
                        <a:rPr lang="en-US" sz="1400" dirty="0">
                          <a:latin typeface="Times New Roman"/>
                          <a:ea typeface="Times New Roman"/>
                        </a:rPr>
                        <a:t>TBD</a:t>
                      </a:r>
                    </a:p>
                  </a:txBody>
                  <a:tcPr marL="60079" marR="60079" marT="7069" marB="706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100"/>
                        </a:spcBef>
                        <a:spcAft>
                          <a:spcPts val="100"/>
                        </a:spcAft>
                      </a:pPr>
                      <a:r>
                        <a:rPr lang="en-US" sz="1400" dirty="0">
                          <a:latin typeface="Symbol"/>
                          <a:ea typeface="Times New Roman"/>
                          <a:cs typeface="Symbol"/>
                        </a:rPr>
                        <a:t>£ </a:t>
                      </a:r>
                      <a:r>
                        <a:rPr lang="en-US" sz="1400" dirty="0">
                          <a:latin typeface="Times New Roman"/>
                          <a:ea typeface="Times New Roman"/>
                        </a:rPr>
                        <a:t>37</a:t>
                      </a:r>
                    </a:p>
                  </a:txBody>
                  <a:tcPr marL="60079" marR="60079" marT="7069" marB="706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100"/>
                        </a:spcBef>
                        <a:spcAft>
                          <a:spcPts val="100"/>
                        </a:spcAft>
                      </a:pPr>
                      <a:r>
                        <a:rPr lang="en-US" sz="1400" dirty="0">
                          <a:latin typeface="Times New Roman"/>
                          <a:ea typeface="Times New Roman"/>
                        </a:rPr>
                        <a:t>TBD</a:t>
                      </a:r>
                    </a:p>
                  </a:txBody>
                  <a:tcPr marL="60079" marR="60079" marT="7069" marB="706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spcBef>
                          <a:spcPts val="100"/>
                        </a:spcBef>
                        <a:spcAft>
                          <a:spcPts val="100"/>
                        </a:spcAft>
                      </a:pPr>
                      <a:endParaRPr lang="en-US" sz="1400" dirty="0">
                        <a:latin typeface="Times New Roman"/>
                        <a:ea typeface="Times New Roman"/>
                      </a:endParaRPr>
                    </a:p>
                    <a:p>
                      <a:pPr marL="53975" marR="0" indent="0" algn="ctr">
                        <a:spcBef>
                          <a:spcPts val="100"/>
                        </a:spcBef>
                        <a:spcAft>
                          <a:spcPts val="100"/>
                        </a:spcAft>
                      </a:pPr>
                      <a:r>
                        <a:rPr lang="en-US" sz="1400" dirty="0">
                          <a:latin typeface="Times New Roman"/>
                          <a:ea typeface="Times New Roman"/>
                        </a:rPr>
                        <a:t>At least one of either FD or MFD required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7450">
                <a:tc>
                  <a:txBody>
                    <a:bodyPr/>
                    <a:lstStyle/>
                    <a:p>
                      <a:pPr marL="0" marR="0" algn="ctr">
                        <a:spcBef>
                          <a:spcPts val="100"/>
                        </a:spcBef>
                        <a:spcAft>
                          <a:spcPts val="100"/>
                        </a:spcAft>
                      </a:pPr>
                      <a:r>
                        <a:rPr lang="en-US" sz="1400" dirty="0">
                          <a:latin typeface="Times New Roman"/>
                          <a:ea typeface="Times New Roman"/>
                        </a:rPr>
                        <a:t>MFD (ms)</a:t>
                      </a:r>
                    </a:p>
                  </a:txBody>
                  <a:tcPr marL="60079" marR="60079" marT="7069" marB="706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100"/>
                        </a:spcBef>
                        <a:spcAft>
                          <a:spcPts val="100"/>
                        </a:spcAft>
                      </a:pPr>
                      <a:r>
                        <a:rPr lang="en-US" sz="1400" dirty="0">
                          <a:latin typeface="Symbol"/>
                          <a:ea typeface="Times New Roman"/>
                          <a:cs typeface="Symbol"/>
                        </a:rPr>
                        <a:t>£ </a:t>
                      </a:r>
                      <a:r>
                        <a:rPr lang="en-US" sz="1400" dirty="0">
                          <a:latin typeface="Times New Roman"/>
                          <a:ea typeface="Times New Roman"/>
                        </a:rPr>
                        <a:t>7</a:t>
                      </a:r>
                    </a:p>
                  </a:txBody>
                  <a:tcPr marL="60079" marR="60079" marT="7069" marB="706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100"/>
                        </a:spcBef>
                        <a:spcAft>
                          <a:spcPts val="100"/>
                        </a:spcAft>
                      </a:pPr>
                      <a:r>
                        <a:rPr lang="en-US" sz="1400" dirty="0">
                          <a:latin typeface="Times New Roman"/>
                          <a:ea typeface="Times New Roman"/>
                        </a:rPr>
                        <a:t>TBD</a:t>
                      </a:r>
                    </a:p>
                  </a:txBody>
                  <a:tcPr marL="60079" marR="60079" marT="7069" marB="706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100"/>
                        </a:spcBef>
                        <a:spcAft>
                          <a:spcPts val="100"/>
                        </a:spcAft>
                      </a:pPr>
                      <a:r>
                        <a:rPr lang="en-US" sz="1400" dirty="0">
                          <a:latin typeface="Symbol"/>
                          <a:ea typeface="Times New Roman"/>
                          <a:cs typeface="Symbol"/>
                        </a:rPr>
                        <a:t>£ </a:t>
                      </a:r>
                      <a:r>
                        <a:rPr lang="en-US" sz="1400" dirty="0">
                          <a:latin typeface="Times New Roman"/>
                          <a:ea typeface="Times New Roman"/>
                        </a:rPr>
                        <a:t>13</a:t>
                      </a:r>
                    </a:p>
                  </a:txBody>
                  <a:tcPr marL="60079" marR="60079" marT="7069" marB="706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100"/>
                        </a:spcBef>
                        <a:spcAft>
                          <a:spcPts val="100"/>
                        </a:spcAft>
                      </a:pPr>
                      <a:r>
                        <a:rPr lang="en-US" sz="1400" dirty="0">
                          <a:latin typeface="Times New Roman"/>
                          <a:ea typeface="Times New Roman"/>
                        </a:rPr>
                        <a:t>TBD</a:t>
                      </a:r>
                    </a:p>
                  </a:txBody>
                  <a:tcPr marL="60079" marR="60079" marT="7069" marB="706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100"/>
                        </a:spcBef>
                        <a:spcAft>
                          <a:spcPts val="100"/>
                        </a:spcAft>
                      </a:pPr>
                      <a:r>
                        <a:rPr lang="en-US" sz="1400" dirty="0">
                          <a:latin typeface="Symbol"/>
                          <a:ea typeface="Times New Roman"/>
                          <a:cs typeface="Symbol"/>
                        </a:rPr>
                        <a:t>£ </a:t>
                      </a:r>
                      <a:r>
                        <a:rPr lang="en-US" sz="1400" dirty="0">
                          <a:latin typeface="Times New Roman"/>
                          <a:ea typeface="Times New Roman"/>
                        </a:rPr>
                        <a:t>28</a:t>
                      </a:r>
                    </a:p>
                  </a:txBody>
                  <a:tcPr marL="60079" marR="60079" marT="7069" marB="706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100"/>
                        </a:spcBef>
                        <a:spcAft>
                          <a:spcPts val="100"/>
                        </a:spcAft>
                      </a:pPr>
                      <a:r>
                        <a:rPr lang="en-US" sz="1400" dirty="0">
                          <a:latin typeface="Times New Roman"/>
                          <a:ea typeface="Times New Roman"/>
                        </a:rPr>
                        <a:t>TBD</a:t>
                      </a:r>
                    </a:p>
                  </a:txBody>
                  <a:tcPr marL="60079" marR="60079" marT="7069" marB="706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r>
              <a:tr h="497450">
                <a:tc>
                  <a:txBody>
                    <a:bodyPr/>
                    <a:lstStyle/>
                    <a:p>
                      <a:pPr marL="0" marR="0" algn="ctr">
                        <a:spcBef>
                          <a:spcPts val="100"/>
                        </a:spcBef>
                        <a:spcAft>
                          <a:spcPts val="100"/>
                        </a:spcAft>
                      </a:pPr>
                      <a:r>
                        <a:rPr lang="en-US" sz="1400" dirty="0">
                          <a:latin typeface="Times New Roman"/>
                          <a:ea typeface="Times New Roman"/>
                        </a:rPr>
                        <a:t>IFDV (ms)</a:t>
                      </a:r>
                    </a:p>
                  </a:txBody>
                  <a:tcPr marL="60079" marR="60079" marT="7069" marB="706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100"/>
                        </a:spcBef>
                        <a:spcAft>
                          <a:spcPts val="100"/>
                        </a:spcAft>
                      </a:pPr>
                      <a:endParaRPr lang="en-US" sz="1400" dirty="0">
                        <a:latin typeface="Times New Roman"/>
                        <a:ea typeface="Times New Roman"/>
                      </a:endParaRPr>
                    </a:p>
                    <a:p>
                      <a:pPr marL="0" marR="0" algn="ctr">
                        <a:spcBef>
                          <a:spcPts val="100"/>
                        </a:spcBef>
                        <a:spcAft>
                          <a:spcPts val="100"/>
                        </a:spcAft>
                      </a:pPr>
                      <a:r>
                        <a:rPr lang="en-US" sz="1400" dirty="0">
                          <a:latin typeface="Symbol"/>
                          <a:ea typeface="Times New Roman"/>
                          <a:cs typeface="Symbol"/>
                        </a:rPr>
                        <a:t>£ </a:t>
                      </a:r>
                      <a:r>
                        <a:rPr lang="en-US" sz="1400" dirty="0">
                          <a:latin typeface="Times New Roman"/>
                          <a:ea typeface="Times New Roman"/>
                        </a:rPr>
                        <a:t>3</a:t>
                      </a:r>
                    </a:p>
                  </a:txBody>
                  <a:tcPr marL="60079" marR="60079" marT="7069" marB="70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100"/>
                        </a:spcBef>
                        <a:spcAft>
                          <a:spcPts val="100"/>
                        </a:spcAft>
                      </a:pPr>
                      <a:r>
                        <a:rPr lang="en-US" sz="1400" dirty="0">
                          <a:latin typeface="Times New Roman"/>
                          <a:ea typeface="Times New Roman"/>
                        </a:rPr>
                        <a:t>TBD</a:t>
                      </a:r>
                    </a:p>
                  </a:txBody>
                  <a:tcPr marL="60079" marR="60079" marT="7069" marB="706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100"/>
                        </a:spcBef>
                        <a:spcAft>
                          <a:spcPts val="100"/>
                        </a:spcAft>
                      </a:pPr>
                      <a:r>
                        <a:rPr lang="en-US" sz="1400" dirty="0">
                          <a:latin typeface="Symbol"/>
                          <a:ea typeface="Times New Roman"/>
                          <a:cs typeface="Symbol"/>
                        </a:rPr>
                        <a:t>£ </a:t>
                      </a:r>
                      <a:r>
                        <a:rPr lang="en-US" sz="1400" dirty="0">
                          <a:latin typeface="Times New Roman"/>
                          <a:ea typeface="Times New Roman"/>
                        </a:rPr>
                        <a:t>8 or N/S </a:t>
                      </a:r>
                      <a:r>
                        <a:rPr lang="en-US" sz="1400" baseline="30000" dirty="0">
                          <a:latin typeface="Times New Roman"/>
                          <a:ea typeface="Times New Roman"/>
                        </a:rPr>
                        <a:t>2</a:t>
                      </a:r>
                      <a:endParaRPr lang="en-US" sz="1400" dirty="0">
                        <a:latin typeface="Times New Roman"/>
                        <a:ea typeface="Times New Roman"/>
                      </a:endParaRPr>
                    </a:p>
                  </a:txBody>
                  <a:tcPr marL="60079" marR="60079" marT="7069" marB="706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100"/>
                        </a:spcBef>
                        <a:spcAft>
                          <a:spcPts val="100"/>
                        </a:spcAft>
                      </a:pPr>
                      <a:r>
                        <a:rPr lang="en-US" sz="1400" dirty="0">
                          <a:latin typeface="Times New Roman"/>
                          <a:ea typeface="Times New Roman"/>
                        </a:rPr>
                        <a:t>TBD</a:t>
                      </a:r>
                    </a:p>
                  </a:txBody>
                  <a:tcPr marL="60079" marR="60079" marT="7069" marB="706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100"/>
                        </a:spcBef>
                        <a:spcAft>
                          <a:spcPts val="100"/>
                        </a:spcAft>
                      </a:pPr>
                      <a:r>
                        <a:rPr lang="en-US" sz="1400" dirty="0">
                          <a:latin typeface="Times New Roman"/>
                          <a:ea typeface="Times New Roman"/>
                        </a:rPr>
                        <a:t>N/S</a:t>
                      </a:r>
                    </a:p>
                  </a:txBody>
                  <a:tcPr marL="60079" marR="60079" marT="7069" marB="706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100"/>
                        </a:spcBef>
                        <a:spcAft>
                          <a:spcPts val="100"/>
                        </a:spcAft>
                      </a:pPr>
                      <a:r>
                        <a:rPr lang="en-US" sz="1400" dirty="0">
                          <a:latin typeface="Times New Roman"/>
                          <a:ea typeface="Times New Roman"/>
                        </a:rPr>
                        <a:t>TBD</a:t>
                      </a:r>
                    </a:p>
                  </a:txBody>
                  <a:tcPr marL="60079" marR="60079" marT="7069" marB="706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spcBef>
                          <a:spcPts val="100"/>
                        </a:spcBef>
                        <a:spcAft>
                          <a:spcPts val="100"/>
                        </a:spcAft>
                      </a:pPr>
                      <a:endParaRPr lang="en-US" sz="1400" dirty="0">
                        <a:latin typeface="Times New Roman"/>
                        <a:ea typeface="Times New Roman"/>
                      </a:endParaRPr>
                    </a:p>
                    <a:p>
                      <a:pPr marL="0" marR="0" algn="ctr">
                        <a:spcBef>
                          <a:spcPts val="100"/>
                        </a:spcBef>
                        <a:spcAft>
                          <a:spcPts val="100"/>
                        </a:spcAft>
                      </a:pPr>
                      <a:r>
                        <a:rPr lang="en-US" sz="1400" dirty="0">
                          <a:latin typeface="Times New Roman"/>
                          <a:ea typeface="Times New Roman"/>
                        </a:rPr>
                        <a:t>At least one of either FDR or IFDV required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8851">
                <a:tc>
                  <a:txBody>
                    <a:bodyPr/>
                    <a:lstStyle/>
                    <a:p>
                      <a:pPr marL="0" marR="0" algn="ctr">
                        <a:spcBef>
                          <a:spcPts val="100"/>
                        </a:spcBef>
                        <a:spcAft>
                          <a:spcPts val="100"/>
                        </a:spcAft>
                      </a:pPr>
                      <a:r>
                        <a:rPr lang="en-US" sz="1400" dirty="0">
                          <a:latin typeface="Times New Roman"/>
                          <a:ea typeface="Times New Roman"/>
                        </a:rPr>
                        <a:t>FDR (ms)</a:t>
                      </a:r>
                    </a:p>
                  </a:txBody>
                  <a:tcPr marL="60079" marR="60079" marT="7069" marB="706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100"/>
                        </a:spcBef>
                        <a:spcAft>
                          <a:spcPts val="100"/>
                        </a:spcAft>
                      </a:pPr>
                      <a:r>
                        <a:rPr lang="en-US" sz="1400" dirty="0">
                          <a:latin typeface="Symbol"/>
                          <a:ea typeface="Times New Roman"/>
                          <a:cs typeface="Symbol"/>
                        </a:rPr>
                        <a:t>£ 5</a:t>
                      </a:r>
                      <a:endParaRPr lang="en-US" sz="1400" dirty="0">
                        <a:latin typeface="Times New Roman"/>
                        <a:ea typeface="Times New Roman"/>
                      </a:endParaRPr>
                    </a:p>
                  </a:txBody>
                  <a:tcPr marL="60079" marR="60079" marT="7069" marB="706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100"/>
                        </a:spcBef>
                        <a:spcAft>
                          <a:spcPts val="100"/>
                        </a:spcAft>
                      </a:pPr>
                      <a:r>
                        <a:rPr lang="en-US" sz="1400" dirty="0">
                          <a:latin typeface="Times New Roman"/>
                          <a:ea typeface="Times New Roman"/>
                        </a:rPr>
                        <a:t>TBD</a:t>
                      </a:r>
                    </a:p>
                  </a:txBody>
                  <a:tcPr marL="60079" marR="60079" marT="7069" marB="706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100"/>
                        </a:spcBef>
                        <a:spcAft>
                          <a:spcPts val="100"/>
                        </a:spcAft>
                      </a:pPr>
                      <a:r>
                        <a:rPr lang="en-US" sz="1400" dirty="0">
                          <a:latin typeface="Symbol"/>
                          <a:ea typeface="Times New Roman"/>
                          <a:cs typeface="Symbol"/>
                        </a:rPr>
                        <a:t>£ </a:t>
                      </a:r>
                      <a:r>
                        <a:rPr lang="en-US" sz="1400" dirty="0">
                          <a:latin typeface="Times New Roman"/>
                          <a:ea typeface="Times New Roman"/>
                        </a:rPr>
                        <a:t>10 or N/S </a:t>
                      </a:r>
                      <a:r>
                        <a:rPr lang="en-US" sz="1400" baseline="30000" dirty="0">
                          <a:latin typeface="Times New Roman"/>
                          <a:ea typeface="Times New Roman"/>
                        </a:rPr>
                        <a:t>2</a:t>
                      </a:r>
                      <a:endParaRPr lang="en-US" sz="1400" dirty="0">
                        <a:latin typeface="Times New Roman"/>
                        <a:ea typeface="Times New Roman"/>
                      </a:endParaRPr>
                    </a:p>
                  </a:txBody>
                  <a:tcPr marL="60079" marR="60079" marT="7069" marB="706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100"/>
                        </a:spcBef>
                        <a:spcAft>
                          <a:spcPts val="100"/>
                        </a:spcAft>
                      </a:pPr>
                      <a:r>
                        <a:rPr lang="en-US" sz="1400" dirty="0">
                          <a:latin typeface="Times New Roman"/>
                          <a:ea typeface="Times New Roman"/>
                        </a:rPr>
                        <a:t>TBD</a:t>
                      </a:r>
                    </a:p>
                  </a:txBody>
                  <a:tcPr marL="60079" marR="60079" marT="7069" marB="706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100"/>
                        </a:spcBef>
                        <a:spcAft>
                          <a:spcPts val="100"/>
                        </a:spcAft>
                      </a:pPr>
                      <a:r>
                        <a:rPr lang="en-US" sz="1400" dirty="0">
                          <a:latin typeface="Times New Roman"/>
                          <a:ea typeface="Times New Roman"/>
                        </a:rPr>
                        <a:t>N/S</a:t>
                      </a:r>
                    </a:p>
                  </a:txBody>
                  <a:tcPr marL="60079" marR="60079" marT="7069" marB="706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100"/>
                        </a:spcBef>
                        <a:spcAft>
                          <a:spcPts val="100"/>
                        </a:spcAft>
                      </a:pPr>
                      <a:r>
                        <a:rPr lang="en-US" sz="1400" dirty="0">
                          <a:latin typeface="Times New Roman"/>
                          <a:ea typeface="Times New Roman"/>
                        </a:rPr>
                        <a:t>TBD</a:t>
                      </a:r>
                    </a:p>
                  </a:txBody>
                  <a:tcPr marL="60079" marR="60079" marT="7069" marB="706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r>
              <a:tr h="497450">
                <a:tc>
                  <a:txBody>
                    <a:bodyPr/>
                    <a:lstStyle/>
                    <a:p>
                      <a:pPr marL="0" marR="0" algn="ctr">
                        <a:spcBef>
                          <a:spcPts val="100"/>
                        </a:spcBef>
                        <a:spcAft>
                          <a:spcPts val="100"/>
                        </a:spcAft>
                      </a:pPr>
                      <a:r>
                        <a:rPr lang="en-US" sz="1400" dirty="0">
                          <a:latin typeface="Times New Roman"/>
                          <a:ea typeface="Times New Roman"/>
                        </a:rPr>
                        <a:t>FLR (ratio)</a:t>
                      </a:r>
                    </a:p>
                  </a:txBody>
                  <a:tcPr marL="60079" marR="60079" marT="7069" marB="706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100"/>
                        </a:spcBef>
                        <a:spcAft>
                          <a:spcPts val="100"/>
                        </a:spcAft>
                      </a:pPr>
                      <a:r>
                        <a:rPr lang="en-US" sz="1400" dirty="0">
                          <a:latin typeface="Symbol"/>
                          <a:ea typeface="Times New Roman"/>
                          <a:cs typeface="Symbol"/>
                        </a:rPr>
                        <a:t>£ </a:t>
                      </a:r>
                      <a:r>
                        <a:rPr lang="en-US" sz="1400" dirty="0">
                          <a:latin typeface="Times New Roman"/>
                          <a:ea typeface="Times New Roman"/>
                        </a:rPr>
                        <a:t>.01% i.e. 10</a:t>
                      </a:r>
                      <a:r>
                        <a:rPr lang="en-US" sz="1400" baseline="30000" dirty="0">
                          <a:latin typeface="Times New Roman"/>
                          <a:ea typeface="Times New Roman"/>
                        </a:rPr>
                        <a:t>-4</a:t>
                      </a:r>
                      <a:endParaRPr lang="en-US" sz="1400" dirty="0">
                        <a:latin typeface="Times New Roman"/>
                        <a:ea typeface="Times New Roman"/>
                      </a:endParaRPr>
                    </a:p>
                  </a:txBody>
                  <a:tcPr marL="60079" marR="60079" marT="7069" marB="706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100"/>
                        </a:spcBef>
                        <a:spcAft>
                          <a:spcPts val="100"/>
                        </a:spcAft>
                      </a:pPr>
                      <a:r>
                        <a:rPr lang="en-US" sz="1400" dirty="0">
                          <a:latin typeface="Times New Roman"/>
                          <a:ea typeface="Times New Roman"/>
                        </a:rPr>
                        <a:t>TBD</a:t>
                      </a:r>
                    </a:p>
                  </a:txBody>
                  <a:tcPr marL="60079" marR="60079" marT="7069" marB="706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100"/>
                        </a:spcBef>
                        <a:spcAft>
                          <a:spcPts val="100"/>
                        </a:spcAft>
                      </a:pPr>
                      <a:r>
                        <a:rPr lang="en-US" sz="1400" dirty="0">
                          <a:latin typeface="Symbol"/>
                          <a:ea typeface="Times New Roman"/>
                          <a:cs typeface="Symbol"/>
                        </a:rPr>
                        <a:t>£ </a:t>
                      </a:r>
                      <a:r>
                        <a:rPr lang="en-US" sz="1400" dirty="0">
                          <a:latin typeface="Times New Roman"/>
                          <a:ea typeface="Times New Roman"/>
                        </a:rPr>
                        <a:t>.01% i.e. 10</a:t>
                      </a:r>
                      <a:r>
                        <a:rPr lang="en-US" sz="1400" baseline="30000" dirty="0">
                          <a:latin typeface="Times New Roman"/>
                          <a:ea typeface="Times New Roman"/>
                        </a:rPr>
                        <a:t>-4</a:t>
                      </a:r>
                      <a:endParaRPr lang="en-US" sz="1400" dirty="0">
                        <a:latin typeface="Times New Roman"/>
                        <a:ea typeface="Times New Roman"/>
                      </a:endParaRPr>
                    </a:p>
                  </a:txBody>
                  <a:tcPr marL="60079" marR="60079" marT="7069" marB="706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100"/>
                        </a:spcBef>
                        <a:spcAft>
                          <a:spcPts val="100"/>
                        </a:spcAft>
                      </a:pPr>
                      <a:r>
                        <a:rPr lang="en-US" sz="1400" dirty="0">
                          <a:latin typeface="Times New Roman"/>
                          <a:ea typeface="Times New Roman"/>
                        </a:rPr>
                        <a:t>TBD</a:t>
                      </a:r>
                    </a:p>
                  </a:txBody>
                  <a:tcPr marL="60079" marR="60079" marT="7069" marB="706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100"/>
                        </a:spcBef>
                        <a:spcAft>
                          <a:spcPts val="100"/>
                        </a:spcAft>
                      </a:pPr>
                      <a:r>
                        <a:rPr lang="en-US" sz="1400" dirty="0">
                          <a:latin typeface="Symbol"/>
                          <a:ea typeface="Times New Roman"/>
                          <a:cs typeface="Symbol"/>
                        </a:rPr>
                        <a:t>£ </a:t>
                      </a:r>
                      <a:r>
                        <a:rPr lang="en-US" sz="1400" dirty="0">
                          <a:latin typeface="Times New Roman"/>
                          <a:ea typeface="Times New Roman"/>
                        </a:rPr>
                        <a:t>.1% i.e. 10</a:t>
                      </a:r>
                      <a:r>
                        <a:rPr lang="en-US" sz="1400" baseline="30000" dirty="0">
                          <a:latin typeface="Times New Roman"/>
                          <a:ea typeface="Times New Roman"/>
                        </a:rPr>
                        <a:t>-3</a:t>
                      </a:r>
                      <a:endParaRPr lang="en-US" sz="1400" dirty="0">
                        <a:latin typeface="Times New Roman"/>
                        <a:ea typeface="Times New Roman"/>
                      </a:endParaRPr>
                    </a:p>
                  </a:txBody>
                  <a:tcPr marL="60079" marR="60079" marT="7069" marB="706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100"/>
                        </a:spcBef>
                        <a:spcAft>
                          <a:spcPts val="100"/>
                        </a:spcAft>
                      </a:pPr>
                      <a:r>
                        <a:rPr lang="en-US" sz="1400" dirty="0">
                          <a:latin typeface="Times New Roman"/>
                          <a:ea typeface="Times New Roman"/>
                        </a:rPr>
                        <a:t>TBD</a:t>
                      </a:r>
                    </a:p>
                  </a:txBody>
                  <a:tcPr marL="60079" marR="60079" marT="7069" marB="706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100"/>
                        </a:spcBef>
                        <a:spcAft>
                          <a:spcPts val="100"/>
                        </a:spcAft>
                      </a:pPr>
                      <a:endParaRPr lang="en-US" sz="1400" dirty="0">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7450">
                <a:tc>
                  <a:txBody>
                    <a:bodyPr/>
                    <a:lstStyle/>
                    <a:p>
                      <a:pPr marL="0" marR="0" algn="ctr">
                        <a:spcBef>
                          <a:spcPts val="100"/>
                        </a:spcBef>
                        <a:spcAft>
                          <a:spcPts val="100"/>
                        </a:spcAft>
                      </a:pPr>
                      <a:r>
                        <a:rPr lang="en-US" sz="1400" dirty="0">
                          <a:latin typeface="Times New Roman"/>
                          <a:ea typeface="Times New Roman"/>
                        </a:rPr>
                        <a:t>Availability</a:t>
                      </a:r>
                    </a:p>
                  </a:txBody>
                  <a:tcPr marL="60079" marR="60079" marT="7069" marB="706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100"/>
                        </a:spcBef>
                        <a:spcAft>
                          <a:spcPts val="100"/>
                        </a:spcAft>
                      </a:pPr>
                      <a:r>
                        <a:rPr lang="en-US" sz="1400" dirty="0">
                          <a:latin typeface="Times New Roman"/>
                          <a:ea typeface="Times New Roman"/>
                        </a:rPr>
                        <a:t>TBD</a:t>
                      </a:r>
                    </a:p>
                  </a:txBody>
                  <a:tcPr marL="60079" marR="60079" marT="7069" marB="706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100"/>
                        </a:spcBef>
                        <a:spcAft>
                          <a:spcPts val="100"/>
                        </a:spcAft>
                      </a:pPr>
                      <a:r>
                        <a:rPr lang="en-US" sz="1400" dirty="0">
                          <a:latin typeface="Times New Roman"/>
                          <a:ea typeface="Times New Roman"/>
                        </a:rPr>
                        <a:t>TBD</a:t>
                      </a:r>
                    </a:p>
                  </a:txBody>
                  <a:tcPr marL="60079" marR="60079" marT="7069" marB="706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100"/>
                        </a:spcBef>
                        <a:spcAft>
                          <a:spcPts val="100"/>
                        </a:spcAft>
                      </a:pPr>
                      <a:r>
                        <a:rPr lang="en-US" sz="1400" dirty="0">
                          <a:latin typeface="Times New Roman"/>
                          <a:ea typeface="Times New Roman"/>
                        </a:rPr>
                        <a:t>TBD</a:t>
                      </a:r>
                    </a:p>
                  </a:txBody>
                  <a:tcPr marL="60079" marR="60079" marT="7069" marB="706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100"/>
                        </a:spcBef>
                        <a:spcAft>
                          <a:spcPts val="100"/>
                        </a:spcAft>
                      </a:pPr>
                      <a:r>
                        <a:rPr lang="en-US" sz="1400" dirty="0">
                          <a:latin typeface="Times New Roman"/>
                          <a:ea typeface="Times New Roman"/>
                        </a:rPr>
                        <a:t>TBD</a:t>
                      </a:r>
                    </a:p>
                  </a:txBody>
                  <a:tcPr marL="60079" marR="60079" marT="7069" marB="706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100"/>
                        </a:spcBef>
                        <a:spcAft>
                          <a:spcPts val="100"/>
                        </a:spcAft>
                      </a:pPr>
                      <a:r>
                        <a:rPr lang="en-US" sz="1400" dirty="0">
                          <a:latin typeface="Times New Roman"/>
                          <a:ea typeface="Times New Roman"/>
                        </a:rPr>
                        <a:t>TBD</a:t>
                      </a:r>
                    </a:p>
                  </a:txBody>
                  <a:tcPr marL="60079" marR="60079" marT="7069" marB="706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100"/>
                        </a:spcBef>
                        <a:spcAft>
                          <a:spcPts val="100"/>
                        </a:spcAft>
                      </a:pPr>
                      <a:r>
                        <a:rPr lang="en-US" sz="1400" dirty="0">
                          <a:latin typeface="Times New Roman"/>
                          <a:ea typeface="Times New Roman"/>
                        </a:rPr>
                        <a:t>TBD</a:t>
                      </a:r>
                    </a:p>
                  </a:txBody>
                  <a:tcPr marL="60079" marR="60079" marT="7069" marB="706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100"/>
                        </a:spcBef>
                        <a:spcAft>
                          <a:spcPts val="100"/>
                        </a:spcAft>
                      </a:pPr>
                      <a:endParaRPr lang="en-US" sz="1400" dirty="0">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Rectangle 1"/>
          <p:cNvSpPr>
            <a:spLocks noChangeArrowheads="1"/>
          </p:cNvSpPr>
          <p:nvPr/>
        </p:nvSpPr>
        <p:spPr bwMode="auto">
          <a:xfrm>
            <a:off x="228600" y="4800600"/>
            <a:ext cx="8610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800" b="1" i="1" dirty="0" smtClean="0">
                <a:latin typeface="Calibri" pitchFamily="34" charset="0"/>
              </a:rPr>
              <a:t>[Reference: CoS IA Ph2] </a:t>
            </a:r>
            <a:r>
              <a:rPr lang="en-US" sz="1800" b="1" i="1" dirty="0" smtClean="0">
                <a:solidFill>
                  <a:srgbClr val="C00000"/>
                </a:solidFill>
                <a:latin typeface="Calibri" pitchFamily="34" charset="0"/>
              </a:rPr>
              <a:t>Performance </a:t>
            </a:r>
            <a:r>
              <a:rPr lang="en-US" sz="1800" b="1" i="1" dirty="0">
                <a:solidFill>
                  <a:srgbClr val="C00000"/>
                </a:solidFill>
                <a:latin typeface="Calibri" pitchFamily="34" charset="0"/>
              </a:rPr>
              <a:t>Tier 1 (Metro)  </a:t>
            </a:r>
            <a:r>
              <a:rPr lang="en-US" sz="1800" b="1" i="1" dirty="0">
                <a:latin typeface="Calibri" pitchFamily="34" charset="0"/>
              </a:rPr>
              <a:t>CoS Performance Objectives</a:t>
            </a:r>
          </a:p>
        </p:txBody>
      </p:sp>
      <p:sp>
        <p:nvSpPr>
          <p:cNvPr id="9" name="TextBox 8"/>
          <p:cNvSpPr txBox="1"/>
          <p:nvPr/>
        </p:nvSpPr>
        <p:spPr>
          <a:xfrm>
            <a:off x="838200" y="1524000"/>
            <a:ext cx="899605" cy="307777"/>
          </a:xfrm>
          <a:prstGeom prst="rect">
            <a:avLst/>
          </a:prstGeom>
          <a:noFill/>
        </p:spPr>
        <p:txBody>
          <a:bodyPr wrap="none" rtlCol="0">
            <a:spAutoFit/>
          </a:bodyPr>
          <a:lstStyle/>
          <a:p>
            <a:r>
              <a:rPr lang="en-US" sz="1400" b="1" dirty="0" smtClean="0">
                <a:solidFill>
                  <a:srgbClr val="C00000"/>
                </a:solidFill>
              </a:rPr>
              <a:t>one-way</a:t>
            </a:r>
            <a:endParaRPr lang="en-US" sz="1400" b="1" dirty="0">
              <a:solidFill>
                <a:srgbClr val="C00000"/>
              </a:solidFill>
            </a:endParaRPr>
          </a:p>
        </p:txBody>
      </p:sp>
      <p:sp>
        <p:nvSpPr>
          <p:cNvPr id="11" name="TextBox 10"/>
          <p:cNvSpPr txBox="1"/>
          <p:nvPr/>
        </p:nvSpPr>
        <p:spPr>
          <a:xfrm>
            <a:off x="685800" y="5334000"/>
            <a:ext cx="6453883" cy="830997"/>
          </a:xfrm>
          <a:prstGeom prst="rect">
            <a:avLst/>
          </a:prstGeom>
          <a:noFill/>
        </p:spPr>
        <p:txBody>
          <a:bodyPr wrap="none" rtlCol="0">
            <a:spAutoFit/>
          </a:bodyPr>
          <a:lstStyle/>
          <a:p>
            <a:r>
              <a:rPr lang="en-US" sz="1600" dirty="0" smtClean="0"/>
              <a:t>Note: </a:t>
            </a:r>
          </a:p>
          <a:p>
            <a:r>
              <a:rPr lang="en-US" sz="1600" dirty="0" smtClean="0"/>
              <a:t>- Performance Tier 2 (regional) is also applicable for Mobile Backhaul</a:t>
            </a:r>
          </a:p>
          <a:p>
            <a:r>
              <a:rPr lang="en-US" sz="1600" dirty="0" smtClean="0"/>
              <a:t>- Performance Objective for H</a:t>
            </a:r>
            <a:r>
              <a:rPr lang="en-US" sz="1600" baseline="30000" dirty="0" smtClean="0"/>
              <a:t>+</a:t>
            </a:r>
            <a:r>
              <a:rPr lang="en-US" sz="1600" dirty="0" smtClean="0"/>
              <a:t> Class is work in progress</a:t>
            </a:r>
            <a:endParaRPr lang="en-US" sz="1600" dirty="0"/>
          </a:p>
        </p:txBody>
      </p:sp>
    </p:spTree>
    <p:extLst>
      <p:ext uri="{BB962C8B-B14F-4D97-AF65-F5344CB8AC3E}">
        <p14:creationId xmlns:p14="http://schemas.microsoft.com/office/powerpoint/2010/main" val="674206376"/>
      </p:ext>
    </p:extLst>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Arrow Connector 14"/>
          <p:cNvCxnSpPr>
            <a:stCxn id="6" idx="5"/>
            <a:endCxn id="7" idx="5"/>
          </p:cNvCxnSpPr>
          <p:nvPr/>
        </p:nvCxnSpPr>
        <p:spPr>
          <a:xfrm>
            <a:off x="2533650" y="3124200"/>
            <a:ext cx="40386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8" idx="1"/>
            <a:endCxn id="9" idx="5"/>
          </p:cNvCxnSpPr>
          <p:nvPr/>
        </p:nvCxnSpPr>
        <p:spPr>
          <a:xfrm rot="10800000" flipH="1">
            <a:off x="2419350" y="3733800"/>
            <a:ext cx="8001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10" idx="1"/>
            <a:endCxn id="11" idx="5"/>
          </p:cNvCxnSpPr>
          <p:nvPr/>
        </p:nvCxnSpPr>
        <p:spPr>
          <a:xfrm rot="10800000" flipH="1">
            <a:off x="5848350" y="3733800"/>
            <a:ext cx="7239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4533900" y="1981200"/>
            <a:ext cx="0" cy="274320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0" y="0"/>
            <a:ext cx="9144000" cy="685800"/>
          </a:xfrm>
        </p:spPr>
        <p:txBody>
          <a:bodyPr/>
          <a:lstStyle/>
          <a:p>
            <a:pPr marL="341313" indent="-341313"/>
            <a:r>
              <a:rPr lang="en-US" dirty="0" smtClean="0"/>
              <a:t>	Enhancements</a:t>
            </a:r>
            <a:r>
              <a:rPr lang="en-US" dirty="0" smtClean="0"/>
              <a:t>: Service Management</a:t>
            </a:r>
            <a:endParaRPr lang="en-US" dirty="0"/>
          </a:p>
        </p:txBody>
      </p:sp>
      <p:sp>
        <p:nvSpPr>
          <p:cNvPr id="3" name="Content Placeholder 2"/>
          <p:cNvSpPr>
            <a:spLocks noGrp="1"/>
          </p:cNvSpPr>
          <p:nvPr>
            <p:ph idx="1"/>
          </p:nvPr>
        </p:nvSpPr>
        <p:spPr>
          <a:xfrm>
            <a:off x="457200" y="3962400"/>
            <a:ext cx="8153400" cy="2209800"/>
          </a:xfrm>
        </p:spPr>
        <p:txBody>
          <a:bodyPr/>
          <a:lstStyle/>
          <a:p>
            <a:r>
              <a:rPr lang="en-US" sz="1800" dirty="0" smtClean="0"/>
              <a:t>Subscriber MEG for Mobile Operator (as Customer/Subscriber)</a:t>
            </a:r>
          </a:p>
          <a:p>
            <a:endParaRPr lang="en-US" sz="1800" dirty="0" smtClean="0"/>
          </a:p>
          <a:p>
            <a:r>
              <a:rPr lang="en-US" sz="1800" dirty="0" smtClean="0"/>
              <a:t>EVC MEG (or Operator MEG) for MEN Operator (as Service Provider)</a:t>
            </a:r>
          </a:p>
          <a:p>
            <a:pPr lvl="1"/>
            <a:r>
              <a:rPr lang="en-US" sz="1400" dirty="0" smtClean="0"/>
              <a:t>Fault and Performance Management to report EVC Performance</a:t>
            </a:r>
          </a:p>
          <a:p>
            <a:pPr lvl="1"/>
            <a:endParaRPr lang="en-US" sz="1400" dirty="0" smtClean="0"/>
          </a:p>
          <a:p>
            <a:r>
              <a:rPr lang="en-US" sz="1800" dirty="0" smtClean="0"/>
              <a:t>UNI MEG used to monitor MEF compliant UNI</a:t>
            </a:r>
          </a:p>
          <a:p>
            <a:pPr lvl="1"/>
            <a:r>
              <a:rPr lang="en-US" sz="1400" dirty="0" smtClean="0"/>
              <a:t>e.g.. RAN CE &amp; MEN using UNI Type 2 with Service OAM capability</a:t>
            </a:r>
            <a:endParaRPr lang="en-US" sz="1400" dirty="0"/>
          </a:p>
        </p:txBody>
      </p:sp>
      <p:pic>
        <p:nvPicPr>
          <p:cNvPr id="3074" name="Picture 2"/>
          <p:cNvPicPr>
            <a:picLocks noChangeAspect="1" noChangeArrowheads="1"/>
          </p:cNvPicPr>
          <p:nvPr/>
        </p:nvPicPr>
        <p:blipFill>
          <a:blip r:embed="rId3" cstate="print"/>
          <a:srcRect/>
          <a:stretch>
            <a:fillRect/>
          </a:stretch>
        </p:blipFill>
        <p:spPr bwMode="auto">
          <a:xfrm>
            <a:off x="1524000" y="781050"/>
            <a:ext cx="5886450" cy="2266950"/>
          </a:xfrm>
          <a:prstGeom prst="rect">
            <a:avLst/>
          </a:prstGeom>
          <a:noFill/>
          <a:ln w="9525">
            <a:noFill/>
            <a:miter lim="800000"/>
            <a:headEnd/>
            <a:tailEnd/>
          </a:ln>
        </p:spPr>
      </p:pic>
      <p:sp>
        <p:nvSpPr>
          <p:cNvPr id="6" name="Isosceles Triangle 5"/>
          <p:cNvSpPr/>
          <p:nvPr/>
        </p:nvSpPr>
        <p:spPr>
          <a:xfrm flipV="1">
            <a:off x="2362200" y="3048000"/>
            <a:ext cx="2286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Isosceles Triangle 6"/>
          <p:cNvSpPr/>
          <p:nvPr/>
        </p:nvSpPr>
        <p:spPr>
          <a:xfrm flipV="1">
            <a:off x="6400800" y="3048000"/>
            <a:ext cx="2286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Isosceles Triangle 7"/>
          <p:cNvSpPr/>
          <p:nvPr/>
        </p:nvSpPr>
        <p:spPr>
          <a:xfrm flipV="1">
            <a:off x="2362200" y="3657600"/>
            <a:ext cx="2286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Isosceles Triangle 8"/>
          <p:cNvSpPr/>
          <p:nvPr/>
        </p:nvSpPr>
        <p:spPr>
          <a:xfrm flipV="1">
            <a:off x="3048000" y="3657600"/>
            <a:ext cx="2286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Isosceles Triangle 9"/>
          <p:cNvSpPr/>
          <p:nvPr/>
        </p:nvSpPr>
        <p:spPr>
          <a:xfrm flipV="1">
            <a:off x="5791200" y="3657600"/>
            <a:ext cx="2286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Isosceles Triangle 10"/>
          <p:cNvSpPr/>
          <p:nvPr/>
        </p:nvSpPr>
        <p:spPr>
          <a:xfrm flipV="1">
            <a:off x="6400800" y="3657600"/>
            <a:ext cx="2286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Isosceles Triangle 11"/>
          <p:cNvSpPr/>
          <p:nvPr/>
        </p:nvSpPr>
        <p:spPr>
          <a:xfrm>
            <a:off x="3048000" y="3276600"/>
            <a:ext cx="228600" cy="152400"/>
          </a:xfrm>
          <a:prstGeom prst="triangle">
            <a:avLst/>
          </a:prstGeom>
          <a:solidFill>
            <a:schemeClr val="accent3"/>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Isosceles Triangle 12"/>
          <p:cNvSpPr/>
          <p:nvPr/>
        </p:nvSpPr>
        <p:spPr>
          <a:xfrm>
            <a:off x="5791200" y="3276600"/>
            <a:ext cx="228600" cy="152400"/>
          </a:xfrm>
          <a:prstGeom prst="triangle">
            <a:avLst/>
          </a:prstGeom>
          <a:solidFill>
            <a:schemeClr val="accent3"/>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p:cNvSpPr txBox="1"/>
          <p:nvPr/>
        </p:nvSpPr>
        <p:spPr>
          <a:xfrm>
            <a:off x="4026029" y="3352800"/>
            <a:ext cx="774571" cy="246221"/>
          </a:xfrm>
          <a:prstGeom prst="rect">
            <a:avLst/>
          </a:prstGeom>
          <a:noFill/>
          <a:ln>
            <a:noFill/>
          </a:ln>
        </p:spPr>
        <p:txBody>
          <a:bodyPr wrap="none" rtlCol="0">
            <a:spAutoFit/>
          </a:bodyPr>
          <a:lstStyle/>
          <a:p>
            <a:r>
              <a:rPr lang="en-US" sz="1000" dirty="0" smtClean="0"/>
              <a:t>EVC MEG</a:t>
            </a:r>
            <a:endParaRPr lang="en-US" sz="1000" dirty="0"/>
          </a:p>
        </p:txBody>
      </p:sp>
    </p:spTree>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p:spPr>
        <p:txBody>
          <a:bodyPr/>
          <a:lstStyle/>
          <a:p>
            <a:pPr marL="341313" indent="-341313"/>
            <a:r>
              <a:rPr lang="en-US" dirty="0" smtClean="0"/>
              <a:t>	Enhancements</a:t>
            </a:r>
            <a:r>
              <a:rPr lang="en-US" dirty="0" smtClean="0"/>
              <a:t>: Resiliency Performance</a:t>
            </a:r>
            <a:endParaRPr lang="en-US" dirty="0"/>
          </a:p>
        </p:txBody>
      </p:sp>
      <p:sp>
        <p:nvSpPr>
          <p:cNvPr id="3" name="Content Placeholder 2"/>
          <p:cNvSpPr>
            <a:spLocks noGrp="1"/>
          </p:cNvSpPr>
          <p:nvPr>
            <p:ph idx="1"/>
          </p:nvPr>
        </p:nvSpPr>
        <p:spPr>
          <a:xfrm>
            <a:off x="381000" y="990600"/>
            <a:ext cx="8153400" cy="5029200"/>
          </a:xfrm>
        </p:spPr>
        <p:txBody>
          <a:bodyPr/>
          <a:lstStyle/>
          <a:p>
            <a:r>
              <a:rPr lang="en-US" sz="1800" dirty="0" smtClean="0"/>
              <a:t>Resiliency Performance depends on both UNI and EVC</a:t>
            </a:r>
          </a:p>
          <a:p>
            <a:endParaRPr lang="en-US" sz="1800" dirty="0" smtClean="0"/>
          </a:p>
          <a:p>
            <a:r>
              <a:rPr lang="en-US" sz="1800" dirty="0" smtClean="0"/>
              <a:t>UNI Resiliency with Link Aggregation (UNI Type 2)</a:t>
            </a:r>
          </a:p>
          <a:p>
            <a:endParaRPr lang="en-US" sz="1800" dirty="0" smtClean="0"/>
          </a:p>
          <a:p>
            <a:r>
              <a:rPr lang="en-US" sz="1800" dirty="0" smtClean="0"/>
              <a:t>Diversity for higher Availability</a:t>
            </a:r>
          </a:p>
          <a:p>
            <a:pPr lvl="1"/>
            <a:r>
              <a:rPr lang="en-US" sz="1600" dirty="0" smtClean="0"/>
              <a:t>MEN Resiliency Model vs RAN Resiliency Model</a:t>
            </a:r>
          </a:p>
          <a:p>
            <a:pPr lvl="1"/>
            <a:r>
              <a:rPr lang="en-US" sz="1600" dirty="0" smtClean="0"/>
              <a:t>Partial vs Full Diversity</a:t>
            </a:r>
          </a:p>
          <a:p>
            <a:pPr lvl="1"/>
            <a:r>
              <a:rPr lang="en-US" sz="1600" dirty="0" smtClean="0"/>
              <a:t>Use Case: S1-flex in LTE</a:t>
            </a:r>
          </a:p>
          <a:p>
            <a:pPr lvl="1"/>
            <a:r>
              <a:rPr lang="en-US" sz="1600" dirty="0" smtClean="0"/>
              <a:t>Use Case: Multiple Primary Reference Clocks</a:t>
            </a:r>
          </a:p>
          <a:p>
            <a:pPr lvl="1"/>
            <a:endParaRPr lang="en-US" sz="1600" dirty="0" smtClean="0"/>
          </a:p>
          <a:p>
            <a:r>
              <a:rPr lang="en-US" sz="1800" dirty="0" smtClean="0"/>
              <a:t>Group Availability:  e.g.. Set of EVCs</a:t>
            </a:r>
          </a:p>
          <a:p>
            <a:pPr lvl="1"/>
            <a:endParaRPr lang="en-US" sz="1600" dirty="0" smtClean="0"/>
          </a:p>
        </p:txBody>
      </p:sp>
      <p:pic>
        <p:nvPicPr>
          <p:cNvPr id="9218" name="Picture 2"/>
          <p:cNvPicPr>
            <a:picLocks noChangeAspect="1" noChangeArrowheads="1"/>
          </p:cNvPicPr>
          <p:nvPr/>
        </p:nvPicPr>
        <p:blipFill>
          <a:blip r:embed="rId3" cstate="print"/>
          <a:srcRect/>
          <a:stretch>
            <a:fillRect/>
          </a:stretch>
        </p:blipFill>
        <p:spPr bwMode="auto">
          <a:xfrm>
            <a:off x="4724400" y="4114800"/>
            <a:ext cx="4419600" cy="1979435"/>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1295400" y="3733800"/>
            <a:ext cx="6705600" cy="2222172"/>
          </a:xfrm>
          <a:prstGeom prst="rect">
            <a:avLst/>
          </a:prstGeom>
          <a:noFill/>
          <a:ln w="9525">
            <a:noFill/>
            <a:miter lim="800000"/>
            <a:headEnd/>
            <a:tailEnd/>
          </a:ln>
          <a:effectLst/>
        </p:spPr>
      </p:pic>
      <p:sp>
        <p:nvSpPr>
          <p:cNvPr id="2" name="Title 1"/>
          <p:cNvSpPr>
            <a:spLocks noGrp="1"/>
          </p:cNvSpPr>
          <p:nvPr>
            <p:ph type="title"/>
          </p:nvPr>
        </p:nvSpPr>
        <p:spPr>
          <a:xfrm>
            <a:off x="0" y="0"/>
            <a:ext cx="9144000" cy="685800"/>
          </a:xfrm>
        </p:spPr>
        <p:txBody>
          <a:bodyPr/>
          <a:lstStyle/>
          <a:p>
            <a:pPr marL="341313" indent="-341313"/>
            <a:r>
              <a:rPr lang="en-US" dirty="0" smtClean="0"/>
              <a:t>	Enhancements</a:t>
            </a:r>
            <a:r>
              <a:rPr lang="en-US" dirty="0" smtClean="0"/>
              <a:t>: Resiliency Performance</a:t>
            </a:r>
            <a:endParaRPr lang="en-US" dirty="0"/>
          </a:p>
        </p:txBody>
      </p:sp>
      <p:sp>
        <p:nvSpPr>
          <p:cNvPr id="3" name="Content Placeholder 2"/>
          <p:cNvSpPr>
            <a:spLocks noGrp="1"/>
          </p:cNvSpPr>
          <p:nvPr>
            <p:ph idx="1"/>
          </p:nvPr>
        </p:nvSpPr>
        <p:spPr>
          <a:xfrm>
            <a:off x="609600" y="914400"/>
            <a:ext cx="8153400" cy="5029200"/>
          </a:xfrm>
        </p:spPr>
        <p:txBody>
          <a:bodyPr/>
          <a:lstStyle/>
          <a:p>
            <a:r>
              <a:rPr lang="en-US" sz="2000" dirty="0" smtClean="0"/>
              <a:t>Long term disruptions</a:t>
            </a:r>
          </a:p>
          <a:p>
            <a:pPr lvl="1"/>
            <a:r>
              <a:rPr lang="en-US" sz="1800" dirty="0" smtClean="0"/>
              <a:t>EVC Performance attribute: Availability</a:t>
            </a:r>
          </a:p>
          <a:p>
            <a:pPr lvl="1"/>
            <a:r>
              <a:rPr lang="en-US" sz="1800" dirty="0" smtClean="0"/>
              <a:t>Example: performance over a month</a:t>
            </a:r>
          </a:p>
          <a:p>
            <a:pPr lvl="1"/>
            <a:endParaRPr lang="en-US" sz="1800" dirty="0" smtClean="0"/>
          </a:p>
          <a:p>
            <a:r>
              <a:rPr lang="en-US" sz="2000" dirty="0" smtClean="0"/>
              <a:t>Short term disruptions (1 or more </a:t>
            </a:r>
            <a:r>
              <a:rPr lang="en-US" sz="2000" dirty="0" smtClean="0">
                <a:latin typeface="Symbol" pitchFamily="18" charset="2"/>
              </a:rPr>
              <a:t>D</a:t>
            </a:r>
            <a:r>
              <a:rPr lang="en-US" sz="2000" dirty="0" smtClean="0"/>
              <a:t>t intervals)</a:t>
            </a:r>
          </a:p>
          <a:p>
            <a:pPr lvl="1"/>
            <a:r>
              <a:rPr lang="en-US" sz="1800" dirty="0" smtClean="0"/>
              <a:t>EVC Performance attribute: High Loss Interval (HLI) count</a:t>
            </a:r>
          </a:p>
          <a:p>
            <a:pPr lvl="2"/>
            <a:r>
              <a:rPr lang="en-US" sz="1800" dirty="0" smtClean="0"/>
              <a:t>similar to Severely Errored Seconds (SES) in SONET/SDH</a:t>
            </a:r>
          </a:p>
          <a:p>
            <a:pPr lvl="1"/>
            <a:r>
              <a:rPr lang="en-US" sz="1800" dirty="0" smtClean="0"/>
              <a:t>Why: 1-2s loss in signaling can bring down a cell site </a:t>
            </a:r>
          </a:p>
        </p:txBody>
      </p:sp>
      <p:sp>
        <p:nvSpPr>
          <p:cNvPr id="7" name="Rectangle 6"/>
          <p:cNvSpPr/>
          <p:nvPr/>
        </p:nvSpPr>
        <p:spPr>
          <a:xfrm>
            <a:off x="1447800" y="3733800"/>
            <a:ext cx="1371600" cy="1143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6019800" y="3657600"/>
            <a:ext cx="1371600" cy="1143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Line Callout 2 8"/>
          <p:cNvSpPr/>
          <p:nvPr/>
        </p:nvSpPr>
        <p:spPr>
          <a:xfrm>
            <a:off x="533400" y="5715000"/>
            <a:ext cx="1524000" cy="457200"/>
          </a:xfrm>
          <a:prstGeom prst="borderCallout2">
            <a:avLst>
              <a:gd name="adj1" fmla="val 48423"/>
              <a:gd name="adj2" fmla="val 100921"/>
              <a:gd name="adj3" fmla="val -56441"/>
              <a:gd name="adj4" fmla="val 126616"/>
              <a:gd name="adj5" fmla="val -223165"/>
              <a:gd name="adj6" fmla="val 13452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When A=1</a:t>
            </a:r>
            <a:endParaRPr lang="en-US" sz="1400" dirty="0"/>
          </a:p>
        </p:txBody>
      </p:sp>
      <p:sp>
        <p:nvSpPr>
          <p:cNvPr id="10" name="Line Callout 2 9"/>
          <p:cNvSpPr/>
          <p:nvPr/>
        </p:nvSpPr>
        <p:spPr>
          <a:xfrm>
            <a:off x="228600" y="4953000"/>
            <a:ext cx="1295400" cy="457200"/>
          </a:xfrm>
          <a:prstGeom prst="borderCallout2">
            <a:avLst>
              <a:gd name="adj1" fmla="val 45019"/>
              <a:gd name="adj2" fmla="val 101803"/>
              <a:gd name="adj3" fmla="val -73588"/>
              <a:gd name="adj4" fmla="val 109218"/>
              <a:gd name="adj5" fmla="val -168893"/>
              <a:gd name="adj6" fmla="val 13623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Count HLIs</a:t>
            </a:r>
            <a:endParaRPr lang="en-US" sz="1400" dirty="0"/>
          </a:p>
        </p:txBody>
      </p:sp>
      <p:sp>
        <p:nvSpPr>
          <p:cNvPr id="12" name="TextBox 11"/>
          <p:cNvSpPr txBox="1"/>
          <p:nvPr/>
        </p:nvSpPr>
        <p:spPr>
          <a:xfrm>
            <a:off x="7162800" y="5257800"/>
            <a:ext cx="1773242" cy="276999"/>
          </a:xfrm>
          <a:prstGeom prst="rect">
            <a:avLst/>
          </a:prstGeom>
          <a:noFill/>
        </p:spPr>
        <p:txBody>
          <a:bodyPr wrap="none" rtlCol="0">
            <a:spAutoFit/>
          </a:bodyPr>
          <a:lstStyle/>
          <a:p>
            <a:r>
              <a:rPr lang="en-US" sz="1200" dirty="0" smtClean="0"/>
              <a:t>Reference: MEF 10.2.1</a:t>
            </a:r>
            <a:endParaRPr lang="en-US" sz="1200" dirty="0"/>
          </a:p>
        </p:txBody>
      </p:sp>
    </p:spTree>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4"/>
          <p:cNvSpPr>
            <a:spLocks noGrp="1" noChangeArrowheads="1"/>
          </p:cNvSpPr>
          <p:nvPr>
            <p:ph type="title"/>
          </p:nvPr>
        </p:nvSpPr>
        <p:spPr>
          <a:xfrm>
            <a:off x="0" y="0"/>
            <a:ext cx="9144000" cy="685800"/>
          </a:xfrm>
        </p:spPr>
        <p:txBody>
          <a:bodyPr/>
          <a:lstStyle/>
          <a:p>
            <a:pPr marL="347663" indent="-347663"/>
            <a:r>
              <a:rPr lang="en-US" dirty="0" smtClean="0"/>
              <a:t>	MEF 22 Scope Comparison</a:t>
            </a:r>
          </a:p>
        </p:txBody>
      </p:sp>
      <p:graphicFrame>
        <p:nvGraphicFramePr>
          <p:cNvPr id="140388" name="Group 100"/>
          <p:cNvGraphicFramePr>
            <a:graphicFrameLocks noGrp="1"/>
          </p:cNvGraphicFramePr>
          <p:nvPr/>
        </p:nvGraphicFramePr>
        <p:xfrm>
          <a:off x="711200" y="876300"/>
          <a:ext cx="7696200" cy="5334000"/>
        </p:xfrm>
        <a:graphic>
          <a:graphicData uri="http://schemas.openxmlformats.org/drawingml/2006/table">
            <a:tbl>
              <a:tblPr/>
              <a:tblGrid>
                <a:gridCol w="3282950"/>
                <a:gridCol w="2206625"/>
                <a:gridCol w="2206625"/>
              </a:tblGrid>
              <a:tr h="32067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cs typeface="Arial" charset="0"/>
                        </a:rPr>
                        <a:t>ITEM</a:t>
                      </a:r>
                    </a:p>
                  </a:txBody>
                  <a:tcPr horzOverflow="overflow">
                    <a:lnL>
                      <a:noFill/>
                    </a:lnL>
                    <a:lnR>
                      <a:noFill/>
                    </a:lnR>
                    <a:lnT>
                      <a:noFill/>
                    </a:lnT>
                    <a:lnB>
                      <a:noFill/>
                    </a:lnB>
                    <a:lnTlToBr>
                      <a:noFill/>
                    </a:lnTlToBr>
                    <a:lnBlToTr>
                      <a:noFill/>
                    </a:lnBlToTr>
                    <a:solidFill>
                      <a:srgbClr val="F2F2F2"/>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cs typeface="Arial" charset="0"/>
                        </a:rPr>
                        <a:t>PHASE 1</a:t>
                      </a:r>
                    </a:p>
                  </a:txBody>
                  <a:tcPr horzOverflow="overflow">
                    <a:lnL>
                      <a:noFill/>
                    </a:lnL>
                    <a:lnR>
                      <a:noFill/>
                    </a:lnR>
                    <a:lnT>
                      <a:noFill/>
                    </a:lnT>
                    <a:lnB>
                      <a:noFill/>
                    </a:lnB>
                    <a:lnTlToBr>
                      <a:noFill/>
                    </a:lnTlToBr>
                    <a:lnBlToTr>
                      <a:noFill/>
                    </a:lnBlToTr>
                    <a:solidFill>
                      <a:srgbClr val="F2F2F2"/>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cs typeface="Arial" charset="0"/>
                        </a:rPr>
                        <a:t>PHASE 2</a:t>
                      </a:r>
                    </a:p>
                  </a:txBody>
                  <a:tcPr horzOverflow="overflow">
                    <a:lnL>
                      <a:noFill/>
                    </a:lnL>
                    <a:lnR>
                      <a:noFill/>
                    </a:lnR>
                    <a:lnT>
                      <a:noFill/>
                    </a:lnT>
                    <a:lnB>
                      <a:noFill/>
                    </a:lnB>
                    <a:lnTlToBr>
                      <a:noFill/>
                    </a:lnTlToBr>
                    <a:lnBlToTr>
                      <a:noFill/>
                    </a:lnBlToTr>
                    <a:solidFill>
                      <a:srgbClr val="F2F2F2"/>
                    </a:solidFill>
                  </a:tcPr>
                </a:tc>
              </a:tr>
              <a:tr h="3778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cs typeface="Arial" charset="0"/>
                        </a:rPr>
                        <a:t>UNI</a:t>
                      </a:r>
                    </a:p>
                  </a:txBody>
                  <a:tcPr horzOverflow="overflow">
                    <a:lnL>
                      <a:noFill/>
                    </a:lnL>
                    <a:lnR>
                      <a:noFill/>
                    </a:lnR>
                    <a:lnT>
                      <a:noFill/>
                    </a:lnT>
                    <a:lnB>
                      <a:noFill/>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00"/>
                          </a:solidFill>
                          <a:effectLst/>
                          <a:latin typeface="Tahoma" charset="0"/>
                          <a:cs typeface="Arial" charset="0"/>
                          <a:sym typeface="Wingdings" charset="2"/>
                        </a:rPr>
                        <a:t></a:t>
                      </a:r>
                      <a:endParaRPr kumimoji="0" lang="en-US" sz="2000" b="1" i="0" u="none" strike="noStrike" cap="none" normalizeH="0" baseline="0" dirty="0" smtClean="0">
                        <a:ln>
                          <a:noFill/>
                        </a:ln>
                        <a:solidFill>
                          <a:srgbClr val="000000"/>
                        </a:solidFill>
                        <a:effectLst/>
                        <a:latin typeface="Tahoma" charset="0"/>
                        <a:cs typeface="Arial" charset="0"/>
                      </a:endParaRPr>
                    </a:p>
                  </a:txBody>
                  <a:tcPr anchor="ctr" horzOverflow="overflow">
                    <a:lnL>
                      <a:noFill/>
                    </a:lnL>
                    <a:lnR>
                      <a:noFill/>
                    </a:lnR>
                    <a:lnT>
                      <a:noFill/>
                    </a:lnT>
                    <a:lnB>
                      <a:noFill/>
                    </a:lnB>
                    <a:lnTlToBr>
                      <a:noFill/>
                    </a:lnTlToBr>
                    <a:lnBlToTr>
                      <a:noFill/>
                    </a:lnBlToTr>
                    <a:solidFill>
                      <a:srgbClr val="D6D6F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00"/>
                          </a:solidFill>
                          <a:effectLst/>
                          <a:latin typeface="Tahoma" charset="0"/>
                          <a:cs typeface="Arial" charset="0"/>
                          <a:sym typeface="Wingdings" charset="2"/>
                        </a:rPr>
                        <a:t></a:t>
                      </a:r>
                      <a:endParaRPr kumimoji="0" lang="en-US" sz="2000" b="1" i="0" u="none" strike="noStrike" cap="none" normalizeH="0" baseline="0" dirty="0" smtClean="0">
                        <a:ln>
                          <a:noFill/>
                        </a:ln>
                        <a:solidFill>
                          <a:srgbClr val="000000"/>
                        </a:solidFill>
                        <a:effectLst/>
                        <a:latin typeface="Tahoma" charset="0"/>
                        <a:cs typeface="Arial" charset="0"/>
                      </a:endParaRPr>
                    </a:p>
                  </a:txBody>
                  <a:tcPr anchor="ctr" horzOverflow="overflow">
                    <a:lnL>
                      <a:noFill/>
                    </a:lnL>
                    <a:lnR>
                      <a:noFill/>
                    </a:lnR>
                    <a:lnT>
                      <a:noFill/>
                    </a:lnT>
                    <a:lnB>
                      <a:noFill/>
                    </a:lnB>
                    <a:lnTlToBr>
                      <a:noFill/>
                    </a:lnTlToBr>
                    <a:lnBlToTr>
                      <a:noFill/>
                    </a:lnBlToTr>
                    <a:solidFill>
                      <a:srgbClr val="CCEEDF"/>
                    </a:solidFill>
                  </a:tcPr>
                </a:tc>
              </a:tr>
              <a:tr h="3778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cs typeface="Arial" charset="0"/>
                        </a:rPr>
                        <a:t>Service Types</a:t>
                      </a:r>
                    </a:p>
                  </a:txBody>
                  <a:tcPr horzOverflow="overflow">
                    <a:lnL>
                      <a:noFill/>
                    </a:lnL>
                    <a:lnR>
                      <a:noFill/>
                    </a:lnR>
                    <a:lnT>
                      <a:noFill/>
                    </a:lnT>
                    <a:lnB>
                      <a:noFill/>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00"/>
                          </a:solidFill>
                          <a:effectLst/>
                          <a:latin typeface="Tahoma" charset="0"/>
                          <a:cs typeface="Arial" charset="0"/>
                          <a:sym typeface="Wingdings" charset="2"/>
                        </a:rPr>
                        <a:t></a:t>
                      </a:r>
                      <a:endParaRPr kumimoji="0" lang="en-US" sz="2000" b="1" i="0" u="none" strike="noStrike" cap="none" normalizeH="0" baseline="0" dirty="0" smtClean="0">
                        <a:ln>
                          <a:noFill/>
                        </a:ln>
                        <a:solidFill>
                          <a:srgbClr val="000000"/>
                        </a:solidFill>
                        <a:effectLst/>
                        <a:latin typeface="Tahoma" charset="0"/>
                        <a:cs typeface="Arial" charset="0"/>
                      </a:endParaRPr>
                    </a:p>
                  </a:txBody>
                  <a:tcPr anchor="ctr" horzOverflow="overflow">
                    <a:lnL>
                      <a:noFill/>
                    </a:lnL>
                    <a:lnR>
                      <a:noFill/>
                    </a:lnR>
                    <a:lnT>
                      <a:noFill/>
                    </a:lnT>
                    <a:lnB>
                      <a:noFill/>
                    </a:lnB>
                    <a:lnTlToBr>
                      <a:noFill/>
                    </a:lnTlToBr>
                    <a:lnBlToTr>
                      <a:noFill/>
                    </a:lnBlToTr>
                    <a:solidFill>
                      <a:srgbClr val="D6D6F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00"/>
                          </a:solidFill>
                          <a:effectLst/>
                          <a:latin typeface="Tahoma" charset="0"/>
                          <a:cs typeface="Arial" charset="0"/>
                          <a:sym typeface="Wingdings" charset="2"/>
                        </a:rPr>
                        <a:t></a:t>
                      </a:r>
                      <a:endParaRPr kumimoji="0" lang="en-US" sz="2000" b="1" i="0" u="none" strike="noStrike" cap="none" normalizeH="0" baseline="0" dirty="0" smtClean="0">
                        <a:ln>
                          <a:noFill/>
                        </a:ln>
                        <a:solidFill>
                          <a:srgbClr val="000000"/>
                        </a:solidFill>
                        <a:effectLst/>
                        <a:latin typeface="Tahoma" charset="0"/>
                        <a:cs typeface="Arial" charset="0"/>
                      </a:endParaRPr>
                    </a:p>
                  </a:txBody>
                  <a:tcPr anchor="ctr" horzOverflow="overflow">
                    <a:lnL>
                      <a:noFill/>
                    </a:lnL>
                    <a:lnR>
                      <a:noFill/>
                    </a:lnR>
                    <a:lnT>
                      <a:noFill/>
                    </a:lnT>
                    <a:lnB>
                      <a:noFill/>
                    </a:lnB>
                    <a:lnTlToBr>
                      <a:noFill/>
                    </a:lnTlToBr>
                    <a:lnBlToTr>
                      <a:noFill/>
                    </a:lnBlToTr>
                    <a:solidFill>
                      <a:srgbClr val="CCEEDF"/>
                    </a:solidFill>
                  </a:tcPr>
                </a:tc>
              </a:tr>
              <a:tr h="3778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cs typeface="Arial" charset="0"/>
                        </a:rPr>
                        <a:t>Link OAM</a:t>
                      </a:r>
                    </a:p>
                  </a:txBody>
                  <a:tcPr horzOverflow="overflow">
                    <a:lnL>
                      <a:noFill/>
                    </a:lnL>
                    <a:lnR>
                      <a:noFill/>
                    </a:lnR>
                    <a:lnT>
                      <a:noFill/>
                    </a:lnT>
                    <a:lnB>
                      <a:noFill/>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00"/>
                          </a:solidFill>
                          <a:effectLst/>
                          <a:latin typeface="Tahoma" charset="0"/>
                          <a:cs typeface="Arial" charset="0"/>
                          <a:sym typeface="Wingdings" charset="2"/>
                        </a:rPr>
                        <a:t></a:t>
                      </a:r>
                      <a:endParaRPr kumimoji="0" lang="en-US" sz="2000" b="1" i="0" u="none" strike="noStrike" cap="none" normalizeH="0" baseline="0" dirty="0" smtClean="0">
                        <a:ln>
                          <a:noFill/>
                        </a:ln>
                        <a:solidFill>
                          <a:srgbClr val="000000"/>
                        </a:solidFill>
                        <a:effectLst/>
                        <a:latin typeface="Tahoma" charset="0"/>
                        <a:cs typeface="Arial" charset="0"/>
                      </a:endParaRPr>
                    </a:p>
                  </a:txBody>
                  <a:tcPr anchor="ctr" horzOverflow="overflow">
                    <a:lnL>
                      <a:noFill/>
                    </a:lnL>
                    <a:lnR>
                      <a:noFill/>
                    </a:lnR>
                    <a:lnT>
                      <a:noFill/>
                    </a:lnT>
                    <a:lnB>
                      <a:noFill/>
                    </a:lnB>
                    <a:lnTlToBr>
                      <a:noFill/>
                    </a:lnTlToBr>
                    <a:lnBlToTr>
                      <a:noFill/>
                    </a:lnBlToTr>
                    <a:solidFill>
                      <a:srgbClr val="D6D6F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00"/>
                          </a:solidFill>
                          <a:effectLst/>
                          <a:latin typeface="Tahoma" charset="0"/>
                          <a:cs typeface="Arial" charset="0"/>
                          <a:sym typeface="Wingdings" charset="2"/>
                        </a:rPr>
                        <a:t></a:t>
                      </a:r>
                      <a:endParaRPr kumimoji="0" lang="en-US" sz="2000" b="1" i="0" u="none" strike="noStrike" cap="none" normalizeH="0" baseline="0" dirty="0" smtClean="0">
                        <a:ln>
                          <a:noFill/>
                        </a:ln>
                        <a:solidFill>
                          <a:srgbClr val="000000"/>
                        </a:solidFill>
                        <a:effectLst/>
                        <a:latin typeface="Tahoma" charset="0"/>
                        <a:cs typeface="Arial" charset="0"/>
                      </a:endParaRPr>
                    </a:p>
                  </a:txBody>
                  <a:tcPr anchor="ctr" horzOverflow="overflow">
                    <a:lnL>
                      <a:noFill/>
                    </a:lnL>
                    <a:lnR>
                      <a:noFill/>
                    </a:lnR>
                    <a:lnT>
                      <a:noFill/>
                    </a:lnT>
                    <a:lnB>
                      <a:noFill/>
                    </a:lnB>
                    <a:lnTlToBr>
                      <a:noFill/>
                    </a:lnTlToBr>
                    <a:lnBlToTr>
                      <a:noFill/>
                    </a:lnBlToTr>
                    <a:solidFill>
                      <a:srgbClr val="CCEEDF"/>
                    </a:solidFill>
                  </a:tcPr>
                </a:tc>
              </a:tr>
              <a:tr h="3778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cs typeface="Arial" charset="0"/>
                        </a:rPr>
                        <a:t>Service OAM FM</a:t>
                      </a:r>
                    </a:p>
                  </a:txBody>
                  <a:tcPr horzOverflow="overflow">
                    <a:lnL>
                      <a:noFill/>
                    </a:lnL>
                    <a:lnR>
                      <a:noFill/>
                    </a:lnR>
                    <a:lnT>
                      <a:noFill/>
                    </a:lnT>
                    <a:lnB>
                      <a:noFill/>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00"/>
                          </a:solidFill>
                          <a:effectLst/>
                          <a:latin typeface="Tahoma" charset="0"/>
                          <a:cs typeface="Arial" charset="0"/>
                          <a:sym typeface="Wingdings" charset="2"/>
                        </a:rPr>
                        <a:t></a:t>
                      </a:r>
                      <a:endParaRPr kumimoji="0" lang="en-US" sz="2000" b="1" i="0" u="none" strike="noStrike" cap="none" normalizeH="0" baseline="0" dirty="0" smtClean="0">
                        <a:ln>
                          <a:noFill/>
                        </a:ln>
                        <a:solidFill>
                          <a:srgbClr val="000000"/>
                        </a:solidFill>
                        <a:effectLst/>
                        <a:latin typeface="Tahoma" charset="0"/>
                        <a:cs typeface="Arial" charset="0"/>
                      </a:endParaRPr>
                    </a:p>
                  </a:txBody>
                  <a:tcPr anchor="ctr" horzOverflow="overflow">
                    <a:lnL>
                      <a:noFill/>
                    </a:lnL>
                    <a:lnR>
                      <a:noFill/>
                    </a:lnR>
                    <a:lnT>
                      <a:noFill/>
                    </a:lnT>
                    <a:lnB>
                      <a:noFill/>
                    </a:lnB>
                    <a:lnTlToBr>
                      <a:noFill/>
                    </a:lnTlToBr>
                    <a:lnBlToTr>
                      <a:noFill/>
                    </a:lnBlToTr>
                    <a:solidFill>
                      <a:srgbClr val="D6D6F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00"/>
                          </a:solidFill>
                          <a:effectLst/>
                          <a:latin typeface="Tahoma" charset="0"/>
                          <a:cs typeface="Arial" charset="0"/>
                          <a:sym typeface="Wingdings" charset="2"/>
                        </a:rPr>
                        <a:t></a:t>
                      </a:r>
                      <a:endParaRPr kumimoji="0" lang="en-US" sz="2000" b="1" i="0" u="none" strike="noStrike" cap="none" normalizeH="0" baseline="0" dirty="0" smtClean="0">
                        <a:ln>
                          <a:noFill/>
                        </a:ln>
                        <a:solidFill>
                          <a:srgbClr val="000000"/>
                        </a:solidFill>
                        <a:effectLst/>
                        <a:latin typeface="Tahoma" charset="0"/>
                        <a:cs typeface="Arial" charset="0"/>
                      </a:endParaRPr>
                    </a:p>
                  </a:txBody>
                  <a:tcPr anchor="ctr" horzOverflow="overflow">
                    <a:lnL>
                      <a:noFill/>
                    </a:lnL>
                    <a:lnR>
                      <a:noFill/>
                    </a:lnR>
                    <a:lnT>
                      <a:noFill/>
                    </a:lnT>
                    <a:lnB>
                      <a:noFill/>
                    </a:lnB>
                    <a:lnTlToBr>
                      <a:noFill/>
                    </a:lnTlToBr>
                    <a:lnBlToTr>
                      <a:noFill/>
                    </a:lnBlToTr>
                    <a:solidFill>
                      <a:srgbClr val="CCEEDF"/>
                    </a:solidFill>
                  </a:tcPr>
                </a:tc>
              </a:tr>
              <a:tr h="3778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cs typeface="Arial" charset="0"/>
                        </a:rPr>
                        <a:t>Service OAM PM</a:t>
                      </a:r>
                    </a:p>
                  </a:txBody>
                  <a:tcPr horzOverflow="overflow">
                    <a:lnL>
                      <a:noFill/>
                    </a:lnL>
                    <a:lnR>
                      <a:noFill/>
                    </a:lnR>
                    <a:lnT>
                      <a:noFill/>
                    </a:lnT>
                    <a:lnB>
                      <a:noFill/>
                    </a:lnB>
                    <a:lnTlToBr>
                      <a:noFill/>
                    </a:lnTlToBr>
                    <a:lnBlToTr>
                      <a:noFill/>
                    </a:lnBlToTr>
                    <a:solidFill>
                      <a:srgbClr val="F2F2F2"/>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000" b="1" i="0" u="none" strike="noStrike" cap="none" normalizeH="0" baseline="0" dirty="0" smtClean="0">
                        <a:ln>
                          <a:noFill/>
                        </a:ln>
                        <a:solidFill>
                          <a:srgbClr val="00B050"/>
                        </a:solidFill>
                        <a:effectLst/>
                        <a:latin typeface="Arial" charset="0"/>
                        <a:cs typeface="Arial" charset="0"/>
                        <a:sym typeface="Wingdings" charset="2"/>
                      </a:endParaRPr>
                    </a:p>
                  </a:txBody>
                  <a:tcPr anchor="ctr" horzOverflow="overflow">
                    <a:lnL>
                      <a:noFill/>
                    </a:lnL>
                    <a:lnR>
                      <a:noFill/>
                    </a:lnR>
                    <a:lnT>
                      <a:noFill/>
                    </a:lnT>
                    <a:lnB>
                      <a:noFill/>
                    </a:lnB>
                    <a:lnTlToBr>
                      <a:noFill/>
                    </a:lnTlToBr>
                    <a:lnBlToTr>
                      <a:noFill/>
                    </a:lnBlToTr>
                    <a:solidFill>
                      <a:srgbClr val="D6D6F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00"/>
                          </a:solidFill>
                          <a:effectLst/>
                          <a:latin typeface="Tahoma" charset="0"/>
                          <a:cs typeface="Arial" charset="0"/>
                          <a:sym typeface="Wingdings" charset="2"/>
                        </a:rPr>
                        <a:t></a:t>
                      </a:r>
                      <a:endParaRPr kumimoji="0" lang="en-US" sz="2000" b="1" i="0" u="none" strike="noStrike" cap="none" normalizeH="0" baseline="0" dirty="0" smtClean="0">
                        <a:ln>
                          <a:noFill/>
                        </a:ln>
                        <a:solidFill>
                          <a:srgbClr val="000000"/>
                        </a:solidFill>
                        <a:effectLst/>
                        <a:latin typeface="Tahoma" charset="0"/>
                        <a:cs typeface="Arial" charset="0"/>
                      </a:endParaRPr>
                    </a:p>
                  </a:txBody>
                  <a:tcPr anchor="ctr" horzOverflow="overflow">
                    <a:lnL>
                      <a:noFill/>
                    </a:lnL>
                    <a:lnR>
                      <a:noFill/>
                    </a:lnR>
                    <a:lnT>
                      <a:noFill/>
                    </a:lnT>
                    <a:lnB>
                      <a:noFill/>
                    </a:lnB>
                    <a:lnTlToBr>
                      <a:noFill/>
                    </a:lnTlToBr>
                    <a:lnBlToTr>
                      <a:noFill/>
                    </a:lnBlToTr>
                    <a:solidFill>
                      <a:srgbClr val="CCEEDF"/>
                    </a:solidFill>
                  </a:tcPr>
                </a:tc>
              </a:tr>
              <a:tr h="3778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cs typeface="Arial" charset="0"/>
                        </a:rPr>
                        <a:t>CoS</a:t>
                      </a:r>
                    </a:p>
                  </a:txBody>
                  <a:tcPr horzOverflow="overflow">
                    <a:lnL>
                      <a:noFill/>
                    </a:lnL>
                    <a:lnR>
                      <a:noFill/>
                    </a:lnR>
                    <a:lnT>
                      <a:noFill/>
                    </a:lnT>
                    <a:lnB>
                      <a:noFill/>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00"/>
                          </a:solidFill>
                          <a:effectLst/>
                          <a:latin typeface="Tahoma" charset="0"/>
                          <a:cs typeface="Arial" charset="0"/>
                          <a:sym typeface="Wingdings" charset="2"/>
                        </a:rPr>
                        <a:t></a:t>
                      </a:r>
                      <a:endParaRPr kumimoji="0" lang="en-US" sz="2000" b="1" i="0" u="none" strike="noStrike" cap="none" normalizeH="0" baseline="0" dirty="0" smtClean="0">
                        <a:ln>
                          <a:noFill/>
                        </a:ln>
                        <a:solidFill>
                          <a:srgbClr val="000000"/>
                        </a:solidFill>
                        <a:effectLst/>
                        <a:latin typeface="Tahoma" charset="0"/>
                        <a:cs typeface="Arial" charset="0"/>
                      </a:endParaRPr>
                    </a:p>
                  </a:txBody>
                  <a:tcPr anchor="ctr" horzOverflow="overflow">
                    <a:lnL>
                      <a:noFill/>
                    </a:lnL>
                    <a:lnR>
                      <a:noFill/>
                    </a:lnR>
                    <a:lnT>
                      <a:noFill/>
                    </a:lnT>
                    <a:lnB>
                      <a:noFill/>
                    </a:lnB>
                    <a:lnTlToBr>
                      <a:noFill/>
                    </a:lnTlToBr>
                    <a:lnBlToTr>
                      <a:noFill/>
                    </a:lnBlToTr>
                    <a:solidFill>
                      <a:srgbClr val="D6D6F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00"/>
                          </a:solidFill>
                          <a:effectLst/>
                          <a:latin typeface="Tahoma" charset="0"/>
                          <a:cs typeface="Arial" charset="0"/>
                          <a:sym typeface="Wingdings" charset="2"/>
                        </a:rPr>
                        <a:t></a:t>
                      </a:r>
                      <a:endParaRPr kumimoji="0" lang="en-US" sz="2000" b="1" i="0" u="none" strike="noStrike" cap="none" normalizeH="0" baseline="0" dirty="0" smtClean="0">
                        <a:ln>
                          <a:noFill/>
                        </a:ln>
                        <a:solidFill>
                          <a:srgbClr val="000000"/>
                        </a:solidFill>
                        <a:effectLst/>
                        <a:latin typeface="Tahoma" charset="0"/>
                        <a:cs typeface="Arial" charset="0"/>
                      </a:endParaRPr>
                    </a:p>
                  </a:txBody>
                  <a:tcPr anchor="ctr" horzOverflow="overflow">
                    <a:lnL>
                      <a:noFill/>
                    </a:lnL>
                    <a:lnR>
                      <a:noFill/>
                    </a:lnR>
                    <a:lnT>
                      <a:noFill/>
                    </a:lnT>
                    <a:lnB>
                      <a:noFill/>
                    </a:lnB>
                    <a:lnTlToBr>
                      <a:noFill/>
                    </a:lnTlToBr>
                    <a:lnBlToTr>
                      <a:noFill/>
                    </a:lnBlToTr>
                    <a:solidFill>
                      <a:srgbClr val="CCEEDF"/>
                    </a:solidFill>
                  </a:tcPr>
                </a:tc>
              </a:tr>
              <a:tr h="3778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cs typeface="Arial" charset="0"/>
                        </a:rPr>
                        <a:t>Performance recommendations</a:t>
                      </a:r>
                    </a:p>
                  </a:txBody>
                  <a:tcPr horzOverflow="overflow">
                    <a:lnL>
                      <a:noFill/>
                    </a:lnL>
                    <a:lnR>
                      <a:noFill/>
                    </a:lnR>
                    <a:lnT>
                      <a:noFill/>
                    </a:lnT>
                    <a:lnB>
                      <a:noFill/>
                    </a:lnB>
                    <a:lnTlToBr>
                      <a:noFill/>
                    </a:lnTlToBr>
                    <a:lnBlToTr>
                      <a:noFill/>
                    </a:lnBlToTr>
                    <a:solidFill>
                      <a:srgbClr val="F2F2F2"/>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000" b="1" i="0" u="none" strike="noStrike" cap="none" normalizeH="0" baseline="0" dirty="0" smtClean="0">
                        <a:ln>
                          <a:noFill/>
                        </a:ln>
                        <a:solidFill>
                          <a:srgbClr val="00B050"/>
                        </a:solidFill>
                        <a:effectLst/>
                        <a:latin typeface="Arial" charset="0"/>
                        <a:cs typeface="Arial" charset="0"/>
                        <a:sym typeface="Wingdings" charset="2"/>
                      </a:endParaRPr>
                    </a:p>
                  </a:txBody>
                  <a:tcPr anchor="ctr" horzOverflow="overflow">
                    <a:lnL>
                      <a:noFill/>
                    </a:lnL>
                    <a:lnR>
                      <a:noFill/>
                    </a:lnR>
                    <a:lnT>
                      <a:noFill/>
                    </a:lnT>
                    <a:lnB>
                      <a:noFill/>
                    </a:lnB>
                    <a:lnTlToBr>
                      <a:noFill/>
                    </a:lnTlToBr>
                    <a:lnBlToTr>
                      <a:noFill/>
                    </a:lnBlToTr>
                    <a:solidFill>
                      <a:srgbClr val="D6D6F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00"/>
                          </a:solidFill>
                          <a:effectLst/>
                          <a:latin typeface="Tahoma" charset="0"/>
                          <a:cs typeface="Arial" charset="0"/>
                          <a:sym typeface="Wingdings" charset="2"/>
                        </a:rPr>
                        <a:t></a:t>
                      </a:r>
                      <a:endParaRPr kumimoji="0" lang="en-US" sz="2000" b="1" i="0" u="none" strike="noStrike" cap="none" normalizeH="0" baseline="0" dirty="0" smtClean="0">
                        <a:ln>
                          <a:noFill/>
                        </a:ln>
                        <a:solidFill>
                          <a:srgbClr val="000000"/>
                        </a:solidFill>
                        <a:effectLst/>
                        <a:latin typeface="Tahoma" charset="0"/>
                        <a:cs typeface="Arial" charset="0"/>
                      </a:endParaRPr>
                    </a:p>
                  </a:txBody>
                  <a:tcPr anchor="ctr" horzOverflow="overflow">
                    <a:lnL>
                      <a:noFill/>
                    </a:lnL>
                    <a:lnR>
                      <a:noFill/>
                    </a:lnR>
                    <a:lnT>
                      <a:noFill/>
                    </a:lnT>
                    <a:lnB>
                      <a:noFill/>
                    </a:lnB>
                    <a:lnTlToBr>
                      <a:noFill/>
                    </a:lnTlToBr>
                    <a:lnBlToTr>
                      <a:noFill/>
                    </a:lnBlToTr>
                    <a:solidFill>
                      <a:srgbClr val="CCEEDF"/>
                    </a:solidFill>
                  </a:tcPr>
                </a:tc>
              </a:tr>
              <a:tr h="3778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cs typeface="Arial" charset="0"/>
                        </a:rPr>
                        <a:t>Packet based sync</a:t>
                      </a:r>
                    </a:p>
                  </a:txBody>
                  <a:tcPr horzOverflow="overflow">
                    <a:lnL>
                      <a:noFill/>
                    </a:lnL>
                    <a:lnR>
                      <a:noFill/>
                    </a:lnR>
                    <a:lnT>
                      <a:noFill/>
                    </a:lnT>
                    <a:lnB>
                      <a:noFill/>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00"/>
                          </a:solidFill>
                          <a:effectLst/>
                          <a:latin typeface="Tahoma" charset="0"/>
                          <a:cs typeface="Arial" charset="0"/>
                          <a:sym typeface="Wingdings" charset="2"/>
                        </a:rPr>
                        <a:t></a:t>
                      </a:r>
                      <a:endParaRPr kumimoji="0" lang="en-US" sz="2000" b="1" i="0" u="none" strike="noStrike" cap="none" normalizeH="0" baseline="0" dirty="0" smtClean="0">
                        <a:ln>
                          <a:noFill/>
                        </a:ln>
                        <a:solidFill>
                          <a:srgbClr val="000000"/>
                        </a:solidFill>
                        <a:effectLst/>
                        <a:latin typeface="Tahoma" charset="0"/>
                        <a:cs typeface="Arial" charset="0"/>
                      </a:endParaRPr>
                    </a:p>
                  </a:txBody>
                  <a:tcPr anchor="ctr" horzOverflow="overflow">
                    <a:lnL>
                      <a:noFill/>
                    </a:lnL>
                    <a:lnR>
                      <a:noFill/>
                    </a:lnR>
                    <a:lnT>
                      <a:noFill/>
                    </a:lnT>
                    <a:lnB>
                      <a:noFill/>
                    </a:lnB>
                    <a:lnTlToBr>
                      <a:noFill/>
                    </a:lnTlToBr>
                    <a:lnBlToTr>
                      <a:noFill/>
                    </a:lnBlToTr>
                    <a:solidFill>
                      <a:srgbClr val="D6D6F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00"/>
                          </a:solidFill>
                          <a:effectLst/>
                          <a:latin typeface="Tahoma" charset="0"/>
                          <a:cs typeface="Arial" charset="0"/>
                          <a:sym typeface="Wingdings" charset="2"/>
                        </a:rPr>
                        <a:t></a:t>
                      </a:r>
                      <a:endParaRPr kumimoji="0" lang="en-US" sz="2000" b="1" i="0" u="none" strike="noStrike" cap="none" normalizeH="0" baseline="0" dirty="0" smtClean="0">
                        <a:ln>
                          <a:noFill/>
                        </a:ln>
                        <a:solidFill>
                          <a:srgbClr val="000000"/>
                        </a:solidFill>
                        <a:effectLst/>
                        <a:latin typeface="Tahoma" charset="0"/>
                        <a:cs typeface="Arial" charset="0"/>
                      </a:endParaRPr>
                    </a:p>
                  </a:txBody>
                  <a:tcPr anchor="ctr" horzOverflow="overflow">
                    <a:lnL>
                      <a:noFill/>
                    </a:lnL>
                    <a:lnR>
                      <a:noFill/>
                    </a:lnR>
                    <a:lnT>
                      <a:noFill/>
                    </a:lnT>
                    <a:lnB>
                      <a:noFill/>
                    </a:lnB>
                    <a:lnTlToBr>
                      <a:noFill/>
                    </a:lnTlToBr>
                    <a:lnBlToTr>
                      <a:noFill/>
                    </a:lnBlToTr>
                    <a:solidFill>
                      <a:srgbClr val="CCEEDF"/>
                    </a:solidFill>
                  </a:tcPr>
                </a:tc>
              </a:tr>
              <a:tr h="3778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cs typeface="Arial" charset="0"/>
                        </a:rPr>
                        <a:t>SyncE</a:t>
                      </a:r>
                    </a:p>
                  </a:txBody>
                  <a:tcPr horzOverflow="overflow">
                    <a:lnL>
                      <a:noFill/>
                    </a:lnL>
                    <a:lnR>
                      <a:noFill/>
                    </a:lnR>
                    <a:lnT>
                      <a:noFill/>
                    </a:lnT>
                    <a:lnB>
                      <a:noFill/>
                    </a:lnB>
                    <a:lnTlToBr>
                      <a:noFill/>
                    </a:lnTlToBr>
                    <a:lnBlToTr>
                      <a:noFill/>
                    </a:lnBlToTr>
                    <a:solidFill>
                      <a:srgbClr val="F2F2F2"/>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000" b="1" i="0" u="none" strike="noStrike" cap="none" normalizeH="0" baseline="0" dirty="0" smtClean="0">
                        <a:ln>
                          <a:noFill/>
                        </a:ln>
                        <a:solidFill>
                          <a:srgbClr val="00B050"/>
                        </a:solidFill>
                        <a:effectLst/>
                        <a:latin typeface="Arial" charset="0"/>
                        <a:cs typeface="Arial" charset="0"/>
                        <a:sym typeface="Wingdings" charset="2"/>
                      </a:endParaRPr>
                    </a:p>
                  </a:txBody>
                  <a:tcPr anchor="ctr" horzOverflow="overflow">
                    <a:lnL>
                      <a:noFill/>
                    </a:lnL>
                    <a:lnR>
                      <a:noFill/>
                    </a:lnR>
                    <a:lnT>
                      <a:noFill/>
                    </a:lnT>
                    <a:lnB>
                      <a:noFill/>
                    </a:lnB>
                    <a:lnTlToBr>
                      <a:noFill/>
                    </a:lnTlToBr>
                    <a:lnBlToTr>
                      <a:noFill/>
                    </a:lnBlToTr>
                    <a:solidFill>
                      <a:srgbClr val="D6D6F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00"/>
                          </a:solidFill>
                          <a:effectLst/>
                          <a:latin typeface="Tahoma" charset="0"/>
                          <a:cs typeface="Arial" charset="0"/>
                          <a:sym typeface="Wingdings" charset="2"/>
                        </a:rPr>
                        <a:t></a:t>
                      </a:r>
                      <a:endParaRPr kumimoji="0" lang="en-US" sz="2000" b="1" i="0" u="none" strike="noStrike" cap="none" normalizeH="0" baseline="0" dirty="0" smtClean="0">
                        <a:ln>
                          <a:noFill/>
                        </a:ln>
                        <a:solidFill>
                          <a:srgbClr val="000000"/>
                        </a:solidFill>
                        <a:effectLst/>
                        <a:latin typeface="Tahoma" charset="0"/>
                        <a:cs typeface="Arial" charset="0"/>
                      </a:endParaRPr>
                    </a:p>
                  </a:txBody>
                  <a:tcPr anchor="ctr" horzOverflow="overflow">
                    <a:lnL>
                      <a:noFill/>
                    </a:lnL>
                    <a:lnR>
                      <a:noFill/>
                    </a:lnR>
                    <a:lnT>
                      <a:noFill/>
                    </a:lnT>
                    <a:lnB>
                      <a:noFill/>
                    </a:lnB>
                    <a:lnTlToBr>
                      <a:noFill/>
                    </a:lnTlToBr>
                    <a:lnBlToTr>
                      <a:noFill/>
                    </a:lnBlToTr>
                    <a:solidFill>
                      <a:srgbClr val="CCEEDF"/>
                    </a:solidFill>
                  </a:tcPr>
                </a:tc>
              </a:tr>
              <a:tr h="3778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cs typeface="Arial" charset="0"/>
                        </a:rPr>
                        <a:t>Resiliency Performance</a:t>
                      </a:r>
                    </a:p>
                  </a:txBody>
                  <a:tcPr horzOverflow="overflow">
                    <a:lnL>
                      <a:noFill/>
                    </a:lnL>
                    <a:lnR>
                      <a:noFill/>
                    </a:lnR>
                    <a:lnT>
                      <a:noFill/>
                    </a:lnT>
                    <a:lnB>
                      <a:noFill/>
                    </a:lnB>
                    <a:lnTlToBr>
                      <a:noFill/>
                    </a:lnTlToBr>
                    <a:lnBlToTr>
                      <a:noFill/>
                    </a:lnBlToTr>
                    <a:solidFill>
                      <a:srgbClr val="F2F2F2"/>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000" b="1" i="0" u="none" strike="noStrike" cap="none" normalizeH="0" baseline="0" dirty="0" smtClean="0">
                        <a:ln>
                          <a:noFill/>
                        </a:ln>
                        <a:solidFill>
                          <a:srgbClr val="00B050"/>
                        </a:solidFill>
                        <a:effectLst/>
                        <a:latin typeface="Arial" charset="0"/>
                        <a:cs typeface="Arial" charset="0"/>
                        <a:sym typeface="Wingdings" charset="2"/>
                      </a:endParaRPr>
                    </a:p>
                  </a:txBody>
                  <a:tcPr anchor="ctr" horzOverflow="overflow">
                    <a:lnL>
                      <a:noFill/>
                    </a:lnL>
                    <a:lnR>
                      <a:noFill/>
                    </a:lnR>
                    <a:lnT>
                      <a:noFill/>
                    </a:lnT>
                    <a:lnB>
                      <a:noFill/>
                    </a:lnB>
                    <a:lnTlToBr>
                      <a:noFill/>
                    </a:lnTlToBr>
                    <a:lnBlToTr>
                      <a:noFill/>
                    </a:lnBlToTr>
                    <a:solidFill>
                      <a:srgbClr val="D6D6F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00"/>
                          </a:solidFill>
                          <a:effectLst/>
                          <a:latin typeface="Tahoma" charset="0"/>
                          <a:cs typeface="Arial" charset="0"/>
                          <a:sym typeface="Wingdings" charset="2"/>
                        </a:rPr>
                        <a:t></a:t>
                      </a:r>
                      <a:endParaRPr kumimoji="0" lang="en-US" sz="2000" b="1" i="0" u="none" strike="noStrike" cap="none" normalizeH="0" baseline="0" dirty="0" smtClean="0">
                        <a:ln>
                          <a:noFill/>
                        </a:ln>
                        <a:solidFill>
                          <a:srgbClr val="000000"/>
                        </a:solidFill>
                        <a:effectLst/>
                        <a:latin typeface="Tahoma" charset="0"/>
                        <a:cs typeface="Arial" charset="0"/>
                      </a:endParaRPr>
                    </a:p>
                  </a:txBody>
                  <a:tcPr anchor="ctr" horzOverflow="overflow">
                    <a:lnL>
                      <a:noFill/>
                    </a:lnL>
                    <a:lnR>
                      <a:noFill/>
                    </a:lnR>
                    <a:lnT>
                      <a:noFill/>
                    </a:lnT>
                    <a:lnB>
                      <a:noFill/>
                    </a:lnB>
                    <a:lnTlToBr>
                      <a:noFill/>
                    </a:lnTlToBr>
                    <a:lnBlToTr>
                      <a:noFill/>
                    </a:lnBlToTr>
                    <a:solidFill>
                      <a:srgbClr val="CCEEDF"/>
                    </a:solidFill>
                  </a:tcPr>
                </a:tc>
              </a:tr>
              <a:tr h="48101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cs typeface="Arial" charset="0"/>
                        </a:rPr>
                        <a:t>GSM, WCDMA, CDMA2000, WiMAX 802.16e</a:t>
                      </a:r>
                    </a:p>
                  </a:txBody>
                  <a:tcPr horzOverflow="overflow">
                    <a:lnL>
                      <a:noFill/>
                    </a:lnL>
                    <a:lnR>
                      <a:noFill/>
                    </a:lnR>
                    <a:lnT>
                      <a:noFill/>
                    </a:lnT>
                    <a:lnB>
                      <a:noFill/>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00"/>
                          </a:solidFill>
                          <a:effectLst/>
                          <a:latin typeface="Tahoma" charset="0"/>
                          <a:cs typeface="Arial" charset="0"/>
                          <a:sym typeface="Wingdings" charset="2"/>
                        </a:rPr>
                        <a:t></a:t>
                      </a:r>
                      <a:endParaRPr kumimoji="0" lang="en-US" sz="2000" b="1" i="0" u="none" strike="noStrike" cap="none" normalizeH="0" baseline="0" dirty="0" smtClean="0">
                        <a:ln>
                          <a:noFill/>
                        </a:ln>
                        <a:solidFill>
                          <a:srgbClr val="000000"/>
                        </a:solidFill>
                        <a:effectLst/>
                        <a:latin typeface="Tahoma" charset="0"/>
                        <a:cs typeface="Arial" charset="0"/>
                      </a:endParaRPr>
                    </a:p>
                  </a:txBody>
                  <a:tcPr anchor="ctr" horzOverflow="overflow">
                    <a:lnL>
                      <a:noFill/>
                    </a:lnL>
                    <a:lnR>
                      <a:noFill/>
                    </a:lnR>
                    <a:lnT>
                      <a:noFill/>
                    </a:lnT>
                    <a:lnB>
                      <a:noFill/>
                    </a:lnB>
                    <a:lnTlToBr>
                      <a:noFill/>
                    </a:lnTlToBr>
                    <a:lnBlToTr>
                      <a:noFill/>
                    </a:lnBlToTr>
                    <a:solidFill>
                      <a:srgbClr val="D6D6F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00"/>
                          </a:solidFill>
                          <a:effectLst/>
                          <a:latin typeface="Tahoma" charset="0"/>
                          <a:cs typeface="Arial" charset="0"/>
                          <a:sym typeface="Wingdings" charset="2"/>
                        </a:rPr>
                        <a:t></a:t>
                      </a:r>
                      <a:endParaRPr kumimoji="0" lang="en-US" sz="2000" b="1" i="0" u="none" strike="noStrike" cap="none" normalizeH="0" baseline="0" dirty="0" smtClean="0">
                        <a:ln>
                          <a:noFill/>
                        </a:ln>
                        <a:solidFill>
                          <a:srgbClr val="000000"/>
                        </a:solidFill>
                        <a:effectLst/>
                        <a:latin typeface="Tahoma" charset="0"/>
                        <a:cs typeface="Arial" charset="0"/>
                      </a:endParaRPr>
                    </a:p>
                  </a:txBody>
                  <a:tcPr anchor="ctr" horzOverflow="overflow">
                    <a:lnL>
                      <a:noFill/>
                    </a:lnL>
                    <a:lnR>
                      <a:noFill/>
                    </a:lnR>
                    <a:lnT>
                      <a:noFill/>
                    </a:lnT>
                    <a:lnB>
                      <a:noFill/>
                    </a:lnB>
                    <a:lnTlToBr>
                      <a:noFill/>
                    </a:lnTlToBr>
                    <a:lnBlToTr>
                      <a:noFill/>
                    </a:lnBlToTr>
                    <a:solidFill>
                      <a:srgbClr val="CCEEDF"/>
                    </a:solidFill>
                  </a:tcPr>
                </a:tc>
              </a:tr>
              <a:tr h="3778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cs typeface="Arial" charset="0"/>
                        </a:rPr>
                        <a:t>LTE</a:t>
                      </a:r>
                    </a:p>
                  </a:txBody>
                  <a:tcPr horzOverflow="overflow">
                    <a:lnL>
                      <a:noFill/>
                    </a:lnL>
                    <a:lnR>
                      <a:noFill/>
                    </a:lnR>
                    <a:lnT>
                      <a:noFill/>
                    </a:lnT>
                    <a:lnB>
                      <a:noFill/>
                    </a:lnB>
                    <a:lnTlToBr>
                      <a:noFill/>
                    </a:lnTlToBr>
                    <a:lnBlToTr>
                      <a:noFill/>
                    </a:lnBlToTr>
                    <a:solidFill>
                      <a:srgbClr val="F2F2F2"/>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000" b="1" i="0" u="none" strike="noStrike" cap="none" normalizeH="0" baseline="0" dirty="0" smtClean="0">
                        <a:ln>
                          <a:noFill/>
                        </a:ln>
                        <a:solidFill>
                          <a:srgbClr val="00B050"/>
                        </a:solidFill>
                        <a:effectLst/>
                        <a:latin typeface="Arial" charset="0"/>
                        <a:cs typeface="Arial" charset="0"/>
                        <a:sym typeface="Wingdings" charset="2"/>
                      </a:endParaRPr>
                    </a:p>
                  </a:txBody>
                  <a:tcPr anchor="ctr" horzOverflow="overflow">
                    <a:lnL>
                      <a:noFill/>
                    </a:lnL>
                    <a:lnR>
                      <a:noFill/>
                    </a:lnR>
                    <a:lnT>
                      <a:noFill/>
                    </a:lnT>
                    <a:lnB>
                      <a:noFill/>
                    </a:lnB>
                    <a:lnTlToBr>
                      <a:noFill/>
                    </a:lnTlToBr>
                    <a:lnBlToTr>
                      <a:noFill/>
                    </a:lnBlToTr>
                    <a:solidFill>
                      <a:srgbClr val="D6D6F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00"/>
                          </a:solidFill>
                          <a:effectLst/>
                          <a:latin typeface="Tahoma" charset="0"/>
                          <a:cs typeface="Arial" charset="0"/>
                          <a:sym typeface="Wingdings" charset="2"/>
                        </a:rPr>
                        <a:t></a:t>
                      </a:r>
                      <a:endParaRPr kumimoji="0" lang="en-US" sz="2000" b="1" i="0" u="none" strike="noStrike" cap="none" normalizeH="0" baseline="0" dirty="0" smtClean="0">
                        <a:ln>
                          <a:noFill/>
                        </a:ln>
                        <a:solidFill>
                          <a:srgbClr val="000000"/>
                        </a:solidFill>
                        <a:effectLst/>
                        <a:latin typeface="Tahoma" charset="0"/>
                        <a:cs typeface="Arial" charset="0"/>
                      </a:endParaRPr>
                    </a:p>
                  </a:txBody>
                  <a:tcPr anchor="ctr" horzOverflow="overflow">
                    <a:lnL>
                      <a:noFill/>
                    </a:lnL>
                    <a:lnR>
                      <a:noFill/>
                    </a:lnR>
                    <a:lnT>
                      <a:noFill/>
                    </a:lnT>
                    <a:lnB>
                      <a:noFill/>
                    </a:lnB>
                    <a:lnTlToBr>
                      <a:noFill/>
                    </a:lnTlToBr>
                    <a:lnBlToTr>
                      <a:noFill/>
                    </a:lnBlToTr>
                    <a:solidFill>
                      <a:srgbClr val="CCEEDF"/>
                    </a:solidFill>
                  </a:tcPr>
                </a:tc>
              </a:tr>
            </a:tbl>
          </a:graphicData>
        </a:graphic>
      </p:graphicFrame>
      <p:sp>
        <p:nvSpPr>
          <p:cNvPr id="6" name="Rounded Rectangle 5"/>
          <p:cNvSpPr>
            <a:spLocks noChangeArrowheads="1"/>
          </p:cNvSpPr>
          <p:nvPr/>
        </p:nvSpPr>
        <p:spPr bwMode="auto">
          <a:xfrm>
            <a:off x="711200" y="876300"/>
            <a:ext cx="7696200" cy="5334000"/>
          </a:xfrm>
          <a:prstGeom prst="roundRect">
            <a:avLst>
              <a:gd name="adj" fmla="val 1282"/>
            </a:avLst>
          </a:prstGeom>
          <a:noFill/>
          <a:ln w="25400">
            <a:solidFill>
              <a:srgbClr val="595959"/>
            </a:solidFill>
            <a:round/>
            <a:headEnd/>
            <a:tailEnd/>
          </a:ln>
          <a:effectLst>
            <a:outerShdw blurRad="63500" dist="38100" dir="8100000" algn="tr" rotWithShape="0">
              <a:srgbClr val="000000">
                <a:alpha val="39999"/>
              </a:srgbClr>
            </a:outerShdw>
          </a:effectLst>
        </p:spPr>
        <p:txBody>
          <a:bodyPr anchor="ctr"/>
          <a:lstStyle/>
          <a:p>
            <a:pPr algn="ctr">
              <a:defRPr/>
            </a:pPr>
            <a:endParaRPr lang="en-US" dirty="0">
              <a:solidFill>
                <a:srgbClr val="FFFFFF"/>
              </a:solidFill>
              <a:latin typeface="Arial" charset="0"/>
              <a:cs typeface="Arial" charset="0"/>
            </a:endParaRPr>
          </a:p>
        </p:txBody>
      </p:sp>
      <p:cxnSp>
        <p:nvCxnSpPr>
          <p:cNvPr id="8" name="Straight Connector 7"/>
          <p:cNvCxnSpPr/>
          <p:nvPr/>
        </p:nvCxnSpPr>
        <p:spPr>
          <a:xfrm>
            <a:off x="762000" y="1270000"/>
            <a:ext cx="762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62000" y="1663700"/>
            <a:ext cx="762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787400" y="2044700"/>
            <a:ext cx="762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762000" y="2438400"/>
            <a:ext cx="762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787400" y="2819400"/>
            <a:ext cx="762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762000" y="3200400"/>
            <a:ext cx="762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787400" y="3581400"/>
            <a:ext cx="762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762000" y="4038600"/>
            <a:ext cx="762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787400" y="4419600"/>
            <a:ext cx="762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762000" y="4800600"/>
            <a:ext cx="762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787400" y="5181600"/>
            <a:ext cx="762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787400" y="5791200"/>
            <a:ext cx="762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flipH="1" flipV="1">
            <a:off x="1536700" y="3733800"/>
            <a:ext cx="4876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p:spPr>
        <p:txBody>
          <a:bodyPr/>
          <a:lstStyle/>
          <a:p>
            <a:pPr marL="341313" indent="-341313"/>
            <a:r>
              <a:rPr lang="en-US" dirty="0" smtClean="0"/>
              <a:t>	A few key Service Attributes</a:t>
            </a:r>
            <a:endParaRPr lang="en-US" dirty="0"/>
          </a:p>
        </p:txBody>
      </p:sp>
      <p:sp>
        <p:nvSpPr>
          <p:cNvPr id="3" name="Content Placeholder 2"/>
          <p:cNvSpPr>
            <a:spLocks noGrp="1"/>
          </p:cNvSpPr>
          <p:nvPr>
            <p:ph idx="1"/>
          </p:nvPr>
        </p:nvSpPr>
        <p:spPr>
          <a:xfrm>
            <a:off x="381000" y="914400"/>
            <a:ext cx="8153400" cy="5410200"/>
          </a:xfrm>
        </p:spPr>
        <p:txBody>
          <a:bodyPr/>
          <a:lstStyle/>
          <a:p>
            <a:r>
              <a:rPr lang="en-US" sz="1800" dirty="0" smtClean="0"/>
              <a:t>UNI Type (MEF 13 &amp; 20)</a:t>
            </a:r>
            <a:endParaRPr lang="en-US" sz="1400" dirty="0" smtClean="0"/>
          </a:p>
          <a:p>
            <a:endParaRPr lang="en-US" sz="1800" dirty="0" smtClean="0"/>
          </a:p>
          <a:p>
            <a:r>
              <a:rPr lang="en-US" sz="1800" dirty="0" smtClean="0"/>
              <a:t>UNI Service Attributes (MEF 10.2, MEF 6.1)</a:t>
            </a:r>
          </a:p>
          <a:p>
            <a:pPr lvl="1"/>
            <a:r>
              <a:rPr lang="en-US" sz="1600" dirty="0" smtClean="0"/>
              <a:t>Mode: Asynchronous Full Duplex</a:t>
            </a:r>
          </a:p>
          <a:p>
            <a:pPr lvl="1"/>
            <a:r>
              <a:rPr lang="en-US" sz="1600" dirty="0" smtClean="0"/>
              <a:t>&gt;1 EVC &amp; capability to support max # of EVCs</a:t>
            </a:r>
          </a:p>
          <a:p>
            <a:pPr lvl="1"/>
            <a:r>
              <a:rPr lang="en-US" sz="1600" dirty="0" smtClean="0"/>
              <a:t>Bandwidth profiles per UNI</a:t>
            </a:r>
          </a:p>
          <a:p>
            <a:pPr lvl="1"/>
            <a:endParaRPr lang="en-US" sz="1600" dirty="0" smtClean="0"/>
          </a:p>
          <a:p>
            <a:r>
              <a:rPr lang="en-US" sz="1800" dirty="0" smtClean="0"/>
              <a:t>EVC per UNI Service Attributes (MEF 10.2, MEF 6.1)</a:t>
            </a:r>
          </a:p>
          <a:p>
            <a:pPr lvl="1"/>
            <a:r>
              <a:rPr lang="en-US" sz="1600" dirty="0" smtClean="0"/>
              <a:t>EVC Classification: CE-VLAN ID to EVC Map</a:t>
            </a:r>
          </a:p>
          <a:p>
            <a:pPr lvl="1"/>
            <a:r>
              <a:rPr lang="en-US" sz="1600" dirty="0" smtClean="0"/>
              <a:t>Bandwidth profiles per EVC</a:t>
            </a:r>
          </a:p>
          <a:p>
            <a:pPr lvl="1"/>
            <a:endParaRPr lang="en-US" sz="1600" dirty="0" smtClean="0"/>
          </a:p>
          <a:p>
            <a:r>
              <a:rPr lang="en-US" sz="1800" dirty="0" smtClean="0"/>
              <a:t>EVC Service Attributes (MEF 10.2, MEF 6.1, MEF 23)</a:t>
            </a:r>
          </a:p>
          <a:p>
            <a:pPr lvl="1"/>
            <a:r>
              <a:rPr lang="en-US" sz="1600" dirty="0" smtClean="0"/>
              <a:t>EVC Type and UNI List with Type (Root or Leaf)</a:t>
            </a:r>
          </a:p>
          <a:p>
            <a:pPr lvl="1"/>
            <a:r>
              <a:rPr lang="en-US" sz="1600" dirty="0" smtClean="0"/>
              <a:t>CE-VLAN and Class of Service (CoS) preservation</a:t>
            </a:r>
          </a:p>
          <a:p>
            <a:pPr lvl="1"/>
            <a:r>
              <a:rPr lang="en-US" sz="1600" dirty="0" smtClean="0"/>
              <a:t>EVC Performance per CoS ID for one or more Classes of Service</a:t>
            </a:r>
          </a:p>
          <a:p>
            <a:endParaRPr lang="en-US" sz="1800" dirty="0" smtClean="0"/>
          </a:p>
        </p:txBody>
      </p:sp>
      <p:pic>
        <p:nvPicPr>
          <p:cNvPr id="5"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308304" y="1484784"/>
            <a:ext cx="1082675" cy="1353610"/>
          </a:xfrm>
          <a:prstGeom prst="rect">
            <a:avLst/>
          </a:prstGeom>
          <a:noFill/>
          <a:ln w="9525">
            <a:noFill/>
            <a:miter lim="800000"/>
            <a:headEnd/>
            <a:tailEnd/>
          </a:ln>
        </p:spPr>
      </p:pic>
    </p:spTree>
    <p:extLst>
      <p:ext uri="{BB962C8B-B14F-4D97-AF65-F5344CB8AC3E}">
        <p14:creationId xmlns:p14="http://schemas.microsoft.com/office/powerpoint/2010/main" val="2033166391"/>
      </p:ext>
    </p:extLst>
  </p:cSld>
  <p:clrMapOvr>
    <a:masterClrMapping/>
  </p:clrMapOvr>
  <p:transition spd="med">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solidFill>
                  <a:schemeClr val="bg1"/>
                </a:solidFill>
              </a:rPr>
              <a:t>Carrier Ethernet with Multiple Classes of Service</a:t>
            </a:r>
            <a:endParaRPr lang="en-US" dirty="0">
              <a:solidFill>
                <a:schemeClr val="bg1"/>
              </a:solidFill>
            </a:endParaRPr>
          </a:p>
        </p:txBody>
      </p:sp>
      <p:sp>
        <p:nvSpPr>
          <p:cNvPr id="8" name="Title 7"/>
          <p:cNvSpPr>
            <a:spLocks noGrp="1"/>
          </p:cNvSpPr>
          <p:nvPr>
            <p:ph type="ctrTitle"/>
          </p:nvPr>
        </p:nvSpPr>
        <p:spPr/>
        <p:txBody>
          <a:bodyPr/>
          <a:lstStyle/>
          <a:p>
            <a:pPr algn="ctr"/>
            <a:r>
              <a:rPr lang="en-US" sz="4400" dirty="0" smtClean="0"/>
              <a:t>Optimizing Mobile Backhaul</a:t>
            </a:r>
            <a:endParaRPr lang="en-US" sz="4400" dirty="0"/>
          </a:p>
        </p:txBody>
      </p:sp>
    </p:spTree>
    <p:extLst>
      <p:ext uri="{BB962C8B-B14F-4D97-AF65-F5344CB8AC3E}">
        <p14:creationId xmlns:p14="http://schemas.microsoft.com/office/powerpoint/2010/main" val="887974707"/>
      </p:ext>
    </p:extLst>
  </p:cSld>
  <p:clrMapOvr>
    <a:masterClrMapping/>
  </p:clrMapOvr>
  <p:transition spd="med">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p:spPr>
        <p:txBody>
          <a:bodyPr/>
          <a:lstStyle/>
          <a:p>
            <a:pPr marL="341313" indent="-341313"/>
            <a:r>
              <a:rPr lang="en-US" dirty="0" smtClean="0"/>
              <a:t>	Delivering </a:t>
            </a:r>
            <a:r>
              <a:rPr lang="en-US" dirty="0" smtClean="0"/>
              <a:t>Bandwidth Required for 4G/LTE</a:t>
            </a:r>
            <a:endParaRPr lang="en-US" dirty="0"/>
          </a:p>
        </p:txBody>
      </p:sp>
      <p:sp>
        <p:nvSpPr>
          <p:cNvPr id="3" name="Content Placeholder 2"/>
          <p:cNvSpPr>
            <a:spLocks noGrp="1"/>
          </p:cNvSpPr>
          <p:nvPr>
            <p:ph idx="1"/>
          </p:nvPr>
        </p:nvSpPr>
        <p:spPr>
          <a:xfrm>
            <a:off x="457200" y="1143000"/>
            <a:ext cx="8686800" cy="5029200"/>
          </a:xfrm>
        </p:spPr>
        <p:txBody>
          <a:bodyPr/>
          <a:lstStyle/>
          <a:p>
            <a:r>
              <a:rPr lang="en-US" sz="2000" dirty="0" smtClean="0"/>
              <a:t>According to all wireless operators, delivering the bandwidth required in the 4G-LTE wireless backhaul is </a:t>
            </a:r>
            <a:br>
              <a:rPr lang="en-US" sz="2000" dirty="0" smtClean="0"/>
            </a:br>
            <a:r>
              <a:rPr lang="en-US" sz="2000" i="1" dirty="0" smtClean="0">
                <a:solidFill>
                  <a:srgbClr val="7030A0"/>
                </a:solidFill>
              </a:rPr>
              <a:t>“the single biggest challenge and operating cost in the industry.”</a:t>
            </a:r>
          </a:p>
          <a:p>
            <a:endParaRPr lang="en-US" sz="2000" dirty="0" smtClean="0"/>
          </a:p>
          <a:p>
            <a:r>
              <a:rPr lang="en-US" sz="2000" dirty="0" smtClean="0"/>
              <a:t>Carrier Ethernet with Multiple Classes of Service  represents a breakthrough in sustainable, high-quality, profitable deployment</a:t>
            </a:r>
          </a:p>
          <a:p>
            <a:endParaRPr lang="en-US" sz="2000" dirty="0" smtClean="0"/>
          </a:p>
          <a:p>
            <a:r>
              <a:rPr lang="en-US" sz="2000" dirty="0" smtClean="0"/>
              <a:t>New Work from the MEF provides </a:t>
            </a:r>
          </a:p>
          <a:p>
            <a:pPr lvl="1"/>
            <a:r>
              <a:rPr lang="en-US" sz="1800" dirty="0" smtClean="0"/>
              <a:t>Two MEF technical specifications  in Jan 2012 time frame</a:t>
            </a:r>
          </a:p>
          <a:p>
            <a:pPr lvl="2"/>
            <a:r>
              <a:rPr lang="en-US" sz="1800" dirty="0" smtClean="0"/>
              <a:t>Mobile Backhaul  Phase 2</a:t>
            </a:r>
          </a:p>
          <a:p>
            <a:pPr lvl="2"/>
            <a:r>
              <a:rPr lang="en-US" sz="1800" dirty="0" smtClean="0"/>
              <a:t>Class of Services Phase 2</a:t>
            </a:r>
          </a:p>
          <a:p>
            <a:pPr lvl="1"/>
            <a:r>
              <a:rPr lang="en-US" sz="1800" dirty="0" smtClean="0"/>
              <a:t>Business and technical education </a:t>
            </a:r>
            <a:br>
              <a:rPr lang="en-US" sz="1800" dirty="0" smtClean="0"/>
            </a:br>
            <a:r>
              <a:rPr lang="en-US" sz="1800" dirty="0" smtClean="0"/>
              <a:t>and Implementation guidance</a:t>
            </a:r>
            <a:endParaRPr lang="en-US" sz="1800" dirty="0"/>
          </a:p>
        </p:txBody>
      </p:sp>
      <p:pic>
        <p:nvPicPr>
          <p:cNvPr id="4" name="Picture 3" descr="microwave2.png"/>
          <p:cNvPicPr>
            <a:picLocks noChangeAspect="1"/>
          </p:cNvPicPr>
          <p:nvPr/>
        </p:nvPicPr>
        <p:blipFill>
          <a:blip r:embed="rId2" cstate="print"/>
          <a:stretch>
            <a:fillRect/>
          </a:stretch>
        </p:blipFill>
        <p:spPr>
          <a:xfrm>
            <a:off x="6660232" y="5229200"/>
            <a:ext cx="914400" cy="914400"/>
          </a:xfrm>
          <a:prstGeom prst="rect">
            <a:avLst/>
          </a:prstGeom>
          <a:effectLst>
            <a:outerShdw blurRad="241300" dist="50800" dir="2700000" algn="tl" rotWithShape="0">
              <a:prstClr val="black">
                <a:alpha val="35000"/>
              </a:prstClr>
            </a:outerShdw>
          </a:effectLst>
        </p:spPr>
      </p:pic>
      <p:pic>
        <p:nvPicPr>
          <p:cNvPr id="5" name="Picture 4" descr="microwave1.png"/>
          <p:cNvPicPr>
            <a:picLocks noChangeAspect="1"/>
          </p:cNvPicPr>
          <p:nvPr/>
        </p:nvPicPr>
        <p:blipFill>
          <a:blip r:embed="rId3" cstate="print"/>
          <a:stretch>
            <a:fillRect/>
          </a:stretch>
        </p:blipFill>
        <p:spPr>
          <a:xfrm>
            <a:off x="7772400" y="4267200"/>
            <a:ext cx="952500" cy="1905000"/>
          </a:xfrm>
          <a:prstGeom prst="rect">
            <a:avLst/>
          </a:prstGeom>
          <a:effectLst>
            <a:outerShdw blurRad="241300" dist="50800" dir="2700000" algn="tl" rotWithShape="0">
              <a:prstClr val="black">
                <a:alpha val="35000"/>
              </a:prstClr>
            </a:outerShdw>
          </a:effectLst>
        </p:spPr>
      </p:pic>
      <p:pic>
        <p:nvPicPr>
          <p:cNvPr id="6" name="Picture 5" descr="wireless2.png"/>
          <p:cNvPicPr>
            <a:picLocks noChangeAspect="1"/>
          </p:cNvPicPr>
          <p:nvPr/>
        </p:nvPicPr>
        <p:blipFill>
          <a:blip r:embed="rId4" cstate="print"/>
          <a:stretch>
            <a:fillRect/>
          </a:stretch>
        </p:blipFill>
        <p:spPr>
          <a:xfrm>
            <a:off x="7164288" y="4293096"/>
            <a:ext cx="885484" cy="1529472"/>
          </a:xfrm>
          <a:prstGeom prst="rect">
            <a:avLst/>
          </a:prstGeom>
          <a:effectLst>
            <a:outerShdw blurRad="50800" dist="38100" dir="2700000" algn="tl" rotWithShape="0">
              <a:prstClr val="black">
                <a:alpha val="40000"/>
              </a:prstClr>
            </a:outerShdw>
          </a:effectLst>
        </p:spPr>
      </p:pic>
      <p:pic>
        <p:nvPicPr>
          <p:cNvPr id="7" name="Picture 6" descr="Sprite 13.png"/>
          <p:cNvPicPr>
            <a:picLocks noChangeAspect="1"/>
          </p:cNvPicPr>
          <p:nvPr/>
        </p:nvPicPr>
        <p:blipFill>
          <a:blip r:embed="rId5" cstate="print"/>
          <a:stretch>
            <a:fillRect/>
          </a:stretch>
        </p:blipFill>
        <p:spPr>
          <a:xfrm>
            <a:off x="5257800" y="4800600"/>
            <a:ext cx="590550" cy="1371600"/>
          </a:xfrm>
          <a:prstGeom prst="rect">
            <a:avLst/>
          </a:prstGeom>
        </p:spPr>
      </p:pic>
      <p:pic>
        <p:nvPicPr>
          <p:cNvPr id="8" name="Picture 7" descr="Sprite 18.png"/>
          <p:cNvPicPr>
            <a:picLocks noChangeAspect="1"/>
          </p:cNvPicPr>
          <p:nvPr/>
        </p:nvPicPr>
        <p:blipFill>
          <a:blip r:embed="rId6" cstate="print"/>
          <a:stretch>
            <a:fillRect/>
          </a:stretch>
        </p:blipFill>
        <p:spPr>
          <a:xfrm>
            <a:off x="6089900" y="4415635"/>
            <a:ext cx="723900" cy="2295525"/>
          </a:xfrm>
          <a:prstGeom prst="rect">
            <a:avLst/>
          </a:prstGeom>
        </p:spPr>
      </p:pic>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 name="Picture 76" descr="Sprite 18.png"/>
          <p:cNvPicPr>
            <a:picLocks noChangeAspect="1"/>
          </p:cNvPicPr>
          <p:nvPr/>
        </p:nvPicPr>
        <p:blipFill>
          <a:blip r:embed="rId3" cstate="print"/>
          <a:stretch>
            <a:fillRect/>
          </a:stretch>
        </p:blipFill>
        <p:spPr>
          <a:xfrm>
            <a:off x="533400" y="2272680"/>
            <a:ext cx="480597" cy="1524000"/>
          </a:xfrm>
          <a:prstGeom prst="rect">
            <a:avLst/>
          </a:prstGeom>
          <a:effectLst>
            <a:outerShdw blurRad="50800" dist="38100" dir="2700000" algn="tl" rotWithShape="0">
              <a:prstClr val="black">
                <a:alpha val="40000"/>
              </a:prstClr>
            </a:outerShdw>
          </a:effectLst>
        </p:spPr>
      </p:pic>
      <p:sp>
        <p:nvSpPr>
          <p:cNvPr id="83" name="Title 82"/>
          <p:cNvSpPr>
            <a:spLocks noGrp="1"/>
          </p:cNvSpPr>
          <p:nvPr>
            <p:ph type="title"/>
          </p:nvPr>
        </p:nvSpPr>
        <p:spPr>
          <a:xfrm>
            <a:off x="0" y="0"/>
            <a:ext cx="7696200" cy="685800"/>
          </a:xfrm>
        </p:spPr>
        <p:txBody>
          <a:bodyPr>
            <a:normAutofit/>
          </a:bodyPr>
          <a:lstStyle/>
          <a:p>
            <a:pPr marL="341313" indent="-341313"/>
            <a:r>
              <a:rPr lang="en-US" dirty="0" smtClean="0"/>
              <a:t> </a:t>
            </a:r>
            <a:r>
              <a:rPr lang="en-US" dirty="0" smtClean="0"/>
              <a:t>	Single </a:t>
            </a:r>
            <a:r>
              <a:rPr lang="en-US" dirty="0" smtClean="0"/>
              <a:t>Class vs. Multi Classes (1)</a:t>
            </a:r>
            <a:endParaRPr lang="en-US" dirty="0"/>
          </a:p>
        </p:txBody>
      </p:sp>
      <p:sp>
        <p:nvSpPr>
          <p:cNvPr id="222" name="Text Box 5"/>
          <p:cNvSpPr txBox="1">
            <a:spLocks noChangeArrowheads="1"/>
          </p:cNvSpPr>
          <p:nvPr/>
        </p:nvSpPr>
        <p:spPr bwMode="auto">
          <a:xfrm>
            <a:off x="899592" y="3618384"/>
            <a:ext cx="2486992" cy="461665"/>
          </a:xfrm>
          <a:prstGeom prst="rect">
            <a:avLst/>
          </a:prstGeom>
          <a:noFill/>
          <a:ln w="12700" algn="ctr">
            <a:noFill/>
            <a:miter lim="800000"/>
            <a:headEnd/>
            <a:tailEnd/>
          </a:ln>
        </p:spPr>
        <p:txBody>
          <a:bodyPr wrap="square">
            <a:spAutoFit/>
          </a:bodyPr>
          <a:lstStyle/>
          <a:p>
            <a:pPr eaLnBrk="0" hangingPunct="0"/>
            <a:r>
              <a:rPr lang="en-US" b="1" u="sng" dirty="0" smtClean="0">
                <a:solidFill>
                  <a:srgbClr val="C00000"/>
                </a:solidFill>
              </a:rPr>
              <a:t>Result/Impact</a:t>
            </a:r>
            <a:endParaRPr lang="en-US" sz="1400" b="1" u="sng" dirty="0">
              <a:solidFill>
                <a:srgbClr val="C00000"/>
              </a:solidFill>
            </a:endParaRPr>
          </a:p>
        </p:txBody>
      </p:sp>
      <p:sp>
        <p:nvSpPr>
          <p:cNvPr id="223" name="Text Box 5"/>
          <p:cNvSpPr txBox="1">
            <a:spLocks noChangeArrowheads="1"/>
          </p:cNvSpPr>
          <p:nvPr/>
        </p:nvSpPr>
        <p:spPr bwMode="auto">
          <a:xfrm>
            <a:off x="3059832" y="3491880"/>
            <a:ext cx="6084168" cy="1737320"/>
          </a:xfrm>
          <a:prstGeom prst="rect">
            <a:avLst/>
          </a:prstGeom>
          <a:noFill/>
          <a:ln w="12700" algn="ctr">
            <a:noFill/>
            <a:miter lim="800000"/>
            <a:headEnd/>
            <a:tailEnd/>
          </a:ln>
        </p:spPr>
        <p:txBody>
          <a:bodyPr wrap="square">
            <a:noAutofit/>
          </a:bodyPr>
          <a:lstStyle/>
          <a:p>
            <a:pPr marL="174625" indent="-174625" eaLnBrk="0" hangingPunct="0">
              <a:buFont typeface="Arial" pitchFamily="34" charset="0"/>
              <a:buChar char="•"/>
              <a:tabLst>
                <a:tab pos="174625" algn="l"/>
              </a:tabLst>
            </a:pPr>
            <a:r>
              <a:rPr lang="en-US" sz="1800" b="1" dirty="0" smtClean="0">
                <a:solidFill>
                  <a:srgbClr val="000000"/>
                </a:solidFill>
              </a:rPr>
              <a:t>Extremely costly – needs massive overbuild</a:t>
            </a:r>
          </a:p>
          <a:p>
            <a:pPr marL="174625" indent="-174625" eaLnBrk="0" hangingPunct="0">
              <a:buFont typeface="Arial" pitchFamily="34" charset="0"/>
              <a:buChar char="•"/>
              <a:tabLst>
                <a:tab pos="174625" algn="l"/>
              </a:tabLst>
            </a:pPr>
            <a:r>
              <a:rPr lang="en-US" sz="1800" b="1" dirty="0" smtClean="0">
                <a:solidFill>
                  <a:srgbClr val="000000"/>
                </a:solidFill>
              </a:rPr>
              <a:t>Does not scale - recipe for going out of business</a:t>
            </a:r>
          </a:p>
          <a:p>
            <a:pPr marL="174625" indent="-174625" eaLnBrk="0" hangingPunct="0">
              <a:buFont typeface="Arial" pitchFamily="34" charset="0"/>
              <a:buChar char="•"/>
              <a:tabLst>
                <a:tab pos="174625" algn="l"/>
              </a:tabLst>
            </a:pPr>
            <a:r>
              <a:rPr lang="en-US" sz="1800" b="1" dirty="0" smtClean="0">
                <a:solidFill>
                  <a:srgbClr val="000000"/>
                </a:solidFill>
              </a:rPr>
              <a:t>High Priority traffic subject to delay – especially during traffic bursts and peaks</a:t>
            </a:r>
          </a:p>
        </p:txBody>
      </p:sp>
      <p:sp>
        <p:nvSpPr>
          <p:cNvPr id="96" name="Can 95"/>
          <p:cNvSpPr/>
          <p:nvPr/>
        </p:nvSpPr>
        <p:spPr bwMode="auto">
          <a:xfrm rot="16200000">
            <a:off x="4305299" y="-432421"/>
            <a:ext cx="838200" cy="6400802"/>
          </a:xfrm>
          <a:prstGeom prst="can">
            <a:avLst>
              <a:gd name="adj" fmla="val 23114"/>
            </a:avLst>
          </a:prstGeom>
          <a:gradFill flip="none" rotWithShape="1">
            <a:gsLst>
              <a:gs pos="0">
                <a:srgbClr val="96D3FC"/>
              </a:gs>
              <a:gs pos="50000">
                <a:srgbClr val="AFDAFB"/>
              </a:gs>
              <a:gs pos="90000">
                <a:srgbClr val="53B0DC">
                  <a:tint val="23500"/>
                  <a:satMod val="160000"/>
                </a:srgbClr>
              </a:gs>
              <a:gs pos="100000">
                <a:srgbClr val="AFDAFB"/>
              </a:gs>
            </a:gsLst>
            <a:lin ang="0" scaled="1"/>
            <a:tileRect/>
          </a:gradFill>
          <a:ln w="9525">
            <a:solidFill>
              <a:schemeClr val="accent5">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81" name="Picture 80" descr="ph1.png"/>
          <p:cNvPicPr>
            <a:picLocks noChangeAspect="1"/>
          </p:cNvPicPr>
          <p:nvPr/>
        </p:nvPicPr>
        <p:blipFill>
          <a:blip r:embed="rId4" cstate="print"/>
          <a:stretch>
            <a:fillRect/>
          </a:stretch>
        </p:blipFill>
        <p:spPr>
          <a:xfrm>
            <a:off x="0" y="3187080"/>
            <a:ext cx="1028844" cy="685896"/>
          </a:xfrm>
          <a:prstGeom prst="rect">
            <a:avLst/>
          </a:prstGeom>
          <a:effectLst>
            <a:outerShdw blurRad="50800" dist="38100" dir="2700000" algn="tl" rotWithShape="0">
              <a:prstClr val="black">
                <a:alpha val="40000"/>
              </a:prstClr>
            </a:outerShdw>
          </a:effectLst>
        </p:spPr>
      </p:pic>
      <p:pic>
        <p:nvPicPr>
          <p:cNvPr id="82" name="Picture 81" descr="ph2.png"/>
          <p:cNvPicPr>
            <a:picLocks noChangeAspect="1"/>
          </p:cNvPicPr>
          <p:nvPr/>
        </p:nvPicPr>
        <p:blipFill>
          <a:blip r:embed="rId5" cstate="print"/>
          <a:stretch>
            <a:fillRect/>
          </a:stretch>
        </p:blipFill>
        <p:spPr>
          <a:xfrm>
            <a:off x="-38244" y="2882280"/>
            <a:ext cx="1028844" cy="685896"/>
          </a:xfrm>
          <a:prstGeom prst="rect">
            <a:avLst/>
          </a:prstGeom>
          <a:effectLst>
            <a:outerShdw blurRad="50800" dist="38100" dir="2700000" algn="tl" rotWithShape="0">
              <a:prstClr val="black">
                <a:alpha val="40000"/>
              </a:prstClr>
            </a:outerShdw>
          </a:effectLst>
        </p:spPr>
      </p:pic>
      <p:sp>
        <p:nvSpPr>
          <p:cNvPr id="114" name="Text Box 64"/>
          <p:cNvSpPr txBox="1">
            <a:spLocks noChangeArrowheads="1"/>
          </p:cNvSpPr>
          <p:nvPr/>
        </p:nvSpPr>
        <p:spPr bwMode="auto">
          <a:xfrm>
            <a:off x="2590800" y="3187080"/>
            <a:ext cx="4800600" cy="276999"/>
          </a:xfrm>
          <a:prstGeom prst="rect">
            <a:avLst/>
          </a:prstGeom>
          <a:noFill/>
          <a:ln w="12700" algn="ctr">
            <a:noFill/>
            <a:miter lim="800000"/>
            <a:headEnd/>
            <a:tailEnd/>
          </a:ln>
        </p:spPr>
        <p:txBody>
          <a:bodyPr wrap="square">
            <a:spAutoFit/>
          </a:bodyPr>
          <a:lstStyle/>
          <a:p>
            <a:pPr algn="ctr" eaLnBrk="0" hangingPunct="0"/>
            <a:r>
              <a:rPr lang="en-US" sz="1200" b="1" dirty="0" smtClean="0"/>
              <a:t>An Access Provider EVC</a:t>
            </a:r>
            <a:endParaRPr lang="en-US" sz="1200" b="1" dirty="0"/>
          </a:p>
        </p:txBody>
      </p:sp>
      <p:sp>
        <p:nvSpPr>
          <p:cNvPr id="220" name="Text Box 5"/>
          <p:cNvSpPr txBox="1">
            <a:spLocks noChangeArrowheads="1"/>
          </p:cNvSpPr>
          <p:nvPr/>
        </p:nvSpPr>
        <p:spPr bwMode="auto">
          <a:xfrm>
            <a:off x="152400" y="1739280"/>
            <a:ext cx="8991600" cy="461665"/>
          </a:xfrm>
          <a:prstGeom prst="rect">
            <a:avLst/>
          </a:prstGeom>
          <a:noFill/>
          <a:ln w="12700" algn="ctr">
            <a:noFill/>
            <a:miter lim="800000"/>
            <a:headEnd/>
            <a:tailEnd/>
          </a:ln>
        </p:spPr>
        <p:txBody>
          <a:bodyPr wrap="square">
            <a:spAutoFit/>
          </a:bodyPr>
          <a:lstStyle/>
          <a:p>
            <a:pPr eaLnBrk="0" hangingPunct="0"/>
            <a:r>
              <a:rPr lang="en-US" sz="2400" b="1" dirty="0" smtClean="0"/>
              <a:t>All one Class of Service: simple but costly</a:t>
            </a:r>
            <a:endParaRPr lang="en-US" sz="2000" b="1" dirty="0"/>
          </a:p>
        </p:txBody>
      </p:sp>
      <p:cxnSp>
        <p:nvCxnSpPr>
          <p:cNvPr id="100" name="Straight Connector 99"/>
          <p:cNvCxnSpPr/>
          <p:nvPr/>
        </p:nvCxnSpPr>
        <p:spPr>
          <a:xfrm>
            <a:off x="685800" y="2729880"/>
            <a:ext cx="76962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01" name="Text Box 64"/>
          <p:cNvSpPr txBox="1">
            <a:spLocks noChangeArrowheads="1"/>
          </p:cNvSpPr>
          <p:nvPr/>
        </p:nvSpPr>
        <p:spPr bwMode="auto">
          <a:xfrm>
            <a:off x="838200" y="2806080"/>
            <a:ext cx="838200" cy="461665"/>
          </a:xfrm>
          <a:prstGeom prst="rect">
            <a:avLst/>
          </a:prstGeom>
          <a:noFill/>
          <a:ln w="12700" algn="ctr">
            <a:noFill/>
            <a:miter lim="800000"/>
            <a:headEnd/>
            <a:tailEnd/>
          </a:ln>
        </p:spPr>
        <p:txBody>
          <a:bodyPr wrap="square">
            <a:spAutoFit/>
          </a:bodyPr>
          <a:lstStyle/>
          <a:p>
            <a:pPr eaLnBrk="0" hangingPunct="0"/>
            <a:r>
              <a:rPr lang="en-US" sz="1200" b="1" dirty="0" smtClean="0"/>
              <a:t>Access Provider</a:t>
            </a:r>
            <a:endParaRPr lang="en-US" sz="1200" b="1" dirty="0"/>
          </a:p>
        </p:txBody>
      </p:sp>
      <p:sp>
        <p:nvSpPr>
          <p:cNvPr id="78" name="Can 77"/>
          <p:cNvSpPr/>
          <p:nvPr/>
        </p:nvSpPr>
        <p:spPr bwMode="auto">
          <a:xfrm rot="16200000">
            <a:off x="4686299" y="2082181"/>
            <a:ext cx="304800" cy="1295401"/>
          </a:xfrm>
          <a:prstGeom prst="can">
            <a:avLst>
              <a:gd name="adj" fmla="val 17708"/>
            </a:avLst>
          </a:prstGeom>
          <a:gradFill>
            <a:gsLst>
              <a:gs pos="0">
                <a:srgbClr val="FFC000">
                  <a:alpha val="68000"/>
                </a:srgbClr>
              </a:gs>
              <a:gs pos="32000">
                <a:srgbClr val="E2EB91">
                  <a:alpha val="83000"/>
                </a:srgbClr>
              </a:gs>
              <a:gs pos="92000">
                <a:srgbClr val="FF0000">
                  <a:alpha val="78000"/>
                </a:srgbClr>
              </a:gs>
            </a:gsLst>
            <a:lin ang="10800000" scaled="0"/>
          </a:grad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 lIns="0" tIns="0" rIns="0" bIns="0" anchor="ctr"/>
          <a:lstStyle/>
          <a:p>
            <a:pPr algn="ctr">
              <a:lnSpc>
                <a:spcPts val="1000"/>
              </a:lnSpc>
              <a:defRPr/>
            </a:pPr>
            <a:r>
              <a:rPr lang="en-US" sz="1050" dirty="0" smtClean="0">
                <a:solidFill>
                  <a:schemeClr val="tx1"/>
                </a:solidFill>
              </a:rPr>
              <a:t>Bursty, delay &amp; loss tolerant data</a:t>
            </a:r>
            <a:endParaRPr lang="en-US" sz="1050" dirty="0">
              <a:solidFill>
                <a:schemeClr val="tx1"/>
              </a:solidFill>
            </a:endParaRPr>
          </a:p>
        </p:txBody>
      </p:sp>
      <p:sp>
        <p:nvSpPr>
          <p:cNvPr id="79" name="Can 78"/>
          <p:cNvSpPr/>
          <p:nvPr/>
        </p:nvSpPr>
        <p:spPr bwMode="auto">
          <a:xfrm rot="16200000">
            <a:off x="3390898" y="2234581"/>
            <a:ext cx="304800" cy="990600"/>
          </a:xfrm>
          <a:prstGeom prst="can">
            <a:avLst/>
          </a:prstGeom>
          <a:gradFill flip="none" rotWithShape="1">
            <a:gsLst>
              <a:gs pos="0">
                <a:srgbClr val="FFFF00">
                  <a:alpha val="94000"/>
                </a:srgbClr>
              </a:gs>
              <a:gs pos="22000">
                <a:srgbClr val="FFFFA7">
                  <a:alpha val="93000"/>
                </a:srgbClr>
              </a:gs>
              <a:gs pos="44000">
                <a:srgbClr val="FFFFA7">
                  <a:alpha val="93000"/>
                </a:srgbClr>
              </a:gs>
              <a:gs pos="100000">
                <a:srgbClr val="FFFF00">
                  <a:alpha val="86000"/>
                </a:srgbClr>
              </a:gs>
            </a:gsLst>
            <a:lin ang="10800000" scaled="0"/>
            <a:tileRect/>
          </a:grad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 lIns="0" tIns="0" rIns="0" bIns="0" anchor="ctr"/>
          <a:lstStyle/>
          <a:p>
            <a:pPr algn="ctr">
              <a:lnSpc>
                <a:spcPts val="1000"/>
              </a:lnSpc>
              <a:defRPr/>
            </a:pPr>
            <a:r>
              <a:rPr lang="en-US" sz="1000" dirty="0" smtClean="0">
                <a:solidFill>
                  <a:srgbClr val="0000C0"/>
                </a:solidFill>
              </a:rPr>
              <a:t>Delay-sensitive real time data</a:t>
            </a:r>
            <a:endParaRPr lang="en-US" sz="1000" dirty="0">
              <a:solidFill>
                <a:srgbClr val="0000C0"/>
              </a:solidFill>
            </a:endParaRPr>
          </a:p>
        </p:txBody>
      </p:sp>
      <p:sp>
        <p:nvSpPr>
          <p:cNvPr id="80" name="Can 79"/>
          <p:cNvSpPr/>
          <p:nvPr/>
        </p:nvSpPr>
        <p:spPr bwMode="auto">
          <a:xfrm rot="16200000">
            <a:off x="6019801" y="2501280"/>
            <a:ext cx="304800" cy="457201"/>
          </a:xfrm>
          <a:prstGeom prst="can">
            <a:avLst>
              <a:gd name="adj" fmla="val 17708"/>
            </a:avLst>
          </a:prstGeom>
          <a:gradFill>
            <a:gsLst>
              <a:gs pos="0">
                <a:srgbClr val="FFC000">
                  <a:alpha val="68000"/>
                </a:srgbClr>
              </a:gs>
              <a:gs pos="32000">
                <a:srgbClr val="E2EB91">
                  <a:alpha val="83000"/>
                </a:srgbClr>
              </a:gs>
              <a:gs pos="92000">
                <a:srgbClr val="FF0000">
                  <a:alpha val="78000"/>
                </a:srgbClr>
              </a:gs>
            </a:gsLst>
            <a:lin ang="10800000" scaled="0"/>
          </a:grad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 lIns="0" tIns="0" rIns="0" bIns="0" anchor="ctr"/>
          <a:lstStyle/>
          <a:p>
            <a:pPr algn="ctr">
              <a:lnSpc>
                <a:spcPts val="1000"/>
              </a:lnSpc>
              <a:defRPr/>
            </a:pPr>
            <a:endParaRPr lang="en-US" sz="1050" dirty="0">
              <a:solidFill>
                <a:schemeClr val="tx1"/>
              </a:solidFill>
            </a:endParaRPr>
          </a:p>
        </p:txBody>
      </p:sp>
      <p:sp>
        <p:nvSpPr>
          <p:cNvPr id="85" name="Can 84"/>
          <p:cNvSpPr/>
          <p:nvPr/>
        </p:nvSpPr>
        <p:spPr bwMode="auto">
          <a:xfrm rot="16200000">
            <a:off x="5562598" y="2653681"/>
            <a:ext cx="304800" cy="152400"/>
          </a:xfrm>
          <a:prstGeom prst="can">
            <a:avLst>
              <a:gd name="adj" fmla="val 32812"/>
            </a:avLst>
          </a:prstGeom>
          <a:gradFill flip="none" rotWithShape="1">
            <a:gsLst>
              <a:gs pos="0">
                <a:srgbClr val="FFFF00">
                  <a:alpha val="94000"/>
                </a:srgbClr>
              </a:gs>
              <a:gs pos="22000">
                <a:srgbClr val="FFFFA7">
                  <a:alpha val="93000"/>
                </a:srgbClr>
              </a:gs>
              <a:gs pos="44000">
                <a:srgbClr val="FFFFA7">
                  <a:alpha val="93000"/>
                </a:srgbClr>
              </a:gs>
              <a:gs pos="100000">
                <a:srgbClr val="FFFF00">
                  <a:alpha val="86000"/>
                </a:srgbClr>
              </a:gs>
            </a:gsLst>
            <a:lin ang="10800000" scaled="0"/>
            <a:tileRect/>
          </a:grad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 lIns="0" tIns="0" rIns="0" bIns="0" anchor="ctr"/>
          <a:lstStyle/>
          <a:p>
            <a:pPr algn="ctr">
              <a:lnSpc>
                <a:spcPts val="1000"/>
              </a:lnSpc>
              <a:defRPr/>
            </a:pPr>
            <a:endParaRPr lang="en-US" sz="1050" dirty="0">
              <a:solidFill>
                <a:srgbClr val="0000C0"/>
              </a:solidFill>
            </a:endParaRPr>
          </a:p>
        </p:txBody>
      </p:sp>
      <p:sp>
        <p:nvSpPr>
          <p:cNvPr id="86" name="Can 85"/>
          <p:cNvSpPr/>
          <p:nvPr/>
        </p:nvSpPr>
        <p:spPr bwMode="auto">
          <a:xfrm rot="16200000">
            <a:off x="7353299" y="2386980"/>
            <a:ext cx="304800" cy="685801"/>
          </a:xfrm>
          <a:prstGeom prst="can">
            <a:avLst>
              <a:gd name="adj" fmla="val 22395"/>
            </a:avLst>
          </a:prstGeom>
          <a:gradFill>
            <a:gsLst>
              <a:gs pos="0">
                <a:srgbClr val="FFC000">
                  <a:alpha val="68000"/>
                </a:srgbClr>
              </a:gs>
              <a:gs pos="32000">
                <a:srgbClr val="E2EB91">
                  <a:alpha val="83000"/>
                </a:srgbClr>
              </a:gs>
              <a:gs pos="92000">
                <a:srgbClr val="FF0000">
                  <a:alpha val="78000"/>
                </a:srgbClr>
              </a:gs>
            </a:gsLst>
            <a:lin ang="10800000" scaled="0"/>
          </a:grad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 lIns="0" tIns="0" rIns="0" bIns="0" anchor="ctr"/>
          <a:lstStyle/>
          <a:p>
            <a:pPr algn="ctr">
              <a:lnSpc>
                <a:spcPts val="1000"/>
              </a:lnSpc>
              <a:defRPr/>
            </a:pPr>
            <a:endParaRPr lang="en-US" sz="1050" dirty="0">
              <a:solidFill>
                <a:schemeClr val="tx1"/>
              </a:solidFill>
            </a:endParaRPr>
          </a:p>
        </p:txBody>
      </p:sp>
      <p:sp>
        <p:nvSpPr>
          <p:cNvPr id="87" name="Can 86"/>
          <p:cNvSpPr/>
          <p:nvPr/>
        </p:nvSpPr>
        <p:spPr bwMode="auto">
          <a:xfrm rot="16200000">
            <a:off x="6477000" y="2653681"/>
            <a:ext cx="304800" cy="152400"/>
          </a:xfrm>
          <a:prstGeom prst="can">
            <a:avLst>
              <a:gd name="adj" fmla="val 32812"/>
            </a:avLst>
          </a:prstGeom>
          <a:gradFill flip="none" rotWithShape="1">
            <a:gsLst>
              <a:gs pos="0">
                <a:srgbClr val="FFFF00">
                  <a:alpha val="94000"/>
                </a:srgbClr>
              </a:gs>
              <a:gs pos="22000">
                <a:srgbClr val="FFFFA7">
                  <a:alpha val="93000"/>
                </a:srgbClr>
              </a:gs>
              <a:gs pos="44000">
                <a:srgbClr val="FFFFA7">
                  <a:alpha val="93000"/>
                </a:srgbClr>
              </a:gs>
              <a:gs pos="100000">
                <a:srgbClr val="FFFF00">
                  <a:alpha val="86000"/>
                </a:srgbClr>
              </a:gs>
            </a:gsLst>
            <a:lin ang="10800000" scaled="0"/>
            <a:tileRect/>
          </a:grad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 lIns="0" tIns="0" rIns="0" bIns="0" anchor="ctr"/>
          <a:lstStyle/>
          <a:p>
            <a:pPr algn="ctr">
              <a:lnSpc>
                <a:spcPts val="1000"/>
              </a:lnSpc>
              <a:defRPr/>
            </a:pPr>
            <a:endParaRPr lang="en-US" sz="1050" dirty="0">
              <a:solidFill>
                <a:srgbClr val="0000C0"/>
              </a:solidFill>
            </a:endParaRPr>
          </a:p>
        </p:txBody>
      </p:sp>
      <p:sp>
        <p:nvSpPr>
          <p:cNvPr id="88" name="Can 87"/>
          <p:cNvSpPr/>
          <p:nvPr/>
        </p:nvSpPr>
        <p:spPr bwMode="auto">
          <a:xfrm rot="16200000">
            <a:off x="6819899" y="2615580"/>
            <a:ext cx="304800" cy="228601"/>
          </a:xfrm>
          <a:prstGeom prst="can">
            <a:avLst>
              <a:gd name="adj" fmla="val 17708"/>
            </a:avLst>
          </a:prstGeom>
          <a:gradFill>
            <a:gsLst>
              <a:gs pos="0">
                <a:srgbClr val="FFC000">
                  <a:alpha val="68000"/>
                </a:srgbClr>
              </a:gs>
              <a:gs pos="32000">
                <a:srgbClr val="E2EB91">
                  <a:alpha val="83000"/>
                </a:srgbClr>
              </a:gs>
              <a:gs pos="92000">
                <a:srgbClr val="FF0000">
                  <a:alpha val="78000"/>
                </a:srgbClr>
              </a:gs>
            </a:gsLst>
            <a:lin ang="10800000" scaled="0"/>
          </a:grad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 lIns="0" tIns="0" rIns="0" bIns="0" anchor="ctr"/>
          <a:lstStyle/>
          <a:p>
            <a:pPr algn="ctr">
              <a:lnSpc>
                <a:spcPts val="1000"/>
              </a:lnSpc>
              <a:defRPr/>
            </a:pPr>
            <a:endParaRPr lang="en-US" sz="1050" dirty="0">
              <a:solidFill>
                <a:schemeClr val="tx1"/>
              </a:solidFill>
            </a:endParaRPr>
          </a:p>
        </p:txBody>
      </p:sp>
      <p:sp>
        <p:nvSpPr>
          <p:cNvPr id="89" name="Can 88"/>
          <p:cNvSpPr/>
          <p:nvPr/>
        </p:nvSpPr>
        <p:spPr bwMode="auto">
          <a:xfrm rot="16200000">
            <a:off x="2286000" y="2653681"/>
            <a:ext cx="304800" cy="152400"/>
          </a:xfrm>
          <a:prstGeom prst="can">
            <a:avLst>
              <a:gd name="adj" fmla="val 32812"/>
            </a:avLst>
          </a:prstGeom>
          <a:gradFill flip="none" rotWithShape="1">
            <a:gsLst>
              <a:gs pos="0">
                <a:srgbClr val="FFFF00">
                  <a:alpha val="94000"/>
                </a:srgbClr>
              </a:gs>
              <a:gs pos="22000">
                <a:srgbClr val="FFFFA7">
                  <a:alpha val="93000"/>
                </a:srgbClr>
              </a:gs>
              <a:gs pos="44000">
                <a:srgbClr val="FFFFA7">
                  <a:alpha val="93000"/>
                </a:srgbClr>
              </a:gs>
              <a:gs pos="100000">
                <a:srgbClr val="FFFF00">
                  <a:alpha val="86000"/>
                </a:srgbClr>
              </a:gs>
            </a:gsLst>
            <a:lin ang="10800000" scaled="0"/>
            <a:tileRect/>
          </a:grad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 lIns="0" tIns="0" rIns="0" bIns="0" anchor="ctr"/>
          <a:lstStyle/>
          <a:p>
            <a:pPr algn="ctr">
              <a:lnSpc>
                <a:spcPts val="1000"/>
              </a:lnSpc>
              <a:defRPr/>
            </a:pPr>
            <a:endParaRPr lang="en-US" sz="1050" dirty="0">
              <a:solidFill>
                <a:srgbClr val="0000C0"/>
              </a:solidFill>
            </a:endParaRPr>
          </a:p>
        </p:txBody>
      </p:sp>
      <p:sp>
        <p:nvSpPr>
          <p:cNvPr id="90" name="Can 89"/>
          <p:cNvSpPr/>
          <p:nvPr/>
        </p:nvSpPr>
        <p:spPr bwMode="auto">
          <a:xfrm rot="16200000">
            <a:off x="2628901" y="2615580"/>
            <a:ext cx="304800" cy="228601"/>
          </a:xfrm>
          <a:prstGeom prst="can">
            <a:avLst>
              <a:gd name="adj" fmla="val 17708"/>
            </a:avLst>
          </a:prstGeom>
          <a:gradFill>
            <a:gsLst>
              <a:gs pos="0">
                <a:srgbClr val="FFC000">
                  <a:alpha val="68000"/>
                </a:srgbClr>
              </a:gs>
              <a:gs pos="32000">
                <a:srgbClr val="E2EB91">
                  <a:alpha val="83000"/>
                </a:srgbClr>
              </a:gs>
              <a:gs pos="92000">
                <a:srgbClr val="FF0000">
                  <a:alpha val="78000"/>
                </a:srgbClr>
              </a:gs>
            </a:gsLst>
            <a:lin ang="10800000" scaled="0"/>
          </a:grad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 lIns="0" tIns="0" rIns="0" bIns="0" anchor="ctr"/>
          <a:lstStyle/>
          <a:p>
            <a:pPr algn="ctr">
              <a:lnSpc>
                <a:spcPts val="1000"/>
              </a:lnSpc>
              <a:defRPr/>
            </a:pPr>
            <a:endParaRPr lang="en-US" sz="1050" dirty="0">
              <a:solidFill>
                <a:schemeClr val="tx1"/>
              </a:solidFill>
            </a:endParaRPr>
          </a:p>
        </p:txBody>
      </p:sp>
      <p:sp>
        <p:nvSpPr>
          <p:cNvPr id="92" name="Can 91"/>
          <p:cNvSpPr/>
          <p:nvPr/>
        </p:nvSpPr>
        <p:spPr bwMode="auto">
          <a:xfrm rot="16200000">
            <a:off x="1828799" y="2501282"/>
            <a:ext cx="304800" cy="457198"/>
          </a:xfrm>
          <a:prstGeom prst="can">
            <a:avLst>
              <a:gd name="adj" fmla="val 17708"/>
            </a:avLst>
          </a:prstGeom>
          <a:gradFill>
            <a:gsLst>
              <a:gs pos="0">
                <a:srgbClr val="FFC000">
                  <a:alpha val="68000"/>
                </a:srgbClr>
              </a:gs>
              <a:gs pos="32000">
                <a:srgbClr val="E2EB91">
                  <a:alpha val="83000"/>
                </a:srgbClr>
              </a:gs>
              <a:gs pos="92000">
                <a:srgbClr val="FF0000">
                  <a:alpha val="78000"/>
                </a:srgbClr>
              </a:gs>
            </a:gsLst>
            <a:lin ang="10800000" scaled="0"/>
          </a:grad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 lIns="0" tIns="0" rIns="0" bIns="0" anchor="ctr"/>
          <a:lstStyle/>
          <a:p>
            <a:pPr algn="ctr">
              <a:lnSpc>
                <a:spcPts val="1000"/>
              </a:lnSpc>
              <a:defRPr/>
            </a:pPr>
            <a:endParaRPr lang="en-US" sz="1050" dirty="0">
              <a:solidFill>
                <a:schemeClr val="tx1"/>
              </a:solidFill>
            </a:endParaRPr>
          </a:p>
        </p:txBody>
      </p:sp>
      <p:pic>
        <p:nvPicPr>
          <p:cNvPr id="109" name="Picture 64" descr="mono-twin-buildings"/>
          <p:cNvPicPr>
            <a:picLocks noChangeAspect="1" noChangeArrowheads="1"/>
          </p:cNvPicPr>
          <p:nvPr/>
        </p:nvPicPr>
        <p:blipFill>
          <a:blip r:embed="rId6" cstate="print"/>
          <a:srcRect/>
          <a:stretch>
            <a:fillRect/>
          </a:stretch>
        </p:blipFill>
        <p:spPr bwMode="auto">
          <a:xfrm>
            <a:off x="8077200" y="2348880"/>
            <a:ext cx="907551" cy="533724"/>
          </a:xfrm>
          <a:prstGeom prst="rect">
            <a:avLst/>
          </a:prstGeom>
          <a:noFill/>
          <a:effectLst>
            <a:outerShdw blurRad="50800" dist="38100" dir="2700000" algn="tl" rotWithShape="0">
              <a:prstClr val="black">
                <a:alpha val="40000"/>
              </a:prstClr>
            </a:outerShdw>
          </a:effectLst>
        </p:spPr>
      </p:pic>
      <p:pic>
        <p:nvPicPr>
          <p:cNvPr id="110" name="Picture 109" descr="ph1.png"/>
          <p:cNvPicPr>
            <a:picLocks noChangeAspect="1"/>
          </p:cNvPicPr>
          <p:nvPr/>
        </p:nvPicPr>
        <p:blipFill>
          <a:blip r:embed="rId4" cstate="print"/>
          <a:stretch>
            <a:fillRect/>
          </a:stretch>
        </p:blipFill>
        <p:spPr>
          <a:xfrm>
            <a:off x="-38244" y="2577480"/>
            <a:ext cx="1028844" cy="685896"/>
          </a:xfrm>
          <a:prstGeom prst="rect">
            <a:avLst/>
          </a:prstGeom>
          <a:effectLst>
            <a:outerShdw blurRad="50800" dist="38100" dir="2700000" algn="tl" rotWithShape="0">
              <a:prstClr val="black">
                <a:alpha val="40000"/>
              </a:prstClr>
            </a:outerShdw>
          </a:effectLst>
        </p:spPr>
      </p:pic>
      <p:sp>
        <p:nvSpPr>
          <p:cNvPr id="93" name="Text Box 64"/>
          <p:cNvSpPr txBox="1">
            <a:spLocks noChangeArrowheads="1"/>
          </p:cNvSpPr>
          <p:nvPr/>
        </p:nvSpPr>
        <p:spPr bwMode="auto">
          <a:xfrm>
            <a:off x="8077200" y="2882280"/>
            <a:ext cx="914400" cy="461665"/>
          </a:xfrm>
          <a:prstGeom prst="rect">
            <a:avLst/>
          </a:prstGeom>
          <a:noFill/>
          <a:ln w="12700" algn="ctr">
            <a:noFill/>
            <a:miter lim="800000"/>
            <a:headEnd/>
            <a:tailEnd/>
          </a:ln>
        </p:spPr>
        <p:txBody>
          <a:bodyPr wrap="square">
            <a:spAutoFit/>
          </a:bodyPr>
          <a:lstStyle/>
          <a:p>
            <a:pPr algn="r" eaLnBrk="0" hangingPunct="0"/>
            <a:r>
              <a:rPr lang="en-US" sz="1200" b="1" dirty="0" smtClean="0"/>
              <a:t>Mobile Operator</a:t>
            </a:r>
            <a:endParaRPr lang="en-US" sz="1200" b="1" dirty="0"/>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Title 82"/>
          <p:cNvSpPr>
            <a:spLocks noGrp="1"/>
          </p:cNvSpPr>
          <p:nvPr>
            <p:ph type="title"/>
          </p:nvPr>
        </p:nvSpPr>
        <p:spPr>
          <a:xfrm>
            <a:off x="0" y="0"/>
            <a:ext cx="9144000" cy="685800"/>
          </a:xfrm>
        </p:spPr>
        <p:txBody>
          <a:bodyPr/>
          <a:lstStyle/>
          <a:p>
            <a:pPr marL="341313" indent="-341313"/>
            <a:r>
              <a:rPr lang="en-US" sz="2800" dirty="0" smtClean="0"/>
              <a:t> </a:t>
            </a:r>
            <a:r>
              <a:rPr lang="en-US" sz="2800" dirty="0" smtClean="0"/>
              <a:t>	Single </a:t>
            </a:r>
            <a:r>
              <a:rPr lang="en-US" sz="2800" dirty="0" smtClean="0"/>
              <a:t>Class vs. Multiple Classes of Service (2) </a:t>
            </a:r>
            <a:endParaRPr lang="en-US" sz="2800" dirty="0"/>
          </a:p>
        </p:txBody>
      </p:sp>
      <p:sp>
        <p:nvSpPr>
          <p:cNvPr id="224" name="Text Box 5"/>
          <p:cNvSpPr txBox="1">
            <a:spLocks noChangeArrowheads="1"/>
          </p:cNvSpPr>
          <p:nvPr/>
        </p:nvSpPr>
        <p:spPr bwMode="auto">
          <a:xfrm>
            <a:off x="107504" y="3304616"/>
            <a:ext cx="9036496" cy="2788680"/>
          </a:xfrm>
          <a:prstGeom prst="rect">
            <a:avLst/>
          </a:prstGeom>
          <a:noFill/>
          <a:ln w="12700" algn="ctr">
            <a:noFill/>
            <a:miter lim="800000"/>
            <a:headEnd/>
            <a:tailEnd/>
          </a:ln>
        </p:spPr>
        <p:txBody>
          <a:bodyPr wrap="square">
            <a:noAutofit/>
          </a:bodyPr>
          <a:lstStyle/>
          <a:p>
            <a:pPr marL="225425" indent="-225425" eaLnBrk="0" hangingPunct="0">
              <a:tabLst>
                <a:tab pos="225425" algn="l"/>
              </a:tabLst>
            </a:pPr>
            <a:r>
              <a:rPr lang="en-US" sz="2000" b="1" dirty="0" smtClean="0"/>
              <a:t>Backhaul Operators (aka Access Providers)</a:t>
            </a:r>
          </a:p>
          <a:p>
            <a:pPr marL="225425" indent="-225425" eaLnBrk="0" hangingPunct="0">
              <a:buFont typeface="Arial" pitchFamily="34" charset="0"/>
              <a:buChar char="•"/>
              <a:tabLst>
                <a:tab pos="225425" algn="l"/>
              </a:tabLst>
            </a:pPr>
            <a:r>
              <a:rPr lang="en-US" sz="2000" dirty="0" smtClean="0"/>
              <a:t>More Revenue for same cost: more users supported, more responsive QoS</a:t>
            </a:r>
          </a:p>
          <a:p>
            <a:pPr marL="225425" indent="-225425" eaLnBrk="0" hangingPunct="0">
              <a:buFont typeface="Arial" pitchFamily="34" charset="0"/>
              <a:buChar char="•"/>
              <a:tabLst>
                <a:tab pos="225425" algn="l"/>
              </a:tabLst>
            </a:pPr>
            <a:r>
              <a:rPr lang="en-US" sz="2000" dirty="0" smtClean="0"/>
              <a:t>Avoids costly over-building network to ensure integrity, QoS</a:t>
            </a:r>
          </a:p>
          <a:p>
            <a:pPr marL="225425" indent="-225425" eaLnBrk="0" hangingPunct="0">
              <a:buFont typeface="Arial" pitchFamily="34" charset="0"/>
              <a:buChar char="•"/>
              <a:tabLst>
                <a:tab pos="225425" algn="l"/>
              </a:tabLst>
            </a:pPr>
            <a:r>
              <a:rPr lang="en-US" sz="2000" dirty="0" smtClean="0"/>
              <a:t>Squeezes best performance to maximize profitability by leveraging the statistical multiplexing of Ethernet</a:t>
            </a:r>
          </a:p>
          <a:p>
            <a:endParaRPr lang="en-US" sz="2000" b="1" dirty="0" smtClean="0"/>
          </a:p>
          <a:p>
            <a:r>
              <a:rPr lang="en-US" sz="2000" b="1" dirty="0" smtClean="0"/>
              <a:t>Mobile Operators:</a:t>
            </a:r>
          </a:p>
          <a:p>
            <a:pPr marL="225425" lvl="1" indent="-225425" eaLnBrk="0" hangingPunct="0">
              <a:buFont typeface="Arial" pitchFamily="34" charset="0"/>
              <a:buChar char="•"/>
              <a:tabLst>
                <a:tab pos="225425" algn="l"/>
              </a:tabLst>
            </a:pPr>
            <a:r>
              <a:rPr lang="en-US" sz="2000" dirty="0" smtClean="0"/>
              <a:t>Enables resolution of their most critical challenge:</a:t>
            </a:r>
          </a:p>
          <a:p>
            <a:pPr marL="0" lvl="1" eaLnBrk="0" hangingPunct="0"/>
            <a:r>
              <a:rPr lang="en-US" sz="1800" i="1" dirty="0" smtClean="0">
                <a:solidFill>
                  <a:srgbClr val="002060"/>
                </a:solidFill>
              </a:rPr>
              <a:t>“Handling unprecedented growth of data efficiently while preserving or improving QoS.” </a:t>
            </a:r>
          </a:p>
          <a:p>
            <a:pPr marL="225425" indent="-225425" eaLnBrk="0" hangingPunct="0">
              <a:buFont typeface="Arial" pitchFamily="34" charset="0"/>
              <a:buChar char="•"/>
              <a:tabLst>
                <a:tab pos="225425" algn="l"/>
              </a:tabLst>
            </a:pPr>
            <a:endParaRPr lang="en-US" sz="2400" dirty="0" smtClean="0"/>
          </a:p>
        </p:txBody>
      </p:sp>
      <p:sp>
        <p:nvSpPr>
          <p:cNvPr id="60" name="Can 59"/>
          <p:cNvSpPr/>
          <p:nvPr/>
        </p:nvSpPr>
        <p:spPr bwMode="auto">
          <a:xfrm rot="16200000">
            <a:off x="4193603" y="-1375536"/>
            <a:ext cx="990600" cy="6400802"/>
          </a:xfrm>
          <a:prstGeom prst="can">
            <a:avLst>
              <a:gd name="adj" fmla="val 23114"/>
            </a:avLst>
          </a:prstGeom>
          <a:gradFill flip="none" rotWithShape="1">
            <a:gsLst>
              <a:gs pos="0">
                <a:srgbClr val="96D3FC"/>
              </a:gs>
              <a:gs pos="50000">
                <a:srgbClr val="AFDAFB"/>
              </a:gs>
              <a:gs pos="90000">
                <a:srgbClr val="53B0DC">
                  <a:tint val="23500"/>
                  <a:satMod val="160000"/>
                </a:srgbClr>
              </a:gs>
              <a:gs pos="100000">
                <a:srgbClr val="AFDAFB"/>
              </a:gs>
            </a:gsLst>
            <a:lin ang="0" scaled="1"/>
            <a:tileRect/>
          </a:gradFill>
          <a:ln w="9525">
            <a:solidFill>
              <a:schemeClr val="accent5">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1" name="Can 60"/>
          <p:cNvSpPr/>
          <p:nvPr/>
        </p:nvSpPr>
        <p:spPr bwMode="auto">
          <a:xfrm rot="16200000">
            <a:off x="4489487" y="-980755"/>
            <a:ext cx="398834" cy="6096000"/>
          </a:xfrm>
          <a:prstGeom prst="can">
            <a:avLst>
              <a:gd name="adj" fmla="val 26403"/>
            </a:avLst>
          </a:prstGeom>
          <a:gradFill>
            <a:gsLst>
              <a:gs pos="0">
                <a:schemeClr val="accent5">
                  <a:lumMod val="75000"/>
                  <a:alpha val="13000"/>
                </a:schemeClr>
              </a:gs>
              <a:gs pos="90000">
                <a:schemeClr val="accent5">
                  <a:lumMod val="60000"/>
                  <a:lumOff val="40000"/>
                  <a:alpha val="28000"/>
                </a:schemeClr>
              </a:gs>
              <a:gs pos="100000">
                <a:schemeClr val="accent5">
                  <a:lumMod val="50000"/>
                  <a:alpha val="29000"/>
                </a:schemeClr>
              </a:gs>
            </a:gsLst>
            <a:lin ang="10800000" scaled="0"/>
          </a:gradFill>
          <a:ln w="9525">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2" name="Can 61"/>
          <p:cNvSpPr/>
          <p:nvPr/>
        </p:nvSpPr>
        <p:spPr bwMode="auto">
          <a:xfrm rot="16200000">
            <a:off x="4461114" y="-1466328"/>
            <a:ext cx="379380" cy="6172200"/>
          </a:xfrm>
          <a:prstGeom prst="can">
            <a:avLst>
              <a:gd name="adj" fmla="val 26403"/>
            </a:avLst>
          </a:prstGeom>
          <a:gradFill>
            <a:gsLst>
              <a:gs pos="0">
                <a:schemeClr val="accent5">
                  <a:lumMod val="75000"/>
                  <a:alpha val="13000"/>
                </a:schemeClr>
              </a:gs>
              <a:gs pos="90000">
                <a:schemeClr val="accent5">
                  <a:lumMod val="60000"/>
                  <a:lumOff val="40000"/>
                  <a:alpha val="28000"/>
                </a:schemeClr>
              </a:gs>
              <a:gs pos="100000">
                <a:schemeClr val="accent5">
                  <a:lumMod val="50000"/>
                  <a:alpha val="29000"/>
                </a:schemeClr>
              </a:gs>
            </a:gsLst>
            <a:lin ang="10800000" scaled="0"/>
          </a:gradFill>
          <a:ln w="9525">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4" name="Text Box 5"/>
          <p:cNvSpPr txBox="1">
            <a:spLocks noChangeArrowheads="1"/>
          </p:cNvSpPr>
          <p:nvPr/>
        </p:nvSpPr>
        <p:spPr bwMode="auto">
          <a:xfrm>
            <a:off x="2843808" y="2895327"/>
            <a:ext cx="3207072" cy="461665"/>
          </a:xfrm>
          <a:prstGeom prst="rect">
            <a:avLst/>
          </a:prstGeom>
          <a:noFill/>
          <a:ln w="12700" algn="ctr">
            <a:noFill/>
            <a:miter lim="800000"/>
            <a:headEnd/>
            <a:tailEnd/>
          </a:ln>
        </p:spPr>
        <p:txBody>
          <a:bodyPr wrap="square">
            <a:spAutoFit/>
          </a:bodyPr>
          <a:lstStyle/>
          <a:p>
            <a:pPr eaLnBrk="0" hangingPunct="0"/>
            <a:r>
              <a:rPr lang="en-US" b="1" u="sng" dirty="0" smtClean="0">
                <a:solidFill>
                  <a:srgbClr val="C00000"/>
                </a:solidFill>
              </a:rPr>
              <a:t>Result/Impact</a:t>
            </a:r>
            <a:endParaRPr lang="en-US" sz="1400" b="1" u="sng" dirty="0">
              <a:solidFill>
                <a:srgbClr val="C00000"/>
              </a:solidFill>
            </a:endParaRPr>
          </a:p>
        </p:txBody>
      </p:sp>
      <p:sp>
        <p:nvSpPr>
          <p:cNvPr id="65" name="Text Box 64"/>
          <p:cNvSpPr txBox="1">
            <a:spLocks noChangeArrowheads="1"/>
          </p:cNvSpPr>
          <p:nvPr/>
        </p:nvSpPr>
        <p:spPr bwMode="auto">
          <a:xfrm>
            <a:off x="1259904" y="2300709"/>
            <a:ext cx="7543800" cy="276999"/>
          </a:xfrm>
          <a:prstGeom prst="rect">
            <a:avLst/>
          </a:prstGeom>
          <a:noFill/>
          <a:ln w="12700" algn="ctr">
            <a:noFill/>
            <a:miter lim="800000"/>
            <a:headEnd/>
            <a:tailEnd/>
          </a:ln>
        </p:spPr>
        <p:txBody>
          <a:bodyPr wrap="square">
            <a:spAutoFit/>
          </a:bodyPr>
          <a:lstStyle/>
          <a:p>
            <a:pPr algn="ctr" eaLnBrk="0" hangingPunct="0"/>
            <a:r>
              <a:rPr lang="en-US" sz="1200" b="1" dirty="0" smtClean="0"/>
              <a:t>An Access Provider EVC</a:t>
            </a:r>
            <a:endParaRPr lang="en-US" sz="1200" b="1" dirty="0"/>
          </a:p>
        </p:txBody>
      </p:sp>
      <p:pic>
        <p:nvPicPr>
          <p:cNvPr id="66" name="Picture 65" descr="ph2.png"/>
          <p:cNvPicPr>
            <a:picLocks noChangeAspect="1"/>
          </p:cNvPicPr>
          <p:nvPr/>
        </p:nvPicPr>
        <p:blipFill>
          <a:blip r:embed="rId3" cstate="print"/>
          <a:stretch>
            <a:fillRect/>
          </a:stretch>
        </p:blipFill>
        <p:spPr>
          <a:xfrm>
            <a:off x="269304" y="1968108"/>
            <a:ext cx="1028844" cy="685896"/>
          </a:xfrm>
          <a:prstGeom prst="rect">
            <a:avLst/>
          </a:prstGeom>
          <a:effectLst>
            <a:outerShdw blurRad="50800" dist="38100" dir="2700000" algn="tl" rotWithShape="0">
              <a:prstClr val="black">
                <a:alpha val="40000"/>
              </a:prstClr>
            </a:outerShdw>
          </a:effectLst>
        </p:spPr>
      </p:pic>
      <p:pic>
        <p:nvPicPr>
          <p:cNvPr id="67" name="Picture 66" descr="ph3.png"/>
          <p:cNvPicPr>
            <a:picLocks noChangeAspect="1"/>
          </p:cNvPicPr>
          <p:nvPr/>
        </p:nvPicPr>
        <p:blipFill>
          <a:blip r:embed="rId4" cstate="print"/>
          <a:stretch>
            <a:fillRect/>
          </a:stretch>
        </p:blipFill>
        <p:spPr>
          <a:xfrm>
            <a:off x="193104" y="2120508"/>
            <a:ext cx="1028844" cy="685896"/>
          </a:xfrm>
          <a:prstGeom prst="rect">
            <a:avLst/>
          </a:prstGeom>
          <a:effectLst>
            <a:outerShdw blurRad="50800" dist="38100" dir="2700000" algn="tl" rotWithShape="0">
              <a:prstClr val="black">
                <a:alpha val="40000"/>
              </a:prstClr>
            </a:outerShdw>
          </a:effectLst>
        </p:spPr>
      </p:pic>
      <p:pic>
        <p:nvPicPr>
          <p:cNvPr id="70" name="Picture 69" descr="Sprite 18.png"/>
          <p:cNvPicPr>
            <a:picLocks noChangeAspect="1"/>
          </p:cNvPicPr>
          <p:nvPr/>
        </p:nvPicPr>
        <p:blipFill>
          <a:blip r:embed="rId5" cstate="print"/>
          <a:stretch>
            <a:fillRect/>
          </a:stretch>
        </p:blipFill>
        <p:spPr>
          <a:xfrm>
            <a:off x="497904" y="1282308"/>
            <a:ext cx="480597" cy="1524000"/>
          </a:xfrm>
          <a:prstGeom prst="rect">
            <a:avLst/>
          </a:prstGeom>
          <a:effectLst>
            <a:outerShdw blurRad="50800" dist="38100" dir="2700000" algn="tl" rotWithShape="0">
              <a:prstClr val="black">
                <a:alpha val="40000"/>
              </a:prstClr>
            </a:outerShdw>
          </a:effectLst>
        </p:spPr>
      </p:pic>
      <p:sp>
        <p:nvSpPr>
          <p:cNvPr id="71" name="Text Box 64"/>
          <p:cNvSpPr txBox="1">
            <a:spLocks noChangeArrowheads="1"/>
          </p:cNvSpPr>
          <p:nvPr/>
        </p:nvSpPr>
        <p:spPr bwMode="auto">
          <a:xfrm>
            <a:off x="8070887" y="1958619"/>
            <a:ext cx="914400" cy="461665"/>
          </a:xfrm>
          <a:prstGeom prst="rect">
            <a:avLst/>
          </a:prstGeom>
          <a:noFill/>
          <a:ln w="12700" algn="ctr">
            <a:noFill/>
            <a:miter lim="800000"/>
            <a:headEnd/>
            <a:tailEnd/>
          </a:ln>
        </p:spPr>
        <p:txBody>
          <a:bodyPr wrap="square">
            <a:spAutoFit/>
          </a:bodyPr>
          <a:lstStyle/>
          <a:p>
            <a:pPr algn="r" eaLnBrk="0" hangingPunct="0"/>
            <a:r>
              <a:rPr lang="en-US" sz="1200" b="1" dirty="0" smtClean="0"/>
              <a:t>Mobile Operator</a:t>
            </a:r>
            <a:endParaRPr lang="en-US" sz="1200" b="1" dirty="0"/>
          </a:p>
        </p:txBody>
      </p:sp>
      <p:pic>
        <p:nvPicPr>
          <p:cNvPr id="72" name="Picture 71" descr="ph1.png"/>
          <p:cNvPicPr>
            <a:picLocks noChangeAspect="1"/>
          </p:cNvPicPr>
          <p:nvPr/>
        </p:nvPicPr>
        <p:blipFill>
          <a:blip r:embed="rId6" cstate="print"/>
          <a:stretch>
            <a:fillRect/>
          </a:stretch>
        </p:blipFill>
        <p:spPr>
          <a:xfrm>
            <a:off x="-16518" y="2311056"/>
            <a:ext cx="1028844" cy="685896"/>
          </a:xfrm>
          <a:prstGeom prst="rect">
            <a:avLst/>
          </a:prstGeom>
          <a:effectLst>
            <a:outerShdw blurRad="50800" dist="38100" dir="2700000" algn="tl" rotWithShape="0">
              <a:prstClr val="black">
                <a:alpha val="40000"/>
              </a:prstClr>
            </a:outerShdw>
          </a:effectLst>
        </p:spPr>
      </p:pic>
      <p:pic>
        <p:nvPicPr>
          <p:cNvPr id="73" name="Picture 72" descr="ph2.png"/>
          <p:cNvPicPr>
            <a:picLocks noChangeAspect="1"/>
          </p:cNvPicPr>
          <p:nvPr/>
        </p:nvPicPr>
        <p:blipFill>
          <a:blip r:embed="rId3" cstate="print"/>
          <a:stretch>
            <a:fillRect/>
          </a:stretch>
        </p:blipFill>
        <p:spPr>
          <a:xfrm>
            <a:off x="-73740" y="1891908"/>
            <a:ext cx="1028844" cy="685896"/>
          </a:xfrm>
          <a:prstGeom prst="rect">
            <a:avLst/>
          </a:prstGeom>
          <a:effectLst>
            <a:outerShdw blurRad="50800" dist="38100" dir="2700000" algn="tl" rotWithShape="0">
              <a:prstClr val="black">
                <a:alpha val="40000"/>
              </a:prstClr>
            </a:outerShdw>
          </a:effectLst>
        </p:spPr>
      </p:pic>
      <p:pic>
        <p:nvPicPr>
          <p:cNvPr id="75" name="Picture 74" descr="ph1.png"/>
          <p:cNvPicPr>
            <a:picLocks noChangeAspect="1"/>
          </p:cNvPicPr>
          <p:nvPr/>
        </p:nvPicPr>
        <p:blipFill>
          <a:blip r:embed="rId6" cstate="print"/>
          <a:stretch>
            <a:fillRect/>
          </a:stretch>
        </p:blipFill>
        <p:spPr>
          <a:xfrm>
            <a:off x="-73740" y="1587108"/>
            <a:ext cx="1028844" cy="685896"/>
          </a:xfrm>
          <a:prstGeom prst="rect">
            <a:avLst/>
          </a:prstGeom>
          <a:effectLst>
            <a:outerShdw blurRad="50800" dist="38100" dir="2700000" algn="tl" rotWithShape="0">
              <a:prstClr val="black">
                <a:alpha val="40000"/>
              </a:prstClr>
            </a:outerShdw>
          </a:effectLst>
        </p:spPr>
      </p:pic>
      <p:pic>
        <p:nvPicPr>
          <p:cNvPr id="76" name="Picture 64" descr="mono-twin-buildings"/>
          <p:cNvPicPr>
            <a:picLocks noChangeAspect="1" noChangeArrowheads="1"/>
          </p:cNvPicPr>
          <p:nvPr/>
        </p:nvPicPr>
        <p:blipFill>
          <a:blip r:embed="rId7" cstate="print"/>
          <a:srcRect/>
          <a:stretch>
            <a:fillRect/>
          </a:stretch>
        </p:blipFill>
        <p:spPr bwMode="auto">
          <a:xfrm>
            <a:off x="8048553" y="1462509"/>
            <a:ext cx="907551" cy="533724"/>
          </a:xfrm>
          <a:prstGeom prst="rect">
            <a:avLst/>
          </a:prstGeom>
          <a:noFill/>
          <a:effectLst>
            <a:outerShdw blurRad="50800" dist="38100" dir="2700000" algn="tl" rotWithShape="0">
              <a:prstClr val="black">
                <a:alpha val="40000"/>
              </a:prstClr>
            </a:outerShdw>
          </a:effectLst>
        </p:spPr>
      </p:pic>
      <p:pic>
        <p:nvPicPr>
          <p:cNvPr id="77" name="Picture 76" descr="ph1.png"/>
          <p:cNvPicPr>
            <a:picLocks noChangeAspect="1"/>
          </p:cNvPicPr>
          <p:nvPr/>
        </p:nvPicPr>
        <p:blipFill>
          <a:blip r:embed="rId6" cstate="print"/>
          <a:stretch>
            <a:fillRect/>
          </a:stretch>
        </p:blipFill>
        <p:spPr>
          <a:xfrm>
            <a:off x="307260" y="2269962"/>
            <a:ext cx="1028844" cy="685896"/>
          </a:xfrm>
          <a:prstGeom prst="rect">
            <a:avLst/>
          </a:prstGeom>
          <a:effectLst>
            <a:outerShdw blurRad="50800" dist="38100" dir="2700000" algn="tl" rotWithShape="0">
              <a:prstClr val="black">
                <a:alpha val="40000"/>
              </a:prstClr>
            </a:outerShdw>
          </a:effectLst>
        </p:spPr>
      </p:pic>
      <p:sp>
        <p:nvSpPr>
          <p:cNvPr id="78" name="Rectangle 77"/>
          <p:cNvSpPr/>
          <p:nvPr/>
        </p:nvSpPr>
        <p:spPr>
          <a:xfrm>
            <a:off x="611560" y="2539819"/>
            <a:ext cx="8532440" cy="276999"/>
          </a:xfrm>
          <a:prstGeom prst="rect">
            <a:avLst/>
          </a:prstGeom>
          <a:solidFill>
            <a:srgbClr val="FFFFFF">
              <a:alpha val="83137"/>
            </a:srgbClr>
          </a:solidFill>
          <a:effectLst>
            <a:softEdge rad="31750"/>
          </a:effectLst>
        </p:spPr>
        <p:txBody>
          <a:bodyPr wrap="square">
            <a:spAutoFit/>
          </a:bodyPr>
          <a:lstStyle/>
          <a:p>
            <a:r>
              <a:rPr lang="en-US" sz="1200" dirty="0" smtClean="0"/>
              <a:t>Prioritizing Data:  1. Network control 2. Interactive voice, video, 3. Signaling, 4 Internet data, business data, streamed video</a:t>
            </a:r>
          </a:p>
        </p:txBody>
      </p:sp>
      <p:cxnSp>
        <p:nvCxnSpPr>
          <p:cNvPr id="79" name="Straight Connector 78"/>
          <p:cNvCxnSpPr>
            <a:endCxn id="62" idx="3"/>
          </p:cNvCxnSpPr>
          <p:nvPr/>
        </p:nvCxnSpPr>
        <p:spPr>
          <a:xfrm>
            <a:off x="1793304" y="1614909"/>
            <a:ext cx="5943600" cy="4863"/>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a:endCxn id="61" idx="3"/>
          </p:cNvCxnSpPr>
          <p:nvPr/>
        </p:nvCxnSpPr>
        <p:spPr>
          <a:xfrm flipV="1">
            <a:off x="1869504" y="2067245"/>
            <a:ext cx="5867400" cy="486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81" name="Text Box 64"/>
          <p:cNvSpPr txBox="1">
            <a:spLocks noChangeArrowheads="1"/>
          </p:cNvSpPr>
          <p:nvPr/>
        </p:nvSpPr>
        <p:spPr bwMode="auto">
          <a:xfrm>
            <a:off x="4155504" y="1386309"/>
            <a:ext cx="1447800" cy="276999"/>
          </a:xfrm>
          <a:prstGeom prst="rect">
            <a:avLst/>
          </a:prstGeom>
          <a:noFill/>
          <a:ln w="12700" algn="ctr">
            <a:noFill/>
            <a:miter lim="800000"/>
            <a:headEnd/>
            <a:tailEnd/>
          </a:ln>
        </p:spPr>
        <p:txBody>
          <a:bodyPr wrap="square">
            <a:spAutoFit/>
          </a:bodyPr>
          <a:lstStyle/>
          <a:p>
            <a:pPr eaLnBrk="0" hangingPunct="0"/>
            <a:r>
              <a:rPr lang="en-US" sz="1200" b="1" dirty="0" smtClean="0"/>
              <a:t>High Priority Lane</a:t>
            </a:r>
            <a:endParaRPr lang="en-US" sz="1200" b="1" dirty="0"/>
          </a:p>
        </p:txBody>
      </p:sp>
      <p:sp>
        <p:nvSpPr>
          <p:cNvPr id="82" name="Text Box 64"/>
          <p:cNvSpPr txBox="1">
            <a:spLocks noChangeArrowheads="1"/>
          </p:cNvSpPr>
          <p:nvPr/>
        </p:nvSpPr>
        <p:spPr bwMode="auto">
          <a:xfrm>
            <a:off x="2860104" y="1843509"/>
            <a:ext cx="1295400" cy="276999"/>
          </a:xfrm>
          <a:prstGeom prst="rect">
            <a:avLst/>
          </a:prstGeom>
          <a:noFill/>
          <a:ln w="12700" algn="ctr">
            <a:noFill/>
            <a:miter lim="800000"/>
            <a:headEnd/>
            <a:tailEnd/>
          </a:ln>
        </p:spPr>
        <p:txBody>
          <a:bodyPr wrap="square">
            <a:spAutoFit/>
          </a:bodyPr>
          <a:lstStyle/>
          <a:p>
            <a:pPr eaLnBrk="0" hangingPunct="0"/>
            <a:r>
              <a:rPr lang="en-US" sz="1200" b="1" dirty="0" smtClean="0"/>
              <a:t>Low Priority Lane</a:t>
            </a:r>
            <a:endParaRPr lang="en-US" sz="1200" b="1" dirty="0"/>
          </a:p>
        </p:txBody>
      </p:sp>
      <p:cxnSp>
        <p:nvCxnSpPr>
          <p:cNvPr id="85" name="Straight Connector 84"/>
          <p:cNvCxnSpPr>
            <a:stCxn id="61" idx="0"/>
            <a:endCxn id="60" idx="1"/>
          </p:cNvCxnSpPr>
          <p:nvPr/>
        </p:nvCxnSpPr>
        <p:spPr>
          <a:xfrm rot="10800000">
            <a:off x="1488502" y="1824865"/>
            <a:ext cx="257706" cy="242380"/>
          </a:xfrm>
          <a:prstGeom prst="line">
            <a:avLst/>
          </a:prstGeom>
          <a:ln>
            <a:solidFill>
              <a:schemeClr val="tx1"/>
            </a:solidFill>
            <a:prstDash val="dash"/>
            <a:headEnd type="none"/>
            <a:tailEnd type="triangle"/>
          </a:ln>
        </p:spPr>
        <p:style>
          <a:lnRef idx="1">
            <a:schemeClr val="accent1"/>
          </a:lnRef>
          <a:fillRef idx="0">
            <a:schemeClr val="accent1"/>
          </a:fillRef>
          <a:effectRef idx="0">
            <a:schemeClr val="accent1"/>
          </a:effectRef>
          <a:fontRef idx="minor">
            <a:schemeClr val="tx1"/>
          </a:fontRef>
        </p:style>
      </p:cxnSp>
      <p:sp>
        <p:nvSpPr>
          <p:cNvPr id="86" name="Can 85"/>
          <p:cNvSpPr/>
          <p:nvPr/>
        </p:nvSpPr>
        <p:spPr bwMode="auto">
          <a:xfrm rot="16200000">
            <a:off x="4650803" y="1424408"/>
            <a:ext cx="304800" cy="1295401"/>
          </a:xfrm>
          <a:prstGeom prst="can">
            <a:avLst>
              <a:gd name="adj" fmla="val 17708"/>
            </a:avLst>
          </a:prstGeom>
          <a:gradFill>
            <a:gsLst>
              <a:gs pos="0">
                <a:srgbClr val="FFC000">
                  <a:alpha val="68000"/>
                </a:srgbClr>
              </a:gs>
              <a:gs pos="32000">
                <a:srgbClr val="E2EB91">
                  <a:alpha val="83000"/>
                </a:srgbClr>
              </a:gs>
              <a:gs pos="92000">
                <a:srgbClr val="FF0000">
                  <a:alpha val="78000"/>
                </a:srgbClr>
              </a:gs>
            </a:gsLst>
            <a:lin ang="10800000" scaled="0"/>
          </a:grad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 lIns="0" tIns="0" rIns="0" bIns="0" anchor="ctr"/>
          <a:lstStyle/>
          <a:p>
            <a:pPr algn="ctr">
              <a:lnSpc>
                <a:spcPts val="1000"/>
              </a:lnSpc>
              <a:defRPr/>
            </a:pPr>
            <a:r>
              <a:rPr lang="en-US" sz="1050" dirty="0" smtClean="0">
                <a:solidFill>
                  <a:schemeClr val="tx1"/>
                </a:solidFill>
              </a:rPr>
              <a:t>Bursty, delay &amp; loss tolerant data</a:t>
            </a:r>
            <a:endParaRPr lang="en-US" sz="1050" dirty="0">
              <a:solidFill>
                <a:schemeClr val="tx1"/>
              </a:solidFill>
            </a:endParaRPr>
          </a:p>
        </p:txBody>
      </p:sp>
      <p:sp>
        <p:nvSpPr>
          <p:cNvPr id="87" name="Can 86"/>
          <p:cNvSpPr/>
          <p:nvPr/>
        </p:nvSpPr>
        <p:spPr bwMode="auto">
          <a:xfrm rot="16200000">
            <a:off x="3355402" y="1119610"/>
            <a:ext cx="304800" cy="990600"/>
          </a:xfrm>
          <a:prstGeom prst="can">
            <a:avLst/>
          </a:prstGeom>
          <a:gradFill flip="none" rotWithShape="1">
            <a:gsLst>
              <a:gs pos="0">
                <a:srgbClr val="FFFF00">
                  <a:alpha val="94000"/>
                </a:srgbClr>
              </a:gs>
              <a:gs pos="22000">
                <a:srgbClr val="FFFFA7">
                  <a:alpha val="93000"/>
                </a:srgbClr>
              </a:gs>
              <a:gs pos="44000">
                <a:srgbClr val="FFFFA7">
                  <a:alpha val="93000"/>
                </a:srgbClr>
              </a:gs>
              <a:gs pos="100000">
                <a:srgbClr val="FFFF00">
                  <a:alpha val="86000"/>
                </a:srgbClr>
              </a:gs>
            </a:gsLst>
            <a:lin ang="10800000" scaled="0"/>
            <a:tileRect/>
          </a:grad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 lIns="0" tIns="0" rIns="0" bIns="0" anchor="ctr"/>
          <a:lstStyle/>
          <a:p>
            <a:pPr algn="ctr">
              <a:lnSpc>
                <a:spcPts val="1000"/>
              </a:lnSpc>
              <a:defRPr/>
            </a:pPr>
            <a:r>
              <a:rPr lang="en-US" sz="1000" dirty="0" smtClean="0">
                <a:solidFill>
                  <a:srgbClr val="0000C0"/>
                </a:solidFill>
              </a:rPr>
              <a:t>Delay-sensitive real time data</a:t>
            </a:r>
            <a:endParaRPr lang="en-US" sz="1000" dirty="0">
              <a:solidFill>
                <a:srgbClr val="0000C0"/>
              </a:solidFill>
            </a:endParaRPr>
          </a:p>
        </p:txBody>
      </p:sp>
      <p:sp>
        <p:nvSpPr>
          <p:cNvPr id="88" name="Can 87"/>
          <p:cNvSpPr/>
          <p:nvPr/>
        </p:nvSpPr>
        <p:spPr bwMode="auto">
          <a:xfrm rot="16200000">
            <a:off x="6898705" y="1843508"/>
            <a:ext cx="304800" cy="457201"/>
          </a:xfrm>
          <a:prstGeom prst="can">
            <a:avLst>
              <a:gd name="adj" fmla="val 17708"/>
            </a:avLst>
          </a:prstGeom>
          <a:gradFill>
            <a:gsLst>
              <a:gs pos="0">
                <a:srgbClr val="FFC000">
                  <a:alpha val="68000"/>
                </a:srgbClr>
              </a:gs>
              <a:gs pos="32000">
                <a:srgbClr val="E2EB91">
                  <a:alpha val="83000"/>
                </a:srgbClr>
              </a:gs>
              <a:gs pos="92000">
                <a:srgbClr val="FF0000">
                  <a:alpha val="78000"/>
                </a:srgbClr>
              </a:gs>
            </a:gsLst>
            <a:lin ang="10800000" scaled="0"/>
          </a:grad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 lIns="0" tIns="0" rIns="0" bIns="0" anchor="ctr"/>
          <a:lstStyle/>
          <a:p>
            <a:pPr algn="ctr">
              <a:lnSpc>
                <a:spcPts val="1000"/>
              </a:lnSpc>
              <a:defRPr/>
            </a:pPr>
            <a:endParaRPr lang="en-US" sz="1050" dirty="0">
              <a:solidFill>
                <a:schemeClr val="tx1"/>
              </a:solidFill>
            </a:endParaRPr>
          </a:p>
        </p:txBody>
      </p:sp>
      <p:sp>
        <p:nvSpPr>
          <p:cNvPr id="89" name="Can 88"/>
          <p:cNvSpPr/>
          <p:nvPr/>
        </p:nvSpPr>
        <p:spPr bwMode="auto">
          <a:xfrm rot="16200000">
            <a:off x="5527102" y="1538710"/>
            <a:ext cx="304800" cy="152400"/>
          </a:xfrm>
          <a:prstGeom prst="can">
            <a:avLst>
              <a:gd name="adj" fmla="val 32812"/>
            </a:avLst>
          </a:prstGeom>
          <a:gradFill flip="none" rotWithShape="1">
            <a:gsLst>
              <a:gs pos="0">
                <a:srgbClr val="FFFF00">
                  <a:alpha val="94000"/>
                </a:srgbClr>
              </a:gs>
              <a:gs pos="22000">
                <a:srgbClr val="FFFFA7">
                  <a:alpha val="93000"/>
                </a:srgbClr>
              </a:gs>
              <a:gs pos="44000">
                <a:srgbClr val="FFFFA7">
                  <a:alpha val="93000"/>
                </a:srgbClr>
              </a:gs>
              <a:gs pos="100000">
                <a:srgbClr val="FFFF00">
                  <a:alpha val="86000"/>
                </a:srgbClr>
              </a:gs>
            </a:gsLst>
            <a:lin ang="10800000" scaled="0"/>
            <a:tileRect/>
          </a:grad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 lIns="0" tIns="0" rIns="0" bIns="0" anchor="ctr"/>
          <a:lstStyle/>
          <a:p>
            <a:pPr algn="ctr">
              <a:lnSpc>
                <a:spcPts val="1000"/>
              </a:lnSpc>
              <a:defRPr/>
            </a:pPr>
            <a:endParaRPr lang="en-US" sz="1050" dirty="0">
              <a:solidFill>
                <a:srgbClr val="0000C0"/>
              </a:solidFill>
            </a:endParaRPr>
          </a:p>
        </p:txBody>
      </p:sp>
      <p:sp>
        <p:nvSpPr>
          <p:cNvPr id="90" name="Can 89"/>
          <p:cNvSpPr/>
          <p:nvPr/>
        </p:nvSpPr>
        <p:spPr bwMode="auto">
          <a:xfrm rot="16200000">
            <a:off x="6540152" y="1538710"/>
            <a:ext cx="304800" cy="152400"/>
          </a:xfrm>
          <a:prstGeom prst="can">
            <a:avLst>
              <a:gd name="adj" fmla="val 32812"/>
            </a:avLst>
          </a:prstGeom>
          <a:gradFill flip="none" rotWithShape="1">
            <a:gsLst>
              <a:gs pos="0">
                <a:srgbClr val="FFFF00">
                  <a:alpha val="94000"/>
                </a:srgbClr>
              </a:gs>
              <a:gs pos="22000">
                <a:srgbClr val="FFFFA7">
                  <a:alpha val="93000"/>
                </a:srgbClr>
              </a:gs>
              <a:gs pos="44000">
                <a:srgbClr val="FFFFA7">
                  <a:alpha val="93000"/>
                </a:srgbClr>
              </a:gs>
              <a:gs pos="100000">
                <a:srgbClr val="FFFF00">
                  <a:alpha val="86000"/>
                </a:srgbClr>
              </a:gs>
            </a:gsLst>
            <a:lin ang="10800000" scaled="0"/>
            <a:tileRect/>
          </a:grad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 lIns="0" tIns="0" rIns="0" bIns="0" anchor="ctr"/>
          <a:lstStyle/>
          <a:p>
            <a:pPr algn="ctr">
              <a:lnSpc>
                <a:spcPts val="1000"/>
              </a:lnSpc>
              <a:defRPr/>
            </a:pPr>
            <a:endParaRPr lang="en-US" sz="1050" dirty="0">
              <a:solidFill>
                <a:srgbClr val="0000C0"/>
              </a:solidFill>
            </a:endParaRPr>
          </a:p>
        </p:txBody>
      </p:sp>
      <p:sp>
        <p:nvSpPr>
          <p:cNvPr id="91" name="Can 90"/>
          <p:cNvSpPr/>
          <p:nvPr/>
        </p:nvSpPr>
        <p:spPr bwMode="auto">
          <a:xfrm rot="16200000">
            <a:off x="2250504" y="1538710"/>
            <a:ext cx="304800" cy="152400"/>
          </a:xfrm>
          <a:prstGeom prst="can">
            <a:avLst>
              <a:gd name="adj" fmla="val 32812"/>
            </a:avLst>
          </a:prstGeom>
          <a:gradFill flip="none" rotWithShape="1">
            <a:gsLst>
              <a:gs pos="0">
                <a:srgbClr val="FFFF00">
                  <a:alpha val="94000"/>
                </a:srgbClr>
              </a:gs>
              <a:gs pos="22000">
                <a:srgbClr val="FFFFA7">
                  <a:alpha val="93000"/>
                </a:srgbClr>
              </a:gs>
              <a:gs pos="44000">
                <a:srgbClr val="FFFFA7">
                  <a:alpha val="93000"/>
                </a:srgbClr>
              </a:gs>
              <a:gs pos="100000">
                <a:srgbClr val="FFFF00">
                  <a:alpha val="86000"/>
                </a:srgbClr>
              </a:gs>
            </a:gsLst>
            <a:lin ang="10800000" scaled="0"/>
            <a:tileRect/>
          </a:grad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 lIns="0" tIns="0" rIns="0" bIns="0" anchor="ctr"/>
          <a:lstStyle/>
          <a:p>
            <a:pPr algn="ctr">
              <a:lnSpc>
                <a:spcPts val="1000"/>
              </a:lnSpc>
              <a:defRPr/>
            </a:pPr>
            <a:endParaRPr lang="en-US" sz="1050" dirty="0">
              <a:solidFill>
                <a:srgbClr val="0000C0"/>
              </a:solidFill>
            </a:endParaRPr>
          </a:p>
        </p:txBody>
      </p:sp>
      <p:sp>
        <p:nvSpPr>
          <p:cNvPr id="92" name="Can 91"/>
          <p:cNvSpPr/>
          <p:nvPr/>
        </p:nvSpPr>
        <p:spPr bwMode="auto">
          <a:xfrm rot="16200000">
            <a:off x="2593405" y="1957807"/>
            <a:ext cx="304800" cy="228601"/>
          </a:xfrm>
          <a:prstGeom prst="can">
            <a:avLst>
              <a:gd name="adj" fmla="val 17708"/>
            </a:avLst>
          </a:prstGeom>
          <a:gradFill>
            <a:gsLst>
              <a:gs pos="0">
                <a:srgbClr val="FFC000">
                  <a:alpha val="68000"/>
                </a:srgbClr>
              </a:gs>
              <a:gs pos="32000">
                <a:srgbClr val="E2EB91">
                  <a:alpha val="83000"/>
                </a:srgbClr>
              </a:gs>
              <a:gs pos="92000">
                <a:srgbClr val="FF0000">
                  <a:alpha val="78000"/>
                </a:srgbClr>
              </a:gs>
            </a:gsLst>
            <a:lin ang="10800000" scaled="0"/>
          </a:grad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 lIns="0" tIns="0" rIns="0" bIns="0" anchor="ctr"/>
          <a:lstStyle/>
          <a:p>
            <a:pPr algn="ctr">
              <a:lnSpc>
                <a:spcPts val="1000"/>
              </a:lnSpc>
              <a:defRPr/>
            </a:pPr>
            <a:endParaRPr lang="en-US" sz="1050" dirty="0">
              <a:solidFill>
                <a:schemeClr val="tx1"/>
              </a:solidFill>
            </a:endParaRPr>
          </a:p>
        </p:txBody>
      </p:sp>
      <p:sp>
        <p:nvSpPr>
          <p:cNvPr id="93" name="Can 92"/>
          <p:cNvSpPr/>
          <p:nvPr/>
        </p:nvSpPr>
        <p:spPr bwMode="auto">
          <a:xfrm rot="16200000">
            <a:off x="5892080" y="1538709"/>
            <a:ext cx="304800" cy="152400"/>
          </a:xfrm>
          <a:prstGeom prst="can">
            <a:avLst>
              <a:gd name="adj" fmla="val 32812"/>
            </a:avLst>
          </a:prstGeom>
          <a:gradFill flip="none" rotWithShape="1">
            <a:gsLst>
              <a:gs pos="0">
                <a:srgbClr val="FFFF00">
                  <a:alpha val="94000"/>
                </a:srgbClr>
              </a:gs>
              <a:gs pos="22000">
                <a:srgbClr val="FFFFA7">
                  <a:alpha val="93000"/>
                </a:srgbClr>
              </a:gs>
              <a:gs pos="44000">
                <a:srgbClr val="FFFFA7">
                  <a:alpha val="93000"/>
                </a:srgbClr>
              </a:gs>
              <a:gs pos="100000">
                <a:srgbClr val="FFFF00">
                  <a:alpha val="86000"/>
                </a:srgbClr>
              </a:gs>
            </a:gsLst>
            <a:lin ang="10800000" scaled="0"/>
            <a:tileRect/>
          </a:grad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 lIns="0" tIns="0" rIns="0" bIns="0" anchor="ctr"/>
          <a:lstStyle/>
          <a:p>
            <a:pPr algn="ctr">
              <a:lnSpc>
                <a:spcPts val="1000"/>
              </a:lnSpc>
              <a:defRPr/>
            </a:pPr>
            <a:endParaRPr lang="en-US" sz="1050" dirty="0">
              <a:solidFill>
                <a:srgbClr val="0000C0"/>
              </a:solidFill>
            </a:endParaRPr>
          </a:p>
        </p:txBody>
      </p:sp>
      <p:sp>
        <p:nvSpPr>
          <p:cNvPr id="96" name="Can 95"/>
          <p:cNvSpPr/>
          <p:nvPr/>
        </p:nvSpPr>
        <p:spPr bwMode="auto">
          <a:xfrm rot="16200000">
            <a:off x="1717103" y="1995910"/>
            <a:ext cx="304800" cy="152398"/>
          </a:xfrm>
          <a:prstGeom prst="can">
            <a:avLst>
              <a:gd name="adj" fmla="val 17708"/>
            </a:avLst>
          </a:prstGeom>
          <a:gradFill>
            <a:gsLst>
              <a:gs pos="0">
                <a:srgbClr val="FFC000">
                  <a:alpha val="68000"/>
                </a:srgbClr>
              </a:gs>
              <a:gs pos="32000">
                <a:srgbClr val="E2EB91">
                  <a:alpha val="83000"/>
                </a:srgbClr>
              </a:gs>
              <a:gs pos="92000">
                <a:srgbClr val="FF0000">
                  <a:alpha val="78000"/>
                </a:srgbClr>
              </a:gs>
            </a:gsLst>
            <a:lin ang="10800000" scaled="0"/>
          </a:grad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 lIns="0" tIns="0" rIns="0" bIns="0" anchor="ctr"/>
          <a:lstStyle/>
          <a:p>
            <a:pPr algn="ctr">
              <a:lnSpc>
                <a:spcPts val="1000"/>
              </a:lnSpc>
              <a:defRPr/>
            </a:pPr>
            <a:endParaRPr lang="en-US" sz="1050" dirty="0">
              <a:solidFill>
                <a:schemeClr val="tx1"/>
              </a:solidFill>
            </a:endParaRPr>
          </a:p>
        </p:txBody>
      </p:sp>
      <p:sp>
        <p:nvSpPr>
          <p:cNvPr id="97" name="Can 96"/>
          <p:cNvSpPr/>
          <p:nvPr/>
        </p:nvSpPr>
        <p:spPr bwMode="auto">
          <a:xfrm rot="16200000">
            <a:off x="7432104" y="1538709"/>
            <a:ext cx="304800" cy="152400"/>
          </a:xfrm>
          <a:prstGeom prst="can">
            <a:avLst>
              <a:gd name="adj" fmla="val 32812"/>
            </a:avLst>
          </a:prstGeom>
          <a:gradFill flip="none" rotWithShape="1">
            <a:gsLst>
              <a:gs pos="0">
                <a:srgbClr val="FFFF00">
                  <a:alpha val="94000"/>
                </a:srgbClr>
              </a:gs>
              <a:gs pos="22000">
                <a:srgbClr val="FFFFA7">
                  <a:alpha val="93000"/>
                </a:srgbClr>
              </a:gs>
              <a:gs pos="44000">
                <a:srgbClr val="FFFFA7">
                  <a:alpha val="93000"/>
                </a:srgbClr>
              </a:gs>
              <a:gs pos="100000">
                <a:srgbClr val="FFFF00">
                  <a:alpha val="86000"/>
                </a:srgbClr>
              </a:gs>
            </a:gsLst>
            <a:lin ang="10800000" scaled="0"/>
            <a:tileRect/>
          </a:grad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 lIns="0" tIns="0" rIns="0" bIns="0" anchor="ctr"/>
          <a:lstStyle/>
          <a:p>
            <a:pPr algn="ctr">
              <a:lnSpc>
                <a:spcPts val="1000"/>
              </a:lnSpc>
              <a:defRPr/>
            </a:pPr>
            <a:endParaRPr lang="en-US" sz="1050" dirty="0">
              <a:solidFill>
                <a:srgbClr val="0000C0"/>
              </a:solidFill>
            </a:endParaRPr>
          </a:p>
        </p:txBody>
      </p:sp>
      <p:sp>
        <p:nvSpPr>
          <p:cNvPr id="99" name="Can 98"/>
          <p:cNvSpPr/>
          <p:nvPr/>
        </p:nvSpPr>
        <p:spPr bwMode="auto">
          <a:xfrm rot="16200000">
            <a:off x="1940024" y="1538709"/>
            <a:ext cx="304800" cy="152400"/>
          </a:xfrm>
          <a:prstGeom prst="can">
            <a:avLst>
              <a:gd name="adj" fmla="val 32812"/>
            </a:avLst>
          </a:prstGeom>
          <a:gradFill flip="none" rotWithShape="1">
            <a:gsLst>
              <a:gs pos="0">
                <a:srgbClr val="FFFF00">
                  <a:alpha val="94000"/>
                </a:srgbClr>
              </a:gs>
              <a:gs pos="22000">
                <a:srgbClr val="FFFFA7">
                  <a:alpha val="93000"/>
                </a:srgbClr>
              </a:gs>
              <a:gs pos="44000">
                <a:srgbClr val="FFFFA7">
                  <a:alpha val="93000"/>
                </a:srgbClr>
              </a:gs>
              <a:gs pos="100000">
                <a:srgbClr val="FFFF00">
                  <a:alpha val="86000"/>
                </a:srgbClr>
              </a:gs>
            </a:gsLst>
            <a:lin ang="10800000" scaled="0"/>
            <a:tileRect/>
          </a:grad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 lIns="0" tIns="0" rIns="0" bIns="0" anchor="ctr"/>
          <a:lstStyle/>
          <a:p>
            <a:pPr algn="ctr">
              <a:lnSpc>
                <a:spcPts val="1000"/>
              </a:lnSpc>
              <a:defRPr/>
            </a:pPr>
            <a:endParaRPr lang="en-US" sz="1050" dirty="0">
              <a:solidFill>
                <a:srgbClr val="0000C0"/>
              </a:solidFill>
            </a:endParaRPr>
          </a:p>
        </p:txBody>
      </p:sp>
      <p:sp>
        <p:nvSpPr>
          <p:cNvPr id="100" name="Can 99"/>
          <p:cNvSpPr/>
          <p:nvPr/>
        </p:nvSpPr>
        <p:spPr bwMode="auto">
          <a:xfrm rot="16200000">
            <a:off x="6098605" y="1957808"/>
            <a:ext cx="304800" cy="228601"/>
          </a:xfrm>
          <a:prstGeom prst="can">
            <a:avLst>
              <a:gd name="adj" fmla="val 17708"/>
            </a:avLst>
          </a:prstGeom>
          <a:gradFill>
            <a:gsLst>
              <a:gs pos="0">
                <a:srgbClr val="FFC000">
                  <a:alpha val="68000"/>
                </a:srgbClr>
              </a:gs>
              <a:gs pos="32000">
                <a:srgbClr val="E2EB91">
                  <a:alpha val="83000"/>
                </a:srgbClr>
              </a:gs>
              <a:gs pos="92000">
                <a:srgbClr val="FF0000">
                  <a:alpha val="78000"/>
                </a:srgbClr>
              </a:gs>
            </a:gsLst>
            <a:lin ang="10800000" scaled="0"/>
          </a:grad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 lIns="0" tIns="0" rIns="0" bIns="0" anchor="ctr"/>
          <a:lstStyle/>
          <a:p>
            <a:pPr algn="ctr">
              <a:lnSpc>
                <a:spcPts val="1000"/>
              </a:lnSpc>
              <a:defRPr/>
            </a:pPr>
            <a:endParaRPr lang="en-US" sz="1050" dirty="0">
              <a:solidFill>
                <a:schemeClr val="tx1"/>
              </a:solidFill>
            </a:endParaRPr>
          </a:p>
        </p:txBody>
      </p:sp>
      <p:cxnSp>
        <p:nvCxnSpPr>
          <p:cNvPr id="101" name="Straight Connector 100"/>
          <p:cNvCxnSpPr/>
          <p:nvPr/>
        </p:nvCxnSpPr>
        <p:spPr>
          <a:xfrm>
            <a:off x="7862511" y="1842671"/>
            <a:ext cx="57778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965992" y="1829273"/>
            <a:ext cx="57778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a:endCxn id="60" idx="1"/>
          </p:cNvCxnSpPr>
          <p:nvPr/>
        </p:nvCxnSpPr>
        <p:spPr>
          <a:xfrm rot="10800000" flipV="1">
            <a:off x="1488502" y="1614909"/>
            <a:ext cx="304802" cy="209956"/>
          </a:xfrm>
          <a:prstGeom prst="line">
            <a:avLst/>
          </a:prstGeom>
          <a:ln>
            <a:solidFill>
              <a:schemeClr val="tx1"/>
            </a:solidFill>
            <a:prstDash val="dash"/>
            <a:headEnd type="none"/>
            <a:tailEnd type="triangle"/>
          </a:ln>
        </p:spPr>
        <p:style>
          <a:lnRef idx="1">
            <a:schemeClr val="accent1"/>
          </a:lnRef>
          <a:fillRef idx="0">
            <a:schemeClr val="accent1"/>
          </a:fillRef>
          <a:effectRef idx="0">
            <a:schemeClr val="accent1"/>
          </a:effectRef>
          <a:fontRef idx="minor">
            <a:schemeClr val="tx1"/>
          </a:fontRef>
        </p:style>
      </p:cxnSp>
      <p:sp>
        <p:nvSpPr>
          <p:cNvPr id="106" name="Can 105"/>
          <p:cNvSpPr/>
          <p:nvPr/>
        </p:nvSpPr>
        <p:spPr bwMode="auto">
          <a:xfrm rot="16200000">
            <a:off x="5717605" y="1957809"/>
            <a:ext cx="304800" cy="228601"/>
          </a:xfrm>
          <a:prstGeom prst="can">
            <a:avLst>
              <a:gd name="adj" fmla="val 17708"/>
            </a:avLst>
          </a:prstGeom>
          <a:gradFill>
            <a:gsLst>
              <a:gs pos="0">
                <a:srgbClr val="FFC000">
                  <a:alpha val="68000"/>
                </a:srgbClr>
              </a:gs>
              <a:gs pos="32000">
                <a:srgbClr val="E2EB91">
                  <a:alpha val="83000"/>
                </a:srgbClr>
              </a:gs>
              <a:gs pos="92000">
                <a:srgbClr val="FF0000">
                  <a:alpha val="78000"/>
                </a:srgbClr>
              </a:gs>
            </a:gsLst>
            <a:lin ang="10800000" scaled="0"/>
          </a:grad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 lIns="0" tIns="0" rIns="0" bIns="0" anchor="ctr"/>
          <a:lstStyle/>
          <a:p>
            <a:pPr algn="ctr">
              <a:lnSpc>
                <a:spcPts val="1000"/>
              </a:lnSpc>
              <a:defRPr/>
            </a:pPr>
            <a:endParaRPr lang="en-US" sz="1050" dirty="0">
              <a:solidFill>
                <a:schemeClr val="tx1"/>
              </a:solidFill>
            </a:endParaRPr>
          </a:p>
        </p:txBody>
      </p:sp>
      <p:sp>
        <p:nvSpPr>
          <p:cNvPr id="107" name="Can 106"/>
          <p:cNvSpPr/>
          <p:nvPr/>
        </p:nvSpPr>
        <p:spPr bwMode="auto">
          <a:xfrm rot="16200000">
            <a:off x="7306717" y="1957808"/>
            <a:ext cx="304800" cy="228601"/>
          </a:xfrm>
          <a:prstGeom prst="can">
            <a:avLst>
              <a:gd name="adj" fmla="val 17708"/>
            </a:avLst>
          </a:prstGeom>
          <a:gradFill>
            <a:gsLst>
              <a:gs pos="0">
                <a:srgbClr val="FFC000">
                  <a:alpha val="68000"/>
                </a:srgbClr>
              </a:gs>
              <a:gs pos="32000">
                <a:srgbClr val="E2EB91">
                  <a:alpha val="83000"/>
                </a:srgbClr>
              </a:gs>
              <a:gs pos="92000">
                <a:srgbClr val="FF0000">
                  <a:alpha val="78000"/>
                </a:srgbClr>
              </a:gs>
            </a:gsLst>
            <a:lin ang="10800000" scaled="0"/>
          </a:grad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 lIns="0" tIns="0" rIns="0" bIns="0" anchor="ctr"/>
          <a:lstStyle/>
          <a:p>
            <a:pPr algn="ctr">
              <a:lnSpc>
                <a:spcPts val="1000"/>
              </a:lnSpc>
              <a:defRPr/>
            </a:pPr>
            <a:endParaRPr lang="en-US" sz="1050" dirty="0">
              <a:solidFill>
                <a:schemeClr val="tx1"/>
              </a:solidFill>
            </a:endParaRPr>
          </a:p>
        </p:txBody>
      </p:sp>
      <p:sp>
        <p:nvSpPr>
          <p:cNvPr id="108" name="Can 107"/>
          <p:cNvSpPr/>
          <p:nvPr/>
        </p:nvSpPr>
        <p:spPr bwMode="auto">
          <a:xfrm rot="16200000">
            <a:off x="2136203" y="1957811"/>
            <a:ext cx="304800" cy="228601"/>
          </a:xfrm>
          <a:prstGeom prst="can">
            <a:avLst>
              <a:gd name="adj" fmla="val 17708"/>
            </a:avLst>
          </a:prstGeom>
          <a:gradFill>
            <a:gsLst>
              <a:gs pos="0">
                <a:srgbClr val="FFC000">
                  <a:alpha val="68000"/>
                </a:srgbClr>
              </a:gs>
              <a:gs pos="32000">
                <a:srgbClr val="E2EB91">
                  <a:alpha val="83000"/>
                </a:srgbClr>
              </a:gs>
              <a:gs pos="92000">
                <a:srgbClr val="FF0000">
                  <a:alpha val="78000"/>
                </a:srgbClr>
              </a:gs>
            </a:gsLst>
            <a:lin ang="10800000" scaled="0"/>
          </a:grad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 lIns="0" tIns="0" rIns="0" bIns="0" anchor="ctr"/>
          <a:lstStyle/>
          <a:p>
            <a:pPr algn="ctr">
              <a:lnSpc>
                <a:spcPts val="1000"/>
              </a:lnSpc>
              <a:defRPr/>
            </a:pPr>
            <a:endParaRPr lang="en-US" sz="1050" dirty="0">
              <a:solidFill>
                <a:schemeClr val="tx1"/>
              </a:solidFill>
            </a:endParaRPr>
          </a:p>
        </p:txBody>
      </p:sp>
      <p:cxnSp>
        <p:nvCxnSpPr>
          <p:cNvPr id="109" name="Straight Connector 108"/>
          <p:cNvCxnSpPr>
            <a:stCxn id="60" idx="3"/>
            <a:endCxn id="61" idx="3"/>
          </p:cNvCxnSpPr>
          <p:nvPr/>
        </p:nvCxnSpPr>
        <p:spPr>
          <a:xfrm flipH="1">
            <a:off x="7736904" y="1824865"/>
            <a:ext cx="152400" cy="242380"/>
          </a:xfrm>
          <a:prstGeom prst="line">
            <a:avLst/>
          </a:prstGeom>
          <a:ln>
            <a:solidFill>
              <a:schemeClr val="tx1"/>
            </a:solidFill>
            <a:prstDash val="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a:stCxn id="60" idx="3"/>
            <a:endCxn id="62" idx="3"/>
          </p:cNvCxnSpPr>
          <p:nvPr/>
        </p:nvCxnSpPr>
        <p:spPr>
          <a:xfrm flipH="1" flipV="1">
            <a:off x="7736904" y="1619772"/>
            <a:ext cx="152400" cy="205093"/>
          </a:xfrm>
          <a:prstGeom prst="line">
            <a:avLst/>
          </a:prstGeom>
          <a:ln>
            <a:solidFill>
              <a:schemeClr val="tx1"/>
            </a:solidFill>
            <a:prstDash val="dash"/>
            <a:headEnd type="none"/>
            <a:tailEnd type="triangle"/>
          </a:ln>
        </p:spPr>
        <p:style>
          <a:lnRef idx="1">
            <a:schemeClr val="accent1"/>
          </a:lnRef>
          <a:fillRef idx="0">
            <a:schemeClr val="accent1"/>
          </a:fillRef>
          <a:effectRef idx="0">
            <a:schemeClr val="accent1"/>
          </a:effectRef>
          <a:fontRef idx="minor">
            <a:schemeClr val="tx1"/>
          </a:fontRef>
        </p:style>
      </p:cxnSp>
      <p:sp>
        <p:nvSpPr>
          <p:cNvPr id="114" name="Can 113"/>
          <p:cNvSpPr/>
          <p:nvPr/>
        </p:nvSpPr>
        <p:spPr bwMode="auto">
          <a:xfrm rot="16200000">
            <a:off x="6403403" y="1957809"/>
            <a:ext cx="304800" cy="228601"/>
          </a:xfrm>
          <a:prstGeom prst="can">
            <a:avLst>
              <a:gd name="adj" fmla="val 17708"/>
            </a:avLst>
          </a:prstGeom>
          <a:gradFill>
            <a:gsLst>
              <a:gs pos="0">
                <a:srgbClr val="FFC000">
                  <a:alpha val="68000"/>
                </a:srgbClr>
              </a:gs>
              <a:gs pos="32000">
                <a:srgbClr val="E2EB91">
                  <a:alpha val="83000"/>
                </a:srgbClr>
              </a:gs>
              <a:gs pos="92000">
                <a:srgbClr val="FF0000">
                  <a:alpha val="78000"/>
                </a:srgbClr>
              </a:gs>
            </a:gsLst>
            <a:lin ang="10800000" scaled="0"/>
          </a:grad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 lIns="0" tIns="0" rIns="0" bIns="0" anchor="ctr"/>
          <a:lstStyle/>
          <a:p>
            <a:pPr algn="ctr">
              <a:lnSpc>
                <a:spcPts val="1000"/>
              </a:lnSpc>
              <a:defRPr/>
            </a:pPr>
            <a:endParaRPr lang="en-US" sz="1050" dirty="0">
              <a:solidFill>
                <a:schemeClr val="tx1"/>
              </a:solidFill>
            </a:endParaRPr>
          </a:p>
        </p:txBody>
      </p:sp>
      <p:sp>
        <p:nvSpPr>
          <p:cNvPr id="117" name="Rectangle 116"/>
          <p:cNvSpPr/>
          <p:nvPr/>
        </p:nvSpPr>
        <p:spPr>
          <a:xfrm>
            <a:off x="0" y="883635"/>
            <a:ext cx="9144000" cy="461665"/>
          </a:xfrm>
          <a:prstGeom prst="rect">
            <a:avLst/>
          </a:prstGeom>
        </p:spPr>
        <p:txBody>
          <a:bodyPr wrap="square">
            <a:spAutoFit/>
          </a:bodyPr>
          <a:lstStyle/>
          <a:p>
            <a:pPr eaLnBrk="0" hangingPunct="0"/>
            <a:r>
              <a:rPr lang="en-US" b="1" dirty="0" smtClean="0"/>
              <a:t>Multiple-Classes of Service: more complex but great rewards</a:t>
            </a:r>
            <a:endParaRPr lang="en-US" sz="2000" b="1" dirty="0"/>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686800" cy="685800"/>
          </a:xfrm>
        </p:spPr>
        <p:txBody>
          <a:bodyPr/>
          <a:lstStyle/>
          <a:p>
            <a:r>
              <a:rPr lang="en-US" dirty="0" smtClean="0"/>
              <a:t>MEF Reference Presentations</a:t>
            </a:r>
            <a:endParaRPr lang="en-US" dirty="0"/>
          </a:p>
        </p:txBody>
      </p:sp>
      <p:sp>
        <p:nvSpPr>
          <p:cNvPr id="3" name="Content Placeholder 2"/>
          <p:cNvSpPr>
            <a:spLocks noGrp="1"/>
          </p:cNvSpPr>
          <p:nvPr>
            <p:ph idx="1"/>
          </p:nvPr>
        </p:nvSpPr>
        <p:spPr>
          <a:xfrm>
            <a:off x="457200" y="990600"/>
            <a:ext cx="8153400" cy="5181600"/>
          </a:xfrm>
        </p:spPr>
        <p:txBody>
          <a:bodyPr/>
          <a:lstStyle/>
          <a:p>
            <a:r>
              <a:rPr lang="en-US" dirty="0" smtClean="0"/>
              <a:t>Intention </a:t>
            </a:r>
          </a:p>
          <a:p>
            <a:pPr marL="736600" lvl="1" indent="-273050"/>
            <a:r>
              <a:rPr lang="en-US" sz="2000" dirty="0" smtClean="0"/>
              <a:t>These MEF reference presentations are intended to give general overviews of the MEF work and have been approved by the MEF Marketing Committee</a:t>
            </a:r>
          </a:p>
          <a:p>
            <a:pPr marL="736600" lvl="1" indent="-273050"/>
            <a:r>
              <a:rPr lang="en-US" sz="2000" dirty="0" smtClean="0"/>
              <a:t>Further details on the topic are to be found in related specifications, technical overviews, white papers in the MEF public site Information Center:</a:t>
            </a:r>
            <a:r>
              <a:rPr lang="en-US" dirty="0" smtClean="0"/>
              <a:t/>
            </a:r>
            <a:br>
              <a:rPr lang="en-US" dirty="0" smtClean="0"/>
            </a:br>
            <a:r>
              <a:rPr lang="en-US" sz="2000" b="1" dirty="0" smtClean="0"/>
              <a:t>http://metroethernetforum.org/InformationCenter</a:t>
            </a:r>
            <a:endParaRPr lang="en-US" b="1" dirty="0" smtClean="0"/>
          </a:p>
          <a:p>
            <a:pPr marL="342900" lvl="1" indent="-342900">
              <a:buChar char="•"/>
            </a:pPr>
            <a:r>
              <a:rPr lang="en-US" sz="2800" b="1" dirty="0" smtClean="0">
                <a:solidFill>
                  <a:schemeClr val="tx1"/>
                </a:solidFill>
              </a:rPr>
              <a:t>Notice </a:t>
            </a:r>
          </a:p>
          <a:p>
            <a:pPr marL="457200" lvl="1" indent="-1588">
              <a:buNone/>
            </a:pPr>
            <a:r>
              <a:rPr lang="en-US" sz="1800" b="0" dirty="0" smtClean="0">
                <a:solidFill>
                  <a:schemeClr val="tx1"/>
                </a:solidFill>
              </a:rPr>
              <a:t>© The Metro Ethernet Forum 2011. </a:t>
            </a:r>
            <a:br>
              <a:rPr lang="en-US" sz="1800" b="0" dirty="0" smtClean="0">
                <a:solidFill>
                  <a:schemeClr val="tx1"/>
                </a:solidFill>
              </a:rPr>
            </a:br>
            <a:r>
              <a:rPr lang="en-US" sz="1800" b="0" dirty="0" smtClean="0">
                <a:solidFill>
                  <a:schemeClr val="tx1"/>
                </a:solidFill>
              </a:rPr>
              <a:t>Any reproduction of this document, or any portion thereof, shall contain the following statement: "Reproduced with permission of the Metro Ethernet Forum." No user of this document is authorized to modify any of the information contained herein. See also MEF Terms of use </a:t>
            </a:r>
            <a:r>
              <a:rPr lang="en-US" sz="1800" dirty="0" smtClean="0">
                <a:solidFill>
                  <a:schemeClr val="tx1"/>
                </a:solidFill>
              </a:rPr>
              <a:t>at http://metroethernetforum.org/page_loader.php?p_id=501</a:t>
            </a:r>
            <a:endParaRPr lang="en-US" sz="1800" b="0" dirty="0">
              <a:solidFill>
                <a:schemeClr val="tx1"/>
              </a:solidFill>
            </a:endParaRPr>
          </a:p>
        </p:txBody>
      </p:sp>
    </p:spTree>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4"/>
          <p:cNvSpPr>
            <a:spLocks noGrp="1" noChangeArrowheads="1"/>
          </p:cNvSpPr>
          <p:nvPr>
            <p:ph type="title" idx="4294967295"/>
          </p:nvPr>
        </p:nvSpPr>
        <p:spPr>
          <a:xfrm>
            <a:off x="0" y="2438400"/>
            <a:ext cx="5572125" cy="1905000"/>
          </a:xfrm>
        </p:spPr>
        <p:txBody>
          <a:bodyPr/>
          <a:lstStyle/>
          <a:p>
            <a:pPr eaLnBrk="1" hangingPunct="1"/>
            <a:r>
              <a:rPr lang="en-US" dirty="0" smtClean="0"/>
              <a:t>Frequency Synchronization for Mobile Backhaul</a:t>
            </a:r>
            <a:br>
              <a:rPr lang="en-US" dirty="0" smtClean="0"/>
            </a:br>
            <a:endParaRPr lang="en-US" dirty="0" smtClean="0"/>
          </a:p>
        </p:txBody>
      </p:sp>
      <p:grpSp>
        <p:nvGrpSpPr>
          <p:cNvPr id="2" name="Group 43"/>
          <p:cNvGrpSpPr/>
          <p:nvPr/>
        </p:nvGrpSpPr>
        <p:grpSpPr>
          <a:xfrm>
            <a:off x="4953000" y="4038600"/>
            <a:ext cx="3758086" cy="2435486"/>
            <a:chOff x="4953000" y="4038600"/>
            <a:chExt cx="3758086" cy="2435486"/>
          </a:xfrm>
        </p:grpSpPr>
        <p:pic>
          <p:nvPicPr>
            <p:cNvPr id="20" name="Picture 5" descr="cloud"/>
            <p:cNvPicPr>
              <a:picLocks noChangeAspect="1" noChangeArrowheads="1"/>
            </p:cNvPicPr>
            <p:nvPr/>
          </p:nvPicPr>
          <p:blipFill>
            <a:blip r:embed="rId3" cstate="print"/>
            <a:srcRect/>
            <a:stretch>
              <a:fillRect/>
            </a:stretch>
          </p:blipFill>
          <p:spPr bwMode="auto">
            <a:xfrm>
              <a:off x="5478339" y="4652084"/>
              <a:ext cx="2589795" cy="1542535"/>
            </a:xfrm>
            <a:prstGeom prst="rect">
              <a:avLst/>
            </a:prstGeom>
            <a:noFill/>
            <a:ln w="9525">
              <a:noFill/>
              <a:miter lim="800000"/>
              <a:headEnd/>
              <a:tailEnd/>
            </a:ln>
            <a:effectLst>
              <a:outerShdw blurRad="63500" dist="38100" dir="8100000" algn="tr" rotWithShape="0">
                <a:srgbClr val="000000">
                  <a:alpha val="39999"/>
                </a:srgbClr>
              </a:outerShdw>
            </a:effectLst>
          </p:spPr>
        </p:pic>
        <p:sp>
          <p:nvSpPr>
            <p:cNvPr id="21" name="Line 6"/>
            <p:cNvSpPr>
              <a:spLocks noChangeShapeType="1"/>
            </p:cNvSpPr>
            <p:nvPr/>
          </p:nvSpPr>
          <p:spPr bwMode="auto">
            <a:xfrm>
              <a:off x="7132930" y="5326552"/>
              <a:ext cx="719387" cy="0"/>
            </a:xfrm>
            <a:prstGeom prst="line">
              <a:avLst/>
            </a:prstGeom>
            <a:noFill/>
            <a:ln w="38100">
              <a:solidFill>
                <a:srgbClr val="2AA62A"/>
              </a:solidFill>
              <a:round/>
              <a:headEnd/>
              <a:tailEnd/>
            </a:ln>
          </p:spPr>
          <p:txBody>
            <a:bodyPr/>
            <a:lstStyle/>
            <a:p>
              <a:pPr>
                <a:defRPr/>
              </a:pPr>
              <a:endParaRPr lang="en-US" sz="1100" dirty="0">
                <a:solidFill>
                  <a:schemeClr val="bg1"/>
                </a:solidFill>
              </a:endParaRPr>
            </a:p>
          </p:txBody>
        </p:sp>
        <p:sp>
          <p:nvSpPr>
            <p:cNvPr id="22" name="Line 7"/>
            <p:cNvSpPr>
              <a:spLocks noChangeShapeType="1"/>
            </p:cNvSpPr>
            <p:nvPr/>
          </p:nvSpPr>
          <p:spPr bwMode="auto">
            <a:xfrm>
              <a:off x="5909971" y="5026788"/>
              <a:ext cx="1151020" cy="299764"/>
            </a:xfrm>
            <a:prstGeom prst="line">
              <a:avLst/>
            </a:prstGeom>
            <a:noFill/>
            <a:ln w="38100">
              <a:solidFill>
                <a:srgbClr val="2AA62A"/>
              </a:solidFill>
              <a:round/>
              <a:headEnd/>
              <a:tailEnd/>
            </a:ln>
          </p:spPr>
          <p:txBody>
            <a:bodyPr/>
            <a:lstStyle/>
            <a:p>
              <a:pPr>
                <a:defRPr/>
              </a:pPr>
              <a:endParaRPr lang="en-US" sz="1100" dirty="0">
                <a:solidFill>
                  <a:schemeClr val="bg1"/>
                </a:solidFill>
              </a:endParaRPr>
            </a:p>
          </p:txBody>
        </p:sp>
        <p:sp>
          <p:nvSpPr>
            <p:cNvPr id="23" name="Line 8"/>
            <p:cNvSpPr>
              <a:spLocks noChangeShapeType="1"/>
            </p:cNvSpPr>
            <p:nvPr/>
          </p:nvSpPr>
          <p:spPr bwMode="auto">
            <a:xfrm flipV="1">
              <a:off x="5694155" y="5326552"/>
              <a:ext cx="1438775" cy="374705"/>
            </a:xfrm>
            <a:prstGeom prst="line">
              <a:avLst/>
            </a:prstGeom>
            <a:noFill/>
            <a:ln w="38100">
              <a:solidFill>
                <a:srgbClr val="2AA62A"/>
              </a:solidFill>
              <a:round/>
              <a:headEnd/>
              <a:tailEnd/>
            </a:ln>
          </p:spPr>
          <p:txBody>
            <a:bodyPr/>
            <a:lstStyle/>
            <a:p>
              <a:pPr>
                <a:defRPr/>
              </a:pPr>
              <a:endParaRPr lang="en-US" sz="1100" dirty="0">
                <a:solidFill>
                  <a:schemeClr val="bg1"/>
                </a:solidFill>
              </a:endParaRPr>
            </a:p>
          </p:txBody>
        </p:sp>
        <p:pic>
          <p:nvPicPr>
            <p:cNvPr id="24" name="Picture 9" descr="ranbox"/>
            <p:cNvPicPr>
              <a:picLocks noChangeAspect="1" noChangeArrowheads="1"/>
            </p:cNvPicPr>
            <p:nvPr/>
          </p:nvPicPr>
          <p:blipFill>
            <a:blip r:embed="rId4" cstate="print"/>
            <a:srcRect/>
            <a:stretch>
              <a:fillRect/>
            </a:stretch>
          </p:blipFill>
          <p:spPr bwMode="auto">
            <a:xfrm>
              <a:off x="7996195" y="5101729"/>
              <a:ext cx="503571" cy="454330"/>
            </a:xfrm>
            <a:prstGeom prst="rect">
              <a:avLst/>
            </a:prstGeom>
            <a:noFill/>
            <a:ln w="9525">
              <a:noFill/>
              <a:miter lim="800000"/>
              <a:headEnd/>
              <a:tailEnd/>
            </a:ln>
          </p:spPr>
        </p:pic>
        <p:pic>
          <p:nvPicPr>
            <p:cNvPr id="25" name="Picture 10" descr="wireless"/>
            <p:cNvPicPr>
              <a:picLocks noChangeAspect="1" noChangeArrowheads="1"/>
            </p:cNvPicPr>
            <p:nvPr/>
          </p:nvPicPr>
          <p:blipFill>
            <a:blip r:embed="rId5" cstate="print"/>
            <a:srcRect/>
            <a:stretch>
              <a:fillRect/>
            </a:stretch>
          </p:blipFill>
          <p:spPr bwMode="auto">
            <a:xfrm>
              <a:off x="5284396" y="4038600"/>
              <a:ext cx="583004" cy="1191249"/>
            </a:xfrm>
            <a:prstGeom prst="rect">
              <a:avLst/>
            </a:prstGeom>
            <a:noFill/>
            <a:ln w="9525">
              <a:noFill/>
              <a:miter lim="800000"/>
              <a:headEnd/>
              <a:tailEnd/>
            </a:ln>
          </p:spPr>
        </p:pic>
        <p:sp>
          <p:nvSpPr>
            <p:cNvPr id="27" name="Rectangle 12"/>
            <p:cNvSpPr>
              <a:spLocks noChangeAspect="1" noChangeArrowheads="1"/>
            </p:cNvSpPr>
            <p:nvPr/>
          </p:nvSpPr>
          <p:spPr bwMode="gray">
            <a:xfrm>
              <a:off x="5981910" y="5551375"/>
              <a:ext cx="1942346" cy="449646"/>
            </a:xfrm>
            <a:prstGeom prst="rect">
              <a:avLst/>
            </a:prstGeom>
            <a:noFill/>
            <a:ln w="9525">
              <a:noFill/>
              <a:miter lim="800000"/>
              <a:headEnd/>
              <a:tailEnd/>
            </a:ln>
          </p:spPr>
          <p:txBody>
            <a:bodyPr lIns="0" tIns="0" rIns="0" bIns="0"/>
            <a:lstStyle/>
            <a:p>
              <a:pPr algn="ctr" eaLnBrk="0" hangingPunct="0">
                <a:defRPr/>
              </a:pPr>
              <a:r>
                <a:rPr lang="en-US" sz="900" dirty="0">
                  <a:solidFill>
                    <a:schemeClr val="bg1"/>
                  </a:solidFill>
                </a:rPr>
                <a:t>Carrier Ethernet </a:t>
              </a:r>
              <a:br>
                <a:rPr lang="en-US" sz="900" dirty="0">
                  <a:solidFill>
                    <a:schemeClr val="bg1"/>
                  </a:solidFill>
                </a:rPr>
              </a:br>
              <a:r>
                <a:rPr lang="en-US" sz="900" dirty="0">
                  <a:solidFill>
                    <a:schemeClr val="bg1"/>
                  </a:solidFill>
                </a:rPr>
                <a:t>Network</a:t>
              </a:r>
            </a:p>
          </p:txBody>
        </p:sp>
        <p:sp>
          <p:nvSpPr>
            <p:cNvPr id="28" name="Rectangle 13"/>
            <p:cNvSpPr>
              <a:spLocks noChangeAspect="1" noChangeArrowheads="1"/>
            </p:cNvSpPr>
            <p:nvPr/>
          </p:nvSpPr>
          <p:spPr bwMode="gray">
            <a:xfrm>
              <a:off x="5575756" y="5865191"/>
              <a:ext cx="287755" cy="149882"/>
            </a:xfrm>
            <a:prstGeom prst="rect">
              <a:avLst/>
            </a:prstGeom>
            <a:noFill/>
            <a:ln w="9525">
              <a:noFill/>
              <a:miter lim="800000"/>
              <a:headEnd/>
              <a:tailEnd/>
            </a:ln>
          </p:spPr>
          <p:txBody>
            <a:bodyPr lIns="0" tIns="0" rIns="0" bIns="0"/>
            <a:lstStyle/>
            <a:p>
              <a:pPr algn="ctr" eaLnBrk="0" hangingPunct="0">
                <a:defRPr/>
              </a:pPr>
              <a:r>
                <a:rPr lang="en-US" sz="900" dirty="0">
                  <a:solidFill>
                    <a:schemeClr val="bg1"/>
                  </a:solidFill>
                </a:rPr>
                <a:t>UNI</a:t>
              </a:r>
            </a:p>
          </p:txBody>
        </p:sp>
        <p:sp>
          <p:nvSpPr>
            <p:cNvPr id="29" name="Rectangle 14"/>
            <p:cNvSpPr>
              <a:spLocks noChangeAspect="1" noChangeArrowheads="1"/>
            </p:cNvSpPr>
            <p:nvPr/>
          </p:nvSpPr>
          <p:spPr bwMode="gray">
            <a:xfrm>
              <a:off x="5694155" y="4517814"/>
              <a:ext cx="888743" cy="213894"/>
            </a:xfrm>
            <a:prstGeom prst="rect">
              <a:avLst/>
            </a:prstGeom>
            <a:noFill/>
            <a:ln w="9525">
              <a:noFill/>
              <a:miter lim="800000"/>
              <a:headEnd/>
              <a:tailEnd/>
            </a:ln>
          </p:spPr>
          <p:txBody>
            <a:bodyPr lIns="0" tIns="0" rIns="0" bIns="0"/>
            <a:lstStyle/>
            <a:p>
              <a:pPr algn="ctr" eaLnBrk="0" hangingPunct="0">
                <a:defRPr/>
              </a:pPr>
              <a:r>
                <a:rPr lang="en-US" sz="900" dirty="0">
                  <a:solidFill>
                    <a:schemeClr val="bg1"/>
                  </a:solidFill>
                </a:rPr>
                <a:t>RAN BS</a:t>
              </a:r>
            </a:p>
          </p:txBody>
        </p:sp>
        <p:sp>
          <p:nvSpPr>
            <p:cNvPr id="30" name="Rectangle 15"/>
            <p:cNvSpPr>
              <a:spLocks noChangeAspect="1" noChangeArrowheads="1"/>
            </p:cNvSpPr>
            <p:nvPr/>
          </p:nvSpPr>
          <p:spPr bwMode="gray">
            <a:xfrm>
              <a:off x="7822343" y="5587284"/>
              <a:ext cx="888743" cy="405930"/>
            </a:xfrm>
            <a:prstGeom prst="rect">
              <a:avLst/>
            </a:prstGeom>
            <a:noFill/>
            <a:ln w="9525">
              <a:noFill/>
              <a:miter lim="800000"/>
              <a:headEnd/>
              <a:tailEnd/>
            </a:ln>
          </p:spPr>
          <p:txBody>
            <a:bodyPr lIns="0" tIns="0" rIns="0" bIns="0"/>
            <a:lstStyle/>
            <a:p>
              <a:pPr algn="ctr" eaLnBrk="0" hangingPunct="0">
                <a:defRPr/>
              </a:pPr>
              <a:r>
                <a:rPr lang="en-US" sz="900" dirty="0">
                  <a:solidFill>
                    <a:schemeClr val="bg1"/>
                  </a:solidFill>
                </a:rPr>
                <a:t>RAN NC</a:t>
              </a:r>
            </a:p>
          </p:txBody>
        </p:sp>
        <p:pic>
          <p:nvPicPr>
            <p:cNvPr id="31" name="Picture 16" descr="wireless"/>
            <p:cNvPicPr>
              <a:picLocks noChangeAspect="1" noChangeArrowheads="1"/>
            </p:cNvPicPr>
            <p:nvPr/>
          </p:nvPicPr>
          <p:blipFill>
            <a:blip r:embed="rId5" cstate="print"/>
            <a:srcRect/>
            <a:stretch>
              <a:fillRect/>
            </a:stretch>
          </p:blipFill>
          <p:spPr bwMode="auto">
            <a:xfrm>
              <a:off x="5118645" y="5176670"/>
              <a:ext cx="583004" cy="1191249"/>
            </a:xfrm>
            <a:prstGeom prst="rect">
              <a:avLst/>
            </a:prstGeom>
            <a:noFill/>
            <a:ln w="9525">
              <a:noFill/>
              <a:miter lim="800000"/>
              <a:headEnd/>
              <a:tailEnd/>
            </a:ln>
          </p:spPr>
        </p:pic>
        <p:sp>
          <p:nvSpPr>
            <p:cNvPr id="32" name="Rectangle 17"/>
            <p:cNvSpPr>
              <a:spLocks noChangeArrowheads="1"/>
            </p:cNvSpPr>
            <p:nvPr/>
          </p:nvSpPr>
          <p:spPr bwMode="auto">
            <a:xfrm>
              <a:off x="5622216" y="5626316"/>
              <a:ext cx="143877" cy="149882"/>
            </a:xfrm>
            <a:prstGeom prst="rect">
              <a:avLst/>
            </a:prstGeom>
            <a:solidFill>
              <a:srgbClr val="B2B2B2"/>
            </a:solidFill>
            <a:ln w="28575">
              <a:solidFill>
                <a:srgbClr val="777777"/>
              </a:solidFill>
              <a:miter lim="800000"/>
              <a:headEnd/>
              <a:tailEnd/>
            </a:ln>
          </p:spPr>
          <p:txBody>
            <a:bodyPr wrap="none" anchor="ctr"/>
            <a:lstStyle/>
            <a:p>
              <a:pPr>
                <a:defRPr/>
              </a:pPr>
              <a:endParaRPr lang="en-US" sz="900" dirty="0">
                <a:solidFill>
                  <a:schemeClr val="bg1"/>
                </a:solidFill>
              </a:endParaRPr>
            </a:p>
          </p:txBody>
        </p:sp>
        <p:sp>
          <p:nvSpPr>
            <p:cNvPr id="33" name="Rectangle 18"/>
            <p:cNvSpPr>
              <a:spLocks noChangeArrowheads="1"/>
            </p:cNvSpPr>
            <p:nvPr/>
          </p:nvSpPr>
          <p:spPr bwMode="auto">
            <a:xfrm>
              <a:off x="5838033" y="4951847"/>
              <a:ext cx="143877" cy="149882"/>
            </a:xfrm>
            <a:prstGeom prst="rect">
              <a:avLst/>
            </a:prstGeom>
            <a:solidFill>
              <a:srgbClr val="B2B2B2"/>
            </a:solidFill>
            <a:ln w="28575">
              <a:solidFill>
                <a:srgbClr val="777777"/>
              </a:solidFill>
              <a:miter lim="800000"/>
              <a:headEnd/>
              <a:tailEnd/>
            </a:ln>
          </p:spPr>
          <p:txBody>
            <a:bodyPr wrap="none" anchor="ctr"/>
            <a:lstStyle/>
            <a:p>
              <a:pPr>
                <a:defRPr/>
              </a:pPr>
              <a:endParaRPr lang="en-US" sz="900" dirty="0">
                <a:solidFill>
                  <a:schemeClr val="bg1"/>
                </a:solidFill>
              </a:endParaRPr>
            </a:p>
          </p:txBody>
        </p:sp>
        <p:sp>
          <p:nvSpPr>
            <p:cNvPr id="34" name="Rectangle 19"/>
            <p:cNvSpPr>
              <a:spLocks noChangeArrowheads="1"/>
            </p:cNvSpPr>
            <p:nvPr/>
          </p:nvSpPr>
          <p:spPr bwMode="auto">
            <a:xfrm>
              <a:off x="7780379" y="5251611"/>
              <a:ext cx="143877" cy="149882"/>
            </a:xfrm>
            <a:prstGeom prst="rect">
              <a:avLst/>
            </a:prstGeom>
            <a:solidFill>
              <a:srgbClr val="B2B2B2"/>
            </a:solidFill>
            <a:ln w="28575">
              <a:solidFill>
                <a:srgbClr val="777777"/>
              </a:solidFill>
              <a:miter lim="800000"/>
              <a:headEnd/>
              <a:tailEnd/>
            </a:ln>
          </p:spPr>
          <p:txBody>
            <a:bodyPr wrap="none" anchor="ctr"/>
            <a:lstStyle/>
            <a:p>
              <a:pPr>
                <a:defRPr/>
              </a:pPr>
              <a:endParaRPr lang="en-US" sz="900" dirty="0">
                <a:solidFill>
                  <a:schemeClr val="bg1"/>
                </a:solidFill>
              </a:endParaRPr>
            </a:p>
          </p:txBody>
        </p:sp>
        <p:sp>
          <p:nvSpPr>
            <p:cNvPr id="35" name="Rectangle 20"/>
            <p:cNvSpPr>
              <a:spLocks noChangeAspect="1" noChangeArrowheads="1"/>
            </p:cNvSpPr>
            <p:nvPr/>
          </p:nvSpPr>
          <p:spPr bwMode="gray">
            <a:xfrm>
              <a:off x="5766094" y="4727025"/>
              <a:ext cx="287755" cy="149882"/>
            </a:xfrm>
            <a:prstGeom prst="rect">
              <a:avLst/>
            </a:prstGeom>
            <a:noFill/>
            <a:ln w="9525">
              <a:noFill/>
              <a:miter lim="800000"/>
              <a:headEnd/>
              <a:tailEnd/>
            </a:ln>
          </p:spPr>
          <p:txBody>
            <a:bodyPr lIns="0" tIns="0" rIns="0" bIns="0"/>
            <a:lstStyle/>
            <a:p>
              <a:pPr algn="ctr" eaLnBrk="0" hangingPunct="0">
                <a:defRPr/>
              </a:pPr>
              <a:r>
                <a:rPr lang="en-US" sz="900" dirty="0">
                  <a:solidFill>
                    <a:schemeClr val="bg1"/>
                  </a:solidFill>
                </a:rPr>
                <a:t>UNI</a:t>
              </a:r>
            </a:p>
          </p:txBody>
        </p:sp>
        <p:sp>
          <p:nvSpPr>
            <p:cNvPr id="36" name="Rectangle 21"/>
            <p:cNvSpPr>
              <a:spLocks noChangeAspect="1" noChangeArrowheads="1"/>
            </p:cNvSpPr>
            <p:nvPr/>
          </p:nvSpPr>
          <p:spPr bwMode="gray">
            <a:xfrm>
              <a:off x="5502319" y="6080646"/>
              <a:ext cx="863265" cy="393440"/>
            </a:xfrm>
            <a:prstGeom prst="rect">
              <a:avLst/>
            </a:prstGeom>
            <a:noFill/>
            <a:ln w="9525">
              <a:noFill/>
              <a:miter lim="800000"/>
              <a:headEnd/>
              <a:tailEnd/>
            </a:ln>
          </p:spPr>
          <p:txBody>
            <a:bodyPr lIns="0" tIns="0" rIns="0" bIns="0"/>
            <a:lstStyle/>
            <a:p>
              <a:pPr algn="ctr" eaLnBrk="0" hangingPunct="0">
                <a:defRPr/>
              </a:pPr>
              <a:r>
                <a:rPr lang="en-US" sz="900" dirty="0">
                  <a:solidFill>
                    <a:schemeClr val="bg1"/>
                  </a:solidFill>
                </a:rPr>
                <a:t>RAN BS</a:t>
              </a:r>
            </a:p>
          </p:txBody>
        </p:sp>
        <p:sp>
          <p:nvSpPr>
            <p:cNvPr id="37" name="Rectangle 22"/>
            <p:cNvSpPr>
              <a:spLocks noChangeAspect="1" noChangeArrowheads="1"/>
            </p:cNvSpPr>
            <p:nvPr/>
          </p:nvSpPr>
          <p:spPr bwMode="gray">
            <a:xfrm>
              <a:off x="7742911" y="5014298"/>
              <a:ext cx="287755" cy="149882"/>
            </a:xfrm>
            <a:prstGeom prst="rect">
              <a:avLst/>
            </a:prstGeom>
            <a:noFill/>
            <a:ln w="9525">
              <a:noFill/>
              <a:miter lim="800000"/>
              <a:headEnd/>
              <a:tailEnd/>
            </a:ln>
          </p:spPr>
          <p:txBody>
            <a:bodyPr lIns="0" tIns="0" rIns="0" bIns="0"/>
            <a:lstStyle/>
            <a:p>
              <a:pPr algn="ctr" eaLnBrk="0" hangingPunct="0">
                <a:defRPr/>
              </a:pPr>
              <a:r>
                <a:rPr lang="en-US" sz="900" dirty="0">
                  <a:solidFill>
                    <a:schemeClr val="bg1"/>
                  </a:solidFill>
                </a:rPr>
                <a:t>UNI</a:t>
              </a:r>
            </a:p>
          </p:txBody>
        </p:sp>
        <p:pic>
          <p:nvPicPr>
            <p:cNvPr id="4098" name="Picture 2" descr="C:\Documents and Settings\rraghu\Local Settings\Temporary Internet Files\Content.IE5\R3NX2X7M\MC900431586[2].png"/>
            <p:cNvPicPr>
              <a:picLocks noChangeAspect="1" noChangeArrowheads="1"/>
            </p:cNvPicPr>
            <p:nvPr/>
          </p:nvPicPr>
          <p:blipFill>
            <a:blip r:embed="rId6" cstate="print"/>
            <a:srcRect/>
            <a:stretch>
              <a:fillRect/>
            </a:stretch>
          </p:blipFill>
          <p:spPr bwMode="auto">
            <a:xfrm>
              <a:off x="7162800" y="4724400"/>
              <a:ext cx="304800" cy="304800"/>
            </a:xfrm>
            <a:prstGeom prst="rect">
              <a:avLst/>
            </a:prstGeom>
            <a:noFill/>
          </p:spPr>
        </p:pic>
        <p:pic>
          <p:nvPicPr>
            <p:cNvPr id="4099" name="Picture 3" descr="C:\Documents and Settings\rraghu\Local Settings\Temporary Internet Files\Content.IE5\8G6MWB5E\MC900441468[2].png"/>
            <p:cNvPicPr>
              <a:picLocks noChangeAspect="1" noChangeArrowheads="1"/>
            </p:cNvPicPr>
            <p:nvPr/>
          </p:nvPicPr>
          <p:blipFill>
            <a:blip r:embed="rId7" cstate="print"/>
            <a:srcRect/>
            <a:stretch>
              <a:fillRect/>
            </a:stretch>
          </p:blipFill>
          <p:spPr bwMode="auto">
            <a:xfrm>
              <a:off x="4953171" y="4800600"/>
              <a:ext cx="533229" cy="533229"/>
            </a:xfrm>
            <a:prstGeom prst="rect">
              <a:avLst/>
            </a:prstGeom>
            <a:noFill/>
          </p:spPr>
        </p:pic>
        <p:pic>
          <p:nvPicPr>
            <p:cNvPr id="40" name="Picture 3" descr="C:\Documents and Settings\rraghu\Local Settings\Temporary Internet Files\Content.IE5\8G6MWB5E\MC900441468[2].png"/>
            <p:cNvPicPr>
              <a:picLocks noChangeAspect="1" noChangeArrowheads="1"/>
            </p:cNvPicPr>
            <p:nvPr/>
          </p:nvPicPr>
          <p:blipFill>
            <a:blip r:embed="rId7" cstate="print"/>
            <a:srcRect/>
            <a:stretch>
              <a:fillRect/>
            </a:stretch>
          </p:blipFill>
          <p:spPr bwMode="auto">
            <a:xfrm>
              <a:off x="4953000" y="5791200"/>
              <a:ext cx="533229" cy="533229"/>
            </a:xfrm>
            <a:prstGeom prst="rect">
              <a:avLst/>
            </a:prstGeom>
            <a:noFill/>
          </p:spPr>
        </p:pic>
        <p:sp>
          <p:nvSpPr>
            <p:cNvPr id="41" name="Freeform 40"/>
            <p:cNvSpPr/>
            <p:nvPr/>
          </p:nvSpPr>
          <p:spPr>
            <a:xfrm>
              <a:off x="5254388" y="4940490"/>
              <a:ext cx="2033516" cy="432178"/>
            </a:xfrm>
            <a:custGeom>
              <a:avLst/>
              <a:gdLst>
                <a:gd name="connsiteX0" fmla="*/ 2033516 w 2033516"/>
                <a:gd name="connsiteY0" fmla="*/ 0 h 432178"/>
                <a:gd name="connsiteX1" fmla="*/ 1351128 w 2033516"/>
                <a:gd name="connsiteY1" fmla="*/ 409432 h 432178"/>
                <a:gd name="connsiteX2" fmla="*/ 0 w 2033516"/>
                <a:gd name="connsiteY2" fmla="*/ 136477 h 432178"/>
              </a:gdLst>
              <a:ahLst/>
              <a:cxnLst>
                <a:cxn ang="0">
                  <a:pos x="connsiteX0" y="connsiteY0"/>
                </a:cxn>
                <a:cxn ang="0">
                  <a:pos x="connsiteX1" y="connsiteY1"/>
                </a:cxn>
                <a:cxn ang="0">
                  <a:pos x="connsiteX2" y="connsiteY2"/>
                </a:cxn>
              </a:cxnLst>
              <a:rect l="l" t="t" r="r" b="b"/>
              <a:pathLst>
                <a:path w="2033516" h="432178">
                  <a:moveTo>
                    <a:pt x="2033516" y="0"/>
                  </a:moveTo>
                  <a:cubicBezTo>
                    <a:pt x="1861781" y="193343"/>
                    <a:pt x="1690047" y="386686"/>
                    <a:pt x="1351128" y="409432"/>
                  </a:cubicBezTo>
                  <a:cubicBezTo>
                    <a:pt x="1012209" y="432178"/>
                    <a:pt x="225188" y="181970"/>
                    <a:pt x="0" y="136477"/>
                  </a:cubicBezTo>
                </a:path>
              </a:pathLst>
            </a:custGeom>
            <a:ln>
              <a:solidFill>
                <a:srgbClr val="C00000"/>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3" name="Freeform 42"/>
            <p:cNvSpPr/>
            <p:nvPr/>
          </p:nvSpPr>
          <p:spPr>
            <a:xfrm>
              <a:off x="5295331" y="5377218"/>
              <a:ext cx="1364776" cy="668740"/>
            </a:xfrm>
            <a:custGeom>
              <a:avLst/>
              <a:gdLst>
                <a:gd name="connsiteX0" fmla="*/ 1364776 w 1364776"/>
                <a:gd name="connsiteY0" fmla="*/ 0 h 668740"/>
                <a:gd name="connsiteX1" fmla="*/ 996287 w 1364776"/>
                <a:gd name="connsiteY1" fmla="*/ 409433 h 668740"/>
                <a:gd name="connsiteX2" fmla="*/ 0 w 1364776"/>
                <a:gd name="connsiteY2" fmla="*/ 668740 h 668740"/>
              </a:gdLst>
              <a:ahLst/>
              <a:cxnLst>
                <a:cxn ang="0">
                  <a:pos x="connsiteX0" y="connsiteY0"/>
                </a:cxn>
                <a:cxn ang="0">
                  <a:pos x="connsiteX1" y="connsiteY1"/>
                </a:cxn>
                <a:cxn ang="0">
                  <a:pos x="connsiteX2" y="connsiteY2"/>
                </a:cxn>
              </a:cxnLst>
              <a:rect l="l" t="t" r="r" b="b"/>
              <a:pathLst>
                <a:path w="1364776" h="668740">
                  <a:moveTo>
                    <a:pt x="1364776" y="0"/>
                  </a:moveTo>
                  <a:cubicBezTo>
                    <a:pt x="1294263" y="148988"/>
                    <a:pt x="1223750" y="297976"/>
                    <a:pt x="996287" y="409433"/>
                  </a:cubicBezTo>
                  <a:cubicBezTo>
                    <a:pt x="768824" y="520890"/>
                    <a:pt x="163773" y="625522"/>
                    <a:pt x="0" y="668740"/>
                  </a:cubicBezTo>
                </a:path>
              </a:pathLst>
            </a:custGeom>
            <a:ln>
              <a:solidFill>
                <a:srgbClr val="C00000"/>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2" name="Rectangle 22"/>
            <p:cNvSpPr>
              <a:spLocks noChangeAspect="1" noChangeArrowheads="1"/>
            </p:cNvSpPr>
            <p:nvPr/>
          </p:nvSpPr>
          <p:spPr bwMode="gray">
            <a:xfrm>
              <a:off x="7103645" y="4574518"/>
              <a:ext cx="287755" cy="149882"/>
            </a:xfrm>
            <a:prstGeom prst="rect">
              <a:avLst/>
            </a:prstGeom>
            <a:noFill/>
            <a:ln w="9525">
              <a:noFill/>
              <a:miter lim="800000"/>
              <a:headEnd/>
              <a:tailEnd/>
            </a:ln>
          </p:spPr>
          <p:txBody>
            <a:bodyPr lIns="0" tIns="0" rIns="0" bIns="0"/>
            <a:lstStyle/>
            <a:p>
              <a:pPr algn="ctr" eaLnBrk="0" hangingPunct="0">
                <a:defRPr/>
              </a:pPr>
              <a:r>
                <a:rPr lang="en-US" sz="900" dirty="0" smtClean="0">
                  <a:solidFill>
                    <a:schemeClr val="bg1"/>
                  </a:solidFill>
                </a:rPr>
                <a:t>PRC</a:t>
              </a:r>
              <a:endParaRPr lang="en-US" sz="900" dirty="0">
                <a:solidFill>
                  <a:schemeClr val="bg1"/>
                </a:solidFill>
              </a:endParaRPr>
            </a:p>
          </p:txBody>
        </p:sp>
      </p:grpSp>
    </p:spTree>
    <p:extLst>
      <p:ext uri="{BB962C8B-B14F-4D97-AF65-F5344CB8AC3E}">
        <p14:creationId xmlns:p14="http://schemas.microsoft.com/office/powerpoint/2010/main" val="2862932065"/>
      </p:ext>
    </p:extLst>
  </p:cSld>
  <p:clrMapOvr>
    <a:masterClrMapping/>
  </p:clrMapOvr>
  <p:transition spd="med">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0" y="0"/>
            <a:ext cx="9144000" cy="685800"/>
          </a:xfrm>
        </p:spPr>
        <p:txBody>
          <a:bodyPr/>
          <a:lstStyle/>
          <a:p>
            <a:pPr marL="341313" indent="-341313" eaLnBrk="1" hangingPunct="1"/>
            <a:r>
              <a:rPr lang="en-US" dirty="0" smtClean="0"/>
              <a:t>	Synchronization Requirements </a:t>
            </a:r>
          </a:p>
        </p:txBody>
      </p:sp>
      <p:graphicFrame>
        <p:nvGraphicFramePr>
          <p:cNvPr id="12" name="Group 176"/>
          <p:cNvGraphicFramePr>
            <a:graphicFrameLocks noGrp="1"/>
          </p:cNvGraphicFramePr>
          <p:nvPr/>
        </p:nvGraphicFramePr>
        <p:xfrm>
          <a:off x="4724400" y="1447800"/>
          <a:ext cx="4152900" cy="4300200"/>
        </p:xfrm>
        <a:graphic>
          <a:graphicData uri="http://schemas.openxmlformats.org/drawingml/2006/table">
            <a:tbl>
              <a:tblPr/>
              <a:tblGrid>
                <a:gridCol w="1638300"/>
                <a:gridCol w="1143000"/>
                <a:gridCol w="1371600"/>
              </a:tblGrid>
              <a:tr h="71596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Tahoma" pitchFamily="34" charset="0"/>
                          <a:cs typeface="Arial" charset="0"/>
                        </a:rPr>
                        <a:t>Mobile Network Architecture</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Tahoma" pitchFamily="34" charset="0"/>
                          <a:cs typeface="Arial" charset="0"/>
                        </a:rPr>
                        <a:t>Frequency Sync</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Tahoma" pitchFamily="34" charset="0"/>
                          <a:cs typeface="Arial" charset="0"/>
                        </a:rPr>
                        <a:t>Time-of-day / Phase Sync</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r>
              <a:tr h="304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Tahoma" pitchFamily="34" charset="0"/>
                          <a:cs typeface="Arial" charset="0"/>
                        </a:rPr>
                        <a:t>CDMA2000</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rgbClr val="000000"/>
                        </a:solidFill>
                        <a:effectLst/>
                        <a:latin typeface="Tahoma" pitchFamily="34" charset="0"/>
                        <a:cs typeface="Arial" charset="0"/>
                        <a:sym typeface="Wingdings" pitchFamily="2" charset="2"/>
                      </a:endParaRP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rgbClr val="000000"/>
                          </a:solidFill>
                          <a:effectLst/>
                          <a:latin typeface="Tahoma" pitchFamily="34" charset="0"/>
                          <a:cs typeface="Arial" charset="0"/>
                          <a:sym typeface="Wingdings" pitchFamily="2" charset="2"/>
                        </a:rPr>
                        <a:t></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hlink"/>
                    </a:solidFill>
                  </a:tcPr>
                </a:tc>
              </a:tr>
              <a:tr h="2438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Tahoma" pitchFamily="34" charset="0"/>
                          <a:cs typeface="Arial" charset="0"/>
                        </a:rPr>
                        <a:t>GSM</a:t>
                      </a:r>
                      <a:endParaRPr kumimoji="0" lang="en-US" sz="1200" b="0" i="0" u="none" strike="noStrike" cap="none" normalizeH="0" baseline="0" dirty="0" smtClean="0">
                        <a:ln>
                          <a:noFill/>
                        </a:ln>
                        <a:solidFill>
                          <a:schemeClr val="tx1"/>
                        </a:solidFill>
                        <a:effectLst/>
                        <a:latin typeface="Tahoma" pitchFamily="34" charset="0"/>
                        <a:cs typeface="Arial" charset="0"/>
                      </a:endParaRP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00"/>
                          </a:solidFill>
                          <a:effectLst/>
                          <a:latin typeface="Tahoma" pitchFamily="34" charset="0"/>
                          <a:cs typeface="Arial" charset="0"/>
                          <a:sym typeface="Wingdings" pitchFamily="2" charset="2"/>
                        </a:rPr>
                        <a:t></a:t>
                      </a:r>
                      <a:endParaRPr kumimoji="0" lang="en-US" sz="1800" b="1" i="0" u="none" strike="noStrike" cap="none" normalizeH="0" baseline="0" dirty="0" smtClean="0">
                        <a:ln>
                          <a:noFill/>
                        </a:ln>
                        <a:solidFill>
                          <a:srgbClr val="000000"/>
                        </a:solidFill>
                        <a:effectLst/>
                        <a:latin typeface="Tahoma" pitchFamily="34" charset="0"/>
                        <a:cs typeface="Arial" charset="0"/>
                      </a:endParaRP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000000"/>
                        </a:solidFill>
                        <a:effectLst/>
                        <a:latin typeface="Tahoma" pitchFamily="34" charset="0"/>
                        <a:cs typeface="Arial" charset="0"/>
                      </a:endParaRP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hlink"/>
                    </a:solidFill>
                  </a:tcPr>
                </a:tc>
              </a:tr>
              <a:tr h="2591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Tahoma" pitchFamily="34" charset="0"/>
                          <a:cs typeface="Arial" charset="0"/>
                        </a:rPr>
                        <a:t>UMTS-FDD</a:t>
                      </a:r>
                      <a:endParaRPr kumimoji="0" lang="en-US" sz="1200" b="0" i="0" u="none" strike="noStrike" cap="none" normalizeH="0" baseline="0" dirty="0" smtClean="0">
                        <a:ln>
                          <a:noFill/>
                        </a:ln>
                        <a:solidFill>
                          <a:schemeClr val="tx1"/>
                        </a:solidFill>
                        <a:effectLst/>
                        <a:latin typeface="Tahoma" pitchFamily="34" charset="0"/>
                        <a:cs typeface="Arial" charset="0"/>
                      </a:endParaRP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00"/>
                          </a:solidFill>
                          <a:effectLst/>
                          <a:latin typeface="Tahoma" pitchFamily="34" charset="0"/>
                          <a:cs typeface="Arial" charset="0"/>
                          <a:sym typeface="Wingdings" pitchFamily="2" charset="2"/>
                        </a:rPr>
                        <a:t></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800" b="1" i="0" u="none" strike="noStrike" cap="none" normalizeH="0" baseline="0" dirty="0" smtClean="0">
                        <a:ln>
                          <a:noFill/>
                        </a:ln>
                        <a:solidFill>
                          <a:srgbClr val="000000"/>
                        </a:solidFill>
                        <a:effectLst/>
                        <a:latin typeface="Tahoma" pitchFamily="34" charset="0"/>
                        <a:cs typeface="Arial" charset="0"/>
                        <a:sym typeface="Wingdings" pitchFamily="2" charset="2"/>
                      </a:endParaRP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hlink"/>
                    </a:solidFill>
                  </a:tcPr>
                </a:tc>
              </a:tr>
              <a:tr h="2743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Tahoma" pitchFamily="34" charset="0"/>
                          <a:cs typeface="Arial" charset="0"/>
                        </a:rPr>
                        <a:t>LTE-FDD</a:t>
                      </a:r>
                      <a:endParaRPr kumimoji="0" lang="en-US" sz="1200" b="0" i="0" u="none" strike="noStrike" cap="none" normalizeH="0" baseline="0" dirty="0" smtClean="0">
                        <a:ln>
                          <a:noFill/>
                        </a:ln>
                        <a:solidFill>
                          <a:schemeClr val="tx1"/>
                        </a:solidFill>
                        <a:effectLst/>
                        <a:latin typeface="Tahoma" pitchFamily="34" charset="0"/>
                        <a:cs typeface="Arial" charset="0"/>
                      </a:endParaRP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rgbClr val="000000"/>
                          </a:solidFill>
                          <a:effectLst/>
                          <a:latin typeface="Tahoma" pitchFamily="34" charset="0"/>
                          <a:cs typeface="Arial" charset="0"/>
                          <a:sym typeface="Wingdings" pitchFamily="2" charset="2"/>
                        </a:rPr>
                        <a:t></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800" b="1" i="0" u="none" strike="noStrike" cap="none" normalizeH="0" baseline="0" dirty="0" smtClean="0">
                        <a:ln>
                          <a:noFill/>
                        </a:ln>
                        <a:solidFill>
                          <a:srgbClr val="000000"/>
                        </a:solidFill>
                        <a:effectLst/>
                        <a:latin typeface="Tahoma" pitchFamily="34" charset="0"/>
                        <a:cs typeface="Arial" charset="0"/>
                        <a:sym typeface="Wingdings" pitchFamily="2" charset="2"/>
                      </a:endParaRP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hlink"/>
                    </a:solidFill>
                  </a:tcPr>
                </a:tc>
              </a:tr>
              <a:tr h="2896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Tahoma" pitchFamily="34" charset="0"/>
                          <a:cs typeface="Arial" charset="0"/>
                        </a:rPr>
                        <a:t>UMTS-TDD</a:t>
                      </a:r>
                      <a:endParaRPr kumimoji="0" lang="en-US" sz="1200" b="0" i="0" u="none" strike="noStrike" cap="none" normalizeH="0" baseline="0" dirty="0" smtClean="0">
                        <a:ln>
                          <a:noFill/>
                        </a:ln>
                        <a:solidFill>
                          <a:schemeClr val="tx1"/>
                        </a:solidFill>
                        <a:effectLst/>
                        <a:latin typeface="Tahoma" pitchFamily="34" charset="0"/>
                        <a:cs typeface="Arial" charset="0"/>
                      </a:endParaRP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rgbClr val="000000"/>
                          </a:solidFill>
                          <a:effectLst/>
                          <a:latin typeface="Tahoma" pitchFamily="34" charset="0"/>
                          <a:cs typeface="Arial" charset="0"/>
                          <a:sym typeface="Wingdings" pitchFamily="2" charset="2"/>
                        </a:rPr>
                        <a:t></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rgbClr val="000000"/>
                          </a:solidFill>
                          <a:effectLst/>
                          <a:latin typeface="Tahoma" pitchFamily="34" charset="0"/>
                          <a:cs typeface="Arial" charset="0"/>
                          <a:sym typeface="Wingdings" pitchFamily="2" charset="2"/>
                        </a:rPr>
                        <a:t></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FFCC"/>
                    </a:solidFill>
                  </a:tcPr>
                </a:tc>
              </a:tr>
              <a:tr h="5334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ahoma" pitchFamily="34" charset="0"/>
                          <a:cs typeface="Arial" charset="0"/>
                        </a:rPr>
                        <a:t>LTE-FDD with MBMS-Single Freq. Network</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rgbClr val="000000"/>
                          </a:solidFill>
                          <a:effectLst/>
                          <a:latin typeface="Tahoma" pitchFamily="34" charset="0"/>
                          <a:cs typeface="Arial" charset="0"/>
                          <a:sym typeface="Wingdings" pitchFamily="2" charset="2"/>
                        </a:rPr>
                        <a:t></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rgbClr val="000000"/>
                          </a:solidFill>
                          <a:effectLst/>
                          <a:latin typeface="Tahoma" pitchFamily="34" charset="0"/>
                          <a:cs typeface="Arial" charset="0"/>
                          <a:sym typeface="Wingdings" pitchFamily="2" charset="2"/>
                        </a:rPr>
                        <a:t></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FFCC"/>
                    </a:solidFill>
                  </a:tcPr>
                </a:tc>
              </a:tr>
              <a:tr h="304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ahoma" pitchFamily="34" charset="0"/>
                          <a:cs typeface="Arial" charset="0"/>
                        </a:rPr>
                        <a:t>LTE-TDD</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rgbClr val="000000"/>
                          </a:solidFill>
                          <a:effectLst/>
                          <a:latin typeface="Tahoma" pitchFamily="34" charset="0"/>
                          <a:cs typeface="Arial" charset="0"/>
                          <a:sym typeface="Wingdings" pitchFamily="2" charset="2"/>
                        </a:rPr>
                        <a:t></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rgbClr val="000000"/>
                          </a:solidFill>
                          <a:effectLst/>
                          <a:latin typeface="Tahoma" pitchFamily="34" charset="0"/>
                          <a:cs typeface="Arial" charset="0"/>
                          <a:sym typeface="Wingdings" pitchFamily="2" charset="2"/>
                        </a:rPr>
                        <a:t></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FFCC"/>
                    </a:solidFill>
                  </a:tcPr>
                </a:tc>
              </a:tr>
              <a:tr h="2438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Tahoma" pitchFamily="34" charset="0"/>
                          <a:cs typeface="Arial" charset="0"/>
                        </a:rPr>
                        <a:t>Mobile WiMAX</a:t>
                      </a:r>
                      <a:endParaRPr kumimoji="0" lang="en-US" sz="1200" b="0" i="0" u="none" strike="noStrike" cap="none" normalizeH="0" baseline="0" dirty="0" smtClean="0">
                        <a:ln>
                          <a:noFill/>
                        </a:ln>
                        <a:solidFill>
                          <a:schemeClr val="tx1"/>
                        </a:solidFill>
                        <a:effectLst/>
                        <a:latin typeface="Tahoma" pitchFamily="34" charset="0"/>
                        <a:cs typeface="Arial" charset="0"/>
                      </a:endParaRP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rgbClr val="000000"/>
                          </a:solidFill>
                          <a:effectLst/>
                          <a:latin typeface="Tahoma" pitchFamily="34" charset="0"/>
                          <a:cs typeface="Arial" charset="0"/>
                          <a:sym typeface="Wingdings" pitchFamily="2" charset="2"/>
                        </a:rPr>
                        <a:t></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rgbClr val="000000"/>
                          </a:solidFill>
                          <a:effectLst/>
                          <a:latin typeface="Tahoma" pitchFamily="34" charset="0"/>
                          <a:cs typeface="Arial" charset="0"/>
                          <a:sym typeface="Wingdings" pitchFamily="2" charset="2"/>
                        </a:rPr>
                        <a:t></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FFCC"/>
                    </a:solidFill>
                  </a:tcPr>
                </a:tc>
              </a:tr>
              <a:tr h="4905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Tahoma" pitchFamily="34" charset="0"/>
                          <a:cs typeface="Arial" charset="0"/>
                        </a:rPr>
                        <a:t>TD-SCDMA</a:t>
                      </a:r>
                      <a:endParaRPr kumimoji="0" lang="en-US" sz="1200" b="0" i="0" u="none" strike="noStrike" cap="none" normalizeH="0" baseline="0" dirty="0" smtClean="0">
                        <a:ln>
                          <a:noFill/>
                        </a:ln>
                        <a:solidFill>
                          <a:schemeClr val="tx1"/>
                        </a:solidFill>
                        <a:effectLst/>
                        <a:latin typeface="Tahoma" pitchFamily="34" charset="0"/>
                        <a:cs typeface="Arial" charset="0"/>
                      </a:endParaRP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rgbClr val="000000"/>
                          </a:solidFill>
                          <a:effectLst/>
                          <a:latin typeface="Tahoma" pitchFamily="34" charset="0"/>
                          <a:cs typeface="Arial" charset="0"/>
                          <a:sym typeface="Wingdings" pitchFamily="2" charset="2"/>
                        </a:rPr>
                        <a:t></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rgbClr val="000000"/>
                          </a:solidFill>
                          <a:effectLst/>
                          <a:latin typeface="Tahoma" pitchFamily="34" charset="0"/>
                          <a:cs typeface="Arial" charset="0"/>
                          <a:sym typeface="Wingdings" pitchFamily="2" charset="2"/>
                        </a:rPr>
                        <a:t></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FFCC"/>
                    </a:solidFill>
                  </a:tcPr>
                </a:tc>
              </a:tr>
            </a:tbl>
          </a:graphicData>
        </a:graphic>
      </p:graphicFrame>
      <p:sp>
        <p:nvSpPr>
          <p:cNvPr id="13" name="Rounded Rectangle 12"/>
          <p:cNvSpPr>
            <a:spLocks noChangeArrowheads="1"/>
          </p:cNvSpPr>
          <p:nvPr/>
        </p:nvSpPr>
        <p:spPr bwMode="auto">
          <a:xfrm>
            <a:off x="4762500" y="1447801"/>
            <a:ext cx="4152900" cy="4343400"/>
          </a:xfrm>
          <a:prstGeom prst="roundRect">
            <a:avLst>
              <a:gd name="adj" fmla="val 1282"/>
            </a:avLst>
          </a:prstGeom>
          <a:noFill/>
          <a:ln w="25400">
            <a:solidFill>
              <a:srgbClr val="595959"/>
            </a:solidFill>
            <a:round/>
            <a:headEnd/>
            <a:tailEnd/>
          </a:ln>
          <a:effectLst>
            <a:outerShdw blurRad="63500" dist="38100" dir="8100000" algn="tr" rotWithShape="0">
              <a:srgbClr val="000000">
                <a:alpha val="39998"/>
              </a:srgbClr>
            </a:outerShdw>
          </a:effectLst>
        </p:spPr>
        <p:txBody>
          <a:bodyPr anchor="ctr"/>
          <a:lstStyle/>
          <a:p>
            <a:pPr algn="ctr">
              <a:defRPr/>
            </a:pPr>
            <a:endParaRPr lang="en-US" dirty="0">
              <a:solidFill>
                <a:srgbClr val="FFFFFF"/>
              </a:solidFill>
              <a:latin typeface="Arial" charset="0"/>
              <a:cs typeface="Arial" charset="0"/>
            </a:endParaRPr>
          </a:p>
        </p:txBody>
      </p:sp>
      <p:grpSp>
        <p:nvGrpSpPr>
          <p:cNvPr id="2" name="Group 37"/>
          <p:cNvGrpSpPr>
            <a:grpSpLocks/>
          </p:cNvGrpSpPr>
          <p:nvPr/>
        </p:nvGrpSpPr>
        <p:grpSpPr bwMode="auto">
          <a:xfrm>
            <a:off x="214313" y="784225"/>
            <a:ext cx="4238625" cy="1833563"/>
            <a:chOff x="250372" y="1091542"/>
            <a:chExt cx="3050968" cy="1545519"/>
          </a:xfrm>
        </p:grpSpPr>
        <p:grpSp>
          <p:nvGrpSpPr>
            <p:cNvPr id="3" name="Group 6"/>
            <p:cNvGrpSpPr>
              <a:grpSpLocks/>
            </p:cNvGrpSpPr>
            <p:nvPr/>
          </p:nvGrpSpPr>
          <p:grpSpPr bwMode="auto">
            <a:xfrm>
              <a:off x="250372" y="1091542"/>
              <a:ext cx="3050968" cy="1545519"/>
              <a:chOff x="381000" y="2362200"/>
              <a:chExt cx="2752600" cy="2895600"/>
            </a:xfrm>
          </p:grpSpPr>
          <p:cxnSp>
            <p:nvCxnSpPr>
              <p:cNvPr id="31862" name="Straight Arrow Connector 5"/>
              <p:cNvCxnSpPr>
                <a:cxnSpLocks noChangeShapeType="1"/>
              </p:cNvCxnSpPr>
              <p:nvPr/>
            </p:nvCxnSpPr>
            <p:spPr bwMode="auto">
              <a:xfrm rot="5400000">
                <a:off x="471662" y="3487539"/>
                <a:ext cx="542925" cy="1078"/>
              </a:xfrm>
              <a:prstGeom prst="straightConnector1">
                <a:avLst/>
              </a:prstGeom>
              <a:noFill/>
              <a:ln w="28575">
                <a:solidFill>
                  <a:schemeClr val="tx2"/>
                </a:solidFill>
                <a:round/>
                <a:headEnd type="triangle" w="med" len="med"/>
                <a:tailEnd/>
              </a:ln>
              <a:extLst>
                <a:ext uri="{909E8E84-426E-40DD-AFC4-6F175D3DCCD1}">
                  <a14:hiddenFill xmlns:a14="http://schemas.microsoft.com/office/drawing/2010/main">
                    <a:noFill/>
                  </a14:hiddenFill>
                </a:ext>
              </a:extLst>
            </p:spPr>
          </p:cxnSp>
          <p:cxnSp>
            <p:nvCxnSpPr>
              <p:cNvPr id="31863" name="Straight Arrow Connector 6"/>
              <p:cNvCxnSpPr>
                <a:cxnSpLocks noChangeShapeType="1"/>
              </p:cNvCxnSpPr>
              <p:nvPr/>
            </p:nvCxnSpPr>
            <p:spPr bwMode="auto">
              <a:xfrm rot="10800000" flipV="1">
                <a:off x="691393" y="3698587"/>
                <a:ext cx="1914627" cy="629"/>
              </a:xfrm>
              <a:prstGeom prst="straightConnector1">
                <a:avLst/>
              </a:prstGeom>
              <a:noFill/>
              <a:ln w="28575">
                <a:solidFill>
                  <a:schemeClr val="tx2"/>
                </a:solidFill>
                <a:round/>
                <a:headEnd type="triangle" w="med" len="med"/>
                <a:tailEnd/>
              </a:ln>
              <a:extLst>
                <a:ext uri="{909E8E84-426E-40DD-AFC4-6F175D3DCCD1}">
                  <a14:hiddenFill xmlns:a14="http://schemas.microsoft.com/office/drawing/2010/main">
                    <a:noFill/>
                  </a14:hiddenFill>
                </a:ext>
              </a:extLst>
            </p:spPr>
          </p:cxnSp>
          <p:cxnSp>
            <p:nvCxnSpPr>
              <p:cNvPr id="31864" name="Straight Connector 7"/>
              <p:cNvCxnSpPr>
                <a:cxnSpLocks noChangeShapeType="1"/>
              </p:cNvCxnSpPr>
              <p:nvPr/>
            </p:nvCxnSpPr>
            <p:spPr bwMode="auto">
              <a:xfrm rot="5400000" flipH="1" flipV="1">
                <a:off x="850973" y="3547864"/>
                <a:ext cx="301625" cy="1078"/>
              </a:xfrm>
              <a:prstGeom prst="line">
                <a:avLst/>
              </a:prstGeom>
              <a:noFill/>
              <a:ln w="38100">
                <a:solidFill>
                  <a:srgbClr val="0070C0"/>
                </a:solidFill>
                <a:round/>
                <a:headEnd/>
                <a:tailEnd/>
              </a:ln>
              <a:extLst>
                <a:ext uri="{909E8E84-426E-40DD-AFC4-6F175D3DCCD1}">
                  <a14:hiddenFill xmlns:a14="http://schemas.microsoft.com/office/drawing/2010/main">
                    <a:noFill/>
                  </a14:hiddenFill>
                </a:ext>
              </a:extLst>
            </p:spPr>
          </p:cxnSp>
          <p:cxnSp>
            <p:nvCxnSpPr>
              <p:cNvPr id="31865" name="Straight Connector 8"/>
              <p:cNvCxnSpPr>
                <a:cxnSpLocks noChangeShapeType="1"/>
              </p:cNvCxnSpPr>
              <p:nvPr/>
            </p:nvCxnSpPr>
            <p:spPr bwMode="auto">
              <a:xfrm rot="5400000" flipH="1" flipV="1">
                <a:off x="1265369" y="3547236"/>
                <a:ext cx="301625" cy="1078"/>
              </a:xfrm>
              <a:prstGeom prst="line">
                <a:avLst/>
              </a:prstGeom>
              <a:noFill/>
              <a:ln w="38100">
                <a:solidFill>
                  <a:srgbClr val="0070C0"/>
                </a:solidFill>
                <a:round/>
                <a:headEnd/>
                <a:tailEnd/>
              </a:ln>
              <a:extLst>
                <a:ext uri="{909E8E84-426E-40DD-AFC4-6F175D3DCCD1}">
                  <a14:hiddenFill xmlns:a14="http://schemas.microsoft.com/office/drawing/2010/main">
                    <a:noFill/>
                  </a14:hiddenFill>
                </a:ext>
              </a:extLst>
            </p:spPr>
          </p:cxnSp>
          <p:cxnSp>
            <p:nvCxnSpPr>
              <p:cNvPr id="31866" name="Straight Connector 9"/>
              <p:cNvCxnSpPr>
                <a:cxnSpLocks noChangeShapeType="1"/>
              </p:cNvCxnSpPr>
              <p:nvPr/>
            </p:nvCxnSpPr>
            <p:spPr bwMode="auto">
              <a:xfrm rot="5400000" flipH="1" flipV="1">
                <a:off x="1679226" y="3547236"/>
                <a:ext cx="301625" cy="1078"/>
              </a:xfrm>
              <a:prstGeom prst="line">
                <a:avLst/>
              </a:prstGeom>
              <a:noFill/>
              <a:ln w="38100">
                <a:solidFill>
                  <a:srgbClr val="0070C0"/>
                </a:solidFill>
                <a:round/>
                <a:headEnd/>
                <a:tailEnd/>
              </a:ln>
              <a:extLst>
                <a:ext uri="{909E8E84-426E-40DD-AFC4-6F175D3DCCD1}">
                  <a14:hiddenFill xmlns:a14="http://schemas.microsoft.com/office/drawing/2010/main">
                    <a:noFill/>
                  </a14:hiddenFill>
                </a:ext>
              </a:extLst>
            </p:spPr>
          </p:cxnSp>
          <p:cxnSp>
            <p:nvCxnSpPr>
              <p:cNvPr id="31867" name="Straight Connector 10"/>
              <p:cNvCxnSpPr>
                <a:cxnSpLocks noChangeShapeType="1"/>
              </p:cNvCxnSpPr>
              <p:nvPr/>
            </p:nvCxnSpPr>
            <p:spPr bwMode="auto">
              <a:xfrm rot="5400000" flipH="1" flipV="1">
                <a:off x="2092004" y="3547236"/>
                <a:ext cx="301625" cy="1078"/>
              </a:xfrm>
              <a:prstGeom prst="line">
                <a:avLst/>
              </a:prstGeom>
              <a:noFill/>
              <a:ln w="38100">
                <a:solidFill>
                  <a:srgbClr val="0070C0"/>
                </a:solidFill>
                <a:round/>
                <a:headEnd/>
                <a:tailEnd/>
              </a:ln>
              <a:extLst>
                <a:ext uri="{909E8E84-426E-40DD-AFC4-6F175D3DCCD1}">
                  <a14:hiddenFill xmlns:a14="http://schemas.microsoft.com/office/drawing/2010/main">
                    <a:noFill/>
                  </a14:hiddenFill>
                </a:ext>
              </a:extLst>
            </p:spPr>
          </p:cxnSp>
          <p:cxnSp>
            <p:nvCxnSpPr>
              <p:cNvPr id="31868" name="Straight Connector 11"/>
              <p:cNvCxnSpPr>
                <a:cxnSpLocks noChangeShapeType="1"/>
              </p:cNvCxnSpPr>
              <p:nvPr/>
            </p:nvCxnSpPr>
            <p:spPr bwMode="auto">
              <a:xfrm>
                <a:off x="1829499" y="3456030"/>
                <a:ext cx="414935" cy="1257"/>
              </a:xfrm>
              <a:prstGeom prst="line">
                <a:avLst/>
              </a:prstGeom>
              <a:noFill/>
              <a:ln w="12700">
                <a:solidFill>
                  <a:srgbClr val="0070C0"/>
                </a:solidFill>
                <a:prstDash val="dash"/>
                <a:round/>
                <a:headEnd type="triangle" w="med" len="med"/>
                <a:tailEnd type="triangle" w="med" len="med"/>
              </a:ln>
              <a:extLst>
                <a:ext uri="{909E8E84-426E-40DD-AFC4-6F175D3DCCD1}">
                  <a14:hiddenFill xmlns:a14="http://schemas.microsoft.com/office/drawing/2010/main">
                    <a:noFill/>
                  </a14:hiddenFill>
                </a:ext>
              </a:extLst>
            </p:spPr>
          </p:cxnSp>
          <p:sp>
            <p:nvSpPr>
              <p:cNvPr id="31869" name="TextBox 16"/>
              <p:cNvSpPr txBox="1">
                <a:spLocks noChangeArrowheads="1"/>
              </p:cNvSpPr>
              <p:nvPr/>
            </p:nvSpPr>
            <p:spPr bwMode="auto">
              <a:xfrm>
                <a:off x="1777918" y="2923771"/>
                <a:ext cx="622686" cy="438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eaLnBrk="1" hangingPunct="1"/>
                <a:r>
                  <a:rPr lang="en-US" sz="1200" dirty="0">
                    <a:solidFill>
                      <a:srgbClr val="009973"/>
                    </a:solidFill>
                  </a:rPr>
                  <a:t>T</a:t>
                </a:r>
                <a:r>
                  <a:rPr lang="en-US" sz="1200" baseline="-25000" dirty="0">
                    <a:solidFill>
                      <a:srgbClr val="009973"/>
                    </a:solidFill>
                  </a:rPr>
                  <a:t>A</a:t>
                </a:r>
                <a:r>
                  <a:rPr lang="en-US" sz="1200" dirty="0">
                    <a:solidFill>
                      <a:srgbClr val="009973"/>
                    </a:solidFill>
                  </a:rPr>
                  <a:t>=1/f</a:t>
                </a:r>
                <a:r>
                  <a:rPr lang="en-US" sz="1200" baseline="-25000" dirty="0">
                    <a:solidFill>
                      <a:srgbClr val="009973"/>
                    </a:solidFill>
                  </a:rPr>
                  <a:t>A</a:t>
                </a:r>
                <a:endParaRPr lang="en-US" sz="1200" dirty="0">
                  <a:solidFill>
                    <a:srgbClr val="009973"/>
                  </a:solidFill>
                </a:endParaRPr>
              </a:p>
            </p:txBody>
          </p:sp>
          <p:cxnSp>
            <p:nvCxnSpPr>
              <p:cNvPr id="31870" name="Straight Arrow Connector 13"/>
              <p:cNvCxnSpPr>
                <a:cxnSpLocks noChangeShapeType="1"/>
              </p:cNvCxnSpPr>
              <p:nvPr/>
            </p:nvCxnSpPr>
            <p:spPr bwMode="auto">
              <a:xfrm rot="5400000">
                <a:off x="471663" y="4452111"/>
                <a:ext cx="542925" cy="1078"/>
              </a:xfrm>
              <a:prstGeom prst="straightConnector1">
                <a:avLst/>
              </a:prstGeom>
              <a:noFill/>
              <a:ln w="28575">
                <a:solidFill>
                  <a:schemeClr val="tx2"/>
                </a:solidFill>
                <a:round/>
                <a:headEnd type="triangle" w="med" len="med"/>
                <a:tailEnd/>
              </a:ln>
              <a:extLst>
                <a:ext uri="{909E8E84-426E-40DD-AFC4-6F175D3DCCD1}">
                  <a14:hiddenFill xmlns:a14="http://schemas.microsoft.com/office/drawing/2010/main">
                    <a:noFill/>
                  </a14:hiddenFill>
                </a:ext>
              </a:extLst>
            </p:spPr>
          </p:cxnSp>
          <p:cxnSp>
            <p:nvCxnSpPr>
              <p:cNvPr id="31871" name="Straight Arrow Connector 14"/>
              <p:cNvCxnSpPr>
                <a:cxnSpLocks noChangeShapeType="1"/>
              </p:cNvCxnSpPr>
              <p:nvPr/>
            </p:nvCxnSpPr>
            <p:spPr bwMode="auto">
              <a:xfrm rot="10800000" flipV="1">
                <a:off x="691393" y="4663159"/>
                <a:ext cx="1914627" cy="629"/>
              </a:xfrm>
              <a:prstGeom prst="straightConnector1">
                <a:avLst/>
              </a:prstGeom>
              <a:noFill/>
              <a:ln w="28575">
                <a:solidFill>
                  <a:schemeClr val="tx2"/>
                </a:solidFill>
                <a:round/>
                <a:headEnd type="triangle" w="med" len="med"/>
                <a:tailEnd/>
              </a:ln>
              <a:extLst>
                <a:ext uri="{909E8E84-426E-40DD-AFC4-6F175D3DCCD1}">
                  <a14:hiddenFill xmlns:a14="http://schemas.microsoft.com/office/drawing/2010/main">
                    <a:noFill/>
                  </a14:hiddenFill>
                </a:ext>
              </a:extLst>
            </p:spPr>
          </p:cxnSp>
          <p:cxnSp>
            <p:nvCxnSpPr>
              <p:cNvPr id="31872" name="Straight Connector 15"/>
              <p:cNvCxnSpPr>
                <a:cxnSpLocks noChangeShapeType="1"/>
              </p:cNvCxnSpPr>
              <p:nvPr/>
            </p:nvCxnSpPr>
            <p:spPr bwMode="auto">
              <a:xfrm rot="5400000" flipH="1" flipV="1">
                <a:off x="1006169" y="4512436"/>
                <a:ext cx="301625" cy="1078"/>
              </a:xfrm>
              <a:prstGeom prst="line">
                <a:avLst/>
              </a:prstGeom>
              <a:noFill/>
              <a:ln w="38100">
                <a:solidFill>
                  <a:srgbClr val="0070C0"/>
                </a:solidFill>
                <a:round/>
                <a:headEnd/>
                <a:tailEnd/>
              </a:ln>
              <a:extLst>
                <a:ext uri="{909E8E84-426E-40DD-AFC4-6F175D3DCCD1}">
                  <a14:hiddenFill xmlns:a14="http://schemas.microsoft.com/office/drawing/2010/main">
                    <a:noFill/>
                  </a14:hiddenFill>
                </a:ext>
              </a:extLst>
            </p:spPr>
          </p:cxnSp>
          <p:cxnSp>
            <p:nvCxnSpPr>
              <p:cNvPr id="31873" name="Straight Connector 16"/>
              <p:cNvCxnSpPr>
                <a:cxnSpLocks noChangeShapeType="1"/>
              </p:cNvCxnSpPr>
              <p:nvPr/>
            </p:nvCxnSpPr>
            <p:spPr bwMode="auto">
              <a:xfrm rot="5400000" flipH="1" flipV="1">
                <a:off x="1420565" y="4511807"/>
                <a:ext cx="301625" cy="1078"/>
              </a:xfrm>
              <a:prstGeom prst="line">
                <a:avLst/>
              </a:prstGeom>
              <a:noFill/>
              <a:ln w="38100">
                <a:solidFill>
                  <a:srgbClr val="0070C0"/>
                </a:solidFill>
                <a:round/>
                <a:headEnd/>
                <a:tailEnd/>
              </a:ln>
              <a:extLst>
                <a:ext uri="{909E8E84-426E-40DD-AFC4-6F175D3DCCD1}">
                  <a14:hiddenFill xmlns:a14="http://schemas.microsoft.com/office/drawing/2010/main">
                    <a:noFill/>
                  </a14:hiddenFill>
                </a:ext>
              </a:extLst>
            </p:spPr>
          </p:cxnSp>
          <p:cxnSp>
            <p:nvCxnSpPr>
              <p:cNvPr id="31874" name="Straight Connector 17"/>
              <p:cNvCxnSpPr>
                <a:cxnSpLocks noChangeShapeType="1"/>
              </p:cNvCxnSpPr>
              <p:nvPr/>
            </p:nvCxnSpPr>
            <p:spPr bwMode="auto">
              <a:xfrm rot="5400000" flipH="1" flipV="1">
                <a:off x="1834422" y="4511807"/>
                <a:ext cx="301625" cy="1078"/>
              </a:xfrm>
              <a:prstGeom prst="line">
                <a:avLst/>
              </a:prstGeom>
              <a:noFill/>
              <a:ln w="38100">
                <a:solidFill>
                  <a:srgbClr val="0070C0"/>
                </a:solidFill>
                <a:round/>
                <a:headEnd/>
                <a:tailEnd/>
              </a:ln>
              <a:extLst>
                <a:ext uri="{909E8E84-426E-40DD-AFC4-6F175D3DCCD1}">
                  <a14:hiddenFill xmlns:a14="http://schemas.microsoft.com/office/drawing/2010/main">
                    <a:noFill/>
                  </a14:hiddenFill>
                </a:ext>
              </a:extLst>
            </p:spPr>
          </p:cxnSp>
          <p:cxnSp>
            <p:nvCxnSpPr>
              <p:cNvPr id="31875" name="Straight Connector 18"/>
              <p:cNvCxnSpPr>
                <a:cxnSpLocks noChangeShapeType="1"/>
              </p:cNvCxnSpPr>
              <p:nvPr/>
            </p:nvCxnSpPr>
            <p:spPr bwMode="auto">
              <a:xfrm rot="5400000" flipH="1" flipV="1">
                <a:off x="2247201" y="4511807"/>
                <a:ext cx="301625" cy="1078"/>
              </a:xfrm>
              <a:prstGeom prst="line">
                <a:avLst/>
              </a:prstGeom>
              <a:noFill/>
              <a:ln w="38100">
                <a:solidFill>
                  <a:srgbClr val="0070C0"/>
                </a:solidFill>
                <a:round/>
                <a:headEnd/>
                <a:tailEnd/>
              </a:ln>
              <a:extLst>
                <a:ext uri="{909E8E84-426E-40DD-AFC4-6F175D3DCCD1}">
                  <a14:hiddenFill xmlns:a14="http://schemas.microsoft.com/office/drawing/2010/main">
                    <a:noFill/>
                  </a14:hiddenFill>
                </a:ext>
              </a:extLst>
            </p:spPr>
          </p:cxnSp>
          <p:cxnSp>
            <p:nvCxnSpPr>
              <p:cNvPr id="31876" name="Straight Connector 19"/>
              <p:cNvCxnSpPr>
                <a:cxnSpLocks noChangeShapeType="1"/>
              </p:cNvCxnSpPr>
              <p:nvPr/>
            </p:nvCxnSpPr>
            <p:spPr bwMode="auto">
              <a:xfrm>
                <a:off x="1984695" y="4420601"/>
                <a:ext cx="414935" cy="1257"/>
              </a:xfrm>
              <a:prstGeom prst="line">
                <a:avLst/>
              </a:prstGeom>
              <a:noFill/>
              <a:ln w="12700">
                <a:solidFill>
                  <a:srgbClr val="0070C0"/>
                </a:solidFill>
                <a:prstDash val="dash"/>
                <a:round/>
                <a:headEnd type="triangle" w="med" len="med"/>
                <a:tailEnd type="triangle" w="med" len="med"/>
              </a:ln>
              <a:extLst>
                <a:ext uri="{909E8E84-426E-40DD-AFC4-6F175D3DCCD1}">
                  <a14:hiddenFill xmlns:a14="http://schemas.microsoft.com/office/drawing/2010/main">
                    <a:noFill/>
                  </a14:hiddenFill>
                </a:ext>
              </a:extLst>
            </p:spPr>
          </p:cxnSp>
          <p:sp>
            <p:nvSpPr>
              <p:cNvPr id="31877" name="TextBox 24"/>
              <p:cNvSpPr txBox="1">
                <a:spLocks noChangeArrowheads="1"/>
              </p:cNvSpPr>
              <p:nvPr/>
            </p:nvSpPr>
            <p:spPr bwMode="auto">
              <a:xfrm>
                <a:off x="1933590" y="4029364"/>
                <a:ext cx="706191" cy="438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eaLnBrk="1" hangingPunct="1"/>
                <a:r>
                  <a:rPr lang="en-US" sz="1200" dirty="0">
                    <a:solidFill>
                      <a:srgbClr val="009973"/>
                    </a:solidFill>
                  </a:rPr>
                  <a:t>T</a:t>
                </a:r>
                <a:r>
                  <a:rPr lang="en-US" sz="1200" baseline="-25000" dirty="0">
                    <a:solidFill>
                      <a:srgbClr val="009973"/>
                    </a:solidFill>
                  </a:rPr>
                  <a:t>B</a:t>
                </a:r>
                <a:r>
                  <a:rPr lang="en-US" sz="1200" dirty="0">
                    <a:solidFill>
                      <a:srgbClr val="009973"/>
                    </a:solidFill>
                  </a:rPr>
                  <a:t>=1/f</a:t>
                </a:r>
                <a:r>
                  <a:rPr lang="en-US" sz="1200" baseline="-25000" dirty="0">
                    <a:solidFill>
                      <a:srgbClr val="009973"/>
                    </a:solidFill>
                  </a:rPr>
                  <a:t>B</a:t>
                </a:r>
                <a:endParaRPr lang="en-US" sz="1200" dirty="0">
                  <a:solidFill>
                    <a:srgbClr val="009973"/>
                  </a:solidFill>
                </a:endParaRPr>
              </a:p>
            </p:txBody>
          </p:sp>
          <p:sp>
            <p:nvSpPr>
              <p:cNvPr id="31878" name="TextBox 25"/>
              <p:cNvSpPr txBox="1">
                <a:spLocks noChangeArrowheads="1"/>
              </p:cNvSpPr>
              <p:nvPr/>
            </p:nvSpPr>
            <p:spPr bwMode="auto">
              <a:xfrm>
                <a:off x="858323" y="4633553"/>
                <a:ext cx="1590735" cy="581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eaLnBrk="1" hangingPunct="1"/>
                <a:r>
                  <a:rPr lang="en-US" sz="1800" dirty="0">
                    <a:solidFill>
                      <a:srgbClr val="009973"/>
                    </a:solidFill>
                  </a:rPr>
                  <a:t>f</a:t>
                </a:r>
                <a:r>
                  <a:rPr lang="en-US" sz="1800" baseline="-25000" dirty="0">
                    <a:solidFill>
                      <a:srgbClr val="009973"/>
                    </a:solidFill>
                  </a:rPr>
                  <a:t>A</a:t>
                </a:r>
                <a:r>
                  <a:rPr lang="en-US" sz="1400" dirty="0">
                    <a:solidFill>
                      <a:srgbClr val="009973"/>
                    </a:solidFill>
                  </a:rPr>
                  <a:t>=</a:t>
                </a:r>
                <a:r>
                  <a:rPr lang="en-US" sz="1800" dirty="0">
                    <a:solidFill>
                      <a:srgbClr val="009973"/>
                    </a:solidFill>
                  </a:rPr>
                  <a:t>f</a:t>
                </a:r>
                <a:r>
                  <a:rPr lang="en-US" sz="1800" baseline="-25000" dirty="0">
                    <a:solidFill>
                      <a:srgbClr val="009973"/>
                    </a:solidFill>
                  </a:rPr>
                  <a:t>B</a:t>
                </a:r>
                <a:endParaRPr lang="en-US" sz="1800" dirty="0">
                  <a:solidFill>
                    <a:srgbClr val="009973"/>
                  </a:solidFill>
                </a:endParaRPr>
              </a:p>
            </p:txBody>
          </p:sp>
          <p:sp>
            <p:nvSpPr>
              <p:cNvPr id="31879" name="TextBox 45"/>
              <p:cNvSpPr txBox="1">
                <a:spLocks noChangeArrowheads="1"/>
              </p:cNvSpPr>
              <p:nvPr/>
            </p:nvSpPr>
            <p:spPr bwMode="auto">
              <a:xfrm>
                <a:off x="412494" y="2422524"/>
                <a:ext cx="2721106" cy="542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eaLnBrk="1" hangingPunct="1"/>
                <a:r>
                  <a:rPr lang="en-US" sz="1800" dirty="0"/>
                  <a:t>Frequency Synchronization</a:t>
                </a:r>
              </a:p>
            </p:txBody>
          </p:sp>
          <p:sp>
            <p:nvSpPr>
              <p:cNvPr id="31880" name="Rectangle 47"/>
              <p:cNvSpPr>
                <a:spLocks noChangeArrowheads="1"/>
              </p:cNvSpPr>
              <p:nvPr/>
            </p:nvSpPr>
            <p:spPr bwMode="auto">
              <a:xfrm>
                <a:off x="381000" y="2362200"/>
                <a:ext cx="2741802" cy="2895600"/>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91429" tIns="45714" rIns="91429" bIns="45714"/>
              <a:lstStyle/>
              <a:p>
                <a:pPr marL="458788" indent="-458788">
                  <a:spcBef>
                    <a:spcPct val="20000"/>
                  </a:spcBef>
                  <a:buSzPct val="75000"/>
                  <a:buFont typeface="Wingdings" pitchFamily="2" charset="2"/>
                  <a:buChar char="Ø"/>
                </a:pPr>
                <a:endParaRPr lang="en-US" sz="3200" dirty="0">
                  <a:solidFill>
                    <a:srgbClr val="000000"/>
                  </a:solidFill>
                </a:endParaRPr>
              </a:p>
            </p:txBody>
          </p:sp>
          <p:cxnSp>
            <p:nvCxnSpPr>
              <p:cNvPr id="31881" name="Straight Connector 49"/>
              <p:cNvCxnSpPr>
                <a:cxnSpLocks noChangeShapeType="1"/>
              </p:cNvCxnSpPr>
              <p:nvPr/>
            </p:nvCxnSpPr>
            <p:spPr bwMode="auto">
              <a:xfrm rot="5400000" flipH="1" flipV="1">
                <a:off x="730862" y="3960273"/>
                <a:ext cx="542925" cy="1078"/>
              </a:xfrm>
              <a:prstGeom prst="line">
                <a:avLst/>
              </a:prstGeom>
              <a:noFill/>
              <a:ln w="19050">
                <a:solidFill>
                  <a:schemeClr val="tx1"/>
                </a:solidFill>
                <a:prstDash val="dash"/>
                <a:round/>
                <a:headEnd/>
                <a:tailEnd/>
              </a:ln>
              <a:extLst>
                <a:ext uri="{909E8E84-426E-40DD-AFC4-6F175D3DCCD1}">
                  <a14:hiddenFill xmlns:a14="http://schemas.microsoft.com/office/drawing/2010/main">
                    <a:noFill/>
                  </a14:hiddenFill>
                </a:ext>
              </a:extLst>
            </p:spPr>
          </p:cxnSp>
          <p:cxnSp>
            <p:nvCxnSpPr>
              <p:cNvPr id="31882" name="Straight Connector 50"/>
              <p:cNvCxnSpPr>
                <a:cxnSpLocks noChangeShapeType="1"/>
              </p:cNvCxnSpPr>
              <p:nvPr/>
            </p:nvCxnSpPr>
            <p:spPr bwMode="auto">
              <a:xfrm rot="5400000" flipH="1" flipV="1">
                <a:off x="1144719" y="3960273"/>
                <a:ext cx="542925" cy="1078"/>
              </a:xfrm>
              <a:prstGeom prst="line">
                <a:avLst/>
              </a:prstGeom>
              <a:noFill/>
              <a:ln w="19050">
                <a:solidFill>
                  <a:schemeClr val="tx1"/>
                </a:solidFill>
                <a:prstDash val="dash"/>
                <a:round/>
                <a:headEnd/>
                <a:tailEnd/>
              </a:ln>
              <a:extLst>
                <a:ext uri="{909E8E84-426E-40DD-AFC4-6F175D3DCCD1}">
                  <a14:hiddenFill xmlns:a14="http://schemas.microsoft.com/office/drawing/2010/main">
                    <a:noFill/>
                  </a14:hiddenFill>
                </a:ext>
              </a:extLst>
            </p:spPr>
          </p:cxnSp>
          <p:cxnSp>
            <p:nvCxnSpPr>
              <p:cNvPr id="31883" name="Straight Connector 51"/>
              <p:cNvCxnSpPr>
                <a:cxnSpLocks noChangeShapeType="1"/>
              </p:cNvCxnSpPr>
              <p:nvPr/>
            </p:nvCxnSpPr>
            <p:spPr bwMode="auto">
              <a:xfrm rot="5400000" flipH="1" flipV="1">
                <a:off x="1558576" y="3899948"/>
                <a:ext cx="542925" cy="1078"/>
              </a:xfrm>
              <a:prstGeom prst="line">
                <a:avLst/>
              </a:prstGeom>
              <a:noFill/>
              <a:ln w="19050">
                <a:solidFill>
                  <a:schemeClr val="tx1"/>
                </a:solidFill>
                <a:prstDash val="dash"/>
                <a:round/>
                <a:headEnd/>
                <a:tailEnd/>
              </a:ln>
              <a:extLst>
                <a:ext uri="{909E8E84-426E-40DD-AFC4-6F175D3DCCD1}">
                  <a14:hiddenFill xmlns:a14="http://schemas.microsoft.com/office/drawing/2010/main">
                    <a:noFill/>
                  </a14:hiddenFill>
                </a:ext>
              </a:extLst>
            </p:spPr>
          </p:cxnSp>
          <p:cxnSp>
            <p:nvCxnSpPr>
              <p:cNvPr id="31884" name="Straight Connector 52"/>
              <p:cNvCxnSpPr>
                <a:cxnSpLocks noChangeShapeType="1"/>
              </p:cNvCxnSpPr>
              <p:nvPr/>
            </p:nvCxnSpPr>
            <p:spPr bwMode="auto">
              <a:xfrm rot="5400000" flipH="1" flipV="1">
                <a:off x="2032758" y="3899948"/>
                <a:ext cx="422275" cy="1078"/>
              </a:xfrm>
              <a:prstGeom prst="line">
                <a:avLst/>
              </a:prstGeom>
              <a:noFill/>
              <a:ln w="19050">
                <a:solidFill>
                  <a:schemeClr val="tx1"/>
                </a:solidFill>
                <a:prstDash val="dash"/>
                <a:round/>
                <a:headEnd/>
                <a:tailEnd/>
              </a:ln>
              <a:extLst>
                <a:ext uri="{909E8E84-426E-40DD-AFC4-6F175D3DCCD1}">
                  <a14:hiddenFill xmlns:a14="http://schemas.microsoft.com/office/drawing/2010/main">
                    <a:noFill/>
                  </a14:hiddenFill>
                </a:ext>
              </a:extLst>
            </p:spPr>
          </p:cxnSp>
          <p:sp>
            <p:nvSpPr>
              <p:cNvPr id="31885" name="TextBox 53"/>
              <p:cNvSpPr txBox="1">
                <a:spLocks noChangeArrowheads="1"/>
              </p:cNvSpPr>
              <p:nvPr/>
            </p:nvSpPr>
            <p:spPr bwMode="auto">
              <a:xfrm>
                <a:off x="381000" y="3327400"/>
                <a:ext cx="362125"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eaLnBrk="1" hangingPunct="1"/>
                <a:r>
                  <a:rPr lang="en-US" sz="1800" dirty="0"/>
                  <a:t>A</a:t>
                </a:r>
              </a:p>
            </p:txBody>
          </p:sp>
          <p:sp>
            <p:nvSpPr>
              <p:cNvPr id="31886" name="TextBox 54"/>
              <p:cNvSpPr txBox="1">
                <a:spLocks noChangeArrowheads="1"/>
              </p:cNvSpPr>
              <p:nvPr/>
            </p:nvSpPr>
            <p:spPr bwMode="auto">
              <a:xfrm>
                <a:off x="381000" y="4292600"/>
                <a:ext cx="362125"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eaLnBrk="1" hangingPunct="1"/>
                <a:r>
                  <a:rPr lang="en-US" sz="1800" dirty="0"/>
                  <a:t>B</a:t>
                </a:r>
              </a:p>
            </p:txBody>
          </p:sp>
        </p:grpSp>
        <p:sp>
          <p:nvSpPr>
            <p:cNvPr id="31860" name="TextBox 22"/>
            <p:cNvSpPr txBox="1">
              <a:spLocks noChangeArrowheads="1"/>
            </p:cNvSpPr>
            <p:nvPr/>
          </p:nvSpPr>
          <p:spPr bwMode="auto">
            <a:xfrm>
              <a:off x="2659809" y="2178545"/>
              <a:ext cx="28527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eaLnBrk="1" hangingPunct="1"/>
              <a:r>
                <a:rPr lang="en-US" sz="1400" dirty="0"/>
                <a:t>t</a:t>
              </a:r>
              <a:endParaRPr lang="en-US" sz="1800" dirty="0"/>
            </a:p>
          </p:txBody>
        </p:sp>
        <p:sp>
          <p:nvSpPr>
            <p:cNvPr id="31861" name="TextBox 22"/>
            <p:cNvSpPr txBox="1">
              <a:spLocks noChangeArrowheads="1"/>
            </p:cNvSpPr>
            <p:nvPr/>
          </p:nvSpPr>
          <p:spPr bwMode="auto">
            <a:xfrm>
              <a:off x="2681581" y="1642176"/>
              <a:ext cx="28527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eaLnBrk="1" hangingPunct="1"/>
              <a:r>
                <a:rPr lang="en-US" sz="1400" dirty="0"/>
                <a:t>t</a:t>
              </a:r>
              <a:endParaRPr lang="en-US" sz="1800" dirty="0"/>
            </a:p>
          </p:txBody>
        </p:sp>
      </p:grpSp>
      <p:grpSp>
        <p:nvGrpSpPr>
          <p:cNvPr id="4" name="Group 38"/>
          <p:cNvGrpSpPr>
            <a:grpSpLocks/>
          </p:cNvGrpSpPr>
          <p:nvPr/>
        </p:nvGrpSpPr>
        <p:grpSpPr bwMode="auto">
          <a:xfrm>
            <a:off x="193675" y="2613025"/>
            <a:ext cx="4243388" cy="1889125"/>
            <a:chOff x="3174534" y="2362200"/>
            <a:chExt cx="2749808" cy="2897434"/>
          </a:xfrm>
        </p:grpSpPr>
        <p:cxnSp>
          <p:nvCxnSpPr>
            <p:cNvPr id="31834" name="Straight Arrow Connector 24"/>
            <p:cNvCxnSpPr>
              <a:cxnSpLocks noChangeShapeType="1"/>
            </p:cNvCxnSpPr>
            <p:nvPr/>
          </p:nvCxnSpPr>
          <p:spPr bwMode="auto">
            <a:xfrm rot="5400000">
              <a:off x="3368660" y="3487539"/>
              <a:ext cx="542925" cy="1078"/>
            </a:xfrm>
            <a:prstGeom prst="straightConnector1">
              <a:avLst/>
            </a:prstGeom>
            <a:noFill/>
            <a:ln w="28575">
              <a:solidFill>
                <a:schemeClr val="tx2"/>
              </a:solidFill>
              <a:round/>
              <a:headEnd type="triangle" w="med" len="med"/>
              <a:tailEnd/>
            </a:ln>
            <a:extLst>
              <a:ext uri="{909E8E84-426E-40DD-AFC4-6F175D3DCCD1}">
                <a14:hiddenFill xmlns:a14="http://schemas.microsoft.com/office/drawing/2010/main">
                  <a:noFill/>
                </a14:hiddenFill>
              </a:ext>
            </a:extLst>
          </p:spPr>
        </p:cxnSp>
        <p:cxnSp>
          <p:nvCxnSpPr>
            <p:cNvPr id="31835" name="Straight Arrow Connector 25"/>
            <p:cNvCxnSpPr>
              <a:cxnSpLocks noChangeShapeType="1"/>
            </p:cNvCxnSpPr>
            <p:nvPr/>
          </p:nvCxnSpPr>
          <p:spPr bwMode="auto">
            <a:xfrm rot="10800000" flipV="1">
              <a:off x="3588391" y="3698587"/>
              <a:ext cx="1914627" cy="629"/>
            </a:xfrm>
            <a:prstGeom prst="straightConnector1">
              <a:avLst/>
            </a:prstGeom>
            <a:noFill/>
            <a:ln w="28575">
              <a:solidFill>
                <a:schemeClr val="tx2"/>
              </a:solidFill>
              <a:round/>
              <a:headEnd type="triangle" w="med" len="med"/>
              <a:tailEnd/>
            </a:ln>
            <a:extLst>
              <a:ext uri="{909E8E84-426E-40DD-AFC4-6F175D3DCCD1}">
                <a14:hiddenFill xmlns:a14="http://schemas.microsoft.com/office/drawing/2010/main">
                  <a:noFill/>
                </a14:hiddenFill>
              </a:ext>
            </a:extLst>
          </p:spPr>
        </p:cxnSp>
        <p:cxnSp>
          <p:nvCxnSpPr>
            <p:cNvPr id="31836" name="Straight Connector 26"/>
            <p:cNvCxnSpPr>
              <a:cxnSpLocks noChangeShapeType="1"/>
            </p:cNvCxnSpPr>
            <p:nvPr/>
          </p:nvCxnSpPr>
          <p:spPr bwMode="auto">
            <a:xfrm rot="5400000" flipH="1" flipV="1">
              <a:off x="3747971" y="3547864"/>
              <a:ext cx="301625" cy="1078"/>
            </a:xfrm>
            <a:prstGeom prst="line">
              <a:avLst/>
            </a:prstGeom>
            <a:noFill/>
            <a:ln w="38100">
              <a:solidFill>
                <a:srgbClr val="0070C0"/>
              </a:solidFill>
              <a:round/>
              <a:headEnd/>
              <a:tailEnd/>
            </a:ln>
            <a:extLst>
              <a:ext uri="{909E8E84-426E-40DD-AFC4-6F175D3DCCD1}">
                <a14:hiddenFill xmlns:a14="http://schemas.microsoft.com/office/drawing/2010/main">
                  <a:noFill/>
                </a14:hiddenFill>
              </a:ext>
            </a:extLst>
          </p:spPr>
        </p:cxnSp>
        <p:cxnSp>
          <p:nvCxnSpPr>
            <p:cNvPr id="31837" name="Straight Connector 27"/>
            <p:cNvCxnSpPr>
              <a:cxnSpLocks noChangeShapeType="1"/>
            </p:cNvCxnSpPr>
            <p:nvPr/>
          </p:nvCxnSpPr>
          <p:spPr bwMode="auto">
            <a:xfrm rot="5400000" flipH="1" flipV="1">
              <a:off x="4162367" y="3547236"/>
              <a:ext cx="301625" cy="1078"/>
            </a:xfrm>
            <a:prstGeom prst="line">
              <a:avLst/>
            </a:prstGeom>
            <a:noFill/>
            <a:ln w="38100">
              <a:solidFill>
                <a:srgbClr val="0070C0"/>
              </a:solidFill>
              <a:round/>
              <a:headEnd/>
              <a:tailEnd/>
            </a:ln>
            <a:extLst>
              <a:ext uri="{909E8E84-426E-40DD-AFC4-6F175D3DCCD1}">
                <a14:hiddenFill xmlns:a14="http://schemas.microsoft.com/office/drawing/2010/main">
                  <a:noFill/>
                </a14:hiddenFill>
              </a:ext>
            </a:extLst>
          </p:spPr>
        </p:cxnSp>
        <p:cxnSp>
          <p:nvCxnSpPr>
            <p:cNvPr id="31838" name="Straight Connector 28"/>
            <p:cNvCxnSpPr>
              <a:cxnSpLocks noChangeShapeType="1"/>
            </p:cNvCxnSpPr>
            <p:nvPr/>
          </p:nvCxnSpPr>
          <p:spPr bwMode="auto">
            <a:xfrm rot="5400000" flipH="1" flipV="1">
              <a:off x="4576224" y="3547236"/>
              <a:ext cx="301625" cy="1078"/>
            </a:xfrm>
            <a:prstGeom prst="line">
              <a:avLst/>
            </a:prstGeom>
            <a:noFill/>
            <a:ln w="38100">
              <a:solidFill>
                <a:srgbClr val="0070C0"/>
              </a:solidFill>
              <a:round/>
              <a:headEnd/>
              <a:tailEnd/>
            </a:ln>
            <a:extLst>
              <a:ext uri="{909E8E84-426E-40DD-AFC4-6F175D3DCCD1}">
                <a14:hiddenFill xmlns:a14="http://schemas.microsoft.com/office/drawing/2010/main">
                  <a:noFill/>
                </a14:hiddenFill>
              </a:ext>
            </a:extLst>
          </p:spPr>
        </p:cxnSp>
        <p:cxnSp>
          <p:nvCxnSpPr>
            <p:cNvPr id="31839" name="Straight Connector 29"/>
            <p:cNvCxnSpPr>
              <a:cxnSpLocks noChangeShapeType="1"/>
            </p:cNvCxnSpPr>
            <p:nvPr/>
          </p:nvCxnSpPr>
          <p:spPr bwMode="auto">
            <a:xfrm rot="5400000" flipH="1" flipV="1">
              <a:off x="4989003" y="3547236"/>
              <a:ext cx="301625" cy="1078"/>
            </a:xfrm>
            <a:prstGeom prst="line">
              <a:avLst/>
            </a:prstGeom>
            <a:noFill/>
            <a:ln w="38100">
              <a:solidFill>
                <a:srgbClr val="0070C0"/>
              </a:solidFill>
              <a:round/>
              <a:headEnd/>
              <a:tailEnd/>
            </a:ln>
            <a:extLst>
              <a:ext uri="{909E8E84-426E-40DD-AFC4-6F175D3DCCD1}">
                <a14:hiddenFill xmlns:a14="http://schemas.microsoft.com/office/drawing/2010/main">
                  <a:noFill/>
                </a14:hiddenFill>
              </a:ext>
            </a:extLst>
          </p:spPr>
        </p:cxnSp>
        <p:cxnSp>
          <p:nvCxnSpPr>
            <p:cNvPr id="31840" name="Straight Connector 30"/>
            <p:cNvCxnSpPr>
              <a:cxnSpLocks noChangeShapeType="1"/>
            </p:cNvCxnSpPr>
            <p:nvPr/>
          </p:nvCxnSpPr>
          <p:spPr bwMode="auto">
            <a:xfrm>
              <a:off x="4726497" y="3456030"/>
              <a:ext cx="414935" cy="1257"/>
            </a:xfrm>
            <a:prstGeom prst="line">
              <a:avLst/>
            </a:prstGeom>
            <a:noFill/>
            <a:ln w="12700">
              <a:solidFill>
                <a:srgbClr val="0070C0"/>
              </a:solidFill>
              <a:prstDash val="dash"/>
              <a:round/>
              <a:headEnd type="triangle" w="med" len="med"/>
              <a:tailEnd type="triangle" w="med" len="med"/>
            </a:ln>
            <a:extLst>
              <a:ext uri="{909E8E84-426E-40DD-AFC4-6F175D3DCCD1}">
                <a14:hiddenFill xmlns:a14="http://schemas.microsoft.com/office/drawing/2010/main">
                  <a:noFill/>
                </a14:hiddenFill>
              </a:ext>
            </a:extLst>
          </p:spPr>
        </p:cxnSp>
        <p:sp>
          <p:nvSpPr>
            <p:cNvPr id="31841" name="TextBox 46"/>
            <p:cNvSpPr txBox="1">
              <a:spLocks noChangeArrowheads="1"/>
            </p:cNvSpPr>
            <p:nvPr/>
          </p:nvSpPr>
          <p:spPr bwMode="auto">
            <a:xfrm>
              <a:off x="4675458" y="2927078"/>
              <a:ext cx="712913" cy="4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eaLnBrk="1" hangingPunct="1"/>
              <a:r>
                <a:rPr lang="en-US" sz="1200" dirty="0">
                  <a:solidFill>
                    <a:srgbClr val="009973"/>
                  </a:solidFill>
                </a:rPr>
                <a:t>T</a:t>
              </a:r>
              <a:r>
                <a:rPr lang="en-US" sz="1200" baseline="-25000" dirty="0">
                  <a:solidFill>
                    <a:srgbClr val="009973"/>
                  </a:solidFill>
                </a:rPr>
                <a:t>A</a:t>
              </a:r>
              <a:r>
                <a:rPr lang="en-US" sz="1200" dirty="0">
                  <a:solidFill>
                    <a:srgbClr val="009973"/>
                  </a:solidFill>
                </a:rPr>
                <a:t>=1/f</a:t>
              </a:r>
              <a:r>
                <a:rPr lang="en-US" sz="1200" baseline="-25000" dirty="0">
                  <a:solidFill>
                    <a:srgbClr val="009973"/>
                  </a:solidFill>
                </a:rPr>
                <a:t>A</a:t>
              </a:r>
              <a:endParaRPr lang="en-US" sz="1200" dirty="0">
                <a:solidFill>
                  <a:srgbClr val="009973"/>
                </a:solidFill>
              </a:endParaRPr>
            </a:p>
          </p:txBody>
        </p:sp>
        <p:cxnSp>
          <p:nvCxnSpPr>
            <p:cNvPr id="31842" name="Straight Arrow Connector 32"/>
            <p:cNvCxnSpPr>
              <a:cxnSpLocks noChangeShapeType="1"/>
            </p:cNvCxnSpPr>
            <p:nvPr/>
          </p:nvCxnSpPr>
          <p:spPr bwMode="auto">
            <a:xfrm rot="5400000">
              <a:off x="3368661" y="4452111"/>
              <a:ext cx="542925" cy="1078"/>
            </a:xfrm>
            <a:prstGeom prst="straightConnector1">
              <a:avLst/>
            </a:prstGeom>
            <a:noFill/>
            <a:ln w="28575">
              <a:solidFill>
                <a:schemeClr val="tx2"/>
              </a:solidFill>
              <a:round/>
              <a:headEnd type="triangle" w="med" len="med"/>
              <a:tailEnd/>
            </a:ln>
            <a:extLst>
              <a:ext uri="{909E8E84-426E-40DD-AFC4-6F175D3DCCD1}">
                <a14:hiddenFill xmlns:a14="http://schemas.microsoft.com/office/drawing/2010/main">
                  <a:noFill/>
                </a14:hiddenFill>
              </a:ext>
            </a:extLst>
          </p:spPr>
        </p:cxnSp>
        <p:cxnSp>
          <p:nvCxnSpPr>
            <p:cNvPr id="31843" name="Straight Arrow Connector 33"/>
            <p:cNvCxnSpPr>
              <a:cxnSpLocks noChangeShapeType="1"/>
            </p:cNvCxnSpPr>
            <p:nvPr/>
          </p:nvCxnSpPr>
          <p:spPr bwMode="auto">
            <a:xfrm rot="10800000" flipV="1">
              <a:off x="3588392" y="4663159"/>
              <a:ext cx="1914627" cy="629"/>
            </a:xfrm>
            <a:prstGeom prst="straightConnector1">
              <a:avLst/>
            </a:prstGeom>
            <a:noFill/>
            <a:ln w="28575">
              <a:solidFill>
                <a:schemeClr val="tx2"/>
              </a:solidFill>
              <a:round/>
              <a:headEnd type="triangle" w="med" len="med"/>
              <a:tailEnd/>
            </a:ln>
            <a:extLst>
              <a:ext uri="{909E8E84-426E-40DD-AFC4-6F175D3DCCD1}">
                <a14:hiddenFill xmlns:a14="http://schemas.microsoft.com/office/drawing/2010/main">
                  <a:noFill/>
                </a14:hiddenFill>
              </a:ext>
            </a:extLst>
          </p:spPr>
        </p:cxnSp>
        <p:cxnSp>
          <p:nvCxnSpPr>
            <p:cNvPr id="31844" name="Straight Connector 34"/>
            <p:cNvCxnSpPr>
              <a:cxnSpLocks noChangeShapeType="1"/>
            </p:cNvCxnSpPr>
            <p:nvPr/>
          </p:nvCxnSpPr>
          <p:spPr bwMode="auto">
            <a:xfrm rot="5400000" flipH="1" flipV="1">
              <a:off x="3748510" y="4512436"/>
              <a:ext cx="301625" cy="1078"/>
            </a:xfrm>
            <a:prstGeom prst="line">
              <a:avLst/>
            </a:prstGeom>
            <a:noFill/>
            <a:ln w="38100">
              <a:solidFill>
                <a:srgbClr val="0070C0"/>
              </a:solidFill>
              <a:round/>
              <a:headEnd/>
              <a:tailEnd/>
            </a:ln>
            <a:extLst>
              <a:ext uri="{909E8E84-426E-40DD-AFC4-6F175D3DCCD1}">
                <a14:hiddenFill xmlns:a14="http://schemas.microsoft.com/office/drawing/2010/main">
                  <a:noFill/>
                </a14:hiddenFill>
              </a:ext>
            </a:extLst>
          </p:spPr>
        </p:cxnSp>
        <p:cxnSp>
          <p:nvCxnSpPr>
            <p:cNvPr id="31845" name="Straight Connector 35"/>
            <p:cNvCxnSpPr>
              <a:cxnSpLocks noChangeShapeType="1"/>
            </p:cNvCxnSpPr>
            <p:nvPr/>
          </p:nvCxnSpPr>
          <p:spPr bwMode="auto">
            <a:xfrm rot="5400000" flipH="1" flipV="1">
              <a:off x="4162906" y="4511807"/>
              <a:ext cx="301625" cy="1078"/>
            </a:xfrm>
            <a:prstGeom prst="line">
              <a:avLst/>
            </a:prstGeom>
            <a:noFill/>
            <a:ln w="38100">
              <a:solidFill>
                <a:srgbClr val="0070C0"/>
              </a:solidFill>
              <a:round/>
              <a:headEnd/>
              <a:tailEnd/>
            </a:ln>
            <a:extLst>
              <a:ext uri="{909E8E84-426E-40DD-AFC4-6F175D3DCCD1}">
                <a14:hiddenFill xmlns:a14="http://schemas.microsoft.com/office/drawing/2010/main">
                  <a:noFill/>
                </a14:hiddenFill>
              </a:ext>
            </a:extLst>
          </p:spPr>
        </p:cxnSp>
        <p:cxnSp>
          <p:nvCxnSpPr>
            <p:cNvPr id="31846" name="Straight Connector 36"/>
            <p:cNvCxnSpPr>
              <a:cxnSpLocks noChangeShapeType="1"/>
            </p:cNvCxnSpPr>
            <p:nvPr/>
          </p:nvCxnSpPr>
          <p:spPr bwMode="auto">
            <a:xfrm rot="5400000" flipH="1" flipV="1">
              <a:off x="4576763" y="4511807"/>
              <a:ext cx="301625" cy="1078"/>
            </a:xfrm>
            <a:prstGeom prst="line">
              <a:avLst/>
            </a:prstGeom>
            <a:noFill/>
            <a:ln w="38100">
              <a:solidFill>
                <a:srgbClr val="0070C0"/>
              </a:solidFill>
              <a:round/>
              <a:headEnd/>
              <a:tailEnd/>
            </a:ln>
            <a:extLst>
              <a:ext uri="{909E8E84-426E-40DD-AFC4-6F175D3DCCD1}">
                <a14:hiddenFill xmlns:a14="http://schemas.microsoft.com/office/drawing/2010/main">
                  <a:noFill/>
                </a14:hiddenFill>
              </a:ext>
            </a:extLst>
          </p:spPr>
        </p:cxnSp>
        <p:cxnSp>
          <p:nvCxnSpPr>
            <p:cNvPr id="31847" name="Straight Connector 37"/>
            <p:cNvCxnSpPr>
              <a:cxnSpLocks noChangeShapeType="1"/>
            </p:cNvCxnSpPr>
            <p:nvPr/>
          </p:nvCxnSpPr>
          <p:spPr bwMode="auto">
            <a:xfrm rot="5400000" flipH="1" flipV="1">
              <a:off x="4989542" y="4511807"/>
              <a:ext cx="301625" cy="1078"/>
            </a:xfrm>
            <a:prstGeom prst="line">
              <a:avLst/>
            </a:prstGeom>
            <a:noFill/>
            <a:ln w="38100">
              <a:solidFill>
                <a:srgbClr val="0070C0"/>
              </a:solidFill>
              <a:round/>
              <a:headEnd/>
              <a:tailEnd/>
            </a:ln>
            <a:extLst>
              <a:ext uri="{909E8E84-426E-40DD-AFC4-6F175D3DCCD1}">
                <a14:hiddenFill xmlns:a14="http://schemas.microsoft.com/office/drawing/2010/main">
                  <a:noFill/>
                </a14:hiddenFill>
              </a:ext>
            </a:extLst>
          </p:spPr>
        </p:cxnSp>
        <p:cxnSp>
          <p:nvCxnSpPr>
            <p:cNvPr id="31848" name="Straight Connector 38"/>
            <p:cNvCxnSpPr>
              <a:cxnSpLocks noChangeShapeType="1"/>
            </p:cNvCxnSpPr>
            <p:nvPr/>
          </p:nvCxnSpPr>
          <p:spPr bwMode="auto">
            <a:xfrm>
              <a:off x="4727036" y="4420601"/>
              <a:ext cx="414935" cy="1257"/>
            </a:xfrm>
            <a:prstGeom prst="line">
              <a:avLst/>
            </a:prstGeom>
            <a:noFill/>
            <a:ln w="12700">
              <a:solidFill>
                <a:srgbClr val="0070C0"/>
              </a:solidFill>
              <a:prstDash val="dash"/>
              <a:round/>
              <a:headEnd type="triangle" w="med" len="med"/>
              <a:tailEnd type="triangle" w="med" len="med"/>
            </a:ln>
            <a:extLst>
              <a:ext uri="{909E8E84-426E-40DD-AFC4-6F175D3DCCD1}">
                <a14:hiddenFill xmlns:a14="http://schemas.microsoft.com/office/drawing/2010/main">
                  <a:noFill/>
                </a14:hiddenFill>
              </a:ext>
            </a:extLst>
          </p:spPr>
        </p:cxnSp>
        <p:sp>
          <p:nvSpPr>
            <p:cNvPr id="31849" name="TextBox 54"/>
            <p:cNvSpPr txBox="1">
              <a:spLocks noChangeArrowheads="1"/>
            </p:cNvSpPr>
            <p:nvPr/>
          </p:nvSpPr>
          <p:spPr bwMode="auto">
            <a:xfrm>
              <a:off x="4737182" y="3947268"/>
              <a:ext cx="613126" cy="4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eaLnBrk="1" hangingPunct="1"/>
              <a:r>
                <a:rPr lang="en-US" sz="1200" dirty="0">
                  <a:solidFill>
                    <a:srgbClr val="009973"/>
                  </a:solidFill>
                </a:rPr>
                <a:t>T</a:t>
              </a:r>
              <a:r>
                <a:rPr lang="en-US" sz="1200" baseline="-25000" dirty="0">
                  <a:solidFill>
                    <a:srgbClr val="009973"/>
                  </a:solidFill>
                </a:rPr>
                <a:t>B</a:t>
              </a:r>
              <a:r>
                <a:rPr lang="en-US" sz="1200" dirty="0">
                  <a:solidFill>
                    <a:srgbClr val="009973"/>
                  </a:solidFill>
                </a:rPr>
                <a:t>=1/f</a:t>
              </a:r>
              <a:r>
                <a:rPr lang="en-US" sz="1200" baseline="-25000" dirty="0">
                  <a:solidFill>
                    <a:srgbClr val="009973"/>
                  </a:solidFill>
                </a:rPr>
                <a:t>B</a:t>
              </a:r>
              <a:endParaRPr lang="en-US" sz="1200" dirty="0">
                <a:solidFill>
                  <a:srgbClr val="009973"/>
                </a:solidFill>
              </a:endParaRPr>
            </a:p>
          </p:txBody>
        </p:sp>
        <p:sp>
          <p:nvSpPr>
            <p:cNvPr id="31850" name="TextBox 55"/>
            <p:cNvSpPr txBox="1">
              <a:spLocks noChangeArrowheads="1"/>
            </p:cNvSpPr>
            <p:nvPr/>
          </p:nvSpPr>
          <p:spPr bwMode="auto">
            <a:xfrm>
              <a:off x="3703304" y="4692322"/>
              <a:ext cx="1902131" cy="56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eaLnBrk="1" hangingPunct="1"/>
              <a:r>
                <a:rPr lang="en-US" sz="1800" dirty="0">
                  <a:solidFill>
                    <a:srgbClr val="009973"/>
                  </a:solidFill>
                </a:rPr>
                <a:t>f</a:t>
              </a:r>
              <a:r>
                <a:rPr lang="en-US" sz="1800" baseline="-25000" dirty="0">
                  <a:solidFill>
                    <a:srgbClr val="009973"/>
                  </a:solidFill>
                </a:rPr>
                <a:t>A</a:t>
              </a:r>
              <a:r>
                <a:rPr lang="en-US" sz="1400" dirty="0">
                  <a:solidFill>
                    <a:srgbClr val="009973"/>
                  </a:solidFill>
                </a:rPr>
                <a:t>=</a:t>
              </a:r>
              <a:r>
                <a:rPr lang="en-US" sz="1800" dirty="0">
                  <a:solidFill>
                    <a:srgbClr val="009973"/>
                  </a:solidFill>
                </a:rPr>
                <a:t>f</a:t>
              </a:r>
              <a:r>
                <a:rPr lang="en-US" sz="1800" baseline="-25000" dirty="0">
                  <a:solidFill>
                    <a:srgbClr val="009973"/>
                  </a:solidFill>
                </a:rPr>
                <a:t>B</a:t>
              </a:r>
              <a:endParaRPr lang="en-US" sz="1800" dirty="0">
                <a:solidFill>
                  <a:srgbClr val="009973"/>
                </a:solidFill>
              </a:endParaRPr>
            </a:p>
          </p:txBody>
        </p:sp>
        <p:cxnSp>
          <p:nvCxnSpPr>
            <p:cNvPr id="31851" name="Straight Connector 41"/>
            <p:cNvCxnSpPr>
              <a:cxnSpLocks noChangeShapeType="1"/>
            </p:cNvCxnSpPr>
            <p:nvPr/>
          </p:nvCxnSpPr>
          <p:spPr bwMode="auto">
            <a:xfrm rot="5400000" flipH="1" flipV="1">
              <a:off x="3627321" y="4030464"/>
              <a:ext cx="542925" cy="1078"/>
            </a:xfrm>
            <a:prstGeom prst="line">
              <a:avLst/>
            </a:prstGeom>
            <a:noFill/>
            <a:ln w="19050">
              <a:solidFill>
                <a:schemeClr val="tx1"/>
              </a:solidFill>
              <a:prstDash val="dash"/>
              <a:round/>
              <a:headEnd/>
              <a:tailEnd/>
            </a:ln>
            <a:extLst>
              <a:ext uri="{909E8E84-426E-40DD-AFC4-6F175D3DCCD1}">
                <a14:hiddenFill xmlns:a14="http://schemas.microsoft.com/office/drawing/2010/main">
                  <a:noFill/>
                </a14:hiddenFill>
              </a:ext>
            </a:extLst>
          </p:spPr>
        </p:cxnSp>
        <p:cxnSp>
          <p:nvCxnSpPr>
            <p:cNvPr id="31852" name="Straight Connector 42"/>
            <p:cNvCxnSpPr>
              <a:cxnSpLocks noChangeShapeType="1"/>
            </p:cNvCxnSpPr>
            <p:nvPr/>
          </p:nvCxnSpPr>
          <p:spPr bwMode="auto">
            <a:xfrm rot="5400000" flipH="1" flipV="1">
              <a:off x="4040639" y="4029836"/>
              <a:ext cx="542925" cy="1078"/>
            </a:xfrm>
            <a:prstGeom prst="line">
              <a:avLst/>
            </a:prstGeom>
            <a:noFill/>
            <a:ln w="19050">
              <a:solidFill>
                <a:schemeClr val="tx1"/>
              </a:solidFill>
              <a:prstDash val="dash"/>
              <a:round/>
              <a:headEnd/>
              <a:tailEnd/>
            </a:ln>
            <a:extLst>
              <a:ext uri="{909E8E84-426E-40DD-AFC4-6F175D3DCCD1}">
                <a14:hiddenFill xmlns:a14="http://schemas.microsoft.com/office/drawing/2010/main">
                  <a:noFill/>
                </a14:hiddenFill>
              </a:ext>
            </a:extLst>
          </p:spPr>
        </p:cxnSp>
        <p:cxnSp>
          <p:nvCxnSpPr>
            <p:cNvPr id="31853" name="Straight Connector 43"/>
            <p:cNvCxnSpPr>
              <a:cxnSpLocks noChangeShapeType="1"/>
            </p:cNvCxnSpPr>
            <p:nvPr/>
          </p:nvCxnSpPr>
          <p:spPr bwMode="auto">
            <a:xfrm rot="5400000" flipH="1" flipV="1">
              <a:off x="4454496" y="4029836"/>
              <a:ext cx="542925" cy="1078"/>
            </a:xfrm>
            <a:prstGeom prst="line">
              <a:avLst/>
            </a:prstGeom>
            <a:noFill/>
            <a:ln w="19050">
              <a:solidFill>
                <a:schemeClr val="tx1"/>
              </a:solidFill>
              <a:prstDash val="dash"/>
              <a:round/>
              <a:headEnd/>
              <a:tailEnd/>
            </a:ln>
            <a:extLst>
              <a:ext uri="{909E8E84-426E-40DD-AFC4-6F175D3DCCD1}">
                <a14:hiddenFill xmlns:a14="http://schemas.microsoft.com/office/drawing/2010/main">
                  <a:noFill/>
                </a14:hiddenFill>
              </a:ext>
            </a:extLst>
          </p:spPr>
        </p:cxnSp>
        <p:cxnSp>
          <p:nvCxnSpPr>
            <p:cNvPr id="31854" name="Straight Connector 44"/>
            <p:cNvCxnSpPr>
              <a:cxnSpLocks noChangeShapeType="1"/>
            </p:cNvCxnSpPr>
            <p:nvPr/>
          </p:nvCxnSpPr>
          <p:spPr bwMode="auto">
            <a:xfrm rot="5400000" flipH="1" flipV="1">
              <a:off x="4959963" y="3939932"/>
              <a:ext cx="361321" cy="539"/>
            </a:xfrm>
            <a:prstGeom prst="line">
              <a:avLst/>
            </a:prstGeom>
            <a:noFill/>
            <a:ln w="19050">
              <a:solidFill>
                <a:schemeClr val="tx1"/>
              </a:solidFill>
              <a:prstDash val="dash"/>
              <a:round/>
              <a:headEnd/>
              <a:tailEnd/>
            </a:ln>
            <a:extLst>
              <a:ext uri="{909E8E84-426E-40DD-AFC4-6F175D3DCCD1}">
                <a14:hiddenFill xmlns:a14="http://schemas.microsoft.com/office/drawing/2010/main">
                  <a:noFill/>
                </a14:hiddenFill>
              </a:ext>
            </a:extLst>
          </p:spPr>
        </p:cxnSp>
        <p:sp>
          <p:nvSpPr>
            <p:cNvPr id="31855" name="TextBox 46"/>
            <p:cNvSpPr txBox="1">
              <a:spLocks noChangeArrowheads="1"/>
            </p:cNvSpPr>
            <p:nvPr/>
          </p:nvSpPr>
          <p:spPr bwMode="auto">
            <a:xfrm>
              <a:off x="3251522" y="2422524"/>
              <a:ext cx="2672820" cy="576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eaLnBrk="1" hangingPunct="1"/>
              <a:r>
                <a:rPr lang="en-US" sz="1800" dirty="0"/>
                <a:t>Phase Synchronization</a:t>
              </a:r>
            </a:p>
          </p:txBody>
        </p:sp>
        <p:sp>
          <p:nvSpPr>
            <p:cNvPr id="31856" name="Rectangle 48"/>
            <p:cNvSpPr>
              <a:spLocks noChangeArrowheads="1"/>
            </p:cNvSpPr>
            <p:nvPr/>
          </p:nvSpPr>
          <p:spPr bwMode="auto">
            <a:xfrm>
              <a:off x="3174534" y="2362200"/>
              <a:ext cx="2741802" cy="2895600"/>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91429" tIns="45714" rIns="91429" bIns="45714"/>
            <a:lstStyle/>
            <a:p>
              <a:pPr marL="458788" indent="-458788">
                <a:spcBef>
                  <a:spcPct val="20000"/>
                </a:spcBef>
                <a:buSzPct val="75000"/>
                <a:buFont typeface="Wingdings" pitchFamily="2" charset="2"/>
                <a:buChar char="Ø"/>
              </a:pPr>
              <a:endParaRPr lang="en-US" sz="3200" dirty="0">
                <a:solidFill>
                  <a:srgbClr val="000000"/>
                </a:solidFill>
              </a:endParaRPr>
            </a:p>
          </p:txBody>
        </p:sp>
        <p:sp>
          <p:nvSpPr>
            <p:cNvPr id="31857" name="TextBox 55"/>
            <p:cNvSpPr txBox="1">
              <a:spLocks noChangeArrowheads="1"/>
            </p:cNvSpPr>
            <p:nvPr/>
          </p:nvSpPr>
          <p:spPr bwMode="auto">
            <a:xfrm>
              <a:off x="3226266" y="3327400"/>
              <a:ext cx="362125"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eaLnBrk="1" hangingPunct="1"/>
              <a:r>
                <a:rPr lang="en-US" sz="1800" dirty="0"/>
                <a:t>A</a:t>
              </a:r>
            </a:p>
          </p:txBody>
        </p:sp>
        <p:sp>
          <p:nvSpPr>
            <p:cNvPr id="31858" name="TextBox 56"/>
            <p:cNvSpPr txBox="1">
              <a:spLocks noChangeArrowheads="1"/>
            </p:cNvSpPr>
            <p:nvPr/>
          </p:nvSpPr>
          <p:spPr bwMode="auto">
            <a:xfrm>
              <a:off x="3226266" y="4292600"/>
              <a:ext cx="362125"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eaLnBrk="1" hangingPunct="1"/>
              <a:r>
                <a:rPr lang="en-US" sz="1800" dirty="0"/>
                <a:t>B</a:t>
              </a:r>
            </a:p>
          </p:txBody>
        </p:sp>
      </p:grpSp>
      <p:grpSp>
        <p:nvGrpSpPr>
          <p:cNvPr id="5" name="Group 57"/>
          <p:cNvGrpSpPr>
            <a:grpSpLocks/>
          </p:cNvGrpSpPr>
          <p:nvPr/>
        </p:nvGrpSpPr>
        <p:grpSpPr bwMode="auto">
          <a:xfrm>
            <a:off x="201613" y="4500563"/>
            <a:ext cx="4222750" cy="1770062"/>
            <a:chOff x="2133600" y="1143000"/>
            <a:chExt cx="4038600" cy="3657600"/>
          </a:xfrm>
        </p:grpSpPr>
        <p:sp>
          <p:nvSpPr>
            <p:cNvPr id="31801" name="TextBox 58"/>
            <p:cNvSpPr txBox="1">
              <a:spLocks noChangeArrowheads="1"/>
            </p:cNvSpPr>
            <p:nvPr/>
          </p:nvSpPr>
          <p:spPr bwMode="auto">
            <a:xfrm>
              <a:off x="3806714" y="1903975"/>
              <a:ext cx="689705" cy="47715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eaLnBrk="1" hangingPunct="1"/>
              <a:r>
                <a:rPr lang="en-US" sz="900" dirty="0"/>
                <a:t>01:00:00</a:t>
              </a:r>
            </a:p>
          </p:txBody>
        </p:sp>
        <p:cxnSp>
          <p:nvCxnSpPr>
            <p:cNvPr id="31802" name="Straight Arrow Connector 59"/>
            <p:cNvCxnSpPr>
              <a:cxnSpLocks noChangeShapeType="1"/>
            </p:cNvCxnSpPr>
            <p:nvPr/>
          </p:nvCxnSpPr>
          <p:spPr bwMode="auto">
            <a:xfrm rot="5400000">
              <a:off x="2476500" y="2564368"/>
              <a:ext cx="685800" cy="1588"/>
            </a:xfrm>
            <a:prstGeom prst="straightConnector1">
              <a:avLst/>
            </a:prstGeom>
            <a:noFill/>
            <a:ln w="28575">
              <a:solidFill>
                <a:schemeClr val="tx2"/>
              </a:solidFill>
              <a:round/>
              <a:headEnd type="triangle" w="med" len="med"/>
              <a:tailEnd/>
            </a:ln>
            <a:extLst>
              <a:ext uri="{909E8E84-426E-40DD-AFC4-6F175D3DCCD1}">
                <a14:hiddenFill xmlns:a14="http://schemas.microsoft.com/office/drawing/2010/main">
                  <a:noFill/>
                </a14:hiddenFill>
              </a:ext>
            </a:extLst>
          </p:spPr>
        </p:cxnSp>
        <p:cxnSp>
          <p:nvCxnSpPr>
            <p:cNvPr id="31803" name="Straight Arrow Connector 60"/>
            <p:cNvCxnSpPr>
              <a:cxnSpLocks noChangeShapeType="1"/>
            </p:cNvCxnSpPr>
            <p:nvPr/>
          </p:nvCxnSpPr>
          <p:spPr bwMode="auto">
            <a:xfrm rot="10800000" flipV="1">
              <a:off x="2743200" y="2831068"/>
              <a:ext cx="2820194" cy="794"/>
            </a:xfrm>
            <a:prstGeom prst="straightConnector1">
              <a:avLst/>
            </a:prstGeom>
            <a:noFill/>
            <a:ln w="28575">
              <a:solidFill>
                <a:schemeClr val="tx2"/>
              </a:solidFill>
              <a:round/>
              <a:headEnd type="triangle" w="med" len="med"/>
              <a:tailEnd/>
            </a:ln>
            <a:extLst>
              <a:ext uri="{909E8E84-426E-40DD-AFC4-6F175D3DCCD1}">
                <a14:hiddenFill xmlns:a14="http://schemas.microsoft.com/office/drawing/2010/main">
                  <a:noFill/>
                </a14:hiddenFill>
              </a:ext>
            </a:extLst>
          </p:spPr>
        </p:cxnSp>
        <p:cxnSp>
          <p:nvCxnSpPr>
            <p:cNvPr id="31804" name="Straight Connector 61"/>
            <p:cNvCxnSpPr>
              <a:cxnSpLocks noChangeShapeType="1"/>
            </p:cNvCxnSpPr>
            <p:nvPr/>
          </p:nvCxnSpPr>
          <p:spPr bwMode="auto">
            <a:xfrm rot="5400000" flipH="1" flipV="1">
              <a:off x="3009900" y="2640568"/>
              <a:ext cx="381000" cy="1588"/>
            </a:xfrm>
            <a:prstGeom prst="line">
              <a:avLst/>
            </a:prstGeom>
            <a:noFill/>
            <a:ln w="38100">
              <a:solidFill>
                <a:srgbClr val="0070C0"/>
              </a:solidFill>
              <a:round/>
              <a:headEnd/>
              <a:tailEnd/>
            </a:ln>
            <a:extLst>
              <a:ext uri="{909E8E84-426E-40DD-AFC4-6F175D3DCCD1}">
                <a14:hiddenFill xmlns:a14="http://schemas.microsoft.com/office/drawing/2010/main">
                  <a:noFill/>
                </a14:hiddenFill>
              </a:ext>
            </a:extLst>
          </p:spPr>
        </p:cxnSp>
        <p:cxnSp>
          <p:nvCxnSpPr>
            <p:cNvPr id="31805" name="Straight Connector 62"/>
            <p:cNvCxnSpPr>
              <a:cxnSpLocks noChangeShapeType="1"/>
            </p:cNvCxnSpPr>
            <p:nvPr/>
          </p:nvCxnSpPr>
          <p:spPr bwMode="auto">
            <a:xfrm rot="5400000" flipH="1" flipV="1">
              <a:off x="3620294" y="2639774"/>
              <a:ext cx="381000" cy="1588"/>
            </a:xfrm>
            <a:prstGeom prst="line">
              <a:avLst/>
            </a:prstGeom>
            <a:noFill/>
            <a:ln w="38100">
              <a:solidFill>
                <a:srgbClr val="0070C0"/>
              </a:solidFill>
              <a:round/>
              <a:headEnd/>
              <a:tailEnd/>
            </a:ln>
            <a:extLst>
              <a:ext uri="{909E8E84-426E-40DD-AFC4-6F175D3DCCD1}">
                <a14:hiddenFill xmlns:a14="http://schemas.microsoft.com/office/drawing/2010/main">
                  <a:noFill/>
                </a14:hiddenFill>
              </a:ext>
            </a:extLst>
          </p:spPr>
        </p:cxnSp>
        <p:cxnSp>
          <p:nvCxnSpPr>
            <p:cNvPr id="31806" name="Straight Connector 63"/>
            <p:cNvCxnSpPr>
              <a:cxnSpLocks noChangeShapeType="1"/>
            </p:cNvCxnSpPr>
            <p:nvPr/>
          </p:nvCxnSpPr>
          <p:spPr bwMode="auto">
            <a:xfrm rot="5400000" flipH="1" flipV="1">
              <a:off x="4229894" y="2639774"/>
              <a:ext cx="381000" cy="1588"/>
            </a:xfrm>
            <a:prstGeom prst="line">
              <a:avLst/>
            </a:prstGeom>
            <a:noFill/>
            <a:ln w="38100">
              <a:solidFill>
                <a:srgbClr val="0070C0"/>
              </a:solidFill>
              <a:round/>
              <a:headEnd/>
              <a:tailEnd/>
            </a:ln>
            <a:extLst>
              <a:ext uri="{909E8E84-426E-40DD-AFC4-6F175D3DCCD1}">
                <a14:hiddenFill xmlns:a14="http://schemas.microsoft.com/office/drawing/2010/main">
                  <a:noFill/>
                </a14:hiddenFill>
              </a:ext>
            </a:extLst>
          </p:spPr>
        </p:cxnSp>
        <p:cxnSp>
          <p:nvCxnSpPr>
            <p:cNvPr id="31807" name="Straight Connector 64"/>
            <p:cNvCxnSpPr>
              <a:cxnSpLocks noChangeShapeType="1"/>
            </p:cNvCxnSpPr>
            <p:nvPr/>
          </p:nvCxnSpPr>
          <p:spPr bwMode="auto">
            <a:xfrm rot="5400000" flipH="1" flipV="1">
              <a:off x="4837906" y="2639774"/>
              <a:ext cx="381000" cy="1588"/>
            </a:xfrm>
            <a:prstGeom prst="line">
              <a:avLst/>
            </a:prstGeom>
            <a:noFill/>
            <a:ln w="38100">
              <a:solidFill>
                <a:srgbClr val="0070C0"/>
              </a:solidFill>
              <a:round/>
              <a:headEnd/>
              <a:tailEnd/>
            </a:ln>
            <a:extLst>
              <a:ext uri="{909E8E84-426E-40DD-AFC4-6F175D3DCCD1}">
                <a14:hiddenFill xmlns:a14="http://schemas.microsoft.com/office/drawing/2010/main">
                  <a:noFill/>
                </a14:hiddenFill>
              </a:ext>
            </a:extLst>
          </p:spPr>
        </p:cxnSp>
        <p:cxnSp>
          <p:nvCxnSpPr>
            <p:cNvPr id="31808" name="Straight Connector 65"/>
            <p:cNvCxnSpPr>
              <a:cxnSpLocks noChangeShapeType="1"/>
            </p:cNvCxnSpPr>
            <p:nvPr/>
          </p:nvCxnSpPr>
          <p:spPr bwMode="auto">
            <a:xfrm>
              <a:off x="4419600" y="2524680"/>
              <a:ext cx="611188" cy="1588"/>
            </a:xfrm>
            <a:prstGeom prst="line">
              <a:avLst/>
            </a:prstGeom>
            <a:noFill/>
            <a:ln w="12700">
              <a:solidFill>
                <a:srgbClr val="0070C0"/>
              </a:solidFill>
              <a:prstDash val="dash"/>
              <a:round/>
              <a:headEnd type="triangle" w="med" len="med"/>
              <a:tailEnd type="triangle" w="med" len="med"/>
            </a:ln>
            <a:extLst>
              <a:ext uri="{909E8E84-426E-40DD-AFC4-6F175D3DCCD1}">
                <a14:hiddenFill xmlns:a14="http://schemas.microsoft.com/office/drawing/2010/main">
                  <a:noFill/>
                </a14:hiddenFill>
              </a:ext>
            </a:extLst>
          </p:spPr>
        </p:cxnSp>
        <p:sp>
          <p:nvSpPr>
            <p:cNvPr id="31809" name="TextBox 133"/>
            <p:cNvSpPr txBox="1">
              <a:spLocks noChangeArrowheads="1"/>
            </p:cNvSpPr>
            <p:nvPr/>
          </p:nvSpPr>
          <p:spPr bwMode="auto">
            <a:xfrm>
              <a:off x="4439853" y="2051659"/>
              <a:ext cx="976249" cy="541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eaLnBrk="1" hangingPunct="1"/>
              <a:r>
                <a:rPr lang="en-US" sz="1100" dirty="0">
                  <a:solidFill>
                    <a:srgbClr val="009973"/>
                  </a:solidFill>
                </a:rPr>
                <a:t>T</a:t>
              </a:r>
              <a:r>
                <a:rPr lang="en-US" sz="1100" baseline="-25000" dirty="0">
                  <a:solidFill>
                    <a:srgbClr val="009973"/>
                  </a:solidFill>
                </a:rPr>
                <a:t>A</a:t>
              </a:r>
              <a:r>
                <a:rPr lang="en-US" sz="1100" dirty="0">
                  <a:solidFill>
                    <a:srgbClr val="009973"/>
                  </a:solidFill>
                </a:rPr>
                <a:t>=1/f</a:t>
              </a:r>
              <a:r>
                <a:rPr lang="en-US" sz="1100" baseline="-25000" dirty="0">
                  <a:solidFill>
                    <a:srgbClr val="009973"/>
                  </a:solidFill>
                </a:rPr>
                <a:t>A</a:t>
              </a:r>
              <a:endParaRPr lang="en-US" sz="1100" dirty="0">
                <a:solidFill>
                  <a:srgbClr val="009973"/>
                </a:solidFill>
              </a:endParaRPr>
            </a:p>
          </p:txBody>
        </p:sp>
        <p:cxnSp>
          <p:nvCxnSpPr>
            <p:cNvPr id="31810" name="Straight Arrow Connector 67"/>
            <p:cNvCxnSpPr>
              <a:cxnSpLocks noChangeShapeType="1"/>
            </p:cNvCxnSpPr>
            <p:nvPr/>
          </p:nvCxnSpPr>
          <p:spPr bwMode="auto">
            <a:xfrm rot="5400000">
              <a:off x="2476501" y="3782774"/>
              <a:ext cx="685800" cy="1588"/>
            </a:xfrm>
            <a:prstGeom prst="straightConnector1">
              <a:avLst/>
            </a:prstGeom>
            <a:noFill/>
            <a:ln w="28575">
              <a:solidFill>
                <a:schemeClr val="tx2"/>
              </a:solidFill>
              <a:round/>
              <a:headEnd type="triangle" w="med" len="med"/>
              <a:tailEnd/>
            </a:ln>
            <a:extLst>
              <a:ext uri="{909E8E84-426E-40DD-AFC4-6F175D3DCCD1}">
                <a14:hiddenFill xmlns:a14="http://schemas.microsoft.com/office/drawing/2010/main">
                  <a:noFill/>
                </a14:hiddenFill>
              </a:ext>
            </a:extLst>
          </p:spPr>
        </p:cxnSp>
        <p:cxnSp>
          <p:nvCxnSpPr>
            <p:cNvPr id="31811" name="Straight Arrow Connector 68"/>
            <p:cNvCxnSpPr>
              <a:cxnSpLocks noChangeShapeType="1"/>
            </p:cNvCxnSpPr>
            <p:nvPr/>
          </p:nvCxnSpPr>
          <p:spPr bwMode="auto">
            <a:xfrm rot="10800000" flipV="1">
              <a:off x="2743201" y="4049474"/>
              <a:ext cx="2820194" cy="794"/>
            </a:xfrm>
            <a:prstGeom prst="straightConnector1">
              <a:avLst/>
            </a:prstGeom>
            <a:noFill/>
            <a:ln w="28575">
              <a:solidFill>
                <a:schemeClr val="tx2"/>
              </a:solidFill>
              <a:round/>
              <a:headEnd type="triangle" w="med" len="med"/>
              <a:tailEnd/>
            </a:ln>
            <a:extLst>
              <a:ext uri="{909E8E84-426E-40DD-AFC4-6F175D3DCCD1}">
                <a14:hiddenFill xmlns:a14="http://schemas.microsoft.com/office/drawing/2010/main">
                  <a:noFill/>
                </a14:hiddenFill>
              </a:ext>
            </a:extLst>
          </p:spPr>
        </p:cxnSp>
        <p:cxnSp>
          <p:nvCxnSpPr>
            <p:cNvPr id="31812" name="Straight Connector 69"/>
            <p:cNvCxnSpPr>
              <a:cxnSpLocks noChangeShapeType="1"/>
            </p:cNvCxnSpPr>
            <p:nvPr/>
          </p:nvCxnSpPr>
          <p:spPr bwMode="auto">
            <a:xfrm rot="5400000" flipH="1" flipV="1">
              <a:off x="3010694" y="3858974"/>
              <a:ext cx="381000" cy="1588"/>
            </a:xfrm>
            <a:prstGeom prst="line">
              <a:avLst/>
            </a:prstGeom>
            <a:noFill/>
            <a:ln w="38100">
              <a:solidFill>
                <a:srgbClr val="0070C0"/>
              </a:solidFill>
              <a:round/>
              <a:headEnd/>
              <a:tailEnd/>
            </a:ln>
            <a:extLst>
              <a:ext uri="{909E8E84-426E-40DD-AFC4-6F175D3DCCD1}">
                <a14:hiddenFill xmlns:a14="http://schemas.microsoft.com/office/drawing/2010/main">
                  <a:noFill/>
                </a14:hiddenFill>
              </a:ext>
            </a:extLst>
          </p:spPr>
        </p:cxnSp>
        <p:cxnSp>
          <p:nvCxnSpPr>
            <p:cNvPr id="31813" name="Straight Connector 70"/>
            <p:cNvCxnSpPr>
              <a:cxnSpLocks noChangeShapeType="1"/>
            </p:cNvCxnSpPr>
            <p:nvPr/>
          </p:nvCxnSpPr>
          <p:spPr bwMode="auto">
            <a:xfrm rot="5400000" flipH="1" flipV="1">
              <a:off x="3621088" y="3858180"/>
              <a:ext cx="381000" cy="1588"/>
            </a:xfrm>
            <a:prstGeom prst="line">
              <a:avLst/>
            </a:prstGeom>
            <a:noFill/>
            <a:ln w="38100">
              <a:solidFill>
                <a:srgbClr val="0070C0"/>
              </a:solidFill>
              <a:round/>
              <a:headEnd/>
              <a:tailEnd/>
            </a:ln>
            <a:extLst>
              <a:ext uri="{909E8E84-426E-40DD-AFC4-6F175D3DCCD1}">
                <a14:hiddenFill xmlns:a14="http://schemas.microsoft.com/office/drawing/2010/main">
                  <a:noFill/>
                </a14:hiddenFill>
              </a:ext>
            </a:extLst>
          </p:spPr>
        </p:cxnSp>
        <p:cxnSp>
          <p:nvCxnSpPr>
            <p:cNvPr id="31814" name="Straight Connector 71"/>
            <p:cNvCxnSpPr>
              <a:cxnSpLocks noChangeShapeType="1"/>
            </p:cNvCxnSpPr>
            <p:nvPr/>
          </p:nvCxnSpPr>
          <p:spPr bwMode="auto">
            <a:xfrm rot="5400000" flipH="1" flipV="1">
              <a:off x="4230688" y="3858180"/>
              <a:ext cx="381000" cy="1588"/>
            </a:xfrm>
            <a:prstGeom prst="line">
              <a:avLst/>
            </a:prstGeom>
            <a:noFill/>
            <a:ln w="38100">
              <a:solidFill>
                <a:srgbClr val="0070C0"/>
              </a:solidFill>
              <a:round/>
              <a:headEnd/>
              <a:tailEnd/>
            </a:ln>
            <a:extLst>
              <a:ext uri="{909E8E84-426E-40DD-AFC4-6F175D3DCCD1}">
                <a14:hiddenFill xmlns:a14="http://schemas.microsoft.com/office/drawing/2010/main">
                  <a:noFill/>
                </a14:hiddenFill>
              </a:ext>
            </a:extLst>
          </p:spPr>
        </p:cxnSp>
        <p:cxnSp>
          <p:nvCxnSpPr>
            <p:cNvPr id="31815" name="Straight Connector 72"/>
            <p:cNvCxnSpPr>
              <a:cxnSpLocks noChangeShapeType="1"/>
            </p:cNvCxnSpPr>
            <p:nvPr/>
          </p:nvCxnSpPr>
          <p:spPr bwMode="auto">
            <a:xfrm rot="5400000" flipH="1" flipV="1">
              <a:off x="4838700" y="3858180"/>
              <a:ext cx="381000" cy="1588"/>
            </a:xfrm>
            <a:prstGeom prst="line">
              <a:avLst/>
            </a:prstGeom>
            <a:noFill/>
            <a:ln w="38100">
              <a:solidFill>
                <a:srgbClr val="0070C0"/>
              </a:solidFill>
              <a:round/>
              <a:headEnd/>
              <a:tailEnd/>
            </a:ln>
            <a:extLst>
              <a:ext uri="{909E8E84-426E-40DD-AFC4-6F175D3DCCD1}">
                <a14:hiddenFill xmlns:a14="http://schemas.microsoft.com/office/drawing/2010/main">
                  <a:noFill/>
                </a14:hiddenFill>
              </a:ext>
            </a:extLst>
          </p:spPr>
        </p:cxnSp>
        <p:cxnSp>
          <p:nvCxnSpPr>
            <p:cNvPr id="31816" name="Straight Connector 73"/>
            <p:cNvCxnSpPr>
              <a:cxnSpLocks noChangeShapeType="1"/>
            </p:cNvCxnSpPr>
            <p:nvPr/>
          </p:nvCxnSpPr>
          <p:spPr bwMode="auto">
            <a:xfrm>
              <a:off x="4420394" y="3743086"/>
              <a:ext cx="611188" cy="1588"/>
            </a:xfrm>
            <a:prstGeom prst="line">
              <a:avLst/>
            </a:prstGeom>
            <a:noFill/>
            <a:ln w="12700">
              <a:solidFill>
                <a:srgbClr val="0070C0"/>
              </a:solidFill>
              <a:prstDash val="dash"/>
              <a:round/>
              <a:headEnd type="triangle" w="med" len="med"/>
              <a:tailEnd type="triangle" w="med" len="med"/>
            </a:ln>
            <a:extLst>
              <a:ext uri="{909E8E84-426E-40DD-AFC4-6F175D3DCCD1}">
                <a14:hiddenFill xmlns:a14="http://schemas.microsoft.com/office/drawing/2010/main">
                  <a:noFill/>
                </a14:hiddenFill>
              </a:ext>
            </a:extLst>
          </p:spPr>
        </p:cxnSp>
        <p:sp>
          <p:nvSpPr>
            <p:cNvPr id="31817" name="TextBox 141"/>
            <p:cNvSpPr txBox="1">
              <a:spLocks noChangeArrowheads="1"/>
            </p:cNvSpPr>
            <p:nvPr/>
          </p:nvSpPr>
          <p:spPr bwMode="auto">
            <a:xfrm>
              <a:off x="4394305" y="3081692"/>
              <a:ext cx="1260165" cy="541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eaLnBrk="1" hangingPunct="1"/>
              <a:r>
                <a:rPr lang="en-US" sz="1100" dirty="0">
                  <a:solidFill>
                    <a:srgbClr val="009973"/>
                  </a:solidFill>
                </a:rPr>
                <a:t>T</a:t>
              </a:r>
              <a:r>
                <a:rPr lang="en-US" sz="1100" baseline="-25000" dirty="0">
                  <a:solidFill>
                    <a:srgbClr val="009973"/>
                  </a:solidFill>
                </a:rPr>
                <a:t>B</a:t>
              </a:r>
              <a:r>
                <a:rPr lang="en-US" sz="1100" dirty="0">
                  <a:solidFill>
                    <a:srgbClr val="009973"/>
                  </a:solidFill>
                </a:rPr>
                <a:t>=1/f</a:t>
              </a:r>
              <a:r>
                <a:rPr lang="en-US" sz="1100" baseline="-25000" dirty="0">
                  <a:solidFill>
                    <a:srgbClr val="009973"/>
                  </a:solidFill>
                </a:rPr>
                <a:t>B</a:t>
              </a:r>
              <a:endParaRPr lang="en-US" sz="1100" dirty="0">
                <a:solidFill>
                  <a:srgbClr val="009973"/>
                </a:solidFill>
              </a:endParaRPr>
            </a:p>
          </p:txBody>
        </p:sp>
        <p:sp>
          <p:nvSpPr>
            <p:cNvPr id="31818" name="TextBox 142"/>
            <p:cNvSpPr txBox="1">
              <a:spLocks noChangeArrowheads="1"/>
            </p:cNvSpPr>
            <p:nvPr/>
          </p:nvSpPr>
          <p:spPr bwMode="auto">
            <a:xfrm>
              <a:off x="2860851" y="3990352"/>
              <a:ext cx="2016263" cy="764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eaLnBrk="1" hangingPunct="1"/>
              <a:r>
                <a:rPr lang="en-US" sz="1800" dirty="0">
                  <a:solidFill>
                    <a:srgbClr val="009973"/>
                  </a:solidFill>
                </a:rPr>
                <a:t>f</a:t>
              </a:r>
              <a:r>
                <a:rPr lang="en-US" sz="1800" baseline="-25000" dirty="0">
                  <a:solidFill>
                    <a:srgbClr val="009973"/>
                  </a:solidFill>
                </a:rPr>
                <a:t>A</a:t>
              </a:r>
              <a:r>
                <a:rPr lang="en-US" sz="1400" dirty="0">
                  <a:solidFill>
                    <a:srgbClr val="009973"/>
                  </a:solidFill>
                </a:rPr>
                <a:t>=</a:t>
              </a:r>
              <a:r>
                <a:rPr lang="en-US" sz="1800" dirty="0">
                  <a:solidFill>
                    <a:srgbClr val="009973"/>
                  </a:solidFill>
                </a:rPr>
                <a:t>f</a:t>
              </a:r>
              <a:r>
                <a:rPr lang="en-US" sz="1800" baseline="-25000" dirty="0">
                  <a:solidFill>
                    <a:srgbClr val="009973"/>
                  </a:solidFill>
                </a:rPr>
                <a:t>B</a:t>
              </a:r>
              <a:endParaRPr lang="en-US" sz="1800" dirty="0">
                <a:solidFill>
                  <a:srgbClr val="009973"/>
                </a:solidFill>
              </a:endParaRPr>
            </a:p>
          </p:txBody>
        </p:sp>
        <p:cxnSp>
          <p:nvCxnSpPr>
            <p:cNvPr id="31819" name="Straight Connector 76"/>
            <p:cNvCxnSpPr>
              <a:cxnSpLocks noChangeShapeType="1"/>
            </p:cNvCxnSpPr>
            <p:nvPr/>
          </p:nvCxnSpPr>
          <p:spPr bwMode="auto">
            <a:xfrm rot="5400000" flipH="1" flipV="1">
              <a:off x="2857500" y="3250168"/>
              <a:ext cx="685800" cy="1588"/>
            </a:xfrm>
            <a:prstGeom prst="line">
              <a:avLst/>
            </a:prstGeom>
            <a:noFill/>
            <a:ln w="19050">
              <a:solidFill>
                <a:schemeClr val="tx1"/>
              </a:solidFill>
              <a:prstDash val="dash"/>
              <a:round/>
              <a:headEnd/>
              <a:tailEnd/>
            </a:ln>
            <a:extLst>
              <a:ext uri="{909E8E84-426E-40DD-AFC4-6F175D3DCCD1}">
                <a14:hiddenFill xmlns:a14="http://schemas.microsoft.com/office/drawing/2010/main">
                  <a:noFill/>
                </a14:hiddenFill>
              </a:ext>
            </a:extLst>
          </p:spPr>
        </p:cxnSp>
        <p:cxnSp>
          <p:nvCxnSpPr>
            <p:cNvPr id="31820" name="Straight Connector 77"/>
            <p:cNvCxnSpPr>
              <a:cxnSpLocks noChangeShapeType="1"/>
            </p:cNvCxnSpPr>
            <p:nvPr/>
          </p:nvCxnSpPr>
          <p:spPr bwMode="auto">
            <a:xfrm rot="5400000" flipH="1" flipV="1">
              <a:off x="3466306" y="3249374"/>
              <a:ext cx="685800" cy="1588"/>
            </a:xfrm>
            <a:prstGeom prst="line">
              <a:avLst/>
            </a:prstGeom>
            <a:noFill/>
            <a:ln w="19050">
              <a:solidFill>
                <a:schemeClr val="tx1"/>
              </a:solidFill>
              <a:prstDash val="dash"/>
              <a:round/>
              <a:headEnd/>
              <a:tailEnd/>
            </a:ln>
            <a:extLst>
              <a:ext uri="{909E8E84-426E-40DD-AFC4-6F175D3DCCD1}">
                <a14:hiddenFill xmlns:a14="http://schemas.microsoft.com/office/drawing/2010/main">
                  <a:noFill/>
                </a14:hiddenFill>
              </a:ext>
            </a:extLst>
          </p:spPr>
        </p:cxnSp>
        <p:cxnSp>
          <p:nvCxnSpPr>
            <p:cNvPr id="31821" name="Straight Connector 78"/>
            <p:cNvCxnSpPr>
              <a:cxnSpLocks noChangeShapeType="1"/>
            </p:cNvCxnSpPr>
            <p:nvPr/>
          </p:nvCxnSpPr>
          <p:spPr bwMode="auto">
            <a:xfrm rot="5400000" flipH="1" flipV="1">
              <a:off x="4075906" y="3249374"/>
              <a:ext cx="685800" cy="1588"/>
            </a:xfrm>
            <a:prstGeom prst="line">
              <a:avLst/>
            </a:prstGeom>
            <a:noFill/>
            <a:ln w="19050">
              <a:solidFill>
                <a:schemeClr val="tx1"/>
              </a:solidFill>
              <a:prstDash val="dash"/>
              <a:round/>
              <a:headEnd/>
              <a:tailEnd/>
            </a:ln>
            <a:extLst>
              <a:ext uri="{909E8E84-426E-40DD-AFC4-6F175D3DCCD1}">
                <a14:hiddenFill xmlns:a14="http://schemas.microsoft.com/office/drawing/2010/main">
                  <a:noFill/>
                </a14:hiddenFill>
              </a:ext>
            </a:extLst>
          </p:spPr>
        </p:cxnSp>
        <p:cxnSp>
          <p:nvCxnSpPr>
            <p:cNvPr id="31822" name="Straight Connector 79"/>
            <p:cNvCxnSpPr>
              <a:cxnSpLocks noChangeShapeType="1"/>
            </p:cNvCxnSpPr>
            <p:nvPr/>
          </p:nvCxnSpPr>
          <p:spPr bwMode="auto">
            <a:xfrm rot="5400000" flipH="1" flipV="1">
              <a:off x="4801394" y="3135868"/>
              <a:ext cx="456406" cy="794"/>
            </a:xfrm>
            <a:prstGeom prst="line">
              <a:avLst/>
            </a:prstGeom>
            <a:noFill/>
            <a:ln w="19050">
              <a:solidFill>
                <a:schemeClr val="tx1"/>
              </a:solidFill>
              <a:prstDash val="dash"/>
              <a:round/>
              <a:headEnd/>
              <a:tailEnd/>
            </a:ln>
            <a:extLst>
              <a:ext uri="{909E8E84-426E-40DD-AFC4-6F175D3DCCD1}">
                <a14:hiddenFill xmlns:a14="http://schemas.microsoft.com/office/drawing/2010/main">
                  <a:noFill/>
                </a14:hiddenFill>
              </a:ext>
            </a:extLst>
          </p:spPr>
        </p:cxnSp>
        <p:sp>
          <p:nvSpPr>
            <p:cNvPr id="31823" name="TextBox 80"/>
            <p:cNvSpPr txBox="1">
              <a:spLocks noChangeArrowheads="1"/>
            </p:cNvSpPr>
            <p:nvPr/>
          </p:nvSpPr>
          <p:spPr bwMode="auto">
            <a:xfrm>
              <a:off x="2216273" y="1219201"/>
              <a:ext cx="3498725" cy="806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eaLnBrk="1" hangingPunct="1"/>
              <a:r>
                <a:rPr lang="en-US" sz="1800" dirty="0"/>
                <a:t>Time Synchronization</a:t>
              </a:r>
            </a:p>
          </p:txBody>
        </p:sp>
        <p:sp>
          <p:nvSpPr>
            <p:cNvPr id="31824" name="Rectangle 81"/>
            <p:cNvSpPr>
              <a:spLocks noChangeArrowheads="1"/>
            </p:cNvSpPr>
            <p:nvPr/>
          </p:nvSpPr>
          <p:spPr bwMode="auto">
            <a:xfrm>
              <a:off x="2133600" y="1143000"/>
              <a:ext cx="4038600" cy="3657600"/>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91429" tIns="45714" rIns="91429" bIns="45714"/>
            <a:lstStyle/>
            <a:p>
              <a:pPr marL="458788" indent="-458788">
                <a:spcBef>
                  <a:spcPct val="20000"/>
                </a:spcBef>
                <a:buSzPct val="75000"/>
                <a:buFont typeface="Wingdings" pitchFamily="2" charset="2"/>
                <a:buChar char="Ø"/>
              </a:pPr>
              <a:endParaRPr lang="en-US" sz="3200" dirty="0">
                <a:solidFill>
                  <a:srgbClr val="000000"/>
                </a:solidFill>
              </a:endParaRPr>
            </a:p>
          </p:txBody>
        </p:sp>
        <p:sp>
          <p:nvSpPr>
            <p:cNvPr id="31825" name="TextBox 82"/>
            <p:cNvSpPr txBox="1">
              <a:spLocks noChangeArrowheads="1"/>
            </p:cNvSpPr>
            <p:nvPr/>
          </p:nvSpPr>
          <p:spPr bwMode="auto">
            <a:xfrm>
              <a:off x="5058482" y="1732144"/>
              <a:ext cx="709715" cy="47715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eaLnBrk="1" hangingPunct="1"/>
              <a:r>
                <a:rPr lang="en-US" sz="900" dirty="0"/>
                <a:t>01:00:10</a:t>
              </a:r>
            </a:p>
          </p:txBody>
        </p:sp>
        <p:cxnSp>
          <p:nvCxnSpPr>
            <p:cNvPr id="31826" name="Straight Arrow Connector 83"/>
            <p:cNvCxnSpPr>
              <a:cxnSpLocks noChangeShapeType="1"/>
            </p:cNvCxnSpPr>
            <p:nvPr/>
          </p:nvCxnSpPr>
          <p:spPr bwMode="auto">
            <a:xfrm rot="16200000" flipH="1">
              <a:off x="4267200" y="2286000"/>
              <a:ext cx="228600" cy="7620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31827" name="Straight Arrow Connector 84"/>
            <p:cNvCxnSpPr>
              <a:cxnSpLocks noChangeShapeType="1"/>
            </p:cNvCxnSpPr>
            <p:nvPr/>
          </p:nvCxnSpPr>
          <p:spPr bwMode="auto">
            <a:xfrm rot="5400000">
              <a:off x="5029201" y="2286000"/>
              <a:ext cx="228599" cy="7620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
          <p:nvSpPr>
            <p:cNvPr id="31828" name="TextBox 85"/>
            <p:cNvSpPr txBox="1">
              <a:spLocks noChangeArrowheads="1"/>
            </p:cNvSpPr>
            <p:nvPr/>
          </p:nvSpPr>
          <p:spPr bwMode="auto">
            <a:xfrm>
              <a:off x="4038600" y="4255531"/>
              <a:ext cx="616792" cy="47715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eaLnBrk="1" hangingPunct="1"/>
              <a:r>
                <a:rPr lang="en-US" sz="900" dirty="0"/>
                <a:t>01:00:00</a:t>
              </a:r>
            </a:p>
          </p:txBody>
        </p:sp>
        <p:sp>
          <p:nvSpPr>
            <p:cNvPr id="31829" name="TextBox 86"/>
            <p:cNvSpPr txBox="1">
              <a:spLocks noChangeArrowheads="1"/>
            </p:cNvSpPr>
            <p:nvPr/>
          </p:nvSpPr>
          <p:spPr bwMode="auto">
            <a:xfrm>
              <a:off x="5029200" y="4255531"/>
              <a:ext cx="614091" cy="47715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eaLnBrk="1" hangingPunct="1"/>
              <a:r>
                <a:rPr lang="en-US" sz="900" dirty="0"/>
                <a:t>01:00:10</a:t>
              </a:r>
            </a:p>
          </p:txBody>
        </p:sp>
        <p:cxnSp>
          <p:nvCxnSpPr>
            <p:cNvPr id="31830" name="Straight Arrow Connector 87"/>
            <p:cNvCxnSpPr>
              <a:cxnSpLocks noChangeShapeType="1"/>
            </p:cNvCxnSpPr>
            <p:nvPr/>
          </p:nvCxnSpPr>
          <p:spPr bwMode="auto">
            <a:xfrm rot="16200000" flipH="1">
              <a:off x="4343400" y="4114800"/>
              <a:ext cx="228600" cy="76200"/>
            </a:xfrm>
            <a:prstGeom prst="straightConnector1">
              <a:avLst/>
            </a:prstGeom>
            <a:noFill/>
            <a:ln w="9525">
              <a:solidFill>
                <a:schemeClr val="tx1"/>
              </a:solidFill>
              <a:round/>
              <a:headEnd type="arrow" w="med" len="med"/>
              <a:tailEnd/>
            </a:ln>
            <a:extLst>
              <a:ext uri="{909E8E84-426E-40DD-AFC4-6F175D3DCCD1}">
                <a14:hiddenFill xmlns:a14="http://schemas.microsoft.com/office/drawing/2010/main">
                  <a:noFill/>
                </a14:hiddenFill>
              </a:ext>
            </a:extLst>
          </p:spPr>
        </p:cxnSp>
        <p:cxnSp>
          <p:nvCxnSpPr>
            <p:cNvPr id="31831" name="Straight Arrow Connector 88"/>
            <p:cNvCxnSpPr>
              <a:cxnSpLocks noChangeShapeType="1"/>
            </p:cNvCxnSpPr>
            <p:nvPr/>
          </p:nvCxnSpPr>
          <p:spPr bwMode="auto">
            <a:xfrm rot="16200000" flipH="1">
              <a:off x="4953001" y="4114800"/>
              <a:ext cx="228599" cy="76200"/>
            </a:xfrm>
            <a:prstGeom prst="straightConnector1">
              <a:avLst/>
            </a:prstGeom>
            <a:noFill/>
            <a:ln w="9525">
              <a:solidFill>
                <a:schemeClr val="tx1"/>
              </a:solidFill>
              <a:round/>
              <a:headEnd type="arrow" w="med" len="med"/>
              <a:tailEnd/>
            </a:ln>
            <a:extLst>
              <a:ext uri="{909E8E84-426E-40DD-AFC4-6F175D3DCCD1}">
                <a14:hiddenFill xmlns:a14="http://schemas.microsoft.com/office/drawing/2010/main">
                  <a:noFill/>
                </a14:hiddenFill>
              </a:ext>
            </a:extLst>
          </p:spPr>
        </p:cxnSp>
        <p:sp>
          <p:nvSpPr>
            <p:cNvPr id="31832" name="TextBox 89"/>
            <p:cNvSpPr txBox="1">
              <a:spLocks noChangeArrowheads="1"/>
            </p:cNvSpPr>
            <p:nvPr/>
          </p:nvSpPr>
          <p:spPr bwMode="auto">
            <a:xfrm>
              <a:off x="2209800" y="2450068"/>
              <a:ext cx="533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eaLnBrk="1" hangingPunct="1"/>
              <a:r>
                <a:rPr lang="en-US" sz="1800" dirty="0"/>
                <a:t>A</a:t>
              </a:r>
            </a:p>
          </p:txBody>
        </p:sp>
        <p:sp>
          <p:nvSpPr>
            <p:cNvPr id="31833" name="TextBox 90"/>
            <p:cNvSpPr txBox="1">
              <a:spLocks noChangeArrowheads="1"/>
            </p:cNvSpPr>
            <p:nvPr/>
          </p:nvSpPr>
          <p:spPr bwMode="auto">
            <a:xfrm>
              <a:off x="2209800" y="3669268"/>
              <a:ext cx="533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eaLnBrk="1" hangingPunct="1"/>
              <a:r>
                <a:rPr lang="en-US" sz="1800" dirty="0"/>
                <a:t>B</a:t>
              </a:r>
            </a:p>
          </p:txBody>
        </p:sp>
      </p:grpSp>
      <p:sp>
        <p:nvSpPr>
          <p:cNvPr id="31797" name="TextBox 22"/>
          <p:cNvSpPr txBox="1">
            <a:spLocks noChangeArrowheads="1"/>
          </p:cNvSpPr>
          <p:nvPr/>
        </p:nvSpPr>
        <p:spPr bwMode="auto">
          <a:xfrm>
            <a:off x="3749675" y="3924300"/>
            <a:ext cx="3968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eaLnBrk="1" hangingPunct="1"/>
            <a:r>
              <a:rPr lang="en-US" sz="1400" dirty="0"/>
              <a:t>t</a:t>
            </a:r>
            <a:endParaRPr lang="en-US" sz="1800" dirty="0"/>
          </a:p>
        </p:txBody>
      </p:sp>
      <p:sp>
        <p:nvSpPr>
          <p:cNvPr id="31798" name="TextBox 22"/>
          <p:cNvSpPr txBox="1">
            <a:spLocks noChangeArrowheads="1"/>
          </p:cNvSpPr>
          <p:nvPr/>
        </p:nvSpPr>
        <p:spPr bwMode="auto">
          <a:xfrm>
            <a:off x="3724275" y="3305175"/>
            <a:ext cx="3968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eaLnBrk="1" hangingPunct="1"/>
            <a:r>
              <a:rPr lang="en-US" sz="1400" dirty="0"/>
              <a:t>t</a:t>
            </a:r>
            <a:endParaRPr lang="en-US" sz="1800" dirty="0"/>
          </a:p>
        </p:txBody>
      </p:sp>
      <p:sp>
        <p:nvSpPr>
          <p:cNvPr id="31799" name="TextBox 22"/>
          <p:cNvSpPr txBox="1">
            <a:spLocks noChangeArrowheads="1"/>
          </p:cNvSpPr>
          <p:nvPr/>
        </p:nvSpPr>
        <p:spPr bwMode="auto">
          <a:xfrm>
            <a:off x="3714750" y="5135563"/>
            <a:ext cx="3952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eaLnBrk="1" hangingPunct="1"/>
            <a:r>
              <a:rPr lang="en-US" sz="1400" dirty="0"/>
              <a:t>t</a:t>
            </a:r>
            <a:endParaRPr lang="en-US" sz="1800" dirty="0"/>
          </a:p>
        </p:txBody>
      </p:sp>
      <p:sp>
        <p:nvSpPr>
          <p:cNvPr id="31800" name="TextBox 22"/>
          <p:cNvSpPr txBox="1">
            <a:spLocks noChangeArrowheads="1"/>
          </p:cNvSpPr>
          <p:nvPr/>
        </p:nvSpPr>
        <p:spPr bwMode="auto">
          <a:xfrm>
            <a:off x="3714750" y="5681663"/>
            <a:ext cx="3952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eaLnBrk="1" hangingPunct="1"/>
            <a:r>
              <a:rPr lang="en-US" sz="1400" dirty="0"/>
              <a:t>t</a:t>
            </a:r>
            <a:endParaRPr lang="en-US" sz="1800" dirty="0"/>
          </a:p>
        </p:txBody>
      </p:sp>
    </p:spTree>
    <p:extLst>
      <p:ext uri="{BB962C8B-B14F-4D97-AF65-F5344CB8AC3E}">
        <p14:creationId xmlns:p14="http://schemas.microsoft.com/office/powerpoint/2010/main" val="1478111791"/>
      </p:ext>
    </p:extLst>
  </p:cSld>
  <p:clrMapOvr>
    <a:masterClrMapping/>
  </p:clrMapOvr>
  <p:transition spd="med">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914400" y="2057400"/>
            <a:ext cx="7696200" cy="762000"/>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914" name="Rectangle 2"/>
          <p:cNvSpPr>
            <a:spLocks noGrp="1" noChangeArrowheads="1"/>
          </p:cNvSpPr>
          <p:nvPr>
            <p:ph type="title"/>
          </p:nvPr>
        </p:nvSpPr>
        <p:spPr>
          <a:xfrm>
            <a:off x="0" y="0"/>
            <a:ext cx="9144000" cy="685800"/>
          </a:xfrm>
        </p:spPr>
        <p:txBody>
          <a:bodyPr/>
          <a:lstStyle/>
          <a:p>
            <a:pPr marL="347663" indent="-347663"/>
            <a:r>
              <a:rPr lang="en-US" dirty="0" smtClean="0"/>
              <a:t>	Synchronization Distribution Methods</a:t>
            </a:r>
          </a:p>
        </p:txBody>
      </p:sp>
      <p:sp>
        <p:nvSpPr>
          <p:cNvPr id="38915" name="Rectangle 3"/>
          <p:cNvSpPr>
            <a:spLocks noGrp="1" noChangeArrowheads="1"/>
          </p:cNvSpPr>
          <p:nvPr>
            <p:ph type="body" idx="1"/>
          </p:nvPr>
        </p:nvSpPr>
        <p:spPr>
          <a:xfrm>
            <a:off x="609600" y="838200"/>
            <a:ext cx="8153400" cy="5029200"/>
          </a:xfrm>
        </p:spPr>
        <p:txBody>
          <a:bodyPr/>
          <a:lstStyle/>
          <a:p>
            <a:pPr>
              <a:buFont typeface="Wingdings" pitchFamily="2" charset="2"/>
              <a:buChar char="û"/>
            </a:pPr>
            <a:r>
              <a:rPr lang="en-US" sz="1600" dirty="0" smtClean="0">
                <a:solidFill>
                  <a:schemeClr val="bg1">
                    <a:lumMod val="65000"/>
                  </a:schemeClr>
                </a:solidFill>
              </a:rPr>
              <a:t>Distributed (GPS)</a:t>
            </a:r>
          </a:p>
          <a:p>
            <a:pPr lvl="1"/>
            <a:endParaRPr lang="en-US" sz="1600" dirty="0" smtClean="0"/>
          </a:p>
          <a:p>
            <a:r>
              <a:rPr lang="en-US" sz="1600" dirty="0" smtClean="0"/>
              <a:t>Centralized (PRC) and chain of Equipment Clocks (ECs)</a:t>
            </a:r>
          </a:p>
          <a:p>
            <a:pPr lvl="1">
              <a:buFont typeface="Wingdings" pitchFamily="2" charset="2"/>
              <a:buChar char=""/>
            </a:pPr>
            <a:r>
              <a:rPr lang="en-US" sz="1600" dirty="0" smtClean="0">
                <a:solidFill>
                  <a:schemeClr val="bg1">
                    <a:lumMod val="65000"/>
                  </a:schemeClr>
                </a:solidFill>
              </a:rPr>
              <a:t>Physical Layer (legacy): SONET/SDH Equipment Clock (SEC)</a:t>
            </a:r>
          </a:p>
          <a:p>
            <a:pPr lvl="1">
              <a:buFont typeface="Wingdings" pitchFamily="2" charset="2"/>
              <a:buChar char=""/>
            </a:pPr>
            <a:r>
              <a:rPr lang="en-US" sz="1600" dirty="0" smtClean="0"/>
              <a:t>Physical Layer: Ethernet Equipment Clock (EECs)</a:t>
            </a:r>
          </a:p>
          <a:p>
            <a:pPr lvl="1">
              <a:buFont typeface="Wingdings" pitchFamily="2" charset="2"/>
              <a:buChar char=""/>
            </a:pPr>
            <a:r>
              <a:rPr lang="en-US" sz="1600" dirty="0" smtClean="0"/>
              <a:t>Packet Equipment Clocks (PECs) with timestamps (1588v2) or frame arrival rate (Adaptive Clock Recovery (ACR))</a:t>
            </a:r>
          </a:p>
        </p:txBody>
      </p:sp>
      <p:pic>
        <p:nvPicPr>
          <p:cNvPr id="5122" name="Picture 2"/>
          <p:cNvPicPr>
            <a:picLocks noChangeAspect="1" noChangeArrowheads="1"/>
          </p:cNvPicPr>
          <p:nvPr/>
        </p:nvPicPr>
        <p:blipFill>
          <a:blip r:embed="rId3" cstate="print"/>
          <a:srcRect/>
          <a:stretch>
            <a:fillRect/>
          </a:stretch>
        </p:blipFill>
        <p:spPr bwMode="auto">
          <a:xfrm>
            <a:off x="838200" y="2895600"/>
            <a:ext cx="5327217" cy="2989129"/>
          </a:xfrm>
          <a:prstGeom prst="rect">
            <a:avLst/>
          </a:prstGeom>
          <a:noFill/>
          <a:ln w="9525">
            <a:noFill/>
            <a:miter lim="800000"/>
            <a:headEnd/>
            <a:tailEnd/>
          </a:ln>
        </p:spPr>
      </p:pic>
      <p:sp>
        <p:nvSpPr>
          <p:cNvPr id="9" name="Left Brace 8"/>
          <p:cNvSpPr/>
          <p:nvPr/>
        </p:nvSpPr>
        <p:spPr>
          <a:xfrm rot="16200000">
            <a:off x="2476500" y="3924300"/>
            <a:ext cx="533400" cy="32004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0" name="TextBox 9"/>
          <p:cNvSpPr txBox="1"/>
          <p:nvPr/>
        </p:nvSpPr>
        <p:spPr>
          <a:xfrm>
            <a:off x="2057400" y="5791200"/>
            <a:ext cx="1981200" cy="523220"/>
          </a:xfrm>
          <a:prstGeom prst="rect">
            <a:avLst/>
          </a:prstGeom>
          <a:noFill/>
        </p:spPr>
        <p:txBody>
          <a:bodyPr wrap="square" rtlCol="0">
            <a:spAutoFit/>
          </a:bodyPr>
          <a:lstStyle/>
          <a:p>
            <a:r>
              <a:rPr lang="en-US" sz="1400" dirty="0" smtClean="0"/>
              <a:t>For RAN CEs with MEF UNIs (Ethernet)</a:t>
            </a:r>
            <a:endParaRPr lang="en-US" sz="1400" dirty="0"/>
          </a:p>
        </p:txBody>
      </p:sp>
      <p:sp>
        <p:nvSpPr>
          <p:cNvPr id="11" name="TextBox 10"/>
          <p:cNvSpPr txBox="1"/>
          <p:nvPr/>
        </p:nvSpPr>
        <p:spPr>
          <a:xfrm>
            <a:off x="4724400" y="5791200"/>
            <a:ext cx="1143000" cy="523220"/>
          </a:xfrm>
          <a:prstGeom prst="rect">
            <a:avLst/>
          </a:prstGeom>
          <a:noFill/>
        </p:spPr>
        <p:txBody>
          <a:bodyPr wrap="square" rtlCol="0">
            <a:spAutoFit/>
          </a:bodyPr>
          <a:lstStyle/>
          <a:p>
            <a:r>
              <a:rPr lang="en-US" sz="1400" dirty="0" smtClean="0"/>
              <a:t>Legacy RAN CE</a:t>
            </a:r>
            <a:endParaRPr lang="en-US" sz="1400" dirty="0"/>
          </a:p>
        </p:txBody>
      </p:sp>
      <p:sp>
        <p:nvSpPr>
          <p:cNvPr id="12" name="Left Brace 11"/>
          <p:cNvSpPr/>
          <p:nvPr/>
        </p:nvSpPr>
        <p:spPr>
          <a:xfrm rot="16200000">
            <a:off x="4838700" y="5067300"/>
            <a:ext cx="381000" cy="9144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4" name="Rounded Rectangle 13"/>
          <p:cNvSpPr/>
          <p:nvPr/>
        </p:nvSpPr>
        <p:spPr>
          <a:xfrm>
            <a:off x="7467600" y="1752600"/>
            <a:ext cx="1066800" cy="304800"/>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In Scope</a:t>
            </a:r>
            <a:endParaRPr lang="en-US" sz="1600" dirty="0">
              <a:solidFill>
                <a:schemeClr val="tx1"/>
              </a:solidFill>
            </a:endParaRPr>
          </a:p>
        </p:txBody>
      </p:sp>
      <p:sp>
        <p:nvSpPr>
          <p:cNvPr id="15" name="Line Callout 2 14"/>
          <p:cNvSpPr/>
          <p:nvPr/>
        </p:nvSpPr>
        <p:spPr>
          <a:xfrm>
            <a:off x="6629400" y="5486400"/>
            <a:ext cx="2209800" cy="685800"/>
          </a:xfrm>
          <a:prstGeom prst="borderCallout2">
            <a:avLst>
              <a:gd name="adj1" fmla="val 52581"/>
              <a:gd name="adj2" fmla="val -823"/>
              <a:gd name="adj3" fmla="val 14968"/>
              <a:gd name="adj4" fmla="val -19128"/>
              <a:gd name="adj5" fmla="val -24614"/>
              <a:gd name="adj6" fmla="val -3139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smtClean="0"/>
              <a:t>Performance: </a:t>
            </a:r>
          </a:p>
          <a:p>
            <a:r>
              <a:rPr lang="en-US" sz="1400" dirty="0" smtClean="0"/>
              <a:t>Interface Limits for Jitter &amp; Wander at demarcation</a:t>
            </a:r>
            <a:endParaRPr lang="en-US" sz="1400" dirty="0"/>
          </a:p>
        </p:txBody>
      </p:sp>
      <p:sp>
        <p:nvSpPr>
          <p:cNvPr id="16" name="Line Callout 2 15"/>
          <p:cNvSpPr/>
          <p:nvPr/>
        </p:nvSpPr>
        <p:spPr>
          <a:xfrm>
            <a:off x="152400" y="5791200"/>
            <a:ext cx="1524000" cy="457200"/>
          </a:xfrm>
          <a:prstGeom prst="borderCallout2">
            <a:avLst>
              <a:gd name="adj1" fmla="val 55566"/>
              <a:gd name="adj2" fmla="val 98580"/>
              <a:gd name="adj3" fmla="val 6013"/>
              <a:gd name="adj4" fmla="val 121469"/>
              <a:gd name="adj5" fmla="val -45509"/>
              <a:gd name="adj6" fmla="val 15398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smtClean="0"/>
              <a:t>Enhancement of UNI attributes?</a:t>
            </a:r>
            <a:endParaRPr lang="en-US" sz="1400" dirty="0"/>
          </a:p>
        </p:txBody>
      </p:sp>
    </p:spTree>
    <p:extLst>
      <p:ext uri="{BB962C8B-B14F-4D97-AF65-F5344CB8AC3E}">
        <p14:creationId xmlns:p14="http://schemas.microsoft.com/office/powerpoint/2010/main" val="901321568"/>
      </p:ext>
    </p:extLst>
  </p:cSld>
  <p:clrMapOvr>
    <a:masterClrMapping/>
  </p:clrMapOvr>
  <p:transition spd="med">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685800"/>
          </a:xfrm>
        </p:spPr>
        <p:txBody>
          <a:bodyPr/>
          <a:lstStyle/>
          <a:p>
            <a:pPr marL="341313" indent="-341313"/>
            <a:r>
              <a:rPr lang="nl-BE" dirty="0" smtClean="0"/>
              <a:t>	Summary</a:t>
            </a:r>
            <a:endParaRPr lang="en-US" dirty="0"/>
          </a:p>
        </p:txBody>
      </p:sp>
      <p:sp>
        <p:nvSpPr>
          <p:cNvPr id="5" name="Content Placeholder 4"/>
          <p:cNvSpPr>
            <a:spLocks noGrp="1"/>
          </p:cNvSpPr>
          <p:nvPr>
            <p:ph idx="1"/>
          </p:nvPr>
        </p:nvSpPr>
        <p:spPr>
          <a:xfrm>
            <a:off x="457200" y="1143000"/>
            <a:ext cx="7859216" cy="5029200"/>
          </a:xfrm>
        </p:spPr>
        <p:txBody>
          <a:bodyPr/>
          <a:lstStyle/>
          <a:p>
            <a:r>
              <a:rPr lang="en-US" dirty="0" smtClean="0"/>
              <a:t>Ethernet has been adopted: there are new challenges </a:t>
            </a:r>
          </a:p>
          <a:p>
            <a:r>
              <a:rPr lang="en-US" dirty="0" smtClean="0"/>
              <a:t>MEF providing solution for optimization</a:t>
            </a:r>
          </a:p>
          <a:p>
            <a:pPr lvl="1"/>
            <a:r>
              <a:rPr lang="en-US" dirty="0" smtClean="0"/>
              <a:t>4G/LTE</a:t>
            </a:r>
          </a:p>
          <a:p>
            <a:pPr lvl="1"/>
            <a:r>
              <a:rPr lang="en-US" dirty="0" smtClean="0"/>
              <a:t>Carrier Ethernet with Multiple Class of Service</a:t>
            </a:r>
          </a:p>
          <a:p>
            <a:pPr lvl="1"/>
            <a:r>
              <a:rPr lang="en-US" dirty="0" smtClean="0"/>
              <a:t>Synchronization</a:t>
            </a:r>
          </a:p>
          <a:p>
            <a:r>
              <a:rPr lang="en-US" dirty="0" smtClean="0"/>
              <a:t>Total impact of new MEF work</a:t>
            </a:r>
          </a:p>
          <a:p>
            <a:pPr lvl="1"/>
            <a:r>
              <a:rPr lang="en-US" dirty="0" smtClean="0"/>
              <a:t>Efficient, profitable and scalable deployment for Mobile Operators Access Providers</a:t>
            </a:r>
          </a:p>
          <a:p>
            <a:endParaRPr lang="en-US" dirty="0"/>
          </a:p>
        </p:txBody>
      </p:sp>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4"/>
          <p:cNvSpPr>
            <a:spLocks noGrp="1" noChangeArrowheads="1"/>
          </p:cNvSpPr>
          <p:nvPr>
            <p:ph type="title" idx="4294967295"/>
          </p:nvPr>
        </p:nvSpPr>
        <p:spPr>
          <a:xfrm>
            <a:off x="371475" y="1916113"/>
            <a:ext cx="8772525" cy="1800225"/>
          </a:xfrm>
        </p:spPr>
        <p:txBody>
          <a:bodyPr/>
          <a:lstStyle/>
          <a:p>
            <a:pPr>
              <a:spcBef>
                <a:spcPts val="1200"/>
              </a:spcBef>
              <a:spcAft>
                <a:spcPts val="600"/>
              </a:spcAft>
            </a:pPr>
            <a:r>
              <a:rPr lang="en-US" dirty="0" smtClean="0"/>
              <a:t>Addendum: Migration from TDM</a:t>
            </a:r>
          </a:p>
        </p:txBody>
      </p:sp>
      <p:grpSp>
        <p:nvGrpSpPr>
          <p:cNvPr id="2" name="Group 41"/>
          <p:cNvGrpSpPr/>
          <p:nvPr/>
        </p:nvGrpSpPr>
        <p:grpSpPr>
          <a:xfrm>
            <a:off x="5105400" y="4038600"/>
            <a:ext cx="3605700" cy="2156015"/>
            <a:chOff x="5105400" y="4038600"/>
            <a:chExt cx="3605700" cy="2156015"/>
          </a:xfrm>
        </p:grpSpPr>
        <p:pic>
          <p:nvPicPr>
            <p:cNvPr id="43" name="Picture 5" descr="cloud"/>
            <p:cNvPicPr>
              <a:picLocks noChangeAspect="1" noChangeArrowheads="1"/>
            </p:cNvPicPr>
            <p:nvPr/>
          </p:nvPicPr>
          <p:blipFill>
            <a:blip r:embed="rId3" cstate="print"/>
            <a:srcRect/>
            <a:stretch>
              <a:fillRect/>
            </a:stretch>
          </p:blipFill>
          <p:spPr bwMode="auto">
            <a:xfrm>
              <a:off x="5478348" y="4652081"/>
              <a:ext cx="2589799" cy="1542534"/>
            </a:xfrm>
            <a:prstGeom prst="rect">
              <a:avLst/>
            </a:prstGeom>
            <a:noFill/>
            <a:ln w="9525">
              <a:noFill/>
              <a:miter lim="800000"/>
              <a:headEnd/>
              <a:tailEnd/>
            </a:ln>
            <a:effectLst>
              <a:outerShdw blurRad="63500" dist="38100" dir="8100000" algn="tr" rotWithShape="0">
                <a:srgbClr val="000000">
                  <a:alpha val="39999"/>
                </a:srgbClr>
              </a:outerShdw>
            </a:effectLst>
          </p:spPr>
        </p:pic>
        <p:sp>
          <p:nvSpPr>
            <p:cNvPr id="44" name="Line 6"/>
            <p:cNvSpPr>
              <a:spLocks noChangeShapeType="1"/>
            </p:cNvSpPr>
            <p:nvPr/>
          </p:nvSpPr>
          <p:spPr bwMode="auto">
            <a:xfrm>
              <a:off x="7132941" y="5326549"/>
              <a:ext cx="719389" cy="0"/>
            </a:xfrm>
            <a:prstGeom prst="line">
              <a:avLst/>
            </a:prstGeom>
            <a:noFill/>
            <a:ln w="38100">
              <a:solidFill>
                <a:srgbClr val="2AA62A"/>
              </a:solidFill>
              <a:round/>
              <a:headEnd/>
              <a:tailEnd/>
            </a:ln>
          </p:spPr>
          <p:txBody>
            <a:bodyPr/>
            <a:lstStyle/>
            <a:p>
              <a:pPr>
                <a:defRPr/>
              </a:pPr>
              <a:endParaRPr lang="en-US" sz="1100" dirty="0">
                <a:solidFill>
                  <a:schemeClr val="bg1"/>
                </a:solidFill>
              </a:endParaRPr>
            </a:p>
          </p:txBody>
        </p:sp>
        <p:sp>
          <p:nvSpPr>
            <p:cNvPr id="45" name="Line 7"/>
            <p:cNvSpPr>
              <a:spLocks noChangeShapeType="1"/>
            </p:cNvSpPr>
            <p:nvPr/>
          </p:nvSpPr>
          <p:spPr bwMode="auto">
            <a:xfrm>
              <a:off x="5909981" y="5026786"/>
              <a:ext cx="1151022" cy="299764"/>
            </a:xfrm>
            <a:prstGeom prst="line">
              <a:avLst/>
            </a:prstGeom>
            <a:noFill/>
            <a:ln w="38100">
              <a:solidFill>
                <a:srgbClr val="2AA62A"/>
              </a:solidFill>
              <a:round/>
              <a:headEnd/>
              <a:tailEnd/>
            </a:ln>
          </p:spPr>
          <p:txBody>
            <a:bodyPr/>
            <a:lstStyle/>
            <a:p>
              <a:pPr>
                <a:defRPr/>
              </a:pPr>
              <a:endParaRPr lang="en-US" sz="1100" dirty="0">
                <a:solidFill>
                  <a:schemeClr val="bg1"/>
                </a:solidFill>
              </a:endParaRPr>
            </a:p>
          </p:txBody>
        </p:sp>
        <p:sp>
          <p:nvSpPr>
            <p:cNvPr id="46" name="Line 8"/>
            <p:cNvSpPr>
              <a:spLocks noChangeShapeType="1"/>
            </p:cNvSpPr>
            <p:nvPr/>
          </p:nvSpPr>
          <p:spPr bwMode="auto">
            <a:xfrm flipV="1">
              <a:off x="5694164" y="5326549"/>
              <a:ext cx="1438777" cy="374705"/>
            </a:xfrm>
            <a:prstGeom prst="line">
              <a:avLst/>
            </a:prstGeom>
            <a:noFill/>
            <a:ln w="38100">
              <a:solidFill>
                <a:srgbClr val="2AA62A"/>
              </a:solidFill>
              <a:round/>
              <a:headEnd/>
              <a:tailEnd/>
            </a:ln>
          </p:spPr>
          <p:txBody>
            <a:bodyPr/>
            <a:lstStyle/>
            <a:p>
              <a:pPr>
                <a:defRPr/>
              </a:pPr>
              <a:endParaRPr lang="en-US" sz="1100" dirty="0">
                <a:solidFill>
                  <a:schemeClr val="bg1"/>
                </a:solidFill>
              </a:endParaRPr>
            </a:p>
          </p:txBody>
        </p:sp>
        <p:pic>
          <p:nvPicPr>
            <p:cNvPr id="47" name="Picture 9" descr="ranbox"/>
            <p:cNvPicPr>
              <a:picLocks noChangeAspect="1" noChangeArrowheads="1"/>
            </p:cNvPicPr>
            <p:nvPr/>
          </p:nvPicPr>
          <p:blipFill>
            <a:blip r:embed="rId4" cstate="print"/>
            <a:srcRect/>
            <a:stretch>
              <a:fillRect/>
            </a:stretch>
          </p:blipFill>
          <p:spPr bwMode="auto">
            <a:xfrm>
              <a:off x="7996208" y="5101727"/>
              <a:ext cx="503572" cy="454329"/>
            </a:xfrm>
            <a:prstGeom prst="rect">
              <a:avLst/>
            </a:prstGeom>
            <a:noFill/>
            <a:ln w="9525">
              <a:noFill/>
              <a:miter lim="800000"/>
              <a:headEnd/>
              <a:tailEnd/>
            </a:ln>
          </p:spPr>
        </p:pic>
        <p:pic>
          <p:nvPicPr>
            <p:cNvPr id="48" name="Picture 10" descr="wireless"/>
            <p:cNvPicPr>
              <a:picLocks noChangeAspect="1" noChangeArrowheads="1"/>
            </p:cNvPicPr>
            <p:nvPr/>
          </p:nvPicPr>
          <p:blipFill>
            <a:blip r:embed="rId5" cstate="print"/>
            <a:srcRect/>
            <a:stretch>
              <a:fillRect/>
            </a:stretch>
          </p:blipFill>
          <p:spPr bwMode="auto">
            <a:xfrm>
              <a:off x="5334000" y="4038600"/>
              <a:ext cx="583004" cy="1191248"/>
            </a:xfrm>
            <a:prstGeom prst="rect">
              <a:avLst/>
            </a:prstGeom>
            <a:noFill/>
            <a:ln w="9525">
              <a:noFill/>
              <a:miter lim="800000"/>
              <a:headEnd/>
              <a:tailEnd/>
            </a:ln>
          </p:spPr>
        </p:pic>
        <p:sp>
          <p:nvSpPr>
            <p:cNvPr id="49" name="Rectangle 12"/>
            <p:cNvSpPr>
              <a:spLocks noChangeAspect="1" noChangeArrowheads="1"/>
            </p:cNvSpPr>
            <p:nvPr/>
          </p:nvSpPr>
          <p:spPr bwMode="gray">
            <a:xfrm>
              <a:off x="5981920" y="5551372"/>
              <a:ext cx="1942349" cy="449645"/>
            </a:xfrm>
            <a:prstGeom prst="rect">
              <a:avLst/>
            </a:prstGeom>
            <a:noFill/>
            <a:ln w="9525">
              <a:noFill/>
              <a:miter lim="800000"/>
              <a:headEnd/>
              <a:tailEnd/>
            </a:ln>
          </p:spPr>
          <p:txBody>
            <a:bodyPr lIns="0" tIns="0" rIns="0" bIns="0"/>
            <a:lstStyle/>
            <a:p>
              <a:pPr algn="ctr" eaLnBrk="0" hangingPunct="0">
                <a:defRPr/>
              </a:pPr>
              <a:r>
                <a:rPr lang="en-US" sz="900" dirty="0"/>
                <a:t>Carrier Ethernet </a:t>
              </a:r>
              <a:br>
                <a:rPr lang="en-US" sz="900" dirty="0"/>
              </a:br>
              <a:r>
                <a:rPr lang="en-US" sz="900" dirty="0"/>
                <a:t>Network</a:t>
              </a:r>
            </a:p>
          </p:txBody>
        </p:sp>
        <p:sp>
          <p:nvSpPr>
            <p:cNvPr id="50" name="Rectangle 13"/>
            <p:cNvSpPr>
              <a:spLocks noChangeAspect="1" noChangeArrowheads="1"/>
            </p:cNvSpPr>
            <p:nvPr/>
          </p:nvSpPr>
          <p:spPr bwMode="gray">
            <a:xfrm>
              <a:off x="5575765" y="5865187"/>
              <a:ext cx="287755" cy="149882"/>
            </a:xfrm>
            <a:prstGeom prst="rect">
              <a:avLst/>
            </a:prstGeom>
            <a:noFill/>
            <a:ln w="9525">
              <a:noFill/>
              <a:miter lim="800000"/>
              <a:headEnd/>
              <a:tailEnd/>
            </a:ln>
          </p:spPr>
          <p:txBody>
            <a:bodyPr lIns="0" tIns="0" rIns="0" bIns="0"/>
            <a:lstStyle/>
            <a:p>
              <a:pPr algn="ctr" eaLnBrk="0" hangingPunct="0">
                <a:defRPr/>
              </a:pPr>
              <a:r>
                <a:rPr lang="en-US" sz="900" dirty="0">
                  <a:solidFill>
                    <a:schemeClr val="bg1"/>
                  </a:solidFill>
                </a:rPr>
                <a:t>UNI</a:t>
              </a:r>
            </a:p>
          </p:txBody>
        </p:sp>
        <p:sp>
          <p:nvSpPr>
            <p:cNvPr id="51" name="Rectangle 14"/>
            <p:cNvSpPr>
              <a:spLocks noChangeAspect="1" noChangeArrowheads="1"/>
            </p:cNvSpPr>
            <p:nvPr/>
          </p:nvSpPr>
          <p:spPr bwMode="gray">
            <a:xfrm>
              <a:off x="5694164" y="4517812"/>
              <a:ext cx="888745" cy="213894"/>
            </a:xfrm>
            <a:prstGeom prst="rect">
              <a:avLst/>
            </a:prstGeom>
            <a:noFill/>
            <a:ln w="9525">
              <a:noFill/>
              <a:miter lim="800000"/>
              <a:headEnd/>
              <a:tailEnd/>
            </a:ln>
          </p:spPr>
          <p:txBody>
            <a:bodyPr lIns="0" tIns="0" rIns="0" bIns="0"/>
            <a:lstStyle/>
            <a:p>
              <a:pPr algn="ctr" eaLnBrk="0" hangingPunct="0">
                <a:defRPr/>
              </a:pPr>
              <a:r>
                <a:rPr lang="en-US" sz="900" dirty="0">
                  <a:solidFill>
                    <a:schemeClr val="bg1"/>
                  </a:solidFill>
                </a:rPr>
                <a:t>RAN BS</a:t>
              </a:r>
            </a:p>
          </p:txBody>
        </p:sp>
        <p:sp>
          <p:nvSpPr>
            <p:cNvPr id="52" name="Rectangle 15"/>
            <p:cNvSpPr>
              <a:spLocks noChangeAspect="1" noChangeArrowheads="1"/>
            </p:cNvSpPr>
            <p:nvPr/>
          </p:nvSpPr>
          <p:spPr bwMode="gray">
            <a:xfrm>
              <a:off x="7822355" y="5587281"/>
              <a:ext cx="888745" cy="405930"/>
            </a:xfrm>
            <a:prstGeom prst="rect">
              <a:avLst/>
            </a:prstGeom>
            <a:noFill/>
            <a:ln w="9525">
              <a:noFill/>
              <a:miter lim="800000"/>
              <a:headEnd/>
              <a:tailEnd/>
            </a:ln>
          </p:spPr>
          <p:txBody>
            <a:bodyPr lIns="0" tIns="0" rIns="0" bIns="0"/>
            <a:lstStyle/>
            <a:p>
              <a:pPr algn="ctr" eaLnBrk="0" hangingPunct="0">
                <a:defRPr/>
              </a:pPr>
              <a:r>
                <a:rPr lang="en-US" sz="900" dirty="0">
                  <a:solidFill>
                    <a:schemeClr val="bg1"/>
                  </a:solidFill>
                </a:rPr>
                <a:t>RAN NC</a:t>
              </a:r>
            </a:p>
          </p:txBody>
        </p:sp>
        <p:pic>
          <p:nvPicPr>
            <p:cNvPr id="53" name="Picture 16" descr="wireless"/>
            <p:cNvPicPr>
              <a:picLocks noChangeAspect="1" noChangeArrowheads="1"/>
            </p:cNvPicPr>
            <p:nvPr/>
          </p:nvPicPr>
          <p:blipFill>
            <a:blip r:embed="rId5" cstate="print"/>
            <a:srcRect/>
            <a:stretch>
              <a:fillRect/>
            </a:stretch>
          </p:blipFill>
          <p:spPr bwMode="auto">
            <a:xfrm>
              <a:off x="5105400" y="4953000"/>
              <a:ext cx="583004" cy="1191248"/>
            </a:xfrm>
            <a:prstGeom prst="rect">
              <a:avLst/>
            </a:prstGeom>
            <a:noFill/>
            <a:ln w="9525">
              <a:noFill/>
              <a:miter lim="800000"/>
              <a:headEnd/>
              <a:tailEnd/>
            </a:ln>
          </p:spPr>
        </p:pic>
        <p:sp>
          <p:nvSpPr>
            <p:cNvPr id="54" name="Rectangle 17"/>
            <p:cNvSpPr>
              <a:spLocks noChangeArrowheads="1"/>
            </p:cNvSpPr>
            <p:nvPr/>
          </p:nvSpPr>
          <p:spPr bwMode="auto">
            <a:xfrm>
              <a:off x="5622225" y="5626313"/>
              <a:ext cx="143878" cy="149882"/>
            </a:xfrm>
            <a:prstGeom prst="rect">
              <a:avLst/>
            </a:prstGeom>
            <a:solidFill>
              <a:srgbClr val="B2B2B2"/>
            </a:solidFill>
            <a:ln w="28575">
              <a:solidFill>
                <a:srgbClr val="777777"/>
              </a:solidFill>
              <a:miter lim="800000"/>
              <a:headEnd/>
              <a:tailEnd/>
            </a:ln>
          </p:spPr>
          <p:txBody>
            <a:bodyPr wrap="none" anchor="ctr"/>
            <a:lstStyle/>
            <a:p>
              <a:pPr>
                <a:defRPr/>
              </a:pPr>
              <a:endParaRPr lang="en-US" sz="900" dirty="0">
                <a:solidFill>
                  <a:schemeClr val="bg1"/>
                </a:solidFill>
              </a:endParaRPr>
            </a:p>
          </p:txBody>
        </p:sp>
        <p:sp>
          <p:nvSpPr>
            <p:cNvPr id="55" name="Rectangle 18"/>
            <p:cNvSpPr>
              <a:spLocks noChangeArrowheads="1"/>
            </p:cNvSpPr>
            <p:nvPr/>
          </p:nvSpPr>
          <p:spPr bwMode="auto">
            <a:xfrm>
              <a:off x="5838042" y="4951845"/>
              <a:ext cx="143878" cy="149882"/>
            </a:xfrm>
            <a:prstGeom prst="rect">
              <a:avLst/>
            </a:prstGeom>
            <a:solidFill>
              <a:srgbClr val="B2B2B2"/>
            </a:solidFill>
            <a:ln w="28575">
              <a:solidFill>
                <a:srgbClr val="777777"/>
              </a:solidFill>
              <a:miter lim="800000"/>
              <a:headEnd/>
              <a:tailEnd/>
            </a:ln>
          </p:spPr>
          <p:txBody>
            <a:bodyPr wrap="none" anchor="ctr"/>
            <a:lstStyle/>
            <a:p>
              <a:pPr>
                <a:defRPr/>
              </a:pPr>
              <a:endParaRPr lang="en-US" sz="900" dirty="0">
                <a:solidFill>
                  <a:schemeClr val="bg1"/>
                </a:solidFill>
              </a:endParaRPr>
            </a:p>
          </p:txBody>
        </p:sp>
        <p:sp>
          <p:nvSpPr>
            <p:cNvPr id="56" name="Rectangle 19"/>
            <p:cNvSpPr>
              <a:spLocks noChangeArrowheads="1"/>
            </p:cNvSpPr>
            <p:nvPr/>
          </p:nvSpPr>
          <p:spPr bwMode="auto">
            <a:xfrm>
              <a:off x="7780391" y="5251608"/>
              <a:ext cx="143878" cy="149882"/>
            </a:xfrm>
            <a:prstGeom prst="rect">
              <a:avLst/>
            </a:prstGeom>
            <a:solidFill>
              <a:srgbClr val="B2B2B2"/>
            </a:solidFill>
            <a:ln w="28575">
              <a:solidFill>
                <a:srgbClr val="777777"/>
              </a:solidFill>
              <a:miter lim="800000"/>
              <a:headEnd/>
              <a:tailEnd/>
            </a:ln>
          </p:spPr>
          <p:txBody>
            <a:bodyPr wrap="none" anchor="ctr"/>
            <a:lstStyle/>
            <a:p>
              <a:pPr>
                <a:defRPr/>
              </a:pPr>
              <a:endParaRPr lang="en-US" sz="900" dirty="0">
                <a:solidFill>
                  <a:schemeClr val="bg1"/>
                </a:solidFill>
              </a:endParaRPr>
            </a:p>
          </p:txBody>
        </p:sp>
        <p:sp>
          <p:nvSpPr>
            <p:cNvPr id="57" name="Rectangle 20"/>
            <p:cNvSpPr>
              <a:spLocks noChangeAspect="1" noChangeArrowheads="1"/>
            </p:cNvSpPr>
            <p:nvPr/>
          </p:nvSpPr>
          <p:spPr bwMode="gray">
            <a:xfrm>
              <a:off x="5766103" y="4727022"/>
              <a:ext cx="287755" cy="149882"/>
            </a:xfrm>
            <a:prstGeom prst="rect">
              <a:avLst/>
            </a:prstGeom>
            <a:noFill/>
            <a:ln w="9525">
              <a:noFill/>
              <a:miter lim="800000"/>
              <a:headEnd/>
              <a:tailEnd/>
            </a:ln>
          </p:spPr>
          <p:txBody>
            <a:bodyPr lIns="0" tIns="0" rIns="0" bIns="0"/>
            <a:lstStyle/>
            <a:p>
              <a:pPr algn="ctr" eaLnBrk="0" hangingPunct="0">
                <a:defRPr/>
              </a:pPr>
              <a:r>
                <a:rPr lang="en-US" sz="900" dirty="0">
                  <a:solidFill>
                    <a:schemeClr val="bg1"/>
                  </a:solidFill>
                </a:rPr>
                <a:t>UNI</a:t>
              </a:r>
            </a:p>
          </p:txBody>
        </p:sp>
        <p:sp>
          <p:nvSpPr>
            <p:cNvPr id="58" name="Rectangle 22"/>
            <p:cNvSpPr>
              <a:spLocks noChangeAspect="1" noChangeArrowheads="1"/>
            </p:cNvSpPr>
            <p:nvPr/>
          </p:nvSpPr>
          <p:spPr bwMode="gray">
            <a:xfrm>
              <a:off x="7742923" y="5014295"/>
              <a:ext cx="287755" cy="149882"/>
            </a:xfrm>
            <a:prstGeom prst="rect">
              <a:avLst/>
            </a:prstGeom>
            <a:noFill/>
            <a:ln w="9525">
              <a:noFill/>
              <a:miter lim="800000"/>
              <a:headEnd/>
              <a:tailEnd/>
            </a:ln>
          </p:spPr>
          <p:txBody>
            <a:bodyPr lIns="0" tIns="0" rIns="0" bIns="0"/>
            <a:lstStyle/>
            <a:p>
              <a:pPr algn="ctr" eaLnBrk="0" hangingPunct="0">
                <a:defRPr/>
              </a:pPr>
              <a:r>
                <a:rPr lang="en-US" sz="900" dirty="0">
                  <a:solidFill>
                    <a:schemeClr val="bg1"/>
                  </a:solidFill>
                </a:rPr>
                <a:t>UNI</a:t>
              </a:r>
            </a:p>
          </p:txBody>
        </p:sp>
      </p:grpSp>
      <p:sp>
        <p:nvSpPr>
          <p:cNvPr id="20" name="Rectangle 19"/>
          <p:cNvSpPr/>
          <p:nvPr/>
        </p:nvSpPr>
        <p:spPr>
          <a:xfrm>
            <a:off x="611560" y="4005064"/>
            <a:ext cx="4032448" cy="1323439"/>
          </a:xfrm>
          <a:prstGeom prst="rect">
            <a:avLst/>
          </a:prstGeom>
        </p:spPr>
        <p:txBody>
          <a:bodyPr wrap="square">
            <a:spAutoFit/>
          </a:bodyPr>
          <a:lstStyle/>
          <a:p>
            <a:r>
              <a:rPr lang="en-US" sz="2000" dirty="0" smtClean="0">
                <a:solidFill>
                  <a:schemeClr val="bg1"/>
                </a:solidFill>
              </a:rPr>
              <a:t>Although Migration to Ethernet has now been mostly complete, the following slides are retained for completion</a:t>
            </a:r>
            <a:endParaRPr lang="en-US" sz="2000" dirty="0">
              <a:solidFill>
                <a:schemeClr val="bg1"/>
              </a:solidFill>
            </a:endParaRPr>
          </a:p>
        </p:txBody>
      </p:sp>
    </p:spTree>
  </p:cSld>
  <p:clrMapOvr>
    <a:masterClrMapping/>
  </p:clrMapOvr>
  <p:transition spd="med">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0" y="0"/>
            <a:ext cx="9144000" cy="685800"/>
          </a:xfrm>
        </p:spPr>
        <p:txBody>
          <a:bodyPr/>
          <a:lstStyle/>
          <a:p>
            <a:pPr marL="341313" indent="-341313" eaLnBrk="1" hangingPunct="1"/>
            <a:r>
              <a:rPr lang="en-US" dirty="0" smtClean="0"/>
              <a:t>	Use Case: Migration to 3G with Ethernet</a:t>
            </a:r>
          </a:p>
        </p:txBody>
      </p:sp>
      <p:sp>
        <p:nvSpPr>
          <p:cNvPr id="24579" name="Rectangle 3"/>
          <p:cNvSpPr>
            <a:spLocks noGrp="1" noChangeArrowheads="1"/>
          </p:cNvSpPr>
          <p:nvPr>
            <p:ph type="body" idx="1"/>
          </p:nvPr>
        </p:nvSpPr>
        <p:spPr>
          <a:xfrm>
            <a:off x="457200" y="985838"/>
            <a:ext cx="8212138" cy="2595562"/>
          </a:xfrm>
        </p:spPr>
        <p:txBody>
          <a:bodyPr/>
          <a:lstStyle/>
          <a:p>
            <a:pPr eaLnBrk="1" hangingPunct="1">
              <a:lnSpc>
                <a:spcPct val="80000"/>
              </a:lnSpc>
            </a:pPr>
            <a:r>
              <a:rPr lang="en-US" sz="2000" b="0" dirty="0" smtClean="0"/>
              <a:t>Mobile Operator operates 2G and 3G mobile networks</a:t>
            </a:r>
          </a:p>
          <a:p>
            <a:pPr eaLnBrk="1" hangingPunct="1">
              <a:lnSpc>
                <a:spcPct val="80000"/>
              </a:lnSpc>
            </a:pPr>
            <a:endParaRPr lang="en-US" sz="2000" b="0" dirty="0" smtClean="0"/>
          </a:p>
          <a:p>
            <a:pPr eaLnBrk="1" hangingPunct="1">
              <a:lnSpc>
                <a:spcPct val="80000"/>
              </a:lnSpc>
            </a:pPr>
            <a:r>
              <a:rPr lang="en-US" sz="2000" b="0" dirty="0" smtClean="0"/>
              <a:t>RAN Base Station Sites with both 2G and 3G radios</a:t>
            </a:r>
          </a:p>
          <a:p>
            <a:pPr lvl="1" eaLnBrk="1" hangingPunct="1">
              <a:lnSpc>
                <a:spcPct val="80000"/>
              </a:lnSpc>
            </a:pPr>
            <a:endParaRPr lang="en-US" sz="1600" b="0" dirty="0" smtClean="0"/>
          </a:p>
          <a:p>
            <a:pPr eaLnBrk="1" hangingPunct="1">
              <a:lnSpc>
                <a:spcPct val="80000"/>
              </a:lnSpc>
            </a:pPr>
            <a:r>
              <a:rPr lang="en-US" sz="2000" b="0" dirty="0" smtClean="0"/>
              <a:t>Frequency synchronization required – assume no GPS</a:t>
            </a:r>
          </a:p>
          <a:p>
            <a:pPr eaLnBrk="1" hangingPunct="1">
              <a:lnSpc>
                <a:spcPct val="80000"/>
              </a:lnSpc>
            </a:pPr>
            <a:endParaRPr lang="en-US" sz="2000" b="0" dirty="0" smtClean="0"/>
          </a:p>
          <a:p>
            <a:pPr eaLnBrk="1" hangingPunct="1">
              <a:lnSpc>
                <a:spcPct val="80000"/>
              </a:lnSpc>
            </a:pPr>
            <a:r>
              <a:rPr lang="en-US" sz="2000" b="0" dirty="0" smtClean="0"/>
              <a:t>Mobile Operator has TDM leased Lines between BS and NC sites</a:t>
            </a:r>
          </a:p>
        </p:txBody>
      </p:sp>
      <p:sp>
        <p:nvSpPr>
          <p:cNvPr id="24580" name="AutoShape 4"/>
          <p:cNvSpPr>
            <a:spLocks noChangeArrowheads="1"/>
          </p:cNvSpPr>
          <p:nvPr/>
        </p:nvSpPr>
        <p:spPr bwMode="auto">
          <a:xfrm>
            <a:off x="2786063" y="4443413"/>
            <a:ext cx="3962400" cy="990600"/>
          </a:xfrm>
          <a:prstGeom prst="roundRect">
            <a:avLst>
              <a:gd name="adj" fmla="val 16667"/>
            </a:avLst>
          </a:prstGeom>
          <a:solidFill>
            <a:schemeClr val="folHlink"/>
          </a:solidFill>
          <a:ln w="9525">
            <a:solidFill>
              <a:schemeClr val="tx1"/>
            </a:solidFill>
            <a:round/>
            <a:headEnd/>
            <a:tailEnd/>
          </a:ln>
        </p:spPr>
        <p:txBody>
          <a:bodyPr wrap="none" anchor="ctr"/>
          <a:lstStyle/>
          <a:p>
            <a:pPr algn="ctr"/>
            <a:r>
              <a:rPr lang="en-US" b="1" dirty="0">
                <a:solidFill>
                  <a:schemeClr val="bg1"/>
                </a:solidFill>
              </a:rPr>
              <a:t>Legacy Network</a:t>
            </a:r>
          </a:p>
        </p:txBody>
      </p:sp>
      <p:sp>
        <p:nvSpPr>
          <p:cNvPr id="24581" name="Text Box 11"/>
          <p:cNvSpPr txBox="1">
            <a:spLocks noChangeArrowheads="1"/>
          </p:cNvSpPr>
          <p:nvPr/>
        </p:nvSpPr>
        <p:spPr bwMode="auto">
          <a:xfrm>
            <a:off x="7064375" y="3702050"/>
            <a:ext cx="208121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eaLnBrk="1" hangingPunct="1"/>
            <a:r>
              <a:rPr lang="en-US" sz="1000" b="1" dirty="0"/>
              <a:t>TDM Leased Line (1.5 / 2 Mbps)</a:t>
            </a:r>
          </a:p>
        </p:txBody>
      </p:sp>
      <p:grpSp>
        <p:nvGrpSpPr>
          <p:cNvPr id="2" name="Group 12"/>
          <p:cNvGrpSpPr>
            <a:grpSpLocks/>
          </p:cNvGrpSpPr>
          <p:nvPr/>
        </p:nvGrpSpPr>
        <p:grpSpPr bwMode="auto">
          <a:xfrm flipH="1">
            <a:off x="3786188" y="5334000"/>
            <a:ext cx="328612" cy="762000"/>
            <a:chOff x="576" y="1008"/>
            <a:chExt cx="1058" cy="2448"/>
          </a:xfrm>
        </p:grpSpPr>
        <p:pic>
          <p:nvPicPr>
            <p:cNvPr id="24620" name="Picture 13" descr="Tow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6" y="1008"/>
              <a:ext cx="933" cy="2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21" name="Picture 14" descr="ADM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08" y="2784"/>
              <a:ext cx="626" cy="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4583" name="Text Box 22"/>
          <p:cNvSpPr txBox="1">
            <a:spLocks noChangeArrowheads="1"/>
          </p:cNvSpPr>
          <p:nvPr/>
        </p:nvSpPr>
        <p:spPr bwMode="auto">
          <a:xfrm>
            <a:off x="6483350" y="5741988"/>
            <a:ext cx="3524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eaLnBrk="1" hangingPunct="1"/>
            <a:r>
              <a:rPr lang="en-US" sz="1000" b="1" dirty="0"/>
              <a:t>3G</a:t>
            </a:r>
          </a:p>
        </p:txBody>
      </p:sp>
      <p:sp>
        <p:nvSpPr>
          <p:cNvPr id="24584" name="Text Box 23"/>
          <p:cNvSpPr txBox="1">
            <a:spLocks noChangeArrowheads="1"/>
          </p:cNvSpPr>
          <p:nvPr/>
        </p:nvSpPr>
        <p:spPr bwMode="auto">
          <a:xfrm>
            <a:off x="3733800" y="6080125"/>
            <a:ext cx="3524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eaLnBrk="1" hangingPunct="1"/>
            <a:r>
              <a:rPr lang="en-US" sz="1000" b="1" dirty="0"/>
              <a:t>2G</a:t>
            </a:r>
          </a:p>
        </p:txBody>
      </p:sp>
      <p:grpSp>
        <p:nvGrpSpPr>
          <p:cNvPr id="3" name="Group 32"/>
          <p:cNvGrpSpPr>
            <a:grpSpLocks/>
          </p:cNvGrpSpPr>
          <p:nvPr/>
        </p:nvGrpSpPr>
        <p:grpSpPr bwMode="auto">
          <a:xfrm flipH="1">
            <a:off x="5843588" y="5334000"/>
            <a:ext cx="328612" cy="762000"/>
            <a:chOff x="576" y="1008"/>
            <a:chExt cx="1058" cy="2448"/>
          </a:xfrm>
        </p:grpSpPr>
        <p:pic>
          <p:nvPicPr>
            <p:cNvPr id="24618" name="Picture 33" descr="Tow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6" y="1008"/>
              <a:ext cx="933" cy="2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19" name="Picture 34" descr="ADM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08" y="2784"/>
              <a:ext cx="626" cy="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4586" name="Text Box 35"/>
          <p:cNvSpPr txBox="1">
            <a:spLocks noChangeArrowheads="1"/>
          </p:cNvSpPr>
          <p:nvPr/>
        </p:nvSpPr>
        <p:spPr bwMode="auto">
          <a:xfrm>
            <a:off x="5715000" y="6064250"/>
            <a:ext cx="6651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eaLnBrk="1" hangingPunct="1"/>
            <a:r>
              <a:rPr lang="en-US" sz="1000" b="1" dirty="0"/>
              <a:t>2G + 3G</a:t>
            </a:r>
          </a:p>
        </p:txBody>
      </p:sp>
      <p:sp>
        <p:nvSpPr>
          <p:cNvPr id="24587" name="Line 42"/>
          <p:cNvSpPr>
            <a:spLocks noChangeShapeType="1"/>
          </p:cNvSpPr>
          <p:nvPr/>
        </p:nvSpPr>
        <p:spPr bwMode="auto">
          <a:xfrm>
            <a:off x="6705600" y="3825875"/>
            <a:ext cx="381000" cy="0"/>
          </a:xfrm>
          <a:prstGeom prst="line">
            <a:avLst/>
          </a:prstGeom>
          <a:noFill/>
          <a:ln w="38100">
            <a:solidFill>
              <a:srgbClr val="777777"/>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518640" name="Freeform 48"/>
          <p:cNvSpPr>
            <a:spLocks/>
          </p:cNvSpPr>
          <p:nvPr/>
        </p:nvSpPr>
        <p:spPr bwMode="auto">
          <a:xfrm>
            <a:off x="2971800" y="3962400"/>
            <a:ext cx="1143000" cy="1828800"/>
          </a:xfrm>
          <a:custGeom>
            <a:avLst/>
            <a:gdLst>
              <a:gd name="T0" fmla="*/ 2147483647 w 720"/>
              <a:gd name="T1" fmla="*/ 0 h 1152"/>
              <a:gd name="T2" fmla="*/ 2147483647 w 720"/>
              <a:gd name="T3" fmla="*/ 2147483647 h 1152"/>
              <a:gd name="T4" fmla="*/ 0 w 720"/>
              <a:gd name="T5" fmla="*/ 2147483647 h 1152"/>
              <a:gd name="T6" fmla="*/ 0 w 720"/>
              <a:gd name="T7" fmla="*/ 2147483647 h 1152"/>
              <a:gd name="T8" fmla="*/ 0 60000 65536"/>
              <a:gd name="T9" fmla="*/ 0 60000 65536"/>
              <a:gd name="T10" fmla="*/ 0 60000 65536"/>
              <a:gd name="T11" fmla="*/ 0 60000 65536"/>
              <a:gd name="T12" fmla="*/ 0 w 720"/>
              <a:gd name="T13" fmla="*/ 0 h 1152"/>
              <a:gd name="T14" fmla="*/ 720 w 720"/>
              <a:gd name="T15" fmla="*/ 1152 h 1152"/>
            </a:gdLst>
            <a:ahLst/>
            <a:cxnLst>
              <a:cxn ang="T8">
                <a:pos x="T0" y="T1"/>
              </a:cxn>
              <a:cxn ang="T9">
                <a:pos x="T2" y="T3"/>
              </a:cxn>
              <a:cxn ang="T10">
                <a:pos x="T4" y="T5"/>
              </a:cxn>
              <a:cxn ang="T11">
                <a:pos x="T6" y="T7"/>
              </a:cxn>
            </a:cxnLst>
            <a:rect l="T12" t="T13" r="T14" b="T15"/>
            <a:pathLst>
              <a:path w="720" h="1152">
                <a:moveTo>
                  <a:pt x="720" y="0"/>
                </a:moveTo>
                <a:lnTo>
                  <a:pt x="720" y="480"/>
                </a:lnTo>
                <a:lnTo>
                  <a:pt x="0" y="480"/>
                </a:lnTo>
                <a:lnTo>
                  <a:pt x="0" y="1152"/>
                </a:lnTo>
              </a:path>
            </a:pathLst>
          </a:custGeom>
          <a:noFill/>
          <a:ln w="28575">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518641" name="Freeform 49"/>
          <p:cNvSpPr>
            <a:spLocks/>
          </p:cNvSpPr>
          <p:nvPr/>
        </p:nvSpPr>
        <p:spPr bwMode="auto">
          <a:xfrm>
            <a:off x="3852863" y="3962400"/>
            <a:ext cx="304800" cy="1981200"/>
          </a:xfrm>
          <a:custGeom>
            <a:avLst/>
            <a:gdLst>
              <a:gd name="T0" fmla="*/ 2147483647 w 192"/>
              <a:gd name="T1" fmla="*/ 0 h 1248"/>
              <a:gd name="T2" fmla="*/ 2147483647 w 192"/>
              <a:gd name="T3" fmla="*/ 2147483647 h 1248"/>
              <a:gd name="T4" fmla="*/ 0 w 192"/>
              <a:gd name="T5" fmla="*/ 2147483647 h 1248"/>
              <a:gd name="T6" fmla="*/ 0 w 192"/>
              <a:gd name="T7" fmla="*/ 2147483647 h 1248"/>
              <a:gd name="T8" fmla="*/ 0 60000 65536"/>
              <a:gd name="T9" fmla="*/ 0 60000 65536"/>
              <a:gd name="T10" fmla="*/ 0 60000 65536"/>
              <a:gd name="T11" fmla="*/ 0 60000 65536"/>
              <a:gd name="T12" fmla="*/ 0 w 192"/>
              <a:gd name="T13" fmla="*/ 0 h 1248"/>
              <a:gd name="T14" fmla="*/ 192 w 192"/>
              <a:gd name="T15" fmla="*/ 1248 h 1248"/>
            </a:gdLst>
            <a:ahLst/>
            <a:cxnLst>
              <a:cxn ang="T8">
                <a:pos x="T0" y="T1"/>
              </a:cxn>
              <a:cxn ang="T9">
                <a:pos x="T2" y="T3"/>
              </a:cxn>
              <a:cxn ang="T10">
                <a:pos x="T4" y="T5"/>
              </a:cxn>
              <a:cxn ang="T11">
                <a:pos x="T6" y="T7"/>
              </a:cxn>
            </a:cxnLst>
            <a:rect l="T12" t="T13" r="T14" b="T15"/>
            <a:pathLst>
              <a:path w="192" h="1248">
                <a:moveTo>
                  <a:pt x="192" y="0"/>
                </a:moveTo>
                <a:lnTo>
                  <a:pt x="192" y="576"/>
                </a:lnTo>
                <a:lnTo>
                  <a:pt x="0" y="576"/>
                </a:lnTo>
                <a:lnTo>
                  <a:pt x="0" y="1248"/>
                </a:lnTo>
              </a:path>
            </a:pathLst>
          </a:custGeom>
          <a:noFill/>
          <a:ln w="28575">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518642" name="Freeform 50"/>
          <p:cNvSpPr>
            <a:spLocks/>
          </p:cNvSpPr>
          <p:nvPr/>
        </p:nvSpPr>
        <p:spPr bwMode="auto">
          <a:xfrm>
            <a:off x="4202113" y="3962400"/>
            <a:ext cx="609600" cy="2057400"/>
          </a:xfrm>
          <a:custGeom>
            <a:avLst/>
            <a:gdLst>
              <a:gd name="T0" fmla="*/ 0 w 384"/>
              <a:gd name="T1" fmla="*/ 0 h 1296"/>
              <a:gd name="T2" fmla="*/ 0 w 384"/>
              <a:gd name="T3" fmla="*/ 2147483647 h 1296"/>
              <a:gd name="T4" fmla="*/ 2147483647 w 384"/>
              <a:gd name="T5" fmla="*/ 2147483647 h 1296"/>
              <a:gd name="T6" fmla="*/ 2147483647 w 384"/>
              <a:gd name="T7" fmla="*/ 2147483647 h 1296"/>
              <a:gd name="T8" fmla="*/ 0 60000 65536"/>
              <a:gd name="T9" fmla="*/ 0 60000 65536"/>
              <a:gd name="T10" fmla="*/ 0 60000 65536"/>
              <a:gd name="T11" fmla="*/ 0 60000 65536"/>
              <a:gd name="T12" fmla="*/ 0 w 384"/>
              <a:gd name="T13" fmla="*/ 0 h 1296"/>
              <a:gd name="T14" fmla="*/ 384 w 384"/>
              <a:gd name="T15" fmla="*/ 1296 h 1296"/>
            </a:gdLst>
            <a:ahLst/>
            <a:cxnLst>
              <a:cxn ang="T8">
                <a:pos x="T0" y="T1"/>
              </a:cxn>
              <a:cxn ang="T9">
                <a:pos x="T2" y="T3"/>
              </a:cxn>
              <a:cxn ang="T10">
                <a:pos x="T4" y="T5"/>
              </a:cxn>
              <a:cxn ang="T11">
                <a:pos x="T6" y="T7"/>
              </a:cxn>
            </a:cxnLst>
            <a:rect l="T12" t="T13" r="T14" b="T15"/>
            <a:pathLst>
              <a:path w="384" h="1296">
                <a:moveTo>
                  <a:pt x="0" y="0"/>
                </a:moveTo>
                <a:lnTo>
                  <a:pt x="0" y="480"/>
                </a:lnTo>
                <a:lnTo>
                  <a:pt x="384" y="480"/>
                </a:lnTo>
                <a:lnTo>
                  <a:pt x="384" y="1296"/>
                </a:lnTo>
              </a:path>
            </a:pathLst>
          </a:custGeom>
          <a:noFill/>
          <a:ln w="28575">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518643" name="Freeform 51"/>
          <p:cNvSpPr>
            <a:spLocks/>
          </p:cNvSpPr>
          <p:nvPr/>
        </p:nvSpPr>
        <p:spPr bwMode="auto">
          <a:xfrm>
            <a:off x="4244975" y="3995738"/>
            <a:ext cx="1676400" cy="1981200"/>
          </a:xfrm>
          <a:custGeom>
            <a:avLst/>
            <a:gdLst>
              <a:gd name="T0" fmla="*/ 0 w 1056"/>
              <a:gd name="T1" fmla="*/ 0 h 1248"/>
              <a:gd name="T2" fmla="*/ 0 w 1056"/>
              <a:gd name="T3" fmla="*/ 2147483647 h 1248"/>
              <a:gd name="T4" fmla="*/ 2147483647 w 1056"/>
              <a:gd name="T5" fmla="*/ 2147483647 h 1248"/>
              <a:gd name="T6" fmla="*/ 2147483647 w 1056"/>
              <a:gd name="T7" fmla="*/ 2147483647 h 1248"/>
              <a:gd name="T8" fmla="*/ 0 60000 65536"/>
              <a:gd name="T9" fmla="*/ 0 60000 65536"/>
              <a:gd name="T10" fmla="*/ 0 60000 65536"/>
              <a:gd name="T11" fmla="*/ 0 60000 65536"/>
              <a:gd name="T12" fmla="*/ 0 w 1056"/>
              <a:gd name="T13" fmla="*/ 0 h 1248"/>
              <a:gd name="T14" fmla="*/ 1056 w 1056"/>
              <a:gd name="T15" fmla="*/ 1248 h 1248"/>
            </a:gdLst>
            <a:ahLst/>
            <a:cxnLst>
              <a:cxn ang="T8">
                <a:pos x="T0" y="T1"/>
              </a:cxn>
              <a:cxn ang="T9">
                <a:pos x="T2" y="T3"/>
              </a:cxn>
              <a:cxn ang="T10">
                <a:pos x="T4" y="T5"/>
              </a:cxn>
              <a:cxn ang="T11">
                <a:pos x="T6" y="T7"/>
              </a:cxn>
            </a:cxnLst>
            <a:rect l="T12" t="T13" r="T14" b="T15"/>
            <a:pathLst>
              <a:path w="1056" h="1248">
                <a:moveTo>
                  <a:pt x="0" y="0"/>
                </a:moveTo>
                <a:lnTo>
                  <a:pt x="0" y="432"/>
                </a:lnTo>
                <a:lnTo>
                  <a:pt x="1056" y="432"/>
                </a:lnTo>
                <a:lnTo>
                  <a:pt x="1056" y="1248"/>
                </a:lnTo>
              </a:path>
            </a:pathLst>
          </a:custGeom>
          <a:noFill/>
          <a:ln w="28575">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518644" name="Freeform 52"/>
          <p:cNvSpPr>
            <a:spLocks/>
          </p:cNvSpPr>
          <p:nvPr/>
        </p:nvSpPr>
        <p:spPr bwMode="auto">
          <a:xfrm>
            <a:off x="3014663" y="3886200"/>
            <a:ext cx="1828800" cy="1981200"/>
          </a:xfrm>
          <a:custGeom>
            <a:avLst/>
            <a:gdLst>
              <a:gd name="T0" fmla="*/ 2147483647 w 1152"/>
              <a:gd name="T1" fmla="*/ 0 h 1248"/>
              <a:gd name="T2" fmla="*/ 2147483647 w 1152"/>
              <a:gd name="T3" fmla="*/ 2147483647 h 1248"/>
              <a:gd name="T4" fmla="*/ 0 w 1152"/>
              <a:gd name="T5" fmla="*/ 2147483647 h 1248"/>
              <a:gd name="T6" fmla="*/ 0 w 1152"/>
              <a:gd name="T7" fmla="*/ 2147483647 h 1248"/>
              <a:gd name="T8" fmla="*/ 0 60000 65536"/>
              <a:gd name="T9" fmla="*/ 0 60000 65536"/>
              <a:gd name="T10" fmla="*/ 0 60000 65536"/>
              <a:gd name="T11" fmla="*/ 0 60000 65536"/>
              <a:gd name="T12" fmla="*/ 0 w 1152"/>
              <a:gd name="T13" fmla="*/ 0 h 1248"/>
              <a:gd name="T14" fmla="*/ 1152 w 1152"/>
              <a:gd name="T15" fmla="*/ 1248 h 1248"/>
            </a:gdLst>
            <a:ahLst/>
            <a:cxnLst>
              <a:cxn ang="T8">
                <a:pos x="T0" y="T1"/>
              </a:cxn>
              <a:cxn ang="T9">
                <a:pos x="T2" y="T3"/>
              </a:cxn>
              <a:cxn ang="T10">
                <a:pos x="T4" y="T5"/>
              </a:cxn>
              <a:cxn ang="T11">
                <a:pos x="T6" y="T7"/>
              </a:cxn>
            </a:cxnLst>
            <a:rect l="T12" t="T13" r="T14" b="T15"/>
            <a:pathLst>
              <a:path w="1152" h="1248">
                <a:moveTo>
                  <a:pt x="1152" y="0"/>
                </a:moveTo>
                <a:lnTo>
                  <a:pt x="1152" y="720"/>
                </a:lnTo>
                <a:lnTo>
                  <a:pt x="0" y="720"/>
                </a:lnTo>
                <a:lnTo>
                  <a:pt x="0" y="1248"/>
                </a:lnTo>
              </a:path>
            </a:pathLst>
          </a:custGeom>
          <a:noFill/>
          <a:ln w="28575">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518645" name="Freeform 53"/>
          <p:cNvSpPr>
            <a:spLocks/>
          </p:cNvSpPr>
          <p:nvPr/>
        </p:nvSpPr>
        <p:spPr bwMode="auto">
          <a:xfrm>
            <a:off x="3048000" y="3929063"/>
            <a:ext cx="1828800" cy="1981200"/>
          </a:xfrm>
          <a:custGeom>
            <a:avLst/>
            <a:gdLst>
              <a:gd name="T0" fmla="*/ 2147483647 w 1152"/>
              <a:gd name="T1" fmla="*/ 0 h 1248"/>
              <a:gd name="T2" fmla="*/ 2147483647 w 1152"/>
              <a:gd name="T3" fmla="*/ 2147483647 h 1248"/>
              <a:gd name="T4" fmla="*/ 0 w 1152"/>
              <a:gd name="T5" fmla="*/ 2147483647 h 1248"/>
              <a:gd name="T6" fmla="*/ 0 w 1152"/>
              <a:gd name="T7" fmla="*/ 2147483647 h 1248"/>
              <a:gd name="T8" fmla="*/ 0 60000 65536"/>
              <a:gd name="T9" fmla="*/ 0 60000 65536"/>
              <a:gd name="T10" fmla="*/ 0 60000 65536"/>
              <a:gd name="T11" fmla="*/ 0 60000 65536"/>
              <a:gd name="T12" fmla="*/ 0 w 1152"/>
              <a:gd name="T13" fmla="*/ 0 h 1248"/>
              <a:gd name="T14" fmla="*/ 1152 w 1152"/>
              <a:gd name="T15" fmla="*/ 1248 h 1248"/>
            </a:gdLst>
            <a:ahLst/>
            <a:cxnLst>
              <a:cxn ang="T8">
                <a:pos x="T0" y="T1"/>
              </a:cxn>
              <a:cxn ang="T9">
                <a:pos x="T2" y="T3"/>
              </a:cxn>
              <a:cxn ang="T10">
                <a:pos x="T4" y="T5"/>
              </a:cxn>
              <a:cxn ang="T11">
                <a:pos x="T6" y="T7"/>
              </a:cxn>
            </a:cxnLst>
            <a:rect l="T12" t="T13" r="T14" b="T15"/>
            <a:pathLst>
              <a:path w="1152" h="1248">
                <a:moveTo>
                  <a:pt x="1152" y="0"/>
                </a:moveTo>
                <a:lnTo>
                  <a:pt x="1152" y="720"/>
                </a:lnTo>
                <a:lnTo>
                  <a:pt x="0" y="720"/>
                </a:lnTo>
                <a:lnTo>
                  <a:pt x="0" y="1248"/>
                </a:lnTo>
              </a:path>
            </a:pathLst>
          </a:custGeom>
          <a:noFill/>
          <a:ln w="28575">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518646" name="Freeform 54"/>
          <p:cNvSpPr>
            <a:spLocks/>
          </p:cNvSpPr>
          <p:nvPr/>
        </p:nvSpPr>
        <p:spPr bwMode="auto">
          <a:xfrm>
            <a:off x="3081338" y="3971925"/>
            <a:ext cx="1828800" cy="1981200"/>
          </a:xfrm>
          <a:custGeom>
            <a:avLst/>
            <a:gdLst>
              <a:gd name="T0" fmla="*/ 2147483647 w 1152"/>
              <a:gd name="T1" fmla="*/ 0 h 1248"/>
              <a:gd name="T2" fmla="*/ 2147483647 w 1152"/>
              <a:gd name="T3" fmla="*/ 2147483647 h 1248"/>
              <a:gd name="T4" fmla="*/ 0 w 1152"/>
              <a:gd name="T5" fmla="*/ 2147483647 h 1248"/>
              <a:gd name="T6" fmla="*/ 0 w 1152"/>
              <a:gd name="T7" fmla="*/ 2147483647 h 1248"/>
              <a:gd name="T8" fmla="*/ 0 60000 65536"/>
              <a:gd name="T9" fmla="*/ 0 60000 65536"/>
              <a:gd name="T10" fmla="*/ 0 60000 65536"/>
              <a:gd name="T11" fmla="*/ 0 60000 65536"/>
              <a:gd name="T12" fmla="*/ 0 w 1152"/>
              <a:gd name="T13" fmla="*/ 0 h 1248"/>
              <a:gd name="T14" fmla="*/ 1152 w 1152"/>
              <a:gd name="T15" fmla="*/ 1248 h 1248"/>
            </a:gdLst>
            <a:ahLst/>
            <a:cxnLst>
              <a:cxn ang="T8">
                <a:pos x="T0" y="T1"/>
              </a:cxn>
              <a:cxn ang="T9">
                <a:pos x="T2" y="T3"/>
              </a:cxn>
              <a:cxn ang="T10">
                <a:pos x="T4" y="T5"/>
              </a:cxn>
              <a:cxn ang="T11">
                <a:pos x="T6" y="T7"/>
              </a:cxn>
            </a:cxnLst>
            <a:rect l="T12" t="T13" r="T14" b="T15"/>
            <a:pathLst>
              <a:path w="1152" h="1248">
                <a:moveTo>
                  <a:pt x="1152" y="0"/>
                </a:moveTo>
                <a:lnTo>
                  <a:pt x="1152" y="720"/>
                </a:lnTo>
                <a:lnTo>
                  <a:pt x="0" y="720"/>
                </a:lnTo>
                <a:lnTo>
                  <a:pt x="0" y="1248"/>
                </a:lnTo>
              </a:path>
            </a:pathLst>
          </a:custGeom>
          <a:noFill/>
          <a:ln w="28575">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grpSp>
        <p:nvGrpSpPr>
          <p:cNvPr id="4" name="Group 15"/>
          <p:cNvGrpSpPr>
            <a:grpSpLocks/>
          </p:cNvGrpSpPr>
          <p:nvPr/>
        </p:nvGrpSpPr>
        <p:grpSpPr bwMode="auto">
          <a:xfrm>
            <a:off x="2743200" y="5257800"/>
            <a:ext cx="328613" cy="762000"/>
            <a:chOff x="576" y="1008"/>
            <a:chExt cx="1058" cy="2448"/>
          </a:xfrm>
        </p:grpSpPr>
        <p:pic>
          <p:nvPicPr>
            <p:cNvPr id="24616" name="Picture 16" descr="Tow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6" y="1008"/>
              <a:ext cx="933" cy="2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17" name="Picture 17" descr="ADM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08" y="2784"/>
              <a:ext cx="626" cy="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4596" name="Text Box 21"/>
          <p:cNvSpPr txBox="1">
            <a:spLocks noChangeArrowheads="1"/>
          </p:cNvSpPr>
          <p:nvPr/>
        </p:nvSpPr>
        <p:spPr bwMode="auto">
          <a:xfrm>
            <a:off x="2611438" y="5943600"/>
            <a:ext cx="6651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eaLnBrk="1" hangingPunct="1"/>
            <a:r>
              <a:rPr lang="en-US" sz="1000" b="1" dirty="0"/>
              <a:t>2G + 3G</a:t>
            </a:r>
          </a:p>
        </p:txBody>
      </p:sp>
      <p:sp>
        <p:nvSpPr>
          <p:cNvPr id="1518647" name="Freeform 55"/>
          <p:cNvSpPr>
            <a:spLocks/>
          </p:cNvSpPr>
          <p:nvPr/>
        </p:nvSpPr>
        <p:spPr bwMode="auto">
          <a:xfrm>
            <a:off x="4865688" y="3962400"/>
            <a:ext cx="76200" cy="2057400"/>
          </a:xfrm>
          <a:custGeom>
            <a:avLst/>
            <a:gdLst>
              <a:gd name="T0" fmla="*/ 2147483647 w 48"/>
              <a:gd name="T1" fmla="*/ 0 h 1296"/>
              <a:gd name="T2" fmla="*/ 2147483647 w 48"/>
              <a:gd name="T3" fmla="*/ 2147483647 h 1296"/>
              <a:gd name="T4" fmla="*/ 0 w 48"/>
              <a:gd name="T5" fmla="*/ 2147483647 h 1296"/>
              <a:gd name="T6" fmla="*/ 0 w 48"/>
              <a:gd name="T7" fmla="*/ 2147483647 h 1296"/>
              <a:gd name="T8" fmla="*/ 0 60000 65536"/>
              <a:gd name="T9" fmla="*/ 0 60000 65536"/>
              <a:gd name="T10" fmla="*/ 0 60000 65536"/>
              <a:gd name="T11" fmla="*/ 0 60000 65536"/>
              <a:gd name="T12" fmla="*/ 0 w 48"/>
              <a:gd name="T13" fmla="*/ 0 h 1296"/>
              <a:gd name="T14" fmla="*/ 48 w 48"/>
              <a:gd name="T15" fmla="*/ 1296 h 1296"/>
            </a:gdLst>
            <a:ahLst/>
            <a:cxnLst>
              <a:cxn ang="T8">
                <a:pos x="T0" y="T1"/>
              </a:cxn>
              <a:cxn ang="T9">
                <a:pos x="T2" y="T3"/>
              </a:cxn>
              <a:cxn ang="T10">
                <a:pos x="T4" y="T5"/>
              </a:cxn>
              <a:cxn ang="T11">
                <a:pos x="T6" y="T7"/>
              </a:cxn>
            </a:cxnLst>
            <a:rect l="T12" t="T13" r="T14" b="T15"/>
            <a:pathLst>
              <a:path w="48" h="1296">
                <a:moveTo>
                  <a:pt x="48" y="0"/>
                </a:moveTo>
                <a:lnTo>
                  <a:pt x="48" y="768"/>
                </a:lnTo>
                <a:lnTo>
                  <a:pt x="0" y="768"/>
                </a:lnTo>
                <a:lnTo>
                  <a:pt x="0" y="1296"/>
                </a:lnTo>
              </a:path>
            </a:pathLst>
          </a:custGeom>
          <a:noFill/>
          <a:ln w="28575">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518648" name="Freeform 56"/>
          <p:cNvSpPr>
            <a:spLocks/>
          </p:cNvSpPr>
          <p:nvPr/>
        </p:nvSpPr>
        <p:spPr bwMode="auto">
          <a:xfrm>
            <a:off x="4899025" y="3995738"/>
            <a:ext cx="76200" cy="2057400"/>
          </a:xfrm>
          <a:custGeom>
            <a:avLst/>
            <a:gdLst>
              <a:gd name="T0" fmla="*/ 2147483647 w 48"/>
              <a:gd name="T1" fmla="*/ 0 h 1296"/>
              <a:gd name="T2" fmla="*/ 2147483647 w 48"/>
              <a:gd name="T3" fmla="*/ 2147483647 h 1296"/>
              <a:gd name="T4" fmla="*/ 0 w 48"/>
              <a:gd name="T5" fmla="*/ 2147483647 h 1296"/>
              <a:gd name="T6" fmla="*/ 0 w 48"/>
              <a:gd name="T7" fmla="*/ 2147483647 h 1296"/>
              <a:gd name="T8" fmla="*/ 0 60000 65536"/>
              <a:gd name="T9" fmla="*/ 0 60000 65536"/>
              <a:gd name="T10" fmla="*/ 0 60000 65536"/>
              <a:gd name="T11" fmla="*/ 0 60000 65536"/>
              <a:gd name="T12" fmla="*/ 0 w 48"/>
              <a:gd name="T13" fmla="*/ 0 h 1296"/>
              <a:gd name="T14" fmla="*/ 48 w 48"/>
              <a:gd name="T15" fmla="*/ 1296 h 1296"/>
            </a:gdLst>
            <a:ahLst/>
            <a:cxnLst>
              <a:cxn ang="T8">
                <a:pos x="T0" y="T1"/>
              </a:cxn>
              <a:cxn ang="T9">
                <a:pos x="T2" y="T3"/>
              </a:cxn>
              <a:cxn ang="T10">
                <a:pos x="T4" y="T5"/>
              </a:cxn>
              <a:cxn ang="T11">
                <a:pos x="T6" y="T7"/>
              </a:cxn>
            </a:cxnLst>
            <a:rect l="T12" t="T13" r="T14" b="T15"/>
            <a:pathLst>
              <a:path w="48" h="1296">
                <a:moveTo>
                  <a:pt x="48" y="0"/>
                </a:moveTo>
                <a:lnTo>
                  <a:pt x="48" y="768"/>
                </a:lnTo>
                <a:lnTo>
                  <a:pt x="0" y="768"/>
                </a:lnTo>
                <a:lnTo>
                  <a:pt x="0" y="1296"/>
                </a:lnTo>
              </a:path>
            </a:pathLst>
          </a:custGeom>
          <a:noFill/>
          <a:ln w="28575">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518649" name="Freeform 57"/>
          <p:cNvSpPr>
            <a:spLocks/>
          </p:cNvSpPr>
          <p:nvPr/>
        </p:nvSpPr>
        <p:spPr bwMode="auto">
          <a:xfrm>
            <a:off x="4930775" y="4029075"/>
            <a:ext cx="76200" cy="2057400"/>
          </a:xfrm>
          <a:custGeom>
            <a:avLst/>
            <a:gdLst>
              <a:gd name="T0" fmla="*/ 2147483647 w 48"/>
              <a:gd name="T1" fmla="*/ 0 h 1296"/>
              <a:gd name="T2" fmla="*/ 2147483647 w 48"/>
              <a:gd name="T3" fmla="*/ 2147483647 h 1296"/>
              <a:gd name="T4" fmla="*/ 0 w 48"/>
              <a:gd name="T5" fmla="*/ 2147483647 h 1296"/>
              <a:gd name="T6" fmla="*/ 0 w 48"/>
              <a:gd name="T7" fmla="*/ 2147483647 h 1296"/>
              <a:gd name="T8" fmla="*/ 0 60000 65536"/>
              <a:gd name="T9" fmla="*/ 0 60000 65536"/>
              <a:gd name="T10" fmla="*/ 0 60000 65536"/>
              <a:gd name="T11" fmla="*/ 0 60000 65536"/>
              <a:gd name="T12" fmla="*/ 0 w 48"/>
              <a:gd name="T13" fmla="*/ 0 h 1296"/>
              <a:gd name="T14" fmla="*/ 48 w 48"/>
              <a:gd name="T15" fmla="*/ 1296 h 1296"/>
            </a:gdLst>
            <a:ahLst/>
            <a:cxnLst>
              <a:cxn ang="T8">
                <a:pos x="T0" y="T1"/>
              </a:cxn>
              <a:cxn ang="T9">
                <a:pos x="T2" y="T3"/>
              </a:cxn>
              <a:cxn ang="T10">
                <a:pos x="T4" y="T5"/>
              </a:cxn>
              <a:cxn ang="T11">
                <a:pos x="T6" y="T7"/>
              </a:cxn>
            </a:cxnLst>
            <a:rect l="T12" t="T13" r="T14" b="T15"/>
            <a:pathLst>
              <a:path w="48" h="1296">
                <a:moveTo>
                  <a:pt x="48" y="0"/>
                </a:moveTo>
                <a:lnTo>
                  <a:pt x="48" y="768"/>
                </a:lnTo>
                <a:lnTo>
                  <a:pt x="0" y="768"/>
                </a:lnTo>
                <a:lnTo>
                  <a:pt x="0" y="1296"/>
                </a:lnTo>
              </a:path>
            </a:pathLst>
          </a:custGeom>
          <a:noFill/>
          <a:ln w="28575">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grpSp>
        <p:nvGrpSpPr>
          <p:cNvPr id="5" name="Group 26"/>
          <p:cNvGrpSpPr>
            <a:grpSpLocks/>
          </p:cNvGrpSpPr>
          <p:nvPr/>
        </p:nvGrpSpPr>
        <p:grpSpPr bwMode="auto">
          <a:xfrm>
            <a:off x="4624388" y="5410200"/>
            <a:ext cx="328612" cy="762000"/>
            <a:chOff x="576" y="1008"/>
            <a:chExt cx="1058" cy="2448"/>
          </a:xfrm>
        </p:grpSpPr>
        <p:pic>
          <p:nvPicPr>
            <p:cNvPr id="24614" name="Picture 27" descr="Tow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6" y="1008"/>
              <a:ext cx="933" cy="2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15" name="Picture 28" descr="ADM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08" y="2784"/>
              <a:ext cx="626" cy="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4601" name="Text Box 29"/>
          <p:cNvSpPr txBox="1">
            <a:spLocks noChangeArrowheads="1"/>
          </p:cNvSpPr>
          <p:nvPr/>
        </p:nvSpPr>
        <p:spPr bwMode="auto">
          <a:xfrm>
            <a:off x="4516438" y="6096000"/>
            <a:ext cx="6651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eaLnBrk="1" hangingPunct="1"/>
            <a:r>
              <a:rPr lang="en-US" sz="1000" b="1" dirty="0"/>
              <a:t>2G + 3G</a:t>
            </a:r>
          </a:p>
        </p:txBody>
      </p:sp>
      <p:sp>
        <p:nvSpPr>
          <p:cNvPr id="1518650" name="Freeform 58"/>
          <p:cNvSpPr>
            <a:spLocks/>
          </p:cNvSpPr>
          <p:nvPr/>
        </p:nvSpPr>
        <p:spPr bwMode="auto">
          <a:xfrm>
            <a:off x="5203825" y="3995738"/>
            <a:ext cx="685800" cy="1981200"/>
          </a:xfrm>
          <a:custGeom>
            <a:avLst/>
            <a:gdLst>
              <a:gd name="T0" fmla="*/ 0 w 432"/>
              <a:gd name="T1" fmla="*/ 0 h 1248"/>
              <a:gd name="T2" fmla="*/ 0 w 432"/>
              <a:gd name="T3" fmla="*/ 2147483647 h 1248"/>
              <a:gd name="T4" fmla="*/ 2147483647 w 432"/>
              <a:gd name="T5" fmla="*/ 2147483647 h 1248"/>
              <a:gd name="T6" fmla="*/ 2147483647 w 432"/>
              <a:gd name="T7" fmla="*/ 2147483647 h 1248"/>
              <a:gd name="T8" fmla="*/ 0 60000 65536"/>
              <a:gd name="T9" fmla="*/ 0 60000 65536"/>
              <a:gd name="T10" fmla="*/ 0 60000 65536"/>
              <a:gd name="T11" fmla="*/ 0 60000 65536"/>
              <a:gd name="T12" fmla="*/ 0 w 432"/>
              <a:gd name="T13" fmla="*/ 0 h 1248"/>
              <a:gd name="T14" fmla="*/ 432 w 432"/>
              <a:gd name="T15" fmla="*/ 1248 h 1248"/>
            </a:gdLst>
            <a:ahLst/>
            <a:cxnLst>
              <a:cxn ang="T8">
                <a:pos x="T0" y="T1"/>
              </a:cxn>
              <a:cxn ang="T9">
                <a:pos x="T2" y="T3"/>
              </a:cxn>
              <a:cxn ang="T10">
                <a:pos x="T4" y="T5"/>
              </a:cxn>
              <a:cxn ang="T11">
                <a:pos x="T6" y="T7"/>
              </a:cxn>
            </a:cxnLst>
            <a:rect l="T12" t="T13" r="T14" b="T15"/>
            <a:pathLst>
              <a:path w="432" h="1248">
                <a:moveTo>
                  <a:pt x="0" y="0"/>
                </a:moveTo>
                <a:lnTo>
                  <a:pt x="0" y="816"/>
                </a:lnTo>
                <a:lnTo>
                  <a:pt x="432" y="816"/>
                </a:lnTo>
                <a:lnTo>
                  <a:pt x="432" y="1248"/>
                </a:lnTo>
              </a:path>
            </a:pathLst>
          </a:custGeom>
          <a:noFill/>
          <a:ln w="28575">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518651" name="Freeform 59"/>
          <p:cNvSpPr>
            <a:spLocks/>
          </p:cNvSpPr>
          <p:nvPr/>
        </p:nvSpPr>
        <p:spPr bwMode="auto">
          <a:xfrm>
            <a:off x="5170488" y="4027488"/>
            <a:ext cx="685800" cy="1981200"/>
          </a:xfrm>
          <a:custGeom>
            <a:avLst/>
            <a:gdLst>
              <a:gd name="T0" fmla="*/ 0 w 432"/>
              <a:gd name="T1" fmla="*/ 0 h 1248"/>
              <a:gd name="T2" fmla="*/ 0 w 432"/>
              <a:gd name="T3" fmla="*/ 2147483647 h 1248"/>
              <a:gd name="T4" fmla="*/ 2147483647 w 432"/>
              <a:gd name="T5" fmla="*/ 2147483647 h 1248"/>
              <a:gd name="T6" fmla="*/ 2147483647 w 432"/>
              <a:gd name="T7" fmla="*/ 2147483647 h 1248"/>
              <a:gd name="T8" fmla="*/ 0 60000 65536"/>
              <a:gd name="T9" fmla="*/ 0 60000 65536"/>
              <a:gd name="T10" fmla="*/ 0 60000 65536"/>
              <a:gd name="T11" fmla="*/ 0 60000 65536"/>
              <a:gd name="T12" fmla="*/ 0 w 432"/>
              <a:gd name="T13" fmla="*/ 0 h 1248"/>
              <a:gd name="T14" fmla="*/ 432 w 432"/>
              <a:gd name="T15" fmla="*/ 1248 h 1248"/>
            </a:gdLst>
            <a:ahLst/>
            <a:cxnLst>
              <a:cxn ang="T8">
                <a:pos x="T0" y="T1"/>
              </a:cxn>
              <a:cxn ang="T9">
                <a:pos x="T2" y="T3"/>
              </a:cxn>
              <a:cxn ang="T10">
                <a:pos x="T4" y="T5"/>
              </a:cxn>
              <a:cxn ang="T11">
                <a:pos x="T6" y="T7"/>
              </a:cxn>
            </a:cxnLst>
            <a:rect l="T12" t="T13" r="T14" b="T15"/>
            <a:pathLst>
              <a:path w="432" h="1248">
                <a:moveTo>
                  <a:pt x="0" y="0"/>
                </a:moveTo>
                <a:lnTo>
                  <a:pt x="0" y="816"/>
                </a:lnTo>
                <a:lnTo>
                  <a:pt x="432" y="816"/>
                </a:lnTo>
                <a:lnTo>
                  <a:pt x="432" y="1248"/>
                </a:lnTo>
              </a:path>
            </a:pathLst>
          </a:custGeom>
          <a:noFill/>
          <a:ln w="28575">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518652" name="Freeform 60"/>
          <p:cNvSpPr>
            <a:spLocks/>
          </p:cNvSpPr>
          <p:nvPr/>
        </p:nvSpPr>
        <p:spPr bwMode="auto">
          <a:xfrm>
            <a:off x="5257800" y="3962400"/>
            <a:ext cx="1219200" cy="1752600"/>
          </a:xfrm>
          <a:custGeom>
            <a:avLst/>
            <a:gdLst>
              <a:gd name="T0" fmla="*/ 0 w 768"/>
              <a:gd name="T1" fmla="*/ 0 h 1104"/>
              <a:gd name="T2" fmla="*/ 0 w 768"/>
              <a:gd name="T3" fmla="*/ 2147483647 h 1104"/>
              <a:gd name="T4" fmla="*/ 2147483647 w 768"/>
              <a:gd name="T5" fmla="*/ 2147483647 h 1104"/>
              <a:gd name="T6" fmla="*/ 2147483647 w 768"/>
              <a:gd name="T7" fmla="*/ 2147483647 h 1104"/>
              <a:gd name="T8" fmla="*/ 0 60000 65536"/>
              <a:gd name="T9" fmla="*/ 0 60000 65536"/>
              <a:gd name="T10" fmla="*/ 0 60000 65536"/>
              <a:gd name="T11" fmla="*/ 0 60000 65536"/>
              <a:gd name="T12" fmla="*/ 0 w 768"/>
              <a:gd name="T13" fmla="*/ 0 h 1104"/>
              <a:gd name="T14" fmla="*/ 768 w 768"/>
              <a:gd name="T15" fmla="*/ 1104 h 1104"/>
            </a:gdLst>
            <a:ahLst/>
            <a:cxnLst>
              <a:cxn ang="T8">
                <a:pos x="T0" y="T1"/>
              </a:cxn>
              <a:cxn ang="T9">
                <a:pos x="T2" y="T3"/>
              </a:cxn>
              <a:cxn ang="T10">
                <a:pos x="T4" y="T5"/>
              </a:cxn>
              <a:cxn ang="T11">
                <a:pos x="T6" y="T7"/>
              </a:cxn>
            </a:cxnLst>
            <a:rect l="T12" t="T13" r="T14" b="T15"/>
            <a:pathLst>
              <a:path w="768" h="1104">
                <a:moveTo>
                  <a:pt x="0" y="0"/>
                </a:moveTo>
                <a:lnTo>
                  <a:pt x="0" y="432"/>
                </a:lnTo>
                <a:lnTo>
                  <a:pt x="768" y="432"/>
                </a:lnTo>
                <a:lnTo>
                  <a:pt x="768" y="1104"/>
                </a:lnTo>
              </a:path>
            </a:pathLst>
          </a:custGeom>
          <a:noFill/>
          <a:ln w="28575">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518653" name="Freeform 61"/>
          <p:cNvSpPr>
            <a:spLocks/>
          </p:cNvSpPr>
          <p:nvPr/>
        </p:nvSpPr>
        <p:spPr bwMode="auto">
          <a:xfrm>
            <a:off x="5291138" y="3930650"/>
            <a:ext cx="1219200" cy="1752600"/>
          </a:xfrm>
          <a:custGeom>
            <a:avLst/>
            <a:gdLst>
              <a:gd name="T0" fmla="*/ 0 w 768"/>
              <a:gd name="T1" fmla="*/ 0 h 1104"/>
              <a:gd name="T2" fmla="*/ 0 w 768"/>
              <a:gd name="T3" fmla="*/ 2147483647 h 1104"/>
              <a:gd name="T4" fmla="*/ 2147483647 w 768"/>
              <a:gd name="T5" fmla="*/ 2147483647 h 1104"/>
              <a:gd name="T6" fmla="*/ 2147483647 w 768"/>
              <a:gd name="T7" fmla="*/ 2147483647 h 1104"/>
              <a:gd name="T8" fmla="*/ 0 60000 65536"/>
              <a:gd name="T9" fmla="*/ 0 60000 65536"/>
              <a:gd name="T10" fmla="*/ 0 60000 65536"/>
              <a:gd name="T11" fmla="*/ 0 60000 65536"/>
              <a:gd name="T12" fmla="*/ 0 w 768"/>
              <a:gd name="T13" fmla="*/ 0 h 1104"/>
              <a:gd name="T14" fmla="*/ 768 w 768"/>
              <a:gd name="T15" fmla="*/ 1104 h 1104"/>
            </a:gdLst>
            <a:ahLst/>
            <a:cxnLst>
              <a:cxn ang="T8">
                <a:pos x="T0" y="T1"/>
              </a:cxn>
              <a:cxn ang="T9">
                <a:pos x="T2" y="T3"/>
              </a:cxn>
              <a:cxn ang="T10">
                <a:pos x="T4" y="T5"/>
              </a:cxn>
              <a:cxn ang="T11">
                <a:pos x="T6" y="T7"/>
              </a:cxn>
            </a:cxnLst>
            <a:rect l="T12" t="T13" r="T14" b="T15"/>
            <a:pathLst>
              <a:path w="768" h="1104">
                <a:moveTo>
                  <a:pt x="0" y="0"/>
                </a:moveTo>
                <a:lnTo>
                  <a:pt x="0" y="432"/>
                </a:lnTo>
                <a:lnTo>
                  <a:pt x="768" y="432"/>
                </a:lnTo>
                <a:lnTo>
                  <a:pt x="768" y="1104"/>
                </a:lnTo>
              </a:path>
            </a:pathLst>
          </a:custGeom>
          <a:noFill/>
          <a:ln w="28575">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518654" name="Freeform 62"/>
          <p:cNvSpPr>
            <a:spLocks/>
          </p:cNvSpPr>
          <p:nvPr/>
        </p:nvSpPr>
        <p:spPr bwMode="auto">
          <a:xfrm>
            <a:off x="5322888" y="3897313"/>
            <a:ext cx="1219200" cy="1752600"/>
          </a:xfrm>
          <a:custGeom>
            <a:avLst/>
            <a:gdLst>
              <a:gd name="T0" fmla="*/ 0 w 768"/>
              <a:gd name="T1" fmla="*/ 0 h 1104"/>
              <a:gd name="T2" fmla="*/ 0 w 768"/>
              <a:gd name="T3" fmla="*/ 2147483647 h 1104"/>
              <a:gd name="T4" fmla="*/ 2147483647 w 768"/>
              <a:gd name="T5" fmla="*/ 2147483647 h 1104"/>
              <a:gd name="T6" fmla="*/ 2147483647 w 768"/>
              <a:gd name="T7" fmla="*/ 2147483647 h 1104"/>
              <a:gd name="T8" fmla="*/ 0 60000 65536"/>
              <a:gd name="T9" fmla="*/ 0 60000 65536"/>
              <a:gd name="T10" fmla="*/ 0 60000 65536"/>
              <a:gd name="T11" fmla="*/ 0 60000 65536"/>
              <a:gd name="T12" fmla="*/ 0 w 768"/>
              <a:gd name="T13" fmla="*/ 0 h 1104"/>
              <a:gd name="T14" fmla="*/ 768 w 768"/>
              <a:gd name="T15" fmla="*/ 1104 h 1104"/>
            </a:gdLst>
            <a:ahLst/>
            <a:cxnLst>
              <a:cxn ang="T8">
                <a:pos x="T0" y="T1"/>
              </a:cxn>
              <a:cxn ang="T9">
                <a:pos x="T2" y="T3"/>
              </a:cxn>
              <a:cxn ang="T10">
                <a:pos x="T4" y="T5"/>
              </a:cxn>
              <a:cxn ang="T11">
                <a:pos x="T6" y="T7"/>
              </a:cxn>
            </a:cxnLst>
            <a:rect l="T12" t="T13" r="T14" b="T15"/>
            <a:pathLst>
              <a:path w="768" h="1104">
                <a:moveTo>
                  <a:pt x="0" y="0"/>
                </a:moveTo>
                <a:lnTo>
                  <a:pt x="0" y="432"/>
                </a:lnTo>
                <a:lnTo>
                  <a:pt x="768" y="432"/>
                </a:lnTo>
                <a:lnTo>
                  <a:pt x="768" y="1104"/>
                </a:lnTo>
              </a:path>
            </a:pathLst>
          </a:custGeom>
          <a:noFill/>
          <a:ln w="28575">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grpSp>
        <p:nvGrpSpPr>
          <p:cNvPr id="6" name="Group 18"/>
          <p:cNvGrpSpPr>
            <a:grpSpLocks/>
          </p:cNvGrpSpPr>
          <p:nvPr/>
        </p:nvGrpSpPr>
        <p:grpSpPr bwMode="auto">
          <a:xfrm flipH="1">
            <a:off x="6453188" y="5029200"/>
            <a:ext cx="328612" cy="762000"/>
            <a:chOff x="576" y="1008"/>
            <a:chExt cx="1058" cy="2448"/>
          </a:xfrm>
        </p:grpSpPr>
        <p:pic>
          <p:nvPicPr>
            <p:cNvPr id="24612" name="Picture 19" descr="Tow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6" y="1008"/>
              <a:ext cx="933" cy="2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13" name="Picture 20" descr="ADM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08" y="2784"/>
              <a:ext cx="626" cy="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4608" name="Picture 36" descr="ranbox"/>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62400" y="3598863"/>
            <a:ext cx="59848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609" name="Text Box 37"/>
          <p:cNvSpPr txBox="1">
            <a:spLocks noChangeArrowheads="1"/>
          </p:cNvSpPr>
          <p:nvPr/>
        </p:nvSpPr>
        <p:spPr bwMode="auto">
          <a:xfrm>
            <a:off x="4049713" y="3595688"/>
            <a:ext cx="45243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eaLnBrk="1" hangingPunct="1"/>
            <a:r>
              <a:rPr lang="en-US" sz="1000" b="1" dirty="0"/>
              <a:t>BSC</a:t>
            </a:r>
          </a:p>
        </p:txBody>
      </p:sp>
      <p:pic>
        <p:nvPicPr>
          <p:cNvPr id="24610" name="Picture 45" descr="ranbox"/>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00600" y="3581400"/>
            <a:ext cx="5984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611" name="Text Box 46"/>
          <p:cNvSpPr txBox="1">
            <a:spLocks noChangeArrowheads="1"/>
          </p:cNvSpPr>
          <p:nvPr/>
        </p:nvSpPr>
        <p:spPr bwMode="auto">
          <a:xfrm>
            <a:off x="4876800" y="3598863"/>
            <a:ext cx="4603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eaLnBrk="1" hangingPunct="1"/>
            <a:r>
              <a:rPr lang="en-US" sz="1000" b="1" dirty="0"/>
              <a:t>RNC</a:t>
            </a:r>
          </a:p>
        </p:txBody>
      </p:sp>
      <p:sp>
        <p:nvSpPr>
          <p:cNvPr id="46" name="Line Callout 2 45"/>
          <p:cNvSpPr/>
          <p:nvPr/>
        </p:nvSpPr>
        <p:spPr>
          <a:xfrm>
            <a:off x="7010400" y="4038600"/>
            <a:ext cx="1981200" cy="609600"/>
          </a:xfrm>
          <a:prstGeom prst="borderCallout2">
            <a:avLst>
              <a:gd name="adj1" fmla="val 52332"/>
              <a:gd name="adj2" fmla="val 622"/>
              <a:gd name="adj3" fmla="val 34422"/>
              <a:gd name="adj4" fmla="val -40777"/>
              <a:gd name="adj5" fmla="val 36381"/>
              <a:gd name="adj6" fmla="val -8522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Migration 1: Growth in Data (IP) Traffic</a:t>
            </a:r>
            <a:endParaRPr lang="en-US" sz="1400" dirty="0"/>
          </a:p>
        </p:txBody>
      </p:sp>
      <p:sp>
        <p:nvSpPr>
          <p:cNvPr id="47" name="Line Callout 2 46"/>
          <p:cNvSpPr/>
          <p:nvPr/>
        </p:nvSpPr>
        <p:spPr>
          <a:xfrm>
            <a:off x="6934200" y="4953000"/>
            <a:ext cx="1981200" cy="609600"/>
          </a:xfrm>
          <a:prstGeom prst="borderCallout2">
            <a:avLst>
              <a:gd name="adj1" fmla="val 52332"/>
              <a:gd name="adj2" fmla="val 622"/>
              <a:gd name="adj3" fmla="val 36661"/>
              <a:gd name="adj4" fmla="val -8400"/>
              <a:gd name="adj5" fmla="val -6156"/>
              <a:gd name="adj6" fmla="val -2322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Migration 2: Need scalable Backhaul</a:t>
            </a:r>
            <a:endParaRPr lang="en-US" sz="1400"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518640"/>
                                        </p:tgtEl>
                                        <p:attrNameLst>
                                          <p:attrName>style.visibility</p:attrName>
                                        </p:attrNameLst>
                                      </p:cBhvr>
                                      <p:to>
                                        <p:strVal val="visible"/>
                                      </p:to>
                                    </p:set>
                                    <p:animEffect transition="in" filter="wipe(up)">
                                      <p:cBhvr>
                                        <p:cTn id="7" dur="1000"/>
                                        <p:tgtEl>
                                          <p:spTgt spid="1518640"/>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518642"/>
                                        </p:tgtEl>
                                        <p:attrNameLst>
                                          <p:attrName>style.visibility</p:attrName>
                                        </p:attrNameLst>
                                      </p:cBhvr>
                                      <p:to>
                                        <p:strVal val="visible"/>
                                      </p:to>
                                    </p:set>
                                    <p:animEffect transition="in" filter="wipe(up)">
                                      <p:cBhvr>
                                        <p:cTn id="10" dur="1000"/>
                                        <p:tgtEl>
                                          <p:spTgt spid="1518642"/>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1518643"/>
                                        </p:tgtEl>
                                        <p:attrNameLst>
                                          <p:attrName>style.visibility</p:attrName>
                                        </p:attrNameLst>
                                      </p:cBhvr>
                                      <p:to>
                                        <p:strVal val="visible"/>
                                      </p:to>
                                    </p:set>
                                    <p:animEffect transition="in" filter="wipe(up)">
                                      <p:cBhvr>
                                        <p:cTn id="13" dur="1000"/>
                                        <p:tgtEl>
                                          <p:spTgt spid="1518643"/>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1518641"/>
                                        </p:tgtEl>
                                        <p:attrNameLst>
                                          <p:attrName>style.visibility</p:attrName>
                                        </p:attrNameLst>
                                      </p:cBhvr>
                                      <p:to>
                                        <p:strVal val="visible"/>
                                      </p:to>
                                    </p:set>
                                    <p:animEffect transition="in" filter="wipe(up)">
                                      <p:cBhvr>
                                        <p:cTn id="16" dur="1000"/>
                                        <p:tgtEl>
                                          <p:spTgt spid="1518641"/>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1518644"/>
                                        </p:tgtEl>
                                        <p:attrNameLst>
                                          <p:attrName>style.visibility</p:attrName>
                                        </p:attrNameLst>
                                      </p:cBhvr>
                                      <p:to>
                                        <p:strVal val="visible"/>
                                      </p:to>
                                    </p:set>
                                    <p:animEffect transition="in" filter="wipe(up)">
                                      <p:cBhvr>
                                        <p:cTn id="21" dur="1000"/>
                                        <p:tgtEl>
                                          <p:spTgt spid="1518644"/>
                                        </p:tgtEl>
                                      </p:cBhvr>
                                    </p:animEffect>
                                  </p:childTnLst>
                                </p:cTn>
                              </p:par>
                              <p:par>
                                <p:cTn id="22" presetID="22" presetClass="entr" presetSubtype="1" fill="hold" grpId="0" nodeType="withEffect">
                                  <p:stCondLst>
                                    <p:cond delay="0"/>
                                  </p:stCondLst>
                                  <p:childTnLst>
                                    <p:set>
                                      <p:cBhvr>
                                        <p:cTn id="23" dur="1" fill="hold">
                                          <p:stCondLst>
                                            <p:cond delay="0"/>
                                          </p:stCondLst>
                                        </p:cTn>
                                        <p:tgtEl>
                                          <p:spTgt spid="1518645"/>
                                        </p:tgtEl>
                                        <p:attrNameLst>
                                          <p:attrName>style.visibility</p:attrName>
                                        </p:attrNameLst>
                                      </p:cBhvr>
                                      <p:to>
                                        <p:strVal val="visible"/>
                                      </p:to>
                                    </p:set>
                                    <p:animEffect transition="in" filter="wipe(up)">
                                      <p:cBhvr>
                                        <p:cTn id="24" dur="1000"/>
                                        <p:tgtEl>
                                          <p:spTgt spid="1518645"/>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518646"/>
                                        </p:tgtEl>
                                        <p:attrNameLst>
                                          <p:attrName>style.visibility</p:attrName>
                                        </p:attrNameLst>
                                      </p:cBhvr>
                                      <p:to>
                                        <p:strVal val="visible"/>
                                      </p:to>
                                    </p:set>
                                    <p:animEffect transition="in" filter="wipe(up)">
                                      <p:cBhvr>
                                        <p:cTn id="27" dur="1000"/>
                                        <p:tgtEl>
                                          <p:spTgt spid="1518646"/>
                                        </p:tgtEl>
                                      </p:cBhvr>
                                    </p:animEffect>
                                  </p:childTnLst>
                                </p:cTn>
                              </p:par>
                            </p:childTnLst>
                          </p:cTn>
                        </p:par>
                        <p:par>
                          <p:cTn id="28" fill="hold" nodeType="afterGroup">
                            <p:stCondLst>
                              <p:cond delay="1000"/>
                            </p:stCondLst>
                            <p:childTnLst>
                              <p:par>
                                <p:cTn id="29" presetID="22" presetClass="entr" presetSubtype="1" fill="hold" grpId="0" nodeType="afterEffect">
                                  <p:stCondLst>
                                    <p:cond delay="0"/>
                                  </p:stCondLst>
                                  <p:childTnLst>
                                    <p:set>
                                      <p:cBhvr>
                                        <p:cTn id="30" dur="1" fill="hold">
                                          <p:stCondLst>
                                            <p:cond delay="0"/>
                                          </p:stCondLst>
                                        </p:cTn>
                                        <p:tgtEl>
                                          <p:spTgt spid="1518648"/>
                                        </p:tgtEl>
                                        <p:attrNameLst>
                                          <p:attrName>style.visibility</p:attrName>
                                        </p:attrNameLst>
                                      </p:cBhvr>
                                      <p:to>
                                        <p:strVal val="visible"/>
                                      </p:to>
                                    </p:set>
                                    <p:animEffect transition="in" filter="wipe(up)">
                                      <p:cBhvr>
                                        <p:cTn id="31" dur="1000"/>
                                        <p:tgtEl>
                                          <p:spTgt spid="1518648"/>
                                        </p:tgtEl>
                                      </p:cBhvr>
                                    </p:animEffect>
                                  </p:childTnLst>
                                </p:cTn>
                              </p:par>
                              <p:par>
                                <p:cTn id="32" presetID="22" presetClass="entr" presetSubtype="1" fill="hold" grpId="0" nodeType="withEffect">
                                  <p:stCondLst>
                                    <p:cond delay="0"/>
                                  </p:stCondLst>
                                  <p:childTnLst>
                                    <p:set>
                                      <p:cBhvr>
                                        <p:cTn id="33" dur="1" fill="hold">
                                          <p:stCondLst>
                                            <p:cond delay="0"/>
                                          </p:stCondLst>
                                        </p:cTn>
                                        <p:tgtEl>
                                          <p:spTgt spid="1518647"/>
                                        </p:tgtEl>
                                        <p:attrNameLst>
                                          <p:attrName>style.visibility</p:attrName>
                                        </p:attrNameLst>
                                      </p:cBhvr>
                                      <p:to>
                                        <p:strVal val="visible"/>
                                      </p:to>
                                    </p:set>
                                    <p:animEffect transition="in" filter="wipe(up)">
                                      <p:cBhvr>
                                        <p:cTn id="34" dur="1000"/>
                                        <p:tgtEl>
                                          <p:spTgt spid="1518647"/>
                                        </p:tgtEl>
                                      </p:cBhvr>
                                    </p:animEffect>
                                  </p:childTnLst>
                                </p:cTn>
                              </p:par>
                              <p:par>
                                <p:cTn id="35" presetID="22" presetClass="entr" presetSubtype="1" fill="hold" grpId="0" nodeType="withEffect">
                                  <p:stCondLst>
                                    <p:cond delay="0"/>
                                  </p:stCondLst>
                                  <p:childTnLst>
                                    <p:set>
                                      <p:cBhvr>
                                        <p:cTn id="36" dur="1" fill="hold">
                                          <p:stCondLst>
                                            <p:cond delay="0"/>
                                          </p:stCondLst>
                                        </p:cTn>
                                        <p:tgtEl>
                                          <p:spTgt spid="1518649"/>
                                        </p:tgtEl>
                                        <p:attrNameLst>
                                          <p:attrName>style.visibility</p:attrName>
                                        </p:attrNameLst>
                                      </p:cBhvr>
                                      <p:to>
                                        <p:strVal val="visible"/>
                                      </p:to>
                                    </p:set>
                                    <p:animEffect transition="in" filter="wipe(up)">
                                      <p:cBhvr>
                                        <p:cTn id="37" dur="1000"/>
                                        <p:tgtEl>
                                          <p:spTgt spid="1518649"/>
                                        </p:tgtEl>
                                      </p:cBhvr>
                                    </p:animEffect>
                                  </p:childTnLst>
                                </p:cTn>
                              </p:par>
                            </p:childTnLst>
                          </p:cTn>
                        </p:par>
                        <p:par>
                          <p:cTn id="38" fill="hold" nodeType="afterGroup">
                            <p:stCondLst>
                              <p:cond delay="2000"/>
                            </p:stCondLst>
                            <p:childTnLst>
                              <p:par>
                                <p:cTn id="39" presetID="22" presetClass="entr" presetSubtype="1" fill="hold" grpId="0" nodeType="afterEffect">
                                  <p:stCondLst>
                                    <p:cond delay="0"/>
                                  </p:stCondLst>
                                  <p:childTnLst>
                                    <p:set>
                                      <p:cBhvr>
                                        <p:cTn id="40" dur="1" fill="hold">
                                          <p:stCondLst>
                                            <p:cond delay="0"/>
                                          </p:stCondLst>
                                        </p:cTn>
                                        <p:tgtEl>
                                          <p:spTgt spid="1518650"/>
                                        </p:tgtEl>
                                        <p:attrNameLst>
                                          <p:attrName>style.visibility</p:attrName>
                                        </p:attrNameLst>
                                      </p:cBhvr>
                                      <p:to>
                                        <p:strVal val="visible"/>
                                      </p:to>
                                    </p:set>
                                    <p:animEffect transition="in" filter="wipe(up)">
                                      <p:cBhvr>
                                        <p:cTn id="41" dur="1000"/>
                                        <p:tgtEl>
                                          <p:spTgt spid="1518650"/>
                                        </p:tgtEl>
                                      </p:cBhvr>
                                    </p:animEffect>
                                  </p:childTnLst>
                                </p:cTn>
                              </p:par>
                              <p:par>
                                <p:cTn id="42" presetID="22" presetClass="entr" presetSubtype="1" fill="hold" grpId="0" nodeType="withEffect">
                                  <p:stCondLst>
                                    <p:cond delay="0"/>
                                  </p:stCondLst>
                                  <p:childTnLst>
                                    <p:set>
                                      <p:cBhvr>
                                        <p:cTn id="43" dur="1" fill="hold">
                                          <p:stCondLst>
                                            <p:cond delay="0"/>
                                          </p:stCondLst>
                                        </p:cTn>
                                        <p:tgtEl>
                                          <p:spTgt spid="1518651"/>
                                        </p:tgtEl>
                                        <p:attrNameLst>
                                          <p:attrName>style.visibility</p:attrName>
                                        </p:attrNameLst>
                                      </p:cBhvr>
                                      <p:to>
                                        <p:strVal val="visible"/>
                                      </p:to>
                                    </p:set>
                                    <p:animEffect transition="in" filter="wipe(up)">
                                      <p:cBhvr>
                                        <p:cTn id="44" dur="1000"/>
                                        <p:tgtEl>
                                          <p:spTgt spid="1518651"/>
                                        </p:tgtEl>
                                      </p:cBhvr>
                                    </p:animEffect>
                                  </p:childTnLst>
                                </p:cTn>
                              </p:par>
                            </p:childTnLst>
                          </p:cTn>
                        </p:par>
                        <p:par>
                          <p:cTn id="45" fill="hold" nodeType="afterGroup">
                            <p:stCondLst>
                              <p:cond delay="3000"/>
                            </p:stCondLst>
                            <p:childTnLst>
                              <p:par>
                                <p:cTn id="46" presetID="22" presetClass="entr" presetSubtype="1" fill="hold" grpId="0" nodeType="afterEffect">
                                  <p:stCondLst>
                                    <p:cond delay="0"/>
                                  </p:stCondLst>
                                  <p:childTnLst>
                                    <p:set>
                                      <p:cBhvr>
                                        <p:cTn id="47" dur="1" fill="hold">
                                          <p:stCondLst>
                                            <p:cond delay="0"/>
                                          </p:stCondLst>
                                        </p:cTn>
                                        <p:tgtEl>
                                          <p:spTgt spid="1518652"/>
                                        </p:tgtEl>
                                        <p:attrNameLst>
                                          <p:attrName>style.visibility</p:attrName>
                                        </p:attrNameLst>
                                      </p:cBhvr>
                                      <p:to>
                                        <p:strVal val="visible"/>
                                      </p:to>
                                    </p:set>
                                    <p:animEffect transition="in" filter="wipe(up)">
                                      <p:cBhvr>
                                        <p:cTn id="48" dur="1000"/>
                                        <p:tgtEl>
                                          <p:spTgt spid="1518652"/>
                                        </p:tgtEl>
                                      </p:cBhvr>
                                    </p:animEffect>
                                  </p:childTnLst>
                                </p:cTn>
                              </p:par>
                              <p:par>
                                <p:cTn id="49" presetID="22" presetClass="entr" presetSubtype="1" fill="hold" grpId="0" nodeType="withEffect">
                                  <p:stCondLst>
                                    <p:cond delay="0"/>
                                  </p:stCondLst>
                                  <p:childTnLst>
                                    <p:set>
                                      <p:cBhvr>
                                        <p:cTn id="50" dur="1" fill="hold">
                                          <p:stCondLst>
                                            <p:cond delay="0"/>
                                          </p:stCondLst>
                                        </p:cTn>
                                        <p:tgtEl>
                                          <p:spTgt spid="1518653"/>
                                        </p:tgtEl>
                                        <p:attrNameLst>
                                          <p:attrName>style.visibility</p:attrName>
                                        </p:attrNameLst>
                                      </p:cBhvr>
                                      <p:to>
                                        <p:strVal val="visible"/>
                                      </p:to>
                                    </p:set>
                                    <p:animEffect transition="in" filter="wipe(up)">
                                      <p:cBhvr>
                                        <p:cTn id="51" dur="1000"/>
                                        <p:tgtEl>
                                          <p:spTgt spid="1518653"/>
                                        </p:tgtEl>
                                      </p:cBhvr>
                                    </p:animEffect>
                                  </p:childTnLst>
                                </p:cTn>
                              </p:par>
                              <p:par>
                                <p:cTn id="52" presetID="22" presetClass="entr" presetSubtype="1" fill="hold" grpId="0" nodeType="withEffect">
                                  <p:stCondLst>
                                    <p:cond delay="0"/>
                                  </p:stCondLst>
                                  <p:childTnLst>
                                    <p:set>
                                      <p:cBhvr>
                                        <p:cTn id="53" dur="1" fill="hold">
                                          <p:stCondLst>
                                            <p:cond delay="0"/>
                                          </p:stCondLst>
                                        </p:cTn>
                                        <p:tgtEl>
                                          <p:spTgt spid="1518654"/>
                                        </p:tgtEl>
                                        <p:attrNameLst>
                                          <p:attrName>style.visibility</p:attrName>
                                        </p:attrNameLst>
                                      </p:cBhvr>
                                      <p:to>
                                        <p:strVal val="visible"/>
                                      </p:to>
                                    </p:set>
                                    <p:animEffect transition="in" filter="wipe(up)">
                                      <p:cBhvr>
                                        <p:cTn id="54" dur="1000"/>
                                        <p:tgtEl>
                                          <p:spTgt spid="15186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8640" grpId="0" animBg="1"/>
      <p:bldP spid="1518641" grpId="0" animBg="1"/>
      <p:bldP spid="1518642" grpId="0" animBg="1"/>
      <p:bldP spid="1518643" grpId="0" animBg="1"/>
      <p:bldP spid="1518644" grpId="0" animBg="1"/>
      <p:bldP spid="1518645" grpId="0" animBg="1"/>
      <p:bldP spid="1518646" grpId="0" animBg="1"/>
      <p:bldP spid="1518647" grpId="0" animBg="1"/>
      <p:bldP spid="1518648" grpId="0" animBg="1"/>
      <p:bldP spid="1518649" grpId="0" animBg="1"/>
      <p:bldP spid="1518650" grpId="0" animBg="1"/>
      <p:bldP spid="1518651" grpId="0" animBg="1"/>
      <p:bldP spid="1518652" grpId="0" animBg="1"/>
      <p:bldP spid="1518653" grpId="0" animBg="1"/>
      <p:bldP spid="151865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0" y="0"/>
            <a:ext cx="9144000" cy="685800"/>
          </a:xfrm>
        </p:spPr>
        <p:txBody>
          <a:bodyPr/>
          <a:lstStyle/>
          <a:p>
            <a:pPr marL="341313" indent="-341313" eaLnBrk="1" hangingPunct="1"/>
            <a:r>
              <a:rPr lang="en-US" dirty="0" smtClean="0"/>
              <a:t>	Migration to 3G with Ethernet: Challenges</a:t>
            </a:r>
          </a:p>
        </p:txBody>
      </p:sp>
      <p:sp>
        <p:nvSpPr>
          <p:cNvPr id="1498117" name="Rectangle 5"/>
          <p:cNvSpPr>
            <a:spLocks noChangeArrowheads="1"/>
          </p:cNvSpPr>
          <p:nvPr/>
        </p:nvSpPr>
        <p:spPr bwMode="auto">
          <a:xfrm>
            <a:off x="609600" y="1143000"/>
            <a:ext cx="7772400" cy="438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80000"/>
              </a:lnSpc>
              <a:spcBef>
                <a:spcPct val="20000"/>
              </a:spcBef>
            </a:pPr>
            <a:r>
              <a:rPr lang="en-US" sz="2000" b="1" dirty="0"/>
              <a:t>Problem:</a:t>
            </a:r>
          </a:p>
          <a:p>
            <a:pPr marL="800100" lvl="1" indent="-342900">
              <a:lnSpc>
                <a:spcPct val="80000"/>
              </a:lnSpc>
              <a:buFont typeface="Arial" pitchFamily="34" charset="0"/>
              <a:buChar char="•"/>
            </a:pPr>
            <a:r>
              <a:rPr lang="en-US" sz="2000" dirty="0" smtClean="0">
                <a:solidFill>
                  <a:srgbClr val="4A4A4A"/>
                </a:solidFill>
              </a:rPr>
              <a:t>Capacity increase not cost-effective </a:t>
            </a:r>
            <a:r>
              <a:rPr lang="en-US" sz="2000" dirty="0">
                <a:solidFill>
                  <a:srgbClr val="4A4A4A"/>
                </a:solidFill>
              </a:rPr>
              <a:t>on </a:t>
            </a:r>
            <a:r>
              <a:rPr lang="en-US" sz="2000" dirty="0" smtClean="0">
                <a:solidFill>
                  <a:srgbClr val="4A4A4A"/>
                </a:solidFill>
              </a:rPr>
              <a:t>TDM Leased Lines</a:t>
            </a:r>
            <a:endParaRPr lang="en-US" sz="2000" dirty="0">
              <a:solidFill>
                <a:srgbClr val="4A4A4A"/>
              </a:solidFill>
            </a:endParaRPr>
          </a:p>
          <a:p>
            <a:pPr marL="342900" indent="-342900">
              <a:lnSpc>
                <a:spcPct val="80000"/>
              </a:lnSpc>
              <a:spcBef>
                <a:spcPct val="20000"/>
              </a:spcBef>
            </a:pPr>
            <a:endParaRPr lang="en-US" sz="2000" b="1" dirty="0"/>
          </a:p>
          <a:p>
            <a:pPr marL="342900" indent="-342900">
              <a:lnSpc>
                <a:spcPct val="80000"/>
              </a:lnSpc>
              <a:spcBef>
                <a:spcPct val="20000"/>
              </a:spcBef>
            </a:pPr>
            <a:r>
              <a:rPr lang="en-US" sz="2000" b="1" dirty="0" smtClean="0"/>
              <a:t>Requirements </a:t>
            </a:r>
          </a:p>
          <a:p>
            <a:pPr marL="800100" lvl="1" indent="-342900">
              <a:lnSpc>
                <a:spcPct val="80000"/>
              </a:lnSpc>
              <a:spcBef>
                <a:spcPct val="20000"/>
              </a:spcBef>
              <a:buFontTx/>
              <a:buChar char="•"/>
            </a:pPr>
            <a:r>
              <a:rPr lang="en-US" sz="2000" dirty="0" smtClean="0">
                <a:solidFill>
                  <a:srgbClr val="4A4A4A"/>
                </a:solidFill>
              </a:rPr>
              <a:t>Standard Services </a:t>
            </a:r>
          </a:p>
          <a:p>
            <a:pPr marL="800100" lvl="1" indent="-342900">
              <a:lnSpc>
                <a:spcPct val="80000"/>
              </a:lnSpc>
              <a:spcBef>
                <a:spcPct val="20000"/>
              </a:spcBef>
              <a:buFontTx/>
              <a:buChar char="•"/>
            </a:pPr>
            <a:r>
              <a:rPr lang="en-US" sz="2000" dirty="0" smtClean="0">
                <a:solidFill>
                  <a:srgbClr val="4A4A4A"/>
                </a:solidFill>
              </a:rPr>
              <a:t>Manageability</a:t>
            </a:r>
          </a:p>
          <a:p>
            <a:pPr marL="800100" lvl="1" indent="-342900">
              <a:lnSpc>
                <a:spcPct val="80000"/>
              </a:lnSpc>
              <a:spcBef>
                <a:spcPct val="20000"/>
              </a:spcBef>
              <a:buFontTx/>
              <a:buChar char="•"/>
            </a:pPr>
            <a:r>
              <a:rPr lang="en-US" sz="2000" dirty="0" smtClean="0">
                <a:solidFill>
                  <a:srgbClr val="4A4A4A"/>
                </a:solidFill>
              </a:rPr>
              <a:t>Reliability</a:t>
            </a:r>
          </a:p>
          <a:p>
            <a:pPr marL="800100" lvl="1" indent="-342900">
              <a:lnSpc>
                <a:spcPct val="80000"/>
              </a:lnSpc>
              <a:spcBef>
                <a:spcPct val="20000"/>
              </a:spcBef>
              <a:buFontTx/>
              <a:buChar char="•"/>
            </a:pPr>
            <a:r>
              <a:rPr lang="en-US" sz="2000" dirty="0" smtClean="0">
                <a:solidFill>
                  <a:srgbClr val="4A4A4A"/>
                </a:solidFill>
              </a:rPr>
              <a:t>Quality of Service</a:t>
            </a:r>
          </a:p>
          <a:p>
            <a:pPr marL="800100" lvl="1" indent="-342900">
              <a:lnSpc>
                <a:spcPct val="80000"/>
              </a:lnSpc>
              <a:spcBef>
                <a:spcPct val="20000"/>
              </a:spcBef>
              <a:buFontTx/>
              <a:buChar char="•"/>
            </a:pPr>
            <a:r>
              <a:rPr lang="en-US" sz="2000" dirty="0" smtClean="0">
                <a:solidFill>
                  <a:srgbClr val="4A4A4A"/>
                </a:solidFill>
              </a:rPr>
              <a:t>Synchronization</a:t>
            </a:r>
          </a:p>
          <a:p>
            <a:pPr marL="342900" indent="-342900">
              <a:lnSpc>
                <a:spcPct val="80000"/>
              </a:lnSpc>
              <a:spcBef>
                <a:spcPct val="20000"/>
              </a:spcBef>
            </a:pPr>
            <a:endParaRPr lang="en-US" sz="2000" b="1" dirty="0" smtClean="0"/>
          </a:p>
          <a:p>
            <a:pPr marL="342900" indent="-342900">
              <a:lnSpc>
                <a:spcPct val="80000"/>
              </a:lnSpc>
              <a:spcBef>
                <a:spcPct val="20000"/>
              </a:spcBef>
            </a:pPr>
            <a:r>
              <a:rPr lang="en-US" sz="2000" b="1" dirty="0" smtClean="0"/>
              <a:t>Solution</a:t>
            </a:r>
            <a:r>
              <a:rPr lang="en-US" sz="2000" b="1" dirty="0"/>
              <a:t>:</a:t>
            </a:r>
          </a:p>
          <a:p>
            <a:pPr marL="800100" lvl="1" indent="-342900">
              <a:lnSpc>
                <a:spcPct val="80000"/>
              </a:lnSpc>
              <a:buFont typeface="Arial" pitchFamily="34" charset="0"/>
              <a:buChar char="•"/>
            </a:pPr>
            <a:r>
              <a:rPr lang="en-US" sz="2000" dirty="0" smtClean="0">
                <a:solidFill>
                  <a:srgbClr val="4A4A4A"/>
                </a:solidFill>
              </a:rPr>
              <a:t>Carrier </a:t>
            </a:r>
            <a:r>
              <a:rPr lang="en-US" sz="2000" dirty="0">
                <a:solidFill>
                  <a:srgbClr val="4A4A4A"/>
                </a:solidFill>
              </a:rPr>
              <a:t>Ethernet </a:t>
            </a:r>
            <a:r>
              <a:rPr lang="en-US" sz="2000" dirty="0" smtClean="0">
                <a:solidFill>
                  <a:srgbClr val="4A4A4A"/>
                </a:solidFill>
              </a:rPr>
              <a:t>Network</a:t>
            </a:r>
          </a:p>
          <a:p>
            <a:pPr marL="800100" lvl="1" indent="-342900">
              <a:lnSpc>
                <a:spcPct val="80000"/>
              </a:lnSpc>
              <a:buFont typeface="Arial" pitchFamily="34" charset="0"/>
              <a:buChar char="•"/>
            </a:pPr>
            <a:r>
              <a:rPr lang="en-US" sz="2000" dirty="0" smtClean="0">
                <a:solidFill>
                  <a:srgbClr val="4A4A4A"/>
                </a:solidFill>
              </a:rPr>
              <a:t>MEF 8 and 6.x Services</a:t>
            </a:r>
            <a:endParaRPr lang="en-US" sz="2000" dirty="0">
              <a:solidFill>
                <a:srgbClr val="4A4A4A"/>
              </a:solidFill>
            </a:endParaRPr>
          </a:p>
          <a:p>
            <a:pPr marL="342900" indent="-342900">
              <a:lnSpc>
                <a:spcPct val="80000"/>
              </a:lnSpc>
              <a:spcBef>
                <a:spcPct val="20000"/>
              </a:spcBef>
            </a:pPr>
            <a:endParaRPr lang="en-US" sz="2000" b="1" dirty="0"/>
          </a:p>
        </p:txBody>
      </p:sp>
      <p:pic>
        <p:nvPicPr>
          <p:cNvPr id="25605" name="Picture 9" descr="legacy_scenario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38663" y="3200400"/>
            <a:ext cx="4224337" cy="275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0" y="0"/>
            <a:ext cx="9144000" cy="685800"/>
          </a:xfrm>
        </p:spPr>
        <p:txBody>
          <a:bodyPr/>
          <a:lstStyle/>
          <a:p>
            <a:pPr marL="341313" indent="-341313" eaLnBrk="1" hangingPunct="1"/>
            <a:r>
              <a:rPr lang="en-US" dirty="0" smtClean="0"/>
              <a:t>	Mobile Backhaul for 2G Legacy RAN</a:t>
            </a:r>
          </a:p>
        </p:txBody>
      </p:sp>
      <p:sp>
        <p:nvSpPr>
          <p:cNvPr id="17411" name="Rectangle 3"/>
          <p:cNvSpPr>
            <a:spLocks noChangeArrowheads="1"/>
          </p:cNvSpPr>
          <p:nvPr/>
        </p:nvSpPr>
        <p:spPr bwMode="auto">
          <a:xfrm>
            <a:off x="228600" y="4495800"/>
            <a:ext cx="32004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800" b="1" dirty="0" smtClean="0"/>
              <a:t>Use </a:t>
            </a:r>
            <a:r>
              <a:rPr lang="en-US" sz="1800" b="1" dirty="0"/>
              <a:t>Case </a:t>
            </a:r>
            <a:r>
              <a:rPr lang="en-US" sz="1800" b="1" dirty="0" smtClean="0"/>
              <a:t>1b: </a:t>
            </a:r>
          </a:p>
          <a:p>
            <a:r>
              <a:rPr lang="en-US" dirty="0" smtClean="0"/>
              <a:t>RAN CEs with TDM interfaces</a:t>
            </a:r>
          </a:p>
          <a:p>
            <a:endParaRPr lang="en-US" dirty="0" smtClean="0"/>
          </a:p>
          <a:p>
            <a:r>
              <a:rPr lang="en-US" dirty="0" smtClean="0"/>
              <a:t>All traffic with CES across MEN</a:t>
            </a:r>
          </a:p>
          <a:p>
            <a:endParaRPr lang="en-US" sz="1800" dirty="0"/>
          </a:p>
        </p:txBody>
      </p:sp>
      <p:sp>
        <p:nvSpPr>
          <p:cNvPr id="17412" name="Rectangle 4"/>
          <p:cNvSpPr>
            <a:spLocks noChangeArrowheads="1"/>
          </p:cNvSpPr>
          <p:nvPr/>
        </p:nvSpPr>
        <p:spPr bwMode="auto">
          <a:xfrm>
            <a:off x="228600" y="1447800"/>
            <a:ext cx="3048000"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800" b="1" dirty="0" smtClean="0"/>
              <a:t>Use Case 1a: </a:t>
            </a:r>
          </a:p>
          <a:p>
            <a:r>
              <a:rPr lang="en-US" dirty="0" smtClean="0"/>
              <a:t>RAN CEs with TDM interfaces</a:t>
            </a:r>
          </a:p>
          <a:p>
            <a:endParaRPr lang="en-US" dirty="0" smtClean="0"/>
          </a:p>
          <a:p>
            <a:r>
              <a:rPr lang="en-US" dirty="0" smtClean="0"/>
              <a:t>Packet offload with CES</a:t>
            </a:r>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3496177" y="762001"/>
            <a:ext cx="5266822" cy="2590799"/>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3429000" y="3505200"/>
            <a:ext cx="5409197" cy="2660835"/>
          </a:xfrm>
          <a:prstGeom prst="rect">
            <a:avLst/>
          </a:prstGeom>
          <a:noFill/>
          <a:ln w="9525">
            <a:noFill/>
            <a:miter lim="800000"/>
            <a:headEnd/>
            <a:tailEnd/>
          </a:ln>
        </p:spPr>
      </p:pic>
      <p:sp>
        <p:nvSpPr>
          <p:cNvPr id="59" name="Line Callout 2 58"/>
          <p:cNvSpPr/>
          <p:nvPr/>
        </p:nvSpPr>
        <p:spPr>
          <a:xfrm>
            <a:off x="304800" y="2819400"/>
            <a:ext cx="2667000" cy="609600"/>
          </a:xfrm>
          <a:prstGeom prst="borderCallout2">
            <a:avLst>
              <a:gd name="adj1" fmla="val 51131"/>
              <a:gd name="adj2" fmla="val 98969"/>
              <a:gd name="adj3" fmla="val 56937"/>
              <a:gd name="adj4" fmla="val 124239"/>
              <a:gd name="adj5" fmla="val -111856"/>
              <a:gd name="adj6" fmla="val 15059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smtClean="0"/>
              <a:t>Frequency Synchronization can be with TDM Physical method</a:t>
            </a:r>
            <a:endParaRPr lang="en-US" sz="1400" dirty="0"/>
          </a:p>
        </p:txBody>
      </p:sp>
      <p:sp>
        <p:nvSpPr>
          <p:cNvPr id="8" name="Line Callout 2 7"/>
          <p:cNvSpPr/>
          <p:nvPr/>
        </p:nvSpPr>
        <p:spPr>
          <a:xfrm>
            <a:off x="304800" y="3657600"/>
            <a:ext cx="2667000" cy="609600"/>
          </a:xfrm>
          <a:prstGeom prst="borderCallout2">
            <a:avLst>
              <a:gd name="adj1" fmla="val 51131"/>
              <a:gd name="adj2" fmla="val 98969"/>
              <a:gd name="adj3" fmla="val 34548"/>
              <a:gd name="adj4" fmla="val 124239"/>
              <a:gd name="adj5" fmla="val 235159"/>
              <a:gd name="adj6" fmla="val 17260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smtClean="0"/>
              <a:t>Frequency Synchronization can be with ACR/Packet method</a:t>
            </a:r>
            <a:endParaRPr lang="en-US" sz="1400" dirty="0"/>
          </a:p>
        </p:txBody>
      </p:sp>
    </p:spTree>
  </p:cSld>
  <p:clrMapOvr>
    <a:masterClrMapping/>
  </p:clrMapOvr>
  <p:transition spd="med">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6" name="Picture 4" descr="cloud - plain"/>
          <p:cNvPicPr>
            <a:picLocks noChangeAspect="1" noChangeArrowheads="1"/>
          </p:cNvPicPr>
          <p:nvPr/>
        </p:nvPicPr>
        <p:blipFill>
          <a:blip r:embed="rId3" cstate="print"/>
          <a:srcRect/>
          <a:stretch>
            <a:fillRect/>
          </a:stretch>
        </p:blipFill>
        <p:spPr bwMode="auto">
          <a:xfrm>
            <a:off x="1905000" y="3371850"/>
            <a:ext cx="5562600" cy="2482850"/>
          </a:xfrm>
          <a:prstGeom prst="rect">
            <a:avLst/>
          </a:prstGeom>
          <a:noFill/>
          <a:ln w="9525">
            <a:noFill/>
            <a:miter lim="800000"/>
            <a:headEnd/>
            <a:tailEnd/>
          </a:ln>
          <a:effectLst>
            <a:outerShdw blurRad="50800" dist="38100" dir="5400000" algn="t" rotWithShape="0">
              <a:prstClr val="black">
                <a:alpha val="40000"/>
              </a:prstClr>
            </a:outerShdw>
          </a:effectLst>
        </p:spPr>
      </p:pic>
      <p:grpSp>
        <p:nvGrpSpPr>
          <p:cNvPr id="2" name="Group 26"/>
          <p:cNvGrpSpPr>
            <a:grpSpLocks/>
          </p:cNvGrpSpPr>
          <p:nvPr/>
        </p:nvGrpSpPr>
        <p:grpSpPr bwMode="auto">
          <a:xfrm>
            <a:off x="3733800" y="5191125"/>
            <a:ext cx="328613" cy="762000"/>
            <a:chOff x="576" y="1008"/>
            <a:chExt cx="1058" cy="2448"/>
          </a:xfrm>
        </p:grpSpPr>
        <p:pic>
          <p:nvPicPr>
            <p:cNvPr id="27699" name="Picture 27" descr="Tow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6" y="1008"/>
              <a:ext cx="933" cy="2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700" name="Picture 28" descr="ADM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08" y="2784"/>
              <a:ext cx="626" cy="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 name="Group 32"/>
          <p:cNvGrpSpPr>
            <a:grpSpLocks/>
          </p:cNvGrpSpPr>
          <p:nvPr/>
        </p:nvGrpSpPr>
        <p:grpSpPr bwMode="auto">
          <a:xfrm>
            <a:off x="5791200" y="5191125"/>
            <a:ext cx="328613" cy="762000"/>
            <a:chOff x="576" y="1008"/>
            <a:chExt cx="1058" cy="2448"/>
          </a:xfrm>
        </p:grpSpPr>
        <p:pic>
          <p:nvPicPr>
            <p:cNvPr id="27697" name="Picture 33" descr="Tow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6" y="1008"/>
              <a:ext cx="933" cy="2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98" name="Picture 34" descr="ADM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08" y="2784"/>
              <a:ext cx="626" cy="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 name="Group 35"/>
          <p:cNvGrpSpPr>
            <a:grpSpLocks/>
          </p:cNvGrpSpPr>
          <p:nvPr/>
        </p:nvGrpSpPr>
        <p:grpSpPr bwMode="auto">
          <a:xfrm>
            <a:off x="4724400" y="5267325"/>
            <a:ext cx="328613" cy="762000"/>
            <a:chOff x="576" y="1008"/>
            <a:chExt cx="1058" cy="2448"/>
          </a:xfrm>
        </p:grpSpPr>
        <p:pic>
          <p:nvPicPr>
            <p:cNvPr id="27695" name="Picture 36" descr="Tow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6" y="1008"/>
              <a:ext cx="933" cy="2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96" name="Picture 37" descr="ADM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08" y="2784"/>
              <a:ext cx="626" cy="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7655" name="Text Box 72"/>
          <p:cNvSpPr txBox="1">
            <a:spLocks noChangeArrowheads="1"/>
          </p:cNvSpPr>
          <p:nvPr/>
        </p:nvSpPr>
        <p:spPr bwMode="auto">
          <a:xfrm>
            <a:off x="3712877" y="5922963"/>
            <a:ext cx="35458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algn="ctr" eaLnBrk="1" hangingPunct="1"/>
            <a:r>
              <a:rPr lang="en-US" sz="1000" b="1" dirty="0" smtClean="0"/>
              <a:t>2G</a:t>
            </a:r>
            <a:endParaRPr lang="en-US" sz="1000" b="1" dirty="0"/>
          </a:p>
        </p:txBody>
      </p:sp>
      <p:sp>
        <p:nvSpPr>
          <p:cNvPr id="27656" name="Text Box 73"/>
          <p:cNvSpPr txBox="1">
            <a:spLocks noChangeArrowheads="1"/>
          </p:cNvSpPr>
          <p:nvPr/>
        </p:nvSpPr>
        <p:spPr bwMode="auto">
          <a:xfrm>
            <a:off x="4747927" y="5926138"/>
            <a:ext cx="35458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algn="ctr" eaLnBrk="1" hangingPunct="1"/>
            <a:r>
              <a:rPr lang="en-US" sz="1000" b="1" dirty="0" smtClean="0"/>
              <a:t>2G</a:t>
            </a:r>
            <a:endParaRPr lang="en-US" sz="1000" b="1" dirty="0"/>
          </a:p>
        </p:txBody>
      </p:sp>
      <p:sp>
        <p:nvSpPr>
          <p:cNvPr id="27657" name="Text Box 74"/>
          <p:cNvSpPr txBox="1">
            <a:spLocks noChangeArrowheads="1"/>
          </p:cNvSpPr>
          <p:nvPr/>
        </p:nvSpPr>
        <p:spPr bwMode="auto">
          <a:xfrm>
            <a:off x="5870290" y="5849938"/>
            <a:ext cx="35458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algn="ctr" eaLnBrk="1" hangingPunct="1"/>
            <a:r>
              <a:rPr lang="en-US" sz="1000" b="1" dirty="0" smtClean="0"/>
              <a:t>2G</a:t>
            </a:r>
            <a:endParaRPr lang="en-US" sz="1000" b="1" dirty="0"/>
          </a:p>
        </p:txBody>
      </p:sp>
      <p:grpSp>
        <p:nvGrpSpPr>
          <p:cNvPr id="5" name="Group 82"/>
          <p:cNvGrpSpPr>
            <a:grpSpLocks/>
          </p:cNvGrpSpPr>
          <p:nvPr/>
        </p:nvGrpSpPr>
        <p:grpSpPr bwMode="auto">
          <a:xfrm>
            <a:off x="2819400" y="5045075"/>
            <a:ext cx="328613" cy="762000"/>
            <a:chOff x="576" y="1008"/>
            <a:chExt cx="1058" cy="2448"/>
          </a:xfrm>
        </p:grpSpPr>
        <p:pic>
          <p:nvPicPr>
            <p:cNvPr id="27691" name="Picture 83" descr="Tow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6" y="1008"/>
              <a:ext cx="933" cy="2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92" name="Picture 84" descr="ADM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08" y="2784"/>
              <a:ext cx="626" cy="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7660" name="Text Box 137"/>
          <p:cNvSpPr txBox="1">
            <a:spLocks noChangeArrowheads="1"/>
          </p:cNvSpPr>
          <p:nvPr/>
        </p:nvSpPr>
        <p:spPr bwMode="auto">
          <a:xfrm>
            <a:off x="2822290" y="5732463"/>
            <a:ext cx="35458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algn="ctr" eaLnBrk="1" hangingPunct="1"/>
            <a:r>
              <a:rPr lang="en-US" sz="1000" b="1" dirty="0" smtClean="0"/>
              <a:t>2G</a:t>
            </a:r>
            <a:endParaRPr lang="en-US" sz="1000" b="1" dirty="0"/>
          </a:p>
        </p:txBody>
      </p:sp>
      <p:sp>
        <p:nvSpPr>
          <p:cNvPr id="27662" name="Rectangle 66"/>
          <p:cNvSpPr>
            <a:spLocks noChangeArrowheads="1"/>
          </p:cNvSpPr>
          <p:nvPr/>
        </p:nvSpPr>
        <p:spPr bwMode="auto">
          <a:xfrm>
            <a:off x="7391400" y="3914775"/>
            <a:ext cx="1447800" cy="1600200"/>
          </a:xfrm>
          <a:prstGeom prst="rect">
            <a:avLst/>
          </a:prstGeom>
          <a:solidFill>
            <a:srgbClr val="EAEAEA"/>
          </a:solidFill>
          <a:ln w="19050">
            <a:solidFill>
              <a:schemeClr val="bg2"/>
            </a:solidFill>
            <a:miter lim="800000"/>
            <a:headEnd/>
            <a:tailEnd/>
          </a:ln>
        </p:spPr>
        <p:txBody>
          <a:bodyPr wrap="none" anchor="ctr"/>
          <a:lstStyle/>
          <a:p>
            <a:endParaRPr lang="en-US" dirty="0"/>
          </a:p>
        </p:txBody>
      </p:sp>
      <p:sp>
        <p:nvSpPr>
          <p:cNvPr id="27663" name="Rectangle 2"/>
          <p:cNvSpPr>
            <a:spLocks noGrp="1" noChangeArrowheads="1"/>
          </p:cNvSpPr>
          <p:nvPr>
            <p:ph type="title"/>
          </p:nvPr>
        </p:nvSpPr>
        <p:spPr>
          <a:xfrm>
            <a:off x="0" y="0"/>
            <a:ext cx="9144000" cy="685800"/>
          </a:xfrm>
        </p:spPr>
        <p:txBody>
          <a:bodyPr/>
          <a:lstStyle/>
          <a:p>
            <a:pPr marL="341313" indent="-341313" eaLnBrk="1" hangingPunct="1"/>
            <a:r>
              <a:rPr lang="en-US" dirty="0" smtClean="0"/>
              <a:t>	MEF EVC Services to support CES</a:t>
            </a:r>
          </a:p>
        </p:txBody>
      </p:sp>
      <p:sp>
        <p:nvSpPr>
          <p:cNvPr id="27664" name="Line 46"/>
          <p:cNvSpPr>
            <a:spLocks noChangeShapeType="1"/>
          </p:cNvSpPr>
          <p:nvPr/>
        </p:nvSpPr>
        <p:spPr bwMode="auto">
          <a:xfrm>
            <a:off x="7559675" y="4143375"/>
            <a:ext cx="304800" cy="0"/>
          </a:xfrm>
          <a:prstGeom prst="line">
            <a:avLst/>
          </a:prstGeom>
          <a:noFill/>
          <a:ln w="28575">
            <a:solidFill>
              <a:srgbClr val="00FF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7665" name="Line 47"/>
          <p:cNvSpPr>
            <a:spLocks noChangeShapeType="1"/>
          </p:cNvSpPr>
          <p:nvPr/>
        </p:nvSpPr>
        <p:spPr bwMode="auto">
          <a:xfrm>
            <a:off x="7559675" y="4371975"/>
            <a:ext cx="304800"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7666" name="Line 48"/>
          <p:cNvSpPr>
            <a:spLocks noChangeShapeType="1"/>
          </p:cNvSpPr>
          <p:nvPr/>
        </p:nvSpPr>
        <p:spPr bwMode="auto">
          <a:xfrm>
            <a:off x="7559675" y="4600575"/>
            <a:ext cx="304800" cy="0"/>
          </a:xfrm>
          <a:prstGeom prst="line">
            <a:avLst/>
          </a:prstGeom>
          <a:noFill/>
          <a:ln w="28575">
            <a:solidFill>
              <a:srgbClr val="FF9933"/>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7667" name="Line 49"/>
          <p:cNvSpPr>
            <a:spLocks noChangeShapeType="1"/>
          </p:cNvSpPr>
          <p:nvPr/>
        </p:nvSpPr>
        <p:spPr bwMode="auto">
          <a:xfrm>
            <a:off x="7559675" y="4829175"/>
            <a:ext cx="304800" cy="0"/>
          </a:xfrm>
          <a:prstGeom prst="line">
            <a:avLst/>
          </a:prstGeom>
          <a:noFill/>
          <a:ln w="28575">
            <a:solidFill>
              <a:srgbClr val="CC66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7668" name="Text Box 51"/>
          <p:cNvSpPr txBox="1">
            <a:spLocks noChangeArrowheads="1"/>
          </p:cNvSpPr>
          <p:nvPr/>
        </p:nvSpPr>
        <p:spPr bwMode="auto">
          <a:xfrm>
            <a:off x="7804150" y="4005263"/>
            <a:ext cx="71686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eaLnBrk="1" hangingPunct="1"/>
            <a:r>
              <a:rPr lang="en-US" sz="1000" b="1" dirty="0" smtClean="0"/>
              <a:t>E-Line_1</a:t>
            </a:r>
            <a:endParaRPr lang="en-US" sz="1000" b="1" dirty="0"/>
          </a:p>
        </p:txBody>
      </p:sp>
      <p:sp>
        <p:nvSpPr>
          <p:cNvPr id="27669" name="Text Box 52"/>
          <p:cNvSpPr txBox="1">
            <a:spLocks noChangeArrowheads="1"/>
          </p:cNvSpPr>
          <p:nvPr/>
        </p:nvSpPr>
        <p:spPr bwMode="auto">
          <a:xfrm>
            <a:off x="7804150" y="4233863"/>
            <a:ext cx="71686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eaLnBrk="1" hangingPunct="1"/>
            <a:r>
              <a:rPr lang="en-US" sz="1000" b="1" dirty="0" smtClean="0"/>
              <a:t>E-Line_2</a:t>
            </a:r>
            <a:endParaRPr lang="en-US" sz="1000" b="1" dirty="0"/>
          </a:p>
        </p:txBody>
      </p:sp>
      <p:sp>
        <p:nvSpPr>
          <p:cNvPr id="27670" name="Text Box 53"/>
          <p:cNvSpPr txBox="1">
            <a:spLocks noChangeArrowheads="1"/>
          </p:cNvSpPr>
          <p:nvPr/>
        </p:nvSpPr>
        <p:spPr bwMode="auto">
          <a:xfrm>
            <a:off x="7804150" y="4462463"/>
            <a:ext cx="71686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eaLnBrk="1" hangingPunct="1"/>
            <a:r>
              <a:rPr lang="en-US" sz="1000" b="1" dirty="0" smtClean="0"/>
              <a:t>E-Line_3</a:t>
            </a:r>
            <a:endParaRPr lang="en-US" sz="1000" b="1" dirty="0"/>
          </a:p>
        </p:txBody>
      </p:sp>
      <p:sp>
        <p:nvSpPr>
          <p:cNvPr id="27671" name="Text Box 54"/>
          <p:cNvSpPr txBox="1">
            <a:spLocks noChangeArrowheads="1"/>
          </p:cNvSpPr>
          <p:nvPr/>
        </p:nvSpPr>
        <p:spPr bwMode="auto">
          <a:xfrm>
            <a:off x="7804150" y="4691063"/>
            <a:ext cx="71686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eaLnBrk="1" hangingPunct="1"/>
            <a:r>
              <a:rPr lang="en-US" sz="1000" b="1" dirty="0" smtClean="0"/>
              <a:t>E-Line_4</a:t>
            </a:r>
            <a:endParaRPr lang="en-US" sz="1000" b="1" dirty="0"/>
          </a:p>
        </p:txBody>
      </p:sp>
      <p:sp>
        <p:nvSpPr>
          <p:cNvPr id="27674" name="Text Box 67"/>
          <p:cNvSpPr txBox="1">
            <a:spLocks noChangeArrowheads="1"/>
          </p:cNvSpPr>
          <p:nvPr/>
        </p:nvSpPr>
        <p:spPr bwMode="auto">
          <a:xfrm>
            <a:off x="5486400" y="4343400"/>
            <a:ext cx="15367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eaLnBrk="1" hangingPunct="1"/>
            <a:r>
              <a:rPr lang="sv-SE" sz="1400" b="1" dirty="0"/>
              <a:t>Carrier Ethernet</a:t>
            </a:r>
          </a:p>
          <a:p>
            <a:pPr eaLnBrk="1" hangingPunct="1"/>
            <a:r>
              <a:rPr lang="sv-SE" sz="1400" b="1" dirty="0"/>
              <a:t>Network</a:t>
            </a:r>
            <a:endParaRPr lang="en-US" sz="1400" b="1" dirty="0"/>
          </a:p>
        </p:txBody>
      </p:sp>
      <p:sp>
        <p:nvSpPr>
          <p:cNvPr id="1453124" name="Line 68"/>
          <p:cNvSpPr>
            <a:spLocks noChangeShapeType="1"/>
          </p:cNvSpPr>
          <p:nvPr/>
        </p:nvSpPr>
        <p:spPr bwMode="auto">
          <a:xfrm flipH="1">
            <a:off x="3352800" y="4038600"/>
            <a:ext cx="990600" cy="1143000"/>
          </a:xfrm>
          <a:prstGeom prst="line">
            <a:avLst/>
          </a:prstGeom>
          <a:noFill/>
          <a:ln w="38100">
            <a:solidFill>
              <a:srgbClr val="00FF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453125" name="Line 69"/>
          <p:cNvSpPr>
            <a:spLocks noChangeShapeType="1"/>
          </p:cNvSpPr>
          <p:nvPr/>
        </p:nvSpPr>
        <p:spPr bwMode="auto">
          <a:xfrm flipH="1">
            <a:off x="4038600" y="4114800"/>
            <a:ext cx="457200" cy="129540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453126" name="Line 70"/>
          <p:cNvSpPr>
            <a:spLocks noChangeShapeType="1"/>
          </p:cNvSpPr>
          <p:nvPr/>
        </p:nvSpPr>
        <p:spPr bwMode="auto">
          <a:xfrm>
            <a:off x="4648200" y="4114800"/>
            <a:ext cx="381000" cy="1387474"/>
          </a:xfrm>
          <a:prstGeom prst="line">
            <a:avLst/>
          </a:prstGeom>
          <a:noFill/>
          <a:ln w="38100">
            <a:solidFill>
              <a:srgbClr val="FF9933"/>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453127" name="Line 71"/>
          <p:cNvSpPr>
            <a:spLocks noChangeShapeType="1"/>
          </p:cNvSpPr>
          <p:nvPr/>
        </p:nvSpPr>
        <p:spPr bwMode="auto">
          <a:xfrm>
            <a:off x="4800600" y="4038601"/>
            <a:ext cx="990600" cy="1463674"/>
          </a:xfrm>
          <a:prstGeom prst="line">
            <a:avLst/>
          </a:prstGeom>
          <a:noFill/>
          <a:ln w="38100">
            <a:solidFill>
              <a:srgbClr val="CC66FF"/>
            </a:solidFill>
            <a:round/>
            <a:headEnd/>
            <a:tailEnd/>
          </a:ln>
          <a:extLst>
            <a:ext uri="{909E8E84-426E-40DD-AFC4-6F175D3DCCD1}">
              <a14:hiddenFill xmlns:a14="http://schemas.microsoft.com/office/drawing/2010/main">
                <a:noFill/>
              </a14:hiddenFill>
            </a:ext>
          </a:extLst>
        </p:spPr>
        <p:txBody>
          <a:bodyPr/>
          <a:lstStyle/>
          <a:p>
            <a:endParaRPr lang="en-US" dirty="0"/>
          </a:p>
        </p:txBody>
      </p:sp>
      <p:pic>
        <p:nvPicPr>
          <p:cNvPr id="27685" name="Picture 104" descr="ranbox"/>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91000" y="3519488"/>
            <a:ext cx="598487"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86" name="Text Box 108"/>
          <p:cNvSpPr txBox="1">
            <a:spLocks noChangeArrowheads="1"/>
          </p:cNvSpPr>
          <p:nvPr/>
        </p:nvSpPr>
        <p:spPr bwMode="auto">
          <a:xfrm>
            <a:off x="4267200" y="3565525"/>
            <a:ext cx="4524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eaLnBrk="1" hangingPunct="1"/>
            <a:r>
              <a:rPr lang="en-US" sz="1000" b="1" dirty="0"/>
              <a:t>BSC</a:t>
            </a:r>
          </a:p>
        </p:txBody>
      </p:sp>
      <p:sp>
        <p:nvSpPr>
          <p:cNvPr id="27687" name="Rectangle 120"/>
          <p:cNvSpPr>
            <a:spLocks noChangeArrowheads="1"/>
          </p:cNvSpPr>
          <p:nvPr/>
        </p:nvSpPr>
        <p:spPr bwMode="auto">
          <a:xfrm>
            <a:off x="304800" y="838200"/>
            <a:ext cx="86106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90000"/>
              </a:lnSpc>
              <a:spcBef>
                <a:spcPct val="20000"/>
              </a:spcBef>
              <a:buFontTx/>
              <a:buChar char="•"/>
            </a:pPr>
            <a:r>
              <a:rPr lang="en-US" sz="2000" b="1" dirty="0" smtClean="0"/>
              <a:t>GIWF helps map legacy circuits</a:t>
            </a:r>
            <a:endParaRPr lang="en-US" sz="2000" b="1" dirty="0"/>
          </a:p>
          <a:p>
            <a:pPr marL="342900" indent="-342900">
              <a:lnSpc>
                <a:spcPct val="90000"/>
              </a:lnSpc>
              <a:spcBef>
                <a:spcPct val="20000"/>
              </a:spcBef>
              <a:buFontTx/>
              <a:buChar char="•"/>
            </a:pPr>
            <a:endParaRPr lang="en-US" sz="2000" b="1" dirty="0" smtClean="0"/>
          </a:p>
          <a:p>
            <a:pPr marL="342900" indent="-342900">
              <a:lnSpc>
                <a:spcPct val="90000"/>
              </a:lnSpc>
              <a:spcBef>
                <a:spcPct val="20000"/>
              </a:spcBef>
              <a:buFontTx/>
              <a:buChar char="•"/>
            </a:pPr>
            <a:r>
              <a:rPr lang="en-US" sz="2000" b="1" dirty="0" smtClean="0"/>
              <a:t>ELINE (EPL) between GIWFs</a:t>
            </a:r>
          </a:p>
          <a:p>
            <a:pPr marL="742950" lvl="1" indent="-285750">
              <a:lnSpc>
                <a:spcPct val="90000"/>
              </a:lnSpc>
              <a:spcBef>
                <a:spcPct val="20000"/>
              </a:spcBef>
              <a:buFontTx/>
              <a:buChar char="–"/>
            </a:pPr>
            <a:r>
              <a:rPr lang="en-US" sz="1800" dirty="0" smtClean="0">
                <a:solidFill>
                  <a:srgbClr val="4A4A4A"/>
                </a:solidFill>
              </a:rPr>
              <a:t>CIR&gt;0, CBS&gt;0 &amp; EIR = 0, EBS=0  for guaranteed bit rate</a:t>
            </a:r>
          </a:p>
          <a:p>
            <a:pPr marL="742950" lvl="1" indent="-285750">
              <a:lnSpc>
                <a:spcPct val="90000"/>
              </a:lnSpc>
              <a:spcBef>
                <a:spcPct val="20000"/>
              </a:spcBef>
              <a:buFontTx/>
              <a:buChar char="–"/>
            </a:pPr>
            <a:r>
              <a:rPr lang="en-US" sz="1800" dirty="0" smtClean="0">
                <a:solidFill>
                  <a:srgbClr val="4A4A4A"/>
                </a:solidFill>
              </a:rPr>
              <a:t>Service Level Specification (SLS) in Service Level Agreement (SLA)</a:t>
            </a:r>
          </a:p>
          <a:p>
            <a:pPr marL="1200150" lvl="2" indent="-285750">
              <a:lnSpc>
                <a:spcPct val="90000"/>
              </a:lnSpc>
              <a:spcBef>
                <a:spcPct val="20000"/>
              </a:spcBef>
              <a:buFontTx/>
              <a:buChar char="–"/>
            </a:pPr>
            <a:r>
              <a:rPr lang="en-US" sz="1800" dirty="0" smtClean="0">
                <a:solidFill>
                  <a:srgbClr val="4A4A4A"/>
                </a:solidFill>
              </a:rPr>
              <a:t>Frame Delay, Frame Delay Range, Frame Loss Ratio, Availability</a:t>
            </a:r>
          </a:p>
        </p:txBody>
      </p:sp>
      <p:pic>
        <p:nvPicPr>
          <p:cNvPr id="27689" name="Picture 47" descr="ranbox"/>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81600" y="3505200"/>
            <a:ext cx="59848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90" name="Text Box 49"/>
          <p:cNvSpPr txBox="1">
            <a:spLocks noChangeArrowheads="1"/>
          </p:cNvSpPr>
          <p:nvPr/>
        </p:nvSpPr>
        <p:spPr bwMode="auto">
          <a:xfrm>
            <a:off x="5257800" y="3581400"/>
            <a:ext cx="4603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eaLnBrk="1" hangingPunct="1"/>
            <a:r>
              <a:rPr lang="en-US" sz="1000" b="1" dirty="0"/>
              <a:t>RNC</a:t>
            </a:r>
          </a:p>
        </p:txBody>
      </p:sp>
      <p:sp>
        <p:nvSpPr>
          <p:cNvPr id="53" name="Oval 25"/>
          <p:cNvSpPr>
            <a:spLocks noChangeArrowheads="1"/>
          </p:cNvSpPr>
          <p:nvPr/>
        </p:nvSpPr>
        <p:spPr bwMode="auto">
          <a:xfrm>
            <a:off x="3200400" y="5181600"/>
            <a:ext cx="152400" cy="152400"/>
          </a:xfrm>
          <a:prstGeom prst="ellipse">
            <a:avLst/>
          </a:prstGeom>
          <a:solidFill>
            <a:srgbClr val="0000FF"/>
          </a:solidFill>
          <a:ln w="9525">
            <a:solidFill>
              <a:schemeClr val="tx1"/>
            </a:solidFill>
            <a:round/>
            <a:headEnd/>
            <a:tailEnd/>
          </a:ln>
        </p:spPr>
        <p:txBody>
          <a:bodyPr wrap="none" anchor="ctr"/>
          <a:lstStyle/>
          <a:p>
            <a:endParaRPr lang="en-US" sz="1800" dirty="0"/>
          </a:p>
        </p:txBody>
      </p:sp>
      <p:sp>
        <p:nvSpPr>
          <p:cNvPr id="58" name="Oval 25"/>
          <p:cNvSpPr>
            <a:spLocks noChangeArrowheads="1"/>
          </p:cNvSpPr>
          <p:nvPr/>
        </p:nvSpPr>
        <p:spPr bwMode="auto">
          <a:xfrm>
            <a:off x="3962400" y="5334000"/>
            <a:ext cx="152400" cy="152400"/>
          </a:xfrm>
          <a:prstGeom prst="ellipse">
            <a:avLst/>
          </a:prstGeom>
          <a:solidFill>
            <a:srgbClr val="0000FF"/>
          </a:solidFill>
          <a:ln w="9525">
            <a:solidFill>
              <a:schemeClr val="tx1"/>
            </a:solidFill>
            <a:round/>
            <a:headEnd/>
            <a:tailEnd/>
          </a:ln>
        </p:spPr>
        <p:txBody>
          <a:bodyPr wrap="none" anchor="ctr"/>
          <a:lstStyle/>
          <a:p>
            <a:endParaRPr lang="en-US" sz="1800" dirty="0"/>
          </a:p>
        </p:txBody>
      </p:sp>
      <p:sp>
        <p:nvSpPr>
          <p:cNvPr id="59" name="Oval 25"/>
          <p:cNvSpPr>
            <a:spLocks noChangeArrowheads="1"/>
          </p:cNvSpPr>
          <p:nvPr/>
        </p:nvSpPr>
        <p:spPr bwMode="auto">
          <a:xfrm>
            <a:off x="4953000" y="5410200"/>
            <a:ext cx="152400" cy="152400"/>
          </a:xfrm>
          <a:prstGeom prst="ellipse">
            <a:avLst/>
          </a:prstGeom>
          <a:solidFill>
            <a:srgbClr val="0000FF"/>
          </a:solidFill>
          <a:ln w="9525">
            <a:solidFill>
              <a:schemeClr val="tx1"/>
            </a:solidFill>
            <a:round/>
            <a:headEnd/>
            <a:tailEnd/>
          </a:ln>
        </p:spPr>
        <p:txBody>
          <a:bodyPr wrap="none" anchor="ctr"/>
          <a:lstStyle/>
          <a:p>
            <a:endParaRPr lang="en-US" sz="1800" dirty="0"/>
          </a:p>
        </p:txBody>
      </p:sp>
      <p:sp>
        <p:nvSpPr>
          <p:cNvPr id="60" name="Oval 25"/>
          <p:cNvSpPr>
            <a:spLocks noChangeArrowheads="1"/>
          </p:cNvSpPr>
          <p:nvPr/>
        </p:nvSpPr>
        <p:spPr bwMode="auto">
          <a:xfrm>
            <a:off x="5715000" y="5486400"/>
            <a:ext cx="152400" cy="152400"/>
          </a:xfrm>
          <a:prstGeom prst="ellipse">
            <a:avLst/>
          </a:prstGeom>
          <a:solidFill>
            <a:srgbClr val="0000FF"/>
          </a:solidFill>
          <a:ln w="9525">
            <a:solidFill>
              <a:schemeClr val="tx1"/>
            </a:solidFill>
            <a:round/>
            <a:headEnd/>
            <a:tailEnd/>
          </a:ln>
        </p:spPr>
        <p:txBody>
          <a:bodyPr wrap="none" anchor="ctr"/>
          <a:lstStyle/>
          <a:p>
            <a:endParaRPr lang="en-US" sz="1800" dirty="0"/>
          </a:p>
        </p:txBody>
      </p:sp>
      <p:sp>
        <p:nvSpPr>
          <p:cNvPr id="61" name="Oval 25"/>
          <p:cNvSpPr>
            <a:spLocks noChangeArrowheads="1"/>
          </p:cNvSpPr>
          <p:nvPr/>
        </p:nvSpPr>
        <p:spPr bwMode="auto">
          <a:xfrm>
            <a:off x="4267200" y="3962400"/>
            <a:ext cx="152400" cy="152400"/>
          </a:xfrm>
          <a:prstGeom prst="ellipse">
            <a:avLst/>
          </a:prstGeom>
          <a:solidFill>
            <a:srgbClr val="0000FF"/>
          </a:solidFill>
          <a:ln w="9525">
            <a:solidFill>
              <a:schemeClr val="tx1"/>
            </a:solidFill>
            <a:round/>
            <a:headEnd/>
            <a:tailEnd/>
          </a:ln>
        </p:spPr>
        <p:txBody>
          <a:bodyPr wrap="none" anchor="ctr"/>
          <a:lstStyle/>
          <a:p>
            <a:endParaRPr lang="en-US" sz="1800" dirty="0"/>
          </a:p>
        </p:txBody>
      </p:sp>
      <p:sp>
        <p:nvSpPr>
          <p:cNvPr id="63" name="Oval 25"/>
          <p:cNvSpPr>
            <a:spLocks noChangeArrowheads="1"/>
          </p:cNvSpPr>
          <p:nvPr/>
        </p:nvSpPr>
        <p:spPr bwMode="auto">
          <a:xfrm>
            <a:off x="4419600" y="3962400"/>
            <a:ext cx="152400" cy="152400"/>
          </a:xfrm>
          <a:prstGeom prst="ellipse">
            <a:avLst/>
          </a:prstGeom>
          <a:solidFill>
            <a:srgbClr val="0000FF"/>
          </a:solidFill>
          <a:ln w="9525">
            <a:solidFill>
              <a:schemeClr val="tx1"/>
            </a:solidFill>
            <a:round/>
            <a:headEnd/>
            <a:tailEnd/>
          </a:ln>
        </p:spPr>
        <p:txBody>
          <a:bodyPr wrap="none" anchor="ctr"/>
          <a:lstStyle/>
          <a:p>
            <a:endParaRPr lang="en-US" sz="1800" dirty="0"/>
          </a:p>
        </p:txBody>
      </p:sp>
      <p:sp>
        <p:nvSpPr>
          <p:cNvPr id="64" name="Oval 25"/>
          <p:cNvSpPr>
            <a:spLocks noChangeArrowheads="1"/>
          </p:cNvSpPr>
          <p:nvPr/>
        </p:nvSpPr>
        <p:spPr bwMode="auto">
          <a:xfrm>
            <a:off x="4572000" y="3962400"/>
            <a:ext cx="152400" cy="152400"/>
          </a:xfrm>
          <a:prstGeom prst="ellipse">
            <a:avLst/>
          </a:prstGeom>
          <a:solidFill>
            <a:srgbClr val="0000FF"/>
          </a:solidFill>
          <a:ln w="9525">
            <a:solidFill>
              <a:schemeClr val="tx1"/>
            </a:solidFill>
            <a:round/>
            <a:headEnd/>
            <a:tailEnd/>
          </a:ln>
        </p:spPr>
        <p:txBody>
          <a:bodyPr wrap="none" anchor="ctr"/>
          <a:lstStyle/>
          <a:p>
            <a:endParaRPr lang="en-US" sz="1800" dirty="0"/>
          </a:p>
        </p:txBody>
      </p:sp>
      <p:sp>
        <p:nvSpPr>
          <p:cNvPr id="65" name="Oval 25"/>
          <p:cNvSpPr>
            <a:spLocks noChangeArrowheads="1"/>
          </p:cNvSpPr>
          <p:nvPr/>
        </p:nvSpPr>
        <p:spPr bwMode="auto">
          <a:xfrm>
            <a:off x="4724400" y="3962400"/>
            <a:ext cx="152400" cy="152400"/>
          </a:xfrm>
          <a:prstGeom prst="ellipse">
            <a:avLst/>
          </a:prstGeom>
          <a:solidFill>
            <a:srgbClr val="0000FF"/>
          </a:solidFill>
          <a:ln w="9525">
            <a:solidFill>
              <a:schemeClr val="tx1"/>
            </a:solidFill>
            <a:round/>
            <a:headEnd/>
            <a:tailEnd/>
          </a:ln>
        </p:spPr>
        <p:txBody>
          <a:bodyPr wrap="none" anchor="ctr"/>
          <a:lstStyle/>
          <a:p>
            <a:endParaRPr lang="en-US" sz="1800" dirty="0"/>
          </a:p>
        </p:txBody>
      </p:sp>
      <p:sp>
        <p:nvSpPr>
          <p:cNvPr id="70" name="Text Box 28"/>
          <p:cNvSpPr txBox="1">
            <a:spLocks noChangeArrowheads="1"/>
          </p:cNvSpPr>
          <p:nvPr/>
        </p:nvSpPr>
        <p:spPr bwMode="auto">
          <a:xfrm>
            <a:off x="7696200" y="4953000"/>
            <a:ext cx="1263650" cy="551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eaLnBrk="1" hangingPunct="1">
              <a:spcBef>
                <a:spcPct val="50000"/>
              </a:spcBef>
            </a:pPr>
            <a:r>
              <a:rPr lang="en-US" sz="1000" dirty="0" smtClean="0"/>
              <a:t>Generic </a:t>
            </a:r>
            <a:r>
              <a:rPr lang="en-US" sz="1000" dirty="0"/>
              <a:t>Interworking Function (GIWF) </a:t>
            </a:r>
          </a:p>
        </p:txBody>
      </p:sp>
      <p:sp>
        <p:nvSpPr>
          <p:cNvPr id="71" name="Oval 25"/>
          <p:cNvSpPr>
            <a:spLocks noChangeArrowheads="1"/>
          </p:cNvSpPr>
          <p:nvPr/>
        </p:nvSpPr>
        <p:spPr bwMode="auto">
          <a:xfrm>
            <a:off x="7543800" y="5105400"/>
            <a:ext cx="152400" cy="152400"/>
          </a:xfrm>
          <a:prstGeom prst="ellipse">
            <a:avLst/>
          </a:prstGeom>
          <a:solidFill>
            <a:srgbClr val="0000FF"/>
          </a:solidFill>
          <a:ln w="9525">
            <a:solidFill>
              <a:schemeClr val="tx1"/>
            </a:solidFill>
            <a:round/>
            <a:headEnd/>
            <a:tailEnd/>
          </a:ln>
        </p:spPr>
        <p:txBody>
          <a:bodyPr wrap="none" anchor="ctr"/>
          <a:lstStyle/>
          <a:p>
            <a:endParaRPr lang="en-US" sz="1800" dirty="0"/>
          </a:p>
        </p:txBody>
      </p:sp>
      <p:sp>
        <p:nvSpPr>
          <p:cNvPr id="49" name="Line Callout 2 48"/>
          <p:cNvSpPr/>
          <p:nvPr/>
        </p:nvSpPr>
        <p:spPr>
          <a:xfrm>
            <a:off x="685800" y="2971800"/>
            <a:ext cx="2286000" cy="762000"/>
          </a:xfrm>
          <a:prstGeom prst="borderCallout2">
            <a:avLst>
              <a:gd name="adj1" fmla="val 47682"/>
              <a:gd name="adj2" fmla="val 100456"/>
              <a:gd name="adj3" fmla="val 43549"/>
              <a:gd name="adj4" fmla="val 127280"/>
              <a:gd name="adj5" fmla="val 168574"/>
              <a:gd name="adj6" fmla="val 14244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smtClean="0"/>
              <a:t>CEN Operator to design network to match service requirements</a:t>
            </a:r>
            <a:endParaRPr lang="en-US" sz="1400" dirty="0"/>
          </a:p>
        </p:txBody>
      </p:sp>
      <p:sp>
        <p:nvSpPr>
          <p:cNvPr id="50" name="Line Callout 2 49"/>
          <p:cNvSpPr/>
          <p:nvPr/>
        </p:nvSpPr>
        <p:spPr>
          <a:xfrm>
            <a:off x="152400" y="3962400"/>
            <a:ext cx="3276600" cy="533400"/>
          </a:xfrm>
          <a:prstGeom prst="borderCallout2">
            <a:avLst>
              <a:gd name="adj1" fmla="val 47682"/>
              <a:gd name="adj2" fmla="val 100456"/>
              <a:gd name="adj3" fmla="val 119914"/>
              <a:gd name="adj4" fmla="val 105352"/>
              <a:gd name="adj5" fmla="val 239645"/>
              <a:gd name="adj6" fmla="val 9596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smtClean="0"/>
              <a:t>Frequency Synchronization</a:t>
            </a:r>
          </a:p>
          <a:p>
            <a:r>
              <a:rPr lang="en-US" sz="1400" dirty="0" smtClean="0"/>
              <a:t>Interface Limits (Jitter/Wander) at UNI</a:t>
            </a:r>
            <a:endParaRPr lang="en-US" sz="1400"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453124"/>
                                        </p:tgtEl>
                                        <p:attrNameLst>
                                          <p:attrName>style.visibility</p:attrName>
                                        </p:attrNameLst>
                                      </p:cBhvr>
                                      <p:to>
                                        <p:strVal val="visible"/>
                                      </p:to>
                                    </p:set>
                                    <p:animEffect transition="in" filter="wipe(up)">
                                      <p:cBhvr>
                                        <p:cTn id="7" dur="500"/>
                                        <p:tgtEl>
                                          <p:spTgt spid="1453124"/>
                                        </p:tgtEl>
                                      </p:cBhvr>
                                    </p:animEffect>
                                  </p:childTnLst>
                                </p:cTn>
                              </p:par>
                            </p:childTnLst>
                          </p:cTn>
                        </p:par>
                        <p:par>
                          <p:cTn id="8" fill="hold" nodeType="afterGroup">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453125"/>
                                        </p:tgtEl>
                                        <p:attrNameLst>
                                          <p:attrName>style.visibility</p:attrName>
                                        </p:attrNameLst>
                                      </p:cBhvr>
                                      <p:to>
                                        <p:strVal val="visible"/>
                                      </p:to>
                                    </p:set>
                                    <p:animEffect transition="in" filter="wipe(up)">
                                      <p:cBhvr>
                                        <p:cTn id="11" dur="500"/>
                                        <p:tgtEl>
                                          <p:spTgt spid="1453125"/>
                                        </p:tgtEl>
                                      </p:cBhvr>
                                    </p:animEffect>
                                  </p:childTnLst>
                                </p:cTn>
                              </p:par>
                            </p:childTnLst>
                          </p:cTn>
                        </p:par>
                        <p:par>
                          <p:cTn id="12" fill="hold" nodeType="afterGroup">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453126"/>
                                        </p:tgtEl>
                                        <p:attrNameLst>
                                          <p:attrName>style.visibility</p:attrName>
                                        </p:attrNameLst>
                                      </p:cBhvr>
                                      <p:to>
                                        <p:strVal val="visible"/>
                                      </p:to>
                                    </p:set>
                                    <p:animEffect transition="in" filter="wipe(up)">
                                      <p:cBhvr>
                                        <p:cTn id="15" dur="500"/>
                                        <p:tgtEl>
                                          <p:spTgt spid="1453126"/>
                                        </p:tgtEl>
                                      </p:cBhvr>
                                    </p:animEffect>
                                  </p:childTnLst>
                                </p:cTn>
                              </p:par>
                            </p:childTnLst>
                          </p:cTn>
                        </p:par>
                        <p:par>
                          <p:cTn id="16" fill="hold" nodeType="afterGroup">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453127"/>
                                        </p:tgtEl>
                                        <p:attrNameLst>
                                          <p:attrName>style.visibility</p:attrName>
                                        </p:attrNameLst>
                                      </p:cBhvr>
                                      <p:to>
                                        <p:strVal val="visible"/>
                                      </p:to>
                                    </p:set>
                                    <p:animEffect transition="in" filter="wipe(up)">
                                      <p:cBhvr>
                                        <p:cTn id="19" dur="500"/>
                                        <p:tgtEl>
                                          <p:spTgt spid="1453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3124" grpId="0" animBg="1"/>
      <p:bldP spid="1453125" grpId="0" animBg="1"/>
      <p:bldP spid="1453126" grpId="0" animBg="1"/>
      <p:bldP spid="145312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0" y="0"/>
            <a:ext cx="9144000" cy="685800"/>
          </a:xfrm>
        </p:spPr>
        <p:txBody>
          <a:bodyPr/>
          <a:lstStyle/>
          <a:p>
            <a:pPr marL="347663" indent="-347663" eaLnBrk="1" hangingPunct="1"/>
            <a:r>
              <a:rPr lang="en-US" dirty="0" smtClean="0">
                <a:solidFill>
                  <a:srgbClr val="9900FF"/>
                </a:solidFill>
              </a:rPr>
              <a:t>	</a:t>
            </a:r>
            <a:r>
              <a:rPr lang="en-US" dirty="0" smtClean="0"/>
              <a:t>Ethernet RAN Mobile Backhaul Migration</a:t>
            </a:r>
          </a:p>
        </p:txBody>
      </p:sp>
      <p:sp>
        <p:nvSpPr>
          <p:cNvPr id="18435" name="Rectangle 3"/>
          <p:cNvSpPr>
            <a:spLocks noChangeArrowheads="1"/>
          </p:cNvSpPr>
          <p:nvPr/>
        </p:nvSpPr>
        <p:spPr bwMode="auto">
          <a:xfrm>
            <a:off x="228600" y="990600"/>
            <a:ext cx="3276600"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800" b="1" dirty="0" smtClean="0"/>
              <a:t>Use </a:t>
            </a:r>
            <a:r>
              <a:rPr lang="en-US" sz="1800" b="1" dirty="0"/>
              <a:t>Case </a:t>
            </a:r>
            <a:r>
              <a:rPr lang="en-US" sz="1800" b="1" dirty="0" smtClean="0"/>
              <a:t>2a</a:t>
            </a:r>
          </a:p>
          <a:p>
            <a:r>
              <a:rPr lang="en-US" dirty="0" smtClean="0"/>
              <a:t>RAN CEs with TDM and Ethernet Interfaces</a:t>
            </a:r>
            <a:endParaRPr lang="en-US" dirty="0"/>
          </a:p>
        </p:txBody>
      </p:sp>
      <p:sp>
        <p:nvSpPr>
          <p:cNvPr id="18436" name="Rectangle 4"/>
          <p:cNvSpPr>
            <a:spLocks noChangeArrowheads="1"/>
          </p:cNvSpPr>
          <p:nvPr/>
        </p:nvSpPr>
        <p:spPr bwMode="auto">
          <a:xfrm>
            <a:off x="228600" y="3886200"/>
            <a:ext cx="2895600"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800" b="1" dirty="0" smtClean="0"/>
              <a:t>Use </a:t>
            </a:r>
            <a:r>
              <a:rPr lang="en-US" sz="1800" b="1" dirty="0"/>
              <a:t>Case </a:t>
            </a:r>
            <a:r>
              <a:rPr lang="en-US" sz="1800" b="1" dirty="0" smtClean="0"/>
              <a:t>2b</a:t>
            </a:r>
          </a:p>
          <a:p>
            <a:r>
              <a:rPr lang="en-US" dirty="0" smtClean="0"/>
              <a:t>RAN CEs with Ethernet Interfaces</a:t>
            </a:r>
            <a:endParaRPr lang="en-US" dirty="0"/>
          </a:p>
        </p:txBody>
      </p:sp>
      <p:pic>
        <p:nvPicPr>
          <p:cNvPr id="2050" name="Picture 2"/>
          <p:cNvPicPr>
            <a:picLocks noChangeAspect="1" noChangeArrowheads="1"/>
          </p:cNvPicPr>
          <p:nvPr/>
        </p:nvPicPr>
        <p:blipFill>
          <a:blip r:embed="rId3" cstate="print"/>
          <a:srcRect/>
          <a:stretch>
            <a:fillRect/>
          </a:stretch>
        </p:blipFill>
        <p:spPr bwMode="auto">
          <a:xfrm>
            <a:off x="3485382" y="762000"/>
            <a:ext cx="5372867" cy="2590800"/>
          </a:xfrm>
          <a:prstGeom prst="rect">
            <a:avLst/>
          </a:prstGeom>
          <a:noFill/>
          <a:ln w="9525">
            <a:noFill/>
            <a:miter lim="800000"/>
            <a:headEnd/>
            <a:tailEnd/>
          </a:ln>
        </p:spPr>
      </p:pic>
      <p:pic>
        <p:nvPicPr>
          <p:cNvPr id="2051" name="Picture 3"/>
          <p:cNvPicPr>
            <a:picLocks noChangeAspect="1" noChangeArrowheads="1"/>
          </p:cNvPicPr>
          <p:nvPr/>
        </p:nvPicPr>
        <p:blipFill>
          <a:blip r:embed="rId4" cstate="print"/>
          <a:srcRect/>
          <a:stretch>
            <a:fillRect/>
          </a:stretch>
        </p:blipFill>
        <p:spPr bwMode="auto">
          <a:xfrm>
            <a:off x="3517956" y="4114800"/>
            <a:ext cx="5264094" cy="1933575"/>
          </a:xfrm>
          <a:prstGeom prst="rect">
            <a:avLst/>
          </a:prstGeom>
          <a:noFill/>
          <a:ln w="9525">
            <a:noFill/>
            <a:miter lim="800000"/>
            <a:headEnd/>
            <a:tailEnd/>
          </a:ln>
        </p:spPr>
      </p:pic>
      <p:sp>
        <p:nvSpPr>
          <p:cNvPr id="38" name="Line Callout 2 37"/>
          <p:cNvSpPr/>
          <p:nvPr/>
        </p:nvSpPr>
        <p:spPr>
          <a:xfrm>
            <a:off x="228600" y="2590800"/>
            <a:ext cx="2667000" cy="609600"/>
          </a:xfrm>
          <a:prstGeom prst="borderCallout2">
            <a:avLst>
              <a:gd name="adj1" fmla="val 51131"/>
              <a:gd name="adj2" fmla="val 98969"/>
              <a:gd name="adj3" fmla="val -29346"/>
              <a:gd name="adj4" fmla="val 112404"/>
              <a:gd name="adj5" fmla="val -99881"/>
              <a:gd name="adj6" fmla="val 15297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Frequency Synchronization can be with TDM service</a:t>
            </a:r>
            <a:endParaRPr lang="en-US" dirty="0"/>
          </a:p>
        </p:txBody>
      </p:sp>
      <p:sp>
        <p:nvSpPr>
          <p:cNvPr id="8" name="Line Callout 2 7"/>
          <p:cNvSpPr/>
          <p:nvPr/>
        </p:nvSpPr>
        <p:spPr>
          <a:xfrm>
            <a:off x="304800" y="5334000"/>
            <a:ext cx="2667000" cy="609600"/>
          </a:xfrm>
          <a:prstGeom prst="borderCallout2">
            <a:avLst>
              <a:gd name="adj1" fmla="val 51131"/>
              <a:gd name="adj2" fmla="val 98969"/>
              <a:gd name="adj3" fmla="val 118415"/>
              <a:gd name="adj4" fmla="val 128268"/>
              <a:gd name="adj5" fmla="val 47880"/>
              <a:gd name="adj6" fmla="val 16269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Frequency Synchronization service from the MEN</a:t>
            </a:r>
            <a:endParaRPr lang="en-US" dirty="0"/>
          </a:p>
        </p:txBody>
      </p:sp>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395536" y="0"/>
            <a:ext cx="8748464" cy="685800"/>
          </a:xfrm>
        </p:spPr>
        <p:txBody>
          <a:bodyPr/>
          <a:lstStyle/>
          <a:p>
            <a:pPr marL="347663" indent="-347663"/>
            <a:r>
              <a:rPr lang="en-US" sz="4000" dirty="0" smtClean="0"/>
              <a:t>	Mobile Backhaul Topics</a:t>
            </a:r>
          </a:p>
        </p:txBody>
      </p:sp>
      <p:sp>
        <p:nvSpPr>
          <p:cNvPr id="3" name="Content Placeholder 2"/>
          <p:cNvSpPr>
            <a:spLocks noGrp="1"/>
          </p:cNvSpPr>
          <p:nvPr>
            <p:ph idx="1"/>
          </p:nvPr>
        </p:nvSpPr>
        <p:spPr>
          <a:xfrm>
            <a:off x="395536" y="836712"/>
            <a:ext cx="8748464" cy="4790742"/>
          </a:xfrm>
        </p:spPr>
        <p:txBody>
          <a:bodyPr/>
          <a:lstStyle/>
          <a:p>
            <a:pPr>
              <a:lnSpc>
                <a:spcPct val="115000"/>
              </a:lnSpc>
              <a:spcBef>
                <a:spcPts val="0"/>
              </a:spcBef>
              <a:spcAft>
                <a:spcPts val="0"/>
              </a:spcAft>
              <a:buFont typeface="Symbol"/>
              <a:buChar char=""/>
            </a:pPr>
            <a:r>
              <a:rPr lang="en-US" sz="2400" dirty="0" smtClean="0">
                <a:ea typeface="Calibri"/>
              </a:rPr>
              <a:t>Market Impact of Carrier Ethernet </a:t>
            </a:r>
            <a:br>
              <a:rPr lang="en-US" sz="2400" dirty="0" smtClean="0">
                <a:ea typeface="Calibri"/>
              </a:rPr>
            </a:br>
            <a:r>
              <a:rPr lang="en-US" sz="2400" dirty="0" smtClean="0">
                <a:ea typeface="Calibri"/>
              </a:rPr>
              <a:t>for Mobil Backhaul</a:t>
            </a:r>
          </a:p>
          <a:p>
            <a:pPr lvl="1">
              <a:lnSpc>
                <a:spcPct val="115000"/>
              </a:lnSpc>
              <a:spcBef>
                <a:spcPts val="0"/>
              </a:spcBef>
              <a:spcAft>
                <a:spcPts val="0"/>
              </a:spcAft>
              <a:buFont typeface="Symbol"/>
              <a:buChar char=""/>
            </a:pPr>
            <a:r>
              <a:rPr lang="en-US" sz="2000" dirty="0" smtClean="0">
                <a:ea typeface="Calibri"/>
              </a:rPr>
              <a:t>Market Data and Drivers</a:t>
            </a:r>
          </a:p>
          <a:p>
            <a:pPr lvl="1">
              <a:lnSpc>
                <a:spcPct val="115000"/>
              </a:lnSpc>
              <a:spcBef>
                <a:spcPts val="0"/>
              </a:spcBef>
              <a:spcAft>
                <a:spcPts val="0"/>
              </a:spcAft>
              <a:buFont typeface="Symbol"/>
              <a:buChar char=""/>
            </a:pPr>
            <a:r>
              <a:rPr lang="en-US" sz="2000" dirty="0" smtClean="0">
                <a:ea typeface="Calibri"/>
              </a:rPr>
              <a:t>MEF 22 – Mobile Backhaul </a:t>
            </a:r>
            <a:br>
              <a:rPr lang="en-US" sz="2000" dirty="0" smtClean="0">
                <a:ea typeface="Calibri"/>
              </a:rPr>
            </a:br>
            <a:r>
              <a:rPr lang="en-US" sz="2000" dirty="0" smtClean="0">
                <a:ea typeface="Calibri"/>
              </a:rPr>
              <a:t>Implementation Agreement Phase I</a:t>
            </a:r>
          </a:p>
          <a:p>
            <a:pPr lvl="0">
              <a:lnSpc>
                <a:spcPct val="115000"/>
              </a:lnSpc>
              <a:spcBef>
                <a:spcPts val="0"/>
              </a:spcBef>
              <a:spcAft>
                <a:spcPts val="0"/>
              </a:spcAft>
              <a:buFont typeface="Symbol"/>
              <a:buChar char=""/>
            </a:pPr>
            <a:r>
              <a:rPr lang="en-US" sz="2400" dirty="0" smtClean="0">
                <a:ea typeface="Calibri"/>
              </a:rPr>
              <a:t>New Work</a:t>
            </a:r>
          </a:p>
          <a:p>
            <a:pPr lvl="1">
              <a:lnSpc>
                <a:spcPct val="115000"/>
              </a:lnSpc>
              <a:spcBef>
                <a:spcPts val="0"/>
              </a:spcBef>
              <a:spcAft>
                <a:spcPts val="0"/>
              </a:spcAft>
              <a:buFont typeface="Symbol"/>
              <a:buChar char=""/>
            </a:pPr>
            <a:r>
              <a:rPr lang="en-US" sz="2000" dirty="0" smtClean="0">
                <a:ea typeface="Calibri"/>
              </a:rPr>
              <a:t>Carrier Ethernet for MBH: 2011-2014</a:t>
            </a:r>
          </a:p>
          <a:p>
            <a:pPr lvl="1">
              <a:lnSpc>
                <a:spcPct val="115000"/>
              </a:lnSpc>
              <a:spcBef>
                <a:spcPts val="0"/>
              </a:spcBef>
              <a:spcAft>
                <a:spcPts val="0"/>
              </a:spcAft>
              <a:buFont typeface="Symbol"/>
              <a:buChar char=""/>
            </a:pPr>
            <a:r>
              <a:rPr lang="en-US" sz="2000" dirty="0" smtClean="0">
                <a:ea typeface="Calibri"/>
              </a:rPr>
              <a:t>Work in progress supporting  4G (MBH IA Phase II)</a:t>
            </a:r>
            <a:endParaRPr lang="en-US" dirty="0" smtClean="0">
              <a:latin typeface="Calibri"/>
              <a:ea typeface="Calibri"/>
            </a:endParaRPr>
          </a:p>
          <a:p>
            <a:pPr lvl="1">
              <a:lnSpc>
                <a:spcPct val="115000"/>
              </a:lnSpc>
              <a:spcBef>
                <a:spcPts val="0"/>
              </a:spcBef>
              <a:spcAft>
                <a:spcPts val="0"/>
              </a:spcAft>
              <a:buFont typeface="Symbol"/>
              <a:buChar char=""/>
            </a:pPr>
            <a:r>
              <a:rPr lang="en-US" sz="2000" dirty="0" smtClean="0">
                <a:ea typeface="Calibri"/>
              </a:rPr>
              <a:t>Carrier Ethernet Multiple Classes of Service in the Mobile  Backhaul </a:t>
            </a:r>
          </a:p>
          <a:p>
            <a:pPr lvl="2">
              <a:lnSpc>
                <a:spcPct val="115000"/>
              </a:lnSpc>
              <a:spcBef>
                <a:spcPts val="0"/>
              </a:spcBef>
              <a:spcAft>
                <a:spcPts val="0"/>
              </a:spcAft>
              <a:buFont typeface="Symbol"/>
              <a:buChar char=""/>
            </a:pPr>
            <a:r>
              <a:rPr lang="en-US" sz="2000" dirty="0" smtClean="0">
                <a:ea typeface="Calibri"/>
              </a:rPr>
              <a:t>Optimizing the Backhaul</a:t>
            </a:r>
          </a:p>
          <a:p>
            <a:pPr lvl="1">
              <a:lnSpc>
                <a:spcPct val="115000"/>
              </a:lnSpc>
              <a:spcBef>
                <a:spcPts val="0"/>
              </a:spcBef>
              <a:spcAft>
                <a:spcPts val="0"/>
              </a:spcAft>
              <a:buFont typeface="Symbol"/>
              <a:buChar char=""/>
            </a:pPr>
            <a:r>
              <a:rPr lang="en-US" sz="2000" dirty="0" smtClean="0"/>
              <a:t>Synchronization for Mobile Backhaul </a:t>
            </a:r>
          </a:p>
          <a:p>
            <a:pPr lvl="2">
              <a:lnSpc>
                <a:spcPct val="115000"/>
              </a:lnSpc>
              <a:spcBef>
                <a:spcPts val="0"/>
              </a:spcBef>
              <a:spcAft>
                <a:spcPts val="0"/>
              </a:spcAft>
              <a:buFont typeface="Symbol"/>
              <a:buChar char=""/>
            </a:pPr>
            <a:r>
              <a:rPr lang="en-US" sz="2000" dirty="0" smtClean="0"/>
              <a:t>A New MEF Paper</a:t>
            </a:r>
          </a:p>
          <a:p>
            <a:pPr>
              <a:lnSpc>
                <a:spcPct val="115000"/>
              </a:lnSpc>
              <a:spcBef>
                <a:spcPts val="0"/>
              </a:spcBef>
              <a:spcAft>
                <a:spcPts val="0"/>
              </a:spcAft>
              <a:buFont typeface="Symbol"/>
              <a:buChar char=""/>
            </a:pPr>
            <a:r>
              <a:rPr lang="en-US" sz="2400" dirty="0" smtClean="0"/>
              <a:t>Addendum: Migration from Legacy Transport</a:t>
            </a:r>
          </a:p>
        </p:txBody>
      </p:sp>
      <p:grpSp>
        <p:nvGrpSpPr>
          <p:cNvPr id="2" name="Group 10"/>
          <p:cNvGrpSpPr/>
          <p:nvPr/>
        </p:nvGrpSpPr>
        <p:grpSpPr>
          <a:xfrm>
            <a:off x="5796136" y="942514"/>
            <a:ext cx="3198704" cy="1694398"/>
            <a:chOff x="2483768" y="4365104"/>
            <a:chExt cx="3830041" cy="2028825"/>
          </a:xfrm>
        </p:grpSpPr>
        <p:grpSp>
          <p:nvGrpSpPr>
            <p:cNvPr id="4" name="Group 59"/>
            <p:cNvGrpSpPr/>
            <p:nvPr/>
          </p:nvGrpSpPr>
          <p:grpSpPr>
            <a:xfrm>
              <a:off x="2483768" y="4365104"/>
              <a:ext cx="3830041" cy="2028825"/>
              <a:chOff x="4572000" y="4495800"/>
              <a:chExt cx="3830041" cy="2028825"/>
            </a:xfrm>
          </p:grpSpPr>
          <p:sp>
            <p:nvSpPr>
              <p:cNvPr id="5" name="Rectangle 4"/>
              <p:cNvSpPr/>
              <p:nvPr/>
            </p:nvSpPr>
            <p:spPr bwMode="auto">
              <a:xfrm>
                <a:off x="4572000" y="4495800"/>
                <a:ext cx="3803616" cy="1981200"/>
              </a:xfrm>
              <a:prstGeom prst="rect">
                <a:avLst/>
              </a:prstGeom>
              <a:gradFill>
                <a:gsLst>
                  <a:gs pos="0">
                    <a:schemeClr val="accent2">
                      <a:lumMod val="60000"/>
                      <a:lumOff val="40000"/>
                      <a:alpha val="85000"/>
                    </a:schemeClr>
                  </a:gs>
                  <a:gs pos="50000">
                    <a:schemeClr val="accent2">
                      <a:lumMod val="20000"/>
                      <a:lumOff val="80000"/>
                      <a:alpha val="80000"/>
                    </a:schemeClr>
                  </a:gs>
                  <a:gs pos="100000">
                    <a:schemeClr val="accent2">
                      <a:lumMod val="75000"/>
                      <a:alpha val="70000"/>
                    </a:schemeClr>
                  </a:gs>
                </a:gsLst>
                <a:lin ang="4200000" scaled="0"/>
              </a:gradFill>
              <a:ln>
                <a:solidFill>
                  <a:schemeClr val="accent2">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400" dirty="0"/>
              </a:p>
            </p:txBody>
          </p:sp>
          <p:sp>
            <p:nvSpPr>
              <p:cNvPr id="6" name="Rectangle 39"/>
              <p:cNvSpPr>
                <a:spLocks noChangeArrowheads="1"/>
              </p:cNvSpPr>
              <p:nvPr/>
            </p:nvSpPr>
            <p:spPr bwMode="auto">
              <a:xfrm>
                <a:off x="4744441" y="4495800"/>
                <a:ext cx="3657600" cy="990600"/>
              </a:xfrm>
              <a:prstGeom prst="rect">
                <a:avLst/>
              </a:prstGeom>
              <a:noFill/>
              <a:ln w="9525">
                <a:noFill/>
                <a:miter lim="800000"/>
                <a:headEnd/>
                <a:tailEnd/>
              </a:ln>
            </p:spPr>
            <p:txBody>
              <a:bodyPr/>
              <a:lstStyle/>
              <a:p>
                <a:pPr eaLnBrk="0" hangingPunct="0">
                  <a:lnSpc>
                    <a:spcPct val="80000"/>
                  </a:lnSpc>
                  <a:spcBef>
                    <a:spcPts val="0"/>
                  </a:spcBef>
                  <a:defRPr/>
                </a:pPr>
                <a:r>
                  <a:rPr lang="en-US" sz="2400" b="1" dirty="0" smtClean="0">
                    <a:solidFill>
                      <a:srgbClr val="002060"/>
                    </a:solidFill>
                    <a:effectLst>
                      <a:outerShdw blurRad="38100" dist="38100" dir="2700000" algn="tl">
                        <a:srgbClr val="000000">
                          <a:alpha val="43137"/>
                        </a:srgbClr>
                      </a:outerShdw>
                    </a:effectLst>
                    <a:latin typeface="Calibri" pitchFamily="34" charset="0"/>
                  </a:rPr>
                  <a:t>Carrier Ethernet for Mobile Backhaul</a:t>
                </a:r>
              </a:p>
            </p:txBody>
          </p:sp>
          <p:pic>
            <p:nvPicPr>
              <p:cNvPr id="7" name="Picture 6" descr="cloud - plain.png"/>
              <p:cNvPicPr>
                <a:picLocks noChangeAspect="1"/>
              </p:cNvPicPr>
              <p:nvPr/>
            </p:nvPicPr>
            <p:blipFill>
              <a:blip r:embed="rId3" cstate="print"/>
              <a:stretch>
                <a:fillRect/>
              </a:stretch>
            </p:blipFill>
            <p:spPr>
              <a:xfrm>
                <a:off x="6629400" y="5105400"/>
                <a:ext cx="1389624" cy="1038225"/>
              </a:xfrm>
              <a:prstGeom prst="rect">
                <a:avLst/>
              </a:prstGeom>
            </p:spPr>
          </p:pic>
          <p:pic>
            <p:nvPicPr>
              <p:cNvPr id="8" name="Picture 7" descr="wireless.png"/>
              <p:cNvPicPr>
                <a:picLocks noChangeAspect="1"/>
              </p:cNvPicPr>
              <p:nvPr/>
            </p:nvPicPr>
            <p:blipFill>
              <a:blip r:embed="rId4" cstate="print"/>
              <a:stretch>
                <a:fillRect/>
              </a:stretch>
            </p:blipFill>
            <p:spPr>
              <a:xfrm>
                <a:off x="6133079" y="5099343"/>
                <a:ext cx="725505" cy="1425282"/>
              </a:xfrm>
              <a:prstGeom prst="rect">
                <a:avLst/>
              </a:prstGeom>
            </p:spPr>
          </p:pic>
          <p:pic>
            <p:nvPicPr>
              <p:cNvPr id="9" name="Picture 8" descr="wireless2.png"/>
              <p:cNvPicPr>
                <a:picLocks noChangeAspect="1"/>
              </p:cNvPicPr>
              <p:nvPr/>
            </p:nvPicPr>
            <p:blipFill>
              <a:blip r:embed="rId5" cstate="print"/>
              <a:stretch>
                <a:fillRect/>
              </a:stretch>
            </p:blipFill>
            <p:spPr>
              <a:xfrm>
                <a:off x="7513413" y="5013122"/>
                <a:ext cx="788570" cy="1362075"/>
              </a:xfrm>
              <a:prstGeom prst="rect">
                <a:avLst/>
              </a:prstGeom>
            </p:spPr>
          </p:pic>
        </p:grpSp>
        <p:sp>
          <p:nvSpPr>
            <p:cNvPr id="10" name="Rectangle 9"/>
            <p:cNvSpPr/>
            <p:nvPr/>
          </p:nvSpPr>
          <p:spPr>
            <a:xfrm>
              <a:off x="2712368" y="5479529"/>
              <a:ext cx="2209800" cy="663342"/>
            </a:xfrm>
            <a:prstGeom prst="rect">
              <a:avLst/>
            </a:prstGeom>
            <a:solidFill>
              <a:srgbClr val="FFFFFF">
                <a:alpha val="27843"/>
              </a:srgbClr>
            </a:solidFill>
            <a:effectLst>
              <a:softEdge rad="31750"/>
            </a:effectLst>
          </p:spPr>
          <p:txBody>
            <a:bodyPr wrap="square">
              <a:spAutoFit/>
            </a:bodyPr>
            <a:lstStyle/>
            <a:p>
              <a:pPr eaLnBrk="0" hangingPunct="0">
                <a:defRPr/>
              </a:pPr>
              <a:r>
                <a:rPr lang="en-US" sz="1000" b="1" dirty="0" smtClean="0"/>
                <a:t>Engineering </a:t>
              </a:r>
              <a:br>
                <a:rPr lang="en-US" sz="1000" b="1" dirty="0" smtClean="0"/>
              </a:br>
              <a:r>
                <a:rPr lang="en-US" sz="1000" b="1" dirty="0" smtClean="0"/>
                <a:t>Cost-efficient </a:t>
              </a:r>
              <a:br>
                <a:rPr lang="en-US" sz="1000" b="1" dirty="0" smtClean="0"/>
              </a:br>
              <a:r>
                <a:rPr lang="en-US" sz="1000" b="1" dirty="0" smtClean="0"/>
                <a:t>Mobile Backhaul</a:t>
              </a:r>
              <a:endParaRPr lang="en-US" sz="1000" b="1" dirty="0"/>
            </a:p>
          </p:txBody>
        </p:sp>
      </p:grpSp>
    </p:spTree>
    <p:extLst>
      <p:ext uri="{BB962C8B-B14F-4D97-AF65-F5344CB8AC3E}">
        <p14:creationId xmlns:p14="http://schemas.microsoft.com/office/powerpoint/2010/main" val="726034424"/>
      </p:ext>
    </p:extLst>
  </p:cSld>
  <p:clrMapOvr>
    <a:masterClrMapping/>
  </p:clrMapOvr>
  <p:transition spd="med">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 name="Picture 4" descr="cloud - plain"/>
          <p:cNvPicPr>
            <a:picLocks noChangeAspect="1" noChangeArrowheads="1"/>
          </p:cNvPicPr>
          <p:nvPr/>
        </p:nvPicPr>
        <p:blipFill>
          <a:blip r:embed="rId3" cstate="print"/>
          <a:srcRect/>
          <a:stretch>
            <a:fillRect/>
          </a:stretch>
        </p:blipFill>
        <p:spPr bwMode="auto">
          <a:xfrm>
            <a:off x="1905000" y="3371850"/>
            <a:ext cx="5562600" cy="2482850"/>
          </a:xfrm>
          <a:prstGeom prst="rect">
            <a:avLst/>
          </a:prstGeom>
          <a:noFill/>
          <a:ln w="9525">
            <a:noFill/>
            <a:miter lim="800000"/>
            <a:headEnd/>
            <a:tailEnd/>
          </a:ln>
          <a:effectLst>
            <a:outerShdw blurRad="50800" dist="38100" dir="5400000" algn="t" rotWithShape="0">
              <a:prstClr val="black">
                <a:alpha val="40000"/>
              </a:prstClr>
            </a:outerShdw>
          </a:effectLst>
        </p:spPr>
      </p:pic>
      <p:grpSp>
        <p:nvGrpSpPr>
          <p:cNvPr id="2" name="Group 26"/>
          <p:cNvGrpSpPr>
            <a:grpSpLocks/>
          </p:cNvGrpSpPr>
          <p:nvPr/>
        </p:nvGrpSpPr>
        <p:grpSpPr bwMode="auto">
          <a:xfrm>
            <a:off x="3733800" y="5191125"/>
            <a:ext cx="328613" cy="762000"/>
            <a:chOff x="576" y="1008"/>
            <a:chExt cx="1058" cy="2448"/>
          </a:xfrm>
        </p:grpSpPr>
        <p:pic>
          <p:nvPicPr>
            <p:cNvPr id="99" name="Picture 27" descr="Tow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6" y="1008"/>
              <a:ext cx="933" cy="2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 name="Picture 28" descr="ADM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08" y="2784"/>
              <a:ext cx="626" cy="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 name="Group 32"/>
          <p:cNvGrpSpPr>
            <a:grpSpLocks/>
          </p:cNvGrpSpPr>
          <p:nvPr/>
        </p:nvGrpSpPr>
        <p:grpSpPr bwMode="auto">
          <a:xfrm>
            <a:off x="5791200" y="5191125"/>
            <a:ext cx="328613" cy="762000"/>
            <a:chOff x="576" y="1008"/>
            <a:chExt cx="1058" cy="2448"/>
          </a:xfrm>
        </p:grpSpPr>
        <p:pic>
          <p:nvPicPr>
            <p:cNvPr id="102" name="Picture 33" descr="Tow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6" y="1008"/>
              <a:ext cx="933" cy="2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 name="Picture 34" descr="ADM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08" y="2784"/>
              <a:ext cx="626" cy="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 name="Group 35"/>
          <p:cNvGrpSpPr>
            <a:grpSpLocks/>
          </p:cNvGrpSpPr>
          <p:nvPr/>
        </p:nvGrpSpPr>
        <p:grpSpPr bwMode="auto">
          <a:xfrm>
            <a:off x="4724400" y="5267325"/>
            <a:ext cx="328613" cy="762000"/>
            <a:chOff x="576" y="1008"/>
            <a:chExt cx="1058" cy="2448"/>
          </a:xfrm>
        </p:grpSpPr>
        <p:pic>
          <p:nvPicPr>
            <p:cNvPr id="105" name="Picture 36" descr="Tow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6" y="1008"/>
              <a:ext cx="933" cy="2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 name="Picture 37" descr="ADM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08" y="2784"/>
              <a:ext cx="626" cy="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 name="Group 38"/>
          <p:cNvGrpSpPr>
            <a:grpSpLocks/>
          </p:cNvGrpSpPr>
          <p:nvPr/>
        </p:nvGrpSpPr>
        <p:grpSpPr bwMode="auto">
          <a:xfrm>
            <a:off x="6477000" y="4886325"/>
            <a:ext cx="328613" cy="762000"/>
            <a:chOff x="576" y="1008"/>
            <a:chExt cx="1058" cy="2448"/>
          </a:xfrm>
        </p:grpSpPr>
        <p:pic>
          <p:nvPicPr>
            <p:cNvPr id="108" name="Picture 39" descr="Tow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6" y="1008"/>
              <a:ext cx="933" cy="2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 name="Picture 40" descr="ADM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08" y="2784"/>
              <a:ext cx="626" cy="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1" name="Text Box 73"/>
          <p:cNvSpPr txBox="1">
            <a:spLocks noChangeArrowheads="1"/>
          </p:cNvSpPr>
          <p:nvPr/>
        </p:nvSpPr>
        <p:spPr bwMode="auto">
          <a:xfrm>
            <a:off x="4590031" y="5926138"/>
            <a:ext cx="67037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algn="ctr" eaLnBrk="1" hangingPunct="1"/>
            <a:r>
              <a:rPr lang="en-US" sz="1000" b="1" dirty="0"/>
              <a:t>2G + </a:t>
            </a:r>
            <a:r>
              <a:rPr lang="en-US" sz="1000" b="1" dirty="0" smtClean="0"/>
              <a:t>3G</a:t>
            </a:r>
            <a:endParaRPr lang="en-US" sz="1000" b="1" dirty="0"/>
          </a:p>
        </p:txBody>
      </p:sp>
      <p:sp>
        <p:nvSpPr>
          <p:cNvPr id="112" name="Text Box 74"/>
          <p:cNvSpPr txBox="1">
            <a:spLocks noChangeArrowheads="1"/>
          </p:cNvSpPr>
          <p:nvPr/>
        </p:nvSpPr>
        <p:spPr bwMode="auto">
          <a:xfrm>
            <a:off x="5712394" y="5849938"/>
            <a:ext cx="67037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algn="ctr" eaLnBrk="1" hangingPunct="1"/>
            <a:r>
              <a:rPr lang="en-US" sz="1000" b="1" dirty="0"/>
              <a:t>2G + </a:t>
            </a:r>
            <a:r>
              <a:rPr lang="en-US" sz="1000" b="1" dirty="0" smtClean="0"/>
              <a:t>3G</a:t>
            </a:r>
            <a:endParaRPr lang="en-US" sz="1000" b="1" dirty="0"/>
          </a:p>
        </p:txBody>
      </p:sp>
      <p:sp>
        <p:nvSpPr>
          <p:cNvPr id="113" name="Text Box 75"/>
          <p:cNvSpPr txBox="1">
            <a:spLocks noChangeArrowheads="1"/>
          </p:cNvSpPr>
          <p:nvPr/>
        </p:nvSpPr>
        <p:spPr bwMode="auto">
          <a:xfrm>
            <a:off x="6505575" y="5618163"/>
            <a:ext cx="3524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eaLnBrk="1" hangingPunct="1"/>
            <a:r>
              <a:rPr lang="en-US" sz="1000" b="1" dirty="0"/>
              <a:t>3G</a:t>
            </a:r>
          </a:p>
        </p:txBody>
      </p:sp>
      <p:grpSp>
        <p:nvGrpSpPr>
          <p:cNvPr id="6" name="Group 82"/>
          <p:cNvGrpSpPr>
            <a:grpSpLocks/>
          </p:cNvGrpSpPr>
          <p:nvPr/>
        </p:nvGrpSpPr>
        <p:grpSpPr bwMode="auto">
          <a:xfrm>
            <a:off x="2819400" y="5045075"/>
            <a:ext cx="328613" cy="762000"/>
            <a:chOff x="576" y="1008"/>
            <a:chExt cx="1058" cy="2448"/>
          </a:xfrm>
        </p:grpSpPr>
        <p:pic>
          <p:nvPicPr>
            <p:cNvPr id="115" name="Picture 83" descr="Tow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6" y="1008"/>
              <a:ext cx="933" cy="2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 name="Picture 84" descr="ADM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08" y="2784"/>
              <a:ext cx="626" cy="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7" name="Text Box 137"/>
          <p:cNvSpPr txBox="1">
            <a:spLocks noChangeArrowheads="1"/>
          </p:cNvSpPr>
          <p:nvPr/>
        </p:nvSpPr>
        <p:spPr bwMode="auto">
          <a:xfrm>
            <a:off x="2664394" y="5732463"/>
            <a:ext cx="67037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algn="ctr" eaLnBrk="1" hangingPunct="1"/>
            <a:r>
              <a:rPr lang="en-US" sz="1000" b="1" dirty="0"/>
              <a:t>2G + </a:t>
            </a:r>
            <a:r>
              <a:rPr lang="en-US" sz="1000" b="1" dirty="0" smtClean="0"/>
              <a:t>3G</a:t>
            </a:r>
            <a:endParaRPr lang="en-US" sz="1000" b="1" dirty="0"/>
          </a:p>
        </p:txBody>
      </p:sp>
      <p:sp>
        <p:nvSpPr>
          <p:cNvPr id="118" name="Rectangle 66"/>
          <p:cNvSpPr>
            <a:spLocks noChangeArrowheads="1"/>
          </p:cNvSpPr>
          <p:nvPr/>
        </p:nvSpPr>
        <p:spPr bwMode="auto">
          <a:xfrm>
            <a:off x="7391400" y="3914774"/>
            <a:ext cx="1447800" cy="2105026"/>
          </a:xfrm>
          <a:prstGeom prst="rect">
            <a:avLst/>
          </a:prstGeom>
          <a:solidFill>
            <a:srgbClr val="EAEAEA"/>
          </a:solidFill>
          <a:ln w="19050">
            <a:solidFill>
              <a:schemeClr val="bg2"/>
            </a:solidFill>
            <a:miter lim="800000"/>
            <a:headEnd/>
            <a:tailEnd/>
          </a:ln>
        </p:spPr>
        <p:txBody>
          <a:bodyPr wrap="none" anchor="ctr"/>
          <a:lstStyle/>
          <a:p>
            <a:endParaRPr lang="en-US" dirty="0"/>
          </a:p>
        </p:txBody>
      </p:sp>
      <p:sp>
        <p:nvSpPr>
          <p:cNvPr id="119" name="Line 46"/>
          <p:cNvSpPr>
            <a:spLocks noChangeShapeType="1"/>
          </p:cNvSpPr>
          <p:nvPr/>
        </p:nvSpPr>
        <p:spPr bwMode="auto">
          <a:xfrm>
            <a:off x="7559675" y="4143375"/>
            <a:ext cx="304800" cy="0"/>
          </a:xfrm>
          <a:prstGeom prst="line">
            <a:avLst/>
          </a:prstGeom>
          <a:noFill/>
          <a:ln w="28575">
            <a:solidFill>
              <a:srgbClr val="00FF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20" name="Line 47"/>
          <p:cNvSpPr>
            <a:spLocks noChangeShapeType="1"/>
          </p:cNvSpPr>
          <p:nvPr/>
        </p:nvSpPr>
        <p:spPr bwMode="auto">
          <a:xfrm>
            <a:off x="7559675" y="4371975"/>
            <a:ext cx="304800"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21" name="Line 48"/>
          <p:cNvSpPr>
            <a:spLocks noChangeShapeType="1"/>
          </p:cNvSpPr>
          <p:nvPr/>
        </p:nvSpPr>
        <p:spPr bwMode="auto">
          <a:xfrm>
            <a:off x="7559675" y="4600575"/>
            <a:ext cx="304800" cy="0"/>
          </a:xfrm>
          <a:prstGeom prst="line">
            <a:avLst/>
          </a:prstGeom>
          <a:noFill/>
          <a:ln w="28575">
            <a:solidFill>
              <a:srgbClr val="FF9933"/>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22" name="Line 49"/>
          <p:cNvSpPr>
            <a:spLocks noChangeShapeType="1"/>
          </p:cNvSpPr>
          <p:nvPr/>
        </p:nvSpPr>
        <p:spPr bwMode="auto">
          <a:xfrm>
            <a:off x="7559675" y="4829175"/>
            <a:ext cx="304800" cy="0"/>
          </a:xfrm>
          <a:prstGeom prst="line">
            <a:avLst/>
          </a:prstGeom>
          <a:noFill/>
          <a:ln w="28575">
            <a:solidFill>
              <a:srgbClr val="CC66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23" name="Text Box 51"/>
          <p:cNvSpPr txBox="1">
            <a:spLocks noChangeArrowheads="1"/>
          </p:cNvSpPr>
          <p:nvPr/>
        </p:nvSpPr>
        <p:spPr bwMode="auto">
          <a:xfrm>
            <a:off x="7804150" y="4005263"/>
            <a:ext cx="71686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eaLnBrk="1" hangingPunct="1"/>
            <a:r>
              <a:rPr lang="en-US" sz="1000" b="1" dirty="0" smtClean="0"/>
              <a:t>E-Line_1</a:t>
            </a:r>
            <a:endParaRPr lang="en-US" sz="1000" b="1" dirty="0"/>
          </a:p>
        </p:txBody>
      </p:sp>
      <p:sp>
        <p:nvSpPr>
          <p:cNvPr id="124" name="Text Box 52"/>
          <p:cNvSpPr txBox="1">
            <a:spLocks noChangeArrowheads="1"/>
          </p:cNvSpPr>
          <p:nvPr/>
        </p:nvSpPr>
        <p:spPr bwMode="auto">
          <a:xfrm>
            <a:off x="7804150" y="4233863"/>
            <a:ext cx="71686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eaLnBrk="1" hangingPunct="1"/>
            <a:r>
              <a:rPr lang="en-US" sz="1000" b="1" dirty="0" smtClean="0"/>
              <a:t>E-Line_2</a:t>
            </a:r>
            <a:endParaRPr lang="en-US" sz="1000" b="1" dirty="0"/>
          </a:p>
        </p:txBody>
      </p:sp>
      <p:sp>
        <p:nvSpPr>
          <p:cNvPr id="125" name="Text Box 53"/>
          <p:cNvSpPr txBox="1">
            <a:spLocks noChangeArrowheads="1"/>
          </p:cNvSpPr>
          <p:nvPr/>
        </p:nvSpPr>
        <p:spPr bwMode="auto">
          <a:xfrm>
            <a:off x="7804150" y="4462463"/>
            <a:ext cx="71686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eaLnBrk="1" hangingPunct="1"/>
            <a:r>
              <a:rPr lang="en-US" sz="1000" b="1" dirty="0" smtClean="0"/>
              <a:t>E-Line_3</a:t>
            </a:r>
            <a:endParaRPr lang="en-US" sz="1000" b="1" dirty="0"/>
          </a:p>
        </p:txBody>
      </p:sp>
      <p:sp>
        <p:nvSpPr>
          <p:cNvPr id="126" name="Text Box 54"/>
          <p:cNvSpPr txBox="1">
            <a:spLocks noChangeArrowheads="1"/>
          </p:cNvSpPr>
          <p:nvPr/>
        </p:nvSpPr>
        <p:spPr bwMode="auto">
          <a:xfrm>
            <a:off x="7804150" y="4691063"/>
            <a:ext cx="71686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eaLnBrk="1" hangingPunct="1"/>
            <a:r>
              <a:rPr lang="en-US" sz="1000" b="1" dirty="0" smtClean="0"/>
              <a:t>E-Line_4</a:t>
            </a:r>
            <a:endParaRPr lang="en-US" sz="1000" b="1" dirty="0"/>
          </a:p>
        </p:txBody>
      </p:sp>
      <p:sp>
        <p:nvSpPr>
          <p:cNvPr id="127" name="Text Box 67"/>
          <p:cNvSpPr txBox="1">
            <a:spLocks noChangeArrowheads="1"/>
          </p:cNvSpPr>
          <p:nvPr/>
        </p:nvSpPr>
        <p:spPr bwMode="auto">
          <a:xfrm>
            <a:off x="5486400" y="4343400"/>
            <a:ext cx="15367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eaLnBrk="1" hangingPunct="1"/>
            <a:r>
              <a:rPr lang="sv-SE" sz="1400" b="1" dirty="0"/>
              <a:t>Carrier Ethernet</a:t>
            </a:r>
          </a:p>
          <a:p>
            <a:pPr eaLnBrk="1" hangingPunct="1"/>
            <a:r>
              <a:rPr lang="sv-SE" sz="1400" b="1" dirty="0"/>
              <a:t>Network</a:t>
            </a:r>
            <a:endParaRPr lang="en-US" sz="1400" b="1" dirty="0"/>
          </a:p>
        </p:txBody>
      </p:sp>
      <p:sp>
        <p:nvSpPr>
          <p:cNvPr id="128" name="Line 68"/>
          <p:cNvSpPr>
            <a:spLocks noChangeShapeType="1"/>
          </p:cNvSpPr>
          <p:nvPr/>
        </p:nvSpPr>
        <p:spPr bwMode="auto">
          <a:xfrm flipH="1">
            <a:off x="3352800" y="4038600"/>
            <a:ext cx="990600" cy="1143000"/>
          </a:xfrm>
          <a:prstGeom prst="line">
            <a:avLst/>
          </a:prstGeom>
          <a:noFill/>
          <a:ln w="38100">
            <a:solidFill>
              <a:srgbClr val="00FF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29" name="Line 69"/>
          <p:cNvSpPr>
            <a:spLocks noChangeShapeType="1"/>
          </p:cNvSpPr>
          <p:nvPr/>
        </p:nvSpPr>
        <p:spPr bwMode="auto">
          <a:xfrm flipH="1">
            <a:off x="4038600" y="4114800"/>
            <a:ext cx="457200" cy="129540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30" name="Line 70"/>
          <p:cNvSpPr>
            <a:spLocks noChangeShapeType="1"/>
          </p:cNvSpPr>
          <p:nvPr/>
        </p:nvSpPr>
        <p:spPr bwMode="auto">
          <a:xfrm>
            <a:off x="4648200" y="4114800"/>
            <a:ext cx="381000" cy="1387474"/>
          </a:xfrm>
          <a:prstGeom prst="line">
            <a:avLst/>
          </a:prstGeom>
          <a:noFill/>
          <a:ln w="38100">
            <a:solidFill>
              <a:srgbClr val="FF9933"/>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31" name="Line 71"/>
          <p:cNvSpPr>
            <a:spLocks noChangeShapeType="1"/>
          </p:cNvSpPr>
          <p:nvPr/>
        </p:nvSpPr>
        <p:spPr bwMode="auto">
          <a:xfrm>
            <a:off x="4800600" y="4038601"/>
            <a:ext cx="990600" cy="1463674"/>
          </a:xfrm>
          <a:prstGeom prst="line">
            <a:avLst/>
          </a:prstGeom>
          <a:noFill/>
          <a:ln w="38100">
            <a:solidFill>
              <a:srgbClr val="CC66FF"/>
            </a:solidFill>
            <a:round/>
            <a:headEnd/>
            <a:tailEnd/>
          </a:ln>
          <a:extLst>
            <a:ext uri="{909E8E84-426E-40DD-AFC4-6F175D3DCCD1}">
              <a14:hiddenFill xmlns:a14="http://schemas.microsoft.com/office/drawing/2010/main">
                <a:noFill/>
              </a14:hiddenFill>
            </a:ext>
          </a:extLst>
        </p:spPr>
        <p:txBody>
          <a:bodyPr/>
          <a:lstStyle/>
          <a:p>
            <a:endParaRPr lang="en-US" dirty="0"/>
          </a:p>
        </p:txBody>
      </p:sp>
      <p:pic>
        <p:nvPicPr>
          <p:cNvPr id="132" name="Picture 104" descr="ranbox"/>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91000" y="3519488"/>
            <a:ext cx="598487"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 name="Text Box 108"/>
          <p:cNvSpPr txBox="1">
            <a:spLocks noChangeArrowheads="1"/>
          </p:cNvSpPr>
          <p:nvPr/>
        </p:nvSpPr>
        <p:spPr bwMode="auto">
          <a:xfrm>
            <a:off x="4267200" y="3565525"/>
            <a:ext cx="4524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eaLnBrk="1" hangingPunct="1"/>
            <a:r>
              <a:rPr lang="en-US" sz="1000" b="1" dirty="0"/>
              <a:t>BSC</a:t>
            </a:r>
          </a:p>
        </p:txBody>
      </p:sp>
      <p:sp>
        <p:nvSpPr>
          <p:cNvPr id="138" name="Oval 25"/>
          <p:cNvSpPr>
            <a:spLocks noChangeArrowheads="1"/>
          </p:cNvSpPr>
          <p:nvPr/>
        </p:nvSpPr>
        <p:spPr bwMode="auto">
          <a:xfrm>
            <a:off x="4953000" y="5410200"/>
            <a:ext cx="152400" cy="152400"/>
          </a:xfrm>
          <a:prstGeom prst="ellipse">
            <a:avLst/>
          </a:prstGeom>
          <a:solidFill>
            <a:srgbClr val="0000FF"/>
          </a:solidFill>
          <a:ln w="9525">
            <a:solidFill>
              <a:schemeClr val="tx1"/>
            </a:solidFill>
            <a:round/>
            <a:headEnd/>
            <a:tailEnd/>
          </a:ln>
        </p:spPr>
        <p:txBody>
          <a:bodyPr wrap="none" anchor="ctr"/>
          <a:lstStyle/>
          <a:p>
            <a:endParaRPr lang="en-US" sz="1800" dirty="0"/>
          </a:p>
        </p:txBody>
      </p:sp>
      <p:sp>
        <p:nvSpPr>
          <p:cNvPr id="139" name="Oval 25"/>
          <p:cNvSpPr>
            <a:spLocks noChangeArrowheads="1"/>
          </p:cNvSpPr>
          <p:nvPr/>
        </p:nvSpPr>
        <p:spPr bwMode="auto">
          <a:xfrm>
            <a:off x="5715000" y="5486400"/>
            <a:ext cx="152400" cy="152400"/>
          </a:xfrm>
          <a:prstGeom prst="ellipse">
            <a:avLst/>
          </a:prstGeom>
          <a:solidFill>
            <a:srgbClr val="0000FF"/>
          </a:solidFill>
          <a:ln w="9525">
            <a:solidFill>
              <a:schemeClr val="tx1"/>
            </a:solidFill>
            <a:round/>
            <a:headEnd/>
            <a:tailEnd/>
          </a:ln>
        </p:spPr>
        <p:txBody>
          <a:bodyPr wrap="none" anchor="ctr"/>
          <a:lstStyle/>
          <a:p>
            <a:endParaRPr lang="en-US" sz="1800" dirty="0"/>
          </a:p>
        </p:txBody>
      </p:sp>
      <p:sp>
        <p:nvSpPr>
          <p:cNvPr id="140" name="Oval 25"/>
          <p:cNvSpPr>
            <a:spLocks noChangeArrowheads="1"/>
          </p:cNvSpPr>
          <p:nvPr/>
        </p:nvSpPr>
        <p:spPr bwMode="auto">
          <a:xfrm>
            <a:off x="4267200" y="3962400"/>
            <a:ext cx="152400" cy="152400"/>
          </a:xfrm>
          <a:prstGeom prst="ellipse">
            <a:avLst/>
          </a:prstGeom>
          <a:solidFill>
            <a:srgbClr val="0000FF"/>
          </a:solidFill>
          <a:ln w="9525">
            <a:solidFill>
              <a:schemeClr val="tx1"/>
            </a:solidFill>
            <a:round/>
            <a:headEnd/>
            <a:tailEnd/>
          </a:ln>
        </p:spPr>
        <p:txBody>
          <a:bodyPr wrap="none" anchor="ctr"/>
          <a:lstStyle/>
          <a:p>
            <a:endParaRPr lang="en-US" sz="1800" dirty="0"/>
          </a:p>
        </p:txBody>
      </p:sp>
      <p:sp>
        <p:nvSpPr>
          <p:cNvPr id="141" name="Oval 25"/>
          <p:cNvSpPr>
            <a:spLocks noChangeArrowheads="1"/>
          </p:cNvSpPr>
          <p:nvPr/>
        </p:nvSpPr>
        <p:spPr bwMode="auto">
          <a:xfrm>
            <a:off x="4419600" y="3962400"/>
            <a:ext cx="152400" cy="152400"/>
          </a:xfrm>
          <a:prstGeom prst="ellipse">
            <a:avLst/>
          </a:prstGeom>
          <a:solidFill>
            <a:srgbClr val="0000FF"/>
          </a:solidFill>
          <a:ln w="9525">
            <a:solidFill>
              <a:schemeClr val="tx1"/>
            </a:solidFill>
            <a:round/>
            <a:headEnd/>
            <a:tailEnd/>
          </a:ln>
        </p:spPr>
        <p:txBody>
          <a:bodyPr wrap="none" anchor="ctr"/>
          <a:lstStyle/>
          <a:p>
            <a:endParaRPr lang="en-US" sz="1800" dirty="0"/>
          </a:p>
        </p:txBody>
      </p:sp>
      <p:sp>
        <p:nvSpPr>
          <p:cNvPr id="142" name="Oval 25"/>
          <p:cNvSpPr>
            <a:spLocks noChangeArrowheads="1"/>
          </p:cNvSpPr>
          <p:nvPr/>
        </p:nvSpPr>
        <p:spPr bwMode="auto">
          <a:xfrm>
            <a:off x="4572000" y="3962400"/>
            <a:ext cx="152400" cy="152400"/>
          </a:xfrm>
          <a:prstGeom prst="ellipse">
            <a:avLst/>
          </a:prstGeom>
          <a:solidFill>
            <a:srgbClr val="0000FF"/>
          </a:solidFill>
          <a:ln w="9525">
            <a:solidFill>
              <a:schemeClr val="tx1"/>
            </a:solidFill>
            <a:round/>
            <a:headEnd/>
            <a:tailEnd/>
          </a:ln>
        </p:spPr>
        <p:txBody>
          <a:bodyPr wrap="none" anchor="ctr"/>
          <a:lstStyle/>
          <a:p>
            <a:endParaRPr lang="en-US" sz="1800" dirty="0"/>
          </a:p>
        </p:txBody>
      </p:sp>
      <p:sp>
        <p:nvSpPr>
          <p:cNvPr id="143" name="Oval 25"/>
          <p:cNvSpPr>
            <a:spLocks noChangeArrowheads="1"/>
          </p:cNvSpPr>
          <p:nvPr/>
        </p:nvSpPr>
        <p:spPr bwMode="auto">
          <a:xfrm>
            <a:off x="4724400" y="3962400"/>
            <a:ext cx="152400" cy="152400"/>
          </a:xfrm>
          <a:prstGeom prst="ellipse">
            <a:avLst/>
          </a:prstGeom>
          <a:solidFill>
            <a:srgbClr val="0000FF"/>
          </a:solidFill>
          <a:ln w="9525">
            <a:solidFill>
              <a:schemeClr val="tx1"/>
            </a:solidFill>
            <a:round/>
            <a:headEnd/>
            <a:tailEnd/>
          </a:ln>
        </p:spPr>
        <p:txBody>
          <a:bodyPr wrap="none" anchor="ctr"/>
          <a:lstStyle/>
          <a:p>
            <a:endParaRPr lang="en-US" sz="1800" dirty="0"/>
          </a:p>
        </p:txBody>
      </p:sp>
      <p:sp>
        <p:nvSpPr>
          <p:cNvPr id="145" name="Text Box 28"/>
          <p:cNvSpPr txBox="1">
            <a:spLocks noChangeArrowheads="1"/>
          </p:cNvSpPr>
          <p:nvPr/>
        </p:nvSpPr>
        <p:spPr bwMode="auto">
          <a:xfrm>
            <a:off x="7804150" y="5410200"/>
            <a:ext cx="1263650" cy="551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eaLnBrk="1" hangingPunct="1">
              <a:spcBef>
                <a:spcPct val="50000"/>
              </a:spcBef>
            </a:pPr>
            <a:r>
              <a:rPr lang="en-US" sz="1000" dirty="0" smtClean="0"/>
              <a:t>Generic </a:t>
            </a:r>
            <a:r>
              <a:rPr lang="en-US" sz="1000" dirty="0"/>
              <a:t>Interworking Function (GIWF) </a:t>
            </a:r>
          </a:p>
        </p:txBody>
      </p:sp>
      <p:sp>
        <p:nvSpPr>
          <p:cNvPr id="28677" name="Rectangle 3"/>
          <p:cNvSpPr>
            <a:spLocks noGrp="1" noChangeArrowheads="1"/>
          </p:cNvSpPr>
          <p:nvPr>
            <p:ph type="title"/>
          </p:nvPr>
        </p:nvSpPr>
        <p:spPr>
          <a:xfrm>
            <a:off x="0" y="0"/>
            <a:ext cx="9144000" cy="685800"/>
          </a:xfrm>
        </p:spPr>
        <p:txBody>
          <a:bodyPr/>
          <a:lstStyle/>
          <a:p>
            <a:pPr marL="341313" indent="-341313" eaLnBrk="1" hangingPunct="1"/>
            <a:r>
              <a:rPr lang="en-US" dirty="0" smtClean="0"/>
              <a:t>	MEF Services for 3G RAN CEs</a:t>
            </a:r>
          </a:p>
        </p:txBody>
      </p:sp>
      <p:sp>
        <p:nvSpPr>
          <p:cNvPr id="28687" name="Text Box 14"/>
          <p:cNvSpPr txBox="1">
            <a:spLocks noChangeArrowheads="1"/>
          </p:cNvSpPr>
          <p:nvPr/>
        </p:nvSpPr>
        <p:spPr bwMode="auto">
          <a:xfrm>
            <a:off x="7804150" y="5186363"/>
            <a:ext cx="4032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eaLnBrk="1" hangingPunct="1"/>
            <a:r>
              <a:rPr lang="en-US" sz="1000" b="1" dirty="0"/>
              <a:t>UNI</a:t>
            </a:r>
          </a:p>
        </p:txBody>
      </p:sp>
      <p:grpSp>
        <p:nvGrpSpPr>
          <p:cNvPr id="7" name="Group 26"/>
          <p:cNvGrpSpPr>
            <a:grpSpLocks/>
          </p:cNvGrpSpPr>
          <p:nvPr/>
        </p:nvGrpSpPr>
        <p:grpSpPr bwMode="auto">
          <a:xfrm>
            <a:off x="3733800" y="5191125"/>
            <a:ext cx="328613" cy="762000"/>
            <a:chOff x="576" y="1008"/>
            <a:chExt cx="1058" cy="2448"/>
          </a:xfrm>
        </p:grpSpPr>
        <p:pic>
          <p:nvPicPr>
            <p:cNvPr id="28732" name="Picture 27" descr="Tow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6" y="1008"/>
              <a:ext cx="933" cy="2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733" name="Picture 28" descr="ADM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08" y="2784"/>
              <a:ext cx="626" cy="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 name="Group 35"/>
          <p:cNvGrpSpPr>
            <a:grpSpLocks/>
          </p:cNvGrpSpPr>
          <p:nvPr/>
        </p:nvGrpSpPr>
        <p:grpSpPr bwMode="auto">
          <a:xfrm>
            <a:off x="4724400" y="5267325"/>
            <a:ext cx="328613" cy="762000"/>
            <a:chOff x="576" y="1008"/>
            <a:chExt cx="1058" cy="2448"/>
          </a:xfrm>
        </p:grpSpPr>
        <p:pic>
          <p:nvPicPr>
            <p:cNvPr id="28730" name="Picture 36" descr="Tow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6" y="1008"/>
              <a:ext cx="933" cy="2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731" name="Picture 37" descr="ADM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08" y="2784"/>
              <a:ext cx="626" cy="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8728" name="Picture 39" descr="Tow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77000" y="4876800"/>
            <a:ext cx="289788" cy="703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729" name="Picture 40" descr="ADM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53200" y="5486400"/>
            <a:ext cx="194434" cy="209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702" name="Rectangle 61"/>
          <p:cNvSpPr>
            <a:spLocks noChangeArrowheads="1"/>
          </p:cNvSpPr>
          <p:nvPr/>
        </p:nvSpPr>
        <p:spPr bwMode="auto">
          <a:xfrm>
            <a:off x="457200" y="787400"/>
            <a:ext cx="81534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90000"/>
              </a:lnSpc>
              <a:spcBef>
                <a:spcPts val="600"/>
              </a:spcBef>
              <a:buFontTx/>
              <a:buChar char="•"/>
            </a:pPr>
            <a:r>
              <a:rPr lang="en-US" sz="2000" b="1" dirty="0" smtClean="0"/>
              <a:t>Mobile Operator has MEF Compliant UNIs on RAN CEs</a:t>
            </a:r>
          </a:p>
          <a:p>
            <a:pPr marL="342900" indent="-342900">
              <a:lnSpc>
                <a:spcPct val="90000"/>
              </a:lnSpc>
              <a:spcBef>
                <a:spcPts val="600"/>
              </a:spcBef>
              <a:buFontTx/>
              <a:buChar char="•"/>
            </a:pPr>
            <a:endParaRPr lang="en-US" sz="2000" b="1" dirty="0" smtClean="0"/>
          </a:p>
          <a:p>
            <a:pPr marL="342900" indent="-342900">
              <a:lnSpc>
                <a:spcPct val="90000"/>
              </a:lnSpc>
              <a:spcBef>
                <a:spcPts val="600"/>
              </a:spcBef>
              <a:buFontTx/>
              <a:buChar char="•"/>
            </a:pPr>
            <a:r>
              <a:rPr lang="en-US" sz="2000" b="1" dirty="0" smtClean="0"/>
              <a:t>MEN Operator (as Service Provider) has MEF Compliant UNIs</a:t>
            </a:r>
          </a:p>
          <a:p>
            <a:pPr marL="800100" lvl="1" indent="-342900">
              <a:lnSpc>
                <a:spcPct val="90000"/>
              </a:lnSpc>
              <a:spcBef>
                <a:spcPts val="600"/>
              </a:spcBef>
              <a:buFontTx/>
              <a:buChar char="•"/>
            </a:pPr>
            <a:r>
              <a:rPr lang="en-US" sz="1800" dirty="0" smtClean="0"/>
              <a:t>MEF Compliant UNIs for MEF Compliant MEF 6.x services  </a:t>
            </a:r>
          </a:p>
          <a:p>
            <a:pPr marL="800100" lvl="1" indent="-342900">
              <a:lnSpc>
                <a:spcPct val="90000"/>
              </a:lnSpc>
              <a:spcBef>
                <a:spcPts val="600"/>
              </a:spcBef>
              <a:buFontTx/>
              <a:buChar char="•"/>
            </a:pPr>
            <a:r>
              <a:rPr lang="en-US" sz="1800" dirty="0" smtClean="0"/>
              <a:t>1 or more Class of Service (CoS), e.g.. 3 CoS</a:t>
            </a:r>
          </a:p>
          <a:p>
            <a:pPr marL="800100" lvl="1" indent="-342900">
              <a:lnSpc>
                <a:spcPct val="90000"/>
              </a:lnSpc>
              <a:spcBef>
                <a:spcPts val="600"/>
              </a:spcBef>
              <a:buFontTx/>
              <a:buChar char="•"/>
            </a:pPr>
            <a:r>
              <a:rPr lang="en-US" sz="1800" dirty="0" smtClean="0"/>
              <a:t>Service Level Specification (SLS) in Service Level Agreement (SLA)</a:t>
            </a:r>
          </a:p>
        </p:txBody>
      </p:sp>
      <p:grpSp>
        <p:nvGrpSpPr>
          <p:cNvPr id="9" name="Group 70"/>
          <p:cNvGrpSpPr>
            <a:grpSpLocks/>
          </p:cNvGrpSpPr>
          <p:nvPr/>
        </p:nvGrpSpPr>
        <p:grpSpPr bwMode="auto">
          <a:xfrm>
            <a:off x="3429000" y="4115363"/>
            <a:ext cx="2895600" cy="1446520"/>
            <a:chOff x="2160" y="2777"/>
            <a:chExt cx="1824" cy="753"/>
          </a:xfrm>
        </p:grpSpPr>
        <p:sp>
          <p:nvSpPr>
            <p:cNvPr id="28722" name="Line 62"/>
            <p:cNvSpPr>
              <a:spLocks noChangeShapeType="1"/>
            </p:cNvSpPr>
            <p:nvPr/>
          </p:nvSpPr>
          <p:spPr bwMode="auto">
            <a:xfrm flipH="1">
              <a:off x="2895" y="2777"/>
              <a:ext cx="321" cy="199"/>
            </a:xfrm>
            <a:prstGeom prst="line">
              <a:avLst/>
            </a:prstGeom>
            <a:noFill/>
            <a:ln w="57150">
              <a:solidFill>
                <a:srgbClr val="996633"/>
              </a:solidFill>
              <a:prstDash val="sysDot"/>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8723" name="Oval 63"/>
            <p:cNvSpPr>
              <a:spLocks noChangeArrowheads="1"/>
            </p:cNvSpPr>
            <p:nvPr/>
          </p:nvSpPr>
          <p:spPr bwMode="auto">
            <a:xfrm>
              <a:off x="2855" y="2928"/>
              <a:ext cx="78" cy="78"/>
            </a:xfrm>
            <a:prstGeom prst="ellipse">
              <a:avLst/>
            </a:prstGeom>
            <a:solidFill>
              <a:srgbClr val="996633"/>
            </a:solidFill>
            <a:ln w="9525">
              <a:solidFill>
                <a:srgbClr val="996633"/>
              </a:solidFill>
              <a:round/>
              <a:headEnd/>
              <a:tailEnd/>
            </a:ln>
          </p:spPr>
          <p:txBody>
            <a:bodyPr wrap="none" anchor="ctr"/>
            <a:lstStyle/>
            <a:p>
              <a:endParaRPr lang="en-US" dirty="0"/>
            </a:p>
          </p:txBody>
        </p:sp>
        <p:sp>
          <p:nvSpPr>
            <p:cNvPr id="28724" name="Line 64"/>
            <p:cNvSpPr>
              <a:spLocks noChangeShapeType="1"/>
            </p:cNvSpPr>
            <p:nvPr/>
          </p:nvSpPr>
          <p:spPr bwMode="auto">
            <a:xfrm flipH="1">
              <a:off x="2160" y="2976"/>
              <a:ext cx="720" cy="435"/>
            </a:xfrm>
            <a:prstGeom prst="line">
              <a:avLst/>
            </a:prstGeom>
            <a:noFill/>
            <a:ln w="38100">
              <a:solidFill>
                <a:srgbClr val="996633"/>
              </a:solidFill>
              <a:prstDash val="sysDot"/>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8725" name="Line 65"/>
            <p:cNvSpPr>
              <a:spLocks noChangeShapeType="1"/>
            </p:cNvSpPr>
            <p:nvPr/>
          </p:nvSpPr>
          <p:spPr bwMode="auto">
            <a:xfrm>
              <a:off x="2880" y="2976"/>
              <a:ext cx="96" cy="554"/>
            </a:xfrm>
            <a:prstGeom prst="line">
              <a:avLst/>
            </a:prstGeom>
            <a:noFill/>
            <a:ln w="38100">
              <a:solidFill>
                <a:srgbClr val="996633"/>
              </a:solidFill>
              <a:prstDash val="sysDot"/>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8726" name="Line 66"/>
            <p:cNvSpPr>
              <a:spLocks noChangeShapeType="1"/>
            </p:cNvSpPr>
            <p:nvPr/>
          </p:nvSpPr>
          <p:spPr bwMode="auto">
            <a:xfrm>
              <a:off x="2928" y="2976"/>
              <a:ext cx="576" cy="554"/>
            </a:xfrm>
            <a:prstGeom prst="line">
              <a:avLst/>
            </a:prstGeom>
            <a:noFill/>
            <a:ln w="38100">
              <a:solidFill>
                <a:srgbClr val="996633"/>
              </a:solidFill>
              <a:prstDash val="sysDot"/>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8727" name="Line 67"/>
            <p:cNvSpPr>
              <a:spLocks noChangeShapeType="1"/>
            </p:cNvSpPr>
            <p:nvPr/>
          </p:nvSpPr>
          <p:spPr bwMode="auto">
            <a:xfrm>
              <a:off x="2880" y="2976"/>
              <a:ext cx="1104" cy="396"/>
            </a:xfrm>
            <a:prstGeom prst="line">
              <a:avLst/>
            </a:prstGeom>
            <a:noFill/>
            <a:ln w="38100">
              <a:solidFill>
                <a:srgbClr val="996633"/>
              </a:solidFill>
              <a:prstDash val="sysDot"/>
              <a:round/>
              <a:headEnd/>
              <a:tailEnd/>
            </a:ln>
            <a:extLst>
              <a:ext uri="{909E8E84-426E-40DD-AFC4-6F175D3DCCD1}">
                <a14:hiddenFill xmlns:a14="http://schemas.microsoft.com/office/drawing/2010/main">
                  <a:noFill/>
                </a14:hiddenFill>
              </a:ext>
            </a:extLst>
          </p:spPr>
          <p:txBody>
            <a:bodyPr/>
            <a:lstStyle/>
            <a:p>
              <a:endParaRPr lang="en-US" dirty="0"/>
            </a:p>
          </p:txBody>
        </p:sp>
      </p:grpSp>
      <p:sp>
        <p:nvSpPr>
          <p:cNvPr id="28704" name="Line 68"/>
          <p:cNvSpPr>
            <a:spLocks noChangeShapeType="1"/>
          </p:cNvSpPr>
          <p:nvPr/>
        </p:nvSpPr>
        <p:spPr bwMode="auto">
          <a:xfrm>
            <a:off x="7559675" y="5051425"/>
            <a:ext cx="304800" cy="0"/>
          </a:xfrm>
          <a:prstGeom prst="line">
            <a:avLst/>
          </a:prstGeom>
          <a:noFill/>
          <a:ln w="28575">
            <a:solidFill>
              <a:srgbClr val="996633"/>
            </a:solidFill>
            <a:prstDash val="sysDot"/>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8705" name="Text Box 69"/>
          <p:cNvSpPr txBox="1">
            <a:spLocks noChangeArrowheads="1"/>
          </p:cNvSpPr>
          <p:nvPr/>
        </p:nvSpPr>
        <p:spPr bwMode="auto">
          <a:xfrm>
            <a:off x="7796213" y="4914900"/>
            <a:ext cx="57740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eaLnBrk="1" hangingPunct="1"/>
            <a:r>
              <a:rPr lang="en-US" sz="1000" b="1" dirty="0" smtClean="0"/>
              <a:t>E-LAN</a:t>
            </a:r>
            <a:endParaRPr lang="en-US" sz="1000" b="1" dirty="0"/>
          </a:p>
        </p:txBody>
      </p:sp>
      <p:sp>
        <p:nvSpPr>
          <p:cNvPr id="28706" name="Text Box 72"/>
          <p:cNvSpPr txBox="1">
            <a:spLocks noChangeArrowheads="1"/>
          </p:cNvSpPr>
          <p:nvPr/>
        </p:nvSpPr>
        <p:spPr bwMode="auto">
          <a:xfrm>
            <a:off x="3712877" y="5922963"/>
            <a:ext cx="35458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algn="ctr" eaLnBrk="1" hangingPunct="1"/>
            <a:r>
              <a:rPr lang="en-US" sz="1000" b="1" dirty="0" smtClean="0"/>
              <a:t>2G</a:t>
            </a:r>
            <a:endParaRPr lang="en-US" sz="1000" b="1" dirty="0"/>
          </a:p>
        </p:txBody>
      </p:sp>
      <p:sp>
        <p:nvSpPr>
          <p:cNvPr id="28709" name="Text Box 75"/>
          <p:cNvSpPr txBox="1">
            <a:spLocks noChangeArrowheads="1"/>
          </p:cNvSpPr>
          <p:nvPr/>
        </p:nvSpPr>
        <p:spPr bwMode="auto">
          <a:xfrm>
            <a:off x="6505575" y="5618163"/>
            <a:ext cx="3524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eaLnBrk="1" hangingPunct="1"/>
            <a:r>
              <a:rPr lang="en-US" sz="1000" b="1" dirty="0"/>
              <a:t>3G</a:t>
            </a:r>
          </a:p>
        </p:txBody>
      </p:sp>
      <p:grpSp>
        <p:nvGrpSpPr>
          <p:cNvPr id="10" name="Group 82"/>
          <p:cNvGrpSpPr>
            <a:grpSpLocks/>
          </p:cNvGrpSpPr>
          <p:nvPr/>
        </p:nvGrpSpPr>
        <p:grpSpPr bwMode="auto">
          <a:xfrm>
            <a:off x="2819400" y="5045075"/>
            <a:ext cx="328613" cy="762000"/>
            <a:chOff x="576" y="1008"/>
            <a:chExt cx="1058" cy="2448"/>
          </a:xfrm>
        </p:grpSpPr>
        <p:pic>
          <p:nvPicPr>
            <p:cNvPr id="28720" name="Picture 83" descr="Tow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6" y="1008"/>
              <a:ext cx="933" cy="2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721" name="Picture 84" descr="ADM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08" y="2784"/>
              <a:ext cx="626" cy="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1" name="Group 32"/>
          <p:cNvGrpSpPr>
            <a:grpSpLocks/>
          </p:cNvGrpSpPr>
          <p:nvPr/>
        </p:nvGrpSpPr>
        <p:grpSpPr bwMode="auto">
          <a:xfrm>
            <a:off x="5791200" y="5191125"/>
            <a:ext cx="328613" cy="762000"/>
            <a:chOff x="576" y="1008"/>
            <a:chExt cx="1058" cy="2448"/>
          </a:xfrm>
        </p:grpSpPr>
        <p:pic>
          <p:nvPicPr>
            <p:cNvPr id="28718" name="Picture 33" descr="Tow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6" y="1008"/>
              <a:ext cx="933" cy="2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719" name="Picture 34" descr="ADM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08" y="2784"/>
              <a:ext cx="626" cy="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3" name="Oval 74"/>
          <p:cNvSpPr>
            <a:spLocks noChangeArrowheads="1"/>
          </p:cNvSpPr>
          <p:nvPr/>
        </p:nvSpPr>
        <p:spPr bwMode="auto">
          <a:xfrm>
            <a:off x="3352800" y="5257800"/>
            <a:ext cx="152400" cy="152400"/>
          </a:xfrm>
          <a:prstGeom prst="ellipse">
            <a:avLst/>
          </a:prstGeom>
          <a:solidFill>
            <a:srgbClr val="FF0066"/>
          </a:solidFill>
          <a:ln w="9525">
            <a:solidFill>
              <a:schemeClr val="tx1"/>
            </a:solidFill>
            <a:round/>
            <a:headEnd/>
            <a:tailEnd/>
          </a:ln>
        </p:spPr>
        <p:txBody>
          <a:bodyPr wrap="none" anchor="ctr"/>
          <a:lstStyle/>
          <a:p>
            <a:endParaRPr lang="en-US" sz="1800" dirty="0"/>
          </a:p>
        </p:txBody>
      </p:sp>
      <p:sp>
        <p:nvSpPr>
          <p:cNvPr id="64" name="Oval 74"/>
          <p:cNvSpPr>
            <a:spLocks noChangeArrowheads="1"/>
          </p:cNvSpPr>
          <p:nvPr/>
        </p:nvSpPr>
        <p:spPr bwMode="auto">
          <a:xfrm>
            <a:off x="4648200" y="5486400"/>
            <a:ext cx="152400" cy="152400"/>
          </a:xfrm>
          <a:prstGeom prst="ellipse">
            <a:avLst/>
          </a:prstGeom>
          <a:solidFill>
            <a:srgbClr val="FF0066"/>
          </a:solidFill>
          <a:ln w="9525">
            <a:solidFill>
              <a:schemeClr val="tx1"/>
            </a:solidFill>
            <a:round/>
            <a:headEnd/>
            <a:tailEnd/>
          </a:ln>
        </p:spPr>
        <p:txBody>
          <a:bodyPr wrap="none" anchor="ctr"/>
          <a:lstStyle/>
          <a:p>
            <a:endParaRPr lang="en-US" sz="1800" dirty="0"/>
          </a:p>
        </p:txBody>
      </p:sp>
      <p:sp>
        <p:nvSpPr>
          <p:cNvPr id="65" name="Oval 74"/>
          <p:cNvSpPr>
            <a:spLocks noChangeArrowheads="1"/>
          </p:cNvSpPr>
          <p:nvPr/>
        </p:nvSpPr>
        <p:spPr bwMode="auto">
          <a:xfrm>
            <a:off x="5486400" y="5486400"/>
            <a:ext cx="152400" cy="152400"/>
          </a:xfrm>
          <a:prstGeom prst="ellipse">
            <a:avLst/>
          </a:prstGeom>
          <a:solidFill>
            <a:srgbClr val="FF0066"/>
          </a:solidFill>
          <a:ln w="9525">
            <a:solidFill>
              <a:schemeClr val="tx1"/>
            </a:solidFill>
            <a:round/>
            <a:headEnd/>
            <a:tailEnd/>
          </a:ln>
        </p:spPr>
        <p:txBody>
          <a:bodyPr wrap="none" anchor="ctr"/>
          <a:lstStyle/>
          <a:p>
            <a:endParaRPr lang="en-US" sz="1800" dirty="0"/>
          </a:p>
        </p:txBody>
      </p:sp>
      <p:sp>
        <p:nvSpPr>
          <p:cNvPr id="85" name="Line 16"/>
          <p:cNvSpPr>
            <a:spLocks noChangeShapeType="1"/>
          </p:cNvSpPr>
          <p:nvPr/>
        </p:nvSpPr>
        <p:spPr bwMode="auto">
          <a:xfrm flipV="1">
            <a:off x="3048000" y="5257800"/>
            <a:ext cx="228600" cy="4572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86" name="Line 16"/>
          <p:cNvSpPr>
            <a:spLocks noChangeShapeType="1"/>
          </p:cNvSpPr>
          <p:nvPr/>
        </p:nvSpPr>
        <p:spPr bwMode="auto">
          <a:xfrm flipV="1">
            <a:off x="3886200" y="5410200"/>
            <a:ext cx="152400" cy="381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87" name="Line 16"/>
          <p:cNvSpPr>
            <a:spLocks noChangeShapeType="1"/>
          </p:cNvSpPr>
          <p:nvPr/>
        </p:nvSpPr>
        <p:spPr bwMode="auto">
          <a:xfrm flipV="1">
            <a:off x="4876800" y="5562600"/>
            <a:ext cx="152400" cy="381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88" name="Line 16"/>
          <p:cNvSpPr>
            <a:spLocks noChangeShapeType="1"/>
          </p:cNvSpPr>
          <p:nvPr/>
        </p:nvSpPr>
        <p:spPr bwMode="auto">
          <a:xfrm flipH="1" flipV="1">
            <a:off x="5791200" y="5562600"/>
            <a:ext cx="152400" cy="304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89" name="Line 16"/>
          <p:cNvSpPr>
            <a:spLocks noChangeShapeType="1"/>
          </p:cNvSpPr>
          <p:nvPr/>
        </p:nvSpPr>
        <p:spPr bwMode="auto">
          <a:xfrm flipH="1" flipV="1">
            <a:off x="6400800" y="5257800"/>
            <a:ext cx="152400" cy="304800"/>
          </a:xfrm>
          <a:prstGeom prst="line">
            <a:avLst/>
          </a:prstGeom>
          <a:noFill/>
          <a:ln w="38100">
            <a:solidFill>
              <a:srgbClr val="C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90" name="Line 16"/>
          <p:cNvSpPr>
            <a:spLocks noChangeShapeType="1"/>
          </p:cNvSpPr>
          <p:nvPr/>
        </p:nvSpPr>
        <p:spPr bwMode="auto">
          <a:xfrm flipH="1" flipV="1">
            <a:off x="5590952" y="5619307"/>
            <a:ext cx="276447" cy="248093"/>
          </a:xfrm>
          <a:prstGeom prst="line">
            <a:avLst/>
          </a:prstGeom>
          <a:noFill/>
          <a:ln w="38100">
            <a:solidFill>
              <a:srgbClr val="C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91" name="Line 16"/>
          <p:cNvSpPr>
            <a:spLocks noChangeShapeType="1"/>
          </p:cNvSpPr>
          <p:nvPr/>
        </p:nvSpPr>
        <p:spPr bwMode="auto">
          <a:xfrm flipH="1" flipV="1">
            <a:off x="4724400" y="5638799"/>
            <a:ext cx="76200" cy="304800"/>
          </a:xfrm>
          <a:prstGeom prst="line">
            <a:avLst/>
          </a:prstGeom>
          <a:noFill/>
          <a:ln w="38100">
            <a:solidFill>
              <a:srgbClr val="C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92" name="Line 16"/>
          <p:cNvSpPr>
            <a:spLocks noChangeShapeType="1"/>
          </p:cNvSpPr>
          <p:nvPr/>
        </p:nvSpPr>
        <p:spPr bwMode="auto">
          <a:xfrm flipV="1">
            <a:off x="3124200" y="5410200"/>
            <a:ext cx="304800" cy="304800"/>
          </a:xfrm>
          <a:prstGeom prst="line">
            <a:avLst/>
          </a:prstGeom>
          <a:noFill/>
          <a:ln w="38100">
            <a:solidFill>
              <a:srgbClr val="C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93" name="Line 16"/>
          <p:cNvSpPr>
            <a:spLocks noChangeShapeType="1"/>
          </p:cNvSpPr>
          <p:nvPr/>
        </p:nvSpPr>
        <p:spPr bwMode="auto">
          <a:xfrm flipV="1">
            <a:off x="5105400" y="3733800"/>
            <a:ext cx="304800" cy="381000"/>
          </a:xfrm>
          <a:prstGeom prst="line">
            <a:avLst/>
          </a:prstGeom>
          <a:noFill/>
          <a:ln w="38100">
            <a:solidFill>
              <a:srgbClr val="C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67" name="Oval 74"/>
          <p:cNvSpPr>
            <a:spLocks noChangeArrowheads="1"/>
          </p:cNvSpPr>
          <p:nvPr/>
        </p:nvSpPr>
        <p:spPr bwMode="auto">
          <a:xfrm>
            <a:off x="5029200" y="4038600"/>
            <a:ext cx="152400" cy="152400"/>
          </a:xfrm>
          <a:prstGeom prst="ellipse">
            <a:avLst/>
          </a:prstGeom>
          <a:solidFill>
            <a:srgbClr val="FF0066"/>
          </a:solidFill>
          <a:ln w="9525">
            <a:solidFill>
              <a:schemeClr val="tx1"/>
            </a:solidFill>
            <a:round/>
            <a:headEnd/>
            <a:tailEnd/>
          </a:ln>
        </p:spPr>
        <p:txBody>
          <a:bodyPr wrap="none" anchor="ctr"/>
          <a:lstStyle/>
          <a:p>
            <a:endParaRPr lang="en-US" sz="1800" dirty="0"/>
          </a:p>
        </p:txBody>
      </p:sp>
      <p:sp>
        <p:nvSpPr>
          <p:cNvPr id="94" name="TextBox 93"/>
          <p:cNvSpPr txBox="1"/>
          <p:nvPr/>
        </p:nvSpPr>
        <p:spPr>
          <a:xfrm>
            <a:off x="5334000" y="3962400"/>
            <a:ext cx="449162" cy="276999"/>
          </a:xfrm>
          <a:prstGeom prst="rect">
            <a:avLst/>
          </a:prstGeom>
          <a:noFill/>
        </p:spPr>
        <p:txBody>
          <a:bodyPr wrap="none" rtlCol="0">
            <a:spAutoFit/>
          </a:bodyPr>
          <a:lstStyle/>
          <a:p>
            <a:r>
              <a:rPr lang="en-US" sz="1200" dirty="0" smtClean="0"/>
              <a:t>UNI</a:t>
            </a:r>
            <a:endParaRPr lang="en-US" sz="1200" dirty="0"/>
          </a:p>
        </p:txBody>
      </p:sp>
      <p:sp>
        <p:nvSpPr>
          <p:cNvPr id="96" name="Oval 74"/>
          <p:cNvSpPr>
            <a:spLocks noChangeArrowheads="1"/>
          </p:cNvSpPr>
          <p:nvPr/>
        </p:nvSpPr>
        <p:spPr bwMode="auto">
          <a:xfrm>
            <a:off x="6248400" y="5181600"/>
            <a:ext cx="152400" cy="152400"/>
          </a:xfrm>
          <a:prstGeom prst="ellipse">
            <a:avLst/>
          </a:prstGeom>
          <a:solidFill>
            <a:srgbClr val="FF0066"/>
          </a:solidFill>
          <a:ln w="9525">
            <a:solidFill>
              <a:schemeClr val="tx1"/>
            </a:solidFill>
            <a:round/>
            <a:headEnd/>
            <a:tailEnd/>
          </a:ln>
        </p:spPr>
        <p:txBody>
          <a:bodyPr wrap="none" anchor="ctr"/>
          <a:lstStyle/>
          <a:p>
            <a:endParaRPr lang="en-US" sz="1800" dirty="0"/>
          </a:p>
        </p:txBody>
      </p:sp>
      <p:pic>
        <p:nvPicPr>
          <p:cNvPr id="134" name="Picture 47" descr="ranbox"/>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81600" y="3505200"/>
            <a:ext cx="59848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5" name="Text Box 49"/>
          <p:cNvSpPr txBox="1">
            <a:spLocks noChangeArrowheads="1"/>
          </p:cNvSpPr>
          <p:nvPr/>
        </p:nvSpPr>
        <p:spPr bwMode="auto">
          <a:xfrm>
            <a:off x="5257800" y="3581400"/>
            <a:ext cx="4603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eaLnBrk="1" hangingPunct="1"/>
            <a:r>
              <a:rPr lang="en-US" sz="1000" b="1" dirty="0"/>
              <a:t>RNC</a:t>
            </a:r>
          </a:p>
        </p:txBody>
      </p:sp>
      <p:sp>
        <p:nvSpPr>
          <p:cNvPr id="146" name="Oval 74"/>
          <p:cNvSpPr>
            <a:spLocks noChangeArrowheads="1"/>
          </p:cNvSpPr>
          <p:nvPr/>
        </p:nvSpPr>
        <p:spPr bwMode="auto">
          <a:xfrm>
            <a:off x="7620000" y="5257800"/>
            <a:ext cx="152400" cy="152400"/>
          </a:xfrm>
          <a:prstGeom prst="ellipse">
            <a:avLst/>
          </a:prstGeom>
          <a:solidFill>
            <a:srgbClr val="FF0066"/>
          </a:solidFill>
          <a:ln w="9525">
            <a:solidFill>
              <a:schemeClr val="tx1"/>
            </a:solidFill>
            <a:round/>
            <a:headEnd/>
            <a:tailEnd/>
          </a:ln>
        </p:spPr>
        <p:txBody>
          <a:bodyPr wrap="none" anchor="ctr"/>
          <a:lstStyle/>
          <a:p>
            <a:endParaRPr lang="en-US" sz="1800" dirty="0"/>
          </a:p>
        </p:txBody>
      </p:sp>
      <p:sp>
        <p:nvSpPr>
          <p:cNvPr id="147" name="Oval 25"/>
          <p:cNvSpPr>
            <a:spLocks noChangeArrowheads="1"/>
          </p:cNvSpPr>
          <p:nvPr/>
        </p:nvSpPr>
        <p:spPr bwMode="auto">
          <a:xfrm>
            <a:off x="7620000" y="5638800"/>
            <a:ext cx="152400" cy="152400"/>
          </a:xfrm>
          <a:prstGeom prst="ellipse">
            <a:avLst/>
          </a:prstGeom>
          <a:solidFill>
            <a:srgbClr val="0000FF"/>
          </a:solidFill>
          <a:ln w="9525">
            <a:solidFill>
              <a:schemeClr val="tx1"/>
            </a:solidFill>
            <a:round/>
            <a:headEnd/>
            <a:tailEnd/>
          </a:ln>
        </p:spPr>
        <p:txBody>
          <a:bodyPr wrap="none" anchor="ctr"/>
          <a:lstStyle/>
          <a:p>
            <a:endParaRPr lang="en-US" sz="1800" dirty="0"/>
          </a:p>
        </p:txBody>
      </p:sp>
      <p:sp>
        <p:nvSpPr>
          <p:cNvPr id="137" name="Oval 25"/>
          <p:cNvSpPr>
            <a:spLocks noChangeArrowheads="1"/>
          </p:cNvSpPr>
          <p:nvPr/>
        </p:nvSpPr>
        <p:spPr bwMode="auto">
          <a:xfrm>
            <a:off x="3962400" y="5334000"/>
            <a:ext cx="152400" cy="152400"/>
          </a:xfrm>
          <a:prstGeom prst="ellipse">
            <a:avLst/>
          </a:prstGeom>
          <a:solidFill>
            <a:srgbClr val="0000FF"/>
          </a:solidFill>
          <a:ln w="9525">
            <a:solidFill>
              <a:schemeClr val="tx1"/>
            </a:solidFill>
            <a:round/>
            <a:headEnd/>
            <a:tailEnd/>
          </a:ln>
        </p:spPr>
        <p:txBody>
          <a:bodyPr wrap="none" anchor="ctr"/>
          <a:lstStyle/>
          <a:p>
            <a:endParaRPr lang="en-US" sz="1800" dirty="0"/>
          </a:p>
        </p:txBody>
      </p:sp>
      <p:sp>
        <p:nvSpPr>
          <p:cNvPr id="136" name="Oval 25"/>
          <p:cNvSpPr>
            <a:spLocks noChangeArrowheads="1"/>
          </p:cNvSpPr>
          <p:nvPr/>
        </p:nvSpPr>
        <p:spPr bwMode="auto">
          <a:xfrm>
            <a:off x="3200400" y="5181600"/>
            <a:ext cx="152400" cy="152400"/>
          </a:xfrm>
          <a:prstGeom prst="ellipse">
            <a:avLst/>
          </a:prstGeom>
          <a:solidFill>
            <a:srgbClr val="0000FF"/>
          </a:solidFill>
          <a:ln w="9525">
            <a:solidFill>
              <a:schemeClr val="tx1"/>
            </a:solidFill>
            <a:round/>
            <a:headEnd/>
            <a:tailEnd/>
          </a:ln>
        </p:spPr>
        <p:txBody>
          <a:bodyPr wrap="none" anchor="ctr"/>
          <a:lstStyle/>
          <a:p>
            <a:endParaRPr lang="en-US" sz="1800"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1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28"/>
                                        </p:tgtEl>
                                        <p:attrNameLst>
                                          <p:attrName>style.visibility</p:attrName>
                                        </p:attrNameLst>
                                      </p:cBhvr>
                                      <p:to>
                                        <p:strVal val="visible"/>
                                      </p:to>
                                    </p:set>
                                    <p:animEffect transition="in" filter="wipe(up)">
                                      <p:cBhvr>
                                        <p:cTn id="12" dur="500"/>
                                        <p:tgtEl>
                                          <p:spTgt spid="128"/>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129"/>
                                        </p:tgtEl>
                                        <p:attrNameLst>
                                          <p:attrName>style.visibility</p:attrName>
                                        </p:attrNameLst>
                                      </p:cBhvr>
                                      <p:to>
                                        <p:strVal val="visible"/>
                                      </p:to>
                                    </p:set>
                                    <p:animEffect transition="in" filter="wipe(up)">
                                      <p:cBhvr>
                                        <p:cTn id="16" dur="500"/>
                                        <p:tgtEl>
                                          <p:spTgt spid="129"/>
                                        </p:tgtEl>
                                      </p:cBhvr>
                                    </p:animEffect>
                                  </p:childTnLst>
                                </p:cTn>
                              </p:par>
                            </p:childTnLst>
                          </p:cTn>
                        </p:par>
                        <p:par>
                          <p:cTn id="17" fill="hold">
                            <p:stCondLst>
                              <p:cond delay="1000"/>
                            </p:stCondLst>
                            <p:childTnLst>
                              <p:par>
                                <p:cTn id="18" presetID="22" presetClass="entr" presetSubtype="1" fill="hold" grpId="0" nodeType="afterEffect">
                                  <p:stCondLst>
                                    <p:cond delay="0"/>
                                  </p:stCondLst>
                                  <p:childTnLst>
                                    <p:set>
                                      <p:cBhvr>
                                        <p:cTn id="19" dur="1" fill="hold">
                                          <p:stCondLst>
                                            <p:cond delay="0"/>
                                          </p:stCondLst>
                                        </p:cTn>
                                        <p:tgtEl>
                                          <p:spTgt spid="130"/>
                                        </p:tgtEl>
                                        <p:attrNameLst>
                                          <p:attrName>style.visibility</p:attrName>
                                        </p:attrNameLst>
                                      </p:cBhvr>
                                      <p:to>
                                        <p:strVal val="visible"/>
                                      </p:to>
                                    </p:set>
                                    <p:animEffect transition="in" filter="wipe(up)">
                                      <p:cBhvr>
                                        <p:cTn id="20" dur="500"/>
                                        <p:tgtEl>
                                          <p:spTgt spid="130"/>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131"/>
                                        </p:tgtEl>
                                        <p:attrNameLst>
                                          <p:attrName>style.visibility</p:attrName>
                                        </p:attrNameLst>
                                      </p:cBhvr>
                                      <p:to>
                                        <p:strVal val="visible"/>
                                      </p:to>
                                    </p:set>
                                    <p:animEffect transition="in" filter="wipe(up)">
                                      <p:cBhvr>
                                        <p:cTn id="24"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 grpId="0" animBg="1"/>
      <p:bldP spid="129" grpId="0" animBg="1"/>
      <p:bldP spid="130" grpId="0" animBg="1"/>
      <p:bldP spid="131"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txBox="1">
            <a:spLocks noChangeArrowheads="1"/>
          </p:cNvSpPr>
          <p:nvPr/>
        </p:nvSpPr>
        <p:spPr bwMode="auto">
          <a:xfrm>
            <a:off x="0" y="3657600"/>
            <a:ext cx="9144000" cy="900113"/>
          </a:xfrm>
          <a:prstGeom prst="rect">
            <a:avLst/>
          </a:prstGeom>
          <a:noFill/>
          <a:ln w="9525">
            <a:noFill/>
            <a:miter lim="800000"/>
            <a:headEnd/>
            <a:tailEnd/>
          </a:ln>
        </p:spPr>
        <p:txBody>
          <a:bodyPr anchor="ctr"/>
          <a:lstStyle/>
          <a:p>
            <a:pPr algn="ctr">
              <a:defRPr/>
            </a:pPr>
            <a:r>
              <a:rPr lang="en-US" sz="4400" b="1" dirty="0">
                <a:solidFill>
                  <a:schemeClr val="bg1"/>
                </a:solidFill>
                <a:latin typeface="Arial" pitchFamily="34" charset="0"/>
                <a:cs typeface="Arial" pitchFamily="34" charset="0"/>
              </a:rPr>
              <a:t>Thank you!</a:t>
            </a:r>
          </a:p>
          <a:p>
            <a:pPr algn="ctr">
              <a:defRPr/>
            </a:pPr>
            <a:r>
              <a:rPr lang="en-US" sz="2400" dirty="0">
                <a:solidFill>
                  <a:schemeClr val="bg1"/>
                </a:solidFill>
                <a:latin typeface="Arial" pitchFamily="34" charset="0"/>
                <a:cs typeface="Arial" pitchFamily="34" charset="0"/>
              </a:rPr>
              <a:t>For MEF presentations please visit: </a:t>
            </a:r>
            <a:r>
              <a:rPr lang="en-US" sz="2400" b="1" dirty="0">
                <a:solidFill>
                  <a:schemeClr val="bg1"/>
                </a:solidFill>
                <a:latin typeface="Arial" pitchFamily="34" charset="0"/>
                <a:cs typeface="Arial" pitchFamily="34" charset="0"/>
              </a:rPr>
              <a:t>http://www.metroethernetforum.org</a:t>
            </a:r>
          </a:p>
          <a:p>
            <a:pPr algn="ctr">
              <a:defRPr/>
            </a:pPr>
            <a:r>
              <a:rPr lang="en-US" sz="4400" b="1" kern="0" dirty="0">
                <a:solidFill>
                  <a:schemeClr val="bg1"/>
                </a:solidFill>
                <a:latin typeface="+mj-lt"/>
                <a:ea typeface="+mj-ea"/>
                <a:cs typeface="+mj-cs"/>
              </a:rPr>
              <a:t> </a:t>
            </a:r>
            <a:endParaRPr lang="en-US" sz="4000" b="1" i="1" kern="0" dirty="0">
              <a:solidFill>
                <a:schemeClr val="bg1"/>
              </a:solidFill>
              <a:latin typeface="+mj-lt"/>
              <a:ea typeface="+mj-ea"/>
              <a:cs typeface="+mj-cs"/>
            </a:endParaRPr>
          </a:p>
        </p:txBody>
      </p:sp>
      <p:sp>
        <p:nvSpPr>
          <p:cNvPr id="44036" name="Line 3"/>
          <p:cNvSpPr>
            <a:spLocks noChangeShapeType="1"/>
          </p:cNvSpPr>
          <p:nvPr/>
        </p:nvSpPr>
        <p:spPr bwMode="auto">
          <a:xfrm>
            <a:off x="0" y="2971800"/>
            <a:ext cx="9144000" cy="0"/>
          </a:xfrm>
          <a:prstGeom prst="line">
            <a:avLst/>
          </a:prstGeom>
          <a:noFill/>
          <a:ln w="28575">
            <a:solidFill>
              <a:srgbClr val="9EB6C0"/>
            </a:solidFill>
            <a:round/>
            <a:headEnd/>
            <a:tailEnd/>
          </a:ln>
        </p:spPr>
        <p:txBody>
          <a:bodyPr/>
          <a:lstStyle/>
          <a:p>
            <a:endParaRPr lang="en-US" dirty="0"/>
          </a:p>
        </p:txBody>
      </p:sp>
      <p:sp>
        <p:nvSpPr>
          <p:cNvPr id="17" name="Rectangle 8"/>
          <p:cNvSpPr txBox="1">
            <a:spLocks noChangeArrowheads="1"/>
          </p:cNvSpPr>
          <p:nvPr/>
        </p:nvSpPr>
        <p:spPr bwMode="auto">
          <a:xfrm>
            <a:off x="0" y="4267200"/>
            <a:ext cx="9144000" cy="1676400"/>
          </a:xfrm>
          <a:prstGeom prst="rect">
            <a:avLst/>
          </a:prstGeom>
          <a:noFill/>
          <a:ln w="9525">
            <a:noFill/>
            <a:miter lim="800000"/>
            <a:headEnd/>
            <a:tailEnd/>
          </a:ln>
        </p:spPr>
        <p:txBody>
          <a:bodyPr anchor="ctr"/>
          <a:lstStyle>
            <a:lvl1pPr algn="ctr">
              <a:defRPr sz="4000">
                <a:solidFill>
                  <a:srgbClr val="2E387F"/>
                </a:solidFill>
              </a:defRPr>
            </a:lvl1pPr>
          </a:lstStyle>
          <a:p>
            <a:pPr eaLnBrk="0" hangingPunct="0">
              <a:defRPr/>
            </a:pPr>
            <a:endParaRPr lang="en-US" b="1" kern="0" dirty="0">
              <a:latin typeface="+mj-lt"/>
              <a:ea typeface="+mj-ea"/>
              <a:cs typeface="+mj-cs"/>
            </a:endParaRPr>
          </a:p>
        </p:txBody>
      </p:sp>
      <p:sp>
        <p:nvSpPr>
          <p:cNvPr id="44038" name="TextBox 12"/>
          <p:cNvSpPr txBox="1">
            <a:spLocks noChangeArrowheads="1"/>
          </p:cNvSpPr>
          <p:nvPr/>
        </p:nvSpPr>
        <p:spPr bwMode="auto">
          <a:xfrm>
            <a:off x="2438400" y="5019675"/>
            <a:ext cx="4456113" cy="923925"/>
          </a:xfrm>
          <a:prstGeom prst="rect">
            <a:avLst/>
          </a:prstGeom>
          <a:noFill/>
          <a:ln w="9525">
            <a:noFill/>
            <a:miter lim="800000"/>
            <a:headEnd/>
            <a:tailEnd/>
          </a:ln>
        </p:spPr>
        <p:txBody>
          <a:bodyPr wrap="none">
            <a:spAutoFit/>
          </a:bodyPr>
          <a:lstStyle/>
          <a:p>
            <a:r>
              <a:rPr lang="en-US" sz="1800" dirty="0">
                <a:solidFill>
                  <a:schemeClr val="bg1"/>
                </a:solidFill>
              </a:rPr>
              <a:t>Please visit </a:t>
            </a:r>
            <a:r>
              <a:rPr lang="en-US" sz="1800" dirty="0">
                <a:solidFill>
                  <a:schemeClr val="bg1"/>
                </a:solidFill>
                <a:hlinkClick r:id="rId3"/>
              </a:rPr>
              <a:t>www.metroethernetforum.org</a:t>
            </a:r>
            <a:r>
              <a:rPr lang="en-US" sz="1800" dirty="0">
                <a:solidFill>
                  <a:schemeClr val="bg1"/>
                </a:solidFill>
              </a:rPr>
              <a:t> </a:t>
            </a:r>
            <a:br>
              <a:rPr lang="en-US" sz="1800" dirty="0">
                <a:solidFill>
                  <a:schemeClr val="bg1"/>
                </a:solidFill>
              </a:rPr>
            </a:br>
            <a:r>
              <a:rPr lang="en-US" sz="1800" dirty="0">
                <a:solidFill>
                  <a:schemeClr val="bg1"/>
                </a:solidFill>
              </a:rPr>
              <a:t>and </a:t>
            </a:r>
            <a:r>
              <a:rPr lang="en-US" sz="1800" dirty="0">
                <a:solidFill>
                  <a:schemeClr val="bg1"/>
                </a:solidFill>
                <a:hlinkClick r:id="rId4"/>
              </a:rPr>
              <a:t>www.ethernetacademy.net</a:t>
            </a:r>
            <a:endParaRPr lang="en-US" sz="1800" dirty="0">
              <a:solidFill>
                <a:schemeClr val="bg1"/>
              </a:solidFill>
            </a:endParaRPr>
          </a:p>
          <a:p>
            <a:endParaRPr lang="en-US" sz="1800" dirty="0">
              <a:solidFill>
                <a:schemeClr val="bg1"/>
              </a:solidFill>
            </a:endParaRP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323528" y="0"/>
            <a:ext cx="8496944" cy="692696"/>
          </a:xfrm>
        </p:spPr>
        <p:txBody>
          <a:bodyPr/>
          <a:lstStyle/>
          <a:p>
            <a:pPr eaLnBrk="1" hangingPunct="1"/>
            <a:r>
              <a:rPr lang="en-US" dirty="0" smtClean="0"/>
              <a:t>Mobile Backhaul Market Scorecard</a:t>
            </a:r>
          </a:p>
        </p:txBody>
      </p:sp>
      <p:sp>
        <p:nvSpPr>
          <p:cNvPr id="1028" name="Rectangle 3"/>
          <p:cNvSpPr>
            <a:spLocks noGrp="1" noChangeArrowheads="1"/>
          </p:cNvSpPr>
          <p:nvPr>
            <p:ph type="body" sz="half" idx="1"/>
          </p:nvPr>
        </p:nvSpPr>
        <p:spPr>
          <a:xfrm>
            <a:off x="419100" y="980728"/>
            <a:ext cx="8724900" cy="1870720"/>
          </a:xfrm>
        </p:spPr>
        <p:txBody>
          <a:bodyPr/>
          <a:lstStyle/>
          <a:p>
            <a:pPr eaLnBrk="1" hangingPunct="1"/>
            <a:r>
              <a:rPr lang="en-US" altLang="ko-KR" sz="2000" dirty="0" smtClean="0">
                <a:ea typeface="Gulim" pitchFamily="34" charset="-127"/>
              </a:rPr>
              <a:t>IP/Ethernet mobile backhaul (MBH) is the universally accepted solution to lower the costs of growing mobile data traffic, include IP/Ethernet in the 3G transition, and use IP as the basic technology of LTE and WiMAX</a:t>
            </a:r>
          </a:p>
          <a:p>
            <a:pPr eaLnBrk="1" hangingPunct="1"/>
            <a:r>
              <a:rPr lang="en-US" altLang="ko-KR" sz="2000" dirty="0" smtClean="0">
                <a:ea typeface="Gulim" pitchFamily="34" charset="-127"/>
              </a:rPr>
              <a:t>The momentum is growing no matter how it is measured:</a:t>
            </a:r>
          </a:p>
        </p:txBody>
      </p:sp>
      <p:graphicFrame>
        <p:nvGraphicFramePr>
          <p:cNvPr id="1026" name="Object 4"/>
          <p:cNvGraphicFramePr>
            <a:graphicFrameLocks noGrp="1" noChangeAspect="1"/>
          </p:cNvGraphicFramePr>
          <p:nvPr>
            <p:ph sz="half" idx="2"/>
          </p:nvPr>
        </p:nvGraphicFramePr>
        <p:xfrm>
          <a:off x="4953000" y="3171825"/>
          <a:ext cx="4073525" cy="2717800"/>
        </p:xfrm>
        <a:graphic>
          <a:graphicData uri="http://schemas.openxmlformats.org/presentationml/2006/ole">
            <mc:AlternateContent xmlns:mc="http://schemas.openxmlformats.org/markup-compatibility/2006">
              <mc:Choice xmlns:v="urn:schemas-microsoft-com:vml" Requires="v">
                <p:oleObj spid="_x0000_s1027" name="Chart" r:id="rId3" imgW="6096090" imgH="4067280" progId="MSGraph.Chart.8">
                  <p:embed followColorScheme="full"/>
                </p:oleObj>
              </mc:Choice>
              <mc:Fallback>
                <p:oleObj name="Chart" r:id="rId3" imgW="6096090" imgH="4067280" progId="MSGraph.Chart.8">
                  <p:embed followColorScheme="full"/>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3171825"/>
                        <a:ext cx="4073525" cy="2717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9" name="Rectangle 5"/>
          <p:cNvSpPr>
            <a:spLocks noChangeArrowheads="1"/>
          </p:cNvSpPr>
          <p:nvPr/>
        </p:nvSpPr>
        <p:spPr bwMode="auto">
          <a:xfrm>
            <a:off x="5410200" y="2790825"/>
            <a:ext cx="3429000" cy="457200"/>
          </a:xfrm>
          <a:prstGeom prst="rect">
            <a:avLst/>
          </a:prstGeom>
          <a:noFill/>
          <a:ln w="9525">
            <a:noFill/>
            <a:miter lim="800000"/>
            <a:headEnd/>
            <a:tailEnd/>
          </a:ln>
        </p:spPr>
        <p:txBody>
          <a:bodyPr>
            <a:spAutoFit/>
          </a:bodyPr>
          <a:lstStyle/>
          <a:p>
            <a:pPr algn="ctr"/>
            <a:r>
              <a:rPr lang="en-US" sz="1200" b="1" dirty="0">
                <a:latin typeface="Arial" charset="0"/>
                <a:cs typeface="Arial" charset="0"/>
              </a:rPr>
              <a:t>150 mobile operators are now actively deploying IP/Ethernet backhaul</a:t>
            </a:r>
          </a:p>
        </p:txBody>
      </p:sp>
      <p:sp>
        <p:nvSpPr>
          <p:cNvPr id="1030" name="Rectangle 6"/>
          <p:cNvSpPr>
            <a:spLocks noChangeArrowheads="1"/>
          </p:cNvSpPr>
          <p:nvPr/>
        </p:nvSpPr>
        <p:spPr bwMode="auto">
          <a:xfrm>
            <a:off x="755576" y="3140968"/>
            <a:ext cx="4248472" cy="2518792"/>
          </a:xfrm>
          <a:prstGeom prst="rect">
            <a:avLst/>
          </a:prstGeom>
          <a:noFill/>
          <a:ln w="9525" algn="ctr">
            <a:noFill/>
            <a:miter lim="800000"/>
            <a:headEnd/>
            <a:tailEnd/>
          </a:ln>
        </p:spPr>
        <p:txBody>
          <a:bodyPr lIns="0" tIns="0" rIns="0" bIns="0" anchor="ctr" anchorCtr="0"/>
          <a:lstStyle/>
          <a:p>
            <a:pPr eaLnBrk="1" hangingPunct="1">
              <a:spcBef>
                <a:spcPts val="0"/>
              </a:spcBef>
              <a:spcAft>
                <a:spcPts val="600"/>
              </a:spcAft>
              <a:buClr>
                <a:srgbClr val="4C4C4C"/>
              </a:buClr>
              <a:buSzPct val="70000"/>
            </a:pPr>
            <a:r>
              <a:rPr lang="en-US" altLang="ko-KR" sz="2000" b="1" dirty="0" smtClean="0">
                <a:solidFill>
                  <a:srgbClr val="002060"/>
                </a:solidFill>
                <a:latin typeface="Arial" charset="0"/>
                <a:ea typeface="Gulim" pitchFamily="34" charset="-127"/>
              </a:rPr>
              <a:t>89</a:t>
            </a:r>
            <a:r>
              <a:rPr lang="en-US" altLang="ko-KR" sz="2000" b="1" dirty="0">
                <a:solidFill>
                  <a:srgbClr val="002060"/>
                </a:solidFill>
                <a:latin typeface="Arial" charset="0"/>
                <a:ea typeface="Gulim" pitchFamily="34" charset="-127"/>
              </a:rPr>
              <a:t>% of 2010 mobile backhaul equipment spending was for IP/Ethernet </a:t>
            </a:r>
          </a:p>
          <a:p>
            <a:pPr marL="0" lvl="1" eaLnBrk="1" hangingPunct="1">
              <a:spcBef>
                <a:spcPts val="0"/>
              </a:spcBef>
              <a:spcAft>
                <a:spcPts val="600"/>
              </a:spcAft>
              <a:buClr>
                <a:schemeClr val="folHlink"/>
              </a:buClr>
              <a:buSzPct val="70000"/>
            </a:pPr>
            <a:r>
              <a:rPr lang="en-US" altLang="ko-KR" sz="2000" b="1" dirty="0">
                <a:latin typeface="Arial" charset="0"/>
                <a:ea typeface="Gulim" pitchFamily="34" charset="-127"/>
              </a:rPr>
              <a:t>79% of operators have a strategy to move to single all-IP/Ethernet backhaul</a:t>
            </a:r>
          </a:p>
          <a:p>
            <a:pPr marL="0" lvl="1" eaLnBrk="1" hangingPunct="1">
              <a:spcBef>
                <a:spcPts val="0"/>
              </a:spcBef>
              <a:spcAft>
                <a:spcPts val="600"/>
              </a:spcAft>
              <a:buClr>
                <a:schemeClr val="folHlink"/>
              </a:buClr>
              <a:buSzPct val="70000"/>
            </a:pPr>
            <a:r>
              <a:rPr lang="en-US" altLang="ko-KR" sz="2000" b="1" dirty="0">
                <a:latin typeface="Arial" charset="0"/>
                <a:ea typeface="Gulim" pitchFamily="34" charset="-127"/>
              </a:rPr>
              <a:t>Timing/synchronization is no longer a barrier</a:t>
            </a:r>
          </a:p>
        </p:txBody>
      </p:sp>
      <p:sp>
        <p:nvSpPr>
          <p:cNvPr id="1031" name="Text Box 7"/>
          <p:cNvSpPr txBox="1">
            <a:spLocks noChangeArrowheads="1"/>
          </p:cNvSpPr>
          <p:nvPr/>
        </p:nvSpPr>
        <p:spPr bwMode="auto">
          <a:xfrm>
            <a:off x="0" y="5877272"/>
            <a:ext cx="9245351" cy="307777"/>
          </a:xfrm>
          <a:prstGeom prst="rect">
            <a:avLst/>
          </a:prstGeom>
          <a:noFill/>
          <a:ln w="9525">
            <a:noFill/>
            <a:miter lim="800000"/>
            <a:headEnd/>
            <a:tailEnd/>
          </a:ln>
        </p:spPr>
        <p:txBody>
          <a:bodyPr wrap="none">
            <a:spAutoFit/>
          </a:bodyPr>
          <a:lstStyle/>
          <a:p>
            <a:r>
              <a:rPr lang="en-US" sz="1400" b="1" i="1" dirty="0"/>
              <a:t>Source: Infonetics Research</a:t>
            </a:r>
            <a:r>
              <a:rPr lang="en-US" sz="1200" i="1" dirty="0"/>
              <a:t>, Mobile Backhaul Equipment and Services Biannual Market Size, Share, and Forecast, April 2011</a:t>
            </a: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2"/>
          <p:cNvSpPr>
            <a:spLocks noGrp="1"/>
          </p:cNvSpPr>
          <p:nvPr>
            <p:ph idx="1"/>
          </p:nvPr>
        </p:nvSpPr>
        <p:spPr>
          <a:xfrm>
            <a:off x="457200" y="1340768"/>
            <a:ext cx="8686800" cy="4608512"/>
          </a:xfrm>
        </p:spPr>
        <p:txBody>
          <a:bodyPr/>
          <a:lstStyle/>
          <a:p>
            <a:pPr>
              <a:buNone/>
            </a:pPr>
            <a:r>
              <a:rPr lang="nl-BE" sz="2400" dirty="0" smtClean="0"/>
              <a:t>The 2008 - 2010 story</a:t>
            </a:r>
          </a:p>
          <a:p>
            <a:r>
              <a:rPr lang="nl-BE" sz="2400" b="0" dirty="0" smtClean="0"/>
              <a:t>Mobile bandwidth is  growing </a:t>
            </a:r>
            <a:br>
              <a:rPr lang="nl-BE" sz="2400" b="0" dirty="0" smtClean="0"/>
            </a:br>
            <a:r>
              <a:rPr lang="nl-BE" sz="2400" b="0" dirty="0" smtClean="0"/>
              <a:t>exponentially – but revenues are not.</a:t>
            </a:r>
          </a:p>
          <a:p>
            <a:pPr>
              <a:buNone/>
            </a:pPr>
            <a:r>
              <a:rPr lang="nl-BE" sz="2400" dirty="0" smtClean="0"/>
              <a:t>Carrier Ethernet for Mobile Backhaul</a:t>
            </a:r>
          </a:p>
          <a:p>
            <a:r>
              <a:rPr lang="nl-BE" sz="2400" b="0" dirty="0" smtClean="0"/>
              <a:t>Ethernet offers significantly lower cost/bit</a:t>
            </a:r>
          </a:p>
          <a:p>
            <a:r>
              <a:rPr lang="nl-BE" sz="2400" b="0" dirty="0" smtClean="0"/>
              <a:t>Ethernet is ubiquitous, simple and flexible</a:t>
            </a:r>
          </a:p>
          <a:p>
            <a:r>
              <a:rPr lang="nl-BE" sz="2400" b="0" dirty="0" smtClean="0"/>
              <a:t>Ethernet opens up wholesale opportunities</a:t>
            </a:r>
          </a:p>
        </p:txBody>
      </p:sp>
      <p:pic>
        <p:nvPicPr>
          <p:cNvPr id="10243" name="Picture 6" descr="Sprite 10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05600" y="4876800"/>
            <a:ext cx="74295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AutoShape 7"/>
          <p:cNvSpPr>
            <a:spLocks noChangeArrowheads="1"/>
          </p:cNvSpPr>
          <p:nvPr/>
        </p:nvSpPr>
        <p:spPr bwMode="auto">
          <a:xfrm>
            <a:off x="304800" y="5105400"/>
            <a:ext cx="6172200" cy="620713"/>
          </a:xfrm>
          <a:prstGeom prst="wedgeRoundRectCallout">
            <a:avLst>
              <a:gd name="adj1" fmla="val 55583"/>
              <a:gd name="adj2" fmla="val 8523"/>
              <a:gd name="adj3" fmla="val 16667"/>
            </a:avLst>
          </a:prstGeom>
          <a:gradFill rotWithShape="1">
            <a:gsLst>
              <a:gs pos="0">
                <a:srgbClr val="FFFFFF"/>
              </a:gs>
              <a:gs pos="100000">
                <a:srgbClr val="EDF4F7"/>
              </a:gs>
            </a:gsLst>
            <a:path path="rect">
              <a:fillToRect l="100000" t="100000"/>
            </a:path>
          </a:gradFill>
          <a:ln w="9525" algn="ctr">
            <a:solidFill>
              <a:srgbClr val="FF9FFF"/>
            </a:solidFill>
            <a:miter lim="800000"/>
            <a:headEnd/>
            <a:tailEnd/>
          </a:ln>
          <a:effectLst>
            <a:outerShdw dist="35921" dir="2700000" algn="ctr" rotWithShape="0">
              <a:schemeClr val="bg2">
                <a:alpha val="50000"/>
              </a:schemeClr>
            </a:outerShdw>
          </a:effectLst>
        </p:spPr>
        <p:txBody>
          <a:bodyPr lIns="0" tIns="9144" rIns="0" bIns="9144"/>
          <a:lstStyle/>
          <a:p>
            <a:pPr marL="63500"/>
            <a:r>
              <a:rPr lang="en-US" sz="1800" i="1" dirty="0">
                <a:solidFill>
                  <a:srgbClr val="4A4A4A"/>
                </a:solidFill>
              </a:rPr>
              <a:t>“Ethernet is seen as the </a:t>
            </a:r>
            <a:r>
              <a:rPr lang="en-US" sz="1800" i="1" u="sng" dirty="0">
                <a:solidFill>
                  <a:srgbClr val="4A4A4A"/>
                </a:solidFill>
              </a:rPr>
              <a:t>only</a:t>
            </a:r>
            <a:r>
              <a:rPr lang="en-US" sz="1800" i="1" dirty="0">
                <a:solidFill>
                  <a:srgbClr val="4A4A4A"/>
                </a:solidFill>
              </a:rPr>
              <a:t> solution for next generation MBH</a:t>
            </a:r>
            <a:r>
              <a:rPr lang="en-US" sz="1800" i="1" dirty="0"/>
              <a:t> </a:t>
            </a:r>
            <a:r>
              <a:rPr lang="en-US" sz="1800" i="1" dirty="0">
                <a:solidFill>
                  <a:srgbClr val="4A4A4A"/>
                </a:solidFill>
              </a:rPr>
              <a:t>networks … legacy technology can’t scale … “</a:t>
            </a:r>
          </a:p>
        </p:txBody>
      </p:sp>
      <p:sp>
        <p:nvSpPr>
          <p:cNvPr id="10245" name="Rectangle 8"/>
          <p:cNvSpPr>
            <a:spLocks noChangeArrowheads="1"/>
          </p:cNvSpPr>
          <p:nvPr/>
        </p:nvSpPr>
        <p:spPr bwMode="auto">
          <a:xfrm>
            <a:off x="7543800" y="4938713"/>
            <a:ext cx="144780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r>
              <a:rPr lang="en-US" sz="1400" i="1" dirty="0"/>
              <a:t>Michael Howard, principal analyst at Infonetics Research</a:t>
            </a:r>
            <a:r>
              <a:rPr lang="en-US" sz="1400" dirty="0"/>
              <a:t> </a:t>
            </a:r>
          </a:p>
        </p:txBody>
      </p:sp>
      <p:pic>
        <p:nvPicPr>
          <p:cNvPr id="10246" name="Picture 2" descr="http://www.force10networks.com.cn/solutions/images/decoupled_revenue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96136" y="980728"/>
            <a:ext cx="3121174" cy="1819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7" name="Title 1"/>
          <p:cNvSpPr>
            <a:spLocks noGrp="1"/>
          </p:cNvSpPr>
          <p:nvPr>
            <p:ph type="title"/>
          </p:nvPr>
        </p:nvSpPr>
        <p:spPr>
          <a:xfrm>
            <a:off x="0" y="0"/>
            <a:ext cx="9144000" cy="685800"/>
          </a:xfrm>
        </p:spPr>
        <p:txBody>
          <a:bodyPr/>
          <a:lstStyle/>
          <a:p>
            <a:pPr marL="347663" indent="-347663"/>
            <a:r>
              <a:rPr lang="nl-BE" dirty="0" smtClean="0"/>
              <a:t>	MBH 2008-2010: Why MBH Went  Ethernet </a:t>
            </a:r>
            <a:endParaRPr lang="en-CA" dirty="0" smtClean="0"/>
          </a:p>
        </p:txBody>
      </p:sp>
    </p:spTree>
    <p:extLst>
      <p:ext uri="{BB962C8B-B14F-4D97-AF65-F5344CB8AC3E}">
        <p14:creationId xmlns:p14="http://schemas.microsoft.com/office/powerpoint/2010/main" val="1741183455"/>
      </p:ext>
    </p:extLst>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p:cNvSpPr>
            <a:spLocks noGrp="1" noChangeArrowheads="1"/>
          </p:cNvSpPr>
          <p:nvPr>
            <p:ph type="title" idx="4294967295"/>
          </p:nvPr>
        </p:nvSpPr>
        <p:spPr>
          <a:xfrm>
            <a:off x="381000" y="2362200"/>
            <a:ext cx="5486400" cy="3370263"/>
          </a:xfrm>
        </p:spPr>
        <p:txBody>
          <a:bodyPr/>
          <a:lstStyle/>
          <a:p>
            <a:pPr eaLnBrk="1" hangingPunct="1"/>
            <a:r>
              <a:rPr lang="en-US" dirty="0" smtClean="0"/>
              <a:t>MEF 22 – Mobile Backhaul Implementation Agreement</a:t>
            </a:r>
            <a:br>
              <a:rPr lang="en-US" dirty="0" smtClean="0"/>
            </a:br>
            <a:endParaRPr lang="en-US" dirty="0" smtClean="0"/>
          </a:p>
        </p:txBody>
      </p:sp>
      <p:pic>
        <p:nvPicPr>
          <p:cNvPr id="2" name="Picture 3" descr="Sprite 44"/>
          <p:cNvPicPr>
            <a:picLocks noChangeAspect="1" noChangeArrowheads="1"/>
          </p:cNvPicPr>
          <p:nvPr/>
        </p:nvPicPr>
        <p:blipFill>
          <a:blip r:embed="rId3" cstate="print"/>
          <a:srcRect/>
          <a:stretch>
            <a:fillRect/>
          </a:stretch>
        </p:blipFill>
        <p:spPr bwMode="auto">
          <a:xfrm>
            <a:off x="6228184" y="2636912"/>
            <a:ext cx="2209800" cy="2303206"/>
          </a:xfrm>
          <a:prstGeom prst="roundRect">
            <a:avLst>
              <a:gd name="adj" fmla="val 4264"/>
            </a:avLst>
          </a:prstGeom>
          <a:solidFill>
            <a:srgbClr val="FFFFFF">
              <a:shade val="85000"/>
            </a:srgbClr>
          </a:solidFill>
          <a:ln>
            <a:noFill/>
          </a:ln>
          <a:effectLst>
            <a:reflection blurRad="12700" stA="38000" endPos="28000" dist="5000" dir="5400000" sy="-100000" algn="bl" rotWithShape="0"/>
          </a:effectLst>
          <a:scene3d>
            <a:camera prst="perspectiveContrastingLeftFacing" fov="3300000"/>
            <a:lightRig rig="threePt" dir="t"/>
          </a:scene3d>
          <a:sp3d>
            <a:bevelT w="0" h="0"/>
            <a:bevelB w="0" h="0"/>
          </a:sp3d>
        </p:spPr>
      </p:pic>
      <p:grpSp>
        <p:nvGrpSpPr>
          <p:cNvPr id="3" name="Group 18"/>
          <p:cNvGrpSpPr/>
          <p:nvPr/>
        </p:nvGrpSpPr>
        <p:grpSpPr>
          <a:xfrm>
            <a:off x="228600" y="5871688"/>
            <a:ext cx="4199384" cy="681512"/>
            <a:chOff x="228600" y="5562600"/>
            <a:chExt cx="6103938" cy="990600"/>
          </a:xfrm>
        </p:grpSpPr>
        <p:sp>
          <p:nvSpPr>
            <p:cNvPr id="5" name="Text Box 5"/>
            <p:cNvSpPr txBox="1">
              <a:spLocks noChangeArrowheads="1"/>
            </p:cNvSpPr>
            <p:nvPr/>
          </p:nvSpPr>
          <p:spPr bwMode="auto">
            <a:xfrm>
              <a:off x="5288443" y="5810250"/>
              <a:ext cx="1044095" cy="495300"/>
            </a:xfrm>
            <a:prstGeom prst="rect">
              <a:avLst/>
            </a:prstGeom>
            <a:solidFill>
              <a:schemeClr val="bg1"/>
            </a:solidFill>
            <a:ln w="12700">
              <a:solidFill>
                <a:schemeClr val="tx1"/>
              </a:solidFill>
              <a:miter lim="800000"/>
              <a:headEnd/>
              <a:tailEnd/>
            </a:ln>
          </p:spPr>
          <p:txBody>
            <a:bodyPr lIns="0" tIns="0" rIns="0" bIns="0" anchor="ct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algn="ctr" eaLnBrk="1" hangingPunct="1">
                <a:spcBef>
                  <a:spcPct val="10000"/>
                </a:spcBef>
              </a:pPr>
              <a:r>
                <a:rPr lang="en-US" sz="900" b="1" dirty="0"/>
                <a:t>Approved</a:t>
              </a:r>
              <a:br>
                <a:rPr lang="en-US" sz="900" b="1" dirty="0"/>
              </a:br>
              <a:r>
                <a:rPr lang="en-US" sz="900" b="1" dirty="0"/>
                <a:t>Specification</a:t>
              </a:r>
            </a:p>
          </p:txBody>
        </p:sp>
        <p:sp>
          <p:nvSpPr>
            <p:cNvPr id="6" name="Text Box 35"/>
            <p:cNvSpPr txBox="1">
              <a:spLocks noChangeArrowheads="1"/>
            </p:cNvSpPr>
            <p:nvPr/>
          </p:nvSpPr>
          <p:spPr bwMode="auto">
            <a:xfrm>
              <a:off x="3200254" y="5810250"/>
              <a:ext cx="963780" cy="495300"/>
            </a:xfrm>
            <a:prstGeom prst="rect">
              <a:avLst/>
            </a:prstGeom>
            <a:solidFill>
              <a:srgbClr val="9999FF"/>
            </a:solidFill>
            <a:ln w="12700">
              <a:solidFill>
                <a:schemeClr val="tx1"/>
              </a:solidFill>
              <a:miter lim="800000"/>
              <a:headEnd/>
              <a:tailEnd/>
            </a:ln>
          </p:spPr>
          <p:txBody>
            <a:bodyPr lIns="0" tIns="0" rIns="0" bIns="0" anchor="ct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algn="ctr" eaLnBrk="1" hangingPunct="1">
                <a:spcBef>
                  <a:spcPct val="10000"/>
                </a:spcBef>
              </a:pPr>
              <a:r>
                <a:rPr lang="en-US" sz="900" b="1" i="1" dirty="0">
                  <a:solidFill>
                    <a:srgbClr val="000066"/>
                  </a:solidFill>
                </a:rPr>
                <a:t>Approved</a:t>
              </a:r>
              <a:br>
                <a:rPr lang="en-US" sz="900" b="1" i="1" dirty="0">
                  <a:solidFill>
                    <a:srgbClr val="000066"/>
                  </a:solidFill>
                </a:rPr>
              </a:br>
              <a:r>
                <a:rPr lang="en-US" sz="900" b="1" i="1" dirty="0">
                  <a:solidFill>
                    <a:srgbClr val="000066"/>
                  </a:solidFill>
                </a:rPr>
                <a:t>Draft</a:t>
              </a:r>
            </a:p>
          </p:txBody>
        </p:sp>
        <p:sp>
          <p:nvSpPr>
            <p:cNvPr id="7" name="Text Box 36"/>
            <p:cNvSpPr txBox="1">
              <a:spLocks noChangeArrowheads="1"/>
            </p:cNvSpPr>
            <p:nvPr/>
          </p:nvSpPr>
          <p:spPr bwMode="auto">
            <a:xfrm>
              <a:off x="4244349" y="5810250"/>
              <a:ext cx="963780" cy="495300"/>
            </a:xfrm>
            <a:prstGeom prst="rect">
              <a:avLst/>
            </a:prstGeom>
            <a:solidFill>
              <a:srgbClr val="99CC99"/>
            </a:solidFill>
            <a:ln w="9525">
              <a:solidFill>
                <a:schemeClr val="tx1"/>
              </a:solidFill>
              <a:miter lim="800000"/>
              <a:headEnd/>
              <a:tailEnd/>
            </a:ln>
          </p:spPr>
          <p:txBody>
            <a:bodyPr lIns="0" tIns="0" rIns="0" bIns="0" anchor="ct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algn="ctr" eaLnBrk="1" hangingPunct="1">
                <a:spcBef>
                  <a:spcPct val="20000"/>
                </a:spcBef>
              </a:pPr>
              <a:r>
                <a:rPr lang="en-US" sz="900" b="1" dirty="0">
                  <a:solidFill>
                    <a:srgbClr val="006600"/>
                  </a:solidFill>
                </a:rPr>
                <a:t>Letter</a:t>
              </a:r>
              <a:br>
                <a:rPr lang="en-US" sz="900" b="1" dirty="0">
                  <a:solidFill>
                    <a:srgbClr val="006600"/>
                  </a:solidFill>
                </a:rPr>
              </a:br>
              <a:r>
                <a:rPr lang="en-US" sz="900" b="1" dirty="0">
                  <a:solidFill>
                    <a:srgbClr val="006600"/>
                  </a:solidFill>
                </a:rPr>
                <a:t>Ballot</a:t>
              </a:r>
            </a:p>
          </p:txBody>
        </p:sp>
        <p:sp>
          <p:nvSpPr>
            <p:cNvPr id="8" name="Text Box 37"/>
            <p:cNvSpPr txBox="1">
              <a:spLocks noChangeArrowheads="1"/>
            </p:cNvSpPr>
            <p:nvPr/>
          </p:nvSpPr>
          <p:spPr bwMode="auto">
            <a:xfrm>
              <a:off x="1272695" y="5810250"/>
              <a:ext cx="963780" cy="495300"/>
            </a:xfrm>
            <a:prstGeom prst="rect">
              <a:avLst/>
            </a:prstGeom>
            <a:solidFill>
              <a:srgbClr val="C0C0C0"/>
            </a:solidFill>
            <a:ln w="12700">
              <a:solidFill>
                <a:schemeClr val="tx1"/>
              </a:solidFill>
              <a:miter lim="800000"/>
              <a:headEnd/>
              <a:tailEnd/>
            </a:ln>
          </p:spPr>
          <p:txBody>
            <a:bodyPr lIns="0" tIns="0" rIns="0" bIns="0" anchor="ct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algn="ctr" eaLnBrk="1" hangingPunct="1">
                <a:spcBef>
                  <a:spcPct val="10000"/>
                </a:spcBef>
              </a:pPr>
              <a:r>
                <a:rPr lang="en-US" sz="900" b="1" i="1" dirty="0">
                  <a:solidFill>
                    <a:srgbClr val="FF3300"/>
                  </a:solidFill>
                </a:rPr>
                <a:t>Working Document</a:t>
              </a:r>
            </a:p>
          </p:txBody>
        </p:sp>
        <p:sp>
          <p:nvSpPr>
            <p:cNvPr id="9" name="Text Box 38"/>
            <p:cNvSpPr txBox="1">
              <a:spLocks noChangeArrowheads="1"/>
            </p:cNvSpPr>
            <p:nvPr/>
          </p:nvSpPr>
          <p:spPr bwMode="auto">
            <a:xfrm>
              <a:off x="2316789" y="5810250"/>
              <a:ext cx="794784" cy="495300"/>
            </a:xfrm>
            <a:prstGeom prst="rect">
              <a:avLst/>
            </a:prstGeom>
            <a:solidFill>
              <a:srgbClr val="808080"/>
            </a:solidFill>
            <a:ln w="12700">
              <a:solidFill>
                <a:schemeClr val="tx1"/>
              </a:solidFill>
              <a:miter lim="800000"/>
              <a:headEnd/>
              <a:tailEnd/>
            </a:ln>
          </p:spPr>
          <p:txBody>
            <a:bodyPr lIns="0" tIns="0" rIns="0" bIns="0" anchor="ct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algn="ctr" eaLnBrk="1" hangingPunct="1">
                <a:spcBef>
                  <a:spcPct val="10000"/>
                </a:spcBef>
              </a:pPr>
              <a:r>
                <a:rPr lang="en-US" sz="900" b="1" dirty="0">
                  <a:solidFill>
                    <a:srgbClr val="FFFF00"/>
                  </a:solidFill>
                </a:rPr>
                <a:t>Straw</a:t>
              </a:r>
              <a:br>
                <a:rPr lang="en-US" sz="900" b="1" dirty="0">
                  <a:solidFill>
                    <a:srgbClr val="FFFF00"/>
                  </a:solidFill>
                </a:rPr>
              </a:br>
              <a:r>
                <a:rPr lang="en-US" sz="900" b="1" dirty="0">
                  <a:solidFill>
                    <a:srgbClr val="FFFF00"/>
                  </a:solidFill>
                </a:rPr>
                <a:t>Ballots</a:t>
              </a:r>
            </a:p>
          </p:txBody>
        </p:sp>
        <p:sp>
          <p:nvSpPr>
            <p:cNvPr id="10" name="Text Box 39"/>
            <p:cNvSpPr txBox="1">
              <a:spLocks noChangeArrowheads="1"/>
            </p:cNvSpPr>
            <p:nvPr/>
          </p:nvSpPr>
          <p:spPr bwMode="auto">
            <a:xfrm>
              <a:off x="228600" y="5810250"/>
              <a:ext cx="963780" cy="495300"/>
            </a:xfrm>
            <a:prstGeom prst="rect">
              <a:avLst/>
            </a:prstGeom>
            <a:solidFill>
              <a:srgbClr val="C0C0C0"/>
            </a:solidFill>
            <a:ln w="12700">
              <a:solidFill>
                <a:schemeClr val="tx1"/>
              </a:solidFill>
              <a:miter lim="800000"/>
              <a:headEnd/>
              <a:tailEnd/>
            </a:ln>
          </p:spPr>
          <p:txBody>
            <a:bodyPr lIns="0" tIns="0" rIns="0" bIns="0" anchor="ct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algn="ctr" eaLnBrk="1" hangingPunct="1">
                <a:spcBef>
                  <a:spcPct val="10000"/>
                </a:spcBef>
              </a:pPr>
              <a:r>
                <a:rPr lang="en-US" sz="900" b="1" i="1" dirty="0">
                  <a:solidFill>
                    <a:srgbClr val="FF3300"/>
                  </a:solidFill>
                </a:rPr>
                <a:t>New</a:t>
              </a:r>
              <a:br>
                <a:rPr lang="en-US" sz="900" b="1" i="1" dirty="0">
                  <a:solidFill>
                    <a:srgbClr val="FF3300"/>
                  </a:solidFill>
                </a:rPr>
              </a:br>
              <a:r>
                <a:rPr lang="en-US" sz="900" b="1" i="1" dirty="0">
                  <a:solidFill>
                    <a:srgbClr val="FF3300"/>
                  </a:solidFill>
                </a:rPr>
                <a:t>Project</a:t>
              </a:r>
            </a:p>
          </p:txBody>
        </p:sp>
        <p:sp>
          <p:nvSpPr>
            <p:cNvPr id="11" name="Arc 57"/>
            <p:cNvSpPr>
              <a:spLocks/>
            </p:cNvSpPr>
            <p:nvPr/>
          </p:nvSpPr>
          <p:spPr bwMode="auto">
            <a:xfrm>
              <a:off x="2733424" y="5562600"/>
              <a:ext cx="940354" cy="247650"/>
            </a:xfrm>
            <a:custGeom>
              <a:avLst/>
              <a:gdLst>
                <a:gd name="T0" fmla="*/ 0 w 42153"/>
                <a:gd name="T1" fmla="*/ 2147483647 h 21600"/>
                <a:gd name="T2" fmla="*/ 2147483647 w 42153"/>
                <a:gd name="T3" fmla="*/ 2147483647 h 21600"/>
                <a:gd name="T4" fmla="*/ 2147483647 w 42153"/>
                <a:gd name="T5" fmla="*/ 2147483647 h 21600"/>
                <a:gd name="T6" fmla="*/ 0 60000 65536"/>
                <a:gd name="T7" fmla="*/ 0 60000 65536"/>
                <a:gd name="T8" fmla="*/ 0 60000 65536"/>
                <a:gd name="T9" fmla="*/ 0 w 42153"/>
                <a:gd name="T10" fmla="*/ 0 h 21600"/>
                <a:gd name="T11" fmla="*/ 42153 w 42153"/>
                <a:gd name="T12" fmla="*/ 21600 h 21600"/>
              </a:gdLst>
              <a:ahLst/>
              <a:cxnLst>
                <a:cxn ang="T6">
                  <a:pos x="T0" y="T1"/>
                </a:cxn>
                <a:cxn ang="T7">
                  <a:pos x="T2" y="T3"/>
                </a:cxn>
                <a:cxn ang="T8">
                  <a:pos x="T4" y="T5"/>
                </a:cxn>
              </a:cxnLst>
              <a:rect l="T9" t="T10" r="T11" b="T12"/>
              <a:pathLst>
                <a:path w="42153" h="21600" fill="none" extrusionOk="0">
                  <a:moveTo>
                    <a:pt x="-1" y="16502"/>
                  </a:moveTo>
                  <a:cubicBezTo>
                    <a:pt x="2351" y="6818"/>
                    <a:pt x="11023" y="-1"/>
                    <a:pt x="20990" y="0"/>
                  </a:cubicBezTo>
                  <a:cubicBezTo>
                    <a:pt x="31252" y="0"/>
                    <a:pt x="40097" y="7220"/>
                    <a:pt x="42152" y="17275"/>
                  </a:cubicBezTo>
                </a:path>
                <a:path w="42153" h="21600" stroke="0" extrusionOk="0">
                  <a:moveTo>
                    <a:pt x="-1" y="16502"/>
                  </a:moveTo>
                  <a:cubicBezTo>
                    <a:pt x="2351" y="6818"/>
                    <a:pt x="11023" y="-1"/>
                    <a:pt x="20990" y="0"/>
                  </a:cubicBezTo>
                  <a:cubicBezTo>
                    <a:pt x="31252" y="0"/>
                    <a:pt x="40097" y="7220"/>
                    <a:pt x="42152" y="17275"/>
                  </a:cubicBezTo>
                  <a:lnTo>
                    <a:pt x="20990" y="21600"/>
                  </a:lnTo>
                  <a:lnTo>
                    <a:pt x="-1" y="16502"/>
                  </a:lnTo>
                  <a:close/>
                </a:path>
              </a:pathLst>
            </a:custGeom>
            <a:noFill/>
            <a:ln w="28575">
              <a:solidFill>
                <a:srgbClr val="80808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sz="2000" dirty="0"/>
            </a:p>
          </p:txBody>
        </p:sp>
        <p:sp>
          <p:nvSpPr>
            <p:cNvPr id="12" name="Arc 58"/>
            <p:cNvSpPr>
              <a:spLocks/>
            </p:cNvSpPr>
            <p:nvPr/>
          </p:nvSpPr>
          <p:spPr bwMode="auto">
            <a:xfrm>
              <a:off x="1674270" y="5562600"/>
              <a:ext cx="940354" cy="247650"/>
            </a:xfrm>
            <a:custGeom>
              <a:avLst/>
              <a:gdLst>
                <a:gd name="T0" fmla="*/ 0 w 42153"/>
                <a:gd name="T1" fmla="*/ 2147483647 h 21600"/>
                <a:gd name="T2" fmla="*/ 2147483647 w 42153"/>
                <a:gd name="T3" fmla="*/ 2147483647 h 21600"/>
                <a:gd name="T4" fmla="*/ 2147483647 w 42153"/>
                <a:gd name="T5" fmla="*/ 2147483647 h 21600"/>
                <a:gd name="T6" fmla="*/ 0 60000 65536"/>
                <a:gd name="T7" fmla="*/ 0 60000 65536"/>
                <a:gd name="T8" fmla="*/ 0 60000 65536"/>
                <a:gd name="T9" fmla="*/ 0 w 42153"/>
                <a:gd name="T10" fmla="*/ 0 h 21600"/>
                <a:gd name="T11" fmla="*/ 42153 w 42153"/>
                <a:gd name="T12" fmla="*/ 21600 h 21600"/>
              </a:gdLst>
              <a:ahLst/>
              <a:cxnLst>
                <a:cxn ang="T6">
                  <a:pos x="T0" y="T1"/>
                </a:cxn>
                <a:cxn ang="T7">
                  <a:pos x="T2" y="T3"/>
                </a:cxn>
                <a:cxn ang="T8">
                  <a:pos x="T4" y="T5"/>
                </a:cxn>
              </a:cxnLst>
              <a:rect l="T9" t="T10" r="T11" b="T12"/>
              <a:pathLst>
                <a:path w="42153" h="21600" fill="none" extrusionOk="0">
                  <a:moveTo>
                    <a:pt x="-1" y="16502"/>
                  </a:moveTo>
                  <a:cubicBezTo>
                    <a:pt x="2351" y="6818"/>
                    <a:pt x="11023" y="-1"/>
                    <a:pt x="20990" y="0"/>
                  </a:cubicBezTo>
                  <a:cubicBezTo>
                    <a:pt x="31252" y="0"/>
                    <a:pt x="40097" y="7220"/>
                    <a:pt x="42152" y="17275"/>
                  </a:cubicBezTo>
                </a:path>
                <a:path w="42153" h="21600" stroke="0" extrusionOk="0">
                  <a:moveTo>
                    <a:pt x="-1" y="16502"/>
                  </a:moveTo>
                  <a:cubicBezTo>
                    <a:pt x="2351" y="6818"/>
                    <a:pt x="11023" y="-1"/>
                    <a:pt x="20990" y="0"/>
                  </a:cubicBezTo>
                  <a:cubicBezTo>
                    <a:pt x="31252" y="0"/>
                    <a:pt x="40097" y="7220"/>
                    <a:pt x="42152" y="17275"/>
                  </a:cubicBezTo>
                  <a:lnTo>
                    <a:pt x="20990" y="21600"/>
                  </a:lnTo>
                  <a:lnTo>
                    <a:pt x="-1" y="16502"/>
                  </a:lnTo>
                  <a:close/>
                </a:path>
              </a:pathLst>
            </a:custGeom>
            <a:noFill/>
            <a:ln w="28575">
              <a:solidFill>
                <a:srgbClr val="80808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sz="2000" dirty="0"/>
            </a:p>
          </p:txBody>
        </p:sp>
        <p:sp>
          <p:nvSpPr>
            <p:cNvPr id="13" name="Arc 59"/>
            <p:cNvSpPr>
              <a:spLocks/>
            </p:cNvSpPr>
            <p:nvPr/>
          </p:nvSpPr>
          <p:spPr bwMode="auto">
            <a:xfrm>
              <a:off x="3762459" y="5562600"/>
              <a:ext cx="940354" cy="247650"/>
            </a:xfrm>
            <a:custGeom>
              <a:avLst/>
              <a:gdLst>
                <a:gd name="T0" fmla="*/ 0 w 42153"/>
                <a:gd name="T1" fmla="*/ 2147483647 h 21600"/>
                <a:gd name="T2" fmla="*/ 2147483647 w 42153"/>
                <a:gd name="T3" fmla="*/ 2147483647 h 21600"/>
                <a:gd name="T4" fmla="*/ 2147483647 w 42153"/>
                <a:gd name="T5" fmla="*/ 2147483647 h 21600"/>
                <a:gd name="T6" fmla="*/ 0 60000 65536"/>
                <a:gd name="T7" fmla="*/ 0 60000 65536"/>
                <a:gd name="T8" fmla="*/ 0 60000 65536"/>
                <a:gd name="T9" fmla="*/ 0 w 42153"/>
                <a:gd name="T10" fmla="*/ 0 h 21600"/>
                <a:gd name="T11" fmla="*/ 42153 w 42153"/>
                <a:gd name="T12" fmla="*/ 21600 h 21600"/>
              </a:gdLst>
              <a:ahLst/>
              <a:cxnLst>
                <a:cxn ang="T6">
                  <a:pos x="T0" y="T1"/>
                </a:cxn>
                <a:cxn ang="T7">
                  <a:pos x="T2" y="T3"/>
                </a:cxn>
                <a:cxn ang="T8">
                  <a:pos x="T4" y="T5"/>
                </a:cxn>
              </a:cxnLst>
              <a:rect l="T9" t="T10" r="T11" b="T12"/>
              <a:pathLst>
                <a:path w="42153" h="21600" fill="none" extrusionOk="0">
                  <a:moveTo>
                    <a:pt x="-1" y="16502"/>
                  </a:moveTo>
                  <a:cubicBezTo>
                    <a:pt x="2351" y="6818"/>
                    <a:pt x="11023" y="-1"/>
                    <a:pt x="20990" y="0"/>
                  </a:cubicBezTo>
                  <a:cubicBezTo>
                    <a:pt x="31252" y="0"/>
                    <a:pt x="40097" y="7220"/>
                    <a:pt x="42152" y="17275"/>
                  </a:cubicBezTo>
                </a:path>
                <a:path w="42153" h="21600" stroke="0" extrusionOk="0">
                  <a:moveTo>
                    <a:pt x="-1" y="16502"/>
                  </a:moveTo>
                  <a:cubicBezTo>
                    <a:pt x="2351" y="6818"/>
                    <a:pt x="11023" y="-1"/>
                    <a:pt x="20990" y="0"/>
                  </a:cubicBezTo>
                  <a:cubicBezTo>
                    <a:pt x="31252" y="0"/>
                    <a:pt x="40097" y="7220"/>
                    <a:pt x="42152" y="17275"/>
                  </a:cubicBezTo>
                  <a:lnTo>
                    <a:pt x="20990" y="21600"/>
                  </a:lnTo>
                  <a:lnTo>
                    <a:pt x="-1" y="16502"/>
                  </a:lnTo>
                  <a:close/>
                </a:path>
              </a:pathLst>
            </a:custGeom>
            <a:noFill/>
            <a:ln w="28575">
              <a:solidFill>
                <a:srgbClr val="80808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sz="2000" dirty="0"/>
            </a:p>
          </p:txBody>
        </p:sp>
        <p:sp>
          <p:nvSpPr>
            <p:cNvPr id="14" name="Arc 60"/>
            <p:cNvSpPr>
              <a:spLocks/>
            </p:cNvSpPr>
            <p:nvPr/>
          </p:nvSpPr>
          <p:spPr bwMode="auto">
            <a:xfrm rot="10800000">
              <a:off x="1674270" y="6305550"/>
              <a:ext cx="940354" cy="247650"/>
            </a:xfrm>
            <a:custGeom>
              <a:avLst/>
              <a:gdLst>
                <a:gd name="T0" fmla="*/ 0 w 42153"/>
                <a:gd name="T1" fmla="*/ 2147483647 h 21600"/>
                <a:gd name="T2" fmla="*/ 2147483647 w 42153"/>
                <a:gd name="T3" fmla="*/ 2147483647 h 21600"/>
                <a:gd name="T4" fmla="*/ 2147483647 w 42153"/>
                <a:gd name="T5" fmla="*/ 2147483647 h 21600"/>
                <a:gd name="T6" fmla="*/ 0 60000 65536"/>
                <a:gd name="T7" fmla="*/ 0 60000 65536"/>
                <a:gd name="T8" fmla="*/ 0 60000 65536"/>
                <a:gd name="T9" fmla="*/ 0 w 42153"/>
                <a:gd name="T10" fmla="*/ 0 h 21600"/>
                <a:gd name="T11" fmla="*/ 42153 w 42153"/>
                <a:gd name="T12" fmla="*/ 21600 h 21600"/>
              </a:gdLst>
              <a:ahLst/>
              <a:cxnLst>
                <a:cxn ang="T6">
                  <a:pos x="T0" y="T1"/>
                </a:cxn>
                <a:cxn ang="T7">
                  <a:pos x="T2" y="T3"/>
                </a:cxn>
                <a:cxn ang="T8">
                  <a:pos x="T4" y="T5"/>
                </a:cxn>
              </a:cxnLst>
              <a:rect l="T9" t="T10" r="T11" b="T12"/>
              <a:pathLst>
                <a:path w="42153" h="21600" fill="none" extrusionOk="0">
                  <a:moveTo>
                    <a:pt x="-1" y="16502"/>
                  </a:moveTo>
                  <a:cubicBezTo>
                    <a:pt x="2351" y="6818"/>
                    <a:pt x="11023" y="-1"/>
                    <a:pt x="20990" y="0"/>
                  </a:cubicBezTo>
                  <a:cubicBezTo>
                    <a:pt x="31252" y="0"/>
                    <a:pt x="40097" y="7220"/>
                    <a:pt x="42152" y="17275"/>
                  </a:cubicBezTo>
                </a:path>
                <a:path w="42153" h="21600" stroke="0" extrusionOk="0">
                  <a:moveTo>
                    <a:pt x="-1" y="16502"/>
                  </a:moveTo>
                  <a:cubicBezTo>
                    <a:pt x="2351" y="6818"/>
                    <a:pt x="11023" y="-1"/>
                    <a:pt x="20990" y="0"/>
                  </a:cubicBezTo>
                  <a:cubicBezTo>
                    <a:pt x="31252" y="0"/>
                    <a:pt x="40097" y="7220"/>
                    <a:pt x="42152" y="17275"/>
                  </a:cubicBezTo>
                  <a:lnTo>
                    <a:pt x="20990" y="21600"/>
                  </a:lnTo>
                  <a:lnTo>
                    <a:pt x="-1" y="16502"/>
                  </a:lnTo>
                  <a:close/>
                </a:path>
              </a:pathLst>
            </a:custGeom>
            <a:noFill/>
            <a:ln w="28575">
              <a:solidFill>
                <a:srgbClr val="80808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sz="2000" dirty="0"/>
            </a:p>
          </p:txBody>
        </p:sp>
        <p:sp>
          <p:nvSpPr>
            <p:cNvPr id="16" name="Arc 62"/>
            <p:cNvSpPr>
              <a:spLocks/>
            </p:cNvSpPr>
            <p:nvPr/>
          </p:nvSpPr>
          <p:spPr bwMode="auto">
            <a:xfrm rot="10800000">
              <a:off x="2718364" y="6305550"/>
              <a:ext cx="940354" cy="247650"/>
            </a:xfrm>
            <a:custGeom>
              <a:avLst/>
              <a:gdLst>
                <a:gd name="T0" fmla="*/ 0 w 42153"/>
                <a:gd name="T1" fmla="*/ 2147483647 h 21600"/>
                <a:gd name="T2" fmla="*/ 2147483647 w 42153"/>
                <a:gd name="T3" fmla="*/ 2147483647 h 21600"/>
                <a:gd name="T4" fmla="*/ 2147483647 w 42153"/>
                <a:gd name="T5" fmla="*/ 2147483647 h 21600"/>
                <a:gd name="T6" fmla="*/ 0 60000 65536"/>
                <a:gd name="T7" fmla="*/ 0 60000 65536"/>
                <a:gd name="T8" fmla="*/ 0 60000 65536"/>
                <a:gd name="T9" fmla="*/ 0 w 42153"/>
                <a:gd name="T10" fmla="*/ 0 h 21600"/>
                <a:gd name="T11" fmla="*/ 42153 w 42153"/>
                <a:gd name="T12" fmla="*/ 21600 h 21600"/>
              </a:gdLst>
              <a:ahLst/>
              <a:cxnLst>
                <a:cxn ang="T6">
                  <a:pos x="T0" y="T1"/>
                </a:cxn>
                <a:cxn ang="T7">
                  <a:pos x="T2" y="T3"/>
                </a:cxn>
                <a:cxn ang="T8">
                  <a:pos x="T4" y="T5"/>
                </a:cxn>
              </a:cxnLst>
              <a:rect l="T9" t="T10" r="T11" b="T12"/>
              <a:pathLst>
                <a:path w="42153" h="21600" fill="none" extrusionOk="0">
                  <a:moveTo>
                    <a:pt x="-1" y="16502"/>
                  </a:moveTo>
                  <a:cubicBezTo>
                    <a:pt x="2351" y="6818"/>
                    <a:pt x="11023" y="-1"/>
                    <a:pt x="20990" y="0"/>
                  </a:cubicBezTo>
                  <a:cubicBezTo>
                    <a:pt x="31252" y="0"/>
                    <a:pt x="40097" y="7220"/>
                    <a:pt x="42152" y="17275"/>
                  </a:cubicBezTo>
                </a:path>
                <a:path w="42153" h="21600" stroke="0" extrusionOk="0">
                  <a:moveTo>
                    <a:pt x="-1" y="16502"/>
                  </a:moveTo>
                  <a:cubicBezTo>
                    <a:pt x="2351" y="6818"/>
                    <a:pt x="11023" y="-1"/>
                    <a:pt x="20990" y="0"/>
                  </a:cubicBezTo>
                  <a:cubicBezTo>
                    <a:pt x="31252" y="0"/>
                    <a:pt x="40097" y="7220"/>
                    <a:pt x="42152" y="17275"/>
                  </a:cubicBezTo>
                  <a:lnTo>
                    <a:pt x="20990" y="21600"/>
                  </a:lnTo>
                  <a:lnTo>
                    <a:pt x="-1" y="16502"/>
                  </a:lnTo>
                  <a:close/>
                </a:path>
              </a:pathLst>
            </a:custGeom>
            <a:noFill/>
            <a:ln w="28575">
              <a:solidFill>
                <a:srgbClr val="80808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sz="2000" dirty="0"/>
            </a:p>
          </p:txBody>
        </p:sp>
        <p:sp>
          <p:nvSpPr>
            <p:cNvPr id="17" name="Arc 63"/>
            <p:cNvSpPr>
              <a:spLocks/>
            </p:cNvSpPr>
            <p:nvPr/>
          </p:nvSpPr>
          <p:spPr bwMode="auto">
            <a:xfrm>
              <a:off x="4806554" y="5562600"/>
              <a:ext cx="940354" cy="247650"/>
            </a:xfrm>
            <a:custGeom>
              <a:avLst/>
              <a:gdLst>
                <a:gd name="T0" fmla="*/ 0 w 42153"/>
                <a:gd name="T1" fmla="*/ 2147483647 h 21600"/>
                <a:gd name="T2" fmla="*/ 2147483647 w 42153"/>
                <a:gd name="T3" fmla="*/ 2147483647 h 21600"/>
                <a:gd name="T4" fmla="*/ 2147483647 w 42153"/>
                <a:gd name="T5" fmla="*/ 2147483647 h 21600"/>
                <a:gd name="T6" fmla="*/ 0 60000 65536"/>
                <a:gd name="T7" fmla="*/ 0 60000 65536"/>
                <a:gd name="T8" fmla="*/ 0 60000 65536"/>
                <a:gd name="T9" fmla="*/ 0 w 42153"/>
                <a:gd name="T10" fmla="*/ 0 h 21600"/>
                <a:gd name="T11" fmla="*/ 42153 w 42153"/>
                <a:gd name="T12" fmla="*/ 21600 h 21600"/>
              </a:gdLst>
              <a:ahLst/>
              <a:cxnLst>
                <a:cxn ang="T6">
                  <a:pos x="T0" y="T1"/>
                </a:cxn>
                <a:cxn ang="T7">
                  <a:pos x="T2" y="T3"/>
                </a:cxn>
                <a:cxn ang="T8">
                  <a:pos x="T4" y="T5"/>
                </a:cxn>
              </a:cxnLst>
              <a:rect l="T9" t="T10" r="T11" b="T12"/>
              <a:pathLst>
                <a:path w="42153" h="21600" fill="none" extrusionOk="0">
                  <a:moveTo>
                    <a:pt x="-1" y="16502"/>
                  </a:moveTo>
                  <a:cubicBezTo>
                    <a:pt x="2351" y="6818"/>
                    <a:pt x="11023" y="-1"/>
                    <a:pt x="20990" y="0"/>
                  </a:cubicBezTo>
                  <a:cubicBezTo>
                    <a:pt x="31252" y="0"/>
                    <a:pt x="40097" y="7220"/>
                    <a:pt x="42152" y="17275"/>
                  </a:cubicBezTo>
                </a:path>
                <a:path w="42153" h="21600" stroke="0" extrusionOk="0">
                  <a:moveTo>
                    <a:pt x="-1" y="16502"/>
                  </a:moveTo>
                  <a:cubicBezTo>
                    <a:pt x="2351" y="6818"/>
                    <a:pt x="11023" y="-1"/>
                    <a:pt x="20990" y="0"/>
                  </a:cubicBezTo>
                  <a:cubicBezTo>
                    <a:pt x="31252" y="0"/>
                    <a:pt x="40097" y="7220"/>
                    <a:pt x="42152" y="17275"/>
                  </a:cubicBezTo>
                  <a:lnTo>
                    <a:pt x="20990" y="21600"/>
                  </a:lnTo>
                  <a:lnTo>
                    <a:pt x="-1" y="16502"/>
                  </a:lnTo>
                  <a:close/>
                </a:path>
              </a:pathLst>
            </a:custGeom>
            <a:noFill/>
            <a:ln w="28575">
              <a:solidFill>
                <a:srgbClr val="80808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sz="2000" dirty="0"/>
            </a:p>
          </p:txBody>
        </p:sp>
        <p:sp>
          <p:nvSpPr>
            <p:cNvPr id="18" name="Arc 64"/>
            <p:cNvSpPr>
              <a:spLocks/>
            </p:cNvSpPr>
            <p:nvPr/>
          </p:nvSpPr>
          <p:spPr bwMode="auto">
            <a:xfrm>
              <a:off x="653600" y="5562600"/>
              <a:ext cx="940354" cy="247650"/>
            </a:xfrm>
            <a:custGeom>
              <a:avLst/>
              <a:gdLst>
                <a:gd name="T0" fmla="*/ 0 w 42153"/>
                <a:gd name="T1" fmla="*/ 2147483647 h 21600"/>
                <a:gd name="T2" fmla="*/ 2147483647 w 42153"/>
                <a:gd name="T3" fmla="*/ 2147483647 h 21600"/>
                <a:gd name="T4" fmla="*/ 2147483647 w 42153"/>
                <a:gd name="T5" fmla="*/ 2147483647 h 21600"/>
                <a:gd name="T6" fmla="*/ 0 60000 65536"/>
                <a:gd name="T7" fmla="*/ 0 60000 65536"/>
                <a:gd name="T8" fmla="*/ 0 60000 65536"/>
                <a:gd name="T9" fmla="*/ 0 w 42153"/>
                <a:gd name="T10" fmla="*/ 0 h 21600"/>
                <a:gd name="T11" fmla="*/ 42153 w 42153"/>
                <a:gd name="T12" fmla="*/ 21600 h 21600"/>
              </a:gdLst>
              <a:ahLst/>
              <a:cxnLst>
                <a:cxn ang="T6">
                  <a:pos x="T0" y="T1"/>
                </a:cxn>
                <a:cxn ang="T7">
                  <a:pos x="T2" y="T3"/>
                </a:cxn>
                <a:cxn ang="T8">
                  <a:pos x="T4" y="T5"/>
                </a:cxn>
              </a:cxnLst>
              <a:rect l="T9" t="T10" r="T11" b="T12"/>
              <a:pathLst>
                <a:path w="42153" h="21600" fill="none" extrusionOk="0">
                  <a:moveTo>
                    <a:pt x="-1" y="16502"/>
                  </a:moveTo>
                  <a:cubicBezTo>
                    <a:pt x="2351" y="6818"/>
                    <a:pt x="11023" y="-1"/>
                    <a:pt x="20990" y="0"/>
                  </a:cubicBezTo>
                  <a:cubicBezTo>
                    <a:pt x="31252" y="0"/>
                    <a:pt x="40097" y="7220"/>
                    <a:pt x="42152" y="17275"/>
                  </a:cubicBezTo>
                </a:path>
                <a:path w="42153" h="21600" stroke="0" extrusionOk="0">
                  <a:moveTo>
                    <a:pt x="-1" y="16502"/>
                  </a:moveTo>
                  <a:cubicBezTo>
                    <a:pt x="2351" y="6818"/>
                    <a:pt x="11023" y="-1"/>
                    <a:pt x="20990" y="0"/>
                  </a:cubicBezTo>
                  <a:cubicBezTo>
                    <a:pt x="31252" y="0"/>
                    <a:pt x="40097" y="7220"/>
                    <a:pt x="42152" y="17275"/>
                  </a:cubicBezTo>
                  <a:lnTo>
                    <a:pt x="20990" y="21600"/>
                  </a:lnTo>
                  <a:lnTo>
                    <a:pt x="-1" y="16502"/>
                  </a:lnTo>
                  <a:close/>
                </a:path>
              </a:pathLst>
            </a:custGeom>
            <a:noFill/>
            <a:ln w="28575">
              <a:solidFill>
                <a:srgbClr val="80808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sz="2000" dirty="0"/>
            </a:p>
          </p:txBody>
        </p:sp>
      </p:grpSp>
    </p:spTree>
    <p:extLst>
      <p:ext uri="{BB962C8B-B14F-4D97-AF65-F5344CB8AC3E}">
        <p14:creationId xmlns:p14="http://schemas.microsoft.com/office/powerpoint/2010/main" val="98036575"/>
      </p:ext>
    </p:extLst>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0" y="0"/>
            <a:ext cx="9144000" cy="685800"/>
          </a:xfrm>
        </p:spPr>
        <p:txBody>
          <a:bodyPr/>
          <a:lstStyle/>
          <a:p>
            <a:pPr marL="347663" indent="-347663"/>
            <a:r>
              <a:rPr lang="en-US" dirty="0" smtClean="0"/>
              <a:t>	MEF 22: Overview</a:t>
            </a:r>
          </a:p>
        </p:txBody>
      </p:sp>
      <p:pic>
        <p:nvPicPr>
          <p:cNvPr id="18435" name="Picture 3" descr="Sprite 44"/>
          <p:cNvPicPr>
            <a:picLocks noChangeAspect="1" noChangeArrowheads="1"/>
          </p:cNvPicPr>
          <p:nvPr/>
        </p:nvPicPr>
        <p:blipFill>
          <a:blip r:embed="rId3" cstate="print"/>
          <a:srcRect/>
          <a:stretch>
            <a:fillRect/>
          </a:stretch>
        </p:blipFill>
        <p:spPr bwMode="auto">
          <a:xfrm>
            <a:off x="3733800" y="2819400"/>
            <a:ext cx="1425575" cy="1828800"/>
          </a:xfrm>
          <a:prstGeom prst="rect">
            <a:avLst/>
          </a:prstGeom>
          <a:noFill/>
          <a:ln w="9525">
            <a:solidFill>
              <a:srgbClr val="3D5D67"/>
            </a:solidFill>
            <a:miter lim="800000"/>
            <a:headEnd/>
            <a:tailEnd/>
          </a:ln>
          <a:effectLst>
            <a:outerShdw blurRad="63500" dist="38100" dir="8100000" algn="tr" rotWithShape="0">
              <a:srgbClr val="000000">
                <a:alpha val="39999"/>
              </a:srgbClr>
            </a:outerShdw>
          </a:effectLst>
        </p:spPr>
      </p:pic>
      <p:sp>
        <p:nvSpPr>
          <p:cNvPr id="12292" name="AutoShape 7"/>
          <p:cNvSpPr>
            <a:spLocks noChangeArrowheads="1"/>
          </p:cNvSpPr>
          <p:nvPr/>
        </p:nvSpPr>
        <p:spPr bwMode="auto">
          <a:xfrm>
            <a:off x="4267200" y="2209800"/>
            <a:ext cx="381000" cy="609600"/>
          </a:xfrm>
          <a:prstGeom prst="downArrow">
            <a:avLst>
              <a:gd name="adj1" fmla="val 50000"/>
              <a:gd name="adj2" fmla="val 50000"/>
            </a:avLst>
          </a:prstGeom>
          <a:solidFill>
            <a:srgbClr val="66A3B5"/>
          </a:solidFill>
          <a:ln w="9525">
            <a:solidFill>
              <a:schemeClr val="tx1"/>
            </a:solidFill>
            <a:miter lim="800000"/>
            <a:headEnd/>
            <a:tailEnd/>
          </a:ln>
        </p:spPr>
        <p:txBody>
          <a:bodyPr wrap="none" anchor="ctr"/>
          <a:lstStyle/>
          <a:p>
            <a:endParaRPr lang="en-US" dirty="0"/>
          </a:p>
        </p:txBody>
      </p:sp>
      <p:grpSp>
        <p:nvGrpSpPr>
          <p:cNvPr id="2" name="Group 15"/>
          <p:cNvGrpSpPr>
            <a:grpSpLocks/>
          </p:cNvGrpSpPr>
          <p:nvPr/>
        </p:nvGrpSpPr>
        <p:grpSpPr bwMode="auto">
          <a:xfrm>
            <a:off x="6183313" y="3505200"/>
            <a:ext cx="328612" cy="762000"/>
            <a:chOff x="576" y="1008"/>
            <a:chExt cx="1058" cy="2448"/>
          </a:xfrm>
        </p:grpSpPr>
        <p:pic>
          <p:nvPicPr>
            <p:cNvPr id="12315" name="Picture 16" descr="Tow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6" y="1008"/>
              <a:ext cx="933" cy="2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6" name="Picture 17" descr="ADM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08" y="2784"/>
              <a:ext cx="626" cy="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2294" name="Picture 36" descr="ranbox"/>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707313" y="3657600"/>
            <a:ext cx="59848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5" name="AutoShape 16"/>
          <p:cNvSpPr>
            <a:spLocks noChangeArrowheads="1"/>
          </p:cNvSpPr>
          <p:nvPr/>
        </p:nvSpPr>
        <p:spPr bwMode="auto">
          <a:xfrm>
            <a:off x="6716713" y="3505200"/>
            <a:ext cx="990600" cy="228600"/>
          </a:xfrm>
          <a:prstGeom prst="curvedDownArrow">
            <a:avLst>
              <a:gd name="adj1" fmla="val 86667"/>
              <a:gd name="adj2" fmla="val 173333"/>
              <a:gd name="adj3" fmla="val 33333"/>
            </a:avLst>
          </a:prstGeom>
          <a:solidFill>
            <a:srgbClr val="3D5D67"/>
          </a:solidFill>
          <a:ln w="9525">
            <a:solidFill>
              <a:schemeClr val="tx1"/>
            </a:solidFill>
            <a:miter lim="800000"/>
            <a:headEnd/>
            <a:tailEnd/>
          </a:ln>
        </p:spPr>
        <p:txBody>
          <a:bodyPr wrap="none" anchor="ctr"/>
          <a:lstStyle/>
          <a:p>
            <a:endParaRPr lang="en-US" dirty="0"/>
          </a:p>
        </p:txBody>
      </p:sp>
      <p:sp>
        <p:nvSpPr>
          <p:cNvPr id="12296" name="AutoShape 17"/>
          <p:cNvSpPr>
            <a:spLocks noChangeArrowheads="1"/>
          </p:cNvSpPr>
          <p:nvPr/>
        </p:nvSpPr>
        <p:spPr bwMode="auto">
          <a:xfrm flipH="1" flipV="1">
            <a:off x="6640513" y="4038600"/>
            <a:ext cx="990600" cy="228600"/>
          </a:xfrm>
          <a:prstGeom prst="curvedDownArrow">
            <a:avLst>
              <a:gd name="adj1" fmla="val 86667"/>
              <a:gd name="adj2" fmla="val 173333"/>
              <a:gd name="adj3" fmla="val 33333"/>
            </a:avLst>
          </a:prstGeom>
          <a:solidFill>
            <a:srgbClr val="3D5D67"/>
          </a:solidFill>
          <a:ln w="9525">
            <a:solidFill>
              <a:schemeClr val="tx1"/>
            </a:solidFill>
            <a:miter lim="800000"/>
            <a:headEnd/>
            <a:tailEnd/>
          </a:ln>
        </p:spPr>
        <p:txBody>
          <a:bodyPr wrap="none" anchor="ctr"/>
          <a:lstStyle/>
          <a:p>
            <a:endParaRPr lang="en-US" dirty="0"/>
          </a:p>
        </p:txBody>
      </p:sp>
      <p:sp>
        <p:nvSpPr>
          <p:cNvPr id="12297" name="Text Box 18"/>
          <p:cNvSpPr txBox="1">
            <a:spLocks noChangeArrowheads="1"/>
          </p:cNvSpPr>
          <p:nvPr/>
        </p:nvSpPr>
        <p:spPr bwMode="auto">
          <a:xfrm>
            <a:off x="6564313" y="3783013"/>
            <a:ext cx="11430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eaLnBrk="1" hangingPunct="1"/>
            <a:r>
              <a:rPr lang="en-US" sz="1200" dirty="0"/>
              <a:t>TDM to IP/Eth</a:t>
            </a:r>
          </a:p>
        </p:txBody>
      </p:sp>
      <p:sp>
        <p:nvSpPr>
          <p:cNvPr id="12298" name="AutoShape 19"/>
          <p:cNvSpPr>
            <a:spLocks noChangeArrowheads="1"/>
          </p:cNvSpPr>
          <p:nvPr/>
        </p:nvSpPr>
        <p:spPr bwMode="auto">
          <a:xfrm rot="5400000">
            <a:off x="5448300" y="3543300"/>
            <a:ext cx="381000" cy="762000"/>
          </a:xfrm>
          <a:prstGeom prst="downArrow">
            <a:avLst>
              <a:gd name="adj1" fmla="val 50000"/>
              <a:gd name="adj2" fmla="val 50000"/>
            </a:avLst>
          </a:prstGeom>
          <a:solidFill>
            <a:srgbClr val="66A3B5"/>
          </a:solidFill>
          <a:ln w="9525">
            <a:solidFill>
              <a:schemeClr val="tx1"/>
            </a:solidFill>
            <a:miter lim="800000"/>
            <a:headEnd/>
            <a:tailEnd/>
          </a:ln>
        </p:spPr>
        <p:txBody>
          <a:bodyPr wrap="none" anchor="ctr"/>
          <a:lstStyle/>
          <a:p>
            <a:endParaRPr lang="en-US" dirty="0"/>
          </a:p>
        </p:txBody>
      </p:sp>
      <p:pic>
        <p:nvPicPr>
          <p:cNvPr id="12299" name="Picture 15" descr="BroadbandForumCMYK"/>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81000" y="2741613"/>
            <a:ext cx="1524000"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0" name="Picture 2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057400" y="2284413"/>
            <a:ext cx="863600" cy="76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1" name="Picture 2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057400" y="3275013"/>
            <a:ext cx="99060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2" name="Picture 2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28600" y="3275013"/>
            <a:ext cx="1428750" cy="5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3" name="Picture 24"/>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09600" y="3960813"/>
            <a:ext cx="1419225" cy="80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04" name="AutoShape 25"/>
          <p:cNvSpPr>
            <a:spLocks noChangeArrowheads="1"/>
          </p:cNvSpPr>
          <p:nvPr/>
        </p:nvSpPr>
        <p:spPr bwMode="auto">
          <a:xfrm rot="16200000" flipH="1">
            <a:off x="3009900" y="3543300"/>
            <a:ext cx="381000" cy="762000"/>
          </a:xfrm>
          <a:prstGeom prst="downArrow">
            <a:avLst>
              <a:gd name="adj1" fmla="val 50000"/>
              <a:gd name="adj2" fmla="val 50000"/>
            </a:avLst>
          </a:prstGeom>
          <a:solidFill>
            <a:srgbClr val="66A3B5"/>
          </a:solidFill>
          <a:ln w="9525">
            <a:solidFill>
              <a:schemeClr val="tx1"/>
            </a:solidFill>
            <a:miter lim="800000"/>
            <a:headEnd/>
            <a:tailEnd/>
          </a:ln>
        </p:spPr>
        <p:txBody>
          <a:bodyPr wrap="none" anchor="ctr"/>
          <a:lstStyle/>
          <a:p>
            <a:endParaRPr lang="en-US" dirty="0"/>
          </a:p>
        </p:txBody>
      </p:sp>
      <p:sp>
        <p:nvSpPr>
          <p:cNvPr id="12305" name="Text Box 27"/>
          <p:cNvSpPr txBox="1">
            <a:spLocks noChangeArrowheads="1"/>
          </p:cNvSpPr>
          <p:nvPr/>
        </p:nvSpPr>
        <p:spPr bwMode="auto">
          <a:xfrm>
            <a:off x="6400800" y="3048000"/>
            <a:ext cx="1530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eaLnBrk="1" hangingPunct="1"/>
            <a:r>
              <a:rPr lang="en-US" dirty="0"/>
              <a:t>Industry trends</a:t>
            </a:r>
          </a:p>
        </p:txBody>
      </p:sp>
      <p:sp>
        <p:nvSpPr>
          <p:cNvPr id="12306" name="Text Box 28"/>
          <p:cNvSpPr txBox="1">
            <a:spLocks noChangeArrowheads="1"/>
          </p:cNvSpPr>
          <p:nvPr/>
        </p:nvSpPr>
        <p:spPr bwMode="auto">
          <a:xfrm>
            <a:off x="609600" y="2133600"/>
            <a:ext cx="12922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eaLnBrk="1" hangingPunct="1"/>
            <a:r>
              <a:rPr lang="en-US" dirty="0"/>
              <a:t>Other SDOs</a:t>
            </a:r>
          </a:p>
        </p:txBody>
      </p:sp>
      <p:sp>
        <p:nvSpPr>
          <p:cNvPr id="12307" name="Text Box 29"/>
          <p:cNvSpPr txBox="1">
            <a:spLocks noChangeArrowheads="1"/>
          </p:cNvSpPr>
          <p:nvPr/>
        </p:nvSpPr>
        <p:spPr bwMode="auto">
          <a:xfrm>
            <a:off x="6629400" y="1219200"/>
            <a:ext cx="19748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eaLnBrk="1" hangingPunct="1"/>
            <a:r>
              <a:rPr lang="en-US" dirty="0"/>
              <a:t>MEFs own work as </a:t>
            </a:r>
            <a:br>
              <a:rPr lang="en-US" dirty="0"/>
            </a:br>
            <a:r>
              <a:rPr lang="en-US" dirty="0"/>
              <a:t>the foundation</a:t>
            </a:r>
          </a:p>
        </p:txBody>
      </p:sp>
      <p:sp>
        <p:nvSpPr>
          <p:cNvPr id="12308" name="AutoShape 30"/>
          <p:cNvSpPr>
            <a:spLocks noChangeArrowheads="1"/>
          </p:cNvSpPr>
          <p:nvPr/>
        </p:nvSpPr>
        <p:spPr bwMode="auto">
          <a:xfrm rot="1779374">
            <a:off x="3505200" y="4724400"/>
            <a:ext cx="381000" cy="762000"/>
          </a:xfrm>
          <a:prstGeom prst="downArrow">
            <a:avLst>
              <a:gd name="adj1" fmla="val 50000"/>
              <a:gd name="adj2" fmla="val 50000"/>
            </a:avLst>
          </a:prstGeom>
          <a:solidFill>
            <a:srgbClr val="66A3B5"/>
          </a:solidFill>
          <a:ln w="9525">
            <a:solidFill>
              <a:schemeClr val="tx1"/>
            </a:solidFill>
            <a:miter lim="800000"/>
            <a:headEnd/>
            <a:tailEnd/>
          </a:ln>
        </p:spPr>
        <p:txBody>
          <a:bodyPr wrap="none" anchor="ctr"/>
          <a:lstStyle/>
          <a:p>
            <a:endParaRPr lang="en-US" dirty="0"/>
          </a:p>
        </p:txBody>
      </p:sp>
      <p:sp>
        <p:nvSpPr>
          <p:cNvPr id="12309" name="AutoShape 31"/>
          <p:cNvSpPr>
            <a:spLocks noChangeArrowheads="1"/>
          </p:cNvSpPr>
          <p:nvPr/>
        </p:nvSpPr>
        <p:spPr bwMode="auto">
          <a:xfrm>
            <a:off x="4267200" y="4800600"/>
            <a:ext cx="381000" cy="762000"/>
          </a:xfrm>
          <a:prstGeom prst="downArrow">
            <a:avLst>
              <a:gd name="adj1" fmla="val 50000"/>
              <a:gd name="adj2" fmla="val 50000"/>
            </a:avLst>
          </a:prstGeom>
          <a:solidFill>
            <a:srgbClr val="66A3B5"/>
          </a:solidFill>
          <a:ln w="9525">
            <a:solidFill>
              <a:schemeClr val="tx1"/>
            </a:solidFill>
            <a:miter lim="800000"/>
            <a:headEnd/>
            <a:tailEnd/>
          </a:ln>
        </p:spPr>
        <p:txBody>
          <a:bodyPr wrap="none" anchor="ctr"/>
          <a:lstStyle/>
          <a:p>
            <a:endParaRPr lang="en-US" dirty="0"/>
          </a:p>
        </p:txBody>
      </p:sp>
      <p:sp>
        <p:nvSpPr>
          <p:cNvPr id="12310" name="AutoShape 32"/>
          <p:cNvSpPr>
            <a:spLocks noChangeArrowheads="1"/>
          </p:cNvSpPr>
          <p:nvPr/>
        </p:nvSpPr>
        <p:spPr bwMode="auto">
          <a:xfrm rot="19820626" flipH="1">
            <a:off x="5029200" y="4724400"/>
            <a:ext cx="381000" cy="762000"/>
          </a:xfrm>
          <a:prstGeom prst="downArrow">
            <a:avLst>
              <a:gd name="adj1" fmla="val 50000"/>
              <a:gd name="adj2" fmla="val 50000"/>
            </a:avLst>
          </a:prstGeom>
          <a:solidFill>
            <a:srgbClr val="66A3B5"/>
          </a:solidFill>
          <a:ln w="9525">
            <a:solidFill>
              <a:schemeClr val="tx1"/>
            </a:solidFill>
            <a:miter lim="800000"/>
            <a:headEnd/>
            <a:tailEnd/>
          </a:ln>
        </p:spPr>
        <p:txBody>
          <a:bodyPr wrap="none" anchor="ctr"/>
          <a:lstStyle/>
          <a:p>
            <a:endParaRPr lang="en-US" dirty="0"/>
          </a:p>
        </p:txBody>
      </p:sp>
      <p:sp>
        <p:nvSpPr>
          <p:cNvPr id="12311" name="Rectangle 33"/>
          <p:cNvSpPr>
            <a:spLocks noChangeArrowheads="1"/>
          </p:cNvSpPr>
          <p:nvPr/>
        </p:nvSpPr>
        <p:spPr bwMode="auto">
          <a:xfrm>
            <a:off x="2819400" y="5486400"/>
            <a:ext cx="927100" cy="549275"/>
          </a:xfrm>
          <a:prstGeom prst="rect">
            <a:avLst/>
          </a:prstGeom>
          <a:solidFill>
            <a:srgbClr val="3D5D6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1000" dirty="0">
                <a:solidFill>
                  <a:schemeClr val="bg1"/>
                </a:solidFill>
              </a:rPr>
              <a:t>Standardized</a:t>
            </a:r>
          </a:p>
          <a:p>
            <a:pPr algn="ctr"/>
            <a:r>
              <a:rPr lang="en-US" sz="1000" dirty="0">
                <a:solidFill>
                  <a:schemeClr val="bg1"/>
                </a:solidFill>
              </a:rPr>
              <a:t>reference </a:t>
            </a:r>
          </a:p>
          <a:p>
            <a:pPr algn="ctr"/>
            <a:r>
              <a:rPr lang="en-US" sz="1000" dirty="0">
                <a:solidFill>
                  <a:schemeClr val="bg1"/>
                </a:solidFill>
              </a:rPr>
              <a:t>points</a:t>
            </a:r>
          </a:p>
        </p:txBody>
      </p:sp>
      <p:sp>
        <p:nvSpPr>
          <p:cNvPr id="12312" name="Rectangle 34"/>
          <p:cNvSpPr>
            <a:spLocks noChangeArrowheads="1"/>
          </p:cNvSpPr>
          <p:nvPr/>
        </p:nvSpPr>
        <p:spPr bwMode="auto">
          <a:xfrm>
            <a:off x="3810000" y="5562600"/>
            <a:ext cx="1293813" cy="701675"/>
          </a:xfrm>
          <a:prstGeom prst="rect">
            <a:avLst/>
          </a:prstGeom>
          <a:solidFill>
            <a:srgbClr val="3D5D6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1000" dirty="0">
                <a:solidFill>
                  <a:schemeClr val="bg1"/>
                </a:solidFill>
              </a:rPr>
              <a:t>Service</a:t>
            </a:r>
          </a:p>
          <a:p>
            <a:pPr algn="ctr"/>
            <a:r>
              <a:rPr lang="en-US" sz="1000" dirty="0">
                <a:solidFill>
                  <a:schemeClr val="bg1"/>
                </a:solidFill>
              </a:rPr>
              <a:t>Requirements</a:t>
            </a:r>
          </a:p>
          <a:p>
            <a:pPr algn="ctr"/>
            <a:r>
              <a:rPr lang="en-US" sz="1000" dirty="0">
                <a:solidFill>
                  <a:schemeClr val="bg1"/>
                </a:solidFill>
              </a:rPr>
              <a:t>(Service Types,</a:t>
            </a:r>
          </a:p>
          <a:p>
            <a:pPr algn="ctr"/>
            <a:r>
              <a:rPr lang="en-US" sz="1000" dirty="0">
                <a:solidFill>
                  <a:schemeClr val="bg1"/>
                </a:solidFill>
              </a:rPr>
              <a:t>CoS, Eth OAM, etc)</a:t>
            </a:r>
          </a:p>
        </p:txBody>
      </p:sp>
      <p:sp>
        <p:nvSpPr>
          <p:cNvPr id="12313" name="Rectangle 35"/>
          <p:cNvSpPr>
            <a:spLocks noChangeArrowheads="1"/>
          </p:cNvSpPr>
          <p:nvPr/>
        </p:nvSpPr>
        <p:spPr bwMode="auto">
          <a:xfrm>
            <a:off x="5181600" y="5486400"/>
            <a:ext cx="1238250" cy="396875"/>
          </a:xfrm>
          <a:prstGeom prst="rect">
            <a:avLst/>
          </a:prstGeom>
          <a:solidFill>
            <a:srgbClr val="3D5D6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1000" dirty="0">
                <a:solidFill>
                  <a:schemeClr val="bg1"/>
                </a:solidFill>
              </a:rPr>
              <a:t>Synchronization</a:t>
            </a:r>
          </a:p>
          <a:p>
            <a:pPr algn="ctr"/>
            <a:r>
              <a:rPr lang="en-US" sz="1000" dirty="0">
                <a:solidFill>
                  <a:schemeClr val="bg1"/>
                </a:solidFill>
              </a:rPr>
              <a:t>Recommendations</a:t>
            </a:r>
          </a:p>
        </p:txBody>
      </p:sp>
      <p:grpSp>
        <p:nvGrpSpPr>
          <p:cNvPr id="3" name="Group 53"/>
          <p:cNvGrpSpPr>
            <a:grpSpLocks/>
          </p:cNvGrpSpPr>
          <p:nvPr/>
        </p:nvGrpSpPr>
        <p:grpSpPr bwMode="auto">
          <a:xfrm>
            <a:off x="2692400" y="787400"/>
            <a:ext cx="3543300" cy="1358900"/>
            <a:chOff x="2667000" y="787400"/>
            <a:chExt cx="3543300" cy="1358900"/>
          </a:xfrm>
          <a:effectLst>
            <a:outerShdw blurRad="50800" dist="38100" dir="8100000" algn="tr" rotWithShape="0">
              <a:prstClr val="black">
                <a:alpha val="40000"/>
              </a:prstClr>
            </a:outerShdw>
          </a:effectLst>
        </p:grpSpPr>
        <p:grpSp>
          <p:nvGrpSpPr>
            <p:cNvPr id="4" name="Group 48"/>
            <p:cNvGrpSpPr>
              <a:grpSpLocks/>
            </p:cNvGrpSpPr>
            <p:nvPr/>
          </p:nvGrpSpPr>
          <p:grpSpPr bwMode="auto">
            <a:xfrm>
              <a:off x="5372100" y="1003300"/>
              <a:ext cx="838200" cy="1143000"/>
              <a:chOff x="6400800" y="4191000"/>
              <a:chExt cx="1258308" cy="1615440"/>
            </a:xfrm>
          </p:grpSpPr>
          <p:pic>
            <p:nvPicPr>
              <p:cNvPr id="18473" name="Picture 44" descr="MEF-Technical-Specs-Paper-Format.png"/>
              <p:cNvPicPr>
                <a:picLocks noChangeAspect="1"/>
              </p:cNvPicPr>
              <p:nvPr/>
            </p:nvPicPr>
            <p:blipFill>
              <a:blip r:embed="rId12" cstate="print"/>
              <a:srcRect/>
              <a:stretch>
                <a:fillRect/>
              </a:stretch>
            </p:blipFill>
            <p:spPr bwMode="auto">
              <a:xfrm>
                <a:off x="6400800" y="4191000"/>
                <a:ext cx="1258308" cy="1615440"/>
              </a:xfrm>
              <a:prstGeom prst="rect">
                <a:avLst/>
              </a:prstGeom>
              <a:noFill/>
              <a:ln w="9525">
                <a:noFill/>
                <a:miter lim="800000"/>
                <a:headEnd/>
                <a:tailEnd/>
              </a:ln>
            </p:spPr>
          </p:pic>
          <p:pic>
            <p:nvPicPr>
              <p:cNvPr id="18474" name="Picture 47" descr="ScreenHunter_14 Mar. 23 12.53.jpg"/>
              <p:cNvPicPr>
                <a:picLocks noChangeAspect="1"/>
              </p:cNvPicPr>
              <p:nvPr/>
            </p:nvPicPr>
            <p:blipFill>
              <a:blip r:embed="rId13" cstate="print"/>
              <a:srcRect/>
              <a:stretch>
                <a:fillRect/>
              </a:stretch>
            </p:blipFill>
            <p:spPr bwMode="auto">
              <a:xfrm>
                <a:off x="6477000" y="4267200"/>
                <a:ext cx="1066800" cy="1422400"/>
              </a:xfrm>
              <a:prstGeom prst="rect">
                <a:avLst/>
              </a:prstGeom>
              <a:noFill/>
              <a:ln w="9525">
                <a:noFill/>
                <a:miter lim="800000"/>
                <a:headEnd/>
                <a:tailEnd/>
              </a:ln>
            </p:spPr>
          </p:pic>
        </p:grpSp>
        <p:grpSp>
          <p:nvGrpSpPr>
            <p:cNvPr id="5" name="Group 45"/>
            <p:cNvGrpSpPr>
              <a:grpSpLocks/>
            </p:cNvGrpSpPr>
            <p:nvPr/>
          </p:nvGrpSpPr>
          <p:grpSpPr bwMode="auto">
            <a:xfrm>
              <a:off x="4474624" y="1003300"/>
              <a:ext cx="838200" cy="1143000"/>
              <a:chOff x="6781800" y="1905000"/>
              <a:chExt cx="1258308" cy="1615440"/>
            </a:xfrm>
          </p:grpSpPr>
          <p:pic>
            <p:nvPicPr>
              <p:cNvPr id="18471" name="Picture 41" descr="MEF-Technical-Specs-Paper-Format.png"/>
              <p:cNvPicPr>
                <a:picLocks noChangeAspect="1"/>
              </p:cNvPicPr>
              <p:nvPr/>
            </p:nvPicPr>
            <p:blipFill>
              <a:blip r:embed="rId12" cstate="print"/>
              <a:srcRect/>
              <a:stretch>
                <a:fillRect/>
              </a:stretch>
            </p:blipFill>
            <p:spPr bwMode="auto">
              <a:xfrm>
                <a:off x="6781800" y="1905000"/>
                <a:ext cx="1258308" cy="1615440"/>
              </a:xfrm>
              <a:prstGeom prst="rect">
                <a:avLst/>
              </a:prstGeom>
              <a:noFill/>
              <a:ln w="9525">
                <a:noFill/>
                <a:miter lim="800000"/>
                <a:headEnd/>
                <a:tailEnd/>
              </a:ln>
            </p:spPr>
          </p:pic>
          <p:pic>
            <p:nvPicPr>
              <p:cNvPr id="18472" name="Picture 43" descr="ScreenHunter_13 Mar. 23 12.51.jpg"/>
              <p:cNvPicPr>
                <a:picLocks noChangeAspect="1"/>
              </p:cNvPicPr>
              <p:nvPr/>
            </p:nvPicPr>
            <p:blipFill>
              <a:blip r:embed="rId14" cstate="print"/>
              <a:srcRect/>
              <a:stretch>
                <a:fillRect/>
              </a:stretch>
            </p:blipFill>
            <p:spPr bwMode="auto">
              <a:xfrm>
                <a:off x="6889851" y="2012697"/>
                <a:ext cx="1008232" cy="1400048"/>
              </a:xfrm>
              <a:prstGeom prst="rect">
                <a:avLst/>
              </a:prstGeom>
              <a:noFill/>
              <a:ln w="9525">
                <a:noFill/>
                <a:miter lim="800000"/>
                <a:headEnd/>
                <a:tailEnd/>
              </a:ln>
            </p:spPr>
          </p:pic>
        </p:grpSp>
        <p:grpSp>
          <p:nvGrpSpPr>
            <p:cNvPr id="6" name="Group 46"/>
            <p:cNvGrpSpPr>
              <a:grpSpLocks/>
            </p:cNvGrpSpPr>
            <p:nvPr/>
          </p:nvGrpSpPr>
          <p:grpSpPr bwMode="auto">
            <a:xfrm>
              <a:off x="3581400" y="1003300"/>
              <a:ext cx="838200" cy="1143000"/>
              <a:chOff x="5029200" y="1676400"/>
              <a:chExt cx="1258308" cy="1615440"/>
            </a:xfrm>
          </p:grpSpPr>
          <p:pic>
            <p:nvPicPr>
              <p:cNvPr id="18469" name="Picture 39" descr="MEF-Technical-Specs-Paper-Format.png"/>
              <p:cNvPicPr>
                <a:picLocks noChangeAspect="1"/>
              </p:cNvPicPr>
              <p:nvPr/>
            </p:nvPicPr>
            <p:blipFill>
              <a:blip r:embed="rId12" cstate="print"/>
              <a:srcRect/>
              <a:stretch>
                <a:fillRect/>
              </a:stretch>
            </p:blipFill>
            <p:spPr bwMode="auto">
              <a:xfrm>
                <a:off x="5029200" y="1676400"/>
                <a:ext cx="1258308" cy="1615440"/>
              </a:xfrm>
              <a:prstGeom prst="rect">
                <a:avLst/>
              </a:prstGeom>
              <a:noFill/>
              <a:ln w="9525">
                <a:noFill/>
                <a:miter lim="800000"/>
                <a:headEnd/>
                <a:tailEnd/>
              </a:ln>
            </p:spPr>
          </p:pic>
          <p:pic>
            <p:nvPicPr>
              <p:cNvPr id="18470" name="Picture 42" descr="ScreenHunter_12 Mar. 23 12.48.jpg"/>
              <p:cNvPicPr>
                <a:picLocks noChangeAspect="1"/>
              </p:cNvPicPr>
              <p:nvPr/>
            </p:nvPicPr>
            <p:blipFill>
              <a:blip r:embed="rId15" cstate="print"/>
              <a:srcRect/>
              <a:stretch>
                <a:fillRect/>
              </a:stretch>
            </p:blipFill>
            <p:spPr bwMode="auto">
              <a:xfrm>
                <a:off x="5150718" y="1777107"/>
                <a:ext cx="970651" cy="1379943"/>
              </a:xfrm>
              <a:prstGeom prst="rect">
                <a:avLst/>
              </a:prstGeom>
              <a:noFill/>
              <a:ln w="9525">
                <a:noFill/>
                <a:miter lim="800000"/>
                <a:headEnd/>
                <a:tailEnd/>
              </a:ln>
            </p:spPr>
          </p:pic>
        </p:grpSp>
        <p:grpSp>
          <p:nvGrpSpPr>
            <p:cNvPr id="7" name="Group 37"/>
            <p:cNvGrpSpPr>
              <a:grpSpLocks/>
            </p:cNvGrpSpPr>
            <p:nvPr/>
          </p:nvGrpSpPr>
          <p:grpSpPr bwMode="auto">
            <a:xfrm>
              <a:off x="2671224" y="990600"/>
              <a:ext cx="842200" cy="1143000"/>
              <a:chOff x="2743200" y="1600200"/>
              <a:chExt cx="1258308" cy="1615440"/>
            </a:xfrm>
          </p:grpSpPr>
          <p:pic>
            <p:nvPicPr>
              <p:cNvPr id="18467" name="Picture 35" descr="MEF-Technical-Specs-Paper-Format.png"/>
              <p:cNvPicPr>
                <a:picLocks noChangeAspect="1"/>
              </p:cNvPicPr>
              <p:nvPr/>
            </p:nvPicPr>
            <p:blipFill>
              <a:blip r:embed="rId12" cstate="print"/>
              <a:srcRect/>
              <a:stretch>
                <a:fillRect/>
              </a:stretch>
            </p:blipFill>
            <p:spPr bwMode="auto">
              <a:xfrm>
                <a:off x="2743200" y="1600200"/>
                <a:ext cx="1258308" cy="1615440"/>
              </a:xfrm>
              <a:prstGeom prst="rect">
                <a:avLst/>
              </a:prstGeom>
              <a:noFill/>
              <a:ln w="9525">
                <a:noFill/>
                <a:miter lim="800000"/>
                <a:headEnd/>
                <a:tailEnd/>
              </a:ln>
            </p:spPr>
          </p:pic>
          <p:pic>
            <p:nvPicPr>
              <p:cNvPr id="18468" name="Picture 36" descr="ScreenHunter_11 Mar. 23 12.46.jpg"/>
              <p:cNvPicPr>
                <a:picLocks noChangeAspect="1"/>
              </p:cNvPicPr>
              <p:nvPr/>
            </p:nvPicPr>
            <p:blipFill>
              <a:blip r:embed="rId16" cstate="print"/>
              <a:srcRect/>
              <a:stretch>
                <a:fillRect/>
              </a:stretch>
            </p:blipFill>
            <p:spPr bwMode="auto">
              <a:xfrm>
                <a:off x="2819399" y="1671997"/>
                <a:ext cx="1055973" cy="1435947"/>
              </a:xfrm>
              <a:prstGeom prst="rect">
                <a:avLst/>
              </a:prstGeom>
              <a:noFill/>
              <a:ln w="9525">
                <a:noFill/>
                <a:miter lim="800000"/>
                <a:headEnd/>
                <a:tailEnd/>
              </a:ln>
            </p:spPr>
          </p:pic>
        </p:grpSp>
        <p:sp>
          <p:nvSpPr>
            <p:cNvPr id="18463" name="TextBox 49"/>
            <p:cNvSpPr txBox="1">
              <a:spLocks noChangeArrowheads="1"/>
            </p:cNvSpPr>
            <p:nvPr/>
          </p:nvSpPr>
          <p:spPr bwMode="auto">
            <a:xfrm>
              <a:off x="3568700" y="787400"/>
              <a:ext cx="838200" cy="261610"/>
            </a:xfrm>
            <a:prstGeom prst="rect">
              <a:avLst/>
            </a:prstGeom>
            <a:noFill/>
            <a:ln w="9525">
              <a:noFill/>
              <a:miter lim="800000"/>
              <a:headEnd/>
              <a:tailEnd/>
            </a:ln>
          </p:spPr>
          <p:txBody>
            <a:bodyPr>
              <a:spAutoFit/>
            </a:bodyPr>
            <a:lstStyle/>
            <a:p>
              <a:pPr algn="ctr">
                <a:defRPr/>
              </a:pPr>
              <a:r>
                <a:rPr lang="en-US" sz="1100" dirty="0"/>
                <a:t>MEF </a:t>
              </a:r>
              <a:r>
                <a:rPr lang="en-US" sz="1100" dirty="0" smtClean="0"/>
                <a:t>10.x</a:t>
              </a:r>
              <a:endParaRPr lang="en-US" sz="1100" dirty="0"/>
            </a:p>
          </p:txBody>
        </p:sp>
        <p:sp>
          <p:nvSpPr>
            <p:cNvPr id="18464" name="TextBox 50"/>
            <p:cNvSpPr txBox="1">
              <a:spLocks noChangeArrowheads="1"/>
            </p:cNvSpPr>
            <p:nvPr/>
          </p:nvSpPr>
          <p:spPr bwMode="auto">
            <a:xfrm>
              <a:off x="2667000" y="787400"/>
              <a:ext cx="838200" cy="261610"/>
            </a:xfrm>
            <a:prstGeom prst="rect">
              <a:avLst/>
            </a:prstGeom>
            <a:noFill/>
            <a:ln w="9525">
              <a:noFill/>
              <a:miter lim="800000"/>
              <a:headEnd/>
              <a:tailEnd/>
            </a:ln>
          </p:spPr>
          <p:txBody>
            <a:bodyPr>
              <a:spAutoFit/>
            </a:bodyPr>
            <a:lstStyle/>
            <a:p>
              <a:pPr algn="ctr">
                <a:defRPr/>
              </a:pPr>
              <a:r>
                <a:rPr lang="en-US" sz="1100" dirty="0"/>
                <a:t>MEF </a:t>
              </a:r>
              <a:r>
                <a:rPr lang="en-US" sz="1100" dirty="0" smtClean="0"/>
                <a:t>6.x</a:t>
              </a:r>
              <a:endParaRPr lang="en-US" sz="1100" dirty="0"/>
            </a:p>
          </p:txBody>
        </p:sp>
        <p:sp>
          <p:nvSpPr>
            <p:cNvPr id="18465" name="TextBox 51"/>
            <p:cNvSpPr txBox="1">
              <a:spLocks noChangeArrowheads="1"/>
            </p:cNvSpPr>
            <p:nvPr/>
          </p:nvSpPr>
          <p:spPr bwMode="auto">
            <a:xfrm>
              <a:off x="4470400" y="787400"/>
              <a:ext cx="838200" cy="261610"/>
            </a:xfrm>
            <a:prstGeom prst="rect">
              <a:avLst/>
            </a:prstGeom>
            <a:noFill/>
            <a:ln w="9525">
              <a:noFill/>
              <a:miter lim="800000"/>
              <a:headEnd/>
              <a:tailEnd/>
            </a:ln>
          </p:spPr>
          <p:txBody>
            <a:bodyPr>
              <a:spAutoFit/>
            </a:bodyPr>
            <a:lstStyle/>
            <a:p>
              <a:pPr algn="ctr">
                <a:defRPr/>
              </a:pPr>
              <a:r>
                <a:rPr lang="en-US" sz="1100" dirty="0"/>
                <a:t>MEF 13</a:t>
              </a:r>
            </a:p>
          </p:txBody>
        </p:sp>
        <p:sp>
          <p:nvSpPr>
            <p:cNvPr id="18466" name="TextBox 52"/>
            <p:cNvSpPr txBox="1">
              <a:spLocks noChangeArrowheads="1"/>
            </p:cNvSpPr>
            <p:nvPr/>
          </p:nvSpPr>
          <p:spPr bwMode="auto">
            <a:xfrm>
              <a:off x="5346700" y="787400"/>
              <a:ext cx="838200" cy="261610"/>
            </a:xfrm>
            <a:prstGeom prst="rect">
              <a:avLst/>
            </a:prstGeom>
            <a:noFill/>
            <a:ln w="9525">
              <a:noFill/>
              <a:miter lim="800000"/>
              <a:headEnd/>
              <a:tailEnd/>
            </a:ln>
          </p:spPr>
          <p:txBody>
            <a:bodyPr>
              <a:spAutoFit/>
            </a:bodyPr>
            <a:lstStyle/>
            <a:p>
              <a:pPr algn="ctr">
                <a:defRPr/>
              </a:pPr>
              <a:r>
                <a:rPr lang="en-US" sz="1100" dirty="0"/>
                <a:t>MEF 20</a:t>
              </a:r>
            </a:p>
          </p:txBody>
        </p:sp>
      </p:grpSp>
    </p:spTree>
    <p:extLst>
      <p:ext uri="{BB962C8B-B14F-4D97-AF65-F5344CB8AC3E}">
        <p14:creationId xmlns:p14="http://schemas.microsoft.com/office/powerpoint/2010/main" val="607260550"/>
      </p:ext>
    </p:extLst>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0" y="0"/>
            <a:ext cx="9144000" cy="685800"/>
          </a:xfrm>
        </p:spPr>
        <p:txBody>
          <a:bodyPr/>
          <a:lstStyle/>
          <a:p>
            <a:pPr marL="347663" indent="-347663" eaLnBrk="1" hangingPunct="1"/>
            <a:r>
              <a:rPr lang="en-US" dirty="0" smtClean="0"/>
              <a:t>	MEF 22 Terminology and Concepts</a:t>
            </a:r>
          </a:p>
        </p:txBody>
      </p:sp>
      <p:sp>
        <p:nvSpPr>
          <p:cNvPr id="14339" name="Rectangle 3"/>
          <p:cNvSpPr>
            <a:spLocks noGrp="1" noChangeArrowheads="1"/>
          </p:cNvSpPr>
          <p:nvPr>
            <p:ph type="body" idx="1"/>
          </p:nvPr>
        </p:nvSpPr>
        <p:spPr>
          <a:xfrm>
            <a:off x="381000" y="838200"/>
            <a:ext cx="8763000" cy="1371600"/>
          </a:xfrm>
        </p:spPr>
        <p:txBody>
          <a:bodyPr/>
          <a:lstStyle/>
          <a:p>
            <a:pPr eaLnBrk="1" hangingPunct="1"/>
            <a:r>
              <a:rPr lang="en-US" sz="2000" b="0" dirty="0" smtClean="0"/>
              <a:t>Functional Elements as defined in MEF 22 Specification</a:t>
            </a:r>
          </a:p>
        </p:txBody>
      </p:sp>
      <p:sp>
        <p:nvSpPr>
          <p:cNvPr id="1173508" name="Rectangle 4"/>
          <p:cNvSpPr>
            <a:spLocks noChangeArrowheads="1"/>
          </p:cNvSpPr>
          <p:nvPr/>
        </p:nvSpPr>
        <p:spPr bwMode="auto">
          <a:xfrm>
            <a:off x="533400" y="4732784"/>
            <a:ext cx="7772400" cy="1295400"/>
          </a:xfrm>
          <a:prstGeom prst="rect">
            <a:avLst/>
          </a:prstGeom>
          <a:noFill/>
          <a:ln w="9525">
            <a:noFill/>
            <a:miter lim="800000"/>
            <a:headEnd/>
            <a:tailEnd/>
          </a:ln>
        </p:spPr>
        <p:txBody>
          <a:bodyPr/>
          <a:lstStyle/>
          <a:p>
            <a:pPr marL="342900" indent="-342900">
              <a:spcBef>
                <a:spcPct val="20000"/>
              </a:spcBef>
              <a:defRPr/>
            </a:pPr>
            <a:r>
              <a:rPr lang="en-US" sz="2000" b="1" dirty="0" smtClean="0">
                <a:latin typeface="Arial" charset="0"/>
                <a:cs typeface="Arial" charset="0"/>
              </a:rPr>
              <a:t>Carrier Ethernet Mobile Backhaul Service</a:t>
            </a:r>
          </a:p>
          <a:p>
            <a:pPr marL="342900" indent="-342900">
              <a:spcBef>
                <a:spcPct val="20000"/>
              </a:spcBef>
              <a:buFont typeface="Arial" pitchFamily="34" charset="0"/>
              <a:buChar char="•"/>
              <a:defRPr/>
            </a:pPr>
            <a:r>
              <a:rPr lang="en-US" sz="2000" dirty="0" smtClean="0">
                <a:solidFill>
                  <a:schemeClr val="bg2">
                    <a:lumMod val="50000"/>
                  </a:schemeClr>
                </a:solidFill>
                <a:latin typeface="Arial" charset="0"/>
                <a:cs typeface="Arial" charset="0"/>
              </a:rPr>
              <a:t>Standard Demarcation</a:t>
            </a:r>
          </a:p>
          <a:p>
            <a:pPr marL="342900" indent="-342900">
              <a:spcBef>
                <a:spcPct val="20000"/>
              </a:spcBef>
              <a:buFont typeface="Arial" pitchFamily="34" charset="0"/>
              <a:buChar char="•"/>
              <a:defRPr/>
            </a:pPr>
            <a:r>
              <a:rPr lang="en-US" sz="2000" dirty="0" smtClean="0">
                <a:solidFill>
                  <a:schemeClr val="bg2">
                    <a:lumMod val="50000"/>
                  </a:schemeClr>
                </a:solidFill>
                <a:latin typeface="Arial" charset="0"/>
                <a:cs typeface="Arial" charset="0"/>
              </a:rPr>
              <a:t>Standard &amp; Scalable Services with Quality of Service</a:t>
            </a:r>
            <a:endParaRPr lang="en-US" sz="2000" dirty="0">
              <a:solidFill>
                <a:schemeClr val="bg2">
                  <a:lumMod val="50000"/>
                </a:schemeClr>
              </a:solidFill>
              <a:latin typeface="Arial" charset="0"/>
              <a:cs typeface="Arial" charset="0"/>
            </a:endParaRPr>
          </a:p>
          <a:p>
            <a:pPr marL="342900" indent="-342900">
              <a:spcBef>
                <a:spcPct val="20000"/>
              </a:spcBef>
              <a:buFont typeface="Arial" pitchFamily="34" charset="0"/>
              <a:buChar char="•"/>
              <a:defRPr/>
            </a:pPr>
            <a:r>
              <a:rPr lang="en-US" sz="2000" dirty="0" smtClean="0">
                <a:solidFill>
                  <a:schemeClr val="bg2">
                    <a:lumMod val="50000"/>
                  </a:schemeClr>
                </a:solidFill>
                <a:latin typeface="Arial" charset="0"/>
                <a:cs typeface="Arial" charset="0"/>
              </a:rPr>
              <a:t>Service Management &amp; Reliability</a:t>
            </a:r>
          </a:p>
        </p:txBody>
      </p:sp>
      <p:sp>
        <p:nvSpPr>
          <p:cNvPr id="14341" name="Rectangle 5"/>
          <p:cNvSpPr>
            <a:spLocks noChangeArrowheads="1"/>
          </p:cNvSpPr>
          <p:nvPr/>
        </p:nvSpPr>
        <p:spPr bwMode="auto">
          <a:xfrm>
            <a:off x="-152400" y="17764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dirty="0"/>
          </a:p>
        </p:txBody>
      </p:sp>
      <p:graphicFrame>
        <p:nvGraphicFramePr>
          <p:cNvPr id="1173510" name="Group 6"/>
          <p:cNvGraphicFramePr>
            <a:graphicFrameLocks noGrp="1"/>
          </p:cNvGraphicFramePr>
          <p:nvPr>
            <p:extLst>
              <p:ext uri="{D42A27DB-BD31-4B8C-83A1-F6EECF244321}">
                <p14:modId xmlns:p14="http://schemas.microsoft.com/office/powerpoint/2010/main" val="11548493"/>
              </p:ext>
            </p:extLst>
          </p:nvPr>
        </p:nvGraphicFramePr>
        <p:xfrm>
          <a:off x="5791199" y="2209800"/>
          <a:ext cx="3296685" cy="1660612"/>
        </p:xfrm>
        <a:graphic>
          <a:graphicData uri="http://schemas.openxmlformats.org/drawingml/2006/table">
            <a:tbl>
              <a:tblPr/>
              <a:tblGrid>
                <a:gridCol w="842313"/>
                <a:gridCol w="2454372"/>
              </a:tblGrid>
              <a:tr h="296951">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Times New Roman" charset="0"/>
                        </a:rPr>
                        <a:t>RAN</a:t>
                      </a:r>
                      <a:endParaRPr kumimoji="0" lang="en-US" sz="1200" b="1" i="0" u="none" strike="noStrike" cap="none" normalizeH="0" baseline="0" dirty="0" smtClean="0">
                        <a:ln>
                          <a:noFill/>
                        </a:ln>
                        <a:solidFill>
                          <a:schemeClr val="tx1"/>
                        </a:solidFill>
                        <a:effectLst/>
                        <a:latin typeface="Arial" charset="0"/>
                        <a:cs typeface="Arial" charset="0"/>
                      </a:endParaRPr>
                    </a:p>
                  </a:txBody>
                  <a:tcPr marL="106920" marR="106920" marT="53452" marB="5345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Times New Roman" charset="0"/>
                        </a:rPr>
                        <a:t>Radio Access Network</a:t>
                      </a:r>
                      <a:endParaRPr kumimoji="0" lang="en-US" sz="1200" b="1" i="0" u="none" strike="noStrike" cap="none" normalizeH="0" baseline="0" dirty="0" smtClean="0">
                        <a:ln>
                          <a:noFill/>
                        </a:ln>
                        <a:solidFill>
                          <a:schemeClr val="tx1"/>
                        </a:solidFill>
                        <a:effectLst/>
                        <a:latin typeface="Arial" charset="0"/>
                        <a:cs typeface="Arial" charset="0"/>
                      </a:endParaRPr>
                    </a:p>
                  </a:txBody>
                  <a:tcPr marL="106920" marR="106920" marT="53452" marB="5345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6951">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Times New Roman" charset="0"/>
                        </a:rPr>
                        <a:t>RAN BS</a:t>
                      </a:r>
                      <a:endParaRPr kumimoji="0" lang="en-US" sz="1200" b="1" i="0" u="none" strike="noStrike" cap="none" normalizeH="0" baseline="0" dirty="0" smtClean="0">
                        <a:ln>
                          <a:noFill/>
                        </a:ln>
                        <a:solidFill>
                          <a:schemeClr val="tx1"/>
                        </a:solidFill>
                        <a:effectLst/>
                        <a:latin typeface="Arial" charset="0"/>
                        <a:cs typeface="Arial" charset="0"/>
                      </a:endParaRPr>
                    </a:p>
                  </a:txBody>
                  <a:tcPr marL="106920" marR="106920" marT="53452" marB="5345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Times New Roman" charset="0"/>
                        </a:rPr>
                        <a:t>RAN Base Station</a:t>
                      </a:r>
                      <a:endParaRPr kumimoji="0" lang="en-US" sz="1200" b="1" i="0" u="none" strike="noStrike" cap="none" normalizeH="0" baseline="0" dirty="0" smtClean="0">
                        <a:ln>
                          <a:noFill/>
                        </a:ln>
                        <a:solidFill>
                          <a:schemeClr val="tx1"/>
                        </a:solidFill>
                        <a:effectLst/>
                        <a:latin typeface="Arial" charset="0"/>
                        <a:cs typeface="Arial" charset="0"/>
                      </a:endParaRPr>
                    </a:p>
                  </a:txBody>
                  <a:tcPr marL="106920" marR="106920" marT="53452" marB="5345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709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Times New Roman" charset="0"/>
                        </a:rPr>
                        <a:t>RAN NC</a:t>
                      </a:r>
                      <a:endParaRPr kumimoji="0" lang="en-US" sz="1200" b="1" i="0" u="none" strike="noStrike" cap="none" normalizeH="0" baseline="0" dirty="0" smtClean="0">
                        <a:ln>
                          <a:noFill/>
                        </a:ln>
                        <a:solidFill>
                          <a:schemeClr val="tx1"/>
                        </a:solidFill>
                        <a:effectLst/>
                        <a:latin typeface="Arial" charset="0"/>
                        <a:cs typeface="Arial" charset="0"/>
                      </a:endParaRPr>
                    </a:p>
                  </a:txBody>
                  <a:tcPr marL="106920" marR="106920" marT="53452" marB="5345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Times New Roman" charset="0"/>
                        </a:rPr>
                        <a:t>RAN Network Controller </a:t>
                      </a:r>
                      <a:endParaRPr kumimoji="0" lang="en-US" sz="1200" b="1" i="0" u="none" strike="noStrike" cap="none" normalizeH="0" baseline="0" dirty="0" smtClean="0">
                        <a:ln>
                          <a:noFill/>
                        </a:ln>
                        <a:solidFill>
                          <a:schemeClr val="tx1"/>
                        </a:solidFill>
                        <a:effectLst/>
                        <a:latin typeface="Arial" charset="0"/>
                        <a:cs typeface="Arial" charset="0"/>
                      </a:endParaRPr>
                    </a:p>
                  </a:txBody>
                  <a:tcPr marL="106920" marR="106920" marT="53452" marB="5345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63302">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Times New Roman" charset="0"/>
                        </a:rPr>
                        <a:t>RAN CE</a:t>
                      </a:r>
                      <a:endParaRPr kumimoji="0" lang="en-US" sz="1200" b="1" i="0" u="none" strike="noStrike" cap="none" normalizeH="0" baseline="0" dirty="0" smtClean="0">
                        <a:ln>
                          <a:noFill/>
                        </a:ln>
                        <a:solidFill>
                          <a:schemeClr val="tx1"/>
                        </a:solidFill>
                        <a:effectLst/>
                        <a:latin typeface="Arial" charset="0"/>
                        <a:cs typeface="Arial" charset="0"/>
                      </a:endParaRPr>
                    </a:p>
                  </a:txBody>
                  <a:tcPr marL="106920" marR="106920" marT="53452" marB="5345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4763"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Times New Roman" charset="0"/>
                        </a:rPr>
                        <a:t>RAN Customer Edge –Mobile network node/site</a:t>
                      </a:r>
                      <a:endParaRPr kumimoji="0" lang="en-US" sz="1200" b="1" i="0" u="none" strike="noStrike" cap="none" normalizeH="0" baseline="0" dirty="0" smtClean="0">
                        <a:ln>
                          <a:noFill/>
                        </a:ln>
                        <a:solidFill>
                          <a:schemeClr val="tx1"/>
                        </a:solidFill>
                        <a:effectLst/>
                        <a:latin typeface="Arial" charset="0"/>
                        <a:cs typeface="Arial" charset="0"/>
                      </a:endParaRPr>
                    </a:p>
                  </a:txBody>
                  <a:tcPr marL="106920" marR="106920" marT="53452" marB="5345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6951">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Times New Roman" charset="0"/>
                        </a:rPr>
                        <a:t>RNC</a:t>
                      </a:r>
                      <a:endParaRPr kumimoji="0" lang="en-US" sz="1200" b="1" i="0" u="none" strike="noStrike" cap="none" normalizeH="0" baseline="0" dirty="0" smtClean="0">
                        <a:ln>
                          <a:noFill/>
                        </a:ln>
                        <a:solidFill>
                          <a:schemeClr val="tx1"/>
                        </a:solidFill>
                        <a:effectLst/>
                        <a:latin typeface="Arial" charset="0"/>
                        <a:cs typeface="Arial" charset="0"/>
                      </a:endParaRPr>
                    </a:p>
                  </a:txBody>
                  <a:tcPr marL="106920" marR="106920" marT="53452" marB="5345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Times New Roman" charset="0"/>
                        </a:rPr>
                        <a:t>Radio Network Controller</a:t>
                      </a:r>
                      <a:endParaRPr kumimoji="0" lang="en-US" sz="1200" b="1" i="0" u="none" strike="noStrike" cap="none" normalizeH="0" baseline="0" dirty="0" smtClean="0">
                        <a:ln>
                          <a:noFill/>
                        </a:ln>
                        <a:solidFill>
                          <a:schemeClr val="tx1"/>
                        </a:solidFill>
                        <a:effectLst/>
                        <a:latin typeface="Arial" charset="0"/>
                        <a:cs typeface="Arial" charset="0"/>
                      </a:endParaRPr>
                    </a:p>
                  </a:txBody>
                  <a:tcPr marL="106920" marR="106920" marT="53452" marB="5345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4376" name="Line 7"/>
          <p:cNvSpPr>
            <a:spLocks noChangeShapeType="1"/>
          </p:cNvSpPr>
          <p:nvPr/>
        </p:nvSpPr>
        <p:spPr bwMode="auto">
          <a:xfrm>
            <a:off x="1371600" y="2650877"/>
            <a:ext cx="3048000" cy="0"/>
          </a:xfrm>
          <a:prstGeom prst="line">
            <a:avLst/>
          </a:prstGeom>
          <a:noFill/>
          <a:ln w="50800">
            <a:solidFill>
              <a:schemeClr val="bg2"/>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4377" name="Line 7"/>
          <p:cNvSpPr>
            <a:spLocks noChangeShapeType="1"/>
          </p:cNvSpPr>
          <p:nvPr/>
        </p:nvSpPr>
        <p:spPr bwMode="auto">
          <a:xfrm>
            <a:off x="1371600" y="3431034"/>
            <a:ext cx="3048000" cy="0"/>
          </a:xfrm>
          <a:prstGeom prst="line">
            <a:avLst/>
          </a:prstGeom>
          <a:noFill/>
          <a:ln w="50800">
            <a:solidFill>
              <a:schemeClr val="bg2"/>
            </a:solidFill>
            <a:round/>
            <a:headEnd/>
            <a:tailEnd/>
          </a:ln>
          <a:extLst>
            <a:ext uri="{909E8E84-426E-40DD-AFC4-6F175D3DCCD1}">
              <a14:hiddenFill xmlns:a14="http://schemas.microsoft.com/office/drawing/2010/main">
                <a:noFill/>
              </a14:hiddenFill>
            </a:ext>
          </a:extLst>
        </p:spPr>
        <p:txBody>
          <a:bodyPr/>
          <a:lstStyle/>
          <a:p>
            <a:endParaRPr lang="en-US" dirty="0"/>
          </a:p>
        </p:txBody>
      </p:sp>
      <p:pic>
        <p:nvPicPr>
          <p:cNvPr id="13" name="Picture 5" descr="cloud"/>
          <p:cNvPicPr>
            <a:picLocks noChangeAspect="1" noChangeArrowheads="1"/>
          </p:cNvPicPr>
          <p:nvPr/>
        </p:nvPicPr>
        <p:blipFill>
          <a:blip r:embed="rId3" cstate="print"/>
          <a:srcRect/>
          <a:stretch>
            <a:fillRect/>
          </a:stretch>
        </p:blipFill>
        <p:spPr bwMode="auto">
          <a:xfrm>
            <a:off x="1447800" y="2172072"/>
            <a:ext cx="2819400" cy="1760984"/>
          </a:xfrm>
          <a:prstGeom prst="rect">
            <a:avLst/>
          </a:prstGeom>
          <a:ln>
            <a:noFill/>
          </a:ln>
          <a:effectLst>
            <a:outerShdw blurRad="292100" dist="139700" dir="2700000" algn="tl" rotWithShape="0">
              <a:srgbClr val="333333">
                <a:alpha val="65000"/>
              </a:srgbClr>
            </a:outerShdw>
          </a:effectLst>
        </p:spPr>
      </p:pic>
      <p:pic>
        <p:nvPicPr>
          <p:cNvPr id="14" name="Picture 9" descr="ranbox"/>
          <p:cNvPicPr>
            <a:picLocks noChangeAspect="1" noChangeArrowheads="1"/>
          </p:cNvPicPr>
          <p:nvPr/>
        </p:nvPicPr>
        <p:blipFill>
          <a:blip r:embed="rId4" cstate="print"/>
          <a:srcRect/>
          <a:stretch>
            <a:fillRect/>
          </a:stretch>
        </p:blipFill>
        <p:spPr bwMode="auto">
          <a:xfrm>
            <a:off x="4419600" y="2376240"/>
            <a:ext cx="614363" cy="503237"/>
          </a:xfrm>
          <a:prstGeom prst="rect">
            <a:avLst/>
          </a:prstGeom>
          <a:ln>
            <a:noFill/>
          </a:ln>
          <a:effectLst>
            <a:outerShdw blurRad="292100" dist="139700" dir="2700000" algn="tl" rotWithShape="0">
              <a:srgbClr val="333333">
                <a:alpha val="65000"/>
              </a:srgbClr>
            </a:outerShdw>
          </a:effectLst>
        </p:spPr>
      </p:pic>
      <p:pic>
        <p:nvPicPr>
          <p:cNvPr id="15" name="Picture 10" descr="wireless"/>
          <p:cNvPicPr>
            <a:picLocks noChangeAspect="1" noChangeArrowheads="1"/>
          </p:cNvPicPr>
          <p:nvPr/>
        </p:nvPicPr>
        <p:blipFill>
          <a:blip r:embed="rId5" cstate="print"/>
          <a:srcRect/>
          <a:stretch>
            <a:fillRect/>
          </a:stretch>
        </p:blipFill>
        <p:spPr bwMode="auto">
          <a:xfrm>
            <a:off x="620713" y="1804988"/>
            <a:ext cx="504825" cy="938212"/>
          </a:xfrm>
          <a:prstGeom prst="rect">
            <a:avLst/>
          </a:prstGeom>
          <a:ln>
            <a:noFill/>
          </a:ln>
          <a:effectLst>
            <a:outerShdw blurRad="292100" dist="139700" dir="2700000" algn="tl" rotWithShape="0">
              <a:srgbClr val="333333">
                <a:alpha val="65000"/>
              </a:srgbClr>
            </a:outerShdw>
          </a:effectLst>
        </p:spPr>
      </p:pic>
      <p:pic>
        <p:nvPicPr>
          <p:cNvPr id="16" name="Picture 11" descr="cell-tower"/>
          <p:cNvPicPr>
            <a:picLocks noChangeAspect="1" noChangeArrowheads="1"/>
          </p:cNvPicPr>
          <p:nvPr/>
        </p:nvPicPr>
        <p:blipFill>
          <a:blip r:embed="rId6" cstate="print"/>
          <a:srcRect/>
          <a:stretch>
            <a:fillRect/>
          </a:stretch>
        </p:blipFill>
        <p:spPr bwMode="auto">
          <a:xfrm>
            <a:off x="925513" y="1843088"/>
            <a:ext cx="228600" cy="595312"/>
          </a:xfrm>
          <a:prstGeom prst="rect">
            <a:avLst/>
          </a:prstGeom>
          <a:ln>
            <a:noFill/>
          </a:ln>
          <a:effectLst>
            <a:outerShdw blurRad="292100" dist="139700" dir="2700000" algn="tl" rotWithShape="0">
              <a:srgbClr val="333333">
                <a:alpha val="65000"/>
              </a:srgbClr>
            </a:outerShdw>
          </a:effectLst>
        </p:spPr>
      </p:pic>
      <p:sp>
        <p:nvSpPr>
          <p:cNvPr id="14382" name="Rectangle 12"/>
          <p:cNvSpPr>
            <a:spLocks noChangeAspect="1" noChangeArrowheads="1"/>
          </p:cNvSpPr>
          <p:nvPr/>
        </p:nvSpPr>
        <p:spPr bwMode="gray">
          <a:xfrm>
            <a:off x="1905000" y="2727077"/>
            <a:ext cx="1847034"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eaLnBrk="0" hangingPunct="0"/>
            <a:r>
              <a:rPr lang="en-US" sz="1400" b="1" dirty="0" smtClean="0">
                <a:solidFill>
                  <a:srgbClr val="000000"/>
                </a:solidFill>
              </a:rPr>
              <a:t>Service Provider</a:t>
            </a:r>
            <a:endParaRPr lang="en-US" sz="1400" b="1" dirty="0">
              <a:solidFill>
                <a:srgbClr val="000000"/>
              </a:solidFill>
            </a:endParaRPr>
          </a:p>
        </p:txBody>
      </p:sp>
      <p:sp>
        <p:nvSpPr>
          <p:cNvPr id="14383" name="Rectangle 13"/>
          <p:cNvSpPr>
            <a:spLocks noChangeAspect="1" noChangeArrowheads="1"/>
          </p:cNvSpPr>
          <p:nvPr/>
        </p:nvSpPr>
        <p:spPr bwMode="gray">
          <a:xfrm>
            <a:off x="1465263" y="3483422"/>
            <a:ext cx="374650" cy="17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0" hangingPunct="0"/>
            <a:r>
              <a:rPr lang="en-US" sz="900" b="1" dirty="0">
                <a:solidFill>
                  <a:srgbClr val="000000"/>
                </a:solidFill>
              </a:rPr>
              <a:t>UNI</a:t>
            </a:r>
          </a:p>
        </p:txBody>
      </p:sp>
      <p:sp>
        <p:nvSpPr>
          <p:cNvPr id="14384" name="Rectangle 14"/>
          <p:cNvSpPr>
            <a:spLocks noChangeAspect="1" noChangeArrowheads="1"/>
          </p:cNvSpPr>
          <p:nvPr/>
        </p:nvSpPr>
        <p:spPr bwMode="gray">
          <a:xfrm>
            <a:off x="1219200" y="1897063"/>
            <a:ext cx="1084263" cy="23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0" hangingPunct="0"/>
            <a:r>
              <a:rPr lang="en-US" sz="900" b="1" dirty="0">
                <a:solidFill>
                  <a:srgbClr val="000000"/>
                </a:solidFill>
              </a:rPr>
              <a:t>RAN CE</a:t>
            </a:r>
          </a:p>
        </p:txBody>
      </p:sp>
      <p:pic>
        <p:nvPicPr>
          <p:cNvPr id="20" name="Picture 16" descr="wireless"/>
          <p:cNvPicPr>
            <a:picLocks noChangeAspect="1" noChangeArrowheads="1"/>
          </p:cNvPicPr>
          <p:nvPr/>
        </p:nvPicPr>
        <p:blipFill>
          <a:blip r:embed="rId7" cstate="print"/>
          <a:srcRect/>
          <a:stretch>
            <a:fillRect/>
          </a:stretch>
        </p:blipFill>
        <p:spPr bwMode="auto">
          <a:xfrm>
            <a:off x="609600" y="2865438"/>
            <a:ext cx="468313" cy="868362"/>
          </a:xfrm>
          <a:prstGeom prst="rect">
            <a:avLst/>
          </a:prstGeom>
          <a:ln>
            <a:noFill/>
          </a:ln>
          <a:effectLst>
            <a:outerShdw blurRad="292100" dist="139700" dir="2700000" algn="tl" rotWithShape="0">
              <a:srgbClr val="333333">
                <a:alpha val="65000"/>
              </a:srgbClr>
            </a:outerShdw>
          </a:effectLst>
        </p:spPr>
      </p:pic>
      <p:sp>
        <p:nvSpPr>
          <p:cNvPr id="14386" name="Rectangle 20"/>
          <p:cNvSpPr>
            <a:spLocks noChangeAspect="1" noChangeArrowheads="1"/>
          </p:cNvSpPr>
          <p:nvPr/>
        </p:nvSpPr>
        <p:spPr bwMode="gray">
          <a:xfrm>
            <a:off x="1600200" y="2498477"/>
            <a:ext cx="350838" cy="16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0" hangingPunct="0"/>
            <a:r>
              <a:rPr lang="en-US" sz="900" b="1" dirty="0">
                <a:solidFill>
                  <a:srgbClr val="000000"/>
                </a:solidFill>
              </a:rPr>
              <a:t>UNI</a:t>
            </a:r>
          </a:p>
        </p:txBody>
      </p:sp>
      <p:sp>
        <p:nvSpPr>
          <p:cNvPr id="14387" name="Rectangle 21"/>
          <p:cNvSpPr>
            <a:spLocks noChangeAspect="1" noChangeArrowheads="1"/>
          </p:cNvSpPr>
          <p:nvPr/>
        </p:nvSpPr>
        <p:spPr bwMode="gray">
          <a:xfrm>
            <a:off x="709613" y="3756025"/>
            <a:ext cx="1054100"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0" hangingPunct="0"/>
            <a:r>
              <a:rPr lang="en-US" sz="900" b="1" dirty="0">
                <a:solidFill>
                  <a:srgbClr val="000000"/>
                </a:solidFill>
              </a:rPr>
              <a:t>RAN BS</a:t>
            </a:r>
          </a:p>
        </p:txBody>
      </p:sp>
      <p:sp>
        <p:nvSpPr>
          <p:cNvPr id="14388" name="Rectangle 22"/>
          <p:cNvSpPr>
            <a:spLocks noChangeAspect="1" noChangeArrowheads="1"/>
          </p:cNvSpPr>
          <p:nvPr/>
        </p:nvSpPr>
        <p:spPr bwMode="gray">
          <a:xfrm>
            <a:off x="3810000" y="2498477"/>
            <a:ext cx="350837" cy="166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0" hangingPunct="0"/>
            <a:r>
              <a:rPr lang="en-US" sz="900" b="1" dirty="0">
                <a:solidFill>
                  <a:srgbClr val="000000"/>
                </a:solidFill>
              </a:rPr>
              <a:t>UNI</a:t>
            </a:r>
          </a:p>
        </p:txBody>
      </p:sp>
      <p:pic>
        <p:nvPicPr>
          <p:cNvPr id="24" name="Picture 9" descr="ranbox"/>
          <p:cNvPicPr>
            <a:picLocks noChangeAspect="1" noChangeArrowheads="1"/>
          </p:cNvPicPr>
          <p:nvPr/>
        </p:nvPicPr>
        <p:blipFill>
          <a:blip r:embed="rId4" cstate="print"/>
          <a:srcRect/>
          <a:stretch>
            <a:fillRect/>
          </a:stretch>
        </p:blipFill>
        <p:spPr bwMode="auto">
          <a:xfrm>
            <a:off x="925513" y="2422277"/>
            <a:ext cx="457200" cy="374650"/>
          </a:xfrm>
          <a:prstGeom prst="rect">
            <a:avLst/>
          </a:prstGeom>
          <a:ln>
            <a:noFill/>
          </a:ln>
          <a:effectLst>
            <a:outerShdw blurRad="292100" dist="139700" dir="2700000" algn="tl" rotWithShape="0">
              <a:srgbClr val="333333">
                <a:alpha val="65000"/>
              </a:srgbClr>
            </a:outerShdw>
          </a:effectLst>
        </p:spPr>
      </p:pic>
      <p:pic>
        <p:nvPicPr>
          <p:cNvPr id="25" name="Picture 9" descr="ranbox"/>
          <p:cNvPicPr>
            <a:picLocks noChangeAspect="1" noChangeArrowheads="1"/>
          </p:cNvPicPr>
          <p:nvPr/>
        </p:nvPicPr>
        <p:blipFill>
          <a:blip r:embed="rId4" cstate="print"/>
          <a:srcRect/>
          <a:stretch>
            <a:fillRect/>
          </a:stretch>
        </p:blipFill>
        <p:spPr bwMode="auto">
          <a:xfrm>
            <a:off x="925513" y="3284984"/>
            <a:ext cx="457200" cy="374650"/>
          </a:xfrm>
          <a:prstGeom prst="rect">
            <a:avLst/>
          </a:prstGeom>
          <a:ln>
            <a:noFill/>
          </a:ln>
          <a:effectLst>
            <a:outerShdw blurRad="292100" dist="139700" dir="2700000" algn="tl" rotWithShape="0">
              <a:srgbClr val="333333">
                <a:alpha val="65000"/>
              </a:srgbClr>
            </a:outerShdw>
          </a:effectLst>
        </p:spPr>
      </p:pic>
      <p:pic>
        <p:nvPicPr>
          <p:cNvPr id="26" name="Picture 9" descr="ranbox"/>
          <p:cNvPicPr>
            <a:picLocks noChangeAspect="1" noChangeArrowheads="1"/>
          </p:cNvPicPr>
          <p:nvPr/>
        </p:nvPicPr>
        <p:blipFill>
          <a:blip r:embed="rId4" cstate="print"/>
          <a:srcRect/>
          <a:stretch>
            <a:fillRect/>
          </a:stretch>
        </p:blipFill>
        <p:spPr bwMode="auto">
          <a:xfrm>
            <a:off x="4343400" y="3352800"/>
            <a:ext cx="614363" cy="503238"/>
          </a:xfrm>
          <a:prstGeom prst="rect">
            <a:avLst/>
          </a:prstGeom>
          <a:ln>
            <a:noFill/>
          </a:ln>
          <a:effectLst>
            <a:outerShdw blurRad="292100" dist="139700" dir="2700000" algn="tl" rotWithShape="0">
              <a:srgbClr val="333333">
                <a:alpha val="65000"/>
              </a:srgbClr>
            </a:outerShdw>
          </a:effectLst>
        </p:spPr>
      </p:pic>
      <p:sp>
        <p:nvSpPr>
          <p:cNvPr id="14392" name="Rectangle 21"/>
          <p:cNvSpPr>
            <a:spLocks noChangeAspect="1" noChangeArrowheads="1"/>
          </p:cNvSpPr>
          <p:nvPr/>
        </p:nvSpPr>
        <p:spPr bwMode="gray">
          <a:xfrm>
            <a:off x="709613" y="2765425"/>
            <a:ext cx="1054100"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0" hangingPunct="0"/>
            <a:r>
              <a:rPr lang="en-US" sz="900" b="1" dirty="0">
                <a:solidFill>
                  <a:srgbClr val="000000"/>
                </a:solidFill>
              </a:rPr>
              <a:t>RAN BS</a:t>
            </a:r>
          </a:p>
        </p:txBody>
      </p:sp>
      <p:sp>
        <p:nvSpPr>
          <p:cNvPr id="14393" name="Rectangle 15"/>
          <p:cNvSpPr>
            <a:spLocks noChangeAspect="1" noChangeArrowheads="1"/>
          </p:cNvSpPr>
          <p:nvPr/>
        </p:nvSpPr>
        <p:spPr bwMode="gray">
          <a:xfrm>
            <a:off x="4495800" y="2819400"/>
            <a:ext cx="1084263"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0" hangingPunct="0"/>
            <a:r>
              <a:rPr lang="en-US" sz="900" b="1" dirty="0">
                <a:solidFill>
                  <a:srgbClr val="000000"/>
                </a:solidFill>
              </a:rPr>
              <a:t>RAN NC</a:t>
            </a:r>
          </a:p>
        </p:txBody>
      </p:sp>
      <p:sp>
        <p:nvSpPr>
          <p:cNvPr id="14394" name="Rectangle 14"/>
          <p:cNvSpPr>
            <a:spLocks noChangeAspect="1" noChangeArrowheads="1"/>
          </p:cNvSpPr>
          <p:nvPr/>
        </p:nvSpPr>
        <p:spPr bwMode="gray">
          <a:xfrm>
            <a:off x="4478338" y="2125663"/>
            <a:ext cx="1084262" cy="23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0" hangingPunct="0"/>
            <a:r>
              <a:rPr lang="en-US" sz="900" b="1" dirty="0">
                <a:solidFill>
                  <a:srgbClr val="000000"/>
                </a:solidFill>
              </a:rPr>
              <a:t>RAN CE</a:t>
            </a:r>
          </a:p>
        </p:txBody>
      </p:sp>
      <p:sp>
        <p:nvSpPr>
          <p:cNvPr id="14395" name="Rectangle 14"/>
          <p:cNvSpPr>
            <a:spLocks noChangeAspect="1" noChangeArrowheads="1"/>
          </p:cNvSpPr>
          <p:nvPr/>
        </p:nvSpPr>
        <p:spPr bwMode="gray">
          <a:xfrm>
            <a:off x="4495800" y="3116263"/>
            <a:ext cx="1084263" cy="23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0" hangingPunct="0"/>
            <a:r>
              <a:rPr lang="en-US" sz="900" b="1" dirty="0">
                <a:solidFill>
                  <a:srgbClr val="000000"/>
                </a:solidFill>
              </a:rPr>
              <a:t>RAN CE</a:t>
            </a:r>
          </a:p>
        </p:txBody>
      </p:sp>
      <p:sp>
        <p:nvSpPr>
          <p:cNvPr id="14396" name="Rectangle 15"/>
          <p:cNvSpPr>
            <a:spLocks noChangeAspect="1" noChangeArrowheads="1"/>
          </p:cNvSpPr>
          <p:nvPr/>
        </p:nvSpPr>
        <p:spPr bwMode="gray">
          <a:xfrm>
            <a:off x="4495800" y="3886200"/>
            <a:ext cx="1084263"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0" hangingPunct="0"/>
            <a:r>
              <a:rPr lang="en-US" sz="900" b="1" dirty="0">
                <a:solidFill>
                  <a:srgbClr val="000000"/>
                </a:solidFill>
              </a:rPr>
              <a:t>RAN NC</a:t>
            </a:r>
          </a:p>
        </p:txBody>
      </p:sp>
      <p:sp>
        <p:nvSpPr>
          <p:cNvPr id="14397" name="Rectangle 14"/>
          <p:cNvSpPr>
            <a:spLocks noChangeAspect="1" noChangeArrowheads="1"/>
          </p:cNvSpPr>
          <p:nvPr/>
        </p:nvSpPr>
        <p:spPr bwMode="gray">
          <a:xfrm>
            <a:off x="990600" y="3040063"/>
            <a:ext cx="1084263" cy="23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0" hangingPunct="0"/>
            <a:r>
              <a:rPr lang="en-US" sz="900" b="1" dirty="0">
                <a:solidFill>
                  <a:srgbClr val="000000"/>
                </a:solidFill>
              </a:rPr>
              <a:t>RAN CE</a:t>
            </a:r>
          </a:p>
        </p:txBody>
      </p:sp>
      <p:sp>
        <p:nvSpPr>
          <p:cNvPr id="14398" name="Rectangle 22"/>
          <p:cNvSpPr>
            <a:spLocks noChangeAspect="1" noChangeArrowheads="1"/>
          </p:cNvSpPr>
          <p:nvPr/>
        </p:nvSpPr>
        <p:spPr bwMode="gray">
          <a:xfrm>
            <a:off x="4068763" y="3492947"/>
            <a:ext cx="350837" cy="166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0" hangingPunct="0"/>
            <a:r>
              <a:rPr lang="en-US" sz="900" b="1" dirty="0">
                <a:solidFill>
                  <a:srgbClr val="000000"/>
                </a:solidFill>
              </a:rPr>
              <a:t>UNI</a:t>
            </a:r>
          </a:p>
        </p:txBody>
      </p:sp>
      <p:sp>
        <p:nvSpPr>
          <p:cNvPr id="34" name="Freeform 33"/>
          <p:cNvSpPr/>
          <p:nvPr/>
        </p:nvSpPr>
        <p:spPr bwMode="auto">
          <a:xfrm>
            <a:off x="1169988" y="2558802"/>
            <a:ext cx="206375" cy="233363"/>
          </a:xfrm>
          <a:custGeom>
            <a:avLst/>
            <a:gdLst>
              <a:gd name="connsiteX0" fmla="*/ 0 w 206188"/>
              <a:gd name="connsiteY0" fmla="*/ 71718 h 233082"/>
              <a:gd name="connsiteX1" fmla="*/ 206188 w 206188"/>
              <a:gd name="connsiteY1" fmla="*/ 0 h 233082"/>
              <a:gd name="connsiteX2" fmla="*/ 206188 w 206188"/>
              <a:gd name="connsiteY2" fmla="*/ 161365 h 233082"/>
              <a:gd name="connsiteX3" fmla="*/ 0 w 206188"/>
              <a:gd name="connsiteY3" fmla="*/ 233082 h 233082"/>
              <a:gd name="connsiteX4" fmla="*/ 0 w 206188"/>
              <a:gd name="connsiteY4" fmla="*/ 71718 h 233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188" h="233082">
                <a:moveTo>
                  <a:pt x="0" y="71718"/>
                </a:moveTo>
                <a:lnTo>
                  <a:pt x="206188" y="0"/>
                </a:lnTo>
                <a:lnTo>
                  <a:pt x="206188" y="161365"/>
                </a:lnTo>
                <a:lnTo>
                  <a:pt x="0" y="233082"/>
                </a:lnTo>
                <a:lnTo>
                  <a:pt x="0" y="71718"/>
                </a:lnTo>
                <a:close/>
              </a:path>
            </a:pathLst>
          </a:custGeom>
          <a:noFill/>
          <a:ln w="95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5" name="Freeform 34"/>
          <p:cNvSpPr/>
          <p:nvPr/>
        </p:nvSpPr>
        <p:spPr bwMode="auto">
          <a:xfrm>
            <a:off x="1169988" y="3424684"/>
            <a:ext cx="206375" cy="231775"/>
          </a:xfrm>
          <a:custGeom>
            <a:avLst/>
            <a:gdLst>
              <a:gd name="connsiteX0" fmla="*/ 0 w 206188"/>
              <a:gd name="connsiteY0" fmla="*/ 71718 h 233082"/>
              <a:gd name="connsiteX1" fmla="*/ 206188 w 206188"/>
              <a:gd name="connsiteY1" fmla="*/ 0 h 233082"/>
              <a:gd name="connsiteX2" fmla="*/ 206188 w 206188"/>
              <a:gd name="connsiteY2" fmla="*/ 161365 h 233082"/>
              <a:gd name="connsiteX3" fmla="*/ 0 w 206188"/>
              <a:gd name="connsiteY3" fmla="*/ 233082 h 233082"/>
              <a:gd name="connsiteX4" fmla="*/ 0 w 206188"/>
              <a:gd name="connsiteY4" fmla="*/ 71718 h 233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188" h="233082">
                <a:moveTo>
                  <a:pt x="0" y="71718"/>
                </a:moveTo>
                <a:lnTo>
                  <a:pt x="206188" y="0"/>
                </a:lnTo>
                <a:lnTo>
                  <a:pt x="206188" y="161365"/>
                </a:lnTo>
                <a:lnTo>
                  <a:pt x="0" y="233082"/>
                </a:lnTo>
                <a:lnTo>
                  <a:pt x="0" y="71718"/>
                </a:lnTo>
                <a:close/>
              </a:path>
            </a:pathLst>
          </a:custGeom>
          <a:noFill/>
          <a:ln w="95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6" name="Line Callout 2 35"/>
          <p:cNvSpPr/>
          <p:nvPr/>
        </p:nvSpPr>
        <p:spPr>
          <a:xfrm>
            <a:off x="2438400" y="1307232"/>
            <a:ext cx="4038600" cy="609600"/>
          </a:xfrm>
          <a:prstGeom prst="borderCallout2">
            <a:avLst>
              <a:gd name="adj1" fmla="val 50496"/>
              <a:gd name="adj2" fmla="val -96"/>
              <a:gd name="adj3" fmla="val 48682"/>
              <a:gd name="adj4" fmla="val -8528"/>
              <a:gd name="adj5" fmla="val 88123"/>
              <a:gd name="adj6" fmla="val -2582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smtClean="0">
                <a:solidFill>
                  <a:srgbClr val="002060"/>
                </a:solidFill>
              </a:rPr>
              <a:t>Customer (Subscriber) is Mobile Operator &amp; needs Mobile Backhaul between RAN CEs</a:t>
            </a:r>
            <a:endParaRPr lang="en-US" sz="1400" dirty="0">
              <a:solidFill>
                <a:srgbClr val="002060"/>
              </a:solidFill>
            </a:endParaRPr>
          </a:p>
        </p:txBody>
      </p:sp>
      <p:sp>
        <p:nvSpPr>
          <p:cNvPr id="37" name="Line Callout 2 36"/>
          <p:cNvSpPr/>
          <p:nvPr/>
        </p:nvSpPr>
        <p:spPr>
          <a:xfrm>
            <a:off x="3156248" y="4221088"/>
            <a:ext cx="3886200" cy="432048"/>
          </a:xfrm>
          <a:prstGeom prst="borderCallout2">
            <a:avLst>
              <a:gd name="adj1" fmla="val 50496"/>
              <a:gd name="adj2" fmla="val -96"/>
              <a:gd name="adj3" fmla="val -39527"/>
              <a:gd name="adj4" fmla="val -7976"/>
              <a:gd name="adj5" fmla="val -196345"/>
              <a:gd name="adj6" fmla="val -975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smtClean="0">
                <a:solidFill>
                  <a:srgbClr val="002060"/>
                </a:solidFill>
              </a:rPr>
              <a:t>Service Provider (SP) offers Mobile Backhaul Service between demarcation points</a:t>
            </a:r>
            <a:endParaRPr lang="en-US" sz="1400" dirty="0">
              <a:solidFill>
                <a:srgbClr val="002060"/>
              </a:solidFill>
            </a:endParaRPr>
          </a:p>
        </p:txBody>
      </p:sp>
      <p:sp>
        <p:nvSpPr>
          <p:cNvPr id="38" name="Line Callout 2 37"/>
          <p:cNvSpPr/>
          <p:nvPr/>
        </p:nvSpPr>
        <p:spPr>
          <a:xfrm>
            <a:off x="1403648" y="4221088"/>
            <a:ext cx="1371600" cy="457200"/>
          </a:xfrm>
          <a:prstGeom prst="borderCallout2">
            <a:avLst>
              <a:gd name="adj1" fmla="val 50496"/>
              <a:gd name="adj2" fmla="val -96"/>
              <a:gd name="adj3" fmla="val -22520"/>
              <a:gd name="adj4" fmla="val -8945"/>
              <a:gd name="adj5" fmla="val -114408"/>
              <a:gd name="adj6" fmla="val 1331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smtClean="0">
                <a:solidFill>
                  <a:srgbClr val="002060"/>
                </a:solidFill>
              </a:rPr>
              <a:t>Standard Demarcation </a:t>
            </a:r>
            <a:endParaRPr lang="en-US" sz="1400" dirty="0">
              <a:solidFill>
                <a:srgbClr val="002060"/>
              </a:solidFill>
            </a:endParaRPr>
          </a:p>
        </p:txBody>
      </p:sp>
      <p:sp>
        <p:nvSpPr>
          <p:cNvPr id="39" name="Oval 74"/>
          <p:cNvSpPr>
            <a:spLocks noChangeArrowheads="1"/>
          </p:cNvSpPr>
          <p:nvPr/>
        </p:nvSpPr>
        <p:spPr bwMode="auto">
          <a:xfrm>
            <a:off x="1905000" y="2574677"/>
            <a:ext cx="152400" cy="152400"/>
          </a:xfrm>
          <a:prstGeom prst="ellipse">
            <a:avLst/>
          </a:prstGeom>
          <a:solidFill>
            <a:srgbClr val="FF0066"/>
          </a:solidFill>
          <a:ln w="9525">
            <a:solidFill>
              <a:schemeClr val="tx1"/>
            </a:solidFill>
            <a:round/>
            <a:headEnd/>
            <a:tailEnd/>
          </a:ln>
        </p:spPr>
        <p:txBody>
          <a:bodyPr wrap="none" anchor="ctr"/>
          <a:lstStyle/>
          <a:p>
            <a:endParaRPr lang="en-US" sz="1800" dirty="0"/>
          </a:p>
        </p:txBody>
      </p:sp>
      <p:sp>
        <p:nvSpPr>
          <p:cNvPr id="40" name="Oval 74"/>
          <p:cNvSpPr>
            <a:spLocks noChangeArrowheads="1"/>
          </p:cNvSpPr>
          <p:nvPr/>
        </p:nvSpPr>
        <p:spPr bwMode="auto">
          <a:xfrm>
            <a:off x="1619672" y="3354834"/>
            <a:ext cx="152400" cy="152400"/>
          </a:xfrm>
          <a:prstGeom prst="ellipse">
            <a:avLst/>
          </a:prstGeom>
          <a:solidFill>
            <a:srgbClr val="FF0066"/>
          </a:solidFill>
          <a:ln w="9525">
            <a:solidFill>
              <a:schemeClr val="tx1"/>
            </a:solidFill>
            <a:round/>
            <a:headEnd/>
            <a:tailEnd/>
          </a:ln>
        </p:spPr>
        <p:txBody>
          <a:bodyPr wrap="none" anchor="ctr"/>
          <a:lstStyle/>
          <a:p>
            <a:endParaRPr lang="en-US" sz="1800" dirty="0"/>
          </a:p>
        </p:txBody>
      </p:sp>
      <p:sp>
        <p:nvSpPr>
          <p:cNvPr id="41" name="Oval 74"/>
          <p:cNvSpPr>
            <a:spLocks noChangeArrowheads="1"/>
          </p:cNvSpPr>
          <p:nvPr/>
        </p:nvSpPr>
        <p:spPr bwMode="auto">
          <a:xfrm>
            <a:off x="3962400" y="3354834"/>
            <a:ext cx="152400" cy="152400"/>
          </a:xfrm>
          <a:prstGeom prst="ellipse">
            <a:avLst/>
          </a:prstGeom>
          <a:solidFill>
            <a:srgbClr val="FF0066"/>
          </a:solidFill>
          <a:ln w="9525">
            <a:solidFill>
              <a:schemeClr val="tx1"/>
            </a:solidFill>
            <a:round/>
            <a:headEnd/>
            <a:tailEnd/>
          </a:ln>
        </p:spPr>
        <p:txBody>
          <a:bodyPr wrap="none" anchor="ctr"/>
          <a:lstStyle/>
          <a:p>
            <a:endParaRPr lang="en-US" sz="1800" dirty="0"/>
          </a:p>
        </p:txBody>
      </p:sp>
      <p:sp>
        <p:nvSpPr>
          <p:cNvPr id="42" name="Oval 74"/>
          <p:cNvSpPr>
            <a:spLocks noChangeArrowheads="1"/>
          </p:cNvSpPr>
          <p:nvPr/>
        </p:nvSpPr>
        <p:spPr bwMode="auto">
          <a:xfrm>
            <a:off x="3505200" y="2574677"/>
            <a:ext cx="152400" cy="152400"/>
          </a:xfrm>
          <a:prstGeom prst="ellipse">
            <a:avLst/>
          </a:prstGeom>
          <a:solidFill>
            <a:srgbClr val="FF0066"/>
          </a:solidFill>
          <a:ln w="9525">
            <a:solidFill>
              <a:schemeClr val="tx1"/>
            </a:solidFill>
            <a:round/>
            <a:headEnd/>
            <a:tailEnd/>
          </a:ln>
        </p:spPr>
        <p:txBody>
          <a:bodyPr wrap="none" anchor="ctr"/>
          <a:lstStyle/>
          <a:p>
            <a:endParaRPr lang="en-US" sz="1800" dirty="0"/>
          </a:p>
        </p:txBody>
      </p:sp>
      <p:pic>
        <p:nvPicPr>
          <p:cNvPr id="43" name="Picture 42" descr="cdisklarg.png"/>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781800" y="4293096"/>
            <a:ext cx="2362200" cy="17716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47769840"/>
      </p:ext>
    </p:extLst>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4_MEF Powerpoint Template-blue">
  <a:themeElements>
    <a:clrScheme name="1_MEF Powerpoint Template-blu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MEF Powerpoint Template-blu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EF Powerpoint Template-blu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MEF Powerpoint Template-blu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MEF Powerpoint Template-blu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MEF Powerpoint Template-blu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MEF Powerpoint Template-blu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MEF Powerpoint Template-blu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MEF Powerpoint Template-blu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35533</TotalTime>
  <Words>4367</Words>
  <Application>Microsoft Office PowerPoint</Application>
  <PresentationFormat>On-screen Show (4:3)</PresentationFormat>
  <Paragraphs>900</Paragraphs>
  <Slides>41</Slides>
  <Notes>33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41</vt:i4>
      </vt:variant>
    </vt:vector>
  </HeadingPairs>
  <TitlesOfParts>
    <vt:vector size="43" baseType="lpstr">
      <vt:lpstr>4_MEF Powerpoint Template-blue</vt:lpstr>
      <vt:lpstr>Chart</vt:lpstr>
      <vt:lpstr>Optimizing Mobile Backhaul </vt:lpstr>
      <vt:lpstr>Two Implementations of Carrier Ethernet </vt:lpstr>
      <vt:lpstr>MEF Reference Presentations</vt:lpstr>
      <vt:lpstr> Mobile Backhaul Topics</vt:lpstr>
      <vt:lpstr>Mobile Backhaul Market Scorecard</vt:lpstr>
      <vt:lpstr> MBH 2008-2010: Why MBH Went  Ethernet </vt:lpstr>
      <vt:lpstr>MEF 22 – Mobile Backhaul Implementation Agreement </vt:lpstr>
      <vt:lpstr> MEF 22: Overview</vt:lpstr>
      <vt:lpstr> MEF 22 Terminology and Concepts</vt:lpstr>
      <vt:lpstr>MEF Services over multiple Access Technologies</vt:lpstr>
      <vt:lpstr>New MEF Work</vt:lpstr>
      <vt:lpstr> MBH 2011-2014: Optimizing the Backhaul</vt:lpstr>
      <vt:lpstr> Mobile Backhaul Service for LTE</vt:lpstr>
      <vt:lpstr>Enhanced Service Attributes for Mobile Backhaul</vt:lpstr>
      <vt:lpstr> Enhancements: Service Class for sync traffic</vt:lpstr>
      <vt:lpstr> Enhancements: UNI Mode Attribute</vt:lpstr>
      <vt:lpstr> Enhancements: Resiliency Performance</vt:lpstr>
      <vt:lpstr> Resiliency/Protection</vt:lpstr>
      <vt:lpstr> Enhancements: Class of Service Mapping</vt:lpstr>
      <vt:lpstr> Enhancements: Performance objectives</vt:lpstr>
      <vt:lpstr> Enhancements: Service Management</vt:lpstr>
      <vt:lpstr> Enhancements: Resiliency Performance</vt:lpstr>
      <vt:lpstr> Enhancements: Resiliency Performance</vt:lpstr>
      <vt:lpstr> MEF 22 Scope Comparison</vt:lpstr>
      <vt:lpstr> A few key Service Attributes</vt:lpstr>
      <vt:lpstr>Optimizing Mobile Backhaul</vt:lpstr>
      <vt:lpstr> Delivering Bandwidth Required for 4G/LTE</vt:lpstr>
      <vt:lpstr>  Single Class vs. Multi Classes (1)</vt:lpstr>
      <vt:lpstr>  Single Class vs. Multiple Classes of Service (2) </vt:lpstr>
      <vt:lpstr>Frequency Synchronization for Mobile Backhaul </vt:lpstr>
      <vt:lpstr> Synchronization Requirements </vt:lpstr>
      <vt:lpstr> Synchronization Distribution Methods</vt:lpstr>
      <vt:lpstr> Summary</vt:lpstr>
      <vt:lpstr>Addendum: Migration from TDM</vt:lpstr>
      <vt:lpstr> Use Case: Migration to 3G with Ethernet</vt:lpstr>
      <vt:lpstr> Migration to 3G with Ethernet: Challenges</vt:lpstr>
      <vt:lpstr> Mobile Backhaul for 2G Legacy RAN</vt:lpstr>
      <vt:lpstr> MEF EVC Services to support CES</vt:lpstr>
      <vt:lpstr> Ethernet RAN Mobile Backhaul Migration</vt:lpstr>
      <vt:lpstr> MEF Services for 3G RAN CEs</vt:lpstr>
      <vt:lpstr>PowerPoint Presentation</vt:lpstr>
    </vt:vector>
  </TitlesOfParts>
  <Company>MarketWord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Members Webinar</dc:title>
  <dc:creator>Kirby Russell</dc:creator>
  <cp:lastModifiedBy>krussell</cp:lastModifiedBy>
  <cp:revision>1465</cp:revision>
  <cp:lastPrinted>2010-10-19T12:03:22Z</cp:lastPrinted>
  <dcterms:created xsi:type="dcterms:W3CDTF">2010-01-15T23:20:20Z</dcterms:created>
  <dcterms:modified xsi:type="dcterms:W3CDTF">2012-05-16T07:46:34Z</dcterms:modified>
</cp:coreProperties>
</file>