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39"/>
  </p:notesMasterIdLst>
  <p:sldIdLst>
    <p:sldId id="613" r:id="rId3"/>
    <p:sldId id="670" r:id="rId4"/>
    <p:sldId id="656" r:id="rId5"/>
    <p:sldId id="666" r:id="rId6"/>
    <p:sldId id="667" r:id="rId7"/>
    <p:sldId id="668" r:id="rId8"/>
    <p:sldId id="669" r:id="rId9"/>
    <p:sldId id="664" r:id="rId10"/>
    <p:sldId id="657" r:id="rId11"/>
    <p:sldId id="658" r:id="rId12"/>
    <p:sldId id="659" r:id="rId13"/>
    <p:sldId id="660" r:id="rId14"/>
    <p:sldId id="661" r:id="rId15"/>
    <p:sldId id="662" r:id="rId16"/>
    <p:sldId id="629" r:id="rId17"/>
    <p:sldId id="631" r:id="rId18"/>
    <p:sldId id="633" r:id="rId19"/>
    <p:sldId id="634" r:id="rId20"/>
    <p:sldId id="635" r:id="rId21"/>
    <p:sldId id="663" r:id="rId22"/>
    <p:sldId id="636" r:id="rId23"/>
    <p:sldId id="637" r:id="rId24"/>
    <p:sldId id="638" r:id="rId25"/>
    <p:sldId id="639" r:id="rId26"/>
    <p:sldId id="640" r:id="rId27"/>
    <p:sldId id="647" r:id="rId28"/>
    <p:sldId id="665" r:id="rId29"/>
    <p:sldId id="646" r:id="rId30"/>
    <p:sldId id="648" r:id="rId31"/>
    <p:sldId id="649" r:id="rId32"/>
    <p:sldId id="650" r:id="rId33"/>
    <p:sldId id="642" r:id="rId34"/>
    <p:sldId id="643" r:id="rId35"/>
    <p:sldId id="644" r:id="rId36"/>
    <p:sldId id="651" r:id="rId37"/>
    <p:sldId id="65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880"/>
    <a:srgbClr val="DBEEF4"/>
    <a:srgbClr val="BFBFB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9" autoAdjust="0"/>
  </p:normalViewPr>
  <p:slideViewPr>
    <p:cSldViewPr>
      <p:cViewPr varScale="1">
        <p:scale>
          <a:sx n="126" d="100"/>
          <a:sy n="126" d="100"/>
        </p:scale>
        <p:origin x="-2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804AF-AC57-4B2C-A43D-B4B0388AF411}" type="datetimeFigureOut">
              <a:rPr lang="en-US" smtClean="0"/>
              <a:pPr/>
              <a:t>15-05-26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9410D-DA3A-42AE-9062-2F5B340A2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9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BCDBC-26FF-4D62-8BD6-DA4090E382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9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Ericsson AB 2012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6CAAD-C95D-4FFF-AB69-B1BB5B653BB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443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99" tIns="43799" rIns="87599" bIns="43799"/>
          <a:lstStyle>
            <a:lvl1pPr algn="l" defTabSz="8763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7156113" indent="-15841663" algn="l" defTabSz="876300">
              <a:defRPr>
                <a:solidFill>
                  <a:schemeClr val="tx1"/>
                </a:solidFill>
                <a:latin typeface="Arial" charset="0"/>
              </a:defRPr>
            </a:lvl4pPr>
            <a:lvl5pPr marL="17592675" indent="-15841663" algn="l" defTabSz="876300">
              <a:defRPr>
                <a:solidFill>
                  <a:schemeClr val="tx1"/>
                </a:solidFill>
                <a:latin typeface="Arial" charset="0"/>
              </a:defRPr>
            </a:lvl5pPr>
            <a:lvl6pPr marL="180498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5070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9642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94214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ea typeface="MS PGothic" pitchFamily="34" charset="-128"/>
              </a:rPr>
              <a:t> </a:t>
            </a:r>
          </a:p>
        </p:txBody>
      </p:sp>
      <p:sp>
        <p:nvSpPr>
          <p:cNvPr id="144387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99" tIns="43799" rIns="87599" bIns="43799" anchor="b"/>
          <a:lstStyle>
            <a:lvl1pPr algn="l" defTabSz="8763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7156113" indent="-15841663" algn="l" defTabSz="876300">
              <a:defRPr>
                <a:solidFill>
                  <a:schemeClr val="tx1"/>
                </a:solidFill>
                <a:latin typeface="Arial" charset="0"/>
              </a:defRPr>
            </a:lvl4pPr>
            <a:lvl5pPr marL="17592675" indent="-15841663" algn="l" defTabSz="876300">
              <a:defRPr>
                <a:solidFill>
                  <a:schemeClr val="tx1"/>
                </a:solidFill>
                <a:latin typeface="Arial" charset="0"/>
              </a:defRPr>
            </a:lvl5pPr>
            <a:lvl6pPr marL="180498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5070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9642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94214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ea typeface="MS PGothic" pitchFamily="34" charset="-128"/>
              </a:rPr>
              <a:t> </a:t>
            </a:r>
          </a:p>
        </p:txBody>
      </p:sp>
      <p:sp>
        <p:nvSpPr>
          <p:cNvPr id="144388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99" tIns="43799" rIns="87599" bIns="43799" anchor="b"/>
          <a:lstStyle>
            <a:lvl1pPr algn="l" defTabSz="8763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7156113" indent="-15841663" algn="l" defTabSz="876300">
              <a:defRPr>
                <a:solidFill>
                  <a:schemeClr val="tx1"/>
                </a:solidFill>
                <a:latin typeface="Arial" charset="0"/>
              </a:defRPr>
            </a:lvl4pPr>
            <a:lvl5pPr marL="17592675" indent="-15841663" algn="l" defTabSz="876300">
              <a:defRPr>
                <a:solidFill>
                  <a:schemeClr val="tx1"/>
                </a:solidFill>
                <a:latin typeface="Arial" charset="0"/>
              </a:defRPr>
            </a:lvl5pPr>
            <a:lvl6pPr marL="180498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5070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9642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94214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FCD6A98-E4B7-4DF8-956B-5B28A6E4037F}" type="slidenum">
              <a:rPr lang="en-US" sz="1200">
                <a:ea typeface="MS PGothic" pitchFamily="34" charset="-128"/>
              </a:rPr>
              <a:pPr algn="r"/>
              <a:t>12</a:t>
            </a:fld>
            <a:endParaRPr lang="en-US" sz="1200" dirty="0">
              <a:ea typeface="MS PGothic" pitchFamily="34" charset="-128"/>
            </a:endParaRPr>
          </a:p>
        </p:txBody>
      </p:sp>
      <p:sp>
        <p:nvSpPr>
          <p:cNvPr id="144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 lIns="87599" tIns="43799" rIns="87599" bIns="43799"/>
          <a:lstStyle/>
          <a:p>
            <a:pPr marL="228600" indent="-228600"/>
            <a:endParaRPr lang="sv-SE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Ericsson AB 2012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A3C8B-16CE-47E0-B63D-05F12D84BEF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464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99" tIns="43799" rIns="87599" bIns="43799"/>
          <a:lstStyle>
            <a:lvl1pPr algn="l" defTabSz="8763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7156113" indent="-15841663" algn="l" defTabSz="876300">
              <a:defRPr>
                <a:solidFill>
                  <a:schemeClr val="tx1"/>
                </a:solidFill>
                <a:latin typeface="Arial" charset="0"/>
              </a:defRPr>
            </a:lvl4pPr>
            <a:lvl5pPr marL="17592675" indent="-15841663" algn="l" defTabSz="876300">
              <a:defRPr>
                <a:solidFill>
                  <a:schemeClr val="tx1"/>
                </a:solidFill>
                <a:latin typeface="Arial" charset="0"/>
              </a:defRPr>
            </a:lvl5pPr>
            <a:lvl6pPr marL="180498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5070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9642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94214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ea typeface="MS PGothic" pitchFamily="34" charset="-128"/>
              </a:rPr>
              <a:t> </a:t>
            </a:r>
          </a:p>
        </p:txBody>
      </p:sp>
      <p:sp>
        <p:nvSpPr>
          <p:cNvPr id="146435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99" tIns="43799" rIns="87599" bIns="43799" anchor="b"/>
          <a:lstStyle>
            <a:lvl1pPr algn="l" defTabSz="8763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7156113" indent="-15841663" algn="l" defTabSz="876300">
              <a:defRPr>
                <a:solidFill>
                  <a:schemeClr val="tx1"/>
                </a:solidFill>
                <a:latin typeface="Arial" charset="0"/>
              </a:defRPr>
            </a:lvl4pPr>
            <a:lvl5pPr marL="17592675" indent="-15841663" algn="l" defTabSz="876300">
              <a:defRPr>
                <a:solidFill>
                  <a:schemeClr val="tx1"/>
                </a:solidFill>
                <a:latin typeface="Arial" charset="0"/>
              </a:defRPr>
            </a:lvl5pPr>
            <a:lvl6pPr marL="180498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5070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9642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94214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ea typeface="MS PGothic" pitchFamily="34" charset="-128"/>
              </a:rPr>
              <a:t> </a:t>
            </a:r>
          </a:p>
        </p:txBody>
      </p:sp>
      <p:sp>
        <p:nvSpPr>
          <p:cNvPr id="146436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99" tIns="43799" rIns="87599" bIns="43799" anchor="b"/>
          <a:lstStyle>
            <a:lvl1pPr algn="l" defTabSz="8763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7156113" indent="-15841663" algn="l" defTabSz="876300">
              <a:defRPr>
                <a:solidFill>
                  <a:schemeClr val="tx1"/>
                </a:solidFill>
                <a:latin typeface="Arial" charset="0"/>
              </a:defRPr>
            </a:lvl4pPr>
            <a:lvl5pPr marL="17592675" indent="-15841663" algn="l" defTabSz="876300">
              <a:defRPr>
                <a:solidFill>
                  <a:schemeClr val="tx1"/>
                </a:solidFill>
                <a:latin typeface="Arial" charset="0"/>
              </a:defRPr>
            </a:lvl5pPr>
            <a:lvl6pPr marL="180498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5070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9642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9421475" indent="-15841663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DBA2689-7F8A-4A0C-B21A-7F4D14332A33}" type="slidenum">
              <a:rPr lang="en-US" sz="1200">
                <a:ea typeface="MS PGothic" pitchFamily="34" charset="-128"/>
              </a:rPr>
              <a:pPr algn="r"/>
              <a:t>13</a:t>
            </a:fld>
            <a:endParaRPr lang="en-US" sz="1200" dirty="0">
              <a:ea typeface="MS PGothic" pitchFamily="34" charset="-128"/>
            </a:endParaRPr>
          </a:p>
        </p:txBody>
      </p:sp>
      <p:sp>
        <p:nvSpPr>
          <p:cNvPr id="146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 lIns="87599" tIns="43799" rIns="87599" bIns="43799"/>
          <a:lstStyle/>
          <a:p>
            <a:pPr>
              <a:lnSpc>
                <a:spcPct val="80000"/>
              </a:lnSpc>
            </a:pPr>
            <a:endParaRPr lang="sv-SE" sz="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FDFC25E-EF6A-4E83-9F64-29BF5BC6F19E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MEF 48021 </a:t>
            </a:r>
          </a:p>
        </p:txBody>
      </p:sp>
      <p:sp>
        <p:nvSpPr>
          <p:cNvPr id="53251" name="Rectangle 2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2014-01-17 </a:t>
            </a:r>
          </a:p>
        </p:txBody>
      </p:sp>
      <p:sp>
        <p:nvSpPr>
          <p:cNvPr id="53252" name="Rectangle 2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© Ericsson AB 2014 </a:t>
            </a:r>
          </a:p>
        </p:txBody>
      </p:sp>
      <p:sp>
        <p:nvSpPr>
          <p:cNvPr id="53253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B65795-9937-4D0F-B4CE-0353BCDEC6ED}" type="slidenum">
              <a:rPr lang="en-US" altLang="en-US" sz="1200" b="0" smtClean="0"/>
              <a:pPr eaLnBrk="1" hangingPunct="1"/>
              <a:t>15</a:t>
            </a:fld>
            <a:endParaRPr lang="en-US" altLang="en-US" sz="1200" b="0" smtClean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MEF 48021 </a:t>
            </a:r>
          </a:p>
        </p:txBody>
      </p:sp>
      <p:sp>
        <p:nvSpPr>
          <p:cNvPr id="54275" name="Rectangle 2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2014-01-17 </a:t>
            </a:r>
          </a:p>
        </p:txBody>
      </p:sp>
      <p:sp>
        <p:nvSpPr>
          <p:cNvPr id="54276" name="Rectangle 2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© Ericsson AB 2014 </a:t>
            </a:r>
          </a:p>
        </p:txBody>
      </p:sp>
      <p:sp>
        <p:nvSpPr>
          <p:cNvPr id="54277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F98312-5D99-4D0D-AC41-2A66A89718D8}" type="slidenum">
              <a:rPr lang="en-US" altLang="en-US" sz="1200" b="0" smtClean="0"/>
              <a:pPr eaLnBrk="1" hangingPunct="1"/>
              <a:t>16</a:t>
            </a:fld>
            <a:endParaRPr lang="en-US" altLang="en-US" sz="1200" b="0" smtClean="0"/>
          </a:p>
        </p:txBody>
      </p:sp>
      <p:sp>
        <p:nvSpPr>
          <p:cNvPr id="542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2" tIns="43536" rIns="87072" bIns="43536"/>
          <a:lstStyle/>
          <a:p>
            <a:pPr eaLnBrk="1" hangingPunct="1"/>
            <a:endParaRPr lang="en-US" altLang="en-US" sz="9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BCDBC-26FF-4D62-8BD6-DA4090E382B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2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202FC0-BCF2-4470-BA36-DA3E652BD104}" type="slidenum">
              <a:rPr lang="en-US" sz="1200" b="0"/>
              <a:pPr eaLnBrk="1" hangingPunct="1"/>
              <a:t>18</a:t>
            </a:fld>
            <a:endParaRPr lang="en-US" sz="1200" b="0" dirty="0"/>
          </a:p>
        </p:txBody>
      </p:sp>
      <p:sp>
        <p:nvSpPr>
          <p:cNvPr id="25605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© Ericsson AB 2012  </a:t>
            </a:r>
          </a:p>
        </p:txBody>
      </p:sp>
      <p:sp>
        <p:nvSpPr>
          <p:cNvPr id="256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2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F1FF9B-1C72-44E3-AAF9-00845882AED5}" type="slidenum">
              <a:rPr lang="en-US" sz="1200" b="0"/>
              <a:pPr eaLnBrk="1" hangingPunct="1"/>
              <a:t>19</a:t>
            </a:fld>
            <a:endParaRPr lang="en-US" sz="1200" b="0" dirty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© Ericsson AB 2012  </a:t>
            </a:r>
          </a:p>
        </p:txBody>
      </p:sp>
      <p:sp>
        <p:nvSpPr>
          <p:cNvPr id="28680" name="Rectangle 6"/>
          <p:cNvSpPr txBox="1">
            <a:spLocks noGrp="1" noChangeArrowheads="1"/>
          </p:cNvSpPr>
          <p:nvPr/>
        </p:nvSpPr>
        <p:spPr bwMode="auto">
          <a:xfrm>
            <a:off x="0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19" tIns="47710" rIns="95419" bIns="47710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300" b="0" dirty="0"/>
              <a:t>NRJ-12:007724 Uen, Rev PA1 </a:t>
            </a:r>
          </a:p>
        </p:txBody>
      </p:sp>
      <p:sp>
        <p:nvSpPr>
          <p:cNvPr id="28681" name="Rectangle 7"/>
          <p:cNvSpPr txBox="1">
            <a:spLocks noGrp="1" noChangeArrowheads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19" tIns="47710" rIns="95419" bIns="47710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BCCDCAB-EAC8-48CD-9925-DFF3D9ECA637}" type="slidenum">
              <a:rPr lang="en-US" sz="1300" b="0"/>
              <a:pPr algn="r" eaLnBrk="1" hangingPunct="1"/>
              <a:t>19</a:t>
            </a:fld>
            <a:endParaRPr lang="en-US" sz="1300" b="0" dirty="0"/>
          </a:p>
        </p:txBody>
      </p:sp>
      <p:sp>
        <p:nvSpPr>
          <p:cNvPr id="28683" name="Slide Number Placeholder 2"/>
          <p:cNvSpPr txBox="1">
            <a:spLocks noGrp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4" tIns="45163" rIns="90324" bIns="45163" anchor="b"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9EA42FD-F65B-41BC-B269-2FB07E7C1D4A}" type="slidenum">
              <a:rPr lang="en-US" sz="1200" b="0"/>
              <a:pPr algn="r" eaLnBrk="1" hangingPunct="1">
                <a:spcBef>
                  <a:spcPct val="50000"/>
                </a:spcBef>
              </a:pPr>
              <a:t>19</a:t>
            </a:fld>
            <a:endParaRPr lang="en-US" sz="1200" b="0" dirty="0"/>
          </a:p>
        </p:txBody>
      </p:sp>
      <p:sp>
        <p:nvSpPr>
          <p:cNvPr id="28685" name="Footer Placeholder 5"/>
          <p:cNvSpPr txBox="1">
            <a:spLocks noGrp="1"/>
          </p:cNvSpPr>
          <p:nvPr/>
        </p:nvSpPr>
        <p:spPr bwMode="auto">
          <a:xfrm>
            <a:off x="0" y="8685335"/>
            <a:ext cx="29707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4" tIns="45163" rIns="90324" bIns="45163" anchor="b"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0" dirty="0"/>
              <a:t>  </a:t>
            </a:r>
          </a:p>
        </p:txBody>
      </p:sp>
      <p:sp>
        <p:nvSpPr>
          <p:cNvPr id="286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87" name="Rectangle 3"/>
          <p:cNvSpPr>
            <a:spLocks noGrp="1"/>
          </p:cNvSpPr>
          <p:nvPr>
            <p:ph type="body" idx="1"/>
          </p:nvPr>
        </p:nvSpPr>
        <p:spPr>
          <a:xfrm>
            <a:off x="685800" y="4341935"/>
            <a:ext cx="5486400" cy="4114800"/>
          </a:xfrm>
          <a:noFill/>
        </p:spPr>
        <p:txBody>
          <a:bodyPr lIns="90324" tIns="45163" rIns="90324" bIns="4516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2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F1FF9B-1C72-44E3-AAF9-00845882AED5}" type="slidenum">
              <a:rPr lang="en-US" sz="1200" b="0"/>
              <a:pPr eaLnBrk="1" hangingPunct="1"/>
              <a:t>20</a:t>
            </a:fld>
            <a:endParaRPr lang="en-US" sz="1200" b="0" dirty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© Ericsson AB 2012  </a:t>
            </a:r>
          </a:p>
        </p:txBody>
      </p:sp>
      <p:sp>
        <p:nvSpPr>
          <p:cNvPr id="28680" name="Rectangle 6"/>
          <p:cNvSpPr txBox="1">
            <a:spLocks noGrp="1" noChangeArrowheads="1"/>
          </p:cNvSpPr>
          <p:nvPr/>
        </p:nvSpPr>
        <p:spPr bwMode="auto">
          <a:xfrm>
            <a:off x="0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19" tIns="47710" rIns="95419" bIns="47710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300" b="0" dirty="0"/>
              <a:t>NRJ-12:007724 Uen, Rev PA1 </a:t>
            </a:r>
          </a:p>
        </p:txBody>
      </p:sp>
      <p:sp>
        <p:nvSpPr>
          <p:cNvPr id="28681" name="Rectangle 7"/>
          <p:cNvSpPr txBox="1">
            <a:spLocks noGrp="1" noChangeArrowheads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19" tIns="47710" rIns="95419" bIns="47710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BCCDCAB-EAC8-48CD-9925-DFF3D9ECA637}" type="slidenum">
              <a:rPr lang="en-US" sz="1300" b="0"/>
              <a:pPr algn="r" eaLnBrk="1" hangingPunct="1"/>
              <a:t>20</a:t>
            </a:fld>
            <a:endParaRPr lang="en-US" sz="1300" b="0" dirty="0"/>
          </a:p>
        </p:txBody>
      </p:sp>
      <p:sp>
        <p:nvSpPr>
          <p:cNvPr id="28683" name="Slide Number Placeholder 2"/>
          <p:cNvSpPr txBox="1">
            <a:spLocks noGrp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4" tIns="45163" rIns="90324" bIns="45163" anchor="b"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9EA42FD-F65B-41BC-B269-2FB07E7C1D4A}" type="slidenum">
              <a:rPr lang="en-US" sz="1200" b="0"/>
              <a:pPr algn="r" eaLnBrk="1" hangingPunct="1">
                <a:spcBef>
                  <a:spcPct val="50000"/>
                </a:spcBef>
              </a:pPr>
              <a:t>20</a:t>
            </a:fld>
            <a:endParaRPr lang="en-US" sz="1200" b="0" dirty="0"/>
          </a:p>
        </p:txBody>
      </p:sp>
      <p:sp>
        <p:nvSpPr>
          <p:cNvPr id="28685" name="Footer Placeholder 5"/>
          <p:cNvSpPr txBox="1">
            <a:spLocks noGrp="1"/>
          </p:cNvSpPr>
          <p:nvPr/>
        </p:nvSpPr>
        <p:spPr bwMode="auto">
          <a:xfrm>
            <a:off x="0" y="8685335"/>
            <a:ext cx="29707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4" tIns="45163" rIns="90324" bIns="45163" anchor="b"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0" dirty="0"/>
              <a:t>  </a:t>
            </a:r>
          </a:p>
        </p:txBody>
      </p:sp>
      <p:sp>
        <p:nvSpPr>
          <p:cNvPr id="286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87" name="Rectangle 3"/>
          <p:cNvSpPr>
            <a:spLocks noGrp="1"/>
          </p:cNvSpPr>
          <p:nvPr>
            <p:ph type="body" idx="1"/>
          </p:nvPr>
        </p:nvSpPr>
        <p:spPr>
          <a:xfrm>
            <a:off x="685800" y="4341935"/>
            <a:ext cx="5486400" cy="4114800"/>
          </a:xfrm>
          <a:noFill/>
        </p:spPr>
        <p:txBody>
          <a:bodyPr lIns="90324" tIns="45163" rIns="90324" bIns="4516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MEF 48021 </a:t>
            </a:r>
          </a:p>
        </p:txBody>
      </p:sp>
      <p:sp>
        <p:nvSpPr>
          <p:cNvPr id="86019" name="Rectangle 2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2014-01-17 </a:t>
            </a:r>
          </a:p>
        </p:txBody>
      </p:sp>
      <p:sp>
        <p:nvSpPr>
          <p:cNvPr id="86020" name="Rectangle 2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© Ericsson AB 2014 </a:t>
            </a:r>
          </a:p>
        </p:txBody>
      </p:sp>
      <p:sp>
        <p:nvSpPr>
          <p:cNvPr id="86021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5CB92F-2BB6-4FF2-B0F9-EE8F2816DF37}" type="slidenum">
              <a:rPr lang="en-US" altLang="en-US" sz="1200" b="0" smtClean="0"/>
              <a:pPr eaLnBrk="1" hangingPunct="1"/>
              <a:t>21</a:t>
            </a:fld>
            <a:endParaRPr lang="en-US" altLang="en-US" sz="1200" b="0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0C9548-DFD0-4044-883F-84B620C04202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Ericsson AB 2012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39111-912C-4DD6-A8A1-65A95F49B9D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0D168A-A7EF-4ADC-9558-9FD31B4DB3ED}" type="datetime1">
              <a:rPr lang="en-US" sz="1200" b="0"/>
              <a:pPr eaLnBrk="1" hangingPunct="1"/>
              <a:t>15-05-26</a:t>
            </a:fld>
            <a:r>
              <a:rPr lang="en-US" sz="1200" b="0" dirty="0"/>
              <a:t>2011-10-19 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DC4DFA-BD44-45D3-A415-F201E627B3A3}" type="slidenum">
              <a:rPr lang="en-US" sz="1200" b="0"/>
              <a:pPr eaLnBrk="1" hangingPunct="1"/>
              <a:t>23</a:t>
            </a:fld>
            <a:endParaRPr lang="en-US" sz="1200" b="0" dirty="0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Backhaul and Synchronization for Heterogenous Networks  </a:t>
            </a:r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© Ericsson AB 2012  </a:t>
            </a:r>
          </a:p>
        </p:txBody>
      </p:sp>
      <p:sp>
        <p:nvSpPr>
          <p:cNvPr id="317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300" b="0" dirty="0"/>
              <a:t>SBM LTE R&amp;R WS 121010 Hetnet </a:t>
            </a:r>
          </a:p>
        </p:txBody>
      </p:sp>
      <p:sp>
        <p:nvSpPr>
          <p:cNvPr id="31751" name="Rectangle 3"/>
          <p:cNvSpPr txBox="1">
            <a:spLocks noGrp="1" noChangeArrowheads="1"/>
          </p:cNvSpPr>
          <p:nvPr/>
        </p:nvSpPr>
        <p:spPr bwMode="auto">
          <a:xfrm>
            <a:off x="3885667" y="0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0FA6A63-9AB8-48BA-BEF2-BB4098E45F95}" type="datetime1">
              <a:rPr lang="en-US" sz="1300" b="0"/>
              <a:pPr algn="r" eaLnBrk="1" hangingPunct="1"/>
              <a:t>15-05-26</a:t>
            </a:fld>
            <a:endParaRPr lang="en-US" sz="1300" b="0" dirty="0"/>
          </a:p>
        </p:txBody>
      </p:sp>
      <p:sp>
        <p:nvSpPr>
          <p:cNvPr id="31752" name="Rectangle 6"/>
          <p:cNvSpPr txBox="1">
            <a:spLocks noGrp="1" noChangeArrowheads="1"/>
          </p:cNvSpPr>
          <p:nvPr/>
        </p:nvSpPr>
        <p:spPr bwMode="auto">
          <a:xfrm>
            <a:off x="0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300" b="0" dirty="0"/>
              <a:t>NRJ-12:007724 Uen, Rev PA1 </a:t>
            </a:r>
          </a:p>
        </p:txBody>
      </p:sp>
      <p:sp>
        <p:nvSpPr>
          <p:cNvPr id="31753" name="Rectangle 7"/>
          <p:cNvSpPr txBox="1">
            <a:spLocks noGrp="1" noChangeArrowheads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1FCA11D-36EC-42DA-9A56-3F3722A68F19}" type="slidenum">
              <a:rPr lang="en-US" sz="1300" b="0"/>
              <a:pPr algn="r" eaLnBrk="1" hangingPunct="1"/>
              <a:t>23</a:t>
            </a:fld>
            <a:endParaRPr lang="en-US" sz="1300" b="0" dirty="0"/>
          </a:p>
        </p:txBody>
      </p:sp>
      <p:sp>
        <p:nvSpPr>
          <p:cNvPr id="31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405" tIns="47703" rIns="95405" bIns="4770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2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5C5386-1C2E-47EF-B786-BDCA148A7AB4}" type="slidenum">
              <a:rPr lang="en-US" sz="1200" b="0"/>
              <a:pPr eaLnBrk="1" hangingPunct="1"/>
              <a:t>24</a:t>
            </a:fld>
            <a:endParaRPr lang="en-US" sz="1200" b="0" dirty="0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© Ericsson AB 2012  </a:t>
            </a:r>
          </a:p>
        </p:txBody>
      </p:sp>
      <p:sp>
        <p:nvSpPr>
          <p:cNvPr id="32776" name="Rectangle 6"/>
          <p:cNvSpPr txBox="1">
            <a:spLocks noGrp="1" noChangeArrowheads="1"/>
          </p:cNvSpPr>
          <p:nvPr/>
        </p:nvSpPr>
        <p:spPr bwMode="auto">
          <a:xfrm>
            <a:off x="0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300" b="0" dirty="0"/>
              <a:t>NRJ-12:007724 Uen, Rev PA1 </a:t>
            </a:r>
          </a:p>
        </p:txBody>
      </p:sp>
      <p:sp>
        <p:nvSpPr>
          <p:cNvPr id="32777" name="Rectangle 7"/>
          <p:cNvSpPr txBox="1">
            <a:spLocks noGrp="1" noChangeArrowheads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57C5271-18EC-4DBD-92CB-5AE94AF9BBFD}" type="slidenum">
              <a:rPr lang="en-US" sz="1300" b="0"/>
              <a:pPr algn="r" eaLnBrk="1" hangingPunct="1"/>
              <a:t>24</a:t>
            </a:fld>
            <a:endParaRPr lang="en-US" sz="1300" b="0" dirty="0"/>
          </a:p>
        </p:txBody>
      </p:sp>
      <p:sp>
        <p:nvSpPr>
          <p:cNvPr id="32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405" tIns="47703" rIns="95405" bIns="4770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2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AC2BC2-2664-4C7C-B980-4490231FAB6D}" type="slidenum">
              <a:rPr lang="en-US" sz="1200" b="0"/>
              <a:pPr eaLnBrk="1" hangingPunct="1"/>
              <a:t>25</a:t>
            </a:fld>
            <a:endParaRPr lang="en-US" sz="1200" b="0" dirty="0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© Ericsson AB 2012  </a:t>
            </a:r>
          </a:p>
        </p:txBody>
      </p:sp>
      <p:sp>
        <p:nvSpPr>
          <p:cNvPr id="33800" name="Rectangle 6"/>
          <p:cNvSpPr txBox="1">
            <a:spLocks noGrp="1" noChangeArrowheads="1"/>
          </p:cNvSpPr>
          <p:nvPr/>
        </p:nvSpPr>
        <p:spPr bwMode="auto">
          <a:xfrm>
            <a:off x="0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300" b="0" dirty="0"/>
              <a:t>NRJ-12:007724 Uen, Rev PA1 </a:t>
            </a:r>
          </a:p>
        </p:txBody>
      </p:sp>
      <p:sp>
        <p:nvSpPr>
          <p:cNvPr id="33801" name="Rectangle 7"/>
          <p:cNvSpPr txBox="1">
            <a:spLocks noGrp="1" noChangeArrowheads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 anchor="b"/>
          <a:lstStyle>
            <a:lvl1pPr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14FFCAB-3AF3-4D84-8C00-E9BDCCFC4CBC}" type="slidenum">
              <a:rPr lang="en-US" sz="1300" b="0"/>
              <a:pPr algn="r" eaLnBrk="1" hangingPunct="1"/>
              <a:t>25</a:t>
            </a:fld>
            <a:endParaRPr lang="en-US" sz="1300" b="0" dirty="0"/>
          </a:p>
        </p:txBody>
      </p:sp>
      <p:sp>
        <p:nvSpPr>
          <p:cNvPr id="33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405" tIns="47703" rIns="95405" bIns="4770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BCDBC-26FF-4D62-8BD6-DA4090E382B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29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2014-01-27 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D5FF18-FED0-4CA4-AD00-AE4948762166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 </a:t>
            </a:r>
          </a:p>
        </p:txBody>
      </p:sp>
      <p:sp>
        <p:nvSpPr>
          <p:cNvPr id="27653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</a:p>
        </p:txBody>
      </p:sp>
      <p:sp>
        <p:nvSpPr>
          <p:cNvPr id="276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/>
          <a:lstStyle>
            <a:lvl1pPr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300"/>
              <a:t>SBM LTE R&amp;R WS 121010 Hetnet </a:t>
            </a:r>
          </a:p>
        </p:txBody>
      </p:sp>
      <p:sp>
        <p:nvSpPr>
          <p:cNvPr id="27655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/>
          <a:lstStyle>
            <a:lvl1pPr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0FE80C-A918-4793-9F45-99B62CE81E32}" type="datetime1">
              <a:rPr lang="en-US" sz="1300"/>
              <a:pPr algn="r" eaLnBrk="1" hangingPunct="1">
                <a:spcBef>
                  <a:spcPct val="0"/>
                </a:spcBef>
              </a:pPr>
              <a:t>15-05-26</a:t>
            </a:fld>
            <a:endParaRPr lang="en-US" sz="1300"/>
          </a:p>
        </p:txBody>
      </p:sp>
      <p:sp>
        <p:nvSpPr>
          <p:cNvPr id="27656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 anchor="b"/>
          <a:lstStyle>
            <a:lvl1pPr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300"/>
              <a:t>NRJ-12:007724 Uen, Rev PA1 </a:t>
            </a:r>
          </a:p>
        </p:txBody>
      </p:sp>
      <p:sp>
        <p:nvSpPr>
          <p:cNvPr id="2765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5" tIns="47703" rIns="95405" bIns="47703" anchor="b"/>
          <a:lstStyle>
            <a:lvl1pPr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40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0906AA-E530-4E3D-ABD4-8962E6BEBE4B}" type="slidenum">
              <a:rPr lang="en-US" sz="1300"/>
              <a:pPr algn="r" eaLnBrk="1" hangingPunct="1">
                <a:spcBef>
                  <a:spcPct val="0"/>
                </a:spcBef>
              </a:pPr>
              <a:t>29</a:t>
            </a:fld>
            <a:endParaRPr lang="en-US" sz="1300"/>
          </a:p>
        </p:txBody>
      </p:sp>
      <p:sp>
        <p:nvSpPr>
          <p:cNvPr id="27658" name="Date Placeholder 1"/>
          <p:cNvSpPr txBox="1">
            <a:spLocks noGrp="1"/>
          </p:cNvSpPr>
          <p:nvPr/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1" tIns="45156" rIns="90311" bIns="45156"/>
          <a:lstStyle>
            <a:lvl1pPr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2929298-ECA6-4585-8D7B-474871ADB935}" type="datetime1">
              <a:rPr lang="en-US" sz="1200"/>
              <a:pPr algn="r" eaLnBrk="1" hangingPunct="1"/>
              <a:t>15-05-26</a:t>
            </a:fld>
            <a:r>
              <a:rPr lang="en-US" sz="1200"/>
              <a:t>2011-10-19 </a:t>
            </a:r>
          </a:p>
        </p:txBody>
      </p:sp>
      <p:sp>
        <p:nvSpPr>
          <p:cNvPr id="27659" name="Slide Number Placeholder 2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1" tIns="45156" rIns="90311" bIns="45156" anchor="b"/>
          <a:lstStyle>
            <a:lvl1pPr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4039BD-C0BE-49BC-9E46-CC74BF4680CD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27660" name="Header Placeholder 3"/>
          <p:cNvSpPr txBox="1">
            <a:spLocks noGrp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1" tIns="45156" rIns="90311" bIns="45156"/>
          <a:lstStyle>
            <a:lvl1pPr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200"/>
              <a:t>metroPCS  </a:t>
            </a:r>
          </a:p>
        </p:txBody>
      </p:sp>
      <p:sp>
        <p:nvSpPr>
          <p:cNvPr id="27661" name="Footer Placeholder 5"/>
          <p:cNvSpPr txBox="1">
            <a:spLocks noGrp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1" tIns="45156" rIns="90311" bIns="45156" anchor="b"/>
          <a:lstStyle>
            <a:lvl1pPr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200"/>
              <a:t>  </a:t>
            </a:r>
          </a:p>
        </p:txBody>
      </p:sp>
      <p:sp>
        <p:nvSpPr>
          <p:cNvPr id="276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0311" tIns="45156" rIns="90311" bIns="4515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2014-01-27 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E869F0-9092-4F99-8A61-CF2C14BC3E55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 </a:t>
            </a: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2014-01-27 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DE7FA0-ADE2-4A97-AB18-1042A0EFE49C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Ericsson AB 2012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C7A9D-A352-40D3-A2B7-D2BC9BE36F1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Ericsson AB 2012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8D5F2-1544-4FA5-B687-82CF0956503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MEF 48021 </a:t>
            </a:r>
          </a:p>
        </p:txBody>
      </p:sp>
      <p:sp>
        <p:nvSpPr>
          <p:cNvPr id="70659" name="Rectangle 2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2014-01-17 </a:t>
            </a:r>
          </a:p>
        </p:txBody>
      </p:sp>
      <p:sp>
        <p:nvSpPr>
          <p:cNvPr id="70660" name="Rectangle 2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 smtClean="0"/>
              <a:t>© Ericsson AB 2014 </a:t>
            </a:r>
          </a:p>
        </p:txBody>
      </p:sp>
      <p:sp>
        <p:nvSpPr>
          <p:cNvPr id="70661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74B7D8-5226-407E-9BEE-090063F7E190}" type="slidenum">
              <a:rPr lang="en-US" altLang="en-US" sz="1200" b="0" smtClean="0"/>
              <a:pPr eaLnBrk="1" hangingPunct="1"/>
              <a:t>34</a:t>
            </a:fld>
            <a:endParaRPr lang="en-US" altLang="en-US" sz="1200" b="0" smtClean="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2014-01-27 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692262-AD70-49AD-9330-ED7E56747D18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6129-99C3-4AF8-A40B-6A4A15B9993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3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FEFA0C-6B10-4240-9C4A-0C5AE88C334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1" indent="-285719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79" indent="-228576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31" indent="-228576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83" indent="-228576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34" indent="-228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86" indent="-228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789" indent="-228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7D53FE-E3AC-444C-AC06-01EE3486EB7E}" type="slidenum">
              <a:rPr lang="en-US" sz="1200" smtClean="0"/>
              <a:pPr eaLnBrk="1" hangingPunct="1"/>
              <a:t>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7B377C-F346-4501-9449-2E5411DD885A}" type="slidenum">
              <a:rPr lang="x-none" sz="1200" smtClean="0"/>
              <a:pPr eaLnBrk="1" hangingPunct="1"/>
              <a:t>10</a:t>
            </a:fld>
            <a:endParaRPr lang="en-US" sz="1200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BCDBC-26FF-4D62-8BD6-DA4090E382B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5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82502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79898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01330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21840"/>
            <a:ext cx="9144000" cy="12143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flogo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1785" y="1228045"/>
            <a:ext cx="2542976" cy="7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4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29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79918" y="6493743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002060"/>
                </a:solidFill>
              </a:rPr>
              <a:pPr algn="r"/>
              <a:t>‹#›</a:t>
            </a:fld>
            <a:endParaRPr lang="en-US" altLang="zh-CN" sz="1200" dirty="0">
              <a:solidFill>
                <a:srgbClr val="002060"/>
              </a:solidFill>
            </a:endParaRPr>
          </a:p>
        </p:txBody>
      </p:sp>
      <p:pic>
        <p:nvPicPr>
          <p:cNvPr id="9" name="Picture 8" descr="mefpurp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0090" y="6528186"/>
            <a:ext cx="817954" cy="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3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79918" y="6493743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002060"/>
                </a:solidFill>
              </a:rPr>
              <a:pPr algn="r"/>
              <a:t>‹#›</a:t>
            </a:fld>
            <a:endParaRPr lang="en-US" altLang="zh-CN" sz="1200" dirty="0">
              <a:solidFill>
                <a:srgbClr val="002060"/>
              </a:solidFill>
            </a:endParaRPr>
          </a:p>
        </p:txBody>
      </p:sp>
      <p:pic>
        <p:nvPicPr>
          <p:cNvPr id="9" name="Picture 8" descr="mefpurp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0090" y="6528186"/>
            <a:ext cx="817954" cy="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105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64" y="268250"/>
            <a:ext cx="1587877" cy="316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152527"/>
            <a:ext cx="8424000" cy="1332000"/>
          </a:xfrm>
        </p:spPr>
        <p:txBody>
          <a:bodyPr rIns="360000" anchor="b" anchorCtr="0"/>
          <a:lstStyle>
            <a:lvl1pPr algn="r">
              <a:lnSpc>
                <a:spcPct val="85000"/>
              </a:lnSpc>
              <a:defRPr sz="440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923" y="2484000"/>
            <a:ext cx="8424000" cy="720000"/>
          </a:xfrm>
        </p:spPr>
        <p:txBody>
          <a:bodyPr rIns="360000"/>
          <a:lstStyle>
            <a:lvl1pPr marL="0" indent="0" algn="r">
              <a:spcBef>
                <a:spcPts val="600"/>
              </a:spcBef>
              <a:buNone/>
              <a:defRPr sz="2800">
                <a:solidFill>
                  <a:schemeClr val="tx2"/>
                </a:solidFill>
                <a:latin typeface="Museo 9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26" name="Picture 2" descr="C:\Temp\IEcache\Content.IE5\HACAVT3K\MEF-banner-graphic-source_101188165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859536"/>
            <a:ext cx="9144001" cy="59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990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8774" y="1368000"/>
            <a:ext cx="6480000" cy="52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allout Template" hidden="1"/>
          <p:cNvSpPr/>
          <p:nvPr userDrawn="1"/>
        </p:nvSpPr>
        <p:spPr bwMode="gray">
          <a:xfrm>
            <a:off x="5086349" y="1428020"/>
            <a:ext cx="3619501" cy="3563080"/>
          </a:xfrm>
          <a:custGeom>
            <a:avLst/>
            <a:gdLst>
              <a:gd name="connsiteX0" fmla="*/ 0 w 2592000"/>
              <a:gd name="connsiteY0" fmla="*/ 0 h 4935339"/>
              <a:gd name="connsiteX1" fmla="*/ 202502 w 2592000"/>
              <a:gd name="connsiteY1" fmla="*/ 162027 h 4935339"/>
              <a:gd name="connsiteX2" fmla="*/ 2592000 w 2592000"/>
              <a:gd name="connsiteY2" fmla="*/ 162027 h 4935339"/>
              <a:gd name="connsiteX3" fmla="*/ 2592000 w 2592000"/>
              <a:gd name="connsiteY3" fmla="*/ 4935339 h 4935339"/>
              <a:gd name="connsiteX4" fmla="*/ 0 w 2592000"/>
              <a:gd name="connsiteY4" fmla="*/ 4935339 h 4935339"/>
              <a:gd name="connsiteX5" fmla="*/ 0 w 2592000"/>
              <a:gd name="connsiteY5" fmla="*/ 0 h 4935339"/>
              <a:gd name="connsiteX0" fmla="*/ 7575 w 2599575"/>
              <a:gd name="connsiteY0" fmla="*/ 0 h 4935339"/>
              <a:gd name="connsiteX1" fmla="*/ 210077 w 2599575"/>
              <a:gd name="connsiteY1" fmla="*/ 162027 h 4935339"/>
              <a:gd name="connsiteX2" fmla="*/ 2599575 w 2599575"/>
              <a:gd name="connsiteY2" fmla="*/ 162027 h 4935339"/>
              <a:gd name="connsiteX3" fmla="*/ 2599575 w 2599575"/>
              <a:gd name="connsiteY3" fmla="*/ 4935339 h 4935339"/>
              <a:gd name="connsiteX4" fmla="*/ 7575 w 2599575"/>
              <a:gd name="connsiteY4" fmla="*/ 4935339 h 4935339"/>
              <a:gd name="connsiteX5" fmla="*/ 0 w 2599575"/>
              <a:gd name="connsiteY5" fmla="*/ 162553 h 4935339"/>
              <a:gd name="connsiteX6" fmla="*/ 7575 w 2599575"/>
              <a:gd name="connsiteY6" fmla="*/ 0 h 4935339"/>
              <a:gd name="connsiteX0" fmla="*/ 7575 w 2599575"/>
              <a:gd name="connsiteY0" fmla="*/ 0 h 4935339"/>
              <a:gd name="connsiteX1" fmla="*/ 210077 w 2599575"/>
              <a:gd name="connsiteY1" fmla="*/ 162027 h 4935339"/>
              <a:gd name="connsiteX2" fmla="*/ 210077 w 2599575"/>
              <a:gd name="connsiteY2" fmla="*/ 162026 h 4935339"/>
              <a:gd name="connsiteX3" fmla="*/ 2599575 w 2599575"/>
              <a:gd name="connsiteY3" fmla="*/ 4935339 h 4935339"/>
              <a:gd name="connsiteX4" fmla="*/ 7575 w 2599575"/>
              <a:gd name="connsiteY4" fmla="*/ 4935339 h 4935339"/>
              <a:gd name="connsiteX5" fmla="*/ 0 w 2599575"/>
              <a:gd name="connsiteY5" fmla="*/ 162553 h 4935339"/>
              <a:gd name="connsiteX6" fmla="*/ 7575 w 2599575"/>
              <a:gd name="connsiteY6" fmla="*/ 0 h 4935339"/>
              <a:gd name="connsiteX0" fmla="*/ 0 w 2599575"/>
              <a:gd name="connsiteY0" fmla="*/ 4935339 h 4935339"/>
              <a:gd name="connsiteX1" fmla="*/ 210077 w 2599575"/>
              <a:gd name="connsiteY1" fmla="*/ 162027 h 4935339"/>
              <a:gd name="connsiteX2" fmla="*/ 210077 w 2599575"/>
              <a:gd name="connsiteY2" fmla="*/ 162026 h 4935339"/>
              <a:gd name="connsiteX3" fmla="*/ 2599575 w 2599575"/>
              <a:gd name="connsiteY3" fmla="*/ 4935339 h 4935339"/>
              <a:gd name="connsiteX4" fmla="*/ 7575 w 2599575"/>
              <a:gd name="connsiteY4" fmla="*/ 4935339 h 4935339"/>
              <a:gd name="connsiteX5" fmla="*/ 0 w 2599575"/>
              <a:gd name="connsiteY5" fmla="*/ 162553 h 4935339"/>
              <a:gd name="connsiteX6" fmla="*/ 7575 w 2599575"/>
              <a:gd name="connsiteY6" fmla="*/ 0 h 4935339"/>
              <a:gd name="connsiteX0" fmla="*/ 0 w 2599575"/>
              <a:gd name="connsiteY0" fmla="*/ 4935339 h 4935339"/>
              <a:gd name="connsiteX1" fmla="*/ 0 w 2599575"/>
              <a:gd name="connsiteY1" fmla="*/ 0 h 4935339"/>
              <a:gd name="connsiteX2" fmla="*/ 210077 w 2599575"/>
              <a:gd name="connsiteY2" fmla="*/ 162026 h 4935339"/>
              <a:gd name="connsiteX3" fmla="*/ 2599575 w 2599575"/>
              <a:gd name="connsiteY3" fmla="*/ 4935339 h 4935339"/>
              <a:gd name="connsiteX4" fmla="*/ 7575 w 2599575"/>
              <a:gd name="connsiteY4" fmla="*/ 4935339 h 4935339"/>
              <a:gd name="connsiteX5" fmla="*/ 0 w 2599575"/>
              <a:gd name="connsiteY5" fmla="*/ 162553 h 4935339"/>
              <a:gd name="connsiteX6" fmla="*/ 7575 w 2599575"/>
              <a:gd name="connsiteY6" fmla="*/ 0 h 4935339"/>
              <a:gd name="connsiteX0" fmla="*/ 0 w 2599575"/>
              <a:gd name="connsiteY0" fmla="*/ 5170460 h 5170460"/>
              <a:gd name="connsiteX1" fmla="*/ 0 w 2599575"/>
              <a:gd name="connsiteY1" fmla="*/ 235121 h 5170460"/>
              <a:gd name="connsiteX2" fmla="*/ 0 w 2599575"/>
              <a:gd name="connsiteY2" fmla="*/ 0 h 5170460"/>
              <a:gd name="connsiteX3" fmla="*/ 2599575 w 2599575"/>
              <a:gd name="connsiteY3" fmla="*/ 5170460 h 5170460"/>
              <a:gd name="connsiteX4" fmla="*/ 7575 w 2599575"/>
              <a:gd name="connsiteY4" fmla="*/ 5170460 h 5170460"/>
              <a:gd name="connsiteX5" fmla="*/ 0 w 2599575"/>
              <a:gd name="connsiteY5" fmla="*/ 397674 h 5170460"/>
              <a:gd name="connsiteX6" fmla="*/ 7575 w 2599575"/>
              <a:gd name="connsiteY6" fmla="*/ 235121 h 5170460"/>
              <a:gd name="connsiteX0" fmla="*/ 0 w 145439"/>
              <a:gd name="connsiteY0" fmla="*/ 5170460 h 5170460"/>
              <a:gd name="connsiteX1" fmla="*/ 0 w 145439"/>
              <a:gd name="connsiteY1" fmla="*/ 235121 h 5170460"/>
              <a:gd name="connsiteX2" fmla="*/ 0 w 145439"/>
              <a:gd name="connsiteY2" fmla="*/ 0 h 5170460"/>
              <a:gd name="connsiteX3" fmla="*/ 145439 w 145439"/>
              <a:gd name="connsiteY3" fmla="*/ 235121 h 5170460"/>
              <a:gd name="connsiteX4" fmla="*/ 7575 w 145439"/>
              <a:gd name="connsiteY4" fmla="*/ 5170460 h 5170460"/>
              <a:gd name="connsiteX5" fmla="*/ 0 w 145439"/>
              <a:gd name="connsiteY5" fmla="*/ 397674 h 5170460"/>
              <a:gd name="connsiteX6" fmla="*/ 7575 w 145439"/>
              <a:gd name="connsiteY6" fmla="*/ 235121 h 5170460"/>
              <a:gd name="connsiteX0" fmla="*/ 0 w 2599575"/>
              <a:gd name="connsiteY0" fmla="*/ 5170460 h 5170460"/>
              <a:gd name="connsiteX1" fmla="*/ 0 w 2599575"/>
              <a:gd name="connsiteY1" fmla="*/ 235121 h 5170460"/>
              <a:gd name="connsiteX2" fmla="*/ 0 w 2599575"/>
              <a:gd name="connsiteY2" fmla="*/ 0 h 5170460"/>
              <a:gd name="connsiteX3" fmla="*/ 145439 w 2599575"/>
              <a:gd name="connsiteY3" fmla="*/ 235121 h 5170460"/>
              <a:gd name="connsiteX4" fmla="*/ 2599575 w 2599575"/>
              <a:gd name="connsiteY4" fmla="*/ 235121 h 5170460"/>
              <a:gd name="connsiteX5" fmla="*/ 0 w 2599575"/>
              <a:gd name="connsiteY5" fmla="*/ 397674 h 5170460"/>
              <a:gd name="connsiteX6" fmla="*/ 7575 w 2599575"/>
              <a:gd name="connsiteY6" fmla="*/ 235121 h 5170460"/>
              <a:gd name="connsiteX0" fmla="*/ 0 w 2599575"/>
              <a:gd name="connsiteY0" fmla="*/ 5170460 h 5170460"/>
              <a:gd name="connsiteX1" fmla="*/ 0 w 2599575"/>
              <a:gd name="connsiteY1" fmla="*/ 235121 h 5170460"/>
              <a:gd name="connsiteX2" fmla="*/ 0 w 2599575"/>
              <a:gd name="connsiteY2" fmla="*/ 0 h 5170460"/>
              <a:gd name="connsiteX3" fmla="*/ 145439 w 2599575"/>
              <a:gd name="connsiteY3" fmla="*/ 235121 h 5170460"/>
              <a:gd name="connsiteX4" fmla="*/ 2599575 w 2599575"/>
              <a:gd name="connsiteY4" fmla="*/ 235121 h 5170460"/>
              <a:gd name="connsiteX5" fmla="*/ 2599575 w 2599575"/>
              <a:gd name="connsiteY5" fmla="*/ 5170460 h 5170460"/>
              <a:gd name="connsiteX6" fmla="*/ 7575 w 2599575"/>
              <a:gd name="connsiteY6" fmla="*/ 235121 h 5170460"/>
              <a:gd name="connsiteX0" fmla="*/ 0 w 2599575"/>
              <a:gd name="connsiteY0" fmla="*/ 5170460 h 5170460"/>
              <a:gd name="connsiteX1" fmla="*/ 0 w 2599575"/>
              <a:gd name="connsiteY1" fmla="*/ 235121 h 5170460"/>
              <a:gd name="connsiteX2" fmla="*/ 0 w 2599575"/>
              <a:gd name="connsiteY2" fmla="*/ 0 h 5170460"/>
              <a:gd name="connsiteX3" fmla="*/ 145439 w 2599575"/>
              <a:gd name="connsiteY3" fmla="*/ 235121 h 5170460"/>
              <a:gd name="connsiteX4" fmla="*/ 2599575 w 2599575"/>
              <a:gd name="connsiteY4" fmla="*/ 235121 h 5170460"/>
              <a:gd name="connsiteX5" fmla="*/ 2599575 w 2599575"/>
              <a:gd name="connsiteY5" fmla="*/ 5170460 h 5170460"/>
              <a:gd name="connsiteX6" fmla="*/ 0 w 2599575"/>
              <a:gd name="connsiteY6" fmla="*/ 5170460 h 517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9575" h="5170460">
                <a:moveTo>
                  <a:pt x="0" y="5170460"/>
                </a:moveTo>
                <a:lnTo>
                  <a:pt x="0" y="235121"/>
                </a:lnTo>
                <a:lnTo>
                  <a:pt x="0" y="0"/>
                </a:lnTo>
                <a:lnTo>
                  <a:pt x="145439" y="235121"/>
                </a:lnTo>
                <a:lnTo>
                  <a:pt x="2599575" y="235121"/>
                </a:lnTo>
                <a:lnTo>
                  <a:pt x="2599575" y="5170460"/>
                </a:lnTo>
                <a:lnTo>
                  <a:pt x="0" y="5170460"/>
                </a:lnTo>
                <a:close/>
              </a:path>
            </a:pathLst>
          </a:custGeom>
          <a:ln w="76200">
            <a:solidFill>
              <a:schemeClr val="bg2"/>
            </a:solidFill>
            <a:miter lim="800000"/>
          </a:ln>
        </p:spPr>
        <p:txBody>
          <a:bodyPr wrap="square" lIns="90000" tIns="360000" rIns="72000" bIns="36000" rtlCol="0">
            <a:noAutofit/>
          </a:bodyPr>
          <a:lstStyle/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rgbClr val="BED432"/>
              </a:buClr>
              <a:buSzPct val="130000"/>
              <a:buFont typeface="Arial" pitchFamily="34" charset="0"/>
              <a:buChar char="▪"/>
            </a:pPr>
            <a:endParaRPr lang="en-GB" sz="1400" dirty="0">
              <a:solidFill>
                <a:srgbClr val="5A5A5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312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9920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8775" y="1368000"/>
            <a:ext cx="4032000" cy="52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52000" y="1368000"/>
            <a:ext cx="4032000" cy="52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6032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270000"/>
            <a:ext cx="1587877" cy="316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152527"/>
            <a:ext cx="8424000" cy="1332000"/>
          </a:xfrm>
        </p:spPr>
        <p:txBody>
          <a:bodyPr rIns="360000" anchor="b" anchorCtr="0"/>
          <a:lstStyle>
            <a:lvl1pPr algn="r">
              <a:lnSpc>
                <a:spcPct val="85000"/>
              </a:lnSpc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923" y="2484000"/>
            <a:ext cx="8424000" cy="720000"/>
          </a:xfrm>
        </p:spPr>
        <p:txBody>
          <a:bodyPr rIns="360000"/>
          <a:lstStyle>
            <a:lvl1pPr marL="0" indent="0" algn="r">
              <a:spcBef>
                <a:spcPts val="600"/>
              </a:spcBef>
              <a:buNone/>
              <a:defRPr sz="2800">
                <a:solidFill>
                  <a:schemeClr val="tx2"/>
                </a:solidFill>
                <a:latin typeface="Museo 9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58000" y="658880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BA680C35-58CC-457F-8DE4-56EEF79673AC}" type="slidenum">
              <a:rPr lang="en-GB" sz="800" b="1" smtClean="0">
                <a:solidFill>
                  <a:srgbClr val="FFFFFF"/>
                </a:solidFill>
                <a:cs typeface="Arial" pitchFamily="34" charset="0"/>
              </a:rPr>
              <a:pPr algn="r"/>
              <a:t>‹#›</a:t>
            </a:fld>
            <a:endParaRPr lang="en-GB" sz="8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648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82502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79898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01330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21840"/>
            <a:ext cx="9144000" cy="12143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the mef semin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1523" y="924465"/>
            <a:ext cx="2200955" cy="1026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25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59999" y="5400000"/>
            <a:ext cx="8424000" cy="1538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/>
            <a:r>
              <a:rPr lang="en-GB" sz="1000" b="1" dirty="0">
                <a:solidFill>
                  <a:srgbClr val="FFFFFF"/>
                </a:solidFill>
                <a:cs typeface="Arial" pitchFamily="34" charset="0"/>
              </a:rPr>
              <a:t>Amsterdam • Brussels • Copenhagen • Dublin • Dusseldorf • Frankfurt • Hilversum • London • Madrid • Paris • Stockholm • Vienna • </a:t>
            </a:r>
            <a:r>
              <a:rPr lang="en-GB" sz="1000" b="1" dirty="0" smtClean="0">
                <a:solidFill>
                  <a:srgbClr val="FFFFFF"/>
                </a:solidFill>
                <a:cs typeface="Arial" pitchFamily="34" charset="0"/>
              </a:rPr>
              <a:t>Zurich</a:t>
            </a:r>
            <a:r>
              <a:rPr lang="en-GB" sz="1000" b="1" dirty="0">
                <a:solidFill>
                  <a:srgbClr val="FFFFFF"/>
                </a:solidFill>
                <a:cs typeface="Arial" pitchFamily="34" charset="0"/>
              </a:rPr>
              <a:t/>
            </a:r>
            <a:br>
              <a:rPr lang="en-GB" sz="1000" b="1" dirty="0">
                <a:solidFill>
                  <a:srgbClr val="FFFFFF"/>
                </a:solidFill>
                <a:cs typeface="Arial" pitchFamily="34" charset="0"/>
              </a:rPr>
            </a:br>
            <a:endParaRPr lang="en-GB" sz="10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0000" y="6012000"/>
            <a:ext cx="170867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dirty="0">
                <a:solidFill>
                  <a:srgbClr val="BED432"/>
                </a:solidFill>
                <a:cs typeface="Arial" pitchFamily="34" charset="0"/>
              </a:rPr>
              <a:t>www.interxion.com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08" y="4748810"/>
            <a:ext cx="1587877" cy="3169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59999" y="5220000"/>
            <a:ext cx="8424000" cy="9144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60000" y="1152525"/>
            <a:ext cx="8424000" cy="1332000"/>
          </a:xfrm>
          <a:prstGeom prst="rect">
            <a:avLst/>
          </a:prstGeom>
        </p:spPr>
        <p:txBody>
          <a:bodyPr vert="horz" lIns="0" tIns="0" rIns="36000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Museo 900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9B9B9B"/>
                </a:solidFill>
              </a:rPr>
              <a:t>THANK</a:t>
            </a:r>
            <a:br>
              <a:rPr lang="en-GB" dirty="0" smtClean="0">
                <a:solidFill>
                  <a:srgbClr val="9B9B9B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YOU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34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854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144855"/>
            <a:ext cx="9144000" cy="6709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5420"/>
            <a:ext cx="9144000" cy="68305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9144000" cy="106253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44855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792927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1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/>
            </a:lvl1pPr>
            <a:lvl2pPr marL="684213" indent="-342900">
              <a:spcBef>
                <a:spcPts val="0"/>
              </a:spcBef>
              <a:spcAft>
                <a:spcPts val="300"/>
              </a:spcAft>
              <a:defRPr/>
            </a:lvl2pPr>
            <a:lvl3pPr marL="974725" indent="-290513">
              <a:spcBef>
                <a:spcPts val="0"/>
              </a:spcBef>
              <a:spcAft>
                <a:spcPts val="300"/>
              </a:spcAft>
              <a:defRPr/>
            </a:lvl3pPr>
            <a:lvl4pPr marL="1255713" indent="-280988">
              <a:spcBef>
                <a:spcPts val="0"/>
              </a:spcBef>
              <a:spcAft>
                <a:spcPts val="300"/>
              </a:spcAft>
              <a:defRPr/>
            </a:lvl4pPr>
            <a:lvl5pPr marL="1598613" indent="-342900"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3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96752"/>
            <a:ext cx="8348450" cy="4929411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32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1825" indent="-2905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8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725" indent="-3429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4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038" indent="-3413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98613" indent="-2825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6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000360"/>
            <a:ext cx="8449100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 marL="742950" indent="-401638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  <a:defRPr>
                <a:solidFill>
                  <a:schemeClr val="tx1"/>
                </a:solidFill>
              </a:defRPr>
            </a:lvl2pPr>
            <a:lvl3pPr marL="1085850" indent="-34290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376363" indent="-290513">
              <a:spcBef>
                <a:spcPts val="0"/>
              </a:spcBef>
              <a:spcAft>
                <a:spcPts val="300"/>
              </a:spcAft>
              <a:tabLst/>
              <a:defRPr>
                <a:solidFill>
                  <a:schemeClr val="tx1"/>
                </a:solidFill>
              </a:defRPr>
            </a:lvl4pPr>
            <a:lvl5pPr marL="1657350" indent="-280988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0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772675"/>
            <a:ext cx="9144000" cy="6085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0" y="1000360"/>
            <a:ext cx="8794232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 marL="742950" indent="-401638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  <a:defRPr>
                <a:solidFill>
                  <a:schemeClr val="tx1"/>
                </a:solidFill>
              </a:defRPr>
            </a:lvl2pPr>
            <a:lvl3pPr marL="1085850" indent="-34290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376363" indent="-290513">
              <a:spcBef>
                <a:spcPts val="0"/>
              </a:spcBef>
              <a:spcAft>
                <a:spcPts val="300"/>
              </a:spcAft>
              <a:tabLst/>
              <a:defRPr>
                <a:solidFill>
                  <a:schemeClr val="tx1"/>
                </a:solidFill>
              </a:defRPr>
            </a:lvl4pPr>
            <a:lvl5pPr marL="1657350" indent="-280988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79918" y="6493743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002060"/>
                </a:solidFill>
              </a:rPr>
              <a:pPr algn="r"/>
              <a:t>‹#›</a:t>
            </a:fld>
            <a:endParaRPr lang="en-US" altLang="zh-CN" sz="1200" dirty="0">
              <a:solidFill>
                <a:srgbClr val="002060"/>
              </a:solidFill>
            </a:endParaRPr>
          </a:p>
        </p:txBody>
      </p:sp>
      <p:pic>
        <p:nvPicPr>
          <p:cNvPr id="9" name="Picture 8" descr="mefpurp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0090" y="6528186"/>
            <a:ext cx="817954" cy="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4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772675"/>
            <a:ext cx="9144000" cy="6085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79918" y="6493743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002060"/>
                </a:solidFill>
              </a:rPr>
              <a:pPr algn="r"/>
              <a:t>‹#›</a:t>
            </a:fld>
            <a:endParaRPr lang="en-US" altLang="zh-CN" sz="1200" dirty="0">
              <a:solidFill>
                <a:srgbClr val="002060"/>
              </a:solidFill>
            </a:endParaRPr>
          </a:p>
        </p:txBody>
      </p:sp>
      <p:pic>
        <p:nvPicPr>
          <p:cNvPr id="9" name="Picture 8" descr="mefpurp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0090" y="6528186"/>
            <a:ext cx="817954" cy="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1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2.xml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prstClr val="white"/>
                </a:solidFill>
              </a:rPr>
              <a:pPr algn="r"/>
              <a:t>‹#›</a:t>
            </a:fld>
            <a:endParaRPr lang="en-US" altLang="zh-CN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6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424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0000" y="658245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BA680C35-58CC-457F-8DE4-56EEF79673AC}" type="slidenum">
              <a:rPr lang="en-GB" sz="800" b="1" smtClean="0">
                <a:solidFill>
                  <a:srgbClr val="BED432"/>
                </a:solidFill>
                <a:cs typeface="Arial" pitchFamily="34" charset="0"/>
              </a:rPr>
              <a:pPr/>
              <a:t>‹#›</a:t>
            </a:fld>
            <a:endParaRPr lang="en-GB" sz="800" b="1" dirty="0">
              <a:solidFill>
                <a:srgbClr val="BED432"/>
              </a:solidFill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360000" y="1037912"/>
            <a:ext cx="84240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310" y="6543675"/>
            <a:ext cx="790665" cy="15783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gray">
          <a:xfrm>
            <a:off x="576000" y="6642000"/>
            <a:ext cx="72720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68000"/>
            <a:ext cx="6480000" cy="52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7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Museo 9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3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SzPct val="13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0.emf"/><Relationship Id="rId6" Type="http://schemas.openxmlformats.org/officeDocument/2006/relationships/image" Target="../media/image35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gif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439565"/>
          </a:xfrm>
        </p:spPr>
        <p:txBody>
          <a:bodyPr/>
          <a:lstStyle/>
          <a:p>
            <a:r>
              <a:rPr lang="en-US" dirty="0" smtClean="0"/>
              <a:t>MEF 22.1.1: Mobile Backhaul Phase 2 </a:t>
            </a:r>
          </a:p>
          <a:p>
            <a:r>
              <a:rPr lang="en-US" dirty="0" smtClean="0"/>
              <a:t>Amendment 1 - Small </a:t>
            </a:r>
            <a:r>
              <a:rPr lang="en-US" dirty="0"/>
              <a:t>Cells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the </a:t>
            </a:r>
            <a:br>
              <a:rPr lang="en-US" dirty="0"/>
            </a:br>
            <a:r>
              <a:rPr lang="en-US" dirty="0"/>
              <a:t>Specifications of the MEF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7663" indent="-347663" eaLnBrk="1" hangingPunct="1"/>
            <a:r>
              <a:rPr lang="en-GB" sz="3600" dirty="0" smtClean="0"/>
              <a:t>	MEF Mobile Backhaul: Work in Progress 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7450" y="1239915"/>
            <a:ext cx="8436368" cy="506946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MEF-22.2</a:t>
            </a:r>
            <a:endParaRPr lang="en-US" sz="2800" dirty="0"/>
          </a:p>
          <a:p>
            <a:pPr lvl="1">
              <a:spcBef>
                <a:spcPct val="0"/>
              </a:spcBef>
            </a:pPr>
            <a:r>
              <a:rPr lang="en-US" sz="2400" dirty="0" smtClean="0"/>
              <a:t>Mobile backhaul across multiple service providers’ networks using ENNI/OVC based services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Alignment with MEF 6.2 &amp; MEF 10.3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MEF-22.2.1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Time/Phase Synchronization support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</p:txBody>
      </p:sp>
      <p:pic>
        <p:nvPicPr>
          <p:cNvPr id="1026" name="Picture 2" descr="C:\Users\RY\AppData\Local\Microsoft\Windows\Temporary Internet Files\Content.IE5\BYK1JN6Y\MC9003917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75" y="3544215"/>
            <a:ext cx="2867643" cy="29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029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Helvetica 45 Light"/>
              </a:rPr>
              <a:t>Small Cell Background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937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End User Experience Challenges</a:t>
            </a:r>
          </a:p>
        </p:txBody>
      </p:sp>
      <p:sp>
        <p:nvSpPr>
          <p:cNvPr id="143363" name="Text Box 52"/>
          <p:cNvSpPr txBox="1">
            <a:spLocks noChangeArrowheads="1"/>
          </p:cNvSpPr>
          <p:nvPr/>
        </p:nvSpPr>
        <p:spPr bwMode="auto">
          <a:xfrm>
            <a:off x="465138" y="5365750"/>
            <a:ext cx="79914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1800" dirty="0">
                <a:cs typeface="Times New Roman" pitchFamily="18" charset="0"/>
              </a:rPr>
              <a:t>Increase overall cell site performance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1800" dirty="0">
                <a:cs typeface="Times New Roman" pitchFamily="18" charset="0"/>
              </a:rPr>
              <a:t>Increase cell edge data rates 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1800" dirty="0">
                <a:cs typeface="Times New Roman" pitchFamily="18" charset="0"/>
              </a:rPr>
              <a:t>Increase indoor data rates</a:t>
            </a:r>
            <a:r>
              <a:rPr lang="en-US" sz="2000" dirty="0">
                <a:cs typeface="Times New Roman" pitchFamily="18" charset="0"/>
              </a:rPr>
              <a:t>  </a:t>
            </a:r>
          </a:p>
        </p:txBody>
      </p:sp>
      <p:sp>
        <p:nvSpPr>
          <p:cNvPr id="4" name="Rektangel 3"/>
          <p:cNvSpPr/>
          <p:nvPr/>
        </p:nvSpPr>
        <p:spPr bwMode="auto">
          <a:xfrm>
            <a:off x="611188" y="3338513"/>
            <a:ext cx="8235950" cy="7651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sv-SE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3365" name="Freeform 21"/>
          <p:cNvSpPr>
            <a:spLocks noChangeAspect="1"/>
          </p:cNvSpPr>
          <p:nvPr/>
        </p:nvSpPr>
        <p:spPr bwMode="auto">
          <a:xfrm rot="-5400000">
            <a:off x="5235576" y="3530600"/>
            <a:ext cx="633412" cy="249237"/>
          </a:xfrm>
          <a:custGeom>
            <a:avLst/>
            <a:gdLst>
              <a:gd name="T0" fmla="*/ 2147483647 w 555"/>
              <a:gd name="T1" fmla="*/ 2147483647 h 219"/>
              <a:gd name="T2" fmla="*/ 2147483647 w 555"/>
              <a:gd name="T3" fmla="*/ 2147483647 h 219"/>
              <a:gd name="T4" fmla="*/ 2147483647 w 555"/>
              <a:gd name="T5" fmla="*/ 2147483647 h 219"/>
              <a:gd name="T6" fmla="*/ 2147483647 w 555"/>
              <a:gd name="T7" fmla="*/ 2147483647 h 219"/>
              <a:gd name="T8" fmla="*/ 0 w 555"/>
              <a:gd name="T9" fmla="*/ 2147483647 h 219"/>
              <a:gd name="T10" fmla="*/ 0 w 555"/>
              <a:gd name="T11" fmla="*/ 2147483647 h 219"/>
              <a:gd name="T12" fmla="*/ 2147483647 w 555"/>
              <a:gd name="T13" fmla="*/ 2147483647 h 219"/>
              <a:gd name="T14" fmla="*/ 2147483647 w 555"/>
              <a:gd name="T15" fmla="*/ 2147483647 h 219"/>
              <a:gd name="T16" fmla="*/ 2147483647 w 555"/>
              <a:gd name="T17" fmla="*/ 2147483647 h 219"/>
              <a:gd name="T18" fmla="*/ 2147483647 w 555"/>
              <a:gd name="T19" fmla="*/ 2147483647 h 219"/>
              <a:gd name="T20" fmla="*/ 2147483647 w 555"/>
              <a:gd name="T21" fmla="*/ 2147483647 h 219"/>
              <a:gd name="T22" fmla="*/ 2147483647 w 555"/>
              <a:gd name="T23" fmla="*/ 2147483647 h 219"/>
              <a:gd name="T24" fmla="*/ 2147483647 w 555"/>
              <a:gd name="T25" fmla="*/ 2147483647 h 219"/>
              <a:gd name="T26" fmla="*/ 2147483647 w 555"/>
              <a:gd name="T27" fmla="*/ 2147483647 h 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5"/>
              <a:gd name="T43" fmla="*/ 0 h 219"/>
              <a:gd name="T44" fmla="*/ 555 w 555"/>
              <a:gd name="T45" fmla="*/ 219 h 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5" h="219">
                <a:moveTo>
                  <a:pt x="441" y="10"/>
                </a:moveTo>
                <a:cubicBezTo>
                  <a:pt x="427" y="0"/>
                  <a:pt x="416" y="3"/>
                  <a:pt x="416" y="23"/>
                </a:cubicBezTo>
                <a:cubicBezTo>
                  <a:pt x="416" y="27"/>
                  <a:pt x="416" y="32"/>
                  <a:pt x="416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6" y="39"/>
                  <a:pt x="0" y="45"/>
                  <a:pt x="0" y="53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6" y="179"/>
                  <a:pt x="14" y="179"/>
                </a:cubicBezTo>
                <a:cubicBezTo>
                  <a:pt x="416" y="179"/>
                  <a:pt x="416" y="179"/>
                  <a:pt x="416" y="179"/>
                </a:cubicBezTo>
                <a:cubicBezTo>
                  <a:pt x="416" y="186"/>
                  <a:pt x="416" y="192"/>
                  <a:pt x="416" y="196"/>
                </a:cubicBezTo>
                <a:cubicBezTo>
                  <a:pt x="416" y="216"/>
                  <a:pt x="429" y="219"/>
                  <a:pt x="441" y="209"/>
                </a:cubicBezTo>
                <a:cubicBezTo>
                  <a:pt x="453" y="199"/>
                  <a:pt x="534" y="135"/>
                  <a:pt x="546" y="126"/>
                </a:cubicBezTo>
                <a:cubicBezTo>
                  <a:pt x="551" y="121"/>
                  <a:pt x="555" y="116"/>
                  <a:pt x="555" y="109"/>
                </a:cubicBezTo>
                <a:cubicBezTo>
                  <a:pt x="555" y="103"/>
                  <a:pt x="551" y="97"/>
                  <a:pt x="546" y="93"/>
                </a:cubicBezTo>
                <a:cubicBezTo>
                  <a:pt x="534" y="83"/>
                  <a:pt x="449" y="15"/>
                  <a:pt x="441" y="10"/>
                </a:cubicBez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4" name="Freeform 24"/>
          <p:cNvSpPr>
            <a:spLocks noChangeAspect="1"/>
          </p:cNvSpPr>
          <p:nvPr/>
        </p:nvSpPr>
        <p:spPr bwMode="auto">
          <a:xfrm rot="-5400000">
            <a:off x="2467769" y="2151856"/>
            <a:ext cx="320675" cy="252413"/>
          </a:xfrm>
          <a:custGeom>
            <a:avLst/>
            <a:gdLst>
              <a:gd name="T0" fmla="*/ 189858 w 277"/>
              <a:gd name="T1" fmla="*/ 10421 h 218"/>
              <a:gd name="T2" fmla="*/ 160916 w 277"/>
              <a:gd name="T3" fmla="*/ 25473 h 218"/>
              <a:gd name="T4" fmla="*/ 160916 w 277"/>
              <a:gd name="T5" fmla="*/ 45156 h 218"/>
              <a:gd name="T6" fmla="*/ 16207 w 277"/>
              <a:gd name="T7" fmla="*/ 45156 h 218"/>
              <a:gd name="T8" fmla="*/ 0 w 277"/>
              <a:gd name="T9" fmla="*/ 61366 h 218"/>
              <a:gd name="T10" fmla="*/ 0 w 277"/>
              <a:gd name="T11" fmla="*/ 191047 h 218"/>
              <a:gd name="T12" fmla="*/ 16207 w 277"/>
              <a:gd name="T13" fmla="*/ 207257 h 218"/>
              <a:gd name="T14" fmla="*/ 160916 w 277"/>
              <a:gd name="T15" fmla="*/ 207257 h 218"/>
              <a:gd name="T16" fmla="*/ 160916 w 277"/>
              <a:gd name="T17" fmla="*/ 226940 h 218"/>
              <a:gd name="T18" fmla="*/ 189858 w 277"/>
              <a:gd name="T19" fmla="*/ 241992 h 218"/>
              <a:gd name="T20" fmla="*/ 311414 w 277"/>
              <a:gd name="T21" fmla="*/ 145890 h 218"/>
              <a:gd name="T22" fmla="*/ 320675 w 277"/>
              <a:gd name="T23" fmla="*/ 126207 h 218"/>
              <a:gd name="T24" fmla="*/ 311414 w 277"/>
              <a:gd name="T25" fmla="*/ 106523 h 218"/>
              <a:gd name="T26" fmla="*/ 189858 w 277"/>
              <a:gd name="T27" fmla="*/ 10421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7"/>
              <a:gd name="T43" fmla="*/ 0 h 218"/>
              <a:gd name="T44" fmla="*/ 277 w 277"/>
              <a:gd name="T45" fmla="*/ 218 h 2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7" h="218">
                <a:moveTo>
                  <a:pt x="164" y="9"/>
                </a:moveTo>
                <a:cubicBezTo>
                  <a:pt x="150" y="0"/>
                  <a:pt x="139" y="2"/>
                  <a:pt x="139" y="22"/>
                </a:cubicBezTo>
                <a:cubicBezTo>
                  <a:pt x="139" y="26"/>
                  <a:pt x="139" y="32"/>
                  <a:pt x="139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6" y="39"/>
                  <a:pt x="0" y="45"/>
                  <a:pt x="0" y="53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6" y="179"/>
                  <a:pt x="14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9" y="186"/>
                  <a:pt x="139" y="191"/>
                  <a:pt x="139" y="196"/>
                </a:cubicBezTo>
                <a:cubicBezTo>
                  <a:pt x="139" y="216"/>
                  <a:pt x="152" y="218"/>
                  <a:pt x="164" y="209"/>
                </a:cubicBezTo>
                <a:cubicBezTo>
                  <a:pt x="176" y="199"/>
                  <a:pt x="257" y="135"/>
                  <a:pt x="269" y="126"/>
                </a:cubicBezTo>
                <a:cubicBezTo>
                  <a:pt x="274" y="121"/>
                  <a:pt x="277" y="116"/>
                  <a:pt x="277" y="109"/>
                </a:cubicBezTo>
                <a:cubicBezTo>
                  <a:pt x="277" y="102"/>
                  <a:pt x="274" y="97"/>
                  <a:pt x="269" y="92"/>
                </a:cubicBezTo>
                <a:cubicBezTo>
                  <a:pt x="257" y="83"/>
                  <a:pt x="171" y="15"/>
                  <a:pt x="164" y="9"/>
                </a:cubicBez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Freeform 21"/>
          <p:cNvSpPr>
            <a:spLocks noChangeAspect="1"/>
          </p:cNvSpPr>
          <p:nvPr/>
        </p:nvSpPr>
        <p:spPr bwMode="auto">
          <a:xfrm rot="-5400000">
            <a:off x="1115220" y="3529806"/>
            <a:ext cx="633412" cy="250825"/>
          </a:xfrm>
          <a:custGeom>
            <a:avLst/>
            <a:gdLst>
              <a:gd name="T0" fmla="*/ 2147483647 w 555"/>
              <a:gd name="T1" fmla="*/ 2147483647 h 219"/>
              <a:gd name="T2" fmla="*/ 2147483647 w 555"/>
              <a:gd name="T3" fmla="*/ 2147483647 h 219"/>
              <a:gd name="T4" fmla="*/ 2147483647 w 555"/>
              <a:gd name="T5" fmla="*/ 2147483647 h 219"/>
              <a:gd name="T6" fmla="*/ 2147483647 w 555"/>
              <a:gd name="T7" fmla="*/ 2147483647 h 219"/>
              <a:gd name="T8" fmla="*/ 0 w 555"/>
              <a:gd name="T9" fmla="*/ 2147483647 h 219"/>
              <a:gd name="T10" fmla="*/ 0 w 555"/>
              <a:gd name="T11" fmla="*/ 2147483647 h 219"/>
              <a:gd name="T12" fmla="*/ 2147483647 w 555"/>
              <a:gd name="T13" fmla="*/ 2147483647 h 219"/>
              <a:gd name="T14" fmla="*/ 2147483647 w 555"/>
              <a:gd name="T15" fmla="*/ 2147483647 h 219"/>
              <a:gd name="T16" fmla="*/ 2147483647 w 555"/>
              <a:gd name="T17" fmla="*/ 2147483647 h 219"/>
              <a:gd name="T18" fmla="*/ 2147483647 w 555"/>
              <a:gd name="T19" fmla="*/ 2147483647 h 219"/>
              <a:gd name="T20" fmla="*/ 2147483647 w 555"/>
              <a:gd name="T21" fmla="*/ 2147483647 h 219"/>
              <a:gd name="T22" fmla="*/ 2147483647 w 555"/>
              <a:gd name="T23" fmla="*/ 2147483647 h 219"/>
              <a:gd name="T24" fmla="*/ 2147483647 w 555"/>
              <a:gd name="T25" fmla="*/ 2147483647 h 219"/>
              <a:gd name="T26" fmla="*/ 2147483647 w 555"/>
              <a:gd name="T27" fmla="*/ 2147483647 h 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5"/>
              <a:gd name="T43" fmla="*/ 0 h 219"/>
              <a:gd name="T44" fmla="*/ 555 w 555"/>
              <a:gd name="T45" fmla="*/ 219 h 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5" h="219">
                <a:moveTo>
                  <a:pt x="441" y="10"/>
                </a:moveTo>
                <a:cubicBezTo>
                  <a:pt x="427" y="0"/>
                  <a:pt x="416" y="3"/>
                  <a:pt x="416" y="23"/>
                </a:cubicBezTo>
                <a:cubicBezTo>
                  <a:pt x="416" y="27"/>
                  <a:pt x="416" y="32"/>
                  <a:pt x="416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6" y="39"/>
                  <a:pt x="0" y="45"/>
                  <a:pt x="0" y="53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6" y="179"/>
                  <a:pt x="14" y="179"/>
                </a:cubicBezTo>
                <a:cubicBezTo>
                  <a:pt x="416" y="179"/>
                  <a:pt x="416" y="179"/>
                  <a:pt x="416" y="179"/>
                </a:cubicBezTo>
                <a:cubicBezTo>
                  <a:pt x="416" y="186"/>
                  <a:pt x="416" y="192"/>
                  <a:pt x="416" y="196"/>
                </a:cubicBezTo>
                <a:cubicBezTo>
                  <a:pt x="416" y="216"/>
                  <a:pt x="429" y="219"/>
                  <a:pt x="441" y="209"/>
                </a:cubicBezTo>
                <a:cubicBezTo>
                  <a:pt x="453" y="199"/>
                  <a:pt x="534" y="135"/>
                  <a:pt x="546" y="126"/>
                </a:cubicBezTo>
                <a:cubicBezTo>
                  <a:pt x="551" y="121"/>
                  <a:pt x="555" y="116"/>
                  <a:pt x="555" y="109"/>
                </a:cubicBezTo>
                <a:cubicBezTo>
                  <a:pt x="555" y="103"/>
                  <a:pt x="551" y="97"/>
                  <a:pt x="546" y="93"/>
                </a:cubicBezTo>
                <a:cubicBezTo>
                  <a:pt x="534" y="83"/>
                  <a:pt x="449" y="15"/>
                  <a:pt x="441" y="10"/>
                </a:cubicBez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3368" name="Text Box 3"/>
          <p:cNvSpPr txBox="1">
            <a:spLocks noChangeArrowheads="1"/>
          </p:cNvSpPr>
          <p:nvPr/>
        </p:nvSpPr>
        <p:spPr bwMode="auto">
          <a:xfrm>
            <a:off x="611188" y="1382713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sv-SE" sz="1600">
                <a:cs typeface="Times New Roman" pitchFamily="18" charset="0"/>
              </a:rPr>
              <a:t>Data rate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43369" name="Line 34"/>
          <p:cNvSpPr>
            <a:spLocks noChangeShapeType="1"/>
          </p:cNvSpPr>
          <p:nvPr/>
        </p:nvSpPr>
        <p:spPr bwMode="auto">
          <a:xfrm flipH="1">
            <a:off x="539750" y="3333750"/>
            <a:ext cx="7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Line 35"/>
          <p:cNvSpPr>
            <a:spLocks noChangeShapeType="1"/>
          </p:cNvSpPr>
          <p:nvPr/>
        </p:nvSpPr>
        <p:spPr bwMode="auto">
          <a:xfrm flipH="1">
            <a:off x="539750" y="2794000"/>
            <a:ext cx="7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1" name="Line 36"/>
          <p:cNvSpPr>
            <a:spLocks noChangeShapeType="1"/>
          </p:cNvSpPr>
          <p:nvPr/>
        </p:nvSpPr>
        <p:spPr bwMode="auto">
          <a:xfrm flipH="1">
            <a:off x="539750" y="2254250"/>
            <a:ext cx="7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2" name="Line 37"/>
          <p:cNvSpPr>
            <a:spLocks noChangeShapeType="1"/>
          </p:cNvSpPr>
          <p:nvPr/>
        </p:nvSpPr>
        <p:spPr bwMode="auto">
          <a:xfrm flipH="1">
            <a:off x="539750" y="1714500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3" name="Line 38"/>
          <p:cNvSpPr>
            <a:spLocks noChangeShapeType="1"/>
          </p:cNvSpPr>
          <p:nvPr/>
        </p:nvSpPr>
        <p:spPr bwMode="auto">
          <a:xfrm flipH="1" flipV="1">
            <a:off x="611188" y="1484313"/>
            <a:ext cx="4762" cy="261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4" name="Line 39"/>
          <p:cNvSpPr>
            <a:spLocks noChangeShapeType="1"/>
          </p:cNvSpPr>
          <p:nvPr/>
        </p:nvSpPr>
        <p:spPr bwMode="auto">
          <a:xfrm flipV="1">
            <a:off x="611188" y="4103688"/>
            <a:ext cx="823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" name="Freeform 24"/>
          <p:cNvSpPr>
            <a:spLocks noChangeAspect="1"/>
          </p:cNvSpPr>
          <p:nvPr/>
        </p:nvSpPr>
        <p:spPr bwMode="auto">
          <a:xfrm rot="-5400000">
            <a:off x="4229894" y="3366294"/>
            <a:ext cx="254000" cy="198438"/>
          </a:xfrm>
          <a:custGeom>
            <a:avLst/>
            <a:gdLst>
              <a:gd name="T0" fmla="*/ 150383 w 277"/>
              <a:gd name="T1" fmla="*/ 8192 h 218"/>
              <a:gd name="T2" fmla="*/ 127458 w 277"/>
              <a:gd name="T3" fmla="*/ 20026 h 218"/>
              <a:gd name="T4" fmla="*/ 127458 w 277"/>
              <a:gd name="T5" fmla="*/ 35500 h 218"/>
              <a:gd name="T6" fmla="*/ 12838 w 277"/>
              <a:gd name="T7" fmla="*/ 35500 h 218"/>
              <a:gd name="T8" fmla="*/ 0 w 277"/>
              <a:gd name="T9" fmla="*/ 48244 h 218"/>
              <a:gd name="T10" fmla="*/ 0 w 277"/>
              <a:gd name="T11" fmla="*/ 150194 h 218"/>
              <a:gd name="T12" fmla="*/ 12838 w 277"/>
              <a:gd name="T13" fmla="*/ 162938 h 218"/>
              <a:gd name="T14" fmla="*/ 127458 w 277"/>
              <a:gd name="T15" fmla="*/ 162938 h 218"/>
              <a:gd name="T16" fmla="*/ 127458 w 277"/>
              <a:gd name="T17" fmla="*/ 178412 h 218"/>
              <a:gd name="T18" fmla="*/ 150383 w 277"/>
              <a:gd name="T19" fmla="*/ 190246 h 218"/>
              <a:gd name="T20" fmla="*/ 246664 w 277"/>
              <a:gd name="T21" fmla="*/ 114694 h 218"/>
              <a:gd name="T22" fmla="*/ 254000 w 277"/>
              <a:gd name="T23" fmla="*/ 99219 h 218"/>
              <a:gd name="T24" fmla="*/ 246664 w 277"/>
              <a:gd name="T25" fmla="*/ 83744 h 218"/>
              <a:gd name="T26" fmla="*/ 150383 w 277"/>
              <a:gd name="T27" fmla="*/ 8192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7"/>
              <a:gd name="T43" fmla="*/ 0 h 218"/>
              <a:gd name="T44" fmla="*/ 277 w 277"/>
              <a:gd name="T45" fmla="*/ 218 h 2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7" h="218">
                <a:moveTo>
                  <a:pt x="164" y="9"/>
                </a:moveTo>
                <a:cubicBezTo>
                  <a:pt x="150" y="0"/>
                  <a:pt x="139" y="2"/>
                  <a:pt x="139" y="22"/>
                </a:cubicBezTo>
                <a:cubicBezTo>
                  <a:pt x="139" y="26"/>
                  <a:pt x="139" y="32"/>
                  <a:pt x="139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6" y="39"/>
                  <a:pt x="0" y="45"/>
                  <a:pt x="0" y="53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6" y="179"/>
                  <a:pt x="14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9" y="186"/>
                  <a:pt x="139" y="191"/>
                  <a:pt x="139" y="196"/>
                </a:cubicBezTo>
                <a:cubicBezTo>
                  <a:pt x="139" y="216"/>
                  <a:pt x="152" y="218"/>
                  <a:pt x="164" y="209"/>
                </a:cubicBezTo>
                <a:cubicBezTo>
                  <a:pt x="176" y="199"/>
                  <a:pt x="257" y="135"/>
                  <a:pt x="269" y="126"/>
                </a:cubicBezTo>
                <a:cubicBezTo>
                  <a:pt x="274" y="121"/>
                  <a:pt x="277" y="116"/>
                  <a:pt x="277" y="109"/>
                </a:cubicBezTo>
                <a:cubicBezTo>
                  <a:pt x="277" y="102"/>
                  <a:pt x="274" y="97"/>
                  <a:pt x="269" y="92"/>
                </a:cubicBezTo>
                <a:cubicBezTo>
                  <a:pt x="257" y="83"/>
                  <a:pt x="171" y="15"/>
                  <a:pt x="164" y="9"/>
                </a:cubicBez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Freeform 24"/>
          <p:cNvSpPr>
            <a:spLocks noChangeAspect="1"/>
          </p:cNvSpPr>
          <p:nvPr/>
        </p:nvSpPr>
        <p:spPr bwMode="auto">
          <a:xfrm rot="-5400000">
            <a:off x="8370094" y="3366294"/>
            <a:ext cx="254000" cy="198438"/>
          </a:xfrm>
          <a:custGeom>
            <a:avLst/>
            <a:gdLst>
              <a:gd name="T0" fmla="*/ 150383 w 277"/>
              <a:gd name="T1" fmla="*/ 8192 h 218"/>
              <a:gd name="T2" fmla="*/ 127458 w 277"/>
              <a:gd name="T3" fmla="*/ 20026 h 218"/>
              <a:gd name="T4" fmla="*/ 127458 w 277"/>
              <a:gd name="T5" fmla="*/ 35500 h 218"/>
              <a:gd name="T6" fmla="*/ 12838 w 277"/>
              <a:gd name="T7" fmla="*/ 35500 h 218"/>
              <a:gd name="T8" fmla="*/ 0 w 277"/>
              <a:gd name="T9" fmla="*/ 48244 h 218"/>
              <a:gd name="T10" fmla="*/ 0 w 277"/>
              <a:gd name="T11" fmla="*/ 150194 h 218"/>
              <a:gd name="T12" fmla="*/ 12838 w 277"/>
              <a:gd name="T13" fmla="*/ 162938 h 218"/>
              <a:gd name="T14" fmla="*/ 127458 w 277"/>
              <a:gd name="T15" fmla="*/ 162938 h 218"/>
              <a:gd name="T16" fmla="*/ 127458 w 277"/>
              <a:gd name="T17" fmla="*/ 178412 h 218"/>
              <a:gd name="T18" fmla="*/ 150383 w 277"/>
              <a:gd name="T19" fmla="*/ 190246 h 218"/>
              <a:gd name="T20" fmla="*/ 246664 w 277"/>
              <a:gd name="T21" fmla="*/ 114694 h 218"/>
              <a:gd name="T22" fmla="*/ 254000 w 277"/>
              <a:gd name="T23" fmla="*/ 99219 h 218"/>
              <a:gd name="T24" fmla="*/ 246664 w 277"/>
              <a:gd name="T25" fmla="*/ 83744 h 218"/>
              <a:gd name="T26" fmla="*/ 150383 w 277"/>
              <a:gd name="T27" fmla="*/ 8192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7"/>
              <a:gd name="T43" fmla="*/ 0 h 218"/>
              <a:gd name="T44" fmla="*/ 277 w 277"/>
              <a:gd name="T45" fmla="*/ 218 h 2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7" h="218">
                <a:moveTo>
                  <a:pt x="164" y="9"/>
                </a:moveTo>
                <a:cubicBezTo>
                  <a:pt x="150" y="0"/>
                  <a:pt x="139" y="2"/>
                  <a:pt x="139" y="22"/>
                </a:cubicBezTo>
                <a:cubicBezTo>
                  <a:pt x="139" y="26"/>
                  <a:pt x="139" y="32"/>
                  <a:pt x="139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6" y="39"/>
                  <a:pt x="0" y="45"/>
                  <a:pt x="0" y="53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6" y="179"/>
                  <a:pt x="14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9" y="186"/>
                  <a:pt x="139" y="191"/>
                  <a:pt x="139" y="196"/>
                </a:cubicBezTo>
                <a:cubicBezTo>
                  <a:pt x="139" y="216"/>
                  <a:pt x="152" y="218"/>
                  <a:pt x="164" y="209"/>
                </a:cubicBezTo>
                <a:cubicBezTo>
                  <a:pt x="176" y="199"/>
                  <a:pt x="257" y="135"/>
                  <a:pt x="269" y="126"/>
                </a:cubicBezTo>
                <a:cubicBezTo>
                  <a:pt x="274" y="121"/>
                  <a:pt x="277" y="116"/>
                  <a:pt x="277" y="109"/>
                </a:cubicBezTo>
                <a:cubicBezTo>
                  <a:pt x="277" y="102"/>
                  <a:pt x="274" y="97"/>
                  <a:pt x="269" y="92"/>
                </a:cubicBezTo>
                <a:cubicBezTo>
                  <a:pt x="257" y="83"/>
                  <a:pt x="171" y="15"/>
                  <a:pt x="164" y="9"/>
                </a:cubicBez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3377" name="Grupp 9"/>
          <p:cNvGrpSpPr>
            <a:grpSpLocks/>
          </p:cNvGrpSpPr>
          <p:nvPr/>
        </p:nvGrpSpPr>
        <p:grpSpPr bwMode="auto">
          <a:xfrm>
            <a:off x="1062038" y="3159125"/>
            <a:ext cx="233362" cy="304800"/>
            <a:chOff x="1061609" y="3158970"/>
            <a:chExt cx="234536" cy="304604"/>
          </a:xfrm>
        </p:grpSpPr>
        <p:sp>
          <p:nvSpPr>
            <p:cNvPr id="143378" name="Rektangel 8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379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4963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3380" name="Grupp 170"/>
          <p:cNvGrpSpPr>
            <a:grpSpLocks/>
          </p:cNvGrpSpPr>
          <p:nvPr/>
        </p:nvGrpSpPr>
        <p:grpSpPr bwMode="auto">
          <a:xfrm>
            <a:off x="2185988" y="2033588"/>
            <a:ext cx="234950" cy="304800"/>
            <a:chOff x="1061609" y="3158970"/>
            <a:chExt cx="234536" cy="304604"/>
          </a:xfrm>
        </p:grpSpPr>
        <p:sp>
          <p:nvSpPr>
            <p:cNvPr id="143381" name="Rektangel 171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382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5012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3383" name="Grupp 175"/>
          <p:cNvGrpSpPr>
            <a:grpSpLocks/>
          </p:cNvGrpSpPr>
          <p:nvPr/>
        </p:nvGrpSpPr>
        <p:grpSpPr bwMode="auto">
          <a:xfrm>
            <a:off x="3986213" y="3159125"/>
            <a:ext cx="234950" cy="304800"/>
            <a:chOff x="1061609" y="3158970"/>
            <a:chExt cx="234536" cy="304604"/>
          </a:xfrm>
        </p:grpSpPr>
        <p:sp>
          <p:nvSpPr>
            <p:cNvPr id="143384" name="Rektangel 176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385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5012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3386" name="Grupp 178"/>
          <p:cNvGrpSpPr>
            <a:grpSpLocks/>
          </p:cNvGrpSpPr>
          <p:nvPr/>
        </p:nvGrpSpPr>
        <p:grpSpPr bwMode="auto">
          <a:xfrm>
            <a:off x="5157788" y="3159125"/>
            <a:ext cx="233362" cy="304800"/>
            <a:chOff x="1061609" y="3158970"/>
            <a:chExt cx="234536" cy="304604"/>
          </a:xfrm>
        </p:grpSpPr>
        <p:sp>
          <p:nvSpPr>
            <p:cNvPr id="143387" name="Rektangel 179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388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4963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3389" name="Grupp 182"/>
          <p:cNvGrpSpPr>
            <a:grpSpLocks/>
          </p:cNvGrpSpPr>
          <p:nvPr/>
        </p:nvGrpSpPr>
        <p:grpSpPr bwMode="auto">
          <a:xfrm>
            <a:off x="8118475" y="3159125"/>
            <a:ext cx="233363" cy="304800"/>
            <a:chOff x="1061609" y="3158970"/>
            <a:chExt cx="234536" cy="304604"/>
          </a:xfrm>
        </p:grpSpPr>
        <p:sp>
          <p:nvSpPr>
            <p:cNvPr id="143390" name="Rektangel 183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391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4963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pic>
        <p:nvPicPr>
          <p:cNvPr id="143392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93950"/>
            <a:ext cx="8255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3" name="Grupp 4"/>
          <p:cNvGrpSpPr>
            <a:grpSpLocks/>
          </p:cNvGrpSpPr>
          <p:nvPr/>
        </p:nvGrpSpPr>
        <p:grpSpPr bwMode="auto">
          <a:xfrm>
            <a:off x="-822325" y="4643438"/>
            <a:ext cx="6880225" cy="658812"/>
            <a:chOff x="-1284522" y="4689140"/>
            <a:chExt cx="8483600" cy="811213"/>
          </a:xfrm>
        </p:grpSpPr>
        <p:pic>
          <p:nvPicPr>
            <p:cNvPr id="143394" name="Bildobjekt 49" descr="Elips Skugga 7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4522" y="5017514"/>
              <a:ext cx="8483600" cy="48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5" name="Bildobjekt 69" descr="Elipser Way forwar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5" y="4689140"/>
              <a:ext cx="5024338" cy="45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6" name="Freeform 31"/>
          <p:cNvSpPr>
            <a:spLocks noChangeAspect="1" noEditPoints="1"/>
          </p:cNvSpPr>
          <p:nvPr/>
        </p:nvSpPr>
        <p:spPr bwMode="auto">
          <a:xfrm>
            <a:off x="2806700" y="4786313"/>
            <a:ext cx="136525" cy="174625"/>
          </a:xfrm>
          <a:custGeom>
            <a:avLst/>
            <a:gdLst>
              <a:gd name="T0" fmla="*/ 2147483647 w 254"/>
              <a:gd name="T1" fmla="*/ 2147483647 h 395"/>
              <a:gd name="T2" fmla="*/ 2147483647 w 254"/>
              <a:gd name="T3" fmla="*/ 2147483647 h 395"/>
              <a:gd name="T4" fmla="*/ 2147483647 w 254"/>
              <a:gd name="T5" fmla="*/ 2147483647 h 395"/>
              <a:gd name="T6" fmla="*/ 2147483647 w 254"/>
              <a:gd name="T7" fmla="*/ 2147483647 h 395"/>
              <a:gd name="T8" fmla="*/ 2147483647 w 254"/>
              <a:gd name="T9" fmla="*/ 2147483647 h 395"/>
              <a:gd name="T10" fmla="*/ 2147483647 w 254"/>
              <a:gd name="T11" fmla="*/ 2147483647 h 395"/>
              <a:gd name="T12" fmla="*/ 2147483647 w 254"/>
              <a:gd name="T13" fmla="*/ 2147483647 h 395"/>
              <a:gd name="T14" fmla="*/ 2147483647 w 254"/>
              <a:gd name="T15" fmla="*/ 2147483647 h 395"/>
              <a:gd name="T16" fmla="*/ 2147483647 w 254"/>
              <a:gd name="T17" fmla="*/ 2147483647 h 395"/>
              <a:gd name="T18" fmla="*/ 2147483647 w 254"/>
              <a:gd name="T19" fmla="*/ 2147483647 h 395"/>
              <a:gd name="T20" fmla="*/ 2147483647 w 254"/>
              <a:gd name="T21" fmla="*/ 2147483647 h 395"/>
              <a:gd name="T22" fmla="*/ 2147483647 w 254"/>
              <a:gd name="T23" fmla="*/ 2147483647 h 395"/>
              <a:gd name="T24" fmla="*/ 2147483647 w 254"/>
              <a:gd name="T25" fmla="*/ 2147483647 h 395"/>
              <a:gd name="T26" fmla="*/ 2147483647 w 254"/>
              <a:gd name="T27" fmla="*/ 2147483647 h 395"/>
              <a:gd name="T28" fmla="*/ 2147483647 w 254"/>
              <a:gd name="T29" fmla="*/ 2147483647 h 395"/>
              <a:gd name="T30" fmla="*/ 2147483647 w 254"/>
              <a:gd name="T31" fmla="*/ 2147483647 h 395"/>
              <a:gd name="T32" fmla="*/ 2147483647 w 254"/>
              <a:gd name="T33" fmla="*/ 2147483647 h 395"/>
              <a:gd name="T34" fmla="*/ 2147483647 w 254"/>
              <a:gd name="T35" fmla="*/ 2147483647 h 395"/>
              <a:gd name="T36" fmla="*/ 2147483647 w 254"/>
              <a:gd name="T37" fmla="*/ 2147483647 h 395"/>
              <a:gd name="T38" fmla="*/ 2147483647 w 254"/>
              <a:gd name="T39" fmla="*/ 2147483647 h 395"/>
              <a:gd name="T40" fmla="*/ 2147483647 w 254"/>
              <a:gd name="T41" fmla="*/ 2147483647 h 395"/>
              <a:gd name="T42" fmla="*/ 2147483647 w 254"/>
              <a:gd name="T43" fmla="*/ 2147483647 h 395"/>
              <a:gd name="T44" fmla="*/ 2147483647 w 254"/>
              <a:gd name="T45" fmla="*/ 2147483647 h 395"/>
              <a:gd name="T46" fmla="*/ 2147483647 w 254"/>
              <a:gd name="T47" fmla="*/ 2147483647 h 395"/>
              <a:gd name="T48" fmla="*/ 2147483647 w 254"/>
              <a:gd name="T49" fmla="*/ 2147483647 h 395"/>
              <a:gd name="T50" fmla="*/ 2147483647 w 254"/>
              <a:gd name="T51" fmla="*/ 2147483647 h 395"/>
              <a:gd name="T52" fmla="*/ 2147483647 w 254"/>
              <a:gd name="T53" fmla="*/ 2147483647 h 395"/>
              <a:gd name="T54" fmla="*/ 2147483647 w 254"/>
              <a:gd name="T55" fmla="*/ 2147483647 h 395"/>
              <a:gd name="T56" fmla="*/ 2147483647 w 254"/>
              <a:gd name="T57" fmla="*/ 2147483647 h 395"/>
              <a:gd name="T58" fmla="*/ 2147483647 w 254"/>
              <a:gd name="T59" fmla="*/ 2147483647 h 395"/>
              <a:gd name="T60" fmla="*/ 2147483647 w 254"/>
              <a:gd name="T61" fmla="*/ 2147483647 h 395"/>
              <a:gd name="T62" fmla="*/ 2147483647 w 254"/>
              <a:gd name="T63" fmla="*/ 2147483647 h 395"/>
              <a:gd name="T64" fmla="*/ 2147483647 w 254"/>
              <a:gd name="T65" fmla="*/ 2147483647 h 395"/>
              <a:gd name="T66" fmla="*/ 2147483647 w 254"/>
              <a:gd name="T67" fmla="*/ 2147483647 h 395"/>
              <a:gd name="T68" fmla="*/ 2147483647 w 254"/>
              <a:gd name="T69" fmla="*/ 2147483647 h 395"/>
              <a:gd name="T70" fmla="*/ 2147483647 w 254"/>
              <a:gd name="T71" fmla="*/ 2147483647 h 395"/>
              <a:gd name="T72" fmla="*/ 2147483647 w 254"/>
              <a:gd name="T73" fmla="*/ 2147483647 h 395"/>
              <a:gd name="T74" fmla="*/ 2147483647 w 254"/>
              <a:gd name="T75" fmla="*/ 2147483647 h 395"/>
              <a:gd name="T76" fmla="*/ 2147483647 w 254"/>
              <a:gd name="T77" fmla="*/ 2147483647 h 395"/>
              <a:gd name="T78" fmla="*/ 2147483647 w 254"/>
              <a:gd name="T79" fmla="*/ 2147483647 h 395"/>
              <a:gd name="T80" fmla="*/ 2147483647 w 254"/>
              <a:gd name="T81" fmla="*/ 2147483647 h 395"/>
              <a:gd name="T82" fmla="*/ 2147483647 w 254"/>
              <a:gd name="T83" fmla="*/ 2147483647 h 395"/>
              <a:gd name="T84" fmla="*/ 2147483647 w 254"/>
              <a:gd name="T85" fmla="*/ 2147483647 h 395"/>
              <a:gd name="T86" fmla="*/ 2147483647 w 254"/>
              <a:gd name="T87" fmla="*/ 2147483647 h 395"/>
              <a:gd name="T88" fmla="*/ 2147483647 w 254"/>
              <a:gd name="T89" fmla="*/ 2147483647 h 395"/>
              <a:gd name="T90" fmla="*/ 2147483647 w 254"/>
              <a:gd name="T91" fmla="*/ 2147483647 h 395"/>
              <a:gd name="T92" fmla="*/ 2147483647 w 254"/>
              <a:gd name="T93" fmla="*/ 2147483647 h 395"/>
              <a:gd name="T94" fmla="*/ 2147483647 w 254"/>
              <a:gd name="T95" fmla="*/ 0 h 395"/>
              <a:gd name="T96" fmla="*/ 2147483647 w 254"/>
              <a:gd name="T97" fmla="*/ 2147483647 h 395"/>
              <a:gd name="T98" fmla="*/ 0 w 254"/>
              <a:gd name="T99" fmla="*/ 2147483647 h 395"/>
              <a:gd name="T100" fmla="*/ 2147483647 w 254"/>
              <a:gd name="T101" fmla="*/ 2147483647 h 395"/>
              <a:gd name="T102" fmla="*/ 2147483647 w 254"/>
              <a:gd name="T103" fmla="*/ 2147483647 h 395"/>
              <a:gd name="T104" fmla="*/ 2147483647 w 254"/>
              <a:gd name="T105" fmla="*/ 2147483647 h 395"/>
              <a:gd name="T106" fmla="*/ 2147483647 w 254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4"/>
              <a:gd name="T163" fmla="*/ 0 h 395"/>
              <a:gd name="T164" fmla="*/ 254 w 254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4" h="395">
                <a:moveTo>
                  <a:pt x="223" y="77"/>
                </a:moveTo>
                <a:cubicBezTo>
                  <a:pt x="223" y="71"/>
                  <a:pt x="219" y="66"/>
                  <a:pt x="216" y="64"/>
                </a:cubicBezTo>
                <a:cubicBezTo>
                  <a:pt x="213" y="62"/>
                  <a:pt x="210" y="61"/>
                  <a:pt x="210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163" y="57"/>
                  <a:pt x="127" y="57"/>
                </a:cubicBezTo>
                <a:cubicBezTo>
                  <a:pt x="91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1" y="71"/>
                  <a:pt x="31" y="77"/>
                </a:cubicBezTo>
                <a:cubicBezTo>
                  <a:pt x="31" y="84"/>
                  <a:pt x="31" y="282"/>
                  <a:pt x="31" y="293"/>
                </a:cubicBezTo>
                <a:cubicBezTo>
                  <a:pt x="31" y="301"/>
                  <a:pt x="36" y="307"/>
                  <a:pt x="40" y="310"/>
                </a:cubicBezTo>
                <a:cubicBezTo>
                  <a:pt x="44" y="312"/>
                  <a:pt x="48" y="312"/>
                  <a:pt x="49" y="313"/>
                </a:cubicBezTo>
                <a:cubicBezTo>
                  <a:pt x="49" y="313"/>
                  <a:pt x="85" y="314"/>
                  <a:pt x="127" y="314"/>
                </a:cubicBezTo>
                <a:cubicBezTo>
                  <a:pt x="169" y="314"/>
                  <a:pt x="205" y="313"/>
                  <a:pt x="205" y="313"/>
                </a:cubicBezTo>
                <a:cubicBezTo>
                  <a:pt x="206" y="313"/>
                  <a:pt x="210" y="312"/>
                  <a:pt x="214" y="310"/>
                </a:cubicBezTo>
                <a:cubicBezTo>
                  <a:pt x="219" y="307"/>
                  <a:pt x="224" y="301"/>
                  <a:pt x="223" y="293"/>
                </a:cubicBezTo>
                <a:cubicBezTo>
                  <a:pt x="223" y="282"/>
                  <a:pt x="223" y="84"/>
                  <a:pt x="223" y="77"/>
                </a:cubicBezTo>
                <a:close/>
                <a:moveTo>
                  <a:pt x="206" y="296"/>
                </a:moveTo>
                <a:cubicBezTo>
                  <a:pt x="206" y="296"/>
                  <a:pt x="205" y="296"/>
                  <a:pt x="205" y="297"/>
                </a:cubicBezTo>
                <a:cubicBezTo>
                  <a:pt x="205" y="297"/>
                  <a:pt x="205" y="297"/>
                  <a:pt x="204" y="297"/>
                </a:cubicBezTo>
                <a:cubicBezTo>
                  <a:pt x="203" y="297"/>
                  <a:pt x="167" y="298"/>
                  <a:pt x="127" y="298"/>
                </a:cubicBezTo>
                <a:cubicBezTo>
                  <a:pt x="88" y="298"/>
                  <a:pt x="53" y="297"/>
                  <a:pt x="50" y="297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49" y="297"/>
                  <a:pt x="48" y="296"/>
                  <a:pt x="48" y="296"/>
                </a:cubicBezTo>
                <a:cubicBezTo>
                  <a:pt x="47" y="295"/>
                  <a:pt x="47" y="296"/>
                  <a:pt x="47" y="293"/>
                </a:cubicBezTo>
                <a:cubicBezTo>
                  <a:pt x="47" y="282"/>
                  <a:pt x="47" y="85"/>
                  <a:pt x="47" y="78"/>
                </a:cubicBezTo>
                <a:cubicBezTo>
                  <a:pt x="47" y="77"/>
                  <a:pt x="47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5" y="76"/>
                  <a:pt x="95" y="73"/>
                  <a:pt x="127" y="73"/>
                </a:cubicBezTo>
                <a:cubicBezTo>
                  <a:pt x="145" y="73"/>
                  <a:pt x="165" y="74"/>
                  <a:pt x="180" y="75"/>
                </a:cubicBezTo>
                <a:cubicBezTo>
                  <a:pt x="193" y="76"/>
                  <a:pt x="203" y="76"/>
                  <a:pt x="206" y="77"/>
                </a:cubicBezTo>
                <a:cubicBezTo>
                  <a:pt x="206" y="77"/>
                  <a:pt x="207" y="77"/>
                  <a:pt x="207" y="77"/>
                </a:cubicBezTo>
                <a:cubicBezTo>
                  <a:pt x="207" y="77"/>
                  <a:pt x="207" y="78"/>
                  <a:pt x="207" y="78"/>
                </a:cubicBezTo>
                <a:cubicBezTo>
                  <a:pt x="207" y="86"/>
                  <a:pt x="207" y="282"/>
                  <a:pt x="207" y="293"/>
                </a:cubicBezTo>
                <a:cubicBezTo>
                  <a:pt x="207" y="296"/>
                  <a:pt x="207" y="295"/>
                  <a:pt x="206" y="296"/>
                </a:cubicBezTo>
                <a:close/>
                <a:moveTo>
                  <a:pt x="104" y="350"/>
                </a:moveTo>
                <a:cubicBezTo>
                  <a:pt x="99" y="350"/>
                  <a:pt x="96" y="354"/>
                  <a:pt x="96" y="358"/>
                </a:cubicBezTo>
                <a:cubicBezTo>
                  <a:pt x="96" y="362"/>
                  <a:pt x="99" y="366"/>
                  <a:pt x="104" y="366"/>
                </a:cubicBezTo>
                <a:cubicBezTo>
                  <a:pt x="151" y="366"/>
                  <a:pt x="151" y="366"/>
                  <a:pt x="151" y="366"/>
                </a:cubicBezTo>
                <a:cubicBezTo>
                  <a:pt x="155" y="366"/>
                  <a:pt x="159" y="362"/>
                  <a:pt x="159" y="358"/>
                </a:cubicBezTo>
                <a:cubicBezTo>
                  <a:pt x="159" y="354"/>
                  <a:pt x="155" y="350"/>
                  <a:pt x="151" y="350"/>
                </a:cubicBezTo>
                <a:lnTo>
                  <a:pt x="104" y="350"/>
                </a:lnTo>
                <a:close/>
                <a:moveTo>
                  <a:pt x="169" y="45"/>
                </a:moveTo>
                <a:cubicBezTo>
                  <a:pt x="173" y="45"/>
                  <a:pt x="177" y="42"/>
                  <a:pt x="177" y="37"/>
                </a:cubicBezTo>
                <a:cubicBezTo>
                  <a:pt x="177" y="33"/>
                  <a:pt x="173" y="29"/>
                  <a:pt x="169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29"/>
                  <a:pt x="78" y="33"/>
                  <a:pt x="78" y="37"/>
                </a:cubicBezTo>
                <a:cubicBezTo>
                  <a:pt x="78" y="42"/>
                  <a:pt x="81" y="45"/>
                  <a:pt x="86" y="45"/>
                </a:cubicBezTo>
                <a:lnTo>
                  <a:pt x="169" y="45"/>
                </a:lnTo>
                <a:close/>
                <a:moveTo>
                  <a:pt x="214" y="341"/>
                </a:moveTo>
                <a:cubicBezTo>
                  <a:pt x="173" y="348"/>
                  <a:pt x="173" y="348"/>
                  <a:pt x="173" y="348"/>
                </a:cubicBezTo>
                <a:cubicBezTo>
                  <a:pt x="168" y="349"/>
                  <a:pt x="165" y="353"/>
                  <a:pt x="166" y="358"/>
                </a:cubicBezTo>
                <a:cubicBezTo>
                  <a:pt x="167" y="361"/>
                  <a:pt x="170" y="364"/>
                  <a:pt x="174" y="364"/>
                </a:cubicBezTo>
                <a:cubicBezTo>
                  <a:pt x="174" y="364"/>
                  <a:pt x="175" y="364"/>
                  <a:pt x="175" y="364"/>
                </a:cubicBezTo>
                <a:cubicBezTo>
                  <a:pt x="217" y="356"/>
                  <a:pt x="217" y="356"/>
                  <a:pt x="217" y="356"/>
                </a:cubicBezTo>
                <a:cubicBezTo>
                  <a:pt x="221" y="355"/>
                  <a:pt x="224" y="351"/>
                  <a:pt x="223" y="347"/>
                </a:cubicBezTo>
                <a:cubicBezTo>
                  <a:pt x="222" y="343"/>
                  <a:pt x="218" y="340"/>
                  <a:pt x="214" y="341"/>
                </a:cubicBezTo>
                <a:close/>
                <a:moveTo>
                  <a:pt x="40" y="341"/>
                </a:moveTo>
                <a:cubicBezTo>
                  <a:pt x="36" y="340"/>
                  <a:pt x="32" y="343"/>
                  <a:pt x="31" y="347"/>
                </a:cubicBezTo>
                <a:cubicBezTo>
                  <a:pt x="30" y="351"/>
                  <a:pt x="33" y="355"/>
                  <a:pt x="37" y="356"/>
                </a:cubicBezTo>
                <a:cubicBezTo>
                  <a:pt x="79" y="364"/>
                  <a:pt x="79" y="364"/>
                  <a:pt x="79" y="364"/>
                </a:cubicBezTo>
                <a:cubicBezTo>
                  <a:pt x="79" y="364"/>
                  <a:pt x="80" y="364"/>
                  <a:pt x="80" y="364"/>
                </a:cubicBezTo>
                <a:cubicBezTo>
                  <a:pt x="84" y="364"/>
                  <a:pt x="87" y="361"/>
                  <a:pt x="88" y="358"/>
                </a:cubicBezTo>
                <a:cubicBezTo>
                  <a:pt x="89" y="353"/>
                  <a:pt x="86" y="349"/>
                  <a:pt x="82" y="348"/>
                </a:cubicBezTo>
                <a:lnTo>
                  <a:pt x="40" y="341"/>
                </a:lnTo>
                <a:close/>
                <a:moveTo>
                  <a:pt x="246" y="99"/>
                </a:moveTo>
                <a:cubicBezTo>
                  <a:pt x="241" y="99"/>
                  <a:pt x="238" y="102"/>
                  <a:pt x="238" y="107"/>
                </a:cubicBezTo>
                <a:cubicBezTo>
                  <a:pt x="238" y="234"/>
                  <a:pt x="238" y="360"/>
                  <a:pt x="238" y="370"/>
                </a:cubicBezTo>
                <a:cubicBezTo>
                  <a:pt x="238" y="375"/>
                  <a:pt x="237" y="375"/>
                  <a:pt x="235" y="376"/>
                </a:cubicBezTo>
                <a:cubicBezTo>
                  <a:pt x="234" y="377"/>
                  <a:pt x="233" y="377"/>
                  <a:pt x="232" y="377"/>
                </a:cubicBezTo>
                <a:cubicBezTo>
                  <a:pt x="232" y="377"/>
                  <a:pt x="232" y="377"/>
                  <a:pt x="232" y="378"/>
                </a:cubicBezTo>
                <a:cubicBezTo>
                  <a:pt x="231" y="378"/>
                  <a:pt x="231" y="378"/>
                  <a:pt x="231" y="378"/>
                </a:cubicBezTo>
                <a:cubicBezTo>
                  <a:pt x="232" y="378"/>
                  <a:pt x="183" y="379"/>
                  <a:pt x="127" y="379"/>
                </a:cubicBezTo>
                <a:cubicBezTo>
                  <a:pt x="73" y="379"/>
                  <a:pt x="25" y="378"/>
                  <a:pt x="23" y="378"/>
                </a:cubicBezTo>
                <a:cubicBezTo>
                  <a:pt x="23" y="378"/>
                  <a:pt x="23" y="378"/>
                  <a:pt x="23" y="378"/>
                </a:cubicBezTo>
                <a:cubicBezTo>
                  <a:pt x="22" y="377"/>
                  <a:pt x="20" y="377"/>
                  <a:pt x="19" y="376"/>
                </a:cubicBezTo>
                <a:cubicBezTo>
                  <a:pt x="17" y="375"/>
                  <a:pt x="17" y="374"/>
                  <a:pt x="16" y="370"/>
                </a:cubicBezTo>
                <a:cubicBezTo>
                  <a:pt x="16" y="356"/>
                  <a:pt x="16" y="34"/>
                  <a:pt x="16" y="25"/>
                </a:cubicBezTo>
                <a:cubicBezTo>
                  <a:pt x="16" y="24"/>
                  <a:pt x="17" y="24"/>
                  <a:pt x="18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7" y="20"/>
                  <a:pt x="55" y="19"/>
                </a:cubicBezTo>
                <a:cubicBezTo>
                  <a:pt x="76" y="18"/>
                  <a:pt x="103" y="16"/>
                  <a:pt x="127" y="16"/>
                </a:cubicBezTo>
                <a:cubicBezTo>
                  <a:pt x="151" y="16"/>
                  <a:pt x="178" y="18"/>
                  <a:pt x="199" y="19"/>
                </a:cubicBezTo>
                <a:cubicBezTo>
                  <a:pt x="217" y="20"/>
                  <a:pt x="231" y="21"/>
                  <a:pt x="234" y="22"/>
                </a:cubicBezTo>
                <a:cubicBezTo>
                  <a:pt x="235" y="22"/>
                  <a:pt x="236" y="23"/>
                  <a:pt x="237" y="23"/>
                </a:cubicBezTo>
                <a:cubicBezTo>
                  <a:pt x="238" y="24"/>
                  <a:pt x="238" y="24"/>
                  <a:pt x="238" y="25"/>
                </a:cubicBezTo>
                <a:cubicBezTo>
                  <a:pt x="238" y="27"/>
                  <a:pt x="238" y="43"/>
                  <a:pt x="238" y="69"/>
                </a:cubicBezTo>
                <a:cubicBezTo>
                  <a:pt x="238" y="73"/>
                  <a:pt x="241" y="77"/>
                  <a:pt x="246" y="77"/>
                </a:cubicBezTo>
                <a:cubicBezTo>
                  <a:pt x="250" y="77"/>
                  <a:pt x="254" y="73"/>
                  <a:pt x="254" y="69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4" y="43"/>
                  <a:pt x="254" y="27"/>
                  <a:pt x="254" y="25"/>
                </a:cubicBezTo>
                <a:cubicBezTo>
                  <a:pt x="254" y="17"/>
                  <a:pt x="249" y="12"/>
                  <a:pt x="245" y="10"/>
                </a:cubicBezTo>
                <a:cubicBezTo>
                  <a:pt x="241" y="7"/>
                  <a:pt x="238" y="6"/>
                  <a:pt x="238" y="6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6"/>
                  <a:pt x="176" y="0"/>
                  <a:pt x="127" y="0"/>
                </a:cubicBezTo>
                <a:cubicBezTo>
                  <a:pt x="79" y="0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3" y="7"/>
                  <a:pt x="9" y="10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356"/>
                  <a:pt x="0" y="370"/>
                </a:cubicBezTo>
                <a:cubicBezTo>
                  <a:pt x="0" y="380"/>
                  <a:pt x="6" y="387"/>
                  <a:pt x="11" y="390"/>
                </a:cubicBezTo>
                <a:cubicBezTo>
                  <a:pt x="17" y="393"/>
                  <a:pt x="21" y="393"/>
                  <a:pt x="22" y="394"/>
                </a:cubicBezTo>
                <a:cubicBezTo>
                  <a:pt x="22" y="394"/>
                  <a:pt x="71" y="395"/>
                  <a:pt x="127" y="395"/>
                </a:cubicBezTo>
                <a:cubicBezTo>
                  <a:pt x="183" y="395"/>
                  <a:pt x="232" y="394"/>
                  <a:pt x="232" y="394"/>
                </a:cubicBezTo>
                <a:cubicBezTo>
                  <a:pt x="233" y="393"/>
                  <a:pt x="238" y="393"/>
                  <a:pt x="243" y="390"/>
                </a:cubicBezTo>
                <a:cubicBezTo>
                  <a:pt x="248" y="387"/>
                  <a:pt x="254" y="380"/>
                  <a:pt x="254" y="370"/>
                </a:cubicBezTo>
                <a:cubicBezTo>
                  <a:pt x="254" y="360"/>
                  <a:pt x="254" y="234"/>
                  <a:pt x="254" y="107"/>
                </a:cubicBezTo>
                <a:cubicBezTo>
                  <a:pt x="254" y="102"/>
                  <a:pt x="250" y="99"/>
                  <a:pt x="246" y="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3397" name="Freeform 31"/>
          <p:cNvSpPr>
            <a:spLocks noChangeAspect="1" noEditPoints="1"/>
          </p:cNvSpPr>
          <p:nvPr/>
        </p:nvSpPr>
        <p:spPr bwMode="auto">
          <a:xfrm>
            <a:off x="2970213" y="4786313"/>
            <a:ext cx="136525" cy="174625"/>
          </a:xfrm>
          <a:custGeom>
            <a:avLst/>
            <a:gdLst>
              <a:gd name="T0" fmla="*/ 2147483647 w 254"/>
              <a:gd name="T1" fmla="*/ 2147483647 h 395"/>
              <a:gd name="T2" fmla="*/ 2147483647 w 254"/>
              <a:gd name="T3" fmla="*/ 2147483647 h 395"/>
              <a:gd name="T4" fmla="*/ 2147483647 w 254"/>
              <a:gd name="T5" fmla="*/ 2147483647 h 395"/>
              <a:gd name="T6" fmla="*/ 2147483647 w 254"/>
              <a:gd name="T7" fmla="*/ 2147483647 h 395"/>
              <a:gd name="T8" fmla="*/ 2147483647 w 254"/>
              <a:gd name="T9" fmla="*/ 2147483647 h 395"/>
              <a:gd name="T10" fmla="*/ 2147483647 w 254"/>
              <a:gd name="T11" fmla="*/ 2147483647 h 395"/>
              <a:gd name="T12" fmla="*/ 2147483647 w 254"/>
              <a:gd name="T13" fmla="*/ 2147483647 h 395"/>
              <a:gd name="T14" fmla="*/ 2147483647 w 254"/>
              <a:gd name="T15" fmla="*/ 2147483647 h 395"/>
              <a:gd name="T16" fmla="*/ 2147483647 w 254"/>
              <a:gd name="T17" fmla="*/ 2147483647 h 395"/>
              <a:gd name="T18" fmla="*/ 2147483647 w 254"/>
              <a:gd name="T19" fmla="*/ 2147483647 h 395"/>
              <a:gd name="T20" fmla="*/ 2147483647 w 254"/>
              <a:gd name="T21" fmla="*/ 2147483647 h 395"/>
              <a:gd name="T22" fmla="*/ 2147483647 w 254"/>
              <a:gd name="T23" fmla="*/ 2147483647 h 395"/>
              <a:gd name="T24" fmla="*/ 2147483647 w 254"/>
              <a:gd name="T25" fmla="*/ 2147483647 h 395"/>
              <a:gd name="T26" fmla="*/ 2147483647 w 254"/>
              <a:gd name="T27" fmla="*/ 2147483647 h 395"/>
              <a:gd name="T28" fmla="*/ 2147483647 w 254"/>
              <a:gd name="T29" fmla="*/ 2147483647 h 395"/>
              <a:gd name="T30" fmla="*/ 2147483647 w 254"/>
              <a:gd name="T31" fmla="*/ 2147483647 h 395"/>
              <a:gd name="T32" fmla="*/ 2147483647 w 254"/>
              <a:gd name="T33" fmla="*/ 2147483647 h 395"/>
              <a:gd name="T34" fmla="*/ 2147483647 w 254"/>
              <a:gd name="T35" fmla="*/ 2147483647 h 395"/>
              <a:gd name="T36" fmla="*/ 2147483647 w 254"/>
              <a:gd name="T37" fmla="*/ 2147483647 h 395"/>
              <a:gd name="T38" fmla="*/ 2147483647 w 254"/>
              <a:gd name="T39" fmla="*/ 2147483647 h 395"/>
              <a:gd name="T40" fmla="*/ 2147483647 w 254"/>
              <a:gd name="T41" fmla="*/ 2147483647 h 395"/>
              <a:gd name="T42" fmla="*/ 2147483647 w 254"/>
              <a:gd name="T43" fmla="*/ 2147483647 h 395"/>
              <a:gd name="T44" fmla="*/ 2147483647 w 254"/>
              <a:gd name="T45" fmla="*/ 2147483647 h 395"/>
              <a:gd name="T46" fmla="*/ 2147483647 w 254"/>
              <a:gd name="T47" fmla="*/ 2147483647 h 395"/>
              <a:gd name="T48" fmla="*/ 2147483647 w 254"/>
              <a:gd name="T49" fmla="*/ 2147483647 h 395"/>
              <a:gd name="T50" fmla="*/ 2147483647 w 254"/>
              <a:gd name="T51" fmla="*/ 2147483647 h 395"/>
              <a:gd name="T52" fmla="*/ 2147483647 w 254"/>
              <a:gd name="T53" fmla="*/ 2147483647 h 395"/>
              <a:gd name="T54" fmla="*/ 2147483647 w 254"/>
              <a:gd name="T55" fmla="*/ 2147483647 h 395"/>
              <a:gd name="T56" fmla="*/ 2147483647 w 254"/>
              <a:gd name="T57" fmla="*/ 2147483647 h 395"/>
              <a:gd name="T58" fmla="*/ 2147483647 w 254"/>
              <a:gd name="T59" fmla="*/ 2147483647 h 395"/>
              <a:gd name="T60" fmla="*/ 2147483647 w 254"/>
              <a:gd name="T61" fmla="*/ 2147483647 h 395"/>
              <a:gd name="T62" fmla="*/ 2147483647 w 254"/>
              <a:gd name="T63" fmla="*/ 2147483647 h 395"/>
              <a:gd name="T64" fmla="*/ 2147483647 w 254"/>
              <a:gd name="T65" fmla="*/ 2147483647 h 395"/>
              <a:gd name="T66" fmla="*/ 2147483647 w 254"/>
              <a:gd name="T67" fmla="*/ 2147483647 h 395"/>
              <a:gd name="T68" fmla="*/ 2147483647 w 254"/>
              <a:gd name="T69" fmla="*/ 2147483647 h 395"/>
              <a:gd name="T70" fmla="*/ 2147483647 w 254"/>
              <a:gd name="T71" fmla="*/ 2147483647 h 395"/>
              <a:gd name="T72" fmla="*/ 2147483647 w 254"/>
              <a:gd name="T73" fmla="*/ 2147483647 h 395"/>
              <a:gd name="T74" fmla="*/ 2147483647 w 254"/>
              <a:gd name="T75" fmla="*/ 2147483647 h 395"/>
              <a:gd name="T76" fmla="*/ 2147483647 w 254"/>
              <a:gd name="T77" fmla="*/ 2147483647 h 395"/>
              <a:gd name="T78" fmla="*/ 2147483647 w 254"/>
              <a:gd name="T79" fmla="*/ 2147483647 h 395"/>
              <a:gd name="T80" fmla="*/ 2147483647 w 254"/>
              <a:gd name="T81" fmla="*/ 2147483647 h 395"/>
              <a:gd name="T82" fmla="*/ 2147483647 w 254"/>
              <a:gd name="T83" fmla="*/ 2147483647 h 395"/>
              <a:gd name="T84" fmla="*/ 2147483647 w 254"/>
              <a:gd name="T85" fmla="*/ 2147483647 h 395"/>
              <a:gd name="T86" fmla="*/ 2147483647 w 254"/>
              <a:gd name="T87" fmla="*/ 2147483647 h 395"/>
              <a:gd name="T88" fmla="*/ 2147483647 w 254"/>
              <a:gd name="T89" fmla="*/ 2147483647 h 395"/>
              <a:gd name="T90" fmla="*/ 2147483647 w 254"/>
              <a:gd name="T91" fmla="*/ 2147483647 h 395"/>
              <a:gd name="T92" fmla="*/ 2147483647 w 254"/>
              <a:gd name="T93" fmla="*/ 2147483647 h 395"/>
              <a:gd name="T94" fmla="*/ 2147483647 w 254"/>
              <a:gd name="T95" fmla="*/ 0 h 395"/>
              <a:gd name="T96" fmla="*/ 2147483647 w 254"/>
              <a:gd name="T97" fmla="*/ 2147483647 h 395"/>
              <a:gd name="T98" fmla="*/ 0 w 254"/>
              <a:gd name="T99" fmla="*/ 2147483647 h 395"/>
              <a:gd name="T100" fmla="*/ 2147483647 w 254"/>
              <a:gd name="T101" fmla="*/ 2147483647 h 395"/>
              <a:gd name="T102" fmla="*/ 2147483647 w 254"/>
              <a:gd name="T103" fmla="*/ 2147483647 h 395"/>
              <a:gd name="T104" fmla="*/ 2147483647 w 254"/>
              <a:gd name="T105" fmla="*/ 2147483647 h 395"/>
              <a:gd name="T106" fmla="*/ 2147483647 w 254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4"/>
              <a:gd name="T163" fmla="*/ 0 h 395"/>
              <a:gd name="T164" fmla="*/ 254 w 254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4" h="395">
                <a:moveTo>
                  <a:pt x="223" y="77"/>
                </a:moveTo>
                <a:cubicBezTo>
                  <a:pt x="223" y="71"/>
                  <a:pt x="219" y="66"/>
                  <a:pt x="216" y="64"/>
                </a:cubicBezTo>
                <a:cubicBezTo>
                  <a:pt x="213" y="62"/>
                  <a:pt x="210" y="61"/>
                  <a:pt x="210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163" y="57"/>
                  <a:pt x="127" y="57"/>
                </a:cubicBezTo>
                <a:cubicBezTo>
                  <a:pt x="91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1" y="71"/>
                  <a:pt x="31" y="77"/>
                </a:cubicBezTo>
                <a:cubicBezTo>
                  <a:pt x="31" y="84"/>
                  <a:pt x="31" y="282"/>
                  <a:pt x="31" y="293"/>
                </a:cubicBezTo>
                <a:cubicBezTo>
                  <a:pt x="31" y="301"/>
                  <a:pt x="36" y="307"/>
                  <a:pt x="40" y="310"/>
                </a:cubicBezTo>
                <a:cubicBezTo>
                  <a:pt x="44" y="312"/>
                  <a:pt x="48" y="312"/>
                  <a:pt x="49" y="313"/>
                </a:cubicBezTo>
                <a:cubicBezTo>
                  <a:pt x="49" y="313"/>
                  <a:pt x="85" y="314"/>
                  <a:pt x="127" y="314"/>
                </a:cubicBezTo>
                <a:cubicBezTo>
                  <a:pt x="169" y="314"/>
                  <a:pt x="205" y="313"/>
                  <a:pt x="205" y="313"/>
                </a:cubicBezTo>
                <a:cubicBezTo>
                  <a:pt x="206" y="313"/>
                  <a:pt x="210" y="312"/>
                  <a:pt x="214" y="310"/>
                </a:cubicBezTo>
                <a:cubicBezTo>
                  <a:pt x="219" y="307"/>
                  <a:pt x="224" y="301"/>
                  <a:pt x="223" y="293"/>
                </a:cubicBezTo>
                <a:cubicBezTo>
                  <a:pt x="223" y="282"/>
                  <a:pt x="223" y="84"/>
                  <a:pt x="223" y="77"/>
                </a:cubicBezTo>
                <a:close/>
                <a:moveTo>
                  <a:pt x="206" y="296"/>
                </a:moveTo>
                <a:cubicBezTo>
                  <a:pt x="206" y="296"/>
                  <a:pt x="205" y="296"/>
                  <a:pt x="205" y="297"/>
                </a:cubicBezTo>
                <a:cubicBezTo>
                  <a:pt x="205" y="297"/>
                  <a:pt x="205" y="297"/>
                  <a:pt x="204" y="297"/>
                </a:cubicBezTo>
                <a:cubicBezTo>
                  <a:pt x="203" y="297"/>
                  <a:pt x="167" y="298"/>
                  <a:pt x="127" y="298"/>
                </a:cubicBezTo>
                <a:cubicBezTo>
                  <a:pt x="88" y="298"/>
                  <a:pt x="53" y="297"/>
                  <a:pt x="50" y="297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49" y="297"/>
                  <a:pt x="48" y="296"/>
                  <a:pt x="48" y="296"/>
                </a:cubicBezTo>
                <a:cubicBezTo>
                  <a:pt x="47" y="295"/>
                  <a:pt x="47" y="296"/>
                  <a:pt x="47" y="293"/>
                </a:cubicBezTo>
                <a:cubicBezTo>
                  <a:pt x="47" y="282"/>
                  <a:pt x="47" y="85"/>
                  <a:pt x="47" y="78"/>
                </a:cubicBezTo>
                <a:cubicBezTo>
                  <a:pt x="47" y="77"/>
                  <a:pt x="47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5" y="76"/>
                  <a:pt x="95" y="73"/>
                  <a:pt x="127" y="73"/>
                </a:cubicBezTo>
                <a:cubicBezTo>
                  <a:pt x="145" y="73"/>
                  <a:pt x="165" y="74"/>
                  <a:pt x="180" y="75"/>
                </a:cubicBezTo>
                <a:cubicBezTo>
                  <a:pt x="193" y="76"/>
                  <a:pt x="203" y="76"/>
                  <a:pt x="206" y="77"/>
                </a:cubicBezTo>
                <a:cubicBezTo>
                  <a:pt x="206" y="77"/>
                  <a:pt x="207" y="77"/>
                  <a:pt x="207" y="77"/>
                </a:cubicBezTo>
                <a:cubicBezTo>
                  <a:pt x="207" y="77"/>
                  <a:pt x="207" y="78"/>
                  <a:pt x="207" y="78"/>
                </a:cubicBezTo>
                <a:cubicBezTo>
                  <a:pt x="207" y="86"/>
                  <a:pt x="207" y="282"/>
                  <a:pt x="207" y="293"/>
                </a:cubicBezTo>
                <a:cubicBezTo>
                  <a:pt x="207" y="296"/>
                  <a:pt x="207" y="295"/>
                  <a:pt x="206" y="296"/>
                </a:cubicBezTo>
                <a:close/>
                <a:moveTo>
                  <a:pt x="104" y="350"/>
                </a:moveTo>
                <a:cubicBezTo>
                  <a:pt x="99" y="350"/>
                  <a:pt x="96" y="354"/>
                  <a:pt x="96" y="358"/>
                </a:cubicBezTo>
                <a:cubicBezTo>
                  <a:pt x="96" y="362"/>
                  <a:pt x="99" y="366"/>
                  <a:pt x="104" y="366"/>
                </a:cubicBezTo>
                <a:cubicBezTo>
                  <a:pt x="151" y="366"/>
                  <a:pt x="151" y="366"/>
                  <a:pt x="151" y="366"/>
                </a:cubicBezTo>
                <a:cubicBezTo>
                  <a:pt x="155" y="366"/>
                  <a:pt x="159" y="362"/>
                  <a:pt x="159" y="358"/>
                </a:cubicBezTo>
                <a:cubicBezTo>
                  <a:pt x="159" y="354"/>
                  <a:pt x="155" y="350"/>
                  <a:pt x="151" y="350"/>
                </a:cubicBezTo>
                <a:lnTo>
                  <a:pt x="104" y="350"/>
                </a:lnTo>
                <a:close/>
                <a:moveTo>
                  <a:pt x="169" y="45"/>
                </a:moveTo>
                <a:cubicBezTo>
                  <a:pt x="173" y="45"/>
                  <a:pt x="177" y="42"/>
                  <a:pt x="177" y="37"/>
                </a:cubicBezTo>
                <a:cubicBezTo>
                  <a:pt x="177" y="33"/>
                  <a:pt x="173" y="29"/>
                  <a:pt x="169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29"/>
                  <a:pt x="78" y="33"/>
                  <a:pt x="78" y="37"/>
                </a:cubicBezTo>
                <a:cubicBezTo>
                  <a:pt x="78" y="42"/>
                  <a:pt x="81" y="45"/>
                  <a:pt x="86" y="45"/>
                </a:cubicBezTo>
                <a:lnTo>
                  <a:pt x="169" y="45"/>
                </a:lnTo>
                <a:close/>
                <a:moveTo>
                  <a:pt x="214" y="341"/>
                </a:moveTo>
                <a:cubicBezTo>
                  <a:pt x="173" y="348"/>
                  <a:pt x="173" y="348"/>
                  <a:pt x="173" y="348"/>
                </a:cubicBezTo>
                <a:cubicBezTo>
                  <a:pt x="168" y="349"/>
                  <a:pt x="165" y="353"/>
                  <a:pt x="166" y="358"/>
                </a:cubicBezTo>
                <a:cubicBezTo>
                  <a:pt x="167" y="361"/>
                  <a:pt x="170" y="364"/>
                  <a:pt x="174" y="364"/>
                </a:cubicBezTo>
                <a:cubicBezTo>
                  <a:pt x="174" y="364"/>
                  <a:pt x="175" y="364"/>
                  <a:pt x="175" y="364"/>
                </a:cubicBezTo>
                <a:cubicBezTo>
                  <a:pt x="217" y="356"/>
                  <a:pt x="217" y="356"/>
                  <a:pt x="217" y="356"/>
                </a:cubicBezTo>
                <a:cubicBezTo>
                  <a:pt x="221" y="355"/>
                  <a:pt x="224" y="351"/>
                  <a:pt x="223" y="347"/>
                </a:cubicBezTo>
                <a:cubicBezTo>
                  <a:pt x="222" y="343"/>
                  <a:pt x="218" y="340"/>
                  <a:pt x="214" y="341"/>
                </a:cubicBezTo>
                <a:close/>
                <a:moveTo>
                  <a:pt x="40" y="341"/>
                </a:moveTo>
                <a:cubicBezTo>
                  <a:pt x="36" y="340"/>
                  <a:pt x="32" y="343"/>
                  <a:pt x="31" y="347"/>
                </a:cubicBezTo>
                <a:cubicBezTo>
                  <a:pt x="30" y="351"/>
                  <a:pt x="33" y="355"/>
                  <a:pt x="37" y="356"/>
                </a:cubicBezTo>
                <a:cubicBezTo>
                  <a:pt x="79" y="364"/>
                  <a:pt x="79" y="364"/>
                  <a:pt x="79" y="364"/>
                </a:cubicBezTo>
                <a:cubicBezTo>
                  <a:pt x="79" y="364"/>
                  <a:pt x="80" y="364"/>
                  <a:pt x="80" y="364"/>
                </a:cubicBezTo>
                <a:cubicBezTo>
                  <a:pt x="84" y="364"/>
                  <a:pt x="87" y="361"/>
                  <a:pt x="88" y="358"/>
                </a:cubicBezTo>
                <a:cubicBezTo>
                  <a:pt x="89" y="353"/>
                  <a:pt x="86" y="349"/>
                  <a:pt x="82" y="348"/>
                </a:cubicBezTo>
                <a:lnTo>
                  <a:pt x="40" y="341"/>
                </a:lnTo>
                <a:close/>
                <a:moveTo>
                  <a:pt x="246" y="99"/>
                </a:moveTo>
                <a:cubicBezTo>
                  <a:pt x="241" y="99"/>
                  <a:pt x="238" y="102"/>
                  <a:pt x="238" y="107"/>
                </a:cubicBezTo>
                <a:cubicBezTo>
                  <a:pt x="238" y="234"/>
                  <a:pt x="238" y="360"/>
                  <a:pt x="238" y="370"/>
                </a:cubicBezTo>
                <a:cubicBezTo>
                  <a:pt x="238" y="375"/>
                  <a:pt x="237" y="375"/>
                  <a:pt x="235" y="376"/>
                </a:cubicBezTo>
                <a:cubicBezTo>
                  <a:pt x="234" y="377"/>
                  <a:pt x="233" y="377"/>
                  <a:pt x="232" y="377"/>
                </a:cubicBezTo>
                <a:cubicBezTo>
                  <a:pt x="232" y="377"/>
                  <a:pt x="232" y="377"/>
                  <a:pt x="232" y="378"/>
                </a:cubicBezTo>
                <a:cubicBezTo>
                  <a:pt x="231" y="378"/>
                  <a:pt x="231" y="378"/>
                  <a:pt x="231" y="378"/>
                </a:cubicBezTo>
                <a:cubicBezTo>
                  <a:pt x="232" y="378"/>
                  <a:pt x="183" y="379"/>
                  <a:pt x="127" y="379"/>
                </a:cubicBezTo>
                <a:cubicBezTo>
                  <a:pt x="73" y="379"/>
                  <a:pt x="25" y="378"/>
                  <a:pt x="23" y="378"/>
                </a:cubicBezTo>
                <a:cubicBezTo>
                  <a:pt x="23" y="378"/>
                  <a:pt x="23" y="378"/>
                  <a:pt x="23" y="378"/>
                </a:cubicBezTo>
                <a:cubicBezTo>
                  <a:pt x="22" y="377"/>
                  <a:pt x="20" y="377"/>
                  <a:pt x="19" y="376"/>
                </a:cubicBezTo>
                <a:cubicBezTo>
                  <a:pt x="17" y="375"/>
                  <a:pt x="17" y="374"/>
                  <a:pt x="16" y="370"/>
                </a:cubicBezTo>
                <a:cubicBezTo>
                  <a:pt x="16" y="356"/>
                  <a:pt x="16" y="34"/>
                  <a:pt x="16" y="25"/>
                </a:cubicBezTo>
                <a:cubicBezTo>
                  <a:pt x="16" y="24"/>
                  <a:pt x="17" y="24"/>
                  <a:pt x="18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7" y="20"/>
                  <a:pt x="55" y="19"/>
                </a:cubicBezTo>
                <a:cubicBezTo>
                  <a:pt x="76" y="18"/>
                  <a:pt x="103" y="16"/>
                  <a:pt x="127" y="16"/>
                </a:cubicBezTo>
                <a:cubicBezTo>
                  <a:pt x="151" y="16"/>
                  <a:pt x="178" y="18"/>
                  <a:pt x="199" y="19"/>
                </a:cubicBezTo>
                <a:cubicBezTo>
                  <a:pt x="217" y="20"/>
                  <a:pt x="231" y="21"/>
                  <a:pt x="234" y="22"/>
                </a:cubicBezTo>
                <a:cubicBezTo>
                  <a:pt x="235" y="22"/>
                  <a:pt x="236" y="23"/>
                  <a:pt x="237" y="23"/>
                </a:cubicBezTo>
                <a:cubicBezTo>
                  <a:pt x="238" y="24"/>
                  <a:pt x="238" y="24"/>
                  <a:pt x="238" y="25"/>
                </a:cubicBezTo>
                <a:cubicBezTo>
                  <a:pt x="238" y="27"/>
                  <a:pt x="238" y="43"/>
                  <a:pt x="238" y="69"/>
                </a:cubicBezTo>
                <a:cubicBezTo>
                  <a:pt x="238" y="73"/>
                  <a:pt x="241" y="77"/>
                  <a:pt x="246" y="77"/>
                </a:cubicBezTo>
                <a:cubicBezTo>
                  <a:pt x="250" y="77"/>
                  <a:pt x="254" y="73"/>
                  <a:pt x="254" y="69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4" y="43"/>
                  <a:pt x="254" y="27"/>
                  <a:pt x="254" y="25"/>
                </a:cubicBezTo>
                <a:cubicBezTo>
                  <a:pt x="254" y="17"/>
                  <a:pt x="249" y="12"/>
                  <a:pt x="245" y="10"/>
                </a:cubicBezTo>
                <a:cubicBezTo>
                  <a:pt x="241" y="7"/>
                  <a:pt x="238" y="6"/>
                  <a:pt x="238" y="6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6"/>
                  <a:pt x="176" y="0"/>
                  <a:pt x="127" y="0"/>
                </a:cubicBezTo>
                <a:cubicBezTo>
                  <a:pt x="79" y="0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3" y="7"/>
                  <a:pt x="9" y="10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356"/>
                  <a:pt x="0" y="370"/>
                </a:cubicBezTo>
                <a:cubicBezTo>
                  <a:pt x="0" y="380"/>
                  <a:pt x="6" y="387"/>
                  <a:pt x="11" y="390"/>
                </a:cubicBezTo>
                <a:cubicBezTo>
                  <a:pt x="17" y="393"/>
                  <a:pt x="21" y="393"/>
                  <a:pt x="22" y="394"/>
                </a:cubicBezTo>
                <a:cubicBezTo>
                  <a:pt x="22" y="394"/>
                  <a:pt x="71" y="395"/>
                  <a:pt x="127" y="395"/>
                </a:cubicBezTo>
                <a:cubicBezTo>
                  <a:pt x="183" y="395"/>
                  <a:pt x="232" y="394"/>
                  <a:pt x="232" y="394"/>
                </a:cubicBezTo>
                <a:cubicBezTo>
                  <a:pt x="233" y="393"/>
                  <a:pt x="238" y="393"/>
                  <a:pt x="243" y="390"/>
                </a:cubicBezTo>
                <a:cubicBezTo>
                  <a:pt x="248" y="387"/>
                  <a:pt x="254" y="380"/>
                  <a:pt x="254" y="370"/>
                </a:cubicBezTo>
                <a:cubicBezTo>
                  <a:pt x="254" y="360"/>
                  <a:pt x="254" y="234"/>
                  <a:pt x="254" y="107"/>
                </a:cubicBezTo>
                <a:cubicBezTo>
                  <a:pt x="254" y="102"/>
                  <a:pt x="250" y="99"/>
                  <a:pt x="246" y="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43398" name="Grupp 5"/>
          <p:cNvGrpSpPr>
            <a:grpSpLocks/>
          </p:cNvGrpSpPr>
          <p:nvPr/>
        </p:nvGrpSpPr>
        <p:grpSpPr bwMode="auto">
          <a:xfrm>
            <a:off x="3668713" y="4578350"/>
            <a:ext cx="630237" cy="376238"/>
            <a:chOff x="3851921" y="4464115"/>
            <a:chExt cx="690063" cy="503179"/>
          </a:xfrm>
        </p:grpSpPr>
        <p:sp>
          <p:nvSpPr>
            <p:cNvPr id="143399" name="Freeform 31"/>
            <p:cNvSpPr>
              <a:spLocks noChangeAspect="1" noEditPoints="1"/>
            </p:cNvSpPr>
            <p:nvPr/>
          </p:nvSpPr>
          <p:spPr bwMode="auto">
            <a:xfrm>
              <a:off x="4211961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00" name="Freeform 31"/>
            <p:cNvSpPr>
              <a:spLocks noChangeAspect="1" noEditPoints="1"/>
            </p:cNvSpPr>
            <p:nvPr/>
          </p:nvSpPr>
          <p:spPr bwMode="auto">
            <a:xfrm>
              <a:off x="4391980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01" name="Freeform 31"/>
            <p:cNvSpPr>
              <a:spLocks noChangeAspect="1" noEditPoints="1"/>
            </p:cNvSpPr>
            <p:nvPr/>
          </p:nvSpPr>
          <p:spPr bwMode="auto">
            <a:xfrm>
              <a:off x="3851921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02" name="Freeform 31"/>
            <p:cNvSpPr>
              <a:spLocks noChangeAspect="1" noEditPoints="1"/>
            </p:cNvSpPr>
            <p:nvPr/>
          </p:nvSpPr>
          <p:spPr bwMode="auto">
            <a:xfrm>
              <a:off x="4031940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03" name="Freeform 31"/>
            <p:cNvSpPr>
              <a:spLocks noChangeAspect="1" noEditPoints="1"/>
            </p:cNvSpPr>
            <p:nvPr/>
          </p:nvSpPr>
          <p:spPr bwMode="auto">
            <a:xfrm>
              <a:off x="4031940" y="446411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04" name="Freeform 31"/>
            <p:cNvSpPr>
              <a:spLocks noChangeAspect="1" noEditPoints="1"/>
            </p:cNvSpPr>
            <p:nvPr/>
          </p:nvSpPr>
          <p:spPr bwMode="auto">
            <a:xfrm>
              <a:off x="4211959" y="446411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3405" name="Grupp 16"/>
          <p:cNvGrpSpPr>
            <a:grpSpLocks/>
          </p:cNvGrpSpPr>
          <p:nvPr/>
        </p:nvGrpSpPr>
        <p:grpSpPr bwMode="auto">
          <a:xfrm>
            <a:off x="1150938" y="4492625"/>
            <a:ext cx="447675" cy="503238"/>
            <a:chOff x="1353826" y="4239090"/>
            <a:chExt cx="517874" cy="712077"/>
          </a:xfrm>
        </p:grpSpPr>
        <p:pic>
          <p:nvPicPr>
            <p:cNvPr id="143406" name="Bildobjekt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826" y="4239090"/>
              <a:ext cx="517874" cy="71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7" name="Freeform 31"/>
            <p:cNvSpPr>
              <a:spLocks noChangeAspect="1" noEditPoints="1"/>
            </p:cNvSpPr>
            <p:nvPr/>
          </p:nvSpPr>
          <p:spPr bwMode="auto">
            <a:xfrm>
              <a:off x="1464712" y="4329100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08" name="Freeform 31"/>
            <p:cNvSpPr>
              <a:spLocks noChangeAspect="1" noEditPoints="1"/>
            </p:cNvSpPr>
            <p:nvPr/>
          </p:nvSpPr>
          <p:spPr bwMode="auto">
            <a:xfrm>
              <a:off x="1646675" y="4566279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09" name="Freeform 31"/>
            <p:cNvSpPr>
              <a:spLocks noChangeAspect="1" noEditPoints="1"/>
            </p:cNvSpPr>
            <p:nvPr/>
          </p:nvSpPr>
          <p:spPr bwMode="auto">
            <a:xfrm>
              <a:off x="1466655" y="4599130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3410" name="Grupp 200"/>
          <p:cNvGrpSpPr>
            <a:grpSpLocks/>
          </p:cNvGrpSpPr>
          <p:nvPr/>
        </p:nvGrpSpPr>
        <p:grpSpPr bwMode="auto">
          <a:xfrm>
            <a:off x="3536950" y="4643438"/>
            <a:ext cx="6881813" cy="658812"/>
            <a:chOff x="-1284522" y="4689140"/>
            <a:chExt cx="8483600" cy="811213"/>
          </a:xfrm>
        </p:grpSpPr>
        <p:pic>
          <p:nvPicPr>
            <p:cNvPr id="143411" name="Bildobjekt 49" descr="Elips Skugga 7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4522" y="5017514"/>
              <a:ext cx="8483600" cy="48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2" name="Bildobjekt 69" descr="Elipser Way forwar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5" y="4689140"/>
              <a:ext cx="5024338" cy="45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3" name="Freeform 31"/>
          <p:cNvSpPr>
            <a:spLocks noChangeAspect="1" noEditPoints="1"/>
          </p:cNvSpPr>
          <p:nvPr/>
        </p:nvSpPr>
        <p:spPr bwMode="auto">
          <a:xfrm>
            <a:off x="7035800" y="4786313"/>
            <a:ext cx="134938" cy="174625"/>
          </a:xfrm>
          <a:custGeom>
            <a:avLst/>
            <a:gdLst>
              <a:gd name="T0" fmla="*/ 2147483647 w 254"/>
              <a:gd name="T1" fmla="*/ 2147483647 h 395"/>
              <a:gd name="T2" fmla="*/ 2147483647 w 254"/>
              <a:gd name="T3" fmla="*/ 2147483647 h 395"/>
              <a:gd name="T4" fmla="*/ 2147483647 w 254"/>
              <a:gd name="T5" fmla="*/ 2147483647 h 395"/>
              <a:gd name="T6" fmla="*/ 2147483647 w 254"/>
              <a:gd name="T7" fmla="*/ 2147483647 h 395"/>
              <a:gd name="T8" fmla="*/ 2147483647 w 254"/>
              <a:gd name="T9" fmla="*/ 2147483647 h 395"/>
              <a:gd name="T10" fmla="*/ 2147483647 w 254"/>
              <a:gd name="T11" fmla="*/ 2147483647 h 395"/>
              <a:gd name="T12" fmla="*/ 2147483647 w 254"/>
              <a:gd name="T13" fmla="*/ 2147483647 h 395"/>
              <a:gd name="T14" fmla="*/ 2147483647 w 254"/>
              <a:gd name="T15" fmla="*/ 2147483647 h 395"/>
              <a:gd name="T16" fmla="*/ 2147483647 w 254"/>
              <a:gd name="T17" fmla="*/ 2147483647 h 395"/>
              <a:gd name="T18" fmla="*/ 2147483647 w 254"/>
              <a:gd name="T19" fmla="*/ 2147483647 h 395"/>
              <a:gd name="T20" fmla="*/ 2147483647 w 254"/>
              <a:gd name="T21" fmla="*/ 2147483647 h 395"/>
              <a:gd name="T22" fmla="*/ 2147483647 w 254"/>
              <a:gd name="T23" fmla="*/ 2147483647 h 395"/>
              <a:gd name="T24" fmla="*/ 2147483647 w 254"/>
              <a:gd name="T25" fmla="*/ 2147483647 h 395"/>
              <a:gd name="T26" fmla="*/ 2147483647 w 254"/>
              <a:gd name="T27" fmla="*/ 2147483647 h 395"/>
              <a:gd name="T28" fmla="*/ 2147483647 w 254"/>
              <a:gd name="T29" fmla="*/ 2147483647 h 395"/>
              <a:gd name="T30" fmla="*/ 2147483647 w 254"/>
              <a:gd name="T31" fmla="*/ 2147483647 h 395"/>
              <a:gd name="T32" fmla="*/ 2147483647 w 254"/>
              <a:gd name="T33" fmla="*/ 2147483647 h 395"/>
              <a:gd name="T34" fmla="*/ 2147483647 w 254"/>
              <a:gd name="T35" fmla="*/ 2147483647 h 395"/>
              <a:gd name="T36" fmla="*/ 2147483647 w 254"/>
              <a:gd name="T37" fmla="*/ 2147483647 h 395"/>
              <a:gd name="T38" fmla="*/ 2147483647 w 254"/>
              <a:gd name="T39" fmla="*/ 2147483647 h 395"/>
              <a:gd name="T40" fmla="*/ 2147483647 w 254"/>
              <a:gd name="T41" fmla="*/ 2147483647 h 395"/>
              <a:gd name="T42" fmla="*/ 2147483647 w 254"/>
              <a:gd name="T43" fmla="*/ 2147483647 h 395"/>
              <a:gd name="T44" fmla="*/ 2147483647 w 254"/>
              <a:gd name="T45" fmla="*/ 2147483647 h 395"/>
              <a:gd name="T46" fmla="*/ 2147483647 w 254"/>
              <a:gd name="T47" fmla="*/ 2147483647 h 395"/>
              <a:gd name="T48" fmla="*/ 2147483647 w 254"/>
              <a:gd name="T49" fmla="*/ 2147483647 h 395"/>
              <a:gd name="T50" fmla="*/ 2147483647 w 254"/>
              <a:gd name="T51" fmla="*/ 2147483647 h 395"/>
              <a:gd name="T52" fmla="*/ 2147483647 w 254"/>
              <a:gd name="T53" fmla="*/ 2147483647 h 395"/>
              <a:gd name="T54" fmla="*/ 2147483647 w 254"/>
              <a:gd name="T55" fmla="*/ 2147483647 h 395"/>
              <a:gd name="T56" fmla="*/ 2147483647 w 254"/>
              <a:gd name="T57" fmla="*/ 2147483647 h 395"/>
              <a:gd name="T58" fmla="*/ 2147483647 w 254"/>
              <a:gd name="T59" fmla="*/ 2147483647 h 395"/>
              <a:gd name="T60" fmla="*/ 2147483647 w 254"/>
              <a:gd name="T61" fmla="*/ 2147483647 h 395"/>
              <a:gd name="T62" fmla="*/ 2147483647 w 254"/>
              <a:gd name="T63" fmla="*/ 2147483647 h 395"/>
              <a:gd name="T64" fmla="*/ 2147483647 w 254"/>
              <a:gd name="T65" fmla="*/ 2147483647 h 395"/>
              <a:gd name="T66" fmla="*/ 2147483647 w 254"/>
              <a:gd name="T67" fmla="*/ 2147483647 h 395"/>
              <a:gd name="T68" fmla="*/ 2147483647 w 254"/>
              <a:gd name="T69" fmla="*/ 2147483647 h 395"/>
              <a:gd name="T70" fmla="*/ 2147483647 w 254"/>
              <a:gd name="T71" fmla="*/ 2147483647 h 395"/>
              <a:gd name="T72" fmla="*/ 2147483647 w 254"/>
              <a:gd name="T73" fmla="*/ 2147483647 h 395"/>
              <a:gd name="T74" fmla="*/ 2147483647 w 254"/>
              <a:gd name="T75" fmla="*/ 2147483647 h 395"/>
              <a:gd name="T76" fmla="*/ 2147483647 w 254"/>
              <a:gd name="T77" fmla="*/ 2147483647 h 395"/>
              <a:gd name="T78" fmla="*/ 2147483647 w 254"/>
              <a:gd name="T79" fmla="*/ 2147483647 h 395"/>
              <a:gd name="T80" fmla="*/ 2147483647 w 254"/>
              <a:gd name="T81" fmla="*/ 2147483647 h 395"/>
              <a:gd name="T82" fmla="*/ 2147483647 w 254"/>
              <a:gd name="T83" fmla="*/ 2147483647 h 395"/>
              <a:gd name="T84" fmla="*/ 2147483647 w 254"/>
              <a:gd name="T85" fmla="*/ 2147483647 h 395"/>
              <a:gd name="T86" fmla="*/ 2147483647 w 254"/>
              <a:gd name="T87" fmla="*/ 2147483647 h 395"/>
              <a:gd name="T88" fmla="*/ 2147483647 w 254"/>
              <a:gd name="T89" fmla="*/ 2147483647 h 395"/>
              <a:gd name="T90" fmla="*/ 2147483647 w 254"/>
              <a:gd name="T91" fmla="*/ 2147483647 h 395"/>
              <a:gd name="T92" fmla="*/ 2147483647 w 254"/>
              <a:gd name="T93" fmla="*/ 2147483647 h 395"/>
              <a:gd name="T94" fmla="*/ 2147483647 w 254"/>
              <a:gd name="T95" fmla="*/ 0 h 395"/>
              <a:gd name="T96" fmla="*/ 2147483647 w 254"/>
              <a:gd name="T97" fmla="*/ 2147483647 h 395"/>
              <a:gd name="T98" fmla="*/ 0 w 254"/>
              <a:gd name="T99" fmla="*/ 2147483647 h 395"/>
              <a:gd name="T100" fmla="*/ 2147483647 w 254"/>
              <a:gd name="T101" fmla="*/ 2147483647 h 395"/>
              <a:gd name="T102" fmla="*/ 2147483647 w 254"/>
              <a:gd name="T103" fmla="*/ 2147483647 h 395"/>
              <a:gd name="T104" fmla="*/ 2147483647 w 254"/>
              <a:gd name="T105" fmla="*/ 2147483647 h 395"/>
              <a:gd name="T106" fmla="*/ 2147483647 w 254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4"/>
              <a:gd name="T163" fmla="*/ 0 h 395"/>
              <a:gd name="T164" fmla="*/ 254 w 254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4" h="395">
                <a:moveTo>
                  <a:pt x="223" y="77"/>
                </a:moveTo>
                <a:cubicBezTo>
                  <a:pt x="223" y="71"/>
                  <a:pt x="219" y="66"/>
                  <a:pt x="216" y="64"/>
                </a:cubicBezTo>
                <a:cubicBezTo>
                  <a:pt x="213" y="62"/>
                  <a:pt x="210" y="61"/>
                  <a:pt x="210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163" y="57"/>
                  <a:pt x="127" y="57"/>
                </a:cubicBezTo>
                <a:cubicBezTo>
                  <a:pt x="91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1" y="71"/>
                  <a:pt x="31" y="77"/>
                </a:cubicBezTo>
                <a:cubicBezTo>
                  <a:pt x="31" y="84"/>
                  <a:pt x="31" y="282"/>
                  <a:pt x="31" y="293"/>
                </a:cubicBezTo>
                <a:cubicBezTo>
                  <a:pt x="31" y="301"/>
                  <a:pt x="36" y="307"/>
                  <a:pt x="40" y="310"/>
                </a:cubicBezTo>
                <a:cubicBezTo>
                  <a:pt x="44" y="312"/>
                  <a:pt x="48" y="312"/>
                  <a:pt x="49" y="313"/>
                </a:cubicBezTo>
                <a:cubicBezTo>
                  <a:pt x="49" y="313"/>
                  <a:pt x="85" y="314"/>
                  <a:pt x="127" y="314"/>
                </a:cubicBezTo>
                <a:cubicBezTo>
                  <a:pt x="169" y="314"/>
                  <a:pt x="205" y="313"/>
                  <a:pt x="205" y="313"/>
                </a:cubicBezTo>
                <a:cubicBezTo>
                  <a:pt x="206" y="313"/>
                  <a:pt x="210" y="312"/>
                  <a:pt x="214" y="310"/>
                </a:cubicBezTo>
                <a:cubicBezTo>
                  <a:pt x="219" y="307"/>
                  <a:pt x="224" y="301"/>
                  <a:pt x="223" y="293"/>
                </a:cubicBezTo>
                <a:cubicBezTo>
                  <a:pt x="223" y="282"/>
                  <a:pt x="223" y="84"/>
                  <a:pt x="223" y="77"/>
                </a:cubicBezTo>
                <a:close/>
                <a:moveTo>
                  <a:pt x="206" y="296"/>
                </a:moveTo>
                <a:cubicBezTo>
                  <a:pt x="206" y="296"/>
                  <a:pt x="205" y="296"/>
                  <a:pt x="205" y="297"/>
                </a:cubicBezTo>
                <a:cubicBezTo>
                  <a:pt x="205" y="297"/>
                  <a:pt x="205" y="297"/>
                  <a:pt x="204" y="297"/>
                </a:cubicBezTo>
                <a:cubicBezTo>
                  <a:pt x="203" y="297"/>
                  <a:pt x="167" y="298"/>
                  <a:pt x="127" y="298"/>
                </a:cubicBezTo>
                <a:cubicBezTo>
                  <a:pt x="88" y="298"/>
                  <a:pt x="53" y="297"/>
                  <a:pt x="50" y="297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49" y="297"/>
                  <a:pt x="48" y="296"/>
                  <a:pt x="48" y="296"/>
                </a:cubicBezTo>
                <a:cubicBezTo>
                  <a:pt x="47" y="295"/>
                  <a:pt x="47" y="296"/>
                  <a:pt x="47" y="293"/>
                </a:cubicBezTo>
                <a:cubicBezTo>
                  <a:pt x="47" y="282"/>
                  <a:pt x="47" y="85"/>
                  <a:pt x="47" y="78"/>
                </a:cubicBezTo>
                <a:cubicBezTo>
                  <a:pt x="47" y="77"/>
                  <a:pt x="47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5" y="76"/>
                  <a:pt x="95" y="73"/>
                  <a:pt x="127" y="73"/>
                </a:cubicBezTo>
                <a:cubicBezTo>
                  <a:pt x="145" y="73"/>
                  <a:pt x="165" y="74"/>
                  <a:pt x="180" y="75"/>
                </a:cubicBezTo>
                <a:cubicBezTo>
                  <a:pt x="193" y="76"/>
                  <a:pt x="203" y="76"/>
                  <a:pt x="206" y="77"/>
                </a:cubicBezTo>
                <a:cubicBezTo>
                  <a:pt x="206" y="77"/>
                  <a:pt x="207" y="77"/>
                  <a:pt x="207" y="77"/>
                </a:cubicBezTo>
                <a:cubicBezTo>
                  <a:pt x="207" y="77"/>
                  <a:pt x="207" y="78"/>
                  <a:pt x="207" y="78"/>
                </a:cubicBezTo>
                <a:cubicBezTo>
                  <a:pt x="207" y="86"/>
                  <a:pt x="207" y="282"/>
                  <a:pt x="207" y="293"/>
                </a:cubicBezTo>
                <a:cubicBezTo>
                  <a:pt x="207" y="296"/>
                  <a:pt x="207" y="295"/>
                  <a:pt x="206" y="296"/>
                </a:cubicBezTo>
                <a:close/>
                <a:moveTo>
                  <a:pt x="104" y="350"/>
                </a:moveTo>
                <a:cubicBezTo>
                  <a:pt x="99" y="350"/>
                  <a:pt x="96" y="354"/>
                  <a:pt x="96" y="358"/>
                </a:cubicBezTo>
                <a:cubicBezTo>
                  <a:pt x="96" y="362"/>
                  <a:pt x="99" y="366"/>
                  <a:pt x="104" y="366"/>
                </a:cubicBezTo>
                <a:cubicBezTo>
                  <a:pt x="151" y="366"/>
                  <a:pt x="151" y="366"/>
                  <a:pt x="151" y="366"/>
                </a:cubicBezTo>
                <a:cubicBezTo>
                  <a:pt x="155" y="366"/>
                  <a:pt x="159" y="362"/>
                  <a:pt x="159" y="358"/>
                </a:cubicBezTo>
                <a:cubicBezTo>
                  <a:pt x="159" y="354"/>
                  <a:pt x="155" y="350"/>
                  <a:pt x="151" y="350"/>
                </a:cubicBezTo>
                <a:lnTo>
                  <a:pt x="104" y="350"/>
                </a:lnTo>
                <a:close/>
                <a:moveTo>
                  <a:pt x="169" y="45"/>
                </a:moveTo>
                <a:cubicBezTo>
                  <a:pt x="173" y="45"/>
                  <a:pt x="177" y="42"/>
                  <a:pt x="177" y="37"/>
                </a:cubicBezTo>
                <a:cubicBezTo>
                  <a:pt x="177" y="33"/>
                  <a:pt x="173" y="29"/>
                  <a:pt x="169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29"/>
                  <a:pt x="78" y="33"/>
                  <a:pt x="78" y="37"/>
                </a:cubicBezTo>
                <a:cubicBezTo>
                  <a:pt x="78" y="42"/>
                  <a:pt x="81" y="45"/>
                  <a:pt x="86" y="45"/>
                </a:cubicBezTo>
                <a:lnTo>
                  <a:pt x="169" y="45"/>
                </a:lnTo>
                <a:close/>
                <a:moveTo>
                  <a:pt x="214" y="341"/>
                </a:moveTo>
                <a:cubicBezTo>
                  <a:pt x="173" y="348"/>
                  <a:pt x="173" y="348"/>
                  <a:pt x="173" y="348"/>
                </a:cubicBezTo>
                <a:cubicBezTo>
                  <a:pt x="168" y="349"/>
                  <a:pt x="165" y="353"/>
                  <a:pt x="166" y="358"/>
                </a:cubicBezTo>
                <a:cubicBezTo>
                  <a:pt x="167" y="361"/>
                  <a:pt x="170" y="364"/>
                  <a:pt x="174" y="364"/>
                </a:cubicBezTo>
                <a:cubicBezTo>
                  <a:pt x="174" y="364"/>
                  <a:pt x="175" y="364"/>
                  <a:pt x="175" y="364"/>
                </a:cubicBezTo>
                <a:cubicBezTo>
                  <a:pt x="217" y="356"/>
                  <a:pt x="217" y="356"/>
                  <a:pt x="217" y="356"/>
                </a:cubicBezTo>
                <a:cubicBezTo>
                  <a:pt x="221" y="355"/>
                  <a:pt x="224" y="351"/>
                  <a:pt x="223" y="347"/>
                </a:cubicBezTo>
                <a:cubicBezTo>
                  <a:pt x="222" y="343"/>
                  <a:pt x="218" y="340"/>
                  <a:pt x="214" y="341"/>
                </a:cubicBezTo>
                <a:close/>
                <a:moveTo>
                  <a:pt x="40" y="341"/>
                </a:moveTo>
                <a:cubicBezTo>
                  <a:pt x="36" y="340"/>
                  <a:pt x="32" y="343"/>
                  <a:pt x="31" y="347"/>
                </a:cubicBezTo>
                <a:cubicBezTo>
                  <a:pt x="30" y="351"/>
                  <a:pt x="33" y="355"/>
                  <a:pt x="37" y="356"/>
                </a:cubicBezTo>
                <a:cubicBezTo>
                  <a:pt x="79" y="364"/>
                  <a:pt x="79" y="364"/>
                  <a:pt x="79" y="364"/>
                </a:cubicBezTo>
                <a:cubicBezTo>
                  <a:pt x="79" y="364"/>
                  <a:pt x="80" y="364"/>
                  <a:pt x="80" y="364"/>
                </a:cubicBezTo>
                <a:cubicBezTo>
                  <a:pt x="84" y="364"/>
                  <a:pt x="87" y="361"/>
                  <a:pt x="88" y="358"/>
                </a:cubicBezTo>
                <a:cubicBezTo>
                  <a:pt x="89" y="353"/>
                  <a:pt x="86" y="349"/>
                  <a:pt x="82" y="348"/>
                </a:cubicBezTo>
                <a:lnTo>
                  <a:pt x="40" y="341"/>
                </a:lnTo>
                <a:close/>
                <a:moveTo>
                  <a:pt x="246" y="99"/>
                </a:moveTo>
                <a:cubicBezTo>
                  <a:pt x="241" y="99"/>
                  <a:pt x="238" y="102"/>
                  <a:pt x="238" y="107"/>
                </a:cubicBezTo>
                <a:cubicBezTo>
                  <a:pt x="238" y="234"/>
                  <a:pt x="238" y="360"/>
                  <a:pt x="238" y="370"/>
                </a:cubicBezTo>
                <a:cubicBezTo>
                  <a:pt x="238" y="375"/>
                  <a:pt x="237" y="375"/>
                  <a:pt x="235" y="376"/>
                </a:cubicBezTo>
                <a:cubicBezTo>
                  <a:pt x="234" y="377"/>
                  <a:pt x="233" y="377"/>
                  <a:pt x="232" y="377"/>
                </a:cubicBezTo>
                <a:cubicBezTo>
                  <a:pt x="232" y="377"/>
                  <a:pt x="232" y="377"/>
                  <a:pt x="232" y="378"/>
                </a:cubicBezTo>
                <a:cubicBezTo>
                  <a:pt x="231" y="378"/>
                  <a:pt x="231" y="378"/>
                  <a:pt x="231" y="378"/>
                </a:cubicBezTo>
                <a:cubicBezTo>
                  <a:pt x="232" y="378"/>
                  <a:pt x="183" y="379"/>
                  <a:pt x="127" y="379"/>
                </a:cubicBezTo>
                <a:cubicBezTo>
                  <a:pt x="73" y="379"/>
                  <a:pt x="25" y="378"/>
                  <a:pt x="23" y="378"/>
                </a:cubicBezTo>
                <a:cubicBezTo>
                  <a:pt x="23" y="378"/>
                  <a:pt x="23" y="378"/>
                  <a:pt x="23" y="378"/>
                </a:cubicBezTo>
                <a:cubicBezTo>
                  <a:pt x="22" y="377"/>
                  <a:pt x="20" y="377"/>
                  <a:pt x="19" y="376"/>
                </a:cubicBezTo>
                <a:cubicBezTo>
                  <a:pt x="17" y="375"/>
                  <a:pt x="17" y="374"/>
                  <a:pt x="16" y="370"/>
                </a:cubicBezTo>
                <a:cubicBezTo>
                  <a:pt x="16" y="356"/>
                  <a:pt x="16" y="34"/>
                  <a:pt x="16" y="25"/>
                </a:cubicBezTo>
                <a:cubicBezTo>
                  <a:pt x="16" y="24"/>
                  <a:pt x="17" y="24"/>
                  <a:pt x="18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7" y="20"/>
                  <a:pt x="55" y="19"/>
                </a:cubicBezTo>
                <a:cubicBezTo>
                  <a:pt x="76" y="18"/>
                  <a:pt x="103" y="16"/>
                  <a:pt x="127" y="16"/>
                </a:cubicBezTo>
                <a:cubicBezTo>
                  <a:pt x="151" y="16"/>
                  <a:pt x="178" y="18"/>
                  <a:pt x="199" y="19"/>
                </a:cubicBezTo>
                <a:cubicBezTo>
                  <a:pt x="217" y="20"/>
                  <a:pt x="231" y="21"/>
                  <a:pt x="234" y="22"/>
                </a:cubicBezTo>
                <a:cubicBezTo>
                  <a:pt x="235" y="22"/>
                  <a:pt x="236" y="23"/>
                  <a:pt x="237" y="23"/>
                </a:cubicBezTo>
                <a:cubicBezTo>
                  <a:pt x="238" y="24"/>
                  <a:pt x="238" y="24"/>
                  <a:pt x="238" y="25"/>
                </a:cubicBezTo>
                <a:cubicBezTo>
                  <a:pt x="238" y="27"/>
                  <a:pt x="238" y="43"/>
                  <a:pt x="238" y="69"/>
                </a:cubicBezTo>
                <a:cubicBezTo>
                  <a:pt x="238" y="73"/>
                  <a:pt x="241" y="77"/>
                  <a:pt x="246" y="77"/>
                </a:cubicBezTo>
                <a:cubicBezTo>
                  <a:pt x="250" y="77"/>
                  <a:pt x="254" y="73"/>
                  <a:pt x="254" y="69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4" y="43"/>
                  <a:pt x="254" y="27"/>
                  <a:pt x="254" y="25"/>
                </a:cubicBezTo>
                <a:cubicBezTo>
                  <a:pt x="254" y="17"/>
                  <a:pt x="249" y="12"/>
                  <a:pt x="245" y="10"/>
                </a:cubicBezTo>
                <a:cubicBezTo>
                  <a:pt x="241" y="7"/>
                  <a:pt x="238" y="6"/>
                  <a:pt x="238" y="6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6"/>
                  <a:pt x="176" y="0"/>
                  <a:pt x="127" y="0"/>
                </a:cubicBezTo>
                <a:cubicBezTo>
                  <a:pt x="79" y="0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3" y="7"/>
                  <a:pt x="9" y="10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356"/>
                  <a:pt x="0" y="370"/>
                </a:cubicBezTo>
                <a:cubicBezTo>
                  <a:pt x="0" y="380"/>
                  <a:pt x="6" y="387"/>
                  <a:pt x="11" y="390"/>
                </a:cubicBezTo>
                <a:cubicBezTo>
                  <a:pt x="17" y="393"/>
                  <a:pt x="21" y="393"/>
                  <a:pt x="22" y="394"/>
                </a:cubicBezTo>
                <a:cubicBezTo>
                  <a:pt x="22" y="394"/>
                  <a:pt x="71" y="395"/>
                  <a:pt x="127" y="395"/>
                </a:cubicBezTo>
                <a:cubicBezTo>
                  <a:pt x="183" y="395"/>
                  <a:pt x="232" y="394"/>
                  <a:pt x="232" y="394"/>
                </a:cubicBezTo>
                <a:cubicBezTo>
                  <a:pt x="233" y="393"/>
                  <a:pt x="238" y="393"/>
                  <a:pt x="243" y="390"/>
                </a:cubicBezTo>
                <a:cubicBezTo>
                  <a:pt x="248" y="387"/>
                  <a:pt x="254" y="380"/>
                  <a:pt x="254" y="370"/>
                </a:cubicBezTo>
                <a:cubicBezTo>
                  <a:pt x="254" y="360"/>
                  <a:pt x="254" y="234"/>
                  <a:pt x="254" y="107"/>
                </a:cubicBezTo>
                <a:cubicBezTo>
                  <a:pt x="254" y="102"/>
                  <a:pt x="250" y="99"/>
                  <a:pt x="246" y="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3414" name="Freeform 31"/>
          <p:cNvSpPr>
            <a:spLocks noChangeAspect="1" noEditPoints="1"/>
          </p:cNvSpPr>
          <p:nvPr/>
        </p:nvSpPr>
        <p:spPr bwMode="auto">
          <a:xfrm>
            <a:off x="7251700" y="4786313"/>
            <a:ext cx="138113" cy="174625"/>
          </a:xfrm>
          <a:custGeom>
            <a:avLst/>
            <a:gdLst>
              <a:gd name="T0" fmla="*/ 2147483647 w 254"/>
              <a:gd name="T1" fmla="*/ 2147483647 h 395"/>
              <a:gd name="T2" fmla="*/ 2147483647 w 254"/>
              <a:gd name="T3" fmla="*/ 2147483647 h 395"/>
              <a:gd name="T4" fmla="*/ 2147483647 w 254"/>
              <a:gd name="T5" fmla="*/ 2147483647 h 395"/>
              <a:gd name="T6" fmla="*/ 2147483647 w 254"/>
              <a:gd name="T7" fmla="*/ 2147483647 h 395"/>
              <a:gd name="T8" fmla="*/ 2147483647 w 254"/>
              <a:gd name="T9" fmla="*/ 2147483647 h 395"/>
              <a:gd name="T10" fmla="*/ 2147483647 w 254"/>
              <a:gd name="T11" fmla="*/ 2147483647 h 395"/>
              <a:gd name="T12" fmla="*/ 2147483647 w 254"/>
              <a:gd name="T13" fmla="*/ 2147483647 h 395"/>
              <a:gd name="T14" fmla="*/ 2147483647 w 254"/>
              <a:gd name="T15" fmla="*/ 2147483647 h 395"/>
              <a:gd name="T16" fmla="*/ 2147483647 w 254"/>
              <a:gd name="T17" fmla="*/ 2147483647 h 395"/>
              <a:gd name="T18" fmla="*/ 2147483647 w 254"/>
              <a:gd name="T19" fmla="*/ 2147483647 h 395"/>
              <a:gd name="T20" fmla="*/ 2147483647 w 254"/>
              <a:gd name="T21" fmla="*/ 2147483647 h 395"/>
              <a:gd name="T22" fmla="*/ 2147483647 w 254"/>
              <a:gd name="T23" fmla="*/ 2147483647 h 395"/>
              <a:gd name="T24" fmla="*/ 2147483647 w 254"/>
              <a:gd name="T25" fmla="*/ 2147483647 h 395"/>
              <a:gd name="T26" fmla="*/ 2147483647 w 254"/>
              <a:gd name="T27" fmla="*/ 2147483647 h 395"/>
              <a:gd name="T28" fmla="*/ 2147483647 w 254"/>
              <a:gd name="T29" fmla="*/ 2147483647 h 395"/>
              <a:gd name="T30" fmla="*/ 2147483647 w 254"/>
              <a:gd name="T31" fmla="*/ 2147483647 h 395"/>
              <a:gd name="T32" fmla="*/ 2147483647 w 254"/>
              <a:gd name="T33" fmla="*/ 2147483647 h 395"/>
              <a:gd name="T34" fmla="*/ 2147483647 w 254"/>
              <a:gd name="T35" fmla="*/ 2147483647 h 395"/>
              <a:gd name="T36" fmla="*/ 2147483647 w 254"/>
              <a:gd name="T37" fmla="*/ 2147483647 h 395"/>
              <a:gd name="T38" fmla="*/ 2147483647 w 254"/>
              <a:gd name="T39" fmla="*/ 2147483647 h 395"/>
              <a:gd name="T40" fmla="*/ 2147483647 w 254"/>
              <a:gd name="T41" fmla="*/ 2147483647 h 395"/>
              <a:gd name="T42" fmla="*/ 2147483647 w 254"/>
              <a:gd name="T43" fmla="*/ 2147483647 h 395"/>
              <a:gd name="T44" fmla="*/ 2147483647 w 254"/>
              <a:gd name="T45" fmla="*/ 2147483647 h 395"/>
              <a:gd name="T46" fmla="*/ 2147483647 w 254"/>
              <a:gd name="T47" fmla="*/ 2147483647 h 395"/>
              <a:gd name="T48" fmla="*/ 2147483647 w 254"/>
              <a:gd name="T49" fmla="*/ 2147483647 h 395"/>
              <a:gd name="T50" fmla="*/ 2147483647 w 254"/>
              <a:gd name="T51" fmla="*/ 2147483647 h 395"/>
              <a:gd name="T52" fmla="*/ 2147483647 w 254"/>
              <a:gd name="T53" fmla="*/ 2147483647 h 395"/>
              <a:gd name="T54" fmla="*/ 2147483647 w 254"/>
              <a:gd name="T55" fmla="*/ 2147483647 h 395"/>
              <a:gd name="T56" fmla="*/ 2147483647 w 254"/>
              <a:gd name="T57" fmla="*/ 2147483647 h 395"/>
              <a:gd name="T58" fmla="*/ 2147483647 w 254"/>
              <a:gd name="T59" fmla="*/ 2147483647 h 395"/>
              <a:gd name="T60" fmla="*/ 2147483647 w 254"/>
              <a:gd name="T61" fmla="*/ 2147483647 h 395"/>
              <a:gd name="T62" fmla="*/ 2147483647 w 254"/>
              <a:gd name="T63" fmla="*/ 2147483647 h 395"/>
              <a:gd name="T64" fmla="*/ 2147483647 w 254"/>
              <a:gd name="T65" fmla="*/ 2147483647 h 395"/>
              <a:gd name="T66" fmla="*/ 2147483647 w 254"/>
              <a:gd name="T67" fmla="*/ 2147483647 h 395"/>
              <a:gd name="T68" fmla="*/ 2147483647 w 254"/>
              <a:gd name="T69" fmla="*/ 2147483647 h 395"/>
              <a:gd name="T70" fmla="*/ 2147483647 w 254"/>
              <a:gd name="T71" fmla="*/ 2147483647 h 395"/>
              <a:gd name="T72" fmla="*/ 2147483647 w 254"/>
              <a:gd name="T73" fmla="*/ 2147483647 h 395"/>
              <a:gd name="T74" fmla="*/ 2147483647 w 254"/>
              <a:gd name="T75" fmla="*/ 2147483647 h 395"/>
              <a:gd name="T76" fmla="*/ 2147483647 w 254"/>
              <a:gd name="T77" fmla="*/ 2147483647 h 395"/>
              <a:gd name="T78" fmla="*/ 2147483647 w 254"/>
              <a:gd name="T79" fmla="*/ 2147483647 h 395"/>
              <a:gd name="T80" fmla="*/ 2147483647 w 254"/>
              <a:gd name="T81" fmla="*/ 2147483647 h 395"/>
              <a:gd name="T82" fmla="*/ 2147483647 w 254"/>
              <a:gd name="T83" fmla="*/ 2147483647 h 395"/>
              <a:gd name="T84" fmla="*/ 2147483647 w 254"/>
              <a:gd name="T85" fmla="*/ 2147483647 h 395"/>
              <a:gd name="T86" fmla="*/ 2147483647 w 254"/>
              <a:gd name="T87" fmla="*/ 2147483647 h 395"/>
              <a:gd name="T88" fmla="*/ 2147483647 w 254"/>
              <a:gd name="T89" fmla="*/ 2147483647 h 395"/>
              <a:gd name="T90" fmla="*/ 2147483647 w 254"/>
              <a:gd name="T91" fmla="*/ 2147483647 h 395"/>
              <a:gd name="T92" fmla="*/ 2147483647 w 254"/>
              <a:gd name="T93" fmla="*/ 2147483647 h 395"/>
              <a:gd name="T94" fmla="*/ 2147483647 w 254"/>
              <a:gd name="T95" fmla="*/ 0 h 395"/>
              <a:gd name="T96" fmla="*/ 2147483647 w 254"/>
              <a:gd name="T97" fmla="*/ 2147483647 h 395"/>
              <a:gd name="T98" fmla="*/ 0 w 254"/>
              <a:gd name="T99" fmla="*/ 2147483647 h 395"/>
              <a:gd name="T100" fmla="*/ 2147483647 w 254"/>
              <a:gd name="T101" fmla="*/ 2147483647 h 395"/>
              <a:gd name="T102" fmla="*/ 2147483647 w 254"/>
              <a:gd name="T103" fmla="*/ 2147483647 h 395"/>
              <a:gd name="T104" fmla="*/ 2147483647 w 254"/>
              <a:gd name="T105" fmla="*/ 2147483647 h 395"/>
              <a:gd name="T106" fmla="*/ 2147483647 w 254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4"/>
              <a:gd name="T163" fmla="*/ 0 h 395"/>
              <a:gd name="T164" fmla="*/ 254 w 254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4" h="395">
                <a:moveTo>
                  <a:pt x="223" y="77"/>
                </a:moveTo>
                <a:cubicBezTo>
                  <a:pt x="223" y="71"/>
                  <a:pt x="219" y="66"/>
                  <a:pt x="216" y="64"/>
                </a:cubicBezTo>
                <a:cubicBezTo>
                  <a:pt x="213" y="62"/>
                  <a:pt x="210" y="61"/>
                  <a:pt x="210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163" y="57"/>
                  <a:pt x="127" y="57"/>
                </a:cubicBezTo>
                <a:cubicBezTo>
                  <a:pt x="91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1" y="71"/>
                  <a:pt x="31" y="77"/>
                </a:cubicBezTo>
                <a:cubicBezTo>
                  <a:pt x="31" y="84"/>
                  <a:pt x="31" y="282"/>
                  <a:pt x="31" y="293"/>
                </a:cubicBezTo>
                <a:cubicBezTo>
                  <a:pt x="31" y="301"/>
                  <a:pt x="36" y="307"/>
                  <a:pt x="40" y="310"/>
                </a:cubicBezTo>
                <a:cubicBezTo>
                  <a:pt x="44" y="312"/>
                  <a:pt x="48" y="312"/>
                  <a:pt x="49" y="313"/>
                </a:cubicBezTo>
                <a:cubicBezTo>
                  <a:pt x="49" y="313"/>
                  <a:pt x="85" y="314"/>
                  <a:pt x="127" y="314"/>
                </a:cubicBezTo>
                <a:cubicBezTo>
                  <a:pt x="169" y="314"/>
                  <a:pt x="205" y="313"/>
                  <a:pt x="205" y="313"/>
                </a:cubicBezTo>
                <a:cubicBezTo>
                  <a:pt x="206" y="313"/>
                  <a:pt x="210" y="312"/>
                  <a:pt x="214" y="310"/>
                </a:cubicBezTo>
                <a:cubicBezTo>
                  <a:pt x="219" y="307"/>
                  <a:pt x="224" y="301"/>
                  <a:pt x="223" y="293"/>
                </a:cubicBezTo>
                <a:cubicBezTo>
                  <a:pt x="223" y="282"/>
                  <a:pt x="223" y="84"/>
                  <a:pt x="223" y="77"/>
                </a:cubicBezTo>
                <a:close/>
                <a:moveTo>
                  <a:pt x="206" y="296"/>
                </a:moveTo>
                <a:cubicBezTo>
                  <a:pt x="206" y="296"/>
                  <a:pt x="205" y="296"/>
                  <a:pt x="205" y="297"/>
                </a:cubicBezTo>
                <a:cubicBezTo>
                  <a:pt x="205" y="297"/>
                  <a:pt x="205" y="297"/>
                  <a:pt x="204" y="297"/>
                </a:cubicBezTo>
                <a:cubicBezTo>
                  <a:pt x="203" y="297"/>
                  <a:pt x="167" y="298"/>
                  <a:pt x="127" y="298"/>
                </a:cubicBezTo>
                <a:cubicBezTo>
                  <a:pt x="88" y="298"/>
                  <a:pt x="53" y="297"/>
                  <a:pt x="50" y="297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49" y="297"/>
                  <a:pt x="48" y="296"/>
                  <a:pt x="48" y="296"/>
                </a:cubicBezTo>
                <a:cubicBezTo>
                  <a:pt x="47" y="295"/>
                  <a:pt x="47" y="296"/>
                  <a:pt x="47" y="293"/>
                </a:cubicBezTo>
                <a:cubicBezTo>
                  <a:pt x="47" y="282"/>
                  <a:pt x="47" y="85"/>
                  <a:pt x="47" y="78"/>
                </a:cubicBezTo>
                <a:cubicBezTo>
                  <a:pt x="47" y="77"/>
                  <a:pt x="47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5" y="76"/>
                  <a:pt x="95" y="73"/>
                  <a:pt x="127" y="73"/>
                </a:cubicBezTo>
                <a:cubicBezTo>
                  <a:pt x="145" y="73"/>
                  <a:pt x="165" y="74"/>
                  <a:pt x="180" y="75"/>
                </a:cubicBezTo>
                <a:cubicBezTo>
                  <a:pt x="193" y="76"/>
                  <a:pt x="203" y="76"/>
                  <a:pt x="206" y="77"/>
                </a:cubicBezTo>
                <a:cubicBezTo>
                  <a:pt x="206" y="77"/>
                  <a:pt x="207" y="77"/>
                  <a:pt x="207" y="77"/>
                </a:cubicBezTo>
                <a:cubicBezTo>
                  <a:pt x="207" y="77"/>
                  <a:pt x="207" y="78"/>
                  <a:pt x="207" y="78"/>
                </a:cubicBezTo>
                <a:cubicBezTo>
                  <a:pt x="207" y="86"/>
                  <a:pt x="207" y="282"/>
                  <a:pt x="207" y="293"/>
                </a:cubicBezTo>
                <a:cubicBezTo>
                  <a:pt x="207" y="296"/>
                  <a:pt x="207" y="295"/>
                  <a:pt x="206" y="296"/>
                </a:cubicBezTo>
                <a:close/>
                <a:moveTo>
                  <a:pt x="104" y="350"/>
                </a:moveTo>
                <a:cubicBezTo>
                  <a:pt x="99" y="350"/>
                  <a:pt x="96" y="354"/>
                  <a:pt x="96" y="358"/>
                </a:cubicBezTo>
                <a:cubicBezTo>
                  <a:pt x="96" y="362"/>
                  <a:pt x="99" y="366"/>
                  <a:pt x="104" y="366"/>
                </a:cubicBezTo>
                <a:cubicBezTo>
                  <a:pt x="151" y="366"/>
                  <a:pt x="151" y="366"/>
                  <a:pt x="151" y="366"/>
                </a:cubicBezTo>
                <a:cubicBezTo>
                  <a:pt x="155" y="366"/>
                  <a:pt x="159" y="362"/>
                  <a:pt x="159" y="358"/>
                </a:cubicBezTo>
                <a:cubicBezTo>
                  <a:pt x="159" y="354"/>
                  <a:pt x="155" y="350"/>
                  <a:pt x="151" y="350"/>
                </a:cubicBezTo>
                <a:lnTo>
                  <a:pt x="104" y="350"/>
                </a:lnTo>
                <a:close/>
                <a:moveTo>
                  <a:pt x="169" y="45"/>
                </a:moveTo>
                <a:cubicBezTo>
                  <a:pt x="173" y="45"/>
                  <a:pt x="177" y="42"/>
                  <a:pt x="177" y="37"/>
                </a:cubicBezTo>
                <a:cubicBezTo>
                  <a:pt x="177" y="33"/>
                  <a:pt x="173" y="29"/>
                  <a:pt x="169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29"/>
                  <a:pt x="78" y="33"/>
                  <a:pt x="78" y="37"/>
                </a:cubicBezTo>
                <a:cubicBezTo>
                  <a:pt x="78" y="42"/>
                  <a:pt x="81" y="45"/>
                  <a:pt x="86" y="45"/>
                </a:cubicBezTo>
                <a:lnTo>
                  <a:pt x="169" y="45"/>
                </a:lnTo>
                <a:close/>
                <a:moveTo>
                  <a:pt x="214" y="341"/>
                </a:moveTo>
                <a:cubicBezTo>
                  <a:pt x="173" y="348"/>
                  <a:pt x="173" y="348"/>
                  <a:pt x="173" y="348"/>
                </a:cubicBezTo>
                <a:cubicBezTo>
                  <a:pt x="168" y="349"/>
                  <a:pt x="165" y="353"/>
                  <a:pt x="166" y="358"/>
                </a:cubicBezTo>
                <a:cubicBezTo>
                  <a:pt x="167" y="361"/>
                  <a:pt x="170" y="364"/>
                  <a:pt x="174" y="364"/>
                </a:cubicBezTo>
                <a:cubicBezTo>
                  <a:pt x="174" y="364"/>
                  <a:pt x="175" y="364"/>
                  <a:pt x="175" y="364"/>
                </a:cubicBezTo>
                <a:cubicBezTo>
                  <a:pt x="217" y="356"/>
                  <a:pt x="217" y="356"/>
                  <a:pt x="217" y="356"/>
                </a:cubicBezTo>
                <a:cubicBezTo>
                  <a:pt x="221" y="355"/>
                  <a:pt x="224" y="351"/>
                  <a:pt x="223" y="347"/>
                </a:cubicBezTo>
                <a:cubicBezTo>
                  <a:pt x="222" y="343"/>
                  <a:pt x="218" y="340"/>
                  <a:pt x="214" y="341"/>
                </a:cubicBezTo>
                <a:close/>
                <a:moveTo>
                  <a:pt x="40" y="341"/>
                </a:moveTo>
                <a:cubicBezTo>
                  <a:pt x="36" y="340"/>
                  <a:pt x="32" y="343"/>
                  <a:pt x="31" y="347"/>
                </a:cubicBezTo>
                <a:cubicBezTo>
                  <a:pt x="30" y="351"/>
                  <a:pt x="33" y="355"/>
                  <a:pt x="37" y="356"/>
                </a:cubicBezTo>
                <a:cubicBezTo>
                  <a:pt x="79" y="364"/>
                  <a:pt x="79" y="364"/>
                  <a:pt x="79" y="364"/>
                </a:cubicBezTo>
                <a:cubicBezTo>
                  <a:pt x="79" y="364"/>
                  <a:pt x="80" y="364"/>
                  <a:pt x="80" y="364"/>
                </a:cubicBezTo>
                <a:cubicBezTo>
                  <a:pt x="84" y="364"/>
                  <a:pt x="87" y="361"/>
                  <a:pt x="88" y="358"/>
                </a:cubicBezTo>
                <a:cubicBezTo>
                  <a:pt x="89" y="353"/>
                  <a:pt x="86" y="349"/>
                  <a:pt x="82" y="348"/>
                </a:cubicBezTo>
                <a:lnTo>
                  <a:pt x="40" y="341"/>
                </a:lnTo>
                <a:close/>
                <a:moveTo>
                  <a:pt x="246" y="99"/>
                </a:moveTo>
                <a:cubicBezTo>
                  <a:pt x="241" y="99"/>
                  <a:pt x="238" y="102"/>
                  <a:pt x="238" y="107"/>
                </a:cubicBezTo>
                <a:cubicBezTo>
                  <a:pt x="238" y="234"/>
                  <a:pt x="238" y="360"/>
                  <a:pt x="238" y="370"/>
                </a:cubicBezTo>
                <a:cubicBezTo>
                  <a:pt x="238" y="375"/>
                  <a:pt x="237" y="375"/>
                  <a:pt x="235" y="376"/>
                </a:cubicBezTo>
                <a:cubicBezTo>
                  <a:pt x="234" y="377"/>
                  <a:pt x="233" y="377"/>
                  <a:pt x="232" y="377"/>
                </a:cubicBezTo>
                <a:cubicBezTo>
                  <a:pt x="232" y="377"/>
                  <a:pt x="232" y="377"/>
                  <a:pt x="232" y="378"/>
                </a:cubicBezTo>
                <a:cubicBezTo>
                  <a:pt x="231" y="378"/>
                  <a:pt x="231" y="378"/>
                  <a:pt x="231" y="378"/>
                </a:cubicBezTo>
                <a:cubicBezTo>
                  <a:pt x="232" y="378"/>
                  <a:pt x="183" y="379"/>
                  <a:pt x="127" y="379"/>
                </a:cubicBezTo>
                <a:cubicBezTo>
                  <a:pt x="73" y="379"/>
                  <a:pt x="25" y="378"/>
                  <a:pt x="23" y="378"/>
                </a:cubicBezTo>
                <a:cubicBezTo>
                  <a:pt x="23" y="378"/>
                  <a:pt x="23" y="378"/>
                  <a:pt x="23" y="378"/>
                </a:cubicBezTo>
                <a:cubicBezTo>
                  <a:pt x="22" y="377"/>
                  <a:pt x="20" y="377"/>
                  <a:pt x="19" y="376"/>
                </a:cubicBezTo>
                <a:cubicBezTo>
                  <a:pt x="17" y="375"/>
                  <a:pt x="17" y="374"/>
                  <a:pt x="16" y="370"/>
                </a:cubicBezTo>
                <a:cubicBezTo>
                  <a:pt x="16" y="356"/>
                  <a:pt x="16" y="34"/>
                  <a:pt x="16" y="25"/>
                </a:cubicBezTo>
                <a:cubicBezTo>
                  <a:pt x="16" y="24"/>
                  <a:pt x="17" y="24"/>
                  <a:pt x="18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7" y="20"/>
                  <a:pt x="55" y="19"/>
                </a:cubicBezTo>
                <a:cubicBezTo>
                  <a:pt x="76" y="18"/>
                  <a:pt x="103" y="16"/>
                  <a:pt x="127" y="16"/>
                </a:cubicBezTo>
                <a:cubicBezTo>
                  <a:pt x="151" y="16"/>
                  <a:pt x="178" y="18"/>
                  <a:pt x="199" y="19"/>
                </a:cubicBezTo>
                <a:cubicBezTo>
                  <a:pt x="217" y="20"/>
                  <a:pt x="231" y="21"/>
                  <a:pt x="234" y="22"/>
                </a:cubicBezTo>
                <a:cubicBezTo>
                  <a:pt x="235" y="22"/>
                  <a:pt x="236" y="23"/>
                  <a:pt x="237" y="23"/>
                </a:cubicBezTo>
                <a:cubicBezTo>
                  <a:pt x="238" y="24"/>
                  <a:pt x="238" y="24"/>
                  <a:pt x="238" y="25"/>
                </a:cubicBezTo>
                <a:cubicBezTo>
                  <a:pt x="238" y="27"/>
                  <a:pt x="238" y="43"/>
                  <a:pt x="238" y="69"/>
                </a:cubicBezTo>
                <a:cubicBezTo>
                  <a:pt x="238" y="73"/>
                  <a:pt x="241" y="77"/>
                  <a:pt x="246" y="77"/>
                </a:cubicBezTo>
                <a:cubicBezTo>
                  <a:pt x="250" y="77"/>
                  <a:pt x="254" y="73"/>
                  <a:pt x="254" y="69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4" y="43"/>
                  <a:pt x="254" y="27"/>
                  <a:pt x="254" y="25"/>
                </a:cubicBezTo>
                <a:cubicBezTo>
                  <a:pt x="254" y="17"/>
                  <a:pt x="249" y="12"/>
                  <a:pt x="245" y="10"/>
                </a:cubicBezTo>
                <a:cubicBezTo>
                  <a:pt x="241" y="7"/>
                  <a:pt x="238" y="6"/>
                  <a:pt x="238" y="6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6"/>
                  <a:pt x="176" y="0"/>
                  <a:pt x="127" y="0"/>
                </a:cubicBezTo>
                <a:cubicBezTo>
                  <a:pt x="79" y="0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3" y="7"/>
                  <a:pt x="9" y="10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356"/>
                  <a:pt x="0" y="370"/>
                </a:cubicBezTo>
                <a:cubicBezTo>
                  <a:pt x="0" y="380"/>
                  <a:pt x="6" y="387"/>
                  <a:pt x="11" y="390"/>
                </a:cubicBezTo>
                <a:cubicBezTo>
                  <a:pt x="17" y="393"/>
                  <a:pt x="21" y="393"/>
                  <a:pt x="22" y="394"/>
                </a:cubicBezTo>
                <a:cubicBezTo>
                  <a:pt x="22" y="394"/>
                  <a:pt x="71" y="395"/>
                  <a:pt x="127" y="395"/>
                </a:cubicBezTo>
                <a:cubicBezTo>
                  <a:pt x="183" y="395"/>
                  <a:pt x="232" y="394"/>
                  <a:pt x="232" y="394"/>
                </a:cubicBezTo>
                <a:cubicBezTo>
                  <a:pt x="233" y="393"/>
                  <a:pt x="238" y="393"/>
                  <a:pt x="243" y="390"/>
                </a:cubicBezTo>
                <a:cubicBezTo>
                  <a:pt x="248" y="387"/>
                  <a:pt x="254" y="380"/>
                  <a:pt x="254" y="370"/>
                </a:cubicBezTo>
                <a:cubicBezTo>
                  <a:pt x="254" y="360"/>
                  <a:pt x="254" y="234"/>
                  <a:pt x="254" y="107"/>
                </a:cubicBezTo>
                <a:cubicBezTo>
                  <a:pt x="254" y="102"/>
                  <a:pt x="250" y="99"/>
                  <a:pt x="246" y="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43415" name="Grupp 204"/>
          <p:cNvGrpSpPr>
            <a:grpSpLocks/>
          </p:cNvGrpSpPr>
          <p:nvPr/>
        </p:nvGrpSpPr>
        <p:grpSpPr bwMode="auto">
          <a:xfrm>
            <a:off x="7808913" y="4578350"/>
            <a:ext cx="630237" cy="376238"/>
            <a:chOff x="3851921" y="4464115"/>
            <a:chExt cx="690063" cy="503179"/>
          </a:xfrm>
        </p:grpSpPr>
        <p:sp>
          <p:nvSpPr>
            <p:cNvPr id="143416" name="Freeform 31"/>
            <p:cNvSpPr>
              <a:spLocks noChangeAspect="1" noEditPoints="1"/>
            </p:cNvSpPr>
            <p:nvPr/>
          </p:nvSpPr>
          <p:spPr bwMode="auto">
            <a:xfrm>
              <a:off x="4211961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17" name="Freeform 31"/>
            <p:cNvSpPr>
              <a:spLocks noChangeAspect="1" noEditPoints="1"/>
            </p:cNvSpPr>
            <p:nvPr/>
          </p:nvSpPr>
          <p:spPr bwMode="auto">
            <a:xfrm>
              <a:off x="4391980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18" name="Freeform 31"/>
            <p:cNvSpPr>
              <a:spLocks noChangeAspect="1" noEditPoints="1"/>
            </p:cNvSpPr>
            <p:nvPr/>
          </p:nvSpPr>
          <p:spPr bwMode="auto">
            <a:xfrm>
              <a:off x="3851921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19" name="Freeform 31"/>
            <p:cNvSpPr>
              <a:spLocks noChangeAspect="1" noEditPoints="1"/>
            </p:cNvSpPr>
            <p:nvPr/>
          </p:nvSpPr>
          <p:spPr bwMode="auto">
            <a:xfrm>
              <a:off x="4031940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20" name="Freeform 31"/>
            <p:cNvSpPr>
              <a:spLocks noChangeAspect="1" noEditPoints="1"/>
            </p:cNvSpPr>
            <p:nvPr/>
          </p:nvSpPr>
          <p:spPr bwMode="auto">
            <a:xfrm>
              <a:off x="4031940" y="446411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21" name="Freeform 31"/>
            <p:cNvSpPr>
              <a:spLocks noChangeAspect="1" noEditPoints="1"/>
            </p:cNvSpPr>
            <p:nvPr/>
          </p:nvSpPr>
          <p:spPr bwMode="auto">
            <a:xfrm>
              <a:off x="4211959" y="446411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3422" name="Grupp 205"/>
          <p:cNvGrpSpPr>
            <a:grpSpLocks/>
          </p:cNvGrpSpPr>
          <p:nvPr/>
        </p:nvGrpSpPr>
        <p:grpSpPr bwMode="auto">
          <a:xfrm>
            <a:off x="5381625" y="4349750"/>
            <a:ext cx="446088" cy="503238"/>
            <a:chOff x="1353826" y="4239090"/>
            <a:chExt cx="517874" cy="712077"/>
          </a:xfrm>
        </p:grpSpPr>
        <p:pic>
          <p:nvPicPr>
            <p:cNvPr id="143423" name="Bildobjekt 2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826" y="4239090"/>
              <a:ext cx="517874" cy="71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4" name="Freeform 31"/>
            <p:cNvSpPr>
              <a:spLocks noChangeAspect="1" noEditPoints="1"/>
            </p:cNvSpPr>
            <p:nvPr/>
          </p:nvSpPr>
          <p:spPr bwMode="auto">
            <a:xfrm>
              <a:off x="1464712" y="4329100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25" name="Freeform 31"/>
            <p:cNvSpPr>
              <a:spLocks noChangeAspect="1" noEditPoints="1"/>
            </p:cNvSpPr>
            <p:nvPr/>
          </p:nvSpPr>
          <p:spPr bwMode="auto">
            <a:xfrm>
              <a:off x="1646675" y="4566279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3426" name="Freeform 31"/>
            <p:cNvSpPr>
              <a:spLocks noChangeAspect="1" noEditPoints="1"/>
            </p:cNvSpPr>
            <p:nvPr/>
          </p:nvSpPr>
          <p:spPr bwMode="auto">
            <a:xfrm>
              <a:off x="1466655" y="4599130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43427" name="Freeform 3"/>
          <p:cNvSpPr>
            <a:spLocks noChangeAspect="1" noEditPoints="1"/>
          </p:cNvSpPr>
          <p:nvPr/>
        </p:nvSpPr>
        <p:spPr bwMode="auto">
          <a:xfrm>
            <a:off x="2282825" y="4303713"/>
            <a:ext cx="536575" cy="598487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3428" name="Freeform 3"/>
          <p:cNvSpPr>
            <a:spLocks noChangeAspect="1" noEditPoints="1"/>
          </p:cNvSpPr>
          <p:nvPr/>
        </p:nvSpPr>
        <p:spPr bwMode="auto">
          <a:xfrm>
            <a:off x="6532563" y="4329113"/>
            <a:ext cx="536575" cy="598487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02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Bildobjekt 49" descr="Elips Skugga 7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4490"/>
          <a:stretch>
            <a:fillRect/>
          </a:stretch>
        </p:blipFill>
        <p:spPr bwMode="auto">
          <a:xfrm>
            <a:off x="3132138" y="4881563"/>
            <a:ext cx="339566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Bildobjekt 49" descr="Elips Skugga 7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4490"/>
          <a:stretch>
            <a:fillRect/>
          </a:stretch>
        </p:blipFill>
        <p:spPr bwMode="auto">
          <a:xfrm>
            <a:off x="5402263" y="4881563"/>
            <a:ext cx="374173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Bildobjekt 49" descr="Elips Skugga 7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4490"/>
          <a:stretch>
            <a:fillRect/>
          </a:stretch>
        </p:blipFill>
        <p:spPr bwMode="auto">
          <a:xfrm>
            <a:off x="250825" y="4914900"/>
            <a:ext cx="41227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Bildobjekt 88" descr="3Eli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419600"/>
            <a:ext cx="81819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" name="Rektangel 191"/>
          <p:cNvSpPr/>
          <p:nvPr/>
        </p:nvSpPr>
        <p:spPr bwMode="auto">
          <a:xfrm>
            <a:off x="611188" y="3338513"/>
            <a:ext cx="8235950" cy="7651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sv-SE" sz="20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45415" name="Bildobjekt 2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93950"/>
            <a:ext cx="8255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6" name="Text Box 3"/>
          <p:cNvSpPr txBox="1">
            <a:spLocks noChangeArrowheads="1"/>
          </p:cNvSpPr>
          <p:nvPr/>
        </p:nvSpPr>
        <p:spPr bwMode="auto">
          <a:xfrm>
            <a:off x="611188" y="1382713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sv-SE" sz="1600">
                <a:cs typeface="Times New Roman" pitchFamily="18" charset="0"/>
              </a:rPr>
              <a:t>Data rate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45417" name="Line 34"/>
          <p:cNvSpPr>
            <a:spLocks noChangeShapeType="1"/>
          </p:cNvSpPr>
          <p:nvPr/>
        </p:nvSpPr>
        <p:spPr bwMode="auto">
          <a:xfrm flipH="1">
            <a:off x="539750" y="3333750"/>
            <a:ext cx="7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8" name="Line 35"/>
          <p:cNvSpPr>
            <a:spLocks noChangeShapeType="1"/>
          </p:cNvSpPr>
          <p:nvPr/>
        </p:nvSpPr>
        <p:spPr bwMode="auto">
          <a:xfrm flipH="1">
            <a:off x="539750" y="2794000"/>
            <a:ext cx="7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9" name="Line 36"/>
          <p:cNvSpPr>
            <a:spLocks noChangeShapeType="1"/>
          </p:cNvSpPr>
          <p:nvPr/>
        </p:nvSpPr>
        <p:spPr bwMode="auto">
          <a:xfrm flipH="1">
            <a:off x="539750" y="2254250"/>
            <a:ext cx="7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20" name="Line 37"/>
          <p:cNvSpPr>
            <a:spLocks noChangeShapeType="1"/>
          </p:cNvSpPr>
          <p:nvPr/>
        </p:nvSpPr>
        <p:spPr bwMode="auto">
          <a:xfrm flipH="1">
            <a:off x="539750" y="1714500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21" name="Line 38"/>
          <p:cNvSpPr>
            <a:spLocks noChangeShapeType="1"/>
          </p:cNvSpPr>
          <p:nvPr/>
        </p:nvSpPr>
        <p:spPr bwMode="auto">
          <a:xfrm flipH="1" flipV="1">
            <a:off x="611188" y="1484313"/>
            <a:ext cx="4762" cy="261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22" name="Line 39"/>
          <p:cNvSpPr>
            <a:spLocks noChangeShapeType="1"/>
          </p:cNvSpPr>
          <p:nvPr/>
        </p:nvSpPr>
        <p:spPr bwMode="auto">
          <a:xfrm flipV="1">
            <a:off x="611188" y="4014788"/>
            <a:ext cx="823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23" name="Rectangle 5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Increase </a:t>
            </a:r>
            <a:r>
              <a:rPr lang="en-US" sz="3600" dirty="0" smtClean="0"/>
              <a:t>Capacity </a:t>
            </a:r>
            <a:r>
              <a:rPr lang="en-US" sz="3600" dirty="0"/>
              <a:t>&amp; </a:t>
            </a:r>
            <a:r>
              <a:rPr lang="en-US" sz="3600" dirty="0" smtClean="0"/>
              <a:t>Coverage </a:t>
            </a:r>
            <a:endParaRPr lang="en-US" sz="3600" dirty="0"/>
          </a:p>
        </p:txBody>
      </p:sp>
      <p:grpSp>
        <p:nvGrpSpPr>
          <p:cNvPr id="145424" name="Group 201"/>
          <p:cNvGrpSpPr>
            <a:grpSpLocks/>
          </p:cNvGrpSpPr>
          <p:nvPr/>
        </p:nvGrpSpPr>
        <p:grpSpPr bwMode="auto">
          <a:xfrm>
            <a:off x="611188" y="1854200"/>
            <a:ext cx="4105275" cy="2070100"/>
            <a:chOff x="385" y="1168"/>
            <a:chExt cx="2586" cy="1304"/>
          </a:xfrm>
        </p:grpSpPr>
        <p:sp>
          <p:nvSpPr>
            <p:cNvPr id="145425" name="Freeform 104"/>
            <p:cNvSpPr>
              <a:spLocks/>
            </p:cNvSpPr>
            <p:nvPr/>
          </p:nvSpPr>
          <p:spPr bwMode="auto">
            <a:xfrm>
              <a:off x="385" y="1168"/>
              <a:ext cx="1301" cy="1304"/>
            </a:xfrm>
            <a:custGeom>
              <a:avLst/>
              <a:gdLst>
                <a:gd name="T0" fmla="*/ 0 w 1301"/>
                <a:gd name="T1" fmla="*/ 1174 h 1304"/>
                <a:gd name="T2" fmla="*/ 322 w 1301"/>
                <a:gd name="T3" fmla="*/ 968 h 1304"/>
                <a:gd name="T4" fmla="*/ 372 w 1301"/>
                <a:gd name="T5" fmla="*/ 947 h 1304"/>
                <a:gd name="T6" fmla="*/ 388 w 1301"/>
                <a:gd name="T7" fmla="*/ 1078 h 1304"/>
                <a:gd name="T8" fmla="*/ 421 w 1301"/>
                <a:gd name="T9" fmla="*/ 1259 h 1304"/>
                <a:gd name="T10" fmla="*/ 652 w 1301"/>
                <a:gd name="T11" fmla="*/ 1218 h 1304"/>
                <a:gd name="T12" fmla="*/ 680 w 1301"/>
                <a:gd name="T13" fmla="*/ 745 h 1304"/>
                <a:gd name="T14" fmla="*/ 713 w 1301"/>
                <a:gd name="T15" fmla="*/ 638 h 1304"/>
                <a:gd name="T16" fmla="*/ 831 w 1301"/>
                <a:gd name="T17" fmla="*/ 485 h 1304"/>
                <a:gd name="T18" fmla="*/ 948 w 1301"/>
                <a:gd name="T19" fmla="*/ 281 h 1304"/>
                <a:gd name="T20" fmla="*/ 1108 w 1301"/>
                <a:gd name="T21" fmla="*/ 48 h 1304"/>
                <a:gd name="T22" fmla="*/ 1301 w 1301"/>
                <a:gd name="T23" fmla="*/ 0 h 13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1"/>
                <a:gd name="T37" fmla="*/ 0 h 1304"/>
                <a:gd name="T38" fmla="*/ 1301 w 1301"/>
                <a:gd name="T39" fmla="*/ 1304 h 13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1" h="1304">
                  <a:moveTo>
                    <a:pt x="0" y="1174"/>
                  </a:moveTo>
                  <a:cubicBezTo>
                    <a:pt x="54" y="1140"/>
                    <a:pt x="260" y="1006"/>
                    <a:pt x="322" y="968"/>
                  </a:cubicBezTo>
                  <a:cubicBezTo>
                    <a:pt x="384" y="930"/>
                    <a:pt x="361" y="929"/>
                    <a:pt x="372" y="947"/>
                  </a:cubicBezTo>
                  <a:cubicBezTo>
                    <a:pt x="383" y="965"/>
                    <a:pt x="380" y="1026"/>
                    <a:pt x="388" y="1078"/>
                  </a:cubicBezTo>
                  <a:cubicBezTo>
                    <a:pt x="396" y="1130"/>
                    <a:pt x="377" y="1236"/>
                    <a:pt x="421" y="1259"/>
                  </a:cubicBezTo>
                  <a:cubicBezTo>
                    <a:pt x="465" y="1282"/>
                    <a:pt x="609" y="1304"/>
                    <a:pt x="652" y="1218"/>
                  </a:cubicBezTo>
                  <a:cubicBezTo>
                    <a:pt x="695" y="1132"/>
                    <a:pt x="670" y="842"/>
                    <a:pt x="680" y="745"/>
                  </a:cubicBezTo>
                  <a:cubicBezTo>
                    <a:pt x="690" y="648"/>
                    <a:pt x="688" y="680"/>
                    <a:pt x="713" y="638"/>
                  </a:cubicBezTo>
                  <a:cubicBezTo>
                    <a:pt x="738" y="595"/>
                    <a:pt x="792" y="544"/>
                    <a:pt x="831" y="485"/>
                  </a:cubicBezTo>
                  <a:cubicBezTo>
                    <a:pt x="870" y="425"/>
                    <a:pt x="902" y="354"/>
                    <a:pt x="948" y="281"/>
                  </a:cubicBezTo>
                  <a:cubicBezTo>
                    <a:pt x="995" y="208"/>
                    <a:pt x="1049" y="94"/>
                    <a:pt x="1108" y="48"/>
                  </a:cubicBezTo>
                  <a:cubicBezTo>
                    <a:pt x="1166" y="0"/>
                    <a:pt x="1233" y="0"/>
                    <a:pt x="130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26" name="Freeform 105"/>
            <p:cNvSpPr>
              <a:spLocks/>
            </p:cNvSpPr>
            <p:nvPr/>
          </p:nvSpPr>
          <p:spPr bwMode="auto">
            <a:xfrm flipH="1">
              <a:off x="1670" y="1168"/>
              <a:ext cx="1301" cy="1174"/>
            </a:xfrm>
            <a:custGeom>
              <a:avLst/>
              <a:gdLst>
                <a:gd name="T0" fmla="*/ 0 w 1737"/>
                <a:gd name="T1" fmla="*/ 6710 h 878"/>
                <a:gd name="T2" fmla="*/ 93 w 1737"/>
                <a:gd name="T3" fmla="*/ 4902 h 878"/>
                <a:gd name="T4" fmla="*/ 146 w 1737"/>
                <a:gd name="T5" fmla="*/ 2775 h 878"/>
                <a:gd name="T6" fmla="*/ 167 w 1737"/>
                <a:gd name="T7" fmla="*/ 1609 h 878"/>
                <a:gd name="T8" fmla="*/ 195 w 1737"/>
                <a:gd name="T9" fmla="*/ 269 h 878"/>
                <a:gd name="T10" fmla="*/ 230 w 1737"/>
                <a:gd name="T11" fmla="*/ 0 h 8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7"/>
                <a:gd name="T19" fmla="*/ 0 h 878"/>
                <a:gd name="T20" fmla="*/ 1737 w 1737"/>
                <a:gd name="T21" fmla="*/ 878 h 8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7" h="878">
                  <a:moveTo>
                    <a:pt x="0" y="878"/>
                  </a:moveTo>
                  <a:cubicBezTo>
                    <a:pt x="259" y="803"/>
                    <a:pt x="518" y="728"/>
                    <a:pt x="703" y="642"/>
                  </a:cubicBezTo>
                  <a:cubicBezTo>
                    <a:pt x="888" y="556"/>
                    <a:pt x="1015" y="435"/>
                    <a:pt x="1109" y="363"/>
                  </a:cubicBezTo>
                  <a:cubicBezTo>
                    <a:pt x="1203" y="291"/>
                    <a:pt x="1204" y="265"/>
                    <a:pt x="1266" y="210"/>
                  </a:cubicBezTo>
                  <a:cubicBezTo>
                    <a:pt x="1328" y="155"/>
                    <a:pt x="1401" y="70"/>
                    <a:pt x="1479" y="35"/>
                  </a:cubicBezTo>
                  <a:cubicBezTo>
                    <a:pt x="1557" y="0"/>
                    <a:pt x="1647" y="0"/>
                    <a:pt x="1737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5427" name="Group 106"/>
          <p:cNvGrpSpPr>
            <a:grpSpLocks/>
          </p:cNvGrpSpPr>
          <p:nvPr/>
        </p:nvGrpSpPr>
        <p:grpSpPr bwMode="auto">
          <a:xfrm>
            <a:off x="4706938" y="1854200"/>
            <a:ext cx="4105275" cy="2168525"/>
            <a:chOff x="891" y="2406"/>
            <a:chExt cx="3509" cy="803"/>
          </a:xfrm>
        </p:grpSpPr>
        <p:sp>
          <p:nvSpPr>
            <p:cNvPr id="145428" name="Freeform 107"/>
            <p:cNvSpPr>
              <a:spLocks/>
            </p:cNvSpPr>
            <p:nvPr/>
          </p:nvSpPr>
          <p:spPr bwMode="auto">
            <a:xfrm>
              <a:off x="891" y="2406"/>
              <a:ext cx="1766" cy="803"/>
            </a:xfrm>
            <a:custGeom>
              <a:avLst/>
              <a:gdLst>
                <a:gd name="T0" fmla="*/ 0 w 1766"/>
                <a:gd name="T1" fmla="*/ 690 h 803"/>
                <a:gd name="T2" fmla="*/ 437 w 1766"/>
                <a:gd name="T3" fmla="*/ 569 h 803"/>
                <a:gd name="T4" fmla="*/ 491 w 1766"/>
                <a:gd name="T5" fmla="*/ 560 h 803"/>
                <a:gd name="T6" fmla="*/ 531 w 1766"/>
                <a:gd name="T7" fmla="*/ 587 h 803"/>
                <a:gd name="T8" fmla="*/ 572 w 1766"/>
                <a:gd name="T9" fmla="*/ 762 h 803"/>
                <a:gd name="T10" fmla="*/ 855 w 1766"/>
                <a:gd name="T11" fmla="*/ 749 h 803"/>
                <a:gd name="T12" fmla="*/ 923 w 1766"/>
                <a:gd name="T13" fmla="*/ 438 h 803"/>
                <a:gd name="T14" fmla="*/ 968 w 1766"/>
                <a:gd name="T15" fmla="*/ 375 h 803"/>
                <a:gd name="T16" fmla="*/ 1128 w 1766"/>
                <a:gd name="T17" fmla="*/ 285 h 803"/>
                <a:gd name="T18" fmla="*/ 1287 w 1766"/>
                <a:gd name="T19" fmla="*/ 165 h 803"/>
                <a:gd name="T20" fmla="*/ 1504 w 1766"/>
                <a:gd name="T21" fmla="*/ 28 h 803"/>
                <a:gd name="T22" fmla="*/ 1766 w 1766"/>
                <a:gd name="T23" fmla="*/ 0 h 8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6"/>
                <a:gd name="T37" fmla="*/ 0 h 803"/>
                <a:gd name="T38" fmla="*/ 1766 w 1766"/>
                <a:gd name="T39" fmla="*/ 803 h 8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6" h="803">
                  <a:moveTo>
                    <a:pt x="0" y="690"/>
                  </a:moveTo>
                  <a:cubicBezTo>
                    <a:pt x="73" y="670"/>
                    <a:pt x="355" y="591"/>
                    <a:pt x="437" y="569"/>
                  </a:cubicBezTo>
                  <a:cubicBezTo>
                    <a:pt x="519" y="547"/>
                    <a:pt x="475" y="557"/>
                    <a:pt x="491" y="560"/>
                  </a:cubicBezTo>
                  <a:cubicBezTo>
                    <a:pt x="507" y="563"/>
                    <a:pt x="518" y="553"/>
                    <a:pt x="531" y="587"/>
                  </a:cubicBezTo>
                  <a:cubicBezTo>
                    <a:pt x="544" y="621"/>
                    <a:pt x="518" y="735"/>
                    <a:pt x="572" y="762"/>
                  </a:cubicBezTo>
                  <a:cubicBezTo>
                    <a:pt x="626" y="789"/>
                    <a:pt x="797" y="803"/>
                    <a:pt x="855" y="749"/>
                  </a:cubicBezTo>
                  <a:cubicBezTo>
                    <a:pt x="913" y="695"/>
                    <a:pt x="904" y="500"/>
                    <a:pt x="923" y="438"/>
                  </a:cubicBezTo>
                  <a:cubicBezTo>
                    <a:pt x="942" y="376"/>
                    <a:pt x="934" y="400"/>
                    <a:pt x="968" y="375"/>
                  </a:cubicBezTo>
                  <a:cubicBezTo>
                    <a:pt x="1002" y="350"/>
                    <a:pt x="1075" y="320"/>
                    <a:pt x="1128" y="285"/>
                  </a:cubicBezTo>
                  <a:cubicBezTo>
                    <a:pt x="1181" y="250"/>
                    <a:pt x="1224" y="208"/>
                    <a:pt x="1287" y="165"/>
                  </a:cubicBezTo>
                  <a:cubicBezTo>
                    <a:pt x="1350" y="122"/>
                    <a:pt x="1424" y="55"/>
                    <a:pt x="1504" y="28"/>
                  </a:cubicBezTo>
                  <a:cubicBezTo>
                    <a:pt x="1583" y="0"/>
                    <a:pt x="1674" y="0"/>
                    <a:pt x="1766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29" name="Freeform 108"/>
            <p:cNvSpPr>
              <a:spLocks/>
            </p:cNvSpPr>
            <p:nvPr/>
          </p:nvSpPr>
          <p:spPr bwMode="auto">
            <a:xfrm flipH="1">
              <a:off x="2634" y="2406"/>
              <a:ext cx="1766" cy="690"/>
            </a:xfrm>
            <a:custGeom>
              <a:avLst/>
              <a:gdLst>
                <a:gd name="T0" fmla="*/ 0 w 1737"/>
                <a:gd name="T1" fmla="*/ 163 h 878"/>
                <a:gd name="T2" fmla="*/ 790 w 1737"/>
                <a:gd name="T3" fmla="*/ 119 h 878"/>
                <a:gd name="T4" fmla="*/ 1245 w 1737"/>
                <a:gd name="T5" fmla="*/ 67 h 878"/>
                <a:gd name="T6" fmla="*/ 1421 w 1737"/>
                <a:gd name="T7" fmla="*/ 39 h 878"/>
                <a:gd name="T8" fmla="*/ 1661 w 1737"/>
                <a:gd name="T9" fmla="*/ 6 h 878"/>
                <a:gd name="T10" fmla="*/ 1949 w 1737"/>
                <a:gd name="T11" fmla="*/ 0 h 8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7"/>
                <a:gd name="T19" fmla="*/ 0 h 878"/>
                <a:gd name="T20" fmla="*/ 1737 w 1737"/>
                <a:gd name="T21" fmla="*/ 878 h 8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7" h="878">
                  <a:moveTo>
                    <a:pt x="0" y="878"/>
                  </a:moveTo>
                  <a:cubicBezTo>
                    <a:pt x="259" y="803"/>
                    <a:pt x="518" y="728"/>
                    <a:pt x="703" y="642"/>
                  </a:cubicBezTo>
                  <a:cubicBezTo>
                    <a:pt x="888" y="556"/>
                    <a:pt x="1015" y="435"/>
                    <a:pt x="1109" y="363"/>
                  </a:cubicBezTo>
                  <a:cubicBezTo>
                    <a:pt x="1203" y="291"/>
                    <a:pt x="1204" y="265"/>
                    <a:pt x="1266" y="210"/>
                  </a:cubicBezTo>
                  <a:cubicBezTo>
                    <a:pt x="1328" y="155"/>
                    <a:pt x="1401" y="70"/>
                    <a:pt x="1479" y="35"/>
                  </a:cubicBezTo>
                  <a:cubicBezTo>
                    <a:pt x="1557" y="0"/>
                    <a:pt x="1647" y="0"/>
                    <a:pt x="1737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45430" name="Freeform 112"/>
          <p:cNvSpPr>
            <a:spLocks/>
          </p:cNvSpPr>
          <p:nvPr/>
        </p:nvSpPr>
        <p:spPr bwMode="auto">
          <a:xfrm>
            <a:off x="4706938" y="1846263"/>
            <a:ext cx="2065337" cy="2112962"/>
          </a:xfrm>
          <a:custGeom>
            <a:avLst/>
            <a:gdLst>
              <a:gd name="T0" fmla="*/ 2147483647 w 1301"/>
              <a:gd name="T1" fmla="*/ 2147483647 h 1331"/>
              <a:gd name="T2" fmla="*/ 2147483647 w 1301"/>
              <a:gd name="T3" fmla="*/ 2147483647 h 1331"/>
              <a:gd name="T4" fmla="*/ 2147483647 w 1301"/>
              <a:gd name="T5" fmla="*/ 2147483647 h 1331"/>
              <a:gd name="T6" fmla="*/ 2147483647 w 1301"/>
              <a:gd name="T7" fmla="*/ 2147483647 h 1331"/>
              <a:gd name="T8" fmla="*/ 2147483647 w 1301"/>
              <a:gd name="T9" fmla="*/ 2147483647 h 1331"/>
              <a:gd name="T10" fmla="*/ 2147483647 w 1301"/>
              <a:gd name="T11" fmla="*/ 2147483647 h 1331"/>
              <a:gd name="T12" fmla="*/ 2147483647 w 1301"/>
              <a:gd name="T13" fmla="*/ 2147483647 h 1331"/>
              <a:gd name="T14" fmla="*/ 2147483647 w 1301"/>
              <a:gd name="T15" fmla="*/ 2147483647 h 1331"/>
              <a:gd name="T16" fmla="*/ 2147483647 w 1301"/>
              <a:gd name="T17" fmla="*/ 2147483647 h 1331"/>
              <a:gd name="T18" fmla="*/ 0 w 1301"/>
              <a:gd name="T19" fmla="*/ 2147483647 h 13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01"/>
              <a:gd name="T31" fmla="*/ 0 h 1331"/>
              <a:gd name="T32" fmla="*/ 1301 w 1301"/>
              <a:gd name="T33" fmla="*/ 1331 h 13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01" h="1331">
                <a:moveTo>
                  <a:pt x="1301" y="1179"/>
                </a:moveTo>
                <a:cubicBezTo>
                  <a:pt x="1247" y="1145"/>
                  <a:pt x="1051" y="1023"/>
                  <a:pt x="979" y="973"/>
                </a:cubicBezTo>
                <a:cubicBezTo>
                  <a:pt x="907" y="923"/>
                  <a:pt x="920" y="917"/>
                  <a:pt x="871" y="879"/>
                </a:cubicBezTo>
                <a:cubicBezTo>
                  <a:pt x="822" y="841"/>
                  <a:pt x="723" y="690"/>
                  <a:pt x="686" y="742"/>
                </a:cubicBezTo>
                <a:cubicBezTo>
                  <a:pt x="649" y="794"/>
                  <a:pt x="694" y="1120"/>
                  <a:pt x="647" y="1193"/>
                </a:cubicBezTo>
                <a:cubicBezTo>
                  <a:pt x="600" y="1266"/>
                  <a:pt x="454" y="1331"/>
                  <a:pt x="405" y="1180"/>
                </a:cubicBezTo>
                <a:cubicBezTo>
                  <a:pt x="356" y="1029"/>
                  <a:pt x="383" y="472"/>
                  <a:pt x="353" y="286"/>
                </a:cubicBezTo>
                <a:cubicBezTo>
                  <a:pt x="323" y="100"/>
                  <a:pt x="270" y="107"/>
                  <a:pt x="223" y="61"/>
                </a:cubicBezTo>
                <a:cubicBezTo>
                  <a:pt x="176" y="15"/>
                  <a:pt x="109" y="18"/>
                  <a:pt x="72" y="9"/>
                </a:cubicBezTo>
                <a:cubicBezTo>
                  <a:pt x="35" y="0"/>
                  <a:pt x="15" y="6"/>
                  <a:pt x="0" y="5"/>
                </a:cubicBezTo>
              </a:path>
            </a:pathLst>
          </a:custGeom>
          <a:noFill/>
          <a:ln w="38100">
            <a:solidFill>
              <a:srgbClr val="F08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31" name="Freeform 113"/>
          <p:cNvSpPr>
            <a:spLocks/>
          </p:cNvSpPr>
          <p:nvPr/>
        </p:nvSpPr>
        <p:spPr bwMode="auto">
          <a:xfrm>
            <a:off x="2681288" y="1854200"/>
            <a:ext cx="2065337" cy="1863725"/>
          </a:xfrm>
          <a:custGeom>
            <a:avLst/>
            <a:gdLst>
              <a:gd name="T0" fmla="*/ 0 w 1737"/>
              <a:gd name="T1" fmla="*/ 2147483647 h 878"/>
              <a:gd name="T2" fmla="*/ 2147483647 w 1737"/>
              <a:gd name="T3" fmla="*/ 2147483647 h 878"/>
              <a:gd name="T4" fmla="*/ 2147483647 w 1737"/>
              <a:gd name="T5" fmla="*/ 2147483647 h 878"/>
              <a:gd name="T6" fmla="*/ 2147483647 w 1737"/>
              <a:gd name="T7" fmla="*/ 2147483647 h 878"/>
              <a:gd name="T8" fmla="*/ 2147483647 w 1737"/>
              <a:gd name="T9" fmla="*/ 2147483647 h 878"/>
              <a:gd name="T10" fmla="*/ 2147483647 w 1737"/>
              <a:gd name="T11" fmla="*/ 0 h 8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7"/>
              <a:gd name="T19" fmla="*/ 0 h 878"/>
              <a:gd name="T20" fmla="*/ 1737 w 1737"/>
              <a:gd name="T21" fmla="*/ 878 h 8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7" h="878">
                <a:moveTo>
                  <a:pt x="0" y="878"/>
                </a:moveTo>
                <a:cubicBezTo>
                  <a:pt x="259" y="803"/>
                  <a:pt x="518" y="728"/>
                  <a:pt x="703" y="642"/>
                </a:cubicBezTo>
                <a:cubicBezTo>
                  <a:pt x="888" y="556"/>
                  <a:pt x="1015" y="435"/>
                  <a:pt x="1109" y="363"/>
                </a:cubicBezTo>
                <a:cubicBezTo>
                  <a:pt x="1203" y="291"/>
                  <a:pt x="1204" y="265"/>
                  <a:pt x="1266" y="210"/>
                </a:cubicBezTo>
                <a:cubicBezTo>
                  <a:pt x="1328" y="155"/>
                  <a:pt x="1401" y="70"/>
                  <a:pt x="1479" y="35"/>
                </a:cubicBezTo>
                <a:cubicBezTo>
                  <a:pt x="1557" y="0"/>
                  <a:pt x="1647" y="0"/>
                  <a:pt x="1737" y="0"/>
                </a:cubicBezTo>
              </a:path>
            </a:pathLst>
          </a:custGeom>
          <a:noFill/>
          <a:ln w="38100">
            <a:solidFill>
              <a:srgbClr val="F08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32" name="Freeform 116"/>
          <p:cNvSpPr>
            <a:spLocks/>
          </p:cNvSpPr>
          <p:nvPr/>
        </p:nvSpPr>
        <p:spPr bwMode="auto">
          <a:xfrm>
            <a:off x="8081963" y="2798763"/>
            <a:ext cx="900112" cy="723900"/>
          </a:xfrm>
          <a:custGeom>
            <a:avLst/>
            <a:gdLst>
              <a:gd name="T0" fmla="*/ 0 w 532"/>
              <a:gd name="T1" fmla="*/ 2147483647 h 456"/>
              <a:gd name="T2" fmla="*/ 2147483647 w 532"/>
              <a:gd name="T3" fmla="*/ 2147483647 h 456"/>
              <a:gd name="T4" fmla="*/ 2147483647 w 532"/>
              <a:gd name="T5" fmla="*/ 2147483647 h 456"/>
              <a:gd name="T6" fmla="*/ 2147483647 w 532"/>
              <a:gd name="T7" fmla="*/ 2147483647 h 456"/>
              <a:gd name="T8" fmla="*/ 2147483647 w 532"/>
              <a:gd name="T9" fmla="*/ 2147483647 h 456"/>
              <a:gd name="T10" fmla="*/ 2147483647 w 532"/>
              <a:gd name="T11" fmla="*/ 2147483647 h 456"/>
              <a:gd name="T12" fmla="*/ 2147483647 w 532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2"/>
              <a:gd name="T22" fmla="*/ 0 h 456"/>
              <a:gd name="T23" fmla="*/ 532 w 532"/>
              <a:gd name="T24" fmla="*/ 456 h 4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2" h="456">
                <a:moveTo>
                  <a:pt x="0" y="318"/>
                </a:moveTo>
                <a:cubicBezTo>
                  <a:pt x="14" y="290"/>
                  <a:pt x="65" y="189"/>
                  <a:pt x="86" y="145"/>
                </a:cubicBezTo>
                <a:cubicBezTo>
                  <a:pt x="107" y="101"/>
                  <a:pt x="110" y="79"/>
                  <a:pt x="129" y="55"/>
                </a:cubicBezTo>
                <a:cubicBezTo>
                  <a:pt x="148" y="31"/>
                  <a:pt x="174" y="4"/>
                  <a:pt x="199" y="2"/>
                </a:cubicBezTo>
                <a:cubicBezTo>
                  <a:pt x="224" y="0"/>
                  <a:pt x="249" y="1"/>
                  <a:pt x="281" y="43"/>
                </a:cubicBezTo>
                <a:cubicBezTo>
                  <a:pt x="313" y="85"/>
                  <a:pt x="352" y="184"/>
                  <a:pt x="394" y="253"/>
                </a:cubicBezTo>
                <a:cubicBezTo>
                  <a:pt x="436" y="322"/>
                  <a:pt x="503" y="414"/>
                  <a:pt x="532" y="45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33" name="Freeform 117"/>
          <p:cNvSpPr>
            <a:spLocks/>
          </p:cNvSpPr>
          <p:nvPr/>
        </p:nvSpPr>
        <p:spPr bwMode="auto">
          <a:xfrm>
            <a:off x="8837613" y="3560763"/>
            <a:ext cx="74612" cy="26987"/>
          </a:xfrm>
          <a:custGeom>
            <a:avLst/>
            <a:gdLst>
              <a:gd name="T0" fmla="*/ 0 w 47"/>
              <a:gd name="T1" fmla="*/ 2147483647 h 17"/>
              <a:gd name="T2" fmla="*/ 2147483647 w 47"/>
              <a:gd name="T3" fmla="*/ 0 h 17"/>
              <a:gd name="T4" fmla="*/ 0 60000 65536"/>
              <a:gd name="T5" fmla="*/ 0 60000 65536"/>
              <a:gd name="T6" fmla="*/ 0 w 47"/>
              <a:gd name="T7" fmla="*/ 0 h 17"/>
              <a:gd name="T8" fmla="*/ 47 w 47"/>
              <a:gd name="T9" fmla="*/ 17 h 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" h="17">
                <a:moveTo>
                  <a:pt x="0" y="17"/>
                </a:moveTo>
                <a:cubicBezTo>
                  <a:pt x="9" y="13"/>
                  <a:pt x="37" y="4"/>
                  <a:pt x="47" y="0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34" name="Freeform 118"/>
          <p:cNvSpPr>
            <a:spLocks/>
          </p:cNvSpPr>
          <p:nvPr/>
        </p:nvSpPr>
        <p:spPr bwMode="auto">
          <a:xfrm>
            <a:off x="1196975" y="2889250"/>
            <a:ext cx="495300" cy="450850"/>
          </a:xfrm>
          <a:custGeom>
            <a:avLst/>
            <a:gdLst>
              <a:gd name="T0" fmla="*/ 0 w 265"/>
              <a:gd name="T1" fmla="*/ 2147483647 h 252"/>
              <a:gd name="T2" fmla="*/ 2147483647 w 265"/>
              <a:gd name="T3" fmla="*/ 2147483647 h 252"/>
              <a:gd name="T4" fmla="*/ 2147483647 w 265"/>
              <a:gd name="T5" fmla="*/ 2147483647 h 252"/>
              <a:gd name="T6" fmla="*/ 2147483647 w 265"/>
              <a:gd name="T7" fmla="*/ 2147483647 h 252"/>
              <a:gd name="T8" fmla="*/ 2147483647 w 265"/>
              <a:gd name="T9" fmla="*/ 2147483647 h 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"/>
              <a:gd name="T16" fmla="*/ 0 h 252"/>
              <a:gd name="T17" fmla="*/ 265 w 265"/>
              <a:gd name="T18" fmla="*/ 252 h 2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" h="252">
                <a:moveTo>
                  <a:pt x="0" y="252"/>
                </a:moveTo>
                <a:cubicBezTo>
                  <a:pt x="3" y="224"/>
                  <a:pt x="3" y="129"/>
                  <a:pt x="18" y="89"/>
                </a:cubicBezTo>
                <a:cubicBezTo>
                  <a:pt x="33" y="49"/>
                  <a:pt x="55" y="26"/>
                  <a:pt x="89" y="13"/>
                </a:cubicBezTo>
                <a:cubicBezTo>
                  <a:pt x="123" y="0"/>
                  <a:pt x="195" y="6"/>
                  <a:pt x="224" y="13"/>
                </a:cubicBezTo>
                <a:cubicBezTo>
                  <a:pt x="253" y="20"/>
                  <a:pt x="257" y="46"/>
                  <a:pt x="265" y="54"/>
                </a:cubicBezTo>
              </a:path>
            </a:pathLst>
          </a:custGeom>
          <a:noFill/>
          <a:ln w="38100">
            <a:solidFill>
              <a:srgbClr val="F08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35" name="Text Box 164"/>
          <p:cNvSpPr txBox="1">
            <a:spLocks noChangeArrowheads="1"/>
          </p:cNvSpPr>
          <p:nvPr/>
        </p:nvSpPr>
        <p:spPr bwMode="auto">
          <a:xfrm>
            <a:off x="2627313" y="4143375"/>
            <a:ext cx="1287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sv-SE" sz="1400">
                <a:solidFill>
                  <a:schemeClr val="accent2"/>
                </a:solidFill>
                <a:cs typeface="Times New Roman" pitchFamily="18" charset="0"/>
              </a:rPr>
              <a:t>’Super-macro’</a:t>
            </a:r>
            <a:endParaRPr lang="en-US" sz="1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45436" name="Text Box 144"/>
          <p:cNvSpPr txBox="1">
            <a:spLocks noChangeArrowheads="1"/>
          </p:cNvSpPr>
          <p:nvPr/>
        </p:nvSpPr>
        <p:spPr bwMode="auto">
          <a:xfrm>
            <a:off x="7561263" y="5054600"/>
            <a:ext cx="1230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sv-SE" sz="1400" dirty="0">
                <a:solidFill>
                  <a:schemeClr val="accent2"/>
                </a:solidFill>
                <a:cs typeface="Times New Roman" pitchFamily="18" charset="0"/>
              </a:rPr>
              <a:t>Micro &amp; Pico </a:t>
            </a:r>
            <a:endParaRPr lang="en-US" sz="1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45437" name="Text Box 199"/>
          <p:cNvSpPr txBox="1">
            <a:spLocks noChangeArrowheads="1"/>
          </p:cNvSpPr>
          <p:nvPr/>
        </p:nvSpPr>
        <p:spPr bwMode="auto">
          <a:xfrm>
            <a:off x="6880225" y="4084638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sv-SE" sz="1400">
                <a:solidFill>
                  <a:schemeClr val="accent2"/>
                </a:solidFill>
                <a:cs typeface="Times New Roman" pitchFamily="18" charset="0"/>
              </a:rPr>
              <a:t>’Super-macro’</a:t>
            </a:r>
            <a:endParaRPr lang="en-US" sz="1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145438" name="Grupp 206"/>
          <p:cNvGrpSpPr>
            <a:grpSpLocks/>
          </p:cNvGrpSpPr>
          <p:nvPr/>
        </p:nvGrpSpPr>
        <p:grpSpPr bwMode="auto">
          <a:xfrm>
            <a:off x="1062038" y="3159125"/>
            <a:ext cx="233362" cy="304800"/>
            <a:chOff x="1061609" y="3158970"/>
            <a:chExt cx="234536" cy="304604"/>
          </a:xfrm>
        </p:grpSpPr>
        <p:sp>
          <p:nvSpPr>
            <p:cNvPr id="145439" name="Rektangel 219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40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4963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5441" name="Grupp 207"/>
          <p:cNvGrpSpPr>
            <a:grpSpLocks/>
          </p:cNvGrpSpPr>
          <p:nvPr/>
        </p:nvGrpSpPr>
        <p:grpSpPr bwMode="auto">
          <a:xfrm>
            <a:off x="2185988" y="2033588"/>
            <a:ext cx="234950" cy="304800"/>
            <a:chOff x="1061609" y="3158970"/>
            <a:chExt cx="234536" cy="304604"/>
          </a:xfrm>
        </p:grpSpPr>
        <p:sp>
          <p:nvSpPr>
            <p:cNvPr id="145442" name="Rektangel 217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43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5012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5444" name="Grupp 208"/>
          <p:cNvGrpSpPr>
            <a:grpSpLocks/>
          </p:cNvGrpSpPr>
          <p:nvPr/>
        </p:nvGrpSpPr>
        <p:grpSpPr bwMode="auto">
          <a:xfrm>
            <a:off x="3986213" y="3159125"/>
            <a:ext cx="234950" cy="304800"/>
            <a:chOff x="1061609" y="3158970"/>
            <a:chExt cx="234536" cy="304604"/>
          </a:xfrm>
        </p:grpSpPr>
        <p:sp>
          <p:nvSpPr>
            <p:cNvPr id="145445" name="Rektangel 215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46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5012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5447" name="Grupp 209"/>
          <p:cNvGrpSpPr>
            <a:grpSpLocks/>
          </p:cNvGrpSpPr>
          <p:nvPr/>
        </p:nvGrpSpPr>
        <p:grpSpPr bwMode="auto">
          <a:xfrm>
            <a:off x="5157788" y="3159125"/>
            <a:ext cx="233362" cy="304800"/>
            <a:chOff x="1061609" y="3158970"/>
            <a:chExt cx="234536" cy="304604"/>
          </a:xfrm>
        </p:grpSpPr>
        <p:sp>
          <p:nvSpPr>
            <p:cNvPr id="145448" name="Rektangel 213"/>
            <p:cNvSpPr>
              <a:spLocks noChangeArrowheads="1"/>
            </p:cNvSpPr>
            <p:nvPr/>
          </p:nvSpPr>
          <p:spPr bwMode="auto">
            <a:xfrm>
              <a:off x="1061610" y="3203975"/>
              <a:ext cx="234535" cy="23453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49" name="Text Box 55"/>
            <p:cNvSpPr txBox="1">
              <a:spLocks noChangeArrowheads="1"/>
            </p:cNvSpPr>
            <p:nvPr/>
          </p:nvSpPr>
          <p:spPr bwMode="auto">
            <a:xfrm>
              <a:off x="1061609" y="3158970"/>
              <a:ext cx="224963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v-SE" sz="14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14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sp>
        <p:nvSpPr>
          <p:cNvPr id="145450" name="Text Box 102"/>
          <p:cNvSpPr txBox="1">
            <a:spLocks noChangeArrowheads="1"/>
          </p:cNvSpPr>
          <p:nvPr/>
        </p:nvSpPr>
        <p:spPr bwMode="auto">
          <a:xfrm>
            <a:off x="5337175" y="3203575"/>
            <a:ext cx="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sv-SE" sz="2000">
              <a:cs typeface="Times New Roman" pitchFamily="18" charset="0"/>
            </a:endParaRPr>
          </a:p>
        </p:txBody>
      </p:sp>
      <p:sp>
        <p:nvSpPr>
          <p:cNvPr id="145451" name="Freeform 119"/>
          <p:cNvSpPr>
            <a:spLocks/>
          </p:cNvSpPr>
          <p:nvPr/>
        </p:nvSpPr>
        <p:spPr bwMode="auto">
          <a:xfrm flipH="1">
            <a:off x="5292725" y="2889250"/>
            <a:ext cx="493713" cy="450850"/>
          </a:xfrm>
          <a:custGeom>
            <a:avLst/>
            <a:gdLst>
              <a:gd name="T0" fmla="*/ 0 w 265"/>
              <a:gd name="T1" fmla="*/ 2147483647 h 252"/>
              <a:gd name="T2" fmla="*/ 2147483647 w 265"/>
              <a:gd name="T3" fmla="*/ 2147483647 h 252"/>
              <a:gd name="T4" fmla="*/ 2147483647 w 265"/>
              <a:gd name="T5" fmla="*/ 2147483647 h 252"/>
              <a:gd name="T6" fmla="*/ 2147483647 w 265"/>
              <a:gd name="T7" fmla="*/ 2147483647 h 252"/>
              <a:gd name="T8" fmla="*/ 2147483647 w 265"/>
              <a:gd name="T9" fmla="*/ 2147483647 h 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"/>
              <a:gd name="T16" fmla="*/ 0 h 252"/>
              <a:gd name="T17" fmla="*/ 265 w 265"/>
              <a:gd name="T18" fmla="*/ 252 h 2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" h="252">
                <a:moveTo>
                  <a:pt x="0" y="252"/>
                </a:moveTo>
                <a:cubicBezTo>
                  <a:pt x="3" y="224"/>
                  <a:pt x="3" y="129"/>
                  <a:pt x="18" y="89"/>
                </a:cubicBezTo>
                <a:cubicBezTo>
                  <a:pt x="33" y="49"/>
                  <a:pt x="55" y="26"/>
                  <a:pt x="89" y="13"/>
                </a:cubicBezTo>
                <a:cubicBezTo>
                  <a:pt x="123" y="0"/>
                  <a:pt x="195" y="6"/>
                  <a:pt x="224" y="13"/>
                </a:cubicBezTo>
                <a:cubicBezTo>
                  <a:pt x="253" y="20"/>
                  <a:pt x="257" y="46"/>
                  <a:pt x="265" y="54"/>
                </a:cubicBezTo>
              </a:path>
            </a:pathLst>
          </a:custGeom>
          <a:noFill/>
          <a:ln w="38100">
            <a:solidFill>
              <a:srgbClr val="F08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53" name="Rektangel 211"/>
          <p:cNvSpPr>
            <a:spLocks noChangeArrowheads="1"/>
          </p:cNvSpPr>
          <p:nvPr/>
        </p:nvSpPr>
        <p:spPr bwMode="auto">
          <a:xfrm>
            <a:off x="8118475" y="3168650"/>
            <a:ext cx="233363" cy="23495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54" name="Text Box 55"/>
          <p:cNvSpPr txBox="1">
            <a:spLocks noChangeArrowheads="1"/>
          </p:cNvSpPr>
          <p:nvPr/>
        </p:nvSpPr>
        <p:spPr bwMode="auto">
          <a:xfrm>
            <a:off x="8118475" y="3124200"/>
            <a:ext cx="223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1400">
                <a:solidFill>
                  <a:srgbClr val="FFFFFF"/>
                </a:solidFill>
                <a:cs typeface="Times New Roman" pitchFamily="18" charset="0"/>
              </a:rPr>
              <a:t>3</a:t>
            </a:r>
            <a:endParaRPr lang="en-US" sz="14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45455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98650"/>
            <a:ext cx="72517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56" name="Grupp 254"/>
          <p:cNvGrpSpPr>
            <a:grpSpLocks/>
          </p:cNvGrpSpPr>
          <p:nvPr/>
        </p:nvGrpSpPr>
        <p:grpSpPr bwMode="auto">
          <a:xfrm>
            <a:off x="1150938" y="4441825"/>
            <a:ext cx="447675" cy="465138"/>
            <a:chOff x="1353826" y="4239090"/>
            <a:chExt cx="517874" cy="712077"/>
          </a:xfrm>
        </p:grpSpPr>
        <p:pic>
          <p:nvPicPr>
            <p:cNvPr id="145457" name="Bildobjekt 2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826" y="4239090"/>
              <a:ext cx="517874" cy="71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58" name="Freeform 31"/>
            <p:cNvSpPr>
              <a:spLocks noChangeAspect="1" noEditPoints="1"/>
            </p:cNvSpPr>
            <p:nvPr/>
          </p:nvSpPr>
          <p:spPr bwMode="auto">
            <a:xfrm>
              <a:off x="1464712" y="4329100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59" name="Freeform 31"/>
            <p:cNvSpPr>
              <a:spLocks noChangeAspect="1" noEditPoints="1"/>
            </p:cNvSpPr>
            <p:nvPr/>
          </p:nvSpPr>
          <p:spPr bwMode="auto">
            <a:xfrm>
              <a:off x="1646675" y="4566279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60" name="Freeform 31"/>
            <p:cNvSpPr>
              <a:spLocks noChangeAspect="1" noEditPoints="1"/>
            </p:cNvSpPr>
            <p:nvPr/>
          </p:nvSpPr>
          <p:spPr bwMode="auto">
            <a:xfrm>
              <a:off x="1466655" y="4599130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45461" name="Freeform 31"/>
          <p:cNvSpPr>
            <a:spLocks noChangeAspect="1" noEditPoints="1"/>
          </p:cNvSpPr>
          <p:nvPr/>
        </p:nvSpPr>
        <p:spPr bwMode="auto">
          <a:xfrm>
            <a:off x="2806700" y="4711700"/>
            <a:ext cx="136525" cy="160338"/>
          </a:xfrm>
          <a:custGeom>
            <a:avLst/>
            <a:gdLst>
              <a:gd name="T0" fmla="*/ 2147483647 w 254"/>
              <a:gd name="T1" fmla="*/ 2147483647 h 395"/>
              <a:gd name="T2" fmla="*/ 2147483647 w 254"/>
              <a:gd name="T3" fmla="*/ 2147483647 h 395"/>
              <a:gd name="T4" fmla="*/ 2147483647 w 254"/>
              <a:gd name="T5" fmla="*/ 2147483647 h 395"/>
              <a:gd name="T6" fmla="*/ 2147483647 w 254"/>
              <a:gd name="T7" fmla="*/ 2147483647 h 395"/>
              <a:gd name="T8" fmla="*/ 2147483647 w 254"/>
              <a:gd name="T9" fmla="*/ 2147483647 h 395"/>
              <a:gd name="T10" fmla="*/ 2147483647 w 254"/>
              <a:gd name="T11" fmla="*/ 2147483647 h 395"/>
              <a:gd name="T12" fmla="*/ 2147483647 w 254"/>
              <a:gd name="T13" fmla="*/ 2147483647 h 395"/>
              <a:gd name="T14" fmla="*/ 2147483647 w 254"/>
              <a:gd name="T15" fmla="*/ 2147483647 h 395"/>
              <a:gd name="T16" fmla="*/ 2147483647 w 254"/>
              <a:gd name="T17" fmla="*/ 2147483647 h 395"/>
              <a:gd name="T18" fmla="*/ 2147483647 w 254"/>
              <a:gd name="T19" fmla="*/ 2147483647 h 395"/>
              <a:gd name="T20" fmla="*/ 2147483647 w 254"/>
              <a:gd name="T21" fmla="*/ 2147483647 h 395"/>
              <a:gd name="T22" fmla="*/ 2147483647 w 254"/>
              <a:gd name="T23" fmla="*/ 2147483647 h 395"/>
              <a:gd name="T24" fmla="*/ 2147483647 w 254"/>
              <a:gd name="T25" fmla="*/ 2147483647 h 395"/>
              <a:gd name="T26" fmla="*/ 2147483647 w 254"/>
              <a:gd name="T27" fmla="*/ 2147483647 h 395"/>
              <a:gd name="T28" fmla="*/ 2147483647 w 254"/>
              <a:gd name="T29" fmla="*/ 2147483647 h 395"/>
              <a:gd name="T30" fmla="*/ 2147483647 w 254"/>
              <a:gd name="T31" fmla="*/ 2147483647 h 395"/>
              <a:gd name="T32" fmla="*/ 2147483647 w 254"/>
              <a:gd name="T33" fmla="*/ 2147483647 h 395"/>
              <a:gd name="T34" fmla="*/ 2147483647 w 254"/>
              <a:gd name="T35" fmla="*/ 2147483647 h 395"/>
              <a:gd name="T36" fmla="*/ 2147483647 w 254"/>
              <a:gd name="T37" fmla="*/ 2147483647 h 395"/>
              <a:gd name="T38" fmla="*/ 2147483647 w 254"/>
              <a:gd name="T39" fmla="*/ 2147483647 h 395"/>
              <a:gd name="T40" fmla="*/ 2147483647 w 254"/>
              <a:gd name="T41" fmla="*/ 2147483647 h 395"/>
              <a:gd name="T42" fmla="*/ 2147483647 w 254"/>
              <a:gd name="T43" fmla="*/ 2147483647 h 395"/>
              <a:gd name="T44" fmla="*/ 2147483647 w 254"/>
              <a:gd name="T45" fmla="*/ 2147483647 h 395"/>
              <a:gd name="T46" fmla="*/ 2147483647 w 254"/>
              <a:gd name="T47" fmla="*/ 2147483647 h 395"/>
              <a:gd name="T48" fmla="*/ 2147483647 w 254"/>
              <a:gd name="T49" fmla="*/ 2147483647 h 395"/>
              <a:gd name="T50" fmla="*/ 2147483647 w 254"/>
              <a:gd name="T51" fmla="*/ 2147483647 h 395"/>
              <a:gd name="T52" fmla="*/ 2147483647 w 254"/>
              <a:gd name="T53" fmla="*/ 2147483647 h 395"/>
              <a:gd name="T54" fmla="*/ 2147483647 w 254"/>
              <a:gd name="T55" fmla="*/ 2147483647 h 395"/>
              <a:gd name="T56" fmla="*/ 2147483647 w 254"/>
              <a:gd name="T57" fmla="*/ 2147483647 h 395"/>
              <a:gd name="T58" fmla="*/ 2147483647 w 254"/>
              <a:gd name="T59" fmla="*/ 2147483647 h 395"/>
              <a:gd name="T60" fmla="*/ 2147483647 w 254"/>
              <a:gd name="T61" fmla="*/ 2147483647 h 395"/>
              <a:gd name="T62" fmla="*/ 2147483647 w 254"/>
              <a:gd name="T63" fmla="*/ 2147483647 h 395"/>
              <a:gd name="T64" fmla="*/ 2147483647 w 254"/>
              <a:gd name="T65" fmla="*/ 2147483647 h 395"/>
              <a:gd name="T66" fmla="*/ 2147483647 w 254"/>
              <a:gd name="T67" fmla="*/ 2147483647 h 395"/>
              <a:gd name="T68" fmla="*/ 2147483647 w 254"/>
              <a:gd name="T69" fmla="*/ 2147483647 h 395"/>
              <a:gd name="T70" fmla="*/ 2147483647 w 254"/>
              <a:gd name="T71" fmla="*/ 2147483647 h 395"/>
              <a:gd name="T72" fmla="*/ 2147483647 w 254"/>
              <a:gd name="T73" fmla="*/ 2147483647 h 395"/>
              <a:gd name="T74" fmla="*/ 2147483647 w 254"/>
              <a:gd name="T75" fmla="*/ 2147483647 h 395"/>
              <a:gd name="T76" fmla="*/ 2147483647 w 254"/>
              <a:gd name="T77" fmla="*/ 2147483647 h 395"/>
              <a:gd name="T78" fmla="*/ 2147483647 w 254"/>
              <a:gd name="T79" fmla="*/ 2147483647 h 395"/>
              <a:gd name="T80" fmla="*/ 2147483647 w 254"/>
              <a:gd name="T81" fmla="*/ 2147483647 h 395"/>
              <a:gd name="T82" fmla="*/ 2147483647 w 254"/>
              <a:gd name="T83" fmla="*/ 2147483647 h 395"/>
              <a:gd name="T84" fmla="*/ 2147483647 w 254"/>
              <a:gd name="T85" fmla="*/ 2147483647 h 395"/>
              <a:gd name="T86" fmla="*/ 2147483647 w 254"/>
              <a:gd name="T87" fmla="*/ 2147483647 h 395"/>
              <a:gd name="T88" fmla="*/ 2147483647 w 254"/>
              <a:gd name="T89" fmla="*/ 2147483647 h 395"/>
              <a:gd name="T90" fmla="*/ 2147483647 w 254"/>
              <a:gd name="T91" fmla="*/ 2147483647 h 395"/>
              <a:gd name="T92" fmla="*/ 2147483647 w 254"/>
              <a:gd name="T93" fmla="*/ 2147483647 h 395"/>
              <a:gd name="T94" fmla="*/ 2147483647 w 254"/>
              <a:gd name="T95" fmla="*/ 0 h 395"/>
              <a:gd name="T96" fmla="*/ 2147483647 w 254"/>
              <a:gd name="T97" fmla="*/ 2147483647 h 395"/>
              <a:gd name="T98" fmla="*/ 0 w 254"/>
              <a:gd name="T99" fmla="*/ 2147483647 h 395"/>
              <a:gd name="T100" fmla="*/ 2147483647 w 254"/>
              <a:gd name="T101" fmla="*/ 2147483647 h 395"/>
              <a:gd name="T102" fmla="*/ 2147483647 w 254"/>
              <a:gd name="T103" fmla="*/ 2147483647 h 395"/>
              <a:gd name="T104" fmla="*/ 2147483647 w 254"/>
              <a:gd name="T105" fmla="*/ 2147483647 h 395"/>
              <a:gd name="T106" fmla="*/ 2147483647 w 254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4"/>
              <a:gd name="T163" fmla="*/ 0 h 395"/>
              <a:gd name="T164" fmla="*/ 254 w 254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4" h="395">
                <a:moveTo>
                  <a:pt x="223" y="77"/>
                </a:moveTo>
                <a:cubicBezTo>
                  <a:pt x="223" y="71"/>
                  <a:pt x="219" y="66"/>
                  <a:pt x="216" y="64"/>
                </a:cubicBezTo>
                <a:cubicBezTo>
                  <a:pt x="213" y="62"/>
                  <a:pt x="210" y="61"/>
                  <a:pt x="210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163" y="57"/>
                  <a:pt x="127" y="57"/>
                </a:cubicBezTo>
                <a:cubicBezTo>
                  <a:pt x="91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1" y="71"/>
                  <a:pt x="31" y="77"/>
                </a:cubicBezTo>
                <a:cubicBezTo>
                  <a:pt x="31" y="84"/>
                  <a:pt x="31" y="282"/>
                  <a:pt x="31" y="293"/>
                </a:cubicBezTo>
                <a:cubicBezTo>
                  <a:pt x="31" y="301"/>
                  <a:pt x="36" y="307"/>
                  <a:pt x="40" y="310"/>
                </a:cubicBezTo>
                <a:cubicBezTo>
                  <a:pt x="44" y="312"/>
                  <a:pt x="48" y="312"/>
                  <a:pt x="49" y="313"/>
                </a:cubicBezTo>
                <a:cubicBezTo>
                  <a:pt x="49" y="313"/>
                  <a:pt x="85" y="314"/>
                  <a:pt x="127" y="314"/>
                </a:cubicBezTo>
                <a:cubicBezTo>
                  <a:pt x="169" y="314"/>
                  <a:pt x="205" y="313"/>
                  <a:pt x="205" y="313"/>
                </a:cubicBezTo>
                <a:cubicBezTo>
                  <a:pt x="206" y="313"/>
                  <a:pt x="210" y="312"/>
                  <a:pt x="214" y="310"/>
                </a:cubicBezTo>
                <a:cubicBezTo>
                  <a:pt x="219" y="307"/>
                  <a:pt x="224" y="301"/>
                  <a:pt x="223" y="293"/>
                </a:cubicBezTo>
                <a:cubicBezTo>
                  <a:pt x="223" y="282"/>
                  <a:pt x="223" y="84"/>
                  <a:pt x="223" y="77"/>
                </a:cubicBezTo>
                <a:close/>
                <a:moveTo>
                  <a:pt x="206" y="296"/>
                </a:moveTo>
                <a:cubicBezTo>
                  <a:pt x="206" y="296"/>
                  <a:pt x="205" y="296"/>
                  <a:pt x="205" y="297"/>
                </a:cubicBezTo>
                <a:cubicBezTo>
                  <a:pt x="205" y="297"/>
                  <a:pt x="205" y="297"/>
                  <a:pt x="204" y="297"/>
                </a:cubicBezTo>
                <a:cubicBezTo>
                  <a:pt x="203" y="297"/>
                  <a:pt x="167" y="298"/>
                  <a:pt x="127" y="298"/>
                </a:cubicBezTo>
                <a:cubicBezTo>
                  <a:pt x="88" y="298"/>
                  <a:pt x="53" y="297"/>
                  <a:pt x="50" y="297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49" y="297"/>
                  <a:pt x="48" y="296"/>
                  <a:pt x="48" y="296"/>
                </a:cubicBezTo>
                <a:cubicBezTo>
                  <a:pt x="47" y="295"/>
                  <a:pt x="47" y="296"/>
                  <a:pt x="47" y="293"/>
                </a:cubicBezTo>
                <a:cubicBezTo>
                  <a:pt x="47" y="282"/>
                  <a:pt x="47" y="85"/>
                  <a:pt x="47" y="78"/>
                </a:cubicBezTo>
                <a:cubicBezTo>
                  <a:pt x="47" y="77"/>
                  <a:pt x="47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5" y="76"/>
                  <a:pt x="95" y="73"/>
                  <a:pt x="127" y="73"/>
                </a:cubicBezTo>
                <a:cubicBezTo>
                  <a:pt x="145" y="73"/>
                  <a:pt x="165" y="74"/>
                  <a:pt x="180" y="75"/>
                </a:cubicBezTo>
                <a:cubicBezTo>
                  <a:pt x="193" y="76"/>
                  <a:pt x="203" y="76"/>
                  <a:pt x="206" y="77"/>
                </a:cubicBezTo>
                <a:cubicBezTo>
                  <a:pt x="206" y="77"/>
                  <a:pt x="207" y="77"/>
                  <a:pt x="207" y="77"/>
                </a:cubicBezTo>
                <a:cubicBezTo>
                  <a:pt x="207" y="77"/>
                  <a:pt x="207" y="78"/>
                  <a:pt x="207" y="78"/>
                </a:cubicBezTo>
                <a:cubicBezTo>
                  <a:pt x="207" y="86"/>
                  <a:pt x="207" y="282"/>
                  <a:pt x="207" y="293"/>
                </a:cubicBezTo>
                <a:cubicBezTo>
                  <a:pt x="207" y="296"/>
                  <a:pt x="207" y="295"/>
                  <a:pt x="206" y="296"/>
                </a:cubicBezTo>
                <a:close/>
                <a:moveTo>
                  <a:pt x="104" y="350"/>
                </a:moveTo>
                <a:cubicBezTo>
                  <a:pt x="99" y="350"/>
                  <a:pt x="96" y="354"/>
                  <a:pt x="96" y="358"/>
                </a:cubicBezTo>
                <a:cubicBezTo>
                  <a:pt x="96" y="362"/>
                  <a:pt x="99" y="366"/>
                  <a:pt x="104" y="366"/>
                </a:cubicBezTo>
                <a:cubicBezTo>
                  <a:pt x="151" y="366"/>
                  <a:pt x="151" y="366"/>
                  <a:pt x="151" y="366"/>
                </a:cubicBezTo>
                <a:cubicBezTo>
                  <a:pt x="155" y="366"/>
                  <a:pt x="159" y="362"/>
                  <a:pt x="159" y="358"/>
                </a:cubicBezTo>
                <a:cubicBezTo>
                  <a:pt x="159" y="354"/>
                  <a:pt x="155" y="350"/>
                  <a:pt x="151" y="350"/>
                </a:cubicBezTo>
                <a:lnTo>
                  <a:pt x="104" y="350"/>
                </a:lnTo>
                <a:close/>
                <a:moveTo>
                  <a:pt x="169" y="45"/>
                </a:moveTo>
                <a:cubicBezTo>
                  <a:pt x="173" y="45"/>
                  <a:pt x="177" y="42"/>
                  <a:pt x="177" y="37"/>
                </a:cubicBezTo>
                <a:cubicBezTo>
                  <a:pt x="177" y="33"/>
                  <a:pt x="173" y="29"/>
                  <a:pt x="169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29"/>
                  <a:pt x="78" y="33"/>
                  <a:pt x="78" y="37"/>
                </a:cubicBezTo>
                <a:cubicBezTo>
                  <a:pt x="78" y="42"/>
                  <a:pt x="81" y="45"/>
                  <a:pt x="86" y="45"/>
                </a:cubicBezTo>
                <a:lnTo>
                  <a:pt x="169" y="45"/>
                </a:lnTo>
                <a:close/>
                <a:moveTo>
                  <a:pt x="214" y="341"/>
                </a:moveTo>
                <a:cubicBezTo>
                  <a:pt x="173" y="348"/>
                  <a:pt x="173" y="348"/>
                  <a:pt x="173" y="348"/>
                </a:cubicBezTo>
                <a:cubicBezTo>
                  <a:pt x="168" y="349"/>
                  <a:pt x="165" y="353"/>
                  <a:pt x="166" y="358"/>
                </a:cubicBezTo>
                <a:cubicBezTo>
                  <a:pt x="167" y="361"/>
                  <a:pt x="170" y="364"/>
                  <a:pt x="174" y="364"/>
                </a:cubicBezTo>
                <a:cubicBezTo>
                  <a:pt x="174" y="364"/>
                  <a:pt x="175" y="364"/>
                  <a:pt x="175" y="364"/>
                </a:cubicBezTo>
                <a:cubicBezTo>
                  <a:pt x="217" y="356"/>
                  <a:pt x="217" y="356"/>
                  <a:pt x="217" y="356"/>
                </a:cubicBezTo>
                <a:cubicBezTo>
                  <a:pt x="221" y="355"/>
                  <a:pt x="224" y="351"/>
                  <a:pt x="223" y="347"/>
                </a:cubicBezTo>
                <a:cubicBezTo>
                  <a:pt x="222" y="343"/>
                  <a:pt x="218" y="340"/>
                  <a:pt x="214" y="341"/>
                </a:cubicBezTo>
                <a:close/>
                <a:moveTo>
                  <a:pt x="40" y="341"/>
                </a:moveTo>
                <a:cubicBezTo>
                  <a:pt x="36" y="340"/>
                  <a:pt x="32" y="343"/>
                  <a:pt x="31" y="347"/>
                </a:cubicBezTo>
                <a:cubicBezTo>
                  <a:pt x="30" y="351"/>
                  <a:pt x="33" y="355"/>
                  <a:pt x="37" y="356"/>
                </a:cubicBezTo>
                <a:cubicBezTo>
                  <a:pt x="79" y="364"/>
                  <a:pt x="79" y="364"/>
                  <a:pt x="79" y="364"/>
                </a:cubicBezTo>
                <a:cubicBezTo>
                  <a:pt x="79" y="364"/>
                  <a:pt x="80" y="364"/>
                  <a:pt x="80" y="364"/>
                </a:cubicBezTo>
                <a:cubicBezTo>
                  <a:pt x="84" y="364"/>
                  <a:pt x="87" y="361"/>
                  <a:pt x="88" y="358"/>
                </a:cubicBezTo>
                <a:cubicBezTo>
                  <a:pt x="89" y="353"/>
                  <a:pt x="86" y="349"/>
                  <a:pt x="82" y="348"/>
                </a:cubicBezTo>
                <a:lnTo>
                  <a:pt x="40" y="341"/>
                </a:lnTo>
                <a:close/>
                <a:moveTo>
                  <a:pt x="246" y="99"/>
                </a:moveTo>
                <a:cubicBezTo>
                  <a:pt x="241" y="99"/>
                  <a:pt x="238" y="102"/>
                  <a:pt x="238" y="107"/>
                </a:cubicBezTo>
                <a:cubicBezTo>
                  <a:pt x="238" y="234"/>
                  <a:pt x="238" y="360"/>
                  <a:pt x="238" y="370"/>
                </a:cubicBezTo>
                <a:cubicBezTo>
                  <a:pt x="238" y="375"/>
                  <a:pt x="237" y="375"/>
                  <a:pt x="235" y="376"/>
                </a:cubicBezTo>
                <a:cubicBezTo>
                  <a:pt x="234" y="377"/>
                  <a:pt x="233" y="377"/>
                  <a:pt x="232" y="377"/>
                </a:cubicBezTo>
                <a:cubicBezTo>
                  <a:pt x="232" y="377"/>
                  <a:pt x="232" y="377"/>
                  <a:pt x="232" y="378"/>
                </a:cubicBezTo>
                <a:cubicBezTo>
                  <a:pt x="231" y="378"/>
                  <a:pt x="231" y="378"/>
                  <a:pt x="231" y="378"/>
                </a:cubicBezTo>
                <a:cubicBezTo>
                  <a:pt x="232" y="378"/>
                  <a:pt x="183" y="379"/>
                  <a:pt x="127" y="379"/>
                </a:cubicBezTo>
                <a:cubicBezTo>
                  <a:pt x="73" y="379"/>
                  <a:pt x="25" y="378"/>
                  <a:pt x="23" y="378"/>
                </a:cubicBezTo>
                <a:cubicBezTo>
                  <a:pt x="23" y="378"/>
                  <a:pt x="23" y="378"/>
                  <a:pt x="23" y="378"/>
                </a:cubicBezTo>
                <a:cubicBezTo>
                  <a:pt x="22" y="377"/>
                  <a:pt x="20" y="377"/>
                  <a:pt x="19" y="376"/>
                </a:cubicBezTo>
                <a:cubicBezTo>
                  <a:pt x="17" y="375"/>
                  <a:pt x="17" y="374"/>
                  <a:pt x="16" y="370"/>
                </a:cubicBezTo>
                <a:cubicBezTo>
                  <a:pt x="16" y="356"/>
                  <a:pt x="16" y="34"/>
                  <a:pt x="16" y="25"/>
                </a:cubicBezTo>
                <a:cubicBezTo>
                  <a:pt x="16" y="24"/>
                  <a:pt x="17" y="24"/>
                  <a:pt x="18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7" y="20"/>
                  <a:pt x="55" y="19"/>
                </a:cubicBezTo>
                <a:cubicBezTo>
                  <a:pt x="76" y="18"/>
                  <a:pt x="103" y="16"/>
                  <a:pt x="127" y="16"/>
                </a:cubicBezTo>
                <a:cubicBezTo>
                  <a:pt x="151" y="16"/>
                  <a:pt x="178" y="18"/>
                  <a:pt x="199" y="19"/>
                </a:cubicBezTo>
                <a:cubicBezTo>
                  <a:pt x="217" y="20"/>
                  <a:pt x="231" y="21"/>
                  <a:pt x="234" y="22"/>
                </a:cubicBezTo>
                <a:cubicBezTo>
                  <a:pt x="235" y="22"/>
                  <a:pt x="236" y="23"/>
                  <a:pt x="237" y="23"/>
                </a:cubicBezTo>
                <a:cubicBezTo>
                  <a:pt x="238" y="24"/>
                  <a:pt x="238" y="24"/>
                  <a:pt x="238" y="25"/>
                </a:cubicBezTo>
                <a:cubicBezTo>
                  <a:pt x="238" y="27"/>
                  <a:pt x="238" y="43"/>
                  <a:pt x="238" y="69"/>
                </a:cubicBezTo>
                <a:cubicBezTo>
                  <a:pt x="238" y="73"/>
                  <a:pt x="241" y="77"/>
                  <a:pt x="246" y="77"/>
                </a:cubicBezTo>
                <a:cubicBezTo>
                  <a:pt x="250" y="77"/>
                  <a:pt x="254" y="73"/>
                  <a:pt x="254" y="69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4" y="43"/>
                  <a:pt x="254" y="27"/>
                  <a:pt x="254" y="25"/>
                </a:cubicBezTo>
                <a:cubicBezTo>
                  <a:pt x="254" y="17"/>
                  <a:pt x="249" y="12"/>
                  <a:pt x="245" y="10"/>
                </a:cubicBezTo>
                <a:cubicBezTo>
                  <a:pt x="241" y="7"/>
                  <a:pt x="238" y="6"/>
                  <a:pt x="238" y="6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6"/>
                  <a:pt x="176" y="0"/>
                  <a:pt x="127" y="0"/>
                </a:cubicBezTo>
                <a:cubicBezTo>
                  <a:pt x="79" y="0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3" y="7"/>
                  <a:pt x="9" y="10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356"/>
                  <a:pt x="0" y="370"/>
                </a:cubicBezTo>
                <a:cubicBezTo>
                  <a:pt x="0" y="380"/>
                  <a:pt x="6" y="387"/>
                  <a:pt x="11" y="390"/>
                </a:cubicBezTo>
                <a:cubicBezTo>
                  <a:pt x="17" y="393"/>
                  <a:pt x="21" y="393"/>
                  <a:pt x="22" y="394"/>
                </a:cubicBezTo>
                <a:cubicBezTo>
                  <a:pt x="22" y="394"/>
                  <a:pt x="71" y="395"/>
                  <a:pt x="127" y="395"/>
                </a:cubicBezTo>
                <a:cubicBezTo>
                  <a:pt x="183" y="395"/>
                  <a:pt x="232" y="394"/>
                  <a:pt x="232" y="394"/>
                </a:cubicBezTo>
                <a:cubicBezTo>
                  <a:pt x="233" y="393"/>
                  <a:pt x="238" y="393"/>
                  <a:pt x="243" y="390"/>
                </a:cubicBezTo>
                <a:cubicBezTo>
                  <a:pt x="248" y="387"/>
                  <a:pt x="254" y="380"/>
                  <a:pt x="254" y="370"/>
                </a:cubicBezTo>
                <a:cubicBezTo>
                  <a:pt x="254" y="360"/>
                  <a:pt x="254" y="234"/>
                  <a:pt x="254" y="107"/>
                </a:cubicBezTo>
                <a:cubicBezTo>
                  <a:pt x="254" y="102"/>
                  <a:pt x="250" y="99"/>
                  <a:pt x="246" y="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62" name="Freeform 31"/>
          <p:cNvSpPr>
            <a:spLocks noChangeAspect="1" noEditPoints="1"/>
          </p:cNvSpPr>
          <p:nvPr/>
        </p:nvSpPr>
        <p:spPr bwMode="auto">
          <a:xfrm>
            <a:off x="2970213" y="4711700"/>
            <a:ext cx="136525" cy="160338"/>
          </a:xfrm>
          <a:custGeom>
            <a:avLst/>
            <a:gdLst>
              <a:gd name="T0" fmla="*/ 2147483647 w 254"/>
              <a:gd name="T1" fmla="*/ 2147483647 h 395"/>
              <a:gd name="T2" fmla="*/ 2147483647 w 254"/>
              <a:gd name="T3" fmla="*/ 2147483647 h 395"/>
              <a:gd name="T4" fmla="*/ 2147483647 w 254"/>
              <a:gd name="T5" fmla="*/ 2147483647 h 395"/>
              <a:gd name="T6" fmla="*/ 2147483647 w 254"/>
              <a:gd name="T7" fmla="*/ 2147483647 h 395"/>
              <a:gd name="T8" fmla="*/ 2147483647 w 254"/>
              <a:gd name="T9" fmla="*/ 2147483647 h 395"/>
              <a:gd name="T10" fmla="*/ 2147483647 w 254"/>
              <a:gd name="T11" fmla="*/ 2147483647 h 395"/>
              <a:gd name="T12" fmla="*/ 2147483647 w 254"/>
              <a:gd name="T13" fmla="*/ 2147483647 h 395"/>
              <a:gd name="T14" fmla="*/ 2147483647 w 254"/>
              <a:gd name="T15" fmla="*/ 2147483647 h 395"/>
              <a:gd name="T16" fmla="*/ 2147483647 w 254"/>
              <a:gd name="T17" fmla="*/ 2147483647 h 395"/>
              <a:gd name="T18" fmla="*/ 2147483647 w 254"/>
              <a:gd name="T19" fmla="*/ 2147483647 h 395"/>
              <a:gd name="T20" fmla="*/ 2147483647 w 254"/>
              <a:gd name="T21" fmla="*/ 2147483647 h 395"/>
              <a:gd name="T22" fmla="*/ 2147483647 w 254"/>
              <a:gd name="T23" fmla="*/ 2147483647 h 395"/>
              <a:gd name="T24" fmla="*/ 2147483647 w 254"/>
              <a:gd name="T25" fmla="*/ 2147483647 h 395"/>
              <a:gd name="T26" fmla="*/ 2147483647 w 254"/>
              <a:gd name="T27" fmla="*/ 2147483647 h 395"/>
              <a:gd name="T28" fmla="*/ 2147483647 w 254"/>
              <a:gd name="T29" fmla="*/ 2147483647 h 395"/>
              <a:gd name="T30" fmla="*/ 2147483647 w 254"/>
              <a:gd name="T31" fmla="*/ 2147483647 h 395"/>
              <a:gd name="T32" fmla="*/ 2147483647 w 254"/>
              <a:gd name="T33" fmla="*/ 2147483647 h 395"/>
              <a:gd name="T34" fmla="*/ 2147483647 w 254"/>
              <a:gd name="T35" fmla="*/ 2147483647 h 395"/>
              <a:gd name="T36" fmla="*/ 2147483647 w 254"/>
              <a:gd name="T37" fmla="*/ 2147483647 h 395"/>
              <a:gd name="T38" fmla="*/ 2147483647 w 254"/>
              <a:gd name="T39" fmla="*/ 2147483647 h 395"/>
              <a:gd name="T40" fmla="*/ 2147483647 w 254"/>
              <a:gd name="T41" fmla="*/ 2147483647 h 395"/>
              <a:gd name="T42" fmla="*/ 2147483647 w 254"/>
              <a:gd name="T43" fmla="*/ 2147483647 h 395"/>
              <a:gd name="T44" fmla="*/ 2147483647 w 254"/>
              <a:gd name="T45" fmla="*/ 2147483647 h 395"/>
              <a:gd name="T46" fmla="*/ 2147483647 w 254"/>
              <a:gd name="T47" fmla="*/ 2147483647 h 395"/>
              <a:gd name="T48" fmla="*/ 2147483647 w 254"/>
              <a:gd name="T49" fmla="*/ 2147483647 h 395"/>
              <a:gd name="T50" fmla="*/ 2147483647 w 254"/>
              <a:gd name="T51" fmla="*/ 2147483647 h 395"/>
              <a:gd name="T52" fmla="*/ 2147483647 w 254"/>
              <a:gd name="T53" fmla="*/ 2147483647 h 395"/>
              <a:gd name="T54" fmla="*/ 2147483647 w 254"/>
              <a:gd name="T55" fmla="*/ 2147483647 h 395"/>
              <a:gd name="T56" fmla="*/ 2147483647 w 254"/>
              <a:gd name="T57" fmla="*/ 2147483647 h 395"/>
              <a:gd name="T58" fmla="*/ 2147483647 w 254"/>
              <a:gd name="T59" fmla="*/ 2147483647 h 395"/>
              <a:gd name="T60" fmla="*/ 2147483647 w 254"/>
              <a:gd name="T61" fmla="*/ 2147483647 h 395"/>
              <a:gd name="T62" fmla="*/ 2147483647 w 254"/>
              <a:gd name="T63" fmla="*/ 2147483647 h 395"/>
              <a:gd name="T64" fmla="*/ 2147483647 w 254"/>
              <a:gd name="T65" fmla="*/ 2147483647 h 395"/>
              <a:gd name="T66" fmla="*/ 2147483647 w 254"/>
              <a:gd name="T67" fmla="*/ 2147483647 h 395"/>
              <a:gd name="T68" fmla="*/ 2147483647 w 254"/>
              <a:gd name="T69" fmla="*/ 2147483647 h 395"/>
              <a:gd name="T70" fmla="*/ 2147483647 w 254"/>
              <a:gd name="T71" fmla="*/ 2147483647 h 395"/>
              <a:gd name="T72" fmla="*/ 2147483647 w 254"/>
              <a:gd name="T73" fmla="*/ 2147483647 h 395"/>
              <a:gd name="T74" fmla="*/ 2147483647 w 254"/>
              <a:gd name="T75" fmla="*/ 2147483647 h 395"/>
              <a:gd name="T76" fmla="*/ 2147483647 w 254"/>
              <a:gd name="T77" fmla="*/ 2147483647 h 395"/>
              <a:gd name="T78" fmla="*/ 2147483647 w 254"/>
              <a:gd name="T79" fmla="*/ 2147483647 h 395"/>
              <a:gd name="T80" fmla="*/ 2147483647 w 254"/>
              <a:gd name="T81" fmla="*/ 2147483647 h 395"/>
              <a:gd name="T82" fmla="*/ 2147483647 w 254"/>
              <a:gd name="T83" fmla="*/ 2147483647 h 395"/>
              <a:gd name="T84" fmla="*/ 2147483647 w 254"/>
              <a:gd name="T85" fmla="*/ 2147483647 h 395"/>
              <a:gd name="T86" fmla="*/ 2147483647 w 254"/>
              <a:gd name="T87" fmla="*/ 2147483647 h 395"/>
              <a:gd name="T88" fmla="*/ 2147483647 w 254"/>
              <a:gd name="T89" fmla="*/ 2147483647 h 395"/>
              <a:gd name="T90" fmla="*/ 2147483647 w 254"/>
              <a:gd name="T91" fmla="*/ 2147483647 h 395"/>
              <a:gd name="T92" fmla="*/ 2147483647 w 254"/>
              <a:gd name="T93" fmla="*/ 2147483647 h 395"/>
              <a:gd name="T94" fmla="*/ 2147483647 w 254"/>
              <a:gd name="T95" fmla="*/ 0 h 395"/>
              <a:gd name="T96" fmla="*/ 2147483647 w 254"/>
              <a:gd name="T97" fmla="*/ 2147483647 h 395"/>
              <a:gd name="T98" fmla="*/ 0 w 254"/>
              <a:gd name="T99" fmla="*/ 2147483647 h 395"/>
              <a:gd name="T100" fmla="*/ 2147483647 w 254"/>
              <a:gd name="T101" fmla="*/ 2147483647 h 395"/>
              <a:gd name="T102" fmla="*/ 2147483647 w 254"/>
              <a:gd name="T103" fmla="*/ 2147483647 h 395"/>
              <a:gd name="T104" fmla="*/ 2147483647 w 254"/>
              <a:gd name="T105" fmla="*/ 2147483647 h 395"/>
              <a:gd name="T106" fmla="*/ 2147483647 w 254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4"/>
              <a:gd name="T163" fmla="*/ 0 h 395"/>
              <a:gd name="T164" fmla="*/ 254 w 254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4" h="395">
                <a:moveTo>
                  <a:pt x="223" y="77"/>
                </a:moveTo>
                <a:cubicBezTo>
                  <a:pt x="223" y="71"/>
                  <a:pt x="219" y="66"/>
                  <a:pt x="216" y="64"/>
                </a:cubicBezTo>
                <a:cubicBezTo>
                  <a:pt x="213" y="62"/>
                  <a:pt x="210" y="61"/>
                  <a:pt x="210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163" y="57"/>
                  <a:pt x="127" y="57"/>
                </a:cubicBezTo>
                <a:cubicBezTo>
                  <a:pt x="91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1" y="71"/>
                  <a:pt x="31" y="77"/>
                </a:cubicBezTo>
                <a:cubicBezTo>
                  <a:pt x="31" y="84"/>
                  <a:pt x="31" y="282"/>
                  <a:pt x="31" y="293"/>
                </a:cubicBezTo>
                <a:cubicBezTo>
                  <a:pt x="31" y="301"/>
                  <a:pt x="36" y="307"/>
                  <a:pt x="40" y="310"/>
                </a:cubicBezTo>
                <a:cubicBezTo>
                  <a:pt x="44" y="312"/>
                  <a:pt x="48" y="312"/>
                  <a:pt x="49" y="313"/>
                </a:cubicBezTo>
                <a:cubicBezTo>
                  <a:pt x="49" y="313"/>
                  <a:pt x="85" y="314"/>
                  <a:pt x="127" y="314"/>
                </a:cubicBezTo>
                <a:cubicBezTo>
                  <a:pt x="169" y="314"/>
                  <a:pt x="205" y="313"/>
                  <a:pt x="205" y="313"/>
                </a:cubicBezTo>
                <a:cubicBezTo>
                  <a:pt x="206" y="313"/>
                  <a:pt x="210" y="312"/>
                  <a:pt x="214" y="310"/>
                </a:cubicBezTo>
                <a:cubicBezTo>
                  <a:pt x="219" y="307"/>
                  <a:pt x="224" y="301"/>
                  <a:pt x="223" y="293"/>
                </a:cubicBezTo>
                <a:cubicBezTo>
                  <a:pt x="223" y="282"/>
                  <a:pt x="223" y="84"/>
                  <a:pt x="223" y="77"/>
                </a:cubicBezTo>
                <a:close/>
                <a:moveTo>
                  <a:pt x="206" y="296"/>
                </a:moveTo>
                <a:cubicBezTo>
                  <a:pt x="206" y="296"/>
                  <a:pt x="205" y="296"/>
                  <a:pt x="205" y="297"/>
                </a:cubicBezTo>
                <a:cubicBezTo>
                  <a:pt x="205" y="297"/>
                  <a:pt x="205" y="297"/>
                  <a:pt x="204" y="297"/>
                </a:cubicBezTo>
                <a:cubicBezTo>
                  <a:pt x="203" y="297"/>
                  <a:pt x="167" y="298"/>
                  <a:pt x="127" y="298"/>
                </a:cubicBezTo>
                <a:cubicBezTo>
                  <a:pt x="88" y="298"/>
                  <a:pt x="53" y="297"/>
                  <a:pt x="50" y="297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49" y="297"/>
                  <a:pt x="48" y="296"/>
                  <a:pt x="48" y="296"/>
                </a:cubicBezTo>
                <a:cubicBezTo>
                  <a:pt x="47" y="295"/>
                  <a:pt x="47" y="296"/>
                  <a:pt x="47" y="293"/>
                </a:cubicBezTo>
                <a:cubicBezTo>
                  <a:pt x="47" y="282"/>
                  <a:pt x="47" y="85"/>
                  <a:pt x="47" y="78"/>
                </a:cubicBezTo>
                <a:cubicBezTo>
                  <a:pt x="47" y="77"/>
                  <a:pt x="47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5" y="76"/>
                  <a:pt x="95" y="73"/>
                  <a:pt x="127" y="73"/>
                </a:cubicBezTo>
                <a:cubicBezTo>
                  <a:pt x="145" y="73"/>
                  <a:pt x="165" y="74"/>
                  <a:pt x="180" y="75"/>
                </a:cubicBezTo>
                <a:cubicBezTo>
                  <a:pt x="193" y="76"/>
                  <a:pt x="203" y="76"/>
                  <a:pt x="206" y="77"/>
                </a:cubicBezTo>
                <a:cubicBezTo>
                  <a:pt x="206" y="77"/>
                  <a:pt x="207" y="77"/>
                  <a:pt x="207" y="77"/>
                </a:cubicBezTo>
                <a:cubicBezTo>
                  <a:pt x="207" y="77"/>
                  <a:pt x="207" y="78"/>
                  <a:pt x="207" y="78"/>
                </a:cubicBezTo>
                <a:cubicBezTo>
                  <a:pt x="207" y="86"/>
                  <a:pt x="207" y="282"/>
                  <a:pt x="207" y="293"/>
                </a:cubicBezTo>
                <a:cubicBezTo>
                  <a:pt x="207" y="296"/>
                  <a:pt x="207" y="295"/>
                  <a:pt x="206" y="296"/>
                </a:cubicBezTo>
                <a:close/>
                <a:moveTo>
                  <a:pt x="104" y="350"/>
                </a:moveTo>
                <a:cubicBezTo>
                  <a:pt x="99" y="350"/>
                  <a:pt x="96" y="354"/>
                  <a:pt x="96" y="358"/>
                </a:cubicBezTo>
                <a:cubicBezTo>
                  <a:pt x="96" y="362"/>
                  <a:pt x="99" y="366"/>
                  <a:pt x="104" y="366"/>
                </a:cubicBezTo>
                <a:cubicBezTo>
                  <a:pt x="151" y="366"/>
                  <a:pt x="151" y="366"/>
                  <a:pt x="151" y="366"/>
                </a:cubicBezTo>
                <a:cubicBezTo>
                  <a:pt x="155" y="366"/>
                  <a:pt x="159" y="362"/>
                  <a:pt x="159" y="358"/>
                </a:cubicBezTo>
                <a:cubicBezTo>
                  <a:pt x="159" y="354"/>
                  <a:pt x="155" y="350"/>
                  <a:pt x="151" y="350"/>
                </a:cubicBezTo>
                <a:lnTo>
                  <a:pt x="104" y="350"/>
                </a:lnTo>
                <a:close/>
                <a:moveTo>
                  <a:pt x="169" y="45"/>
                </a:moveTo>
                <a:cubicBezTo>
                  <a:pt x="173" y="45"/>
                  <a:pt x="177" y="42"/>
                  <a:pt x="177" y="37"/>
                </a:cubicBezTo>
                <a:cubicBezTo>
                  <a:pt x="177" y="33"/>
                  <a:pt x="173" y="29"/>
                  <a:pt x="169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29"/>
                  <a:pt x="78" y="33"/>
                  <a:pt x="78" y="37"/>
                </a:cubicBezTo>
                <a:cubicBezTo>
                  <a:pt x="78" y="42"/>
                  <a:pt x="81" y="45"/>
                  <a:pt x="86" y="45"/>
                </a:cubicBezTo>
                <a:lnTo>
                  <a:pt x="169" y="45"/>
                </a:lnTo>
                <a:close/>
                <a:moveTo>
                  <a:pt x="214" y="341"/>
                </a:moveTo>
                <a:cubicBezTo>
                  <a:pt x="173" y="348"/>
                  <a:pt x="173" y="348"/>
                  <a:pt x="173" y="348"/>
                </a:cubicBezTo>
                <a:cubicBezTo>
                  <a:pt x="168" y="349"/>
                  <a:pt x="165" y="353"/>
                  <a:pt x="166" y="358"/>
                </a:cubicBezTo>
                <a:cubicBezTo>
                  <a:pt x="167" y="361"/>
                  <a:pt x="170" y="364"/>
                  <a:pt x="174" y="364"/>
                </a:cubicBezTo>
                <a:cubicBezTo>
                  <a:pt x="174" y="364"/>
                  <a:pt x="175" y="364"/>
                  <a:pt x="175" y="364"/>
                </a:cubicBezTo>
                <a:cubicBezTo>
                  <a:pt x="217" y="356"/>
                  <a:pt x="217" y="356"/>
                  <a:pt x="217" y="356"/>
                </a:cubicBezTo>
                <a:cubicBezTo>
                  <a:pt x="221" y="355"/>
                  <a:pt x="224" y="351"/>
                  <a:pt x="223" y="347"/>
                </a:cubicBezTo>
                <a:cubicBezTo>
                  <a:pt x="222" y="343"/>
                  <a:pt x="218" y="340"/>
                  <a:pt x="214" y="341"/>
                </a:cubicBezTo>
                <a:close/>
                <a:moveTo>
                  <a:pt x="40" y="341"/>
                </a:moveTo>
                <a:cubicBezTo>
                  <a:pt x="36" y="340"/>
                  <a:pt x="32" y="343"/>
                  <a:pt x="31" y="347"/>
                </a:cubicBezTo>
                <a:cubicBezTo>
                  <a:pt x="30" y="351"/>
                  <a:pt x="33" y="355"/>
                  <a:pt x="37" y="356"/>
                </a:cubicBezTo>
                <a:cubicBezTo>
                  <a:pt x="79" y="364"/>
                  <a:pt x="79" y="364"/>
                  <a:pt x="79" y="364"/>
                </a:cubicBezTo>
                <a:cubicBezTo>
                  <a:pt x="79" y="364"/>
                  <a:pt x="80" y="364"/>
                  <a:pt x="80" y="364"/>
                </a:cubicBezTo>
                <a:cubicBezTo>
                  <a:pt x="84" y="364"/>
                  <a:pt x="87" y="361"/>
                  <a:pt x="88" y="358"/>
                </a:cubicBezTo>
                <a:cubicBezTo>
                  <a:pt x="89" y="353"/>
                  <a:pt x="86" y="349"/>
                  <a:pt x="82" y="348"/>
                </a:cubicBezTo>
                <a:lnTo>
                  <a:pt x="40" y="341"/>
                </a:lnTo>
                <a:close/>
                <a:moveTo>
                  <a:pt x="246" y="99"/>
                </a:moveTo>
                <a:cubicBezTo>
                  <a:pt x="241" y="99"/>
                  <a:pt x="238" y="102"/>
                  <a:pt x="238" y="107"/>
                </a:cubicBezTo>
                <a:cubicBezTo>
                  <a:pt x="238" y="234"/>
                  <a:pt x="238" y="360"/>
                  <a:pt x="238" y="370"/>
                </a:cubicBezTo>
                <a:cubicBezTo>
                  <a:pt x="238" y="375"/>
                  <a:pt x="237" y="375"/>
                  <a:pt x="235" y="376"/>
                </a:cubicBezTo>
                <a:cubicBezTo>
                  <a:pt x="234" y="377"/>
                  <a:pt x="233" y="377"/>
                  <a:pt x="232" y="377"/>
                </a:cubicBezTo>
                <a:cubicBezTo>
                  <a:pt x="232" y="377"/>
                  <a:pt x="232" y="377"/>
                  <a:pt x="232" y="378"/>
                </a:cubicBezTo>
                <a:cubicBezTo>
                  <a:pt x="231" y="378"/>
                  <a:pt x="231" y="378"/>
                  <a:pt x="231" y="378"/>
                </a:cubicBezTo>
                <a:cubicBezTo>
                  <a:pt x="232" y="378"/>
                  <a:pt x="183" y="379"/>
                  <a:pt x="127" y="379"/>
                </a:cubicBezTo>
                <a:cubicBezTo>
                  <a:pt x="73" y="379"/>
                  <a:pt x="25" y="378"/>
                  <a:pt x="23" y="378"/>
                </a:cubicBezTo>
                <a:cubicBezTo>
                  <a:pt x="23" y="378"/>
                  <a:pt x="23" y="378"/>
                  <a:pt x="23" y="378"/>
                </a:cubicBezTo>
                <a:cubicBezTo>
                  <a:pt x="22" y="377"/>
                  <a:pt x="20" y="377"/>
                  <a:pt x="19" y="376"/>
                </a:cubicBezTo>
                <a:cubicBezTo>
                  <a:pt x="17" y="375"/>
                  <a:pt x="17" y="374"/>
                  <a:pt x="16" y="370"/>
                </a:cubicBezTo>
                <a:cubicBezTo>
                  <a:pt x="16" y="356"/>
                  <a:pt x="16" y="34"/>
                  <a:pt x="16" y="25"/>
                </a:cubicBezTo>
                <a:cubicBezTo>
                  <a:pt x="16" y="24"/>
                  <a:pt x="17" y="24"/>
                  <a:pt x="18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7" y="20"/>
                  <a:pt x="55" y="19"/>
                </a:cubicBezTo>
                <a:cubicBezTo>
                  <a:pt x="76" y="18"/>
                  <a:pt x="103" y="16"/>
                  <a:pt x="127" y="16"/>
                </a:cubicBezTo>
                <a:cubicBezTo>
                  <a:pt x="151" y="16"/>
                  <a:pt x="178" y="18"/>
                  <a:pt x="199" y="19"/>
                </a:cubicBezTo>
                <a:cubicBezTo>
                  <a:pt x="217" y="20"/>
                  <a:pt x="231" y="21"/>
                  <a:pt x="234" y="22"/>
                </a:cubicBezTo>
                <a:cubicBezTo>
                  <a:pt x="235" y="22"/>
                  <a:pt x="236" y="23"/>
                  <a:pt x="237" y="23"/>
                </a:cubicBezTo>
                <a:cubicBezTo>
                  <a:pt x="238" y="24"/>
                  <a:pt x="238" y="24"/>
                  <a:pt x="238" y="25"/>
                </a:cubicBezTo>
                <a:cubicBezTo>
                  <a:pt x="238" y="27"/>
                  <a:pt x="238" y="43"/>
                  <a:pt x="238" y="69"/>
                </a:cubicBezTo>
                <a:cubicBezTo>
                  <a:pt x="238" y="73"/>
                  <a:pt x="241" y="77"/>
                  <a:pt x="246" y="77"/>
                </a:cubicBezTo>
                <a:cubicBezTo>
                  <a:pt x="250" y="77"/>
                  <a:pt x="254" y="73"/>
                  <a:pt x="254" y="69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4" y="43"/>
                  <a:pt x="254" y="27"/>
                  <a:pt x="254" y="25"/>
                </a:cubicBezTo>
                <a:cubicBezTo>
                  <a:pt x="254" y="17"/>
                  <a:pt x="249" y="12"/>
                  <a:pt x="245" y="10"/>
                </a:cubicBezTo>
                <a:cubicBezTo>
                  <a:pt x="241" y="7"/>
                  <a:pt x="238" y="6"/>
                  <a:pt x="238" y="6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6"/>
                  <a:pt x="176" y="0"/>
                  <a:pt x="127" y="0"/>
                </a:cubicBezTo>
                <a:cubicBezTo>
                  <a:pt x="79" y="0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3" y="7"/>
                  <a:pt x="9" y="10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356"/>
                  <a:pt x="0" y="370"/>
                </a:cubicBezTo>
                <a:cubicBezTo>
                  <a:pt x="0" y="380"/>
                  <a:pt x="6" y="387"/>
                  <a:pt x="11" y="390"/>
                </a:cubicBezTo>
                <a:cubicBezTo>
                  <a:pt x="17" y="393"/>
                  <a:pt x="21" y="393"/>
                  <a:pt x="22" y="394"/>
                </a:cubicBezTo>
                <a:cubicBezTo>
                  <a:pt x="22" y="394"/>
                  <a:pt x="71" y="395"/>
                  <a:pt x="127" y="395"/>
                </a:cubicBezTo>
                <a:cubicBezTo>
                  <a:pt x="183" y="395"/>
                  <a:pt x="232" y="394"/>
                  <a:pt x="232" y="394"/>
                </a:cubicBezTo>
                <a:cubicBezTo>
                  <a:pt x="233" y="393"/>
                  <a:pt x="238" y="393"/>
                  <a:pt x="243" y="390"/>
                </a:cubicBezTo>
                <a:cubicBezTo>
                  <a:pt x="248" y="387"/>
                  <a:pt x="254" y="380"/>
                  <a:pt x="254" y="370"/>
                </a:cubicBezTo>
                <a:cubicBezTo>
                  <a:pt x="254" y="360"/>
                  <a:pt x="254" y="234"/>
                  <a:pt x="254" y="107"/>
                </a:cubicBezTo>
                <a:cubicBezTo>
                  <a:pt x="254" y="102"/>
                  <a:pt x="250" y="99"/>
                  <a:pt x="246" y="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45463" name="Grupp 273"/>
          <p:cNvGrpSpPr>
            <a:grpSpLocks/>
          </p:cNvGrpSpPr>
          <p:nvPr/>
        </p:nvGrpSpPr>
        <p:grpSpPr bwMode="auto">
          <a:xfrm>
            <a:off x="3536950" y="4518025"/>
            <a:ext cx="630238" cy="347663"/>
            <a:chOff x="3851921" y="4464115"/>
            <a:chExt cx="690063" cy="503179"/>
          </a:xfrm>
        </p:grpSpPr>
        <p:sp>
          <p:nvSpPr>
            <p:cNvPr id="145464" name="Freeform 31"/>
            <p:cNvSpPr>
              <a:spLocks noChangeAspect="1" noEditPoints="1"/>
            </p:cNvSpPr>
            <p:nvPr/>
          </p:nvSpPr>
          <p:spPr bwMode="auto">
            <a:xfrm>
              <a:off x="4211961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65" name="Freeform 31"/>
            <p:cNvSpPr>
              <a:spLocks noChangeAspect="1" noEditPoints="1"/>
            </p:cNvSpPr>
            <p:nvPr/>
          </p:nvSpPr>
          <p:spPr bwMode="auto">
            <a:xfrm>
              <a:off x="4391980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66" name="Freeform 31"/>
            <p:cNvSpPr>
              <a:spLocks noChangeAspect="1" noEditPoints="1"/>
            </p:cNvSpPr>
            <p:nvPr/>
          </p:nvSpPr>
          <p:spPr bwMode="auto">
            <a:xfrm>
              <a:off x="3851921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67" name="Freeform 31"/>
            <p:cNvSpPr>
              <a:spLocks noChangeAspect="1" noEditPoints="1"/>
            </p:cNvSpPr>
            <p:nvPr/>
          </p:nvSpPr>
          <p:spPr bwMode="auto">
            <a:xfrm>
              <a:off x="4031940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68" name="Freeform 31"/>
            <p:cNvSpPr>
              <a:spLocks noChangeAspect="1" noEditPoints="1"/>
            </p:cNvSpPr>
            <p:nvPr/>
          </p:nvSpPr>
          <p:spPr bwMode="auto">
            <a:xfrm>
              <a:off x="4031940" y="446411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69" name="Freeform 31"/>
            <p:cNvSpPr>
              <a:spLocks noChangeAspect="1" noEditPoints="1"/>
            </p:cNvSpPr>
            <p:nvPr/>
          </p:nvSpPr>
          <p:spPr bwMode="auto">
            <a:xfrm>
              <a:off x="4211959" y="446411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45470" name="Grupp 289"/>
          <p:cNvGrpSpPr>
            <a:grpSpLocks/>
          </p:cNvGrpSpPr>
          <p:nvPr/>
        </p:nvGrpSpPr>
        <p:grpSpPr bwMode="auto">
          <a:xfrm>
            <a:off x="5337175" y="4441825"/>
            <a:ext cx="447675" cy="465138"/>
            <a:chOff x="1353826" y="4239090"/>
            <a:chExt cx="517874" cy="712077"/>
          </a:xfrm>
        </p:grpSpPr>
        <p:pic>
          <p:nvPicPr>
            <p:cNvPr id="145471" name="Bildobjekt 2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826" y="4239090"/>
              <a:ext cx="517874" cy="71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72" name="Freeform 31"/>
            <p:cNvSpPr>
              <a:spLocks noChangeAspect="1" noEditPoints="1"/>
            </p:cNvSpPr>
            <p:nvPr/>
          </p:nvSpPr>
          <p:spPr bwMode="auto">
            <a:xfrm>
              <a:off x="1464712" y="4329100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73" name="Freeform 31"/>
            <p:cNvSpPr>
              <a:spLocks noChangeAspect="1" noEditPoints="1"/>
            </p:cNvSpPr>
            <p:nvPr/>
          </p:nvSpPr>
          <p:spPr bwMode="auto">
            <a:xfrm>
              <a:off x="1646675" y="4566279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74" name="Freeform 31"/>
            <p:cNvSpPr>
              <a:spLocks noChangeAspect="1" noEditPoints="1"/>
            </p:cNvSpPr>
            <p:nvPr/>
          </p:nvSpPr>
          <p:spPr bwMode="auto">
            <a:xfrm>
              <a:off x="1466655" y="4599130"/>
              <a:ext cx="136958" cy="212871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45475" name="Freeform 31"/>
          <p:cNvSpPr>
            <a:spLocks noChangeAspect="1" noEditPoints="1"/>
          </p:cNvSpPr>
          <p:nvPr/>
        </p:nvSpPr>
        <p:spPr bwMode="auto">
          <a:xfrm>
            <a:off x="6626225" y="4668838"/>
            <a:ext cx="136525" cy="160337"/>
          </a:xfrm>
          <a:custGeom>
            <a:avLst/>
            <a:gdLst>
              <a:gd name="T0" fmla="*/ 2147483647 w 254"/>
              <a:gd name="T1" fmla="*/ 2147483647 h 395"/>
              <a:gd name="T2" fmla="*/ 2147483647 w 254"/>
              <a:gd name="T3" fmla="*/ 2147483647 h 395"/>
              <a:gd name="T4" fmla="*/ 2147483647 w 254"/>
              <a:gd name="T5" fmla="*/ 2147483647 h 395"/>
              <a:gd name="T6" fmla="*/ 2147483647 w 254"/>
              <a:gd name="T7" fmla="*/ 2147483647 h 395"/>
              <a:gd name="T8" fmla="*/ 2147483647 w 254"/>
              <a:gd name="T9" fmla="*/ 2147483647 h 395"/>
              <a:gd name="T10" fmla="*/ 2147483647 w 254"/>
              <a:gd name="T11" fmla="*/ 2147483647 h 395"/>
              <a:gd name="T12" fmla="*/ 2147483647 w 254"/>
              <a:gd name="T13" fmla="*/ 2147483647 h 395"/>
              <a:gd name="T14" fmla="*/ 2147483647 w 254"/>
              <a:gd name="T15" fmla="*/ 2147483647 h 395"/>
              <a:gd name="T16" fmla="*/ 2147483647 w 254"/>
              <a:gd name="T17" fmla="*/ 2147483647 h 395"/>
              <a:gd name="T18" fmla="*/ 2147483647 w 254"/>
              <a:gd name="T19" fmla="*/ 2147483647 h 395"/>
              <a:gd name="T20" fmla="*/ 2147483647 w 254"/>
              <a:gd name="T21" fmla="*/ 2147483647 h 395"/>
              <a:gd name="T22" fmla="*/ 2147483647 w 254"/>
              <a:gd name="T23" fmla="*/ 2147483647 h 395"/>
              <a:gd name="T24" fmla="*/ 2147483647 w 254"/>
              <a:gd name="T25" fmla="*/ 2147483647 h 395"/>
              <a:gd name="T26" fmla="*/ 2147483647 w 254"/>
              <a:gd name="T27" fmla="*/ 2147483647 h 395"/>
              <a:gd name="T28" fmla="*/ 2147483647 w 254"/>
              <a:gd name="T29" fmla="*/ 2147483647 h 395"/>
              <a:gd name="T30" fmla="*/ 2147483647 w 254"/>
              <a:gd name="T31" fmla="*/ 2147483647 h 395"/>
              <a:gd name="T32" fmla="*/ 2147483647 w 254"/>
              <a:gd name="T33" fmla="*/ 2147483647 h 395"/>
              <a:gd name="T34" fmla="*/ 2147483647 w 254"/>
              <a:gd name="T35" fmla="*/ 2147483647 h 395"/>
              <a:gd name="T36" fmla="*/ 2147483647 w 254"/>
              <a:gd name="T37" fmla="*/ 2147483647 h 395"/>
              <a:gd name="T38" fmla="*/ 2147483647 w 254"/>
              <a:gd name="T39" fmla="*/ 2147483647 h 395"/>
              <a:gd name="T40" fmla="*/ 2147483647 w 254"/>
              <a:gd name="T41" fmla="*/ 2147483647 h 395"/>
              <a:gd name="T42" fmla="*/ 2147483647 w 254"/>
              <a:gd name="T43" fmla="*/ 2147483647 h 395"/>
              <a:gd name="T44" fmla="*/ 2147483647 w 254"/>
              <a:gd name="T45" fmla="*/ 2147483647 h 395"/>
              <a:gd name="T46" fmla="*/ 2147483647 w 254"/>
              <a:gd name="T47" fmla="*/ 2147483647 h 395"/>
              <a:gd name="T48" fmla="*/ 2147483647 w 254"/>
              <a:gd name="T49" fmla="*/ 2147483647 h 395"/>
              <a:gd name="T50" fmla="*/ 2147483647 w 254"/>
              <a:gd name="T51" fmla="*/ 2147483647 h 395"/>
              <a:gd name="T52" fmla="*/ 2147483647 w 254"/>
              <a:gd name="T53" fmla="*/ 2147483647 h 395"/>
              <a:gd name="T54" fmla="*/ 2147483647 w 254"/>
              <a:gd name="T55" fmla="*/ 2147483647 h 395"/>
              <a:gd name="T56" fmla="*/ 2147483647 w 254"/>
              <a:gd name="T57" fmla="*/ 2147483647 h 395"/>
              <a:gd name="T58" fmla="*/ 2147483647 w 254"/>
              <a:gd name="T59" fmla="*/ 2147483647 h 395"/>
              <a:gd name="T60" fmla="*/ 2147483647 w 254"/>
              <a:gd name="T61" fmla="*/ 2147483647 h 395"/>
              <a:gd name="T62" fmla="*/ 2147483647 w 254"/>
              <a:gd name="T63" fmla="*/ 2147483647 h 395"/>
              <a:gd name="T64" fmla="*/ 2147483647 w 254"/>
              <a:gd name="T65" fmla="*/ 2147483647 h 395"/>
              <a:gd name="T66" fmla="*/ 2147483647 w 254"/>
              <a:gd name="T67" fmla="*/ 2147483647 h 395"/>
              <a:gd name="T68" fmla="*/ 2147483647 w 254"/>
              <a:gd name="T69" fmla="*/ 2147483647 h 395"/>
              <a:gd name="T70" fmla="*/ 2147483647 w 254"/>
              <a:gd name="T71" fmla="*/ 2147483647 h 395"/>
              <a:gd name="T72" fmla="*/ 2147483647 w 254"/>
              <a:gd name="T73" fmla="*/ 2147483647 h 395"/>
              <a:gd name="T74" fmla="*/ 2147483647 w 254"/>
              <a:gd name="T75" fmla="*/ 2147483647 h 395"/>
              <a:gd name="T76" fmla="*/ 2147483647 w 254"/>
              <a:gd name="T77" fmla="*/ 2147483647 h 395"/>
              <a:gd name="T78" fmla="*/ 2147483647 w 254"/>
              <a:gd name="T79" fmla="*/ 2147483647 h 395"/>
              <a:gd name="T80" fmla="*/ 2147483647 w 254"/>
              <a:gd name="T81" fmla="*/ 2147483647 h 395"/>
              <a:gd name="T82" fmla="*/ 2147483647 w 254"/>
              <a:gd name="T83" fmla="*/ 2147483647 h 395"/>
              <a:gd name="T84" fmla="*/ 2147483647 w 254"/>
              <a:gd name="T85" fmla="*/ 2147483647 h 395"/>
              <a:gd name="T86" fmla="*/ 2147483647 w 254"/>
              <a:gd name="T87" fmla="*/ 2147483647 h 395"/>
              <a:gd name="T88" fmla="*/ 2147483647 w 254"/>
              <a:gd name="T89" fmla="*/ 2147483647 h 395"/>
              <a:gd name="T90" fmla="*/ 2147483647 w 254"/>
              <a:gd name="T91" fmla="*/ 2147483647 h 395"/>
              <a:gd name="T92" fmla="*/ 2147483647 w 254"/>
              <a:gd name="T93" fmla="*/ 2147483647 h 395"/>
              <a:gd name="T94" fmla="*/ 2147483647 w 254"/>
              <a:gd name="T95" fmla="*/ 0 h 395"/>
              <a:gd name="T96" fmla="*/ 2147483647 w 254"/>
              <a:gd name="T97" fmla="*/ 2147483647 h 395"/>
              <a:gd name="T98" fmla="*/ 0 w 254"/>
              <a:gd name="T99" fmla="*/ 2147483647 h 395"/>
              <a:gd name="T100" fmla="*/ 2147483647 w 254"/>
              <a:gd name="T101" fmla="*/ 2147483647 h 395"/>
              <a:gd name="T102" fmla="*/ 2147483647 w 254"/>
              <a:gd name="T103" fmla="*/ 2147483647 h 395"/>
              <a:gd name="T104" fmla="*/ 2147483647 w 254"/>
              <a:gd name="T105" fmla="*/ 2147483647 h 395"/>
              <a:gd name="T106" fmla="*/ 2147483647 w 254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4"/>
              <a:gd name="T163" fmla="*/ 0 h 395"/>
              <a:gd name="T164" fmla="*/ 254 w 254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4" h="395">
                <a:moveTo>
                  <a:pt x="223" y="77"/>
                </a:moveTo>
                <a:cubicBezTo>
                  <a:pt x="223" y="71"/>
                  <a:pt x="219" y="66"/>
                  <a:pt x="216" y="64"/>
                </a:cubicBezTo>
                <a:cubicBezTo>
                  <a:pt x="213" y="62"/>
                  <a:pt x="210" y="61"/>
                  <a:pt x="210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163" y="57"/>
                  <a:pt x="127" y="57"/>
                </a:cubicBezTo>
                <a:cubicBezTo>
                  <a:pt x="91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1" y="71"/>
                  <a:pt x="31" y="77"/>
                </a:cubicBezTo>
                <a:cubicBezTo>
                  <a:pt x="31" y="84"/>
                  <a:pt x="31" y="282"/>
                  <a:pt x="31" y="293"/>
                </a:cubicBezTo>
                <a:cubicBezTo>
                  <a:pt x="31" y="301"/>
                  <a:pt x="36" y="307"/>
                  <a:pt x="40" y="310"/>
                </a:cubicBezTo>
                <a:cubicBezTo>
                  <a:pt x="44" y="312"/>
                  <a:pt x="48" y="312"/>
                  <a:pt x="49" y="313"/>
                </a:cubicBezTo>
                <a:cubicBezTo>
                  <a:pt x="49" y="313"/>
                  <a:pt x="85" y="314"/>
                  <a:pt x="127" y="314"/>
                </a:cubicBezTo>
                <a:cubicBezTo>
                  <a:pt x="169" y="314"/>
                  <a:pt x="205" y="313"/>
                  <a:pt x="205" y="313"/>
                </a:cubicBezTo>
                <a:cubicBezTo>
                  <a:pt x="206" y="313"/>
                  <a:pt x="210" y="312"/>
                  <a:pt x="214" y="310"/>
                </a:cubicBezTo>
                <a:cubicBezTo>
                  <a:pt x="219" y="307"/>
                  <a:pt x="224" y="301"/>
                  <a:pt x="223" y="293"/>
                </a:cubicBezTo>
                <a:cubicBezTo>
                  <a:pt x="223" y="282"/>
                  <a:pt x="223" y="84"/>
                  <a:pt x="223" y="77"/>
                </a:cubicBezTo>
                <a:close/>
                <a:moveTo>
                  <a:pt x="206" y="296"/>
                </a:moveTo>
                <a:cubicBezTo>
                  <a:pt x="206" y="296"/>
                  <a:pt x="205" y="296"/>
                  <a:pt x="205" y="297"/>
                </a:cubicBezTo>
                <a:cubicBezTo>
                  <a:pt x="205" y="297"/>
                  <a:pt x="205" y="297"/>
                  <a:pt x="204" y="297"/>
                </a:cubicBezTo>
                <a:cubicBezTo>
                  <a:pt x="203" y="297"/>
                  <a:pt x="167" y="298"/>
                  <a:pt x="127" y="298"/>
                </a:cubicBezTo>
                <a:cubicBezTo>
                  <a:pt x="88" y="298"/>
                  <a:pt x="53" y="297"/>
                  <a:pt x="50" y="297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49" y="297"/>
                  <a:pt x="48" y="296"/>
                  <a:pt x="48" y="296"/>
                </a:cubicBezTo>
                <a:cubicBezTo>
                  <a:pt x="47" y="295"/>
                  <a:pt x="47" y="296"/>
                  <a:pt x="47" y="293"/>
                </a:cubicBezTo>
                <a:cubicBezTo>
                  <a:pt x="47" y="282"/>
                  <a:pt x="47" y="85"/>
                  <a:pt x="47" y="78"/>
                </a:cubicBezTo>
                <a:cubicBezTo>
                  <a:pt x="47" y="77"/>
                  <a:pt x="47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5" y="76"/>
                  <a:pt x="95" y="73"/>
                  <a:pt x="127" y="73"/>
                </a:cubicBezTo>
                <a:cubicBezTo>
                  <a:pt x="145" y="73"/>
                  <a:pt x="165" y="74"/>
                  <a:pt x="180" y="75"/>
                </a:cubicBezTo>
                <a:cubicBezTo>
                  <a:pt x="193" y="76"/>
                  <a:pt x="203" y="76"/>
                  <a:pt x="206" y="77"/>
                </a:cubicBezTo>
                <a:cubicBezTo>
                  <a:pt x="206" y="77"/>
                  <a:pt x="207" y="77"/>
                  <a:pt x="207" y="77"/>
                </a:cubicBezTo>
                <a:cubicBezTo>
                  <a:pt x="207" y="77"/>
                  <a:pt x="207" y="78"/>
                  <a:pt x="207" y="78"/>
                </a:cubicBezTo>
                <a:cubicBezTo>
                  <a:pt x="207" y="86"/>
                  <a:pt x="207" y="282"/>
                  <a:pt x="207" y="293"/>
                </a:cubicBezTo>
                <a:cubicBezTo>
                  <a:pt x="207" y="296"/>
                  <a:pt x="207" y="295"/>
                  <a:pt x="206" y="296"/>
                </a:cubicBezTo>
                <a:close/>
                <a:moveTo>
                  <a:pt x="104" y="350"/>
                </a:moveTo>
                <a:cubicBezTo>
                  <a:pt x="99" y="350"/>
                  <a:pt x="96" y="354"/>
                  <a:pt x="96" y="358"/>
                </a:cubicBezTo>
                <a:cubicBezTo>
                  <a:pt x="96" y="362"/>
                  <a:pt x="99" y="366"/>
                  <a:pt x="104" y="366"/>
                </a:cubicBezTo>
                <a:cubicBezTo>
                  <a:pt x="151" y="366"/>
                  <a:pt x="151" y="366"/>
                  <a:pt x="151" y="366"/>
                </a:cubicBezTo>
                <a:cubicBezTo>
                  <a:pt x="155" y="366"/>
                  <a:pt x="159" y="362"/>
                  <a:pt x="159" y="358"/>
                </a:cubicBezTo>
                <a:cubicBezTo>
                  <a:pt x="159" y="354"/>
                  <a:pt x="155" y="350"/>
                  <a:pt x="151" y="350"/>
                </a:cubicBezTo>
                <a:lnTo>
                  <a:pt x="104" y="350"/>
                </a:lnTo>
                <a:close/>
                <a:moveTo>
                  <a:pt x="169" y="45"/>
                </a:moveTo>
                <a:cubicBezTo>
                  <a:pt x="173" y="45"/>
                  <a:pt x="177" y="42"/>
                  <a:pt x="177" y="37"/>
                </a:cubicBezTo>
                <a:cubicBezTo>
                  <a:pt x="177" y="33"/>
                  <a:pt x="173" y="29"/>
                  <a:pt x="169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29"/>
                  <a:pt x="78" y="33"/>
                  <a:pt x="78" y="37"/>
                </a:cubicBezTo>
                <a:cubicBezTo>
                  <a:pt x="78" y="42"/>
                  <a:pt x="81" y="45"/>
                  <a:pt x="86" y="45"/>
                </a:cubicBezTo>
                <a:lnTo>
                  <a:pt x="169" y="45"/>
                </a:lnTo>
                <a:close/>
                <a:moveTo>
                  <a:pt x="214" y="341"/>
                </a:moveTo>
                <a:cubicBezTo>
                  <a:pt x="173" y="348"/>
                  <a:pt x="173" y="348"/>
                  <a:pt x="173" y="348"/>
                </a:cubicBezTo>
                <a:cubicBezTo>
                  <a:pt x="168" y="349"/>
                  <a:pt x="165" y="353"/>
                  <a:pt x="166" y="358"/>
                </a:cubicBezTo>
                <a:cubicBezTo>
                  <a:pt x="167" y="361"/>
                  <a:pt x="170" y="364"/>
                  <a:pt x="174" y="364"/>
                </a:cubicBezTo>
                <a:cubicBezTo>
                  <a:pt x="174" y="364"/>
                  <a:pt x="175" y="364"/>
                  <a:pt x="175" y="364"/>
                </a:cubicBezTo>
                <a:cubicBezTo>
                  <a:pt x="217" y="356"/>
                  <a:pt x="217" y="356"/>
                  <a:pt x="217" y="356"/>
                </a:cubicBezTo>
                <a:cubicBezTo>
                  <a:pt x="221" y="355"/>
                  <a:pt x="224" y="351"/>
                  <a:pt x="223" y="347"/>
                </a:cubicBezTo>
                <a:cubicBezTo>
                  <a:pt x="222" y="343"/>
                  <a:pt x="218" y="340"/>
                  <a:pt x="214" y="341"/>
                </a:cubicBezTo>
                <a:close/>
                <a:moveTo>
                  <a:pt x="40" y="341"/>
                </a:moveTo>
                <a:cubicBezTo>
                  <a:pt x="36" y="340"/>
                  <a:pt x="32" y="343"/>
                  <a:pt x="31" y="347"/>
                </a:cubicBezTo>
                <a:cubicBezTo>
                  <a:pt x="30" y="351"/>
                  <a:pt x="33" y="355"/>
                  <a:pt x="37" y="356"/>
                </a:cubicBezTo>
                <a:cubicBezTo>
                  <a:pt x="79" y="364"/>
                  <a:pt x="79" y="364"/>
                  <a:pt x="79" y="364"/>
                </a:cubicBezTo>
                <a:cubicBezTo>
                  <a:pt x="79" y="364"/>
                  <a:pt x="80" y="364"/>
                  <a:pt x="80" y="364"/>
                </a:cubicBezTo>
                <a:cubicBezTo>
                  <a:pt x="84" y="364"/>
                  <a:pt x="87" y="361"/>
                  <a:pt x="88" y="358"/>
                </a:cubicBezTo>
                <a:cubicBezTo>
                  <a:pt x="89" y="353"/>
                  <a:pt x="86" y="349"/>
                  <a:pt x="82" y="348"/>
                </a:cubicBezTo>
                <a:lnTo>
                  <a:pt x="40" y="341"/>
                </a:lnTo>
                <a:close/>
                <a:moveTo>
                  <a:pt x="246" y="99"/>
                </a:moveTo>
                <a:cubicBezTo>
                  <a:pt x="241" y="99"/>
                  <a:pt x="238" y="102"/>
                  <a:pt x="238" y="107"/>
                </a:cubicBezTo>
                <a:cubicBezTo>
                  <a:pt x="238" y="234"/>
                  <a:pt x="238" y="360"/>
                  <a:pt x="238" y="370"/>
                </a:cubicBezTo>
                <a:cubicBezTo>
                  <a:pt x="238" y="375"/>
                  <a:pt x="237" y="375"/>
                  <a:pt x="235" y="376"/>
                </a:cubicBezTo>
                <a:cubicBezTo>
                  <a:pt x="234" y="377"/>
                  <a:pt x="233" y="377"/>
                  <a:pt x="232" y="377"/>
                </a:cubicBezTo>
                <a:cubicBezTo>
                  <a:pt x="232" y="377"/>
                  <a:pt x="232" y="377"/>
                  <a:pt x="232" y="378"/>
                </a:cubicBezTo>
                <a:cubicBezTo>
                  <a:pt x="231" y="378"/>
                  <a:pt x="231" y="378"/>
                  <a:pt x="231" y="378"/>
                </a:cubicBezTo>
                <a:cubicBezTo>
                  <a:pt x="232" y="378"/>
                  <a:pt x="183" y="379"/>
                  <a:pt x="127" y="379"/>
                </a:cubicBezTo>
                <a:cubicBezTo>
                  <a:pt x="73" y="379"/>
                  <a:pt x="25" y="378"/>
                  <a:pt x="23" y="378"/>
                </a:cubicBezTo>
                <a:cubicBezTo>
                  <a:pt x="23" y="378"/>
                  <a:pt x="23" y="378"/>
                  <a:pt x="23" y="378"/>
                </a:cubicBezTo>
                <a:cubicBezTo>
                  <a:pt x="22" y="377"/>
                  <a:pt x="20" y="377"/>
                  <a:pt x="19" y="376"/>
                </a:cubicBezTo>
                <a:cubicBezTo>
                  <a:pt x="17" y="375"/>
                  <a:pt x="17" y="374"/>
                  <a:pt x="16" y="370"/>
                </a:cubicBezTo>
                <a:cubicBezTo>
                  <a:pt x="16" y="356"/>
                  <a:pt x="16" y="34"/>
                  <a:pt x="16" y="25"/>
                </a:cubicBezTo>
                <a:cubicBezTo>
                  <a:pt x="16" y="24"/>
                  <a:pt x="17" y="24"/>
                  <a:pt x="18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7" y="20"/>
                  <a:pt x="55" y="19"/>
                </a:cubicBezTo>
                <a:cubicBezTo>
                  <a:pt x="76" y="18"/>
                  <a:pt x="103" y="16"/>
                  <a:pt x="127" y="16"/>
                </a:cubicBezTo>
                <a:cubicBezTo>
                  <a:pt x="151" y="16"/>
                  <a:pt x="178" y="18"/>
                  <a:pt x="199" y="19"/>
                </a:cubicBezTo>
                <a:cubicBezTo>
                  <a:pt x="217" y="20"/>
                  <a:pt x="231" y="21"/>
                  <a:pt x="234" y="22"/>
                </a:cubicBezTo>
                <a:cubicBezTo>
                  <a:pt x="235" y="22"/>
                  <a:pt x="236" y="23"/>
                  <a:pt x="237" y="23"/>
                </a:cubicBezTo>
                <a:cubicBezTo>
                  <a:pt x="238" y="24"/>
                  <a:pt x="238" y="24"/>
                  <a:pt x="238" y="25"/>
                </a:cubicBezTo>
                <a:cubicBezTo>
                  <a:pt x="238" y="27"/>
                  <a:pt x="238" y="43"/>
                  <a:pt x="238" y="69"/>
                </a:cubicBezTo>
                <a:cubicBezTo>
                  <a:pt x="238" y="73"/>
                  <a:pt x="241" y="77"/>
                  <a:pt x="246" y="77"/>
                </a:cubicBezTo>
                <a:cubicBezTo>
                  <a:pt x="250" y="77"/>
                  <a:pt x="254" y="73"/>
                  <a:pt x="254" y="69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4" y="43"/>
                  <a:pt x="254" y="27"/>
                  <a:pt x="254" y="25"/>
                </a:cubicBezTo>
                <a:cubicBezTo>
                  <a:pt x="254" y="17"/>
                  <a:pt x="249" y="12"/>
                  <a:pt x="245" y="10"/>
                </a:cubicBezTo>
                <a:cubicBezTo>
                  <a:pt x="241" y="7"/>
                  <a:pt x="238" y="6"/>
                  <a:pt x="238" y="6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6"/>
                  <a:pt x="176" y="0"/>
                  <a:pt x="127" y="0"/>
                </a:cubicBezTo>
                <a:cubicBezTo>
                  <a:pt x="79" y="0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3" y="7"/>
                  <a:pt x="9" y="10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356"/>
                  <a:pt x="0" y="370"/>
                </a:cubicBezTo>
                <a:cubicBezTo>
                  <a:pt x="0" y="380"/>
                  <a:pt x="6" y="387"/>
                  <a:pt x="11" y="390"/>
                </a:cubicBezTo>
                <a:cubicBezTo>
                  <a:pt x="17" y="393"/>
                  <a:pt x="21" y="393"/>
                  <a:pt x="22" y="394"/>
                </a:cubicBezTo>
                <a:cubicBezTo>
                  <a:pt x="22" y="394"/>
                  <a:pt x="71" y="395"/>
                  <a:pt x="127" y="395"/>
                </a:cubicBezTo>
                <a:cubicBezTo>
                  <a:pt x="183" y="395"/>
                  <a:pt x="232" y="394"/>
                  <a:pt x="232" y="394"/>
                </a:cubicBezTo>
                <a:cubicBezTo>
                  <a:pt x="233" y="393"/>
                  <a:pt x="238" y="393"/>
                  <a:pt x="243" y="390"/>
                </a:cubicBezTo>
                <a:cubicBezTo>
                  <a:pt x="248" y="387"/>
                  <a:pt x="254" y="380"/>
                  <a:pt x="254" y="370"/>
                </a:cubicBezTo>
                <a:cubicBezTo>
                  <a:pt x="254" y="360"/>
                  <a:pt x="254" y="234"/>
                  <a:pt x="254" y="107"/>
                </a:cubicBezTo>
                <a:cubicBezTo>
                  <a:pt x="254" y="102"/>
                  <a:pt x="250" y="99"/>
                  <a:pt x="246" y="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76" name="Freeform 31"/>
          <p:cNvSpPr>
            <a:spLocks noChangeAspect="1" noEditPoints="1"/>
          </p:cNvSpPr>
          <p:nvPr/>
        </p:nvSpPr>
        <p:spPr bwMode="auto">
          <a:xfrm>
            <a:off x="7137400" y="4687888"/>
            <a:ext cx="136525" cy="160337"/>
          </a:xfrm>
          <a:custGeom>
            <a:avLst/>
            <a:gdLst>
              <a:gd name="T0" fmla="*/ 2147483647 w 254"/>
              <a:gd name="T1" fmla="*/ 2147483647 h 395"/>
              <a:gd name="T2" fmla="*/ 2147483647 w 254"/>
              <a:gd name="T3" fmla="*/ 2147483647 h 395"/>
              <a:gd name="T4" fmla="*/ 2147483647 w 254"/>
              <a:gd name="T5" fmla="*/ 2147483647 h 395"/>
              <a:gd name="T6" fmla="*/ 2147483647 w 254"/>
              <a:gd name="T7" fmla="*/ 2147483647 h 395"/>
              <a:gd name="T8" fmla="*/ 2147483647 w 254"/>
              <a:gd name="T9" fmla="*/ 2147483647 h 395"/>
              <a:gd name="T10" fmla="*/ 2147483647 w 254"/>
              <a:gd name="T11" fmla="*/ 2147483647 h 395"/>
              <a:gd name="T12" fmla="*/ 2147483647 w 254"/>
              <a:gd name="T13" fmla="*/ 2147483647 h 395"/>
              <a:gd name="T14" fmla="*/ 2147483647 w 254"/>
              <a:gd name="T15" fmla="*/ 2147483647 h 395"/>
              <a:gd name="T16" fmla="*/ 2147483647 w 254"/>
              <a:gd name="T17" fmla="*/ 2147483647 h 395"/>
              <a:gd name="T18" fmla="*/ 2147483647 w 254"/>
              <a:gd name="T19" fmla="*/ 2147483647 h 395"/>
              <a:gd name="T20" fmla="*/ 2147483647 w 254"/>
              <a:gd name="T21" fmla="*/ 2147483647 h 395"/>
              <a:gd name="T22" fmla="*/ 2147483647 w 254"/>
              <a:gd name="T23" fmla="*/ 2147483647 h 395"/>
              <a:gd name="T24" fmla="*/ 2147483647 w 254"/>
              <a:gd name="T25" fmla="*/ 2147483647 h 395"/>
              <a:gd name="T26" fmla="*/ 2147483647 w 254"/>
              <a:gd name="T27" fmla="*/ 2147483647 h 395"/>
              <a:gd name="T28" fmla="*/ 2147483647 w 254"/>
              <a:gd name="T29" fmla="*/ 2147483647 h 395"/>
              <a:gd name="T30" fmla="*/ 2147483647 w 254"/>
              <a:gd name="T31" fmla="*/ 2147483647 h 395"/>
              <a:gd name="T32" fmla="*/ 2147483647 w 254"/>
              <a:gd name="T33" fmla="*/ 2147483647 h 395"/>
              <a:gd name="T34" fmla="*/ 2147483647 w 254"/>
              <a:gd name="T35" fmla="*/ 2147483647 h 395"/>
              <a:gd name="T36" fmla="*/ 2147483647 w 254"/>
              <a:gd name="T37" fmla="*/ 2147483647 h 395"/>
              <a:gd name="T38" fmla="*/ 2147483647 w 254"/>
              <a:gd name="T39" fmla="*/ 2147483647 h 395"/>
              <a:gd name="T40" fmla="*/ 2147483647 w 254"/>
              <a:gd name="T41" fmla="*/ 2147483647 h 395"/>
              <a:gd name="T42" fmla="*/ 2147483647 w 254"/>
              <a:gd name="T43" fmla="*/ 2147483647 h 395"/>
              <a:gd name="T44" fmla="*/ 2147483647 w 254"/>
              <a:gd name="T45" fmla="*/ 2147483647 h 395"/>
              <a:gd name="T46" fmla="*/ 2147483647 w 254"/>
              <a:gd name="T47" fmla="*/ 2147483647 h 395"/>
              <a:gd name="T48" fmla="*/ 2147483647 w 254"/>
              <a:gd name="T49" fmla="*/ 2147483647 h 395"/>
              <a:gd name="T50" fmla="*/ 2147483647 w 254"/>
              <a:gd name="T51" fmla="*/ 2147483647 h 395"/>
              <a:gd name="T52" fmla="*/ 2147483647 w 254"/>
              <a:gd name="T53" fmla="*/ 2147483647 h 395"/>
              <a:gd name="T54" fmla="*/ 2147483647 w 254"/>
              <a:gd name="T55" fmla="*/ 2147483647 h 395"/>
              <a:gd name="T56" fmla="*/ 2147483647 w 254"/>
              <a:gd name="T57" fmla="*/ 2147483647 h 395"/>
              <a:gd name="T58" fmla="*/ 2147483647 w 254"/>
              <a:gd name="T59" fmla="*/ 2147483647 h 395"/>
              <a:gd name="T60" fmla="*/ 2147483647 w 254"/>
              <a:gd name="T61" fmla="*/ 2147483647 h 395"/>
              <a:gd name="T62" fmla="*/ 2147483647 w 254"/>
              <a:gd name="T63" fmla="*/ 2147483647 h 395"/>
              <a:gd name="T64" fmla="*/ 2147483647 w 254"/>
              <a:gd name="T65" fmla="*/ 2147483647 h 395"/>
              <a:gd name="T66" fmla="*/ 2147483647 w 254"/>
              <a:gd name="T67" fmla="*/ 2147483647 h 395"/>
              <a:gd name="T68" fmla="*/ 2147483647 w 254"/>
              <a:gd name="T69" fmla="*/ 2147483647 h 395"/>
              <a:gd name="T70" fmla="*/ 2147483647 w 254"/>
              <a:gd name="T71" fmla="*/ 2147483647 h 395"/>
              <a:gd name="T72" fmla="*/ 2147483647 w 254"/>
              <a:gd name="T73" fmla="*/ 2147483647 h 395"/>
              <a:gd name="T74" fmla="*/ 2147483647 w 254"/>
              <a:gd name="T75" fmla="*/ 2147483647 h 395"/>
              <a:gd name="T76" fmla="*/ 2147483647 w 254"/>
              <a:gd name="T77" fmla="*/ 2147483647 h 395"/>
              <a:gd name="T78" fmla="*/ 2147483647 w 254"/>
              <a:gd name="T79" fmla="*/ 2147483647 h 395"/>
              <a:gd name="T80" fmla="*/ 2147483647 w 254"/>
              <a:gd name="T81" fmla="*/ 2147483647 h 395"/>
              <a:gd name="T82" fmla="*/ 2147483647 w 254"/>
              <a:gd name="T83" fmla="*/ 2147483647 h 395"/>
              <a:gd name="T84" fmla="*/ 2147483647 w 254"/>
              <a:gd name="T85" fmla="*/ 2147483647 h 395"/>
              <a:gd name="T86" fmla="*/ 2147483647 w 254"/>
              <a:gd name="T87" fmla="*/ 2147483647 h 395"/>
              <a:gd name="T88" fmla="*/ 2147483647 w 254"/>
              <a:gd name="T89" fmla="*/ 2147483647 h 395"/>
              <a:gd name="T90" fmla="*/ 2147483647 w 254"/>
              <a:gd name="T91" fmla="*/ 2147483647 h 395"/>
              <a:gd name="T92" fmla="*/ 2147483647 w 254"/>
              <a:gd name="T93" fmla="*/ 2147483647 h 395"/>
              <a:gd name="T94" fmla="*/ 2147483647 w 254"/>
              <a:gd name="T95" fmla="*/ 0 h 395"/>
              <a:gd name="T96" fmla="*/ 2147483647 w 254"/>
              <a:gd name="T97" fmla="*/ 2147483647 h 395"/>
              <a:gd name="T98" fmla="*/ 0 w 254"/>
              <a:gd name="T99" fmla="*/ 2147483647 h 395"/>
              <a:gd name="T100" fmla="*/ 2147483647 w 254"/>
              <a:gd name="T101" fmla="*/ 2147483647 h 395"/>
              <a:gd name="T102" fmla="*/ 2147483647 w 254"/>
              <a:gd name="T103" fmla="*/ 2147483647 h 395"/>
              <a:gd name="T104" fmla="*/ 2147483647 w 254"/>
              <a:gd name="T105" fmla="*/ 2147483647 h 395"/>
              <a:gd name="T106" fmla="*/ 2147483647 w 254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4"/>
              <a:gd name="T163" fmla="*/ 0 h 395"/>
              <a:gd name="T164" fmla="*/ 254 w 254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4" h="395">
                <a:moveTo>
                  <a:pt x="223" y="77"/>
                </a:moveTo>
                <a:cubicBezTo>
                  <a:pt x="223" y="71"/>
                  <a:pt x="219" y="66"/>
                  <a:pt x="216" y="64"/>
                </a:cubicBezTo>
                <a:cubicBezTo>
                  <a:pt x="213" y="62"/>
                  <a:pt x="210" y="61"/>
                  <a:pt x="210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163" y="57"/>
                  <a:pt x="127" y="57"/>
                </a:cubicBezTo>
                <a:cubicBezTo>
                  <a:pt x="91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1" y="71"/>
                  <a:pt x="31" y="77"/>
                </a:cubicBezTo>
                <a:cubicBezTo>
                  <a:pt x="31" y="84"/>
                  <a:pt x="31" y="282"/>
                  <a:pt x="31" y="293"/>
                </a:cubicBezTo>
                <a:cubicBezTo>
                  <a:pt x="31" y="301"/>
                  <a:pt x="36" y="307"/>
                  <a:pt x="40" y="310"/>
                </a:cubicBezTo>
                <a:cubicBezTo>
                  <a:pt x="44" y="312"/>
                  <a:pt x="48" y="312"/>
                  <a:pt x="49" y="313"/>
                </a:cubicBezTo>
                <a:cubicBezTo>
                  <a:pt x="49" y="313"/>
                  <a:pt x="85" y="314"/>
                  <a:pt x="127" y="314"/>
                </a:cubicBezTo>
                <a:cubicBezTo>
                  <a:pt x="169" y="314"/>
                  <a:pt x="205" y="313"/>
                  <a:pt x="205" y="313"/>
                </a:cubicBezTo>
                <a:cubicBezTo>
                  <a:pt x="206" y="313"/>
                  <a:pt x="210" y="312"/>
                  <a:pt x="214" y="310"/>
                </a:cubicBezTo>
                <a:cubicBezTo>
                  <a:pt x="219" y="307"/>
                  <a:pt x="224" y="301"/>
                  <a:pt x="223" y="293"/>
                </a:cubicBezTo>
                <a:cubicBezTo>
                  <a:pt x="223" y="282"/>
                  <a:pt x="223" y="84"/>
                  <a:pt x="223" y="77"/>
                </a:cubicBezTo>
                <a:close/>
                <a:moveTo>
                  <a:pt x="206" y="296"/>
                </a:moveTo>
                <a:cubicBezTo>
                  <a:pt x="206" y="296"/>
                  <a:pt x="205" y="296"/>
                  <a:pt x="205" y="297"/>
                </a:cubicBezTo>
                <a:cubicBezTo>
                  <a:pt x="205" y="297"/>
                  <a:pt x="205" y="297"/>
                  <a:pt x="204" y="297"/>
                </a:cubicBezTo>
                <a:cubicBezTo>
                  <a:pt x="203" y="297"/>
                  <a:pt x="167" y="298"/>
                  <a:pt x="127" y="298"/>
                </a:cubicBezTo>
                <a:cubicBezTo>
                  <a:pt x="88" y="298"/>
                  <a:pt x="53" y="297"/>
                  <a:pt x="50" y="297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49" y="297"/>
                  <a:pt x="48" y="296"/>
                  <a:pt x="48" y="296"/>
                </a:cubicBezTo>
                <a:cubicBezTo>
                  <a:pt x="47" y="295"/>
                  <a:pt x="47" y="296"/>
                  <a:pt x="47" y="293"/>
                </a:cubicBezTo>
                <a:cubicBezTo>
                  <a:pt x="47" y="282"/>
                  <a:pt x="47" y="85"/>
                  <a:pt x="47" y="78"/>
                </a:cubicBezTo>
                <a:cubicBezTo>
                  <a:pt x="47" y="77"/>
                  <a:pt x="47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5" y="76"/>
                  <a:pt x="95" y="73"/>
                  <a:pt x="127" y="73"/>
                </a:cubicBezTo>
                <a:cubicBezTo>
                  <a:pt x="145" y="73"/>
                  <a:pt x="165" y="74"/>
                  <a:pt x="180" y="75"/>
                </a:cubicBezTo>
                <a:cubicBezTo>
                  <a:pt x="193" y="76"/>
                  <a:pt x="203" y="76"/>
                  <a:pt x="206" y="77"/>
                </a:cubicBezTo>
                <a:cubicBezTo>
                  <a:pt x="206" y="77"/>
                  <a:pt x="207" y="77"/>
                  <a:pt x="207" y="77"/>
                </a:cubicBezTo>
                <a:cubicBezTo>
                  <a:pt x="207" y="77"/>
                  <a:pt x="207" y="78"/>
                  <a:pt x="207" y="78"/>
                </a:cubicBezTo>
                <a:cubicBezTo>
                  <a:pt x="207" y="86"/>
                  <a:pt x="207" y="282"/>
                  <a:pt x="207" y="293"/>
                </a:cubicBezTo>
                <a:cubicBezTo>
                  <a:pt x="207" y="296"/>
                  <a:pt x="207" y="295"/>
                  <a:pt x="206" y="296"/>
                </a:cubicBezTo>
                <a:close/>
                <a:moveTo>
                  <a:pt x="104" y="350"/>
                </a:moveTo>
                <a:cubicBezTo>
                  <a:pt x="99" y="350"/>
                  <a:pt x="96" y="354"/>
                  <a:pt x="96" y="358"/>
                </a:cubicBezTo>
                <a:cubicBezTo>
                  <a:pt x="96" y="362"/>
                  <a:pt x="99" y="366"/>
                  <a:pt x="104" y="366"/>
                </a:cubicBezTo>
                <a:cubicBezTo>
                  <a:pt x="151" y="366"/>
                  <a:pt x="151" y="366"/>
                  <a:pt x="151" y="366"/>
                </a:cubicBezTo>
                <a:cubicBezTo>
                  <a:pt x="155" y="366"/>
                  <a:pt x="159" y="362"/>
                  <a:pt x="159" y="358"/>
                </a:cubicBezTo>
                <a:cubicBezTo>
                  <a:pt x="159" y="354"/>
                  <a:pt x="155" y="350"/>
                  <a:pt x="151" y="350"/>
                </a:cubicBezTo>
                <a:lnTo>
                  <a:pt x="104" y="350"/>
                </a:lnTo>
                <a:close/>
                <a:moveTo>
                  <a:pt x="169" y="45"/>
                </a:moveTo>
                <a:cubicBezTo>
                  <a:pt x="173" y="45"/>
                  <a:pt x="177" y="42"/>
                  <a:pt x="177" y="37"/>
                </a:cubicBezTo>
                <a:cubicBezTo>
                  <a:pt x="177" y="33"/>
                  <a:pt x="173" y="29"/>
                  <a:pt x="169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29"/>
                  <a:pt x="78" y="33"/>
                  <a:pt x="78" y="37"/>
                </a:cubicBezTo>
                <a:cubicBezTo>
                  <a:pt x="78" y="42"/>
                  <a:pt x="81" y="45"/>
                  <a:pt x="86" y="45"/>
                </a:cubicBezTo>
                <a:lnTo>
                  <a:pt x="169" y="45"/>
                </a:lnTo>
                <a:close/>
                <a:moveTo>
                  <a:pt x="214" y="341"/>
                </a:moveTo>
                <a:cubicBezTo>
                  <a:pt x="173" y="348"/>
                  <a:pt x="173" y="348"/>
                  <a:pt x="173" y="348"/>
                </a:cubicBezTo>
                <a:cubicBezTo>
                  <a:pt x="168" y="349"/>
                  <a:pt x="165" y="353"/>
                  <a:pt x="166" y="358"/>
                </a:cubicBezTo>
                <a:cubicBezTo>
                  <a:pt x="167" y="361"/>
                  <a:pt x="170" y="364"/>
                  <a:pt x="174" y="364"/>
                </a:cubicBezTo>
                <a:cubicBezTo>
                  <a:pt x="174" y="364"/>
                  <a:pt x="175" y="364"/>
                  <a:pt x="175" y="364"/>
                </a:cubicBezTo>
                <a:cubicBezTo>
                  <a:pt x="217" y="356"/>
                  <a:pt x="217" y="356"/>
                  <a:pt x="217" y="356"/>
                </a:cubicBezTo>
                <a:cubicBezTo>
                  <a:pt x="221" y="355"/>
                  <a:pt x="224" y="351"/>
                  <a:pt x="223" y="347"/>
                </a:cubicBezTo>
                <a:cubicBezTo>
                  <a:pt x="222" y="343"/>
                  <a:pt x="218" y="340"/>
                  <a:pt x="214" y="341"/>
                </a:cubicBezTo>
                <a:close/>
                <a:moveTo>
                  <a:pt x="40" y="341"/>
                </a:moveTo>
                <a:cubicBezTo>
                  <a:pt x="36" y="340"/>
                  <a:pt x="32" y="343"/>
                  <a:pt x="31" y="347"/>
                </a:cubicBezTo>
                <a:cubicBezTo>
                  <a:pt x="30" y="351"/>
                  <a:pt x="33" y="355"/>
                  <a:pt x="37" y="356"/>
                </a:cubicBezTo>
                <a:cubicBezTo>
                  <a:pt x="79" y="364"/>
                  <a:pt x="79" y="364"/>
                  <a:pt x="79" y="364"/>
                </a:cubicBezTo>
                <a:cubicBezTo>
                  <a:pt x="79" y="364"/>
                  <a:pt x="80" y="364"/>
                  <a:pt x="80" y="364"/>
                </a:cubicBezTo>
                <a:cubicBezTo>
                  <a:pt x="84" y="364"/>
                  <a:pt x="87" y="361"/>
                  <a:pt x="88" y="358"/>
                </a:cubicBezTo>
                <a:cubicBezTo>
                  <a:pt x="89" y="353"/>
                  <a:pt x="86" y="349"/>
                  <a:pt x="82" y="348"/>
                </a:cubicBezTo>
                <a:lnTo>
                  <a:pt x="40" y="341"/>
                </a:lnTo>
                <a:close/>
                <a:moveTo>
                  <a:pt x="246" y="99"/>
                </a:moveTo>
                <a:cubicBezTo>
                  <a:pt x="241" y="99"/>
                  <a:pt x="238" y="102"/>
                  <a:pt x="238" y="107"/>
                </a:cubicBezTo>
                <a:cubicBezTo>
                  <a:pt x="238" y="234"/>
                  <a:pt x="238" y="360"/>
                  <a:pt x="238" y="370"/>
                </a:cubicBezTo>
                <a:cubicBezTo>
                  <a:pt x="238" y="375"/>
                  <a:pt x="237" y="375"/>
                  <a:pt x="235" y="376"/>
                </a:cubicBezTo>
                <a:cubicBezTo>
                  <a:pt x="234" y="377"/>
                  <a:pt x="233" y="377"/>
                  <a:pt x="232" y="377"/>
                </a:cubicBezTo>
                <a:cubicBezTo>
                  <a:pt x="232" y="377"/>
                  <a:pt x="232" y="377"/>
                  <a:pt x="232" y="378"/>
                </a:cubicBezTo>
                <a:cubicBezTo>
                  <a:pt x="231" y="378"/>
                  <a:pt x="231" y="378"/>
                  <a:pt x="231" y="378"/>
                </a:cubicBezTo>
                <a:cubicBezTo>
                  <a:pt x="232" y="378"/>
                  <a:pt x="183" y="379"/>
                  <a:pt x="127" y="379"/>
                </a:cubicBezTo>
                <a:cubicBezTo>
                  <a:pt x="73" y="379"/>
                  <a:pt x="25" y="378"/>
                  <a:pt x="23" y="378"/>
                </a:cubicBezTo>
                <a:cubicBezTo>
                  <a:pt x="23" y="378"/>
                  <a:pt x="23" y="378"/>
                  <a:pt x="23" y="378"/>
                </a:cubicBezTo>
                <a:cubicBezTo>
                  <a:pt x="22" y="377"/>
                  <a:pt x="20" y="377"/>
                  <a:pt x="19" y="376"/>
                </a:cubicBezTo>
                <a:cubicBezTo>
                  <a:pt x="17" y="375"/>
                  <a:pt x="17" y="374"/>
                  <a:pt x="16" y="370"/>
                </a:cubicBezTo>
                <a:cubicBezTo>
                  <a:pt x="16" y="356"/>
                  <a:pt x="16" y="34"/>
                  <a:pt x="16" y="25"/>
                </a:cubicBezTo>
                <a:cubicBezTo>
                  <a:pt x="16" y="24"/>
                  <a:pt x="17" y="24"/>
                  <a:pt x="18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7" y="20"/>
                  <a:pt x="55" y="19"/>
                </a:cubicBezTo>
                <a:cubicBezTo>
                  <a:pt x="76" y="18"/>
                  <a:pt x="103" y="16"/>
                  <a:pt x="127" y="16"/>
                </a:cubicBezTo>
                <a:cubicBezTo>
                  <a:pt x="151" y="16"/>
                  <a:pt x="178" y="18"/>
                  <a:pt x="199" y="19"/>
                </a:cubicBezTo>
                <a:cubicBezTo>
                  <a:pt x="217" y="20"/>
                  <a:pt x="231" y="21"/>
                  <a:pt x="234" y="22"/>
                </a:cubicBezTo>
                <a:cubicBezTo>
                  <a:pt x="235" y="22"/>
                  <a:pt x="236" y="23"/>
                  <a:pt x="237" y="23"/>
                </a:cubicBezTo>
                <a:cubicBezTo>
                  <a:pt x="238" y="24"/>
                  <a:pt x="238" y="24"/>
                  <a:pt x="238" y="25"/>
                </a:cubicBezTo>
                <a:cubicBezTo>
                  <a:pt x="238" y="27"/>
                  <a:pt x="238" y="43"/>
                  <a:pt x="238" y="69"/>
                </a:cubicBezTo>
                <a:cubicBezTo>
                  <a:pt x="238" y="73"/>
                  <a:pt x="241" y="77"/>
                  <a:pt x="246" y="77"/>
                </a:cubicBezTo>
                <a:cubicBezTo>
                  <a:pt x="250" y="77"/>
                  <a:pt x="254" y="73"/>
                  <a:pt x="254" y="69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4" y="43"/>
                  <a:pt x="254" y="27"/>
                  <a:pt x="254" y="25"/>
                </a:cubicBezTo>
                <a:cubicBezTo>
                  <a:pt x="254" y="17"/>
                  <a:pt x="249" y="12"/>
                  <a:pt x="245" y="10"/>
                </a:cubicBezTo>
                <a:cubicBezTo>
                  <a:pt x="241" y="7"/>
                  <a:pt x="238" y="6"/>
                  <a:pt x="238" y="6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6"/>
                  <a:pt x="176" y="0"/>
                  <a:pt x="127" y="0"/>
                </a:cubicBezTo>
                <a:cubicBezTo>
                  <a:pt x="79" y="0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3" y="7"/>
                  <a:pt x="9" y="10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356"/>
                  <a:pt x="0" y="370"/>
                </a:cubicBezTo>
                <a:cubicBezTo>
                  <a:pt x="0" y="380"/>
                  <a:pt x="6" y="387"/>
                  <a:pt x="11" y="390"/>
                </a:cubicBezTo>
                <a:cubicBezTo>
                  <a:pt x="17" y="393"/>
                  <a:pt x="21" y="393"/>
                  <a:pt x="22" y="394"/>
                </a:cubicBezTo>
                <a:cubicBezTo>
                  <a:pt x="22" y="394"/>
                  <a:pt x="71" y="395"/>
                  <a:pt x="127" y="395"/>
                </a:cubicBezTo>
                <a:cubicBezTo>
                  <a:pt x="183" y="395"/>
                  <a:pt x="232" y="394"/>
                  <a:pt x="232" y="394"/>
                </a:cubicBezTo>
                <a:cubicBezTo>
                  <a:pt x="233" y="393"/>
                  <a:pt x="238" y="393"/>
                  <a:pt x="243" y="390"/>
                </a:cubicBezTo>
                <a:cubicBezTo>
                  <a:pt x="248" y="387"/>
                  <a:pt x="254" y="380"/>
                  <a:pt x="254" y="370"/>
                </a:cubicBezTo>
                <a:cubicBezTo>
                  <a:pt x="254" y="360"/>
                  <a:pt x="254" y="234"/>
                  <a:pt x="254" y="107"/>
                </a:cubicBezTo>
                <a:cubicBezTo>
                  <a:pt x="254" y="102"/>
                  <a:pt x="250" y="99"/>
                  <a:pt x="246" y="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77" name="Ellips 4"/>
          <p:cNvSpPr>
            <a:spLocks noChangeArrowheads="1"/>
          </p:cNvSpPr>
          <p:nvPr/>
        </p:nvSpPr>
        <p:spPr bwMode="auto">
          <a:xfrm>
            <a:off x="7556500" y="4721225"/>
            <a:ext cx="1308100" cy="136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45478" name="Grupp 301"/>
          <p:cNvGrpSpPr>
            <a:grpSpLocks/>
          </p:cNvGrpSpPr>
          <p:nvPr/>
        </p:nvGrpSpPr>
        <p:grpSpPr bwMode="auto">
          <a:xfrm>
            <a:off x="7751763" y="4440238"/>
            <a:ext cx="630237" cy="347662"/>
            <a:chOff x="3851921" y="4464115"/>
            <a:chExt cx="690063" cy="503179"/>
          </a:xfrm>
        </p:grpSpPr>
        <p:sp>
          <p:nvSpPr>
            <p:cNvPr id="145479" name="Freeform 31"/>
            <p:cNvSpPr>
              <a:spLocks noChangeAspect="1" noEditPoints="1"/>
            </p:cNvSpPr>
            <p:nvPr/>
          </p:nvSpPr>
          <p:spPr bwMode="auto">
            <a:xfrm>
              <a:off x="4211961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80" name="Freeform 31"/>
            <p:cNvSpPr>
              <a:spLocks noChangeAspect="1" noEditPoints="1"/>
            </p:cNvSpPr>
            <p:nvPr/>
          </p:nvSpPr>
          <p:spPr bwMode="auto">
            <a:xfrm>
              <a:off x="4391980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81" name="Freeform 31"/>
            <p:cNvSpPr>
              <a:spLocks noChangeAspect="1" noEditPoints="1"/>
            </p:cNvSpPr>
            <p:nvPr/>
          </p:nvSpPr>
          <p:spPr bwMode="auto">
            <a:xfrm>
              <a:off x="3851921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82" name="Freeform 31"/>
            <p:cNvSpPr>
              <a:spLocks noChangeAspect="1" noEditPoints="1"/>
            </p:cNvSpPr>
            <p:nvPr/>
          </p:nvSpPr>
          <p:spPr bwMode="auto">
            <a:xfrm>
              <a:off x="4031940" y="473414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83" name="Freeform 31"/>
            <p:cNvSpPr>
              <a:spLocks noChangeAspect="1" noEditPoints="1"/>
            </p:cNvSpPr>
            <p:nvPr/>
          </p:nvSpPr>
          <p:spPr bwMode="auto">
            <a:xfrm>
              <a:off x="4031940" y="446411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5484" name="Freeform 31"/>
            <p:cNvSpPr>
              <a:spLocks noChangeAspect="1" noEditPoints="1"/>
            </p:cNvSpPr>
            <p:nvPr/>
          </p:nvSpPr>
          <p:spPr bwMode="auto">
            <a:xfrm>
              <a:off x="4211959" y="4464115"/>
              <a:ext cx="150004" cy="233149"/>
            </a:xfrm>
            <a:custGeom>
              <a:avLst/>
              <a:gdLst>
                <a:gd name="T0" fmla="*/ 2147483647 w 254"/>
                <a:gd name="T1" fmla="*/ 2147483647 h 395"/>
                <a:gd name="T2" fmla="*/ 2147483647 w 254"/>
                <a:gd name="T3" fmla="*/ 2147483647 h 395"/>
                <a:gd name="T4" fmla="*/ 2147483647 w 254"/>
                <a:gd name="T5" fmla="*/ 2147483647 h 395"/>
                <a:gd name="T6" fmla="*/ 2147483647 w 254"/>
                <a:gd name="T7" fmla="*/ 2147483647 h 395"/>
                <a:gd name="T8" fmla="*/ 2147483647 w 254"/>
                <a:gd name="T9" fmla="*/ 2147483647 h 395"/>
                <a:gd name="T10" fmla="*/ 2147483647 w 254"/>
                <a:gd name="T11" fmla="*/ 2147483647 h 395"/>
                <a:gd name="T12" fmla="*/ 2147483647 w 254"/>
                <a:gd name="T13" fmla="*/ 2147483647 h 395"/>
                <a:gd name="T14" fmla="*/ 2147483647 w 254"/>
                <a:gd name="T15" fmla="*/ 2147483647 h 395"/>
                <a:gd name="T16" fmla="*/ 2147483647 w 254"/>
                <a:gd name="T17" fmla="*/ 2147483647 h 395"/>
                <a:gd name="T18" fmla="*/ 2147483647 w 254"/>
                <a:gd name="T19" fmla="*/ 2147483647 h 395"/>
                <a:gd name="T20" fmla="*/ 2147483647 w 254"/>
                <a:gd name="T21" fmla="*/ 2147483647 h 395"/>
                <a:gd name="T22" fmla="*/ 2147483647 w 254"/>
                <a:gd name="T23" fmla="*/ 2147483647 h 395"/>
                <a:gd name="T24" fmla="*/ 2147483647 w 254"/>
                <a:gd name="T25" fmla="*/ 2147483647 h 395"/>
                <a:gd name="T26" fmla="*/ 2147483647 w 254"/>
                <a:gd name="T27" fmla="*/ 2147483647 h 395"/>
                <a:gd name="T28" fmla="*/ 2147483647 w 254"/>
                <a:gd name="T29" fmla="*/ 2147483647 h 395"/>
                <a:gd name="T30" fmla="*/ 2147483647 w 254"/>
                <a:gd name="T31" fmla="*/ 2147483647 h 395"/>
                <a:gd name="T32" fmla="*/ 2147483647 w 254"/>
                <a:gd name="T33" fmla="*/ 2147483647 h 395"/>
                <a:gd name="T34" fmla="*/ 2147483647 w 254"/>
                <a:gd name="T35" fmla="*/ 2147483647 h 395"/>
                <a:gd name="T36" fmla="*/ 2147483647 w 254"/>
                <a:gd name="T37" fmla="*/ 2147483647 h 395"/>
                <a:gd name="T38" fmla="*/ 2147483647 w 254"/>
                <a:gd name="T39" fmla="*/ 2147483647 h 395"/>
                <a:gd name="T40" fmla="*/ 2147483647 w 254"/>
                <a:gd name="T41" fmla="*/ 2147483647 h 395"/>
                <a:gd name="T42" fmla="*/ 2147483647 w 254"/>
                <a:gd name="T43" fmla="*/ 2147483647 h 395"/>
                <a:gd name="T44" fmla="*/ 2147483647 w 254"/>
                <a:gd name="T45" fmla="*/ 2147483647 h 395"/>
                <a:gd name="T46" fmla="*/ 2147483647 w 254"/>
                <a:gd name="T47" fmla="*/ 2147483647 h 395"/>
                <a:gd name="T48" fmla="*/ 2147483647 w 254"/>
                <a:gd name="T49" fmla="*/ 2147483647 h 395"/>
                <a:gd name="T50" fmla="*/ 2147483647 w 254"/>
                <a:gd name="T51" fmla="*/ 2147483647 h 395"/>
                <a:gd name="T52" fmla="*/ 2147483647 w 254"/>
                <a:gd name="T53" fmla="*/ 2147483647 h 395"/>
                <a:gd name="T54" fmla="*/ 2147483647 w 254"/>
                <a:gd name="T55" fmla="*/ 2147483647 h 395"/>
                <a:gd name="T56" fmla="*/ 2147483647 w 254"/>
                <a:gd name="T57" fmla="*/ 2147483647 h 395"/>
                <a:gd name="T58" fmla="*/ 2147483647 w 254"/>
                <a:gd name="T59" fmla="*/ 2147483647 h 395"/>
                <a:gd name="T60" fmla="*/ 2147483647 w 254"/>
                <a:gd name="T61" fmla="*/ 2147483647 h 395"/>
                <a:gd name="T62" fmla="*/ 2147483647 w 254"/>
                <a:gd name="T63" fmla="*/ 2147483647 h 395"/>
                <a:gd name="T64" fmla="*/ 2147483647 w 254"/>
                <a:gd name="T65" fmla="*/ 2147483647 h 395"/>
                <a:gd name="T66" fmla="*/ 2147483647 w 254"/>
                <a:gd name="T67" fmla="*/ 2147483647 h 395"/>
                <a:gd name="T68" fmla="*/ 2147483647 w 254"/>
                <a:gd name="T69" fmla="*/ 2147483647 h 395"/>
                <a:gd name="T70" fmla="*/ 2147483647 w 254"/>
                <a:gd name="T71" fmla="*/ 2147483647 h 395"/>
                <a:gd name="T72" fmla="*/ 2147483647 w 254"/>
                <a:gd name="T73" fmla="*/ 2147483647 h 395"/>
                <a:gd name="T74" fmla="*/ 2147483647 w 254"/>
                <a:gd name="T75" fmla="*/ 2147483647 h 395"/>
                <a:gd name="T76" fmla="*/ 2147483647 w 254"/>
                <a:gd name="T77" fmla="*/ 2147483647 h 395"/>
                <a:gd name="T78" fmla="*/ 2147483647 w 254"/>
                <a:gd name="T79" fmla="*/ 2147483647 h 395"/>
                <a:gd name="T80" fmla="*/ 2147483647 w 254"/>
                <a:gd name="T81" fmla="*/ 2147483647 h 395"/>
                <a:gd name="T82" fmla="*/ 2147483647 w 254"/>
                <a:gd name="T83" fmla="*/ 2147483647 h 395"/>
                <a:gd name="T84" fmla="*/ 2147483647 w 254"/>
                <a:gd name="T85" fmla="*/ 2147483647 h 395"/>
                <a:gd name="T86" fmla="*/ 2147483647 w 254"/>
                <a:gd name="T87" fmla="*/ 2147483647 h 395"/>
                <a:gd name="T88" fmla="*/ 2147483647 w 254"/>
                <a:gd name="T89" fmla="*/ 2147483647 h 395"/>
                <a:gd name="T90" fmla="*/ 2147483647 w 254"/>
                <a:gd name="T91" fmla="*/ 2147483647 h 395"/>
                <a:gd name="T92" fmla="*/ 2147483647 w 254"/>
                <a:gd name="T93" fmla="*/ 2147483647 h 395"/>
                <a:gd name="T94" fmla="*/ 2147483647 w 254"/>
                <a:gd name="T95" fmla="*/ 0 h 395"/>
                <a:gd name="T96" fmla="*/ 2147483647 w 254"/>
                <a:gd name="T97" fmla="*/ 2147483647 h 395"/>
                <a:gd name="T98" fmla="*/ 0 w 254"/>
                <a:gd name="T99" fmla="*/ 2147483647 h 395"/>
                <a:gd name="T100" fmla="*/ 2147483647 w 254"/>
                <a:gd name="T101" fmla="*/ 2147483647 h 395"/>
                <a:gd name="T102" fmla="*/ 2147483647 w 254"/>
                <a:gd name="T103" fmla="*/ 2147483647 h 395"/>
                <a:gd name="T104" fmla="*/ 2147483647 w 254"/>
                <a:gd name="T105" fmla="*/ 2147483647 h 395"/>
                <a:gd name="T106" fmla="*/ 2147483647 w 254"/>
                <a:gd name="T107" fmla="*/ 214748364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395"/>
                <a:gd name="T164" fmla="*/ 254 w 254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395">
                  <a:moveTo>
                    <a:pt x="223" y="77"/>
                  </a:moveTo>
                  <a:cubicBezTo>
                    <a:pt x="223" y="71"/>
                    <a:pt x="219" y="66"/>
                    <a:pt x="216" y="64"/>
                  </a:cubicBezTo>
                  <a:cubicBezTo>
                    <a:pt x="213" y="62"/>
                    <a:pt x="210" y="61"/>
                    <a:pt x="210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163" y="57"/>
                    <a:pt x="127" y="57"/>
                  </a:cubicBezTo>
                  <a:cubicBezTo>
                    <a:pt x="91" y="57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1" y="62"/>
                    <a:pt x="38" y="64"/>
                  </a:cubicBezTo>
                  <a:cubicBezTo>
                    <a:pt x="35" y="66"/>
                    <a:pt x="31" y="71"/>
                    <a:pt x="31" y="77"/>
                  </a:cubicBezTo>
                  <a:cubicBezTo>
                    <a:pt x="31" y="84"/>
                    <a:pt x="31" y="282"/>
                    <a:pt x="31" y="293"/>
                  </a:cubicBezTo>
                  <a:cubicBezTo>
                    <a:pt x="31" y="301"/>
                    <a:pt x="36" y="307"/>
                    <a:pt x="40" y="310"/>
                  </a:cubicBezTo>
                  <a:cubicBezTo>
                    <a:pt x="44" y="312"/>
                    <a:pt x="48" y="312"/>
                    <a:pt x="49" y="313"/>
                  </a:cubicBezTo>
                  <a:cubicBezTo>
                    <a:pt x="49" y="313"/>
                    <a:pt x="85" y="314"/>
                    <a:pt x="127" y="314"/>
                  </a:cubicBezTo>
                  <a:cubicBezTo>
                    <a:pt x="169" y="314"/>
                    <a:pt x="205" y="313"/>
                    <a:pt x="205" y="313"/>
                  </a:cubicBezTo>
                  <a:cubicBezTo>
                    <a:pt x="206" y="313"/>
                    <a:pt x="210" y="312"/>
                    <a:pt x="214" y="310"/>
                  </a:cubicBezTo>
                  <a:cubicBezTo>
                    <a:pt x="219" y="307"/>
                    <a:pt x="224" y="301"/>
                    <a:pt x="223" y="293"/>
                  </a:cubicBezTo>
                  <a:cubicBezTo>
                    <a:pt x="223" y="282"/>
                    <a:pt x="223" y="84"/>
                    <a:pt x="223" y="77"/>
                  </a:cubicBezTo>
                  <a:close/>
                  <a:moveTo>
                    <a:pt x="206" y="296"/>
                  </a:moveTo>
                  <a:cubicBezTo>
                    <a:pt x="206" y="296"/>
                    <a:pt x="205" y="296"/>
                    <a:pt x="205" y="297"/>
                  </a:cubicBezTo>
                  <a:cubicBezTo>
                    <a:pt x="205" y="297"/>
                    <a:pt x="205" y="297"/>
                    <a:pt x="204" y="297"/>
                  </a:cubicBezTo>
                  <a:cubicBezTo>
                    <a:pt x="203" y="297"/>
                    <a:pt x="167" y="298"/>
                    <a:pt x="127" y="298"/>
                  </a:cubicBezTo>
                  <a:cubicBezTo>
                    <a:pt x="88" y="298"/>
                    <a:pt x="53" y="297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9" y="297"/>
                    <a:pt x="48" y="296"/>
                    <a:pt x="48" y="296"/>
                  </a:cubicBezTo>
                  <a:cubicBezTo>
                    <a:pt x="47" y="295"/>
                    <a:pt x="47" y="296"/>
                    <a:pt x="47" y="293"/>
                  </a:cubicBezTo>
                  <a:cubicBezTo>
                    <a:pt x="47" y="282"/>
                    <a:pt x="47" y="85"/>
                    <a:pt x="47" y="78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5" y="76"/>
                    <a:pt x="95" y="73"/>
                    <a:pt x="127" y="73"/>
                  </a:cubicBezTo>
                  <a:cubicBezTo>
                    <a:pt x="145" y="73"/>
                    <a:pt x="165" y="74"/>
                    <a:pt x="180" y="75"/>
                  </a:cubicBezTo>
                  <a:cubicBezTo>
                    <a:pt x="193" y="76"/>
                    <a:pt x="203" y="76"/>
                    <a:pt x="206" y="77"/>
                  </a:cubicBezTo>
                  <a:cubicBezTo>
                    <a:pt x="206" y="77"/>
                    <a:pt x="207" y="77"/>
                    <a:pt x="207" y="77"/>
                  </a:cubicBezTo>
                  <a:cubicBezTo>
                    <a:pt x="207" y="77"/>
                    <a:pt x="207" y="78"/>
                    <a:pt x="207" y="78"/>
                  </a:cubicBezTo>
                  <a:cubicBezTo>
                    <a:pt x="207" y="86"/>
                    <a:pt x="207" y="282"/>
                    <a:pt x="207" y="293"/>
                  </a:cubicBezTo>
                  <a:cubicBezTo>
                    <a:pt x="207" y="296"/>
                    <a:pt x="207" y="295"/>
                    <a:pt x="206" y="296"/>
                  </a:cubicBezTo>
                  <a:close/>
                  <a:moveTo>
                    <a:pt x="104" y="350"/>
                  </a:moveTo>
                  <a:cubicBezTo>
                    <a:pt x="99" y="350"/>
                    <a:pt x="96" y="354"/>
                    <a:pt x="96" y="358"/>
                  </a:cubicBezTo>
                  <a:cubicBezTo>
                    <a:pt x="96" y="362"/>
                    <a:pt x="99" y="366"/>
                    <a:pt x="104" y="366"/>
                  </a:cubicBezTo>
                  <a:cubicBezTo>
                    <a:pt x="151" y="366"/>
                    <a:pt x="151" y="366"/>
                    <a:pt x="151" y="366"/>
                  </a:cubicBezTo>
                  <a:cubicBezTo>
                    <a:pt x="155" y="366"/>
                    <a:pt x="159" y="362"/>
                    <a:pt x="159" y="358"/>
                  </a:cubicBezTo>
                  <a:cubicBezTo>
                    <a:pt x="159" y="354"/>
                    <a:pt x="155" y="350"/>
                    <a:pt x="151" y="350"/>
                  </a:cubicBezTo>
                  <a:lnTo>
                    <a:pt x="104" y="350"/>
                  </a:lnTo>
                  <a:close/>
                  <a:moveTo>
                    <a:pt x="169" y="45"/>
                  </a:moveTo>
                  <a:cubicBezTo>
                    <a:pt x="173" y="45"/>
                    <a:pt x="177" y="42"/>
                    <a:pt x="177" y="37"/>
                  </a:cubicBezTo>
                  <a:cubicBezTo>
                    <a:pt x="177" y="33"/>
                    <a:pt x="173" y="29"/>
                    <a:pt x="169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1" y="29"/>
                    <a:pt x="78" y="33"/>
                    <a:pt x="78" y="37"/>
                  </a:cubicBezTo>
                  <a:cubicBezTo>
                    <a:pt x="78" y="42"/>
                    <a:pt x="81" y="45"/>
                    <a:pt x="86" y="45"/>
                  </a:cubicBezTo>
                  <a:lnTo>
                    <a:pt x="169" y="45"/>
                  </a:lnTo>
                  <a:close/>
                  <a:moveTo>
                    <a:pt x="214" y="341"/>
                  </a:moveTo>
                  <a:cubicBezTo>
                    <a:pt x="173" y="348"/>
                    <a:pt x="173" y="348"/>
                    <a:pt x="173" y="348"/>
                  </a:cubicBezTo>
                  <a:cubicBezTo>
                    <a:pt x="168" y="349"/>
                    <a:pt x="165" y="353"/>
                    <a:pt x="166" y="358"/>
                  </a:cubicBezTo>
                  <a:cubicBezTo>
                    <a:pt x="167" y="361"/>
                    <a:pt x="170" y="364"/>
                    <a:pt x="174" y="364"/>
                  </a:cubicBezTo>
                  <a:cubicBezTo>
                    <a:pt x="174" y="364"/>
                    <a:pt x="175" y="364"/>
                    <a:pt x="175" y="364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21" y="355"/>
                    <a:pt x="224" y="351"/>
                    <a:pt x="223" y="347"/>
                  </a:cubicBezTo>
                  <a:cubicBezTo>
                    <a:pt x="222" y="343"/>
                    <a:pt x="218" y="340"/>
                    <a:pt x="214" y="341"/>
                  </a:cubicBezTo>
                  <a:close/>
                  <a:moveTo>
                    <a:pt x="40" y="341"/>
                  </a:moveTo>
                  <a:cubicBezTo>
                    <a:pt x="36" y="340"/>
                    <a:pt x="32" y="343"/>
                    <a:pt x="31" y="347"/>
                  </a:cubicBezTo>
                  <a:cubicBezTo>
                    <a:pt x="30" y="351"/>
                    <a:pt x="33" y="355"/>
                    <a:pt x="37" y="356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79" y="364"/>
                    <a:pt x="80" y="364"/>
                    <a:pt x="80" y="364"/>
                  </a:cubicBezTo>
                  <a:cubicBezTo>
                    <a:pt x="84" y="364"/>
                    <a:pt x="87" y="361"/>
                    <a:pt x="88" y="358"/>
                  </a:cubicBezTo>
                  <a:cubicBezTo>
                    <a:pt x="89" y="353"/>
                    <a:pt x="86" y="349"/>
                    <a:pt x="82" y="348"/>
                  </a:cubicBezTo>
                  <a:lnTo>
                    <a:pt x="40" y="341"/>
                  </a:lnTo>
                  <a:close/>
                  <a:moveTo>
                    <a:pt x="246" y="99"/>
                  </a:moveTo>
                  <a:cubicBezTo>
                    <a:pt x="241" y="99"/>
                    <a:pt x="238" y="102"/>
                    <a:pt x="238" y="107"/>
                  </a:cubicBezTo>
                  <a:cubicBezTo>
                    <a:pt x="238" y="234"/>
                    <a:pt x="238" y="360"/>
                    <a:pt x="238" y="370"/>
                  </a:cubicBezTo>
                  <a:cubicBezTo>
                    <a:pt x="238" y="375"/>
                    <a:pt x="237" y="375"/>
                    <a:pt x="235" y="376"/>
                  </a:cubicBezTo>
                  <a:cubicBezTo>
                    <a:pt x="234" y="377"/>
                    <a:pt x="233" y="377"/>
                    <a:pt x="232" y="377"/>
                  </a:cubicBezTo>
                  <a:cubicBezTo>
                    <a:pt x="232" y="377"/>
                    <a:pt x="232" y="377"/>
                    <a:pt x="232" y="378"/>
                  </a:cubicBezTo>
                  <a:cubicBezTo>
                    <a:pt x="231" y="378"/>
                    <a:pt x="231" y="378"/>
                    <a:pt x="231" y="378"/>
                  </a:cubicBezTo>
                  <a:cubicBezTo>
                    <a:pt x="232" y="378"/>
                    <a:pt x="183" y="379"/>
                    <a:pt x="127" y="379"/>
                  </a:cubicBezTo>
                  <a:cubicBezTo>
                    <a:pt x="73" y="379"/>
                    <a:pt x="25" y="378"/>
                    <a:pt x="23" y="378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2" y="377"/>
                    <a:pt x="20" y="377"/>
                    <a:pt x="19" y="376"/>
                  </a:cubicBezTo>
                  <a:cubicBezTo>
                    <a:pt x="17" y="375"/>
                    <a:pt x="17" y="374"/>
                    <a:pt x="16" y="370"/>
                  </a:cubicBezTo>
                  <a:cubicBezTo>
                    <a:pt x="16" y="356"/>
                    <a:pt x="16" y="34"/>
                    <a:pt x="16" y="25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1"/>
                    <a:pt x="37" y="20"/>
                    <a:pt x="55" y="19"/>
                  </a:cubicBezTo>
                  <a:cubicBezTo>
                    <a:pt x="76" y="18"/>
                    <a:pt x="103" y="16"/>
                    <a:pt x="127" y="16"/>
                  </a:cubicBezTo>
                  <a:cubicBezTo>
                    <a:pt x="151" y="16"/>
                    <a:pt x="178" y="18"/>
                    <a:pt x="199" y="19"/>
                  </a:cubicBezTo>
                  <a:cubicBezTo>
                    <a:pt x="217" y="20"/>
                    <a:pt x="231" y="21"/>
                    <a:pt x="234" y="22"/>
                  </a:cubicBezTo>
                  <a:cubicBezTo>
                    <a:pt x="235" y="22"/>
                    <a:pt x="236" y="23"/>
                    <a:pt x="237" y="23"/>
                  </a:cubicBezTo>
                  <a:cubicBezTo>
                    <a:pt x="238" y="24"/>
                    <a:pt x="238" y="24"/>
                    <a:pt x="238" y="25"/>
                  </a:cubicBezTo>
                  <a:cubicBezTo>
                    <a:pt x="238" y="27"/>
                    <a:pt x="238" y="43"/>
                    <a:pt x="238" y="69"/>
                  </a:cubicBezTo>
                  <a:cubicBezTo>
                    <a:pt x="238" y="73"/>
                    <a:pt x="241" y="77"/>
                    <a:pt x="246" y="77"/>
                  </a:cubicBezTo>
                  <a:cubicBezTo>
                    <a:pt x="250" y="77"/>
                    <a:pt x="254" y="73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4" y="43"/>
                    <a:pt x="254" y="27"/>
                    <a:pt x="254" y="25"/>
                  </a:cubicBezTo>
                  <a:cubicBezTo>
                    <a:pt x="254" y="17"/>
                    <a:pt x="249" y="12"/>
                    <a:pt x="245" y="10"/>
                  </a:cubicBezTo>
                  <a:cubicBezTo>
                    <a:pt x="241" y="7"/>
                    <a:pt x="238" y="6"/>
                    <a:pt x="238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176" y="0"/>
                    <a:pt x="127" y="0"/>
                  </a:cubicBezTo>
                  <a:cubicBezTo>
                    <a:pt x="79" y="0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3" y="7"/>
                    <a:pt x="9" y="10"/>
                  </a:cubicBezTo>
                  <a:cubicBezTo>
                    <a:pt x="5" y="12"/>
                    <a:pt x="0" y="17"/>
                    <a:pt x="0" y="25"/>
                  </a:cubicBezTo>
                  <a:cubicBezTo>
                    <a:pt x="0" y="34"/>
                    <a:pt x="0" y="356"/>
                    <a:pt x="0" y="370"/>
                  </a:cubicBezTo>
                  <a:cubicBezTo>
                    <a:pt x="0" y="380"/>
                    <a:pt x="6" y="387"/>
                    <a:pt x="11" y="390"/>
                  </a:cubicBezTo>
                  <a:cubicBezTo>
                    <a:pt x="17" y="393"/>
                    <a:pt x="21" y="393"/>
                    <a:pt x="22" y="394"/>
                  </a:cubicBezTo>
                  <a:cubicBezTo>
                    <a:pt x="22" y="394"/>
                    <a:pt x="71" y="395"/>
                    <a:pt x="127" y="395"/>
                  </a:cubicBezTo>
                  <a:cubicBezTo>
                    <a:pt x="183" y="395"/>
                    <a:pt x="232" y="394"/>
                    <a:pt x="232" y="394"/>
                  </a:cubicBezTo>
                  <a:cubicBezTo>
                    <a:pt x="233" y="393"/>
                    <a:pt x="238" y="393"/>
                    <a:pt x="243" y="390"/>
                  </a:cubicBezTo>
                  <a:cubicBezTo>
                    <a:pt x="248" y="387"/>
                    <a:pt x="254" y="380"/>
                    <a:pt x="254" y="370"/>
                  </a:cubicBezTo>
                  <a:cubicBezTo>
                    <a:pt x="254" y="360"/>
                    <a:pt x="254" y="234"/>
                    <a:pt x="254" y="107"/>
                  </a:cubicBezTo>
                  <a:cubicBezTo>
                    <a:pt x="254" y="102"/>
                    <a:pt x="250" y="99"/>
                    <a:pt x="246" y="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v-SE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45485" name="Text Box 52"/>
          <p:cNvSpPr txBox="1">
            <a:spLocks noChangeArrowheads="1"/>
          </p:cNvSpPr>
          <p:nvPr/>
        </p:nvSpPr>
        <p:spPr bwMode="auto">
          <a:xfrm>
            <a:off x="469900" y="5499100"/>
            <a:ext cx="799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1600" dirty="0">
                <a:cs typeface="Times New Roman" pitchFamily="18" charset="0"/>
              </a:rPr>
              <a:t>”Super-macro” – advanced antennas, spectrum aggregation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1600" dirty="0">
                <a:cs typeface="Times New Roman" pitchFamily="18" charset="0"/>
              </a:rPr>
              <a:t>Macro </a:t>
            </a:r>
            <a:r>
              <a:rPr lang="en-US" sz="1600" dirty="0" smtClean="0">
                <a:cs typeface="Times New Roman" pitchFamily="18" charset="0"/>
              </a:rPr>
              <a:t>densification</a:t>
            </a:r>
            <a:endParaRPr lang="en-US" sz="1600" dirty="0"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1600" dirty="0">
                <a:cs typeface="Times New Roman" pitchFamily="18" charset="0"/>
              </a:rPr>
              <a:t>Small cells – Micro &amp; Pico</a:t>
            </a:r>
          </a:p>
        </p:txBody>
      </p:sp>
      <p:sp>
        <p:nvSpPr>
          <p:cNvPr id="145486" name="Freeform 3"/>
          <p:cNvSpPr>
            <a:spLocks noChangeAspect="1" noEditPoints="1"/>
          </p:cNvSpPr>
          <p:nvPr/>
        </p:nvSpPr>
        <p:spPr bwMode="auto">
          <a:xfrm>
            <a:off x="2311400" y="4470400"/>
            <a:ext cx="425450" cy="438150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87" name="Freeform 3"/>
          <p:cNvSpPr>
            <a:spLocks noChangeAspect="1" noEditPoints="1"/>
          </p:cNvSpPr>
          <p:nvPr/>
        </p:nvSpPr>
        <p:spPr bwMode="auto">
          <a:xfrm>
            <a:off x="4270375" y="4375150"/>
            <a:ext cx="427038" cy="438150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88" name="Freeform 3"/>
          <p:cNvSpPr>
            <a:spLocks noChangeAspect="1" noEditPoints="1"/>
          </p:cNvSpPr>
          <p:nvPr/>
        </p:nvSpPr>
        <p:spPr bwMode="auto">
          <a:xfrm>
            <a:off x="8445500" y="4516438"/>
            <a:ext cx="239713" cy="247650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89" name="Freeform 3"/>
          <p:cNvSpPr>
            <a:spLocks noChangeAspect="1" noEditPoints="1"/>
          </p:cNvSpPr>
          <p:nvPr/>
        </p:nvSpPr>
        <p:spPr bwMode="auto">
          <a:xfrm>
            <a:off x="6729413" y="4416425"/>
            <a:ext cx="427037" cy="438150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90" name="Freeform 3"/>
          <p:cNvSpPr>
            <a:spLocks noChangeAspect="1" noEditPoints="1"/>
          </p:cNvSpPr>
          <p:nvPr/>
        </p:nvSpPr>
        <p:spPr bwMode="auto">
          <a:xfrm>
            <a:off x="5381625" y="4702175"/>
            <a:ext cx="146050" cy="150813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5491" name="Freeform 3"/>
          <p:cNvSpPr>
            <a:spLocks noChangeAspect="1" noEditPoints="1"/>
          </p:cNvSpPr>
          <p:nvPr/>
        </p:nvSpPr>
        <p:spPr bwMode="auto">
          <a:xfrm>
            <a:off x="1173163" y="4695825"/>
            <a:ext cx="146050" cy="150813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754565" y="1561188"/>
            <a:ext cx="2376264" cy="2155844"/>
          </a:xfrm>
          <a:prstGeom prst="rightArrow">
            <a:avLst>
              <a:gd name="adj1" fmla="val 100000"/>
              <a:gd name="adj2" fmla="val 31622"/>
            </a:avLst>
          </a:prstGeom>
          <a:solidFill>
            <a:schemeClr val="bg1">
              <a:lumMod val="8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30521"/>
              </p:ext>
            </p:extLst>
          </p:nvPr>
        </p:nvGraphicFramePr>
        <p:xfrm>
          <a:off x="754565" y="3861048"/>
          <a:ext cx="7776864" cy="185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448272"/>
                <a:gridCol w="2520280"/>
              </a:tblGrid>
              <a:tr h="37189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Target capacity per cell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 to 300 Mbps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 to 100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Mbps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Cell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density relative to macrocell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 to 25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capacity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 to 300 Mbps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125 Mbps to 2.5 Gbps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Indoor coverage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Poor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Impact of SON /</a:t>
                      </a:r>
                      <a:r>
                        <a:rPr lang="en-CA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coordination  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Increasing Network Capacity with Small Cells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87"/>
          <a:stretch/>
        </p:blipFill>
        <p:spPr bwMode="auto">
          <a:xfrm>
            <a:off x="3501925" y="1495500"/>
            <a:ext cx="2510755" cy="231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200901" y="1191856"/>
            <a:ext cx="3929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dirty="0" smtClean="0"/>
              <a:t>Macro Cell                         Small Cell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0"/>
          <a:stretch/>
        </p:blipFill>
        <p:spPr bwMode="auto">
          <a:xfrm>
            <a:off x="6012681" y="1503834"/>
            <a:ext cx="2518748" cy="23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0589" y="2231624"/>
            <a:ext cx="172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Network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Transformation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9552" y="5952773"/>
            <a:ext cx="7776864" cy="424111"/>
          </a:xfrm>
          <a:prstGeom prst="roundRect">
            <a:avLst/>
          </a:prstGeom>
          <a:gradFill flip="none" rotWithShape="1">
            <a:gsLst>
              <a:gs pos="0">
                <a:srgbClr val="003366">
                  <a:tint val="66000"/>
                  <a:satMod val="160000"/>
                </a:srgbClr>
              </a:gs>
              <a:gs pos="50000">
                <a:srgbClr val="003366">
                  <a:tint val="44500"/>
                  <a:satMod val="160000"/>
                </a:srgbClr>
              </a:gs>
              <a:gs pos="100000">
                <a:srgbClr val="003366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3366"/>
              </a:solidFill>
              <a:latin typeface="Arial"/>
              <a:ea typeface="+mn-ea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670129" y="5977940"/>
            <a:ext cx="7861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Small cells are best to meet the demand challenge</a:t>
            </a:r>
            <a:endParaRPr lang="en-US" sz="2000" b="1" kern="0" dirty="0">
              <a:solidFill>
                <a:srgbClr val="AD1620"/>
              </a:solidFill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387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+mj-lt"/>
                <a:ea typeface="Dotum" panose="020B0600000101010101" pitchFamily="34" charset="-127"/>
              </a:rPr>
              <a:t>Heterogeneous Network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041650" y="3808413"/>
            <a:ext cx="3105150" cy="503237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7172" name="Freeform 4"/>
          <p:cNvSpPr>
            <a:spLocks noChangeAspect="1" noEditPoints="1"/>
          </p:cNvSpPr>
          <p:nvPr/>
        </p:nvSpPr>
        <p:spPr bwMode="auto">
          <a:xfrm>
            <a:off x="3581400" y="3897313"/>
            <a:ext cx="141288" cy="214312"/>
          </a:xfrm>
          <a:custGeom>
            <a:avLst/>
            <a:gdLst>
              <a:gd name="T0" fmla="*/ 64617970 w 292"/>
              <a:gd name="T1" fmla="*/ 92261799 h 444"/>
              <a:gd name="T2" fmla="*/ 3746067 w 292"/>
              <a:gd name="T3" fmla="*/ 92261799 h 444"/>
              <a:gd name="T4" fmla="*/ 3746067 w 292"/>
              <a:gd name="T5" fmla="*/ 18871523 h 444"/>
              <a:gd name="T6" fmla="*/ 64617970 w 292"/>
              <a:gd name="T7" fmla="*/ 18871523 h 444"/>
              <a:gd name="T8" fmla="*/ 68364037 w 292"/>
              <a:gd name="T9" fmla="*/ 27025998 h 444"/>
              <a:gd name="T10" fmla="*/ 62277041 w 292"/>
              <a:gd name="T11" fmla="*/ 3727774 h 444"/>
              <a:gd name="T12" fmla="*/ 48229530 w 292"/>
              <a:gd name="T13" fmla="*/ 3727774 h 444"/>
              <a:gd name="T14" fmla="*/ 0 w 292"/>
              <a:gd name="T15" fmla="*/ 18871523 h 444"/>
              <a:gd name="T16" fmla="*/ 0 w 292"/>
              <a:gd name="T17" fmla="*/ 92261799 h 444"/>
              <a:gd name="T18" fmla="*/ 68364037 w 292"/>
              <a:gd name="T19" fmla="*/ 92261799 h 444"/>
              <a:gd name="T20" fmla="*/ 62042851 w 292"/>
              <a:gd name="T21" fmla="*/ 45664867 h 444"/>
              <a:gd name="T22" fmla="*/ 54550716 w 292"/>
              <a:gd name="T23" fmla="*/ 13513240 h 444"/>
              <a:gd name="T24" fmla="*/ 6321186 w 292"/>
              <a:gd name="T25" fmla="*/ 20968788 h 444"/>
              <a:gd name="T26" fmla="*/ 14047511 w 292"/>
              <a:gd name="T27" fmla="*/ 53120415 h 444"/>
              <a:gd name="T28" fmla="*/ 62042851 w 292"/>
              <a:gd name="T29" fmla="*/ 45664867 h 444"/>
              <a:gd name="T30" fmla="*/ 54550716 w 292"/>
              <a:gd name="T31" fmla="*/ 49392641 h 444"/>
              <a:gd name="T32" fmla="*/ 10067254 w 292"/>
              <a:gd name="T33" fmla="*/ 45664867 h 444"/>
              <a:gd name="T34" fmla="*/ 14047511 w 292"/>
              <a:gd name="T35" fmla="*/ 17241014 h 444"/>
              <a:gd name="T36" fmla="*/ 58296784 w 292"/>
              <a:gd name="T37" fmla="*/ 20968788 h 444"/>
              <a:gd name="T38" fmla="*/ 28095022 w 292"/>
              <a:gd name="T39" fmla="*/ 97387427 h 444"/>
              <a:gd name="T40" fmla="*/ 26456178 w 292"/>
              <a:gd name="T41" fmla="*/ 95756436 h 444"/>
              <a:gd name="T42" fmla="*/ 36055052 w 292"/>
              <a:gd name="T43" fmla="*/ 95756436 h 444"/>
              <a:gd name="T44" fmla="*/ 40503205 w 292"/>
              <a:gd name="T45" fmla="*/ 97387427 h 444"/>
              <a:gd name="T46" fmla="*/ 38630171 w 292"/>
              <a:gd name="T47" fmla="*/ 95756436 h 444"/>
              <a:gd name="T48" fmla="*/ 19666128 w 292"/>
              <a:gd name="T49" fmla="*/ 57081325 h 444"/>
              <a:gd name="T50" fmla="*/ 9598874 w 292"/>
              <a:gd name="T51" fmla="*/ 62905882 h 444"/>
              <a:gd name="T52" fmla="*/ 23412196 w 292"/>
              <a:gd name="T53" fmla="*/ 62905882 h 444"/>
              <a:gd name="T54" fmla="*/ 37693896 w 292"/>
              <a:gd name="T55" fmla="*/ 66633655 h 444"/>
              <a:gd name="T56" fmla="*/ 37693896 w 292"/>
              <a:gd name="T57" fmla="*/ 57081325 h 444"/>
              <a:gd name="T58" fmla="*/ 27392453 w 292"/>
              <a:gd name="T59" fmla="*/ 62905882 h 444"/>
              <a:gd name="T60" fmla="*/ 55721181 w 292"/>
              <a:gd name="T61" fmla="*/ 57081325 h 444"/>
              <a:gd name="T62" fmla="*/ 45419737 w 292"/>
              <a:gd name="T63" fmla="*/ 62905882 h 444"/>
              <a:gd name="T64" fmla="*/ 59467248 w 292"/>
              <a:gd name="T65" fmla="*/ 62905882 h 444"/>
              <a:gd name="T66" fmla="*/ 19666128 w 292"/>
              <a:gd name="T67" fmla="*/ 69196228 h 444"/>
              <a:gd name="T68" fmla="*/ 9598874 w 292"/>
              <a:gd name="T69" fmla="*/ 75020784 h 444"/>
              <a:gd name="T70" fmla="*/ 23412196 w 292"/>
              <a:gd name="T71" fmla="*/ 75020784 h 444"/>
              <a:gd name="T72" fmla="*/ 31138520 w 292"/>
              <a:gd name="T73" fmla="*/ 78748558 h 444"/>
              <a:gd name="T74" fmla="*/ 41439964 w 292"/>
              <a:gd name="T75" fmla="*/ 72924002 h 444"/>
              <a:gd name="T76" fmla="*/ 27392453 w 292"/>
              <a:gd name="T77" fmla="*/ 72924002 h 444"/>
              <a:gd name="T78" fmla="*/ 55721181 w 292"/>
              <a:gd name="T79" fmla="*/ 69196228 h 444"/>
              <a:gd name="T80" fmla="*/ 45419737 w 292"/>
              <a:gd name="T81" fmla="*/ 75020784 h 444"/>
              <a:gd name="T82" fmla="*/ 59467248 w 292"/>
              <a:gd name="T83" fmla="*/ 75020784 h 444"/>
              <a:gd name="T84" fmla="*/ 13344942 w 292"/>
              <a:gd name="T85" fmla="*/ 81311614 h 444"/>
              <a:gd name="T86" fmla="*/ 13344942 w 292"/>
              <a:gd name="T87" fmla="*/ 90863944 h 444"/>
              <a:gd name="T88" fmla="*/ 23412196 w 292"/>
              <a:gd name="T89" fmla="*/ 85039388 h 444"/>
              <a:gd name="T90" fmla="*/ 41439964 w 292"/>
              <a:gd name="T91" fmla="*/ 85039388 h 444"/>
              <a:gd name="T92" fmla="*/ 27392453 w 292"/>
              <a:gd name="T93" fmla="*/ 85039388 h 444"/>
              <a:gd name="T94" fmla="*/ 37693896 w 292"/>
              <a:gd name="T95" fmla="*/ 90863944 h 444"/>
              <a:gd name="T96" fmla="*/ 49165805 w 292"/>
              <a:gd name="T97" fmla="*/ 81311614 h 444"/>
              <a:gd name="T98" fmla="*/ 49165805 w 292"/>
              <a:gd name="T99" fmla="*/ 90863944 h 444"/>
              <a:gd name="T100" fmla="*/ 59467248 w 292"/>
              <a:gd name="T101" fmla="*/ 85039388 h 4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2" h="444">
                <a:moveTo>
                  <a:pt x="284" y="141"/>
                </a:moveTo>
                <a:cubicBezTo>
                  <a:pt x="280" y="141"/>
                  <a:pt x="276" y="144"/>
                  <a:pt x="276" y="149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276" y="414"/>
                  <a:pt x="262" y="428"/>
                  <a:pt x="244" y="428"/>
                </a:cubicBezTo>
                <a:cubicBezTo>
                  <a:pt x="49" y="428"/>
                  <a:pt x="49" y="428"/>
                  <a:pt x="49" y="428"/>
                </a:cubicBezTo>
                <a:cubicBezTo>
                  <a:pt x="31" y="428"/>
                  <a:pt x="16" y="414"/>
                  <a:pt x="16" y="396"/>
                </a:cubicBezTo>
                <a:cubicBezTo>
                  <a:pt x="16" y="333"/>
                  <a:pt x="16" y="333"/>
                  <a:pt x="16" y="333"/>
                </a:cubicBezTo>
                <a:cubicBezTo>
                  <a:pt x="16" y="311"/>
                  <a:pt x="16" y="311"/>
                  <a:pt x="16" y="311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63"/>
                  <a:pt x="31" y="49"/>
                  <a:pt x="49" y="49"/>
                </a:cubicBezTo>
                <a:cubicBezTo>
                  <a:pt x="244" y="49"/>
                  <a:pt x="244" y="49"/>
                  <a:pt x="244" y="49"/>
                </a:cubicBezTo>
                <a:cubicBezTo>
                  <a:pt x="262" y="49"/>
                  <a:pt x="276" y="63"/>
                  <a:pt x="276" y="81"/>
                </a:cubicBezTo>
                <a:cubicBezTo>
                  <a:pt x="276" y="116"/>
                  <a:pt x="276" y="116"/>
                  <a:pt x="276" y="116"/>
                </a:cubicBezTo>
                <a:cubicBezTo>
                  <a:pt x="276" y="121"/>
                  <a:pt x="280" y="124"/>
                  <a:pt x="284" y="124"/>
                </a:cubicBezTo>
                <a:cubicBezTo>
                  <a:pt x="289" y="124"/>
                  <a:pt x="292" y="121"/>
                  <a:pt x="292" y="116"/>
                </a:cubicBezTo>
                <a:cubicBezTo>
                  <a:pt x="292" y="81"/>
                  <a:pt x="292" y="81"/>
                  <a:pt x="292" y="81"/>
                </a:cubicBezTo>
                <a:cubicBezTo>
                  <a:pt x="292" y="62"/>
                  <a:pt x="282" y="46"/>
                  <a:pt x="266" y="38"/>
                </a:cubicBezTo>
                <a:cubicBezTo>
                  <a:pt x="266" y="16"/>
                  <a:pt x="266" y="16"/>
                  <a:pt x="266" y="16"/>
                </a:cubicBezTo>
                <a:cubicBezTo>
                  <a:pt x="266" y="7"/>
                  <a:pt x="259" y="0"/>
                  <a:pt x="250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13" y="0"/>
                  <a:pt x="206" y="7"/>
                  <a:pt x="206" y="16"/>
                </a:cubicBezTo>
                <a:cubicBezTo>
                  <a:pt x="206" y="33"/>
                  <a:pt x="206" y="33"/>
                  <a:pt x="206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22" y="33"/>
                  <a:pt x="0" y="55"/>
                  <a:pt x="0" y="8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23"/>
                  <a:pt x="22" y="444"/>
                  <a:pt x="49" y="444"/>
                </a:cubicBezTo>
                <a:cubicBezTo>
                  <a:pt x="244" y="444"/>
                  <a:pt x="244" y="444"/>
                  <a:pt x="244" y="444"/>
                </a:cubicBezTo>
                <a:cubicBezTo>
                  <a:pt x="271" y="444"/>
                  <a:pt x="292" y="423"/>
                  <a:pt x="292" y="396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92" y="144"/>
                  <a:pt x="289" y="141"/>
                  <a:pt x="284" y="141"/>
                </a:cubicBezTo>
                <a:close/>
                <a:moveTo>
                  <a:pt x="265" y="196"/>
                </a:moveTo>
                <a:cubicBezTo>
                  <a:pt x="265" y="90"/>
                  <a:pt x="265" y="90"/>
                  <a:pt x="265" y="90"/>
                </a:cubicBezTo>
                <a:cubicBezTo>
                  <a:pt x="265" y="81"/>
                  <a:pt x="264" y="72"/>
                  <a:pt x="257" y="66"/>
                </a:cubicBezTo>
                <a:cubicBezTo>
                  <a:pt x="251" y="60"/>
                  <a:pt x="243" y="58"/>
                  <a:pt x="233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0" y="58"/>
                  <a:pt x="42" y="60"/>
                  <a:pt x="35" y="66"/>
                </a:cubicBezTo>
                <a:cubicBezTo>
                  <a:pt x="29" y="72"/>
                  <a:pt x="27" y="81"/>
                  <a:pt x="27" y="90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206"/>
                  <a:pt x="29" y="214"/>
                  <a:pt x="35" y="221"/>
                </a:cubicBezTo>
                <a:cubicBezTo>
                  <a:pt x="42" y="227"/>
                  <a:pt x="50" y="228"/>
                  <a:pt x="60" y="228"/>
                </a:cubicBezTo>
                <a:cubicBezTo>
                  <a:pt x="233" y="228"/>
                  <a:pt x="233" y="228"/>
                  <a:pt x="233" y="228"/>
                </a:cubicBezTo>
                <a:cubicBezTo>
                  <a:pt x="243" y="228"/>
                  <a:pt x="251" y="227"/>
                  <a:pt x="257" y="221"/>
                </a:cubicBezTo>
                <a:cubicBezTo>
                  <a:pt x="264" y="214"/>
                  <a:pt x="265" y="206"/>
                  <a:pt x="265" y="196"/>
                </a:cubicBezTo>
                <a:close/>
                <a:moveTo>
                  <a:pt x="249" y="196"/>
                </a:moveTo>
                <a:cubicBezTo>
                  <a:pt x="249" y="204"/>
                  <a:pt x="248" y="208"/>
                  <a:pt x="246" y="209"/>
                </a:cubicBezTo>
                <a:cubicBezTo>
                  <a:pt x="245" y="211"/>
                  <a:pt x="241" y="212"/>
                  <a:pt x="233" y="212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52" y="212"/>
                  <a:pt x="48" y="211"/>
                  <a:pt x="47" y="209"/>
                </a:cubicBezTo>
                <a:cubicBezTo>
                  <a:pt x="45" y="208"/>
                  <a:pt x="43" y="204"/>
                  <a:pt x="43" y="196"/>
                </a:cubicBezTo>
                <a:cubicBezTo>
                  <a:pt x="43" y="90"/>
                  <a:pt x="43" y="90"/>
                  <a:pt x="43" y="90"/>
                </a:cubicBezTo>
                <a:cubicBezTo>
                  <a:pt x="43" y="82"/>
                  <a:pt x="45" y="79"/>
                  <a:pt x="47" y="77"/>
                </a:cubicBezTo>
                <a:cubicBezTo>
                  <a:pt x="48" y="76"/>
                  <a:pt x="52" y="74"/>
                  <a:pt x="60" y="74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41" y="74"/>
                  <a:pt x="245" y="76"/>
                  <a:pt x="246" y="77"/>
                </a:cubicBezTo>
                <a:cubicBezTo>
                  <a:pt x="248" y="79"/>
                  <a:pt x="249" y="82"/>
                  <a:pt x="249" y="90"/>
                </a:cubicBezTo>
                <a:lnTo>
                  <a:pt x="249" y="196"/>
                </a:lnTo>
                <a:close/>
                <a:moveTo>
                  <a:pt x="113" y="411"/>
                </a:moveTo>
                <a:cubicBezTo>
                  <a:pt x="113" y="415"/>
                  <a:pt x="116" y="418"/>
                  <a:pt x="120" y="418"/>
                </a:cubicBezTo>
                <a:cubicBezTo>
                  <a:pt x="124" y="418"/>
                  <a:pt x="127" y="415"/>
                  <a:pt x="127" y="411"/>
                </a:cubicBezTo>
                <a:cubicBezTo>
                  <a:pt x="127" y="407"/>
                  <a:pt x="124" y="404"/>
                  <a:pt x="120" y="404"/>
                </a:cubicBezTo>
                <a:cubicBezTo>
                  <a:pt x="116" y="404"/>
                  <a:pt x="113" y="407"/>
                  <a:pt x="113" y="411"/>
                </a:cubicBezTo>
                <a:close/>
                <a:moveTo>
                  <a:pt x="139" y="411"/>
                </a:moveTo>
                <a:cubicBezTo>
                  <a:pt x="139" y="415"/>
                  <a:pt x="142" y="418"/>
                  <a:pt x="146" y="418"/>
                </a:cubicBezTo>
                <a:cubicBezTo>
                  <a:pt x="150" y="418"/>
                  <a:pt x="154" y="415"/>
                  <a:pt x="154" y="411"/>
                </a:cubicBezTo>
                <a:cubicBezTo>
                  <a:pt x="154" y="407"/>
                  <a:pt x="150" y="404"/>
                  <a:pt x="146" y="404"/>
                </a:cubicBezTo>
                <a:cubicBezTo>
                  <a:pt x="142" y="404"/>
                  <a:pt x="139" y="407"/>
                  <a:pt x="139" y="411"/>
                </a:cubicBezTo>
                <a:close/>
                <a:moveTo>
                  <a:pt x="173" y="418"/>
                </a:moveTo>
                <a:cubicBezTo>
                  <a:pt x="177" y="418"/>
                  <a:pt x="180" y="415"/>
                  <a:pt x="180" y="411"/>
                </a:cubicBezTo>
                <a:cubicBezTo>
                  <a:pt x="180" y="407"/>
                  <a:pt x="177" y="404"/>
                  <a:pt x="173" y="404"/>
                </a:cubicBezTo>
                <a:cubicBezTo>
                  <a:pt x="169" y="404"/>
                  <a:pt x="165" y="407"/>
                  <a:pt x="165" y="411"/>
                </a:cubicBezTo>
                <a:cubicBezTo>
                  <a:pt x="165" y="415"/>
                  <a:pt x="169" y="418"/>
                  <a:pt x="173" y="418"/>
                </a:cubicBezTo>
                <a:close/>
                <a:moveTo>
                  <a:pt x="100" y="261"/>
                </a:moveTo>
                <a:cubicBezTo>
                  <a:pt x="100" y="252"/>
                  <a:pt x="93" y="245"/>
                  <a:pt x="84" y="245"/>
                </a:cubicBezTo>
                <a:cubicBezTo>
                  <a:pt x="57" y="245"/>
                  <a:pt x="57" y="245"/>
                  <a:pt x="57" y="245"/>
                </a:cubicBezTo>
                <a:cubicBezTo>
                  <a:pt x="48" y="245"/>
                  <a:pt x="41" y="252"/>
                  <a:pt x="41" y="261"/>
                </a:cubicBezTo>
                <a:cubicBezTo>
                  <a:pt x="41" y="270"/>
                  <a:pt x="41" y="270"/>
                  <a:pt x="41" y="270"/>
                </a:cubicBezTo>
                <a:cubicBezTo>
                  <a:pt x="41" y="279"/>
                  <a:pt x="48" y="286"/>
                  <a:pt x="57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93" y="286"/>
                  <a:pt x="100" y="279"/>
                  <a:pt x="100" y="270"/>
                </a:cubicBezTo>
                <a:lnTo>
                  <a:pt x="100" y="261"/>
                </a:lnTo>
                <a:close/>
                <a:moveTo>
                  <a:pt x="133" y="286"/>
                </a:moveTo>
                <a:cubicBezTo>
                  <a:pt x="161" y="286"/>
                  <a:pt x="161" y="286"/>
                  <a:pt x="161" y="286"/>
                </a:cubicBezTo>
                <a:cubicBezTo>
                  <a:pt x="170" y="286"/>
                  <a:pt x="177" y="279"/>
                  <a:pt x="177" y="270"/>
                </a:cubicBezTo>
                <a:cubicBezTo>
                  <a:pt x="177" y="261"/>
                  <a:pt x="177" y="261"/>
                  <a:pt x="177" y="261"/>
                </a:cubicBezTo>
                <a:cubicBezTo>
                  <a:pt x="177" y="252"/>
                  <a:pt x="170" y="245"/>
                  <a:pt x="161" y="245"/>
                </a:cubicBezTo>
                <a:cubicBezTo>
                  <a:pt x="133" y="245"/>
                  <a:pt x="133" y="245"/>
                  <a:pt x="133" y="245"/>
                </a:cubicBezTo>
                <a:cubicBezTo>
                  <a:pt x="125" y="245"/>
                  <a:pt x="117" y="252"/>
                  <a:pt x="117" y="261"/>
                </a:cubicBezTo>
                <a:cubicBezTo>
                  <a:pt x="117" y="270"/>
                  <a:pt x="117" y="270"/>
                  <a:pt x="117" y="270"/>
                </a:cubicBezTo>
                <a:cubicBezTo>
                  <a:pt x="117" y="279"/>
                  <a:pt x="125" y="286"/>
                  <a:pt x="133" y="286"/>
                </a:cubicBezTo>
                <a:close/>
                <a:moveTo>
                  <a:pt x="254" y="261"/>
                </a:moveTo>
                <a:cubicBezTo>
                  <a:pt x="254" y="252"/>
                  <a:pt x="247" y="245"/>
                  <a:pt x="238" y="245"/>
                </a:cubicBezTo>
                <a:cubicBezTo>
                  <a:pt x="210" y="245"/>
                  <a:pt x="210" y="245"/>
                  <a:pt x="210" y="245"/>
                </a:cubicBezTo>
                <a:cubicBezTo>
                  <a:pt x="201" y="245"/>
                  <a:pt x="194" y="252"/>
                  <a:pt x="194" y="261"/>
                </a:cubicBezTo>
                <a:cubicBezTo>
                  <a:pt x="194" y="270"/>
                  <a:pt x="194" y="270"/>
                  <a:pt x="194" y="270"/>
                </a:cubicBezTo>
                <a:cubicBezTo>
                  <a:pt x="194" y="279"/>
                  <a:pt x="201" y="286"/>
                  <a:pt x="210" y="286"/>
                </a:cubicBezTo>
                <a:cubicBezTo>
                  <a:pt x="238" y="286"/>
                  <a:pt x="238" y="286"/>
                  <a:pt x="238" y="286"/>
                </a:cubicBezTo>
                <a:cubicBezTo>
                  <a:pt x="247" y="286"/>
                  <a:pt x="254" y="279"/>
                  <a:pt x="254" y="270"/>
                </a:cubicBezTo>
                <a:lnTo>
                  <a:pt x="254" y="261"/>
                </a:lnTo>
                <a:close/>
                <a:moveTo>
                  <a:pt x="100" y="313"/>
                </a:moveTo>
                <a:cubicBezTo>
                  <a:pt x="100" y="304"/>
                  <a:pt x="93" y="297"/>
                  <a:pt x="84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48" y="297"/>
                  <a:pt x="41" y="304"/>
                  <a:pt x="41" y="313"/>
                </a:cubicBezTo>
                <a:cubicBezTo>
                  <a:pt x="41" y="322"/>
                  <a:pt x="41" y="322"/>
                  <a:pt x="41" y="322"/>
                </a:cubicBezTo>
                <a:cubicBezTo>
                  <a:pt x="41" y="331"/>
                  <a:pt x="48" y="338"/>
                  <a:pt x="57" y="338"/>
                </a:cubicBezTo>
                <a:cubicBezTo>
                  <a:pt x="84" y="338"/>
                  <a:pt x="84" y="338"/>
                  <a:pt x="84" y="338"/>
                </a:cubicBezTo>
                <a:cubicBezTo>
                  <a:pt x="93" y="338"/>
                  <a:pt x="100" y="331"/>
                  <a:pt x="100" y="322"/>
                </a:cubicBezTo>
                <a:lnTo>
                  <a:pt x="100" y="313"/>
                </a:lnTo>
                <a:close/>
                <a:moveTo>
                  <a:pt x="117" y="322"/>
                </a:moveTo>
                <a:cubicBezTo>
                  <a:pt x="117" y="331"/>
                  <a:pt x="125" y="338"/>
                  <a:pt x="133" y="338"/>
                </a:cubicBezTo>
                <a:cubicBezTo>
                  <a:pt x="161" y="338"/>
                  <a:pt x="161" y="338"/>
                  <a:pt x="161" y="338"/>
                </a:cubicBezTo>
                <a:cubicBezTo>
                  <a:pt x="170" y="338"/>
                  <a:pt x="177" y="331"/>
                  <a:pt x="177" y="322"/>
                </a:cubicBezTo>
                <a:cubicBezTo>
                  <a:pt x="177" y="313"/>
                  <a:pt x="177" y="313"/>
                  <a:pt x="177" y="313"/>
                </a:cubicBezTo>
                <a:cubicBezTo>
                  <a:pt x="177" y="304"/>
                  <a:pt x="170" y="297"/>
                  <a:pt x="161" y="297"/>
                </a:cubicBezTo>
                <a:cubicBezTo>
                  <a:pt x="133" y="297"/>
                  <a:pt x="133" y="297"/>
                  <a:pt x="133" y="297"/>
                </a:cubicBezTo>
                <a:cubicBezTo>
                  <a:pt x="125" y="297"/>
                  <a:pt x="117" y="304"/>
                  <a:pt x="117" y="313"/>
                </a:cubicBezTo>
                <a:lnTo>
                  <a:pt x="117" y="322"/>
                </a:lnTo>
                <a:close/>
                <a:moveTo>
                  <a:pt x="254" y="313"/>
                </a:moveTo>
                <a:cubicBezTo>
                  <a:pt x="254" y="304"/>
                  <a:pt x="247" y="297"/>
                  <a:pt x="238" y="297"/>
                </a:cubicBezTo>
                <a:cubicBezTo>
                  <a:pt x="210" y="297"/>
                  <a:pt x="210" y="297"/>
                  <a:pt x="210" y="297"/>
                </a:cubicBezTo>
                <a:cubicBezTo>
                  <a:pt x="201" y="297"/>
                  <a:pt x="194" y="304"/>
                  <a:pt x="194" y="313"/>
                </a:cubicBezTo>
                <a:cubicBezTo>
                  <a:pt x="194" y="322"/>
                  <a:pt x="194" y="322"/>
                  <a:pt x="194" y="322"/>
                </a:cubicBezTo>
                <a:cubicBezTo>
                  <a:pt x="194" y="331"/>
                  <a:pt x="201" y="338"/>
                  <a:pt x="210" y="338"/>
                </a:cubicBezTo>
                <a:cubicBezTo>
                  <a:pt x="238" y="338"/>
                  <a:pt x="238" y="338"/>
                  <a:pt x="238" y="338"/>
                </a:cubicBezTo>
                <a:cubicBezTo>
                  <a:pt x="247" y="338"/>
                  <a:pt x="254" y="331"/>
                  <a:pt x="254" y="322"/>
                </a:cubicBezTo>
                <a:lnTo>
                  <a:pt x="254" y="313"/>
                </a:lnTo>
                <a:close/>
                <a:moveTo>
                  <a:pt x="84" y="349"/>
                </a:moveTo>
                <a:cubicBezTo>
                  <a:pt x="57" y="349"/>
                  <a:pt x="57" y="349"/>
                  <a:pt x="57" y="349"/>
                </a:cubicBezTo>
                <a:cubicBezTo>
                  <a:pt x="48" y="349"/>
                  <a:pt x="41" y="356"/>
                  <a:pt x="41" y="365"/>
                </a:cubicBezTo>
                <a:cubicBezTo>
                  <a:pt x="41" y="374"/>
                  <a:pt x="41" y="374"/>
                  <a:pt x="41" y="374"/>
                </a:cubicBezTo>
                <a:cubicBezTo>
                  <a:pt x="41" y="383"/>
                  <a:pt x="48" y="390"/>
                  <a:pt x="57" y="390"/>
                </a:cubicBezTo>
                <a:cubicBezTo>
                  <a:pt x="84" y="390"/>
                  <a:pt x="84" y="390"/>
                  <a:pt x="84" y="390"/>
                </a:cubicBezTo>
                <a:cubicBezTo>
                  <a:pt x="93" y="390"/>
                  <a:pt x="100" y="383"/>
                  <a:pt x="100" y="374"/>
                </a:cubicBezTo>
                <a:cubicBezTo>
                  <a:pt x="100" y="365"/>
                  <a:pt x="100" y="365"/>
                  <a:pt x="100" y="365"/>
                </a:cubicBezTo>
                <a:cubicBezTo>
                  <a:pt x="100" y="356"/>
                  <a:pt x="93" y="349"/>
                  <a:pt x="84" y="349"/>
                </a:cubicBezTo>
                <a:close/>
                <a:moveTo>
                  <a:pt x="177" y="374"/>
                </a:moveTo>
                <a:cubicBezTo>
                  <a:pt x="177" y="365"/>
                  <a:pt x="177" y="365"/>
                  <a:pt x="177" y="365"/>
                </a:cubicBezTo>
                <a:cubicBezTo>
                  <a:pt x="177" y="356"/>
                  <a:pt x="170" y="349"/>
                  <a:pt x="161" y="349"/>
                </a:cubicBezTo>
                <a:cubicBezTo>
                  <a:pt x="133" y="349"/>
                  <a:pt x="133" y="349"/>
                  <a:pt x="133" y="349"/>
                </a:cubicBezTo>
                <a:cubicBezTo>
                  <a:pt x="125" y="349"/>
                  <a:pt x="117" y="356"/>
                  <a:pt x="117" y="365"/>
                </a:cubicBezTo>
                <a:cubicBezTo>
                  <a:pt x="117" y="374"/>
                  <a:pt x="117" y="374"/>
                  <a:pt x="117" y="374"/>
                </a:cubicBezTo>
                <a:cubicBezTo>
                  <a:pt x="117" y="383"/>
                  <a:pt x="125" y="390"/>
                  <a:pt x="133" y="390"/>
                </a:cubicBezTo>
                <a:cubicBezTo>
                  <a:pt x="161" y="390"/>
                  <a:pt x="161" y="390"/>
                  <a:pt x="161" y="390"/>
                </a:cubicBezTo>
                <a:cubicBezTo>
                  <a:pt x="170" y="390"/>
                  <a:pt x="177" y="383"/>
                  <a:pt x="177" y="374"/>
                </a:cubicBezTo>
                <a:close/>
                <a:moveTo>
                  <a:pt x="238" y="349"/>
                </a:moveTo>
                <a:cubicBezTo>
                  <a:pt x="210" y="349"/>
                  <a:pt x="210" y="349"/>
                  <a:pt x="210" y="349"/>
                </a:cubicBezTo>
                <a:cubicBezTo>
                  <a:pt x="201" y="349"/>
                  <a:pt x="194" y="356"/>
                  <a:pt x="194" y="365"/>
                </a:cubicBezTo>
                <a:cubicBezTo>
                  <a:pt x="194" y="374"/>
                  <a:pt x="194" y="374"/>
                  <a:pt x="194" y="374"/>
                </a:cubicBezTo>
                <a:cubicBezTo>
                  <a:pt x="194" y="383"/>
                  <a:pt x="201" y="390"/>
                  <a:pt x="210" y="390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47" y="390"/>
                  <a:pt x="254" y="383"/>
                  <a:pt x="254" y="374"/>
                </a:cubicBezTo>
                <a:cubicBezTo>
                  <a:pt x="254" y="365"/>
                  <a:pt x="254" y="365"/>
                  <a:pt x="254" y="365"/>
                </a:cubicBezTo>
                <a:cubicBezTo>
                  <a:pt x="254" y="356"/>
                  <a:pt x="247" y="349"/>
                  <a:pt x="238" y="349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/>
          <p:cNvSpPr>
            <a:spLocks noChangeAspect="1" noEditPoints="1"/>
          </p:cNvSpPr>
          <p:nvPr/>
        </p:nvSpPr>
        <p:spPr bwMode="auto">
          <a:xfrm>
            <a:off x="4167188" y="3313113"/>
            <a:ext cx="717550" cy="814387"/>
          </a:xfrm>
          <a:custGeom>
            <a:avLst/>
            <a:gdLst>
              <a:gd name="T0" fmla="*/ 1328979402 w 327"/>
              <a:gd name="T1" fmla="*/ 72669733 h 370"/>
              <a:gd name="T2" fmla="*/ 1328979402 w 327"/>
              <a:gd name="T3" fmla="*/ 954386728 h 370"/>
              <a:gd name="T4" fmla="*/ 1574550466 w 327"/>
              <a:gd name="T5" fmla="*/ 484461218 h 370"/>
              <a:gd name="T6" fmla="*/ 1198968997 w 327"/>
              <a:gd name="T7" fmla="*/ 765446743 h 370"/>
              <a:gd name="T8" fmla="*/ 1251936037 w 327"/>
              <a:gd name="T9" fmla="*/ 818738468 h 370"/>
              <a:gd name="T10" fmla="*/ 1198968997 w 327"/>
              <a:gd name="T11" fmla="*/ 150181767 h 370"/>
              <a:gd name="T12" fmla="*/ 1068960787 w 327"/>
              <a:gd name="T13" fmla="*/ 687934709 h 370"/>
              <a:gd name="T14" fmla="*/ 1203785579 w 327"/>
              <a:gd name="T15" fmla="*/ 484461218 h 370"/>
              <a:gd name="T16" fmla="*/ 1068960787 w 327"/>
              <a:gd name="T17" fmla="*/ 334277250 h 370"/>
              <a:gd name="T18" fmla="*/ 1068960787 w 327"/>
              <a:gd name="T19" fmla="*/ 687934709 h 370"/>
              <a:gd name="T20" fmla="*/ 245571064 w 327"/>
              <a:gd name="T21" fmla="*/ 72669733 h 370"/>
              <a:gd name="T22" fmla="*/ 192606219 w 327"/>
              <a:gd name="T23" fmla="*/ 19378009 h 370"/>
              <a:gd name="T24" fmla="*/ 221496933 w 327"/>
              <a:gd name="T25" fmla="*/ 964075733 h 370"/>
              <a:gd name="T26" fmla="*/ 322614430 w 327"/>
              <a:gd name="T27" fmla="*/ 818738468 h 370"/>
              <a:gd name="T28" fmla="*/ 375581469 w 327"/>
              <a:gd name="T29" fmla="*/ 765446743 h 370"/>
              <a:gd name="T30" fmla="*/ 375581469 w 327"/>
              <a:gd name="T31" fmla="*/ 150181767 h 370"/>
              <a:gd name="T32" fmla="*/ 322614430 w 327"/>
              <a:gd name="T33" fmla="*/ 818738468 h 370"/>
              <a:gd name="T34" fmla="*/ 510404067 w 327"/>
              <a:gd name="T35" fmla="*/ 687934709 h 370"/>
              <a:gd name="T36" fmla="*/ 510404067 w 327"/>
              <a:gd name="T37" fmla="*/ 334277250 h 370"/>
              <a:gd name="T38" fmla="*/ 370764887 w 327"/>
              <a:gd name="T39" fmla="*/ 484461218 h 370"/>
              <a:gd name="T40" fmla="*/ 1054515430 w 327"/>
              <a:gd name="T41" fmla="*/ 1308041987 h 370"/>
              <a:gd name="T42" fmla="*/ 852280436 w 327"/>
              <a:gd name="T43" fmla="*/ 707312718 h 370"/>
              <a:gd name="T44" fmla="*/ 948581351 w 327"/>
              <a:gd name="T45" fmla="*/ 373035468 h 370"/>
              <a:gd name="T46" fmla="*/ 789682427 w 327"/>
              <a:gd name="T47" fmla="*/ 639487487 h 370"/>
              <a:gd name="T48" fmla="*/ 852280436 w 327"/>
              <a:gd name="T49" fmla="*/ 343966254 h 370"/>
              <a:gd name="T50" fmla="*/ 885985537 w 327"/>
              <a:gd name="T51" fmla="*/ 276143224 h 370"/>
              <a:gd name="T52" fmla="*/ 722270031 w 327"/>
              <a:gd name="T53" fmla="*/ 707312718 h 370"/>
              <a:gd name="T54" fmla="*/ 520035037 w 327"/>
              <a:gd name="T55" fmla="*/ 1312886489 h 370"/>
              <a:gd name="T56" fmla="*/ 260016421 w 327"/>
              <a:gd name="T57" fmla="*/ 1719833472 h 370"/>
              <a:gd name="T58" fmla="*/ 279278360 w 327"/>
              <a:gd name="T59" fmla="*/ 1792503205 h 370"/>
              <a:gd name="T60" fmla="*/ 784868039 w 327"/>
              <a:gd name="T61" fmla="*/ 1603563220 h 370"/>
              <a:gd name="T62" fmla="*/ 1290457719 w 327"/>
              <a:gd name="T63" fmla="*/ 1792503205 h 370"/>
              <a:gd name="T64" fmla="*/ 1319348433 w 327"/>
              <a:gd name="T65" fmla="*/ 1729522476 h 370"/>
              <a:gd name="T66" fmla="*/ 881171149 w 327"/>
              <a:gd name="T67" fmla="*/ 1104568495 h 370"/>
              <a:gd name="T68" fmla="*/ 784868039 w 327"/>
              <a:gd name="T69" fmla="*/ 770291246 h 370"/>
              <a:gd name="T70" fmla="*/ 914876250 w 327"/>
              <a:gd name="T71" fmla="*/ 1186927233 h 370"/>
              <a:gd name="T72" fmla="*/ 630783503 w 327"/>
              <a:gd name="T73" fmla="*/ 1259596966 h 370"/>
              <a:gd name="T74" fmla="*/ 784868039 w 327"/>
              <a:gd name="T75" fmla="*/ 1317730991 h 370"/>
              <a:gd name="T76" fmla="*/ 784868039 w 327"/>
              <a:gd name="T77" fmla="*/ 1380711720 h 370"/>
              <a:gd name="T78" fmla="*/ 1126742213 w 327"/>
              <a:gd name="T79" fmla="*/ 1714988970 h 370"/>
              <a:gd name="T80" fmla="*/ 361136113 w 327"/>
              <a:gd name="T81" fmla="*/ 1714988970 h 370"/>
              <a:gd name="T82" fmla="*/ 784868039 w 327"/>
              <a:gd name="T83" fmla="*/ 1458225955 h 370"/>
              <a:gd name="T84" fmla="*/ 1208599966 w 327"/>
              <a:gd name="T85" fmla="*/ 1714988970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501900" y="3133725"/>
            <a:ext cx="4049713" cy="1393825"/>
          </a:xfrm>
          <a:prstGeom prst="ellipse">
            <a:avLst/>
          </a:prstGeom>
          <a:noFill/>
          <a:ln w="28575" algn="ctr">
            <a:solidFill>
              <a:srgbClr val="FAB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BB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0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331913" y="2008188"/>
            <a:ext cx="6345237" cy="3870325"/>
            <a:chOff x="839" y="1153"/>
            <a:chExt cx="3997" cy="2438"/>
          </a:xfrm>
        </p:grpSpPr>
        <p:sp>
          <p:nvSpPr>
            <p:cNvPr id="7219" name="Oval 8"/>
            <p:cNvSpPr>
              <a:spLocks noChangeArrowheads="1"/>
            </p:cNvSpPr>
            <p:nvPr/>
          </p:nvSpPr>
          <p:spPr bwMode="auto">
            <a:xfrm>
              <a:off x="839" y="1153"/>
              <a:ext cx="3997" cy="2438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7220" name="Text Box 9"/>
            <p:cNvSpPr txBox="1">
              <a:spLocks noChangeArrowheads="1"/>
            </p:cNvSpPr>
            <p:nvPr/>
          </p:nvSpPr>
          <p:spPr bwMode="auto">
            <a:xfrm rot="-2332878">
              <a:off x="952" y="1493"/>
              <a:ext cx="621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/>
                <a:t>Required Capacity</a:t>
              </a:r>
            </a:p>
          </p:txBody>
        </p:sp>
      </p:grpSp>
      <p:grpSp>
        <p:nvGrpSpPr>
          <p:cNvPr id="7176" name="Group 10"/>
          <p:cNvGrpSpPr>
            <a:grpSpLocks/>
          </p:cNvGrpSpPr>
          <p:nvPr/>
        </p:nvGrpSpPr>
        <p:grpSpPr bwMode="auto">
          <a:xfrm>
            <a:off x="5021263" y="3898900"/>
            <a:ext cx="3286125" cy="2482850"/>
            <a:chOff x="3163" y="2344"/>
            <a:chExt cx="2070" cy="1564"/>
          </a:xfrm>
        </p:grpSpPr>
        <p:sp>
          <p:nvSpPr>
            <p:cNvPr id="7203" name="Freeform 11"/>
            <p:cNvSpPr>
              <a:spLocks noChangeAspect="1" noEditPoints="1"/>
            </p:cNvSpPr>
            <p:nvPr/>
          </p:nvSpPr>
          <p:spPr bwMode="auto">
            <a:xfrm>
              <a:off x="3163" y="2400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12"/>
            <p:cNvSpPr>
              <a:spLocks noChangeAspect="1" noEditPoints="1"/>
            </p:cNvSpPr>
            <p:nvPr/>
          </p:nvSpPr>
          <p:spPr bwMode="auto">
            <a:xfrm>
              <a:off x="3561" y="2344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Oval 13"/>
            <p:cNvSpPr>
              <a:spLocks noChangeArrowheads="1"/>
            </p:cNvSpPr>
            <p:nvPr/>
          </p:nvSpPr>
          <p:spPr bwMode="auto">
            <a:xfrm>
              <a:off x="3192" y="3251"/>
              <a:ext cx="1956" cy="317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7206" name="Freeform 14"/>
            <p:cNvSpPr>
              <a:spLocks noChangeAspect="1" noEditPoints="1"/>
            </p:cNvSpPr>
            <p:nvPr/>
          </p:nvSpPr>
          <p:spPr bwMode="auto">
            <a:xfrm>
              <a:off x="4268" y="3421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15"/>
            <p:cNvSpPr>
              <a:spLocks noChangeAspect="1" noEditPoints="1"/>
            </p:cNvSpPr>
            <p:nvPr/>
          </p:nvSpPr>
          <p:spPr bwMode="auto">
            <a:xfrm>
              <a:off x="4410" y="3251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16"/>
            <p:cNvSpPr>
              <a:spLocks noChangeAspect="1" noEditPoints="1"/>
            </p:cNvSpPr>
            <p:nvPr/>
          </p:nvSpPr>
          <p:spPr bwMode="auto">
            <a:xfrm>
              <a:off x="3729" y="3393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17"/>
            <p:cNvSpPr>
              <a:spLocks noChangeAspect="1" noEditPoints="1"/>
            </p:cNvSpPr>
            <p:nvPr/>
          </p:nvSpPr>
          <p:spPr bwMode="auto">
            <a:xfrm>
              <a:off x="3871" y="2939"/>
              <a:ext cx="452" cy="513"/>
            </a:xfrm>
            <a:custGeom>
              <a:avLst/>
              <a:gdLst>
                <a:gd name="T0" fmla="*/ 528 w 327"/>
                <a:gd name="T1" fmla="*/ 29 h 370"/>
                <a:gd name="T2" fmla="*/ 528 w 327"/>
                <a:gd name="T3" fmla="*/ 379 h 370"/>
                <a:gd name="T4" fmla="*/ 625 w 327"/>
                <a:gd name="T5" fmla="*/ 193 h 370"/>
                <a:gd name="T6" fmla="*/ 475 w 327"/>
                <a:gd name="T7" fmla="*/ 304 h 370"/>
                <a:gd name="T8" fmla="*/ 496 w 327"/>
                <a:gd name="T9" fmla="*/ 324 h 370"/>
                <a:gd name="T10" fmla="*/ 475 w 327"/>
                <a:gd name="T11" fmla="*/ 60 h 370"/>
                <a:gd name="T12" fmla="*/ 424 w 327"/>
                <a:gd name="T13" fmla="*/ 273 h 370"/>
                <a:gd name="T14" fmla="*/ 478 w 327"/>
                <a:gd name="T15" fmla="*/ 193 h 370"/>
                <a:gd name="T16" fmla="*/ 424 w 327"/>
                <a:gd name="T17" fmla="*/ 133 h 370"/>
                <a:gd name="T18" fmla="*/ 424 w 327"/>
                <a:gd name="T19" fmla="*/ 273 h 370"/>
                <a:gd name="T20" fmla="*/ 97 w 327"/>
                <a:gd name="T21" fmla="*/ 29 h 370"/>
                <a:gd name="T22" fmla="*/ 76 w 327"/>
                <a:gd name="T23" fmla="*/ 8 h 370"/>
                <a:gd name="T24" fmla="*/ 88 w 327"/>
                <a:gd name="T25" fmla="*/ 383 h 370"/>
                <a:gd name="T26" fmla="*/ 129 w 327"/>
                <a:gd name="T27" fmla="*/ 324 h 370"/>
                <a:gd name="T28" fmla="*/ 149 w 327"/>
                <a:gd name="T29" fmla="*/ 304 h 370"/>
                <a:gd name="T30" fmla="*/ 149 w 327"/>
                <a:gd name="T31" fmla="*/ 60 h 370"/>
                <a:gd name="T32" fmla="*/ 129 w 327"/>
                <a:gd name="T33" fmla="*/ 324 h 370"/>
                <a:gd name="T34" fmla="*/ 203 w 327"/>
                <a:gd name="T35" fmla="*/ 273 h 370"/>
                <a:gd name="T36" fmla="*/ 203 w 327"/>
                <a:gd name="T37" fmla="*/ 133 h 370"/>
                <a:gd name="T38" fmla="*/ 147 w 327"/>
                <a:gd name="T39" fmla="*/ 193 h 370"/>
                <a:gd name="T40" fmla="*/ 419 w 327"/>
                <a:gd name="T41" fmla="*/ 519 h 370"/>
                <a:gd name="T42" fmla="*/ 339 w 327"/>
                <a:gd name="T43" fmla="*/ 280 h 370"/>
                <a:gd name="T44" fmla="*/ 376 w 327"/>
                <a:gd name="T45" fmla="*/ 148 h 370"/>
                <a:gd name="T46" fmla="*/ 314 w 327"/>
                <a:gd name="T47" fmla="*/ 254 h 370"/>
                <a:gd name="T48" fmla="*/ 339 w 327"/>
                <a:gd name="T49" fmla="*/ 136 h 370"/>
                <a:gd name="T50" fmla="*/ 351 w 327"/>
                <a:gd name="T51" fmla="*/ 110 h 370"/>
                <a:gd name="T52" fmla="*/ 286 w 327"/>
                <a:gd name="T53" fmla="*/ 280 h 370"/>
                <a:gd name="T54" fmla="*/ 206 w 327"/>
                <a:gd name="T55" fmla="*/ 521 h 370"/>
                <a:gd name="T56" fmla="*/ 104 w 327"/>
                <a:gd name="T57" fmla="*/ 682 h 370"/>
                <a:gd name="T58" fmla="*/ 111 w 327"/>
                <a:gd name="T59" fmla="*/ 711 h 370"/>
                <a:gd name="T60" fmla="*/ 311 w 327"/>
                <a:gd name="T61" fmla="*/ 636 h 370"/>
                <a:gd name="T62" fmla="*/ 511 w 327"/>
                <a:gd name="T63" fmla="*/ 711 h 370"/>
                <a:gd name="T64" fmla="*/ 524 w 327"/>
                <a:gd name="T65" fmla="*/ 686 h 370"/>
                <a:gd name="T66" fmla="*/ 350 w 327"/>
                <a:gd name="T67" fmla="*/ 438 h 370"/>
                <a:gd name="T68" fmla="*/ 311 w 327"/>
                <a:gd name="T69" fmla="*/ 305 h 370"/>
                <a:gd name="T70" fmla="*/ 364 w 327"/>
                <a:gd name="T71" fmla="*/ 471 h 370"/>
                <a:gd name="T72" fmla="*/ 250 w 327"/>
                <a:gd name="T73" fmla="*/ 499 h 370"/>
                <a:gd name="T74" fmla="*/ 311 w 327"/>
                <a:gd name="T75" fmla="*/ 523 h 370"/>
                <a:gd name="T76" fmla="*/ 311 w 327"/>
                <a:gd name="T77" fmla="*/ 548 h 370"/>
                <a:gd name="T78" fmla="*/ 446 w 327"/>
                <a:gd name="T79" fmla="*/ 681 h 370"/>
                <a:gd name="T80" fmla="*/ 144 w 327"/>
                <a:gd name="T81" fmla="*/ 681 h 370"/>
                <a:gd name="T82" fmla="*/ 311 w 327"/>
                <a:gd name="T83" fmla="*/ 578 h 370"/>
                <a:gd name="T84" fmla="*/ 480 w 327"/>
                <a:gd name="T85" fmla="*/ 681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Oval 18"/>
            <p:cNvSpPr>
              <a:spLocks noChangeAspect="1" noChangeArrowheads="1"/>
            </p:cNvSpPr>
            <p:nvPr/>
          </p:nvSpPr>
          <p:spPr bwMode="auto">
            <a:xfrm>
              <a:off x="3163" y="3336"/>
              <a:ext cx="567" cy="13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7211" name="Freeform 19"/>
            <p:cNvSpPr>
              <a:spLocks noChangeAspect="1" noEditPoints="1"/>
            </p:cNvSpPr>
            <p:nvPr/>
          </p:nvSpPr>
          <p:spPr bwMode="auto">
            <a:xfrm>
              <a:off x="3390" y="3245"/>
              <a:ext cx="132" cy="150"/>
            </a:xfrm>
            <a:custGeom>
              <a:avLst/>
              <a:gdLst>
                <a:gd name="T0" fmla="*/ 45 w 327"/>
                <a:gd name="T1" fmla="*/ 2 h 370"/>
                <a:gd name="T2" fmla="*/ 45 w 327"/>
                <a:gd name="T3" fmla="*/ 32 h 370"/>
                <a:gd name="T4" fmla="*/ 53 w 327"/>
                <a:gd name="T5" fmla="*/ 17 h 370"/>
                <a:gd name="T6" fmla="*/ 41 w 327"/>
                <a:gd name="T7" fmla="*/ 26 h 370"/>
                <a:gd name="T8" fmla="*/ 42 w 327"/>
                <a:gd name="T9" fmla="*/ 28 h 370"/>
                <a:gd name="T10" fmla="*/ 41 w 327"/>
                <a:gd name="T11" fmla="*/ 5 h 370"/>
                <a:gd name="T12" fmla="*/ 36 w 327"/>
                <a:gd name="T13" fmla="*/ 24 h 370"/>
                <a:gd name="T14" fmla="*/ 41 w 327"/>
                <a:gd name="T15" fmla="*/ 17 h 370"/>
                <a:gd name="T16" fmla="*/ 36 w 327"/>
                <a:gd name="T17" fmla="*/ 11 h 370"/>
                <a:gd name="T18" fmla="*/ 36 w 327"/>
                <a:gd name="T19" fmla="*/ 24 h 370"/>
                <a:gd name="T20" fmla="*/ 8 w 327"/>
                <a:gd name="T21" fmla="*/ 2 h 370"/>
                <a:gd name="T22" fmla="*/ 6 w 327"/>
                <a:gd name="T23" fmla="*/ 1 h 370"/>
                <a:gd name="T24" fmla="*/ 8 w 327"/>
                <a:gd name="T25" fmla="*/ 33 h 370"/>
                <a:gd name="T26" fmla="*/ 11 w 327"/>
                <a:gd name="T27" fmla="*/ 28 h 370"/>
                <a:gd name="T28" fmla="*/ 13 w 327"/>
                <a:gd name="T29" fmla="*/ 26 h 370"/>
                <a:gd name="T30" fmla="*/ 13 w 327"/>
                <a:gd name="T31" fmla="*/ 5 h 370"/>
                <a:gd name="T32" fmla="*/ 11 w 327"/>
                <a:gd name="T33" fmla="*/ 28 h 370"/>
                <a:gd name="T34" fmla="*/ 17 w 327"/>
                <a:gd name="T35" fmla="*/ 24 h 370"/>
                <a:gd name="T36" fmla="*/ 17 w 327"/>
                <a:gd name="T37" fmla="*/ 11 h 370"/>
                <a:gd name="T38" fmla="*/ 13 w 327"/>
                <a:gd name="T39" fmla="*/ 17 h 370"/>
                <a:gd name="T40" fmla="*/ 36 w 327"/>
                <a:gd name="T41" fmla="*/ 44 h 370"/>
                <a:gd name="T42" fmla="*/ 29 w 327"/>
                <a:gd name="T43" fmla="*/ 24 h 370"/>
                <a:gd name="T44" fmla="*/ 32 w 327"/>
                <a:gd name="T45" fmla="*/ 13 h 370"/>
                <a:gd name="T46" fmla="*/ 27 w 327"/>
                <a:gd name="T47" fmla="*/ 22 h 370"/>
                <a:gd name="T48" fmla="*/ 29 w 327"/>
                <a:gd name="T49" fmla="*/ 12 h 370"/>
                <a:gd name="T50" fmla="*/ 30 w 327"/>
                <a:gd name="T51" fmla="*/ 9 h 370"/>
                <a:gd name="T52" fmla="*/ 25 w 327"/>
                <a:gd name="T53" fmla="*/ 24 h 370"/>
                <a:gd name="T54" fmla="*/ 18 w 327"/>
                <a:gd name="T55" fmla="*/ 45 h 370"/>
                <a:gd name="T56" fmla="*/ 9 w 327"/>
                <a:gd name="T57" fmla="*/ 58 h 370"/>
                <a:gd name="T58" fmla="*/ 9 w 327"/>
                <a:gd name="T59" fmla="*/ 61 h 370"/>
                <a:gd name="T60" fmla="*/ 27 w 327"/>
                <a:gd name="T61" fmla="*/ 54 h 370"/>
                <a:gd name="T62" fmla="*/ 44 w 327"/>
                <a:gd name="T63" fmla="*/ 61 h 370"/>
                <a:gd name="T64" fmla="*/ 45 w 327"/>
                <a:gd name="T65" fmla="*/ 59 h 370"/>
                <a:gd name="T66" fmla="*/ 30 w 327"/>
                <a:gd name="T67" fmla="*/ 37 h 370"/>
                <a:gd name="T68" fmla="*/ 27 w 327"/>
                <a:gd name="T69" fmla="*/ 26 h 370"/>
                <a:gd name="T70" fmla="*/ 31 w 327"/>
                <a:gd name="T71" fmla="*/ 40 h 370"/>
                <a:gd name="T72" fmla="*/ 21 w 327"/>
                <a:gd name="T73" fmla="*/ 43 h 370"/>
                <a:gd name="T74" fmla="*/ 27 w 327"/>
                <a:gd name="T75" fmla="*/ 45 h 370"/>
                <a:gd name="T76" fmla="*/ 27 w 327"/>
                <a:gd name="T77" fmla="*/ 47 h 370"/>
                <a:gd name="T78" fmla="*/ 38 w 327"/>
                <a:gd name="T79" fmla="*/ 58 h 370"/>
                <a:gd name="T80" fmla="*/ 12 w 327"/>
                <a:gd name="T81" fmla="*/ 58 h 370"/>
                <a:gd name="T82" fmla="*/ 27 w 327"/>
                <a:gd name="T83" fmla="*/ 49 h 370"/>
                <a:gd name="T84" fmla="*/ 41 w 327"/>
                <a:gd name="T85" fmla="*/ 58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7B0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20"/>
            <p:cNvSpPr>
              <a:spLocks noChangeAspect="1" noEditPoints="1"/>
            </p:cNvSpPr>
            <p:nvPr/>
          </p:nvSpPr>
          <p:spPr bwMode="auto">
            <a:xfrm>
              <a:off x="3299" y="3321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Oval 21"/>
            <p:cNvSpPr>
              <a:spLocks noChangeAspect="1" noChangeArrowheads="1"/>
            </p:cNvSpPr>
            <p:nvPr/>
          </p:nvSpPr>
          <p:spPr bwMode="auto">
            <a:xfrm>
              <a:off x="4524" y="3364"/>
              <a:ext cx="567" cy="13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7214" name="Freeform 22"/>
            <p:cNvSpPr>
              <a:spLocks noChangeAspect="1" noEditPoints="1"/>
            </p:cNvSpPr>
            <p:nvPr/>
          </p:nvSpPr>
          <p:spPr bwMode="auto">
            <a:xfrm>
              <a:off x="4751" y="3273"/>
              <a:ext cx="132" cy="150"/>
            </a:xfrm>
            <a:custGeom>
              <a:avLst/>
              <a:gdLst>
                <a:gd name="T0" fmla="*/ 45 w 327"/>
                <a:gd name="T1" fmla="*/ 2 h 370"/>
                <a:gd name="T2" fmla="*/ 45 w 327"/>
                <a:gd name="T3" fmla="*/ 32 h 370"/>
                <a:gd name="T4" fmla="*/ 53 w 327"/>
                <a:gd name="T5" fmla="*/ 17 h 370"/>
                <a:gd name="T6" fmla="*/ 41 w 327"/>
                <a:gd name="T7" fmla="*/ 26 h 370"/>
                <a:gd name="T8" fmla="*/ 42 w 327"/>
                <a:gd name="T9" fmla="*/ 28 h 370"/>
                <a:gd name="T10" fmla="*/ 41 w 327"/>
                <a:gd name="T11" fmla="*/ 5 h 370"/>
                <a:gd name="T12" fmla="*/ 36 w 327"/>
                <a:gd name="T13" fmla="*/ 24 h 370"/>
                <a:gd name="T14" fmla="*/ 41 w 327"/>
                <a:gd name="T15" fmla="*/ 17 h 370"/>
                <a:gd name="T16" fmla="*/ 36 w 327"/>
                <a:gd name="T17" fmla="*/ 11 h 370"/>
                <a:gd name="T18" fmla="*/ 36 w 327"/>
                <a:gd name="T19" fmla="*/ 24 h 370"/>
                <a:gd name="T20" fmla="*/ 8 w 327"/>
                <a:gd name="T21" fmla="*/ 2 h 370"/>
                <a:gd name="T22" fmla="*/ 6 w 327"/>
                <a:gd name="T23" fmla="*/ 1 h 370"/>
                <a:gd name="T24" fmla="*/ 8 w 327"/>
                <a:gd name="T25" fmla="*/ 33 h 370"/>
                <a:gd name="T26" fmla="*/ 11 w 327"/>
                <a:gd name="T27" fmla="*/ 28 h 370"/>
                <a:gd name="T28" fmla="*/ 13 w 327"/>
                <a:gd name="T29" fmla="*/ 26 h 370"/>
                <a:gd name="T30" fmla="*/ 13 w 327"/>
                <a:gd name="T31" fmla="*/ 5 h 370"/>
                <a:gd name="T32" fmla="*/ 11 w 327"/>
                <a:gd name="T33" fmla="*/ 28 h 370"/>
                <a:gd name="T34" fmla="*/ 17 w 327"/>
                <a:gd name="T35" fmla="*/ 24 h 370"/>
                <a:gd name="T36" fmla="*/ 17 w 327"/>
                <a:gd name="T37" fmla="*/ 11 h 370"/>
                <a:gd name="T38" fmla="*/ 13 w 327"/>
                <a:gd name="T39" fmla="*/ 17 h 370"/>
                <a:gd name="T40" fmla="*/ 36 w 327"/>
                <a:gd name="T41" fmla="*/ 44 h 370"/>
                <a:gd name="T42" fmla="*/ 29 w 327"/>
                <a:gd name="T43" fmla="*/ 24 h 370"/>
                <a:gd name="T44" fmla="*/ 32 w 327"/>
                <a:gd name="T45" fmla="*/ 13 h 370"/>
                <a:gd name="T46" fmla="*/ 27 w 327"/>
                <a:gd name="T47" fmla="*/ 22 h 370"/>
                <a:gd name="T48" fmla="*/ 29 w 327"/>
                <a:gd name="T49" fmla="*/ 12 h 370"/>
                <a:gd name="T50" fmla="*/ 30 w 327"/>
                <a:gd name="T51" fmla="*/ 9 h 370"/>
                <a:gd name="T52" fmla="*/ 25 w 327"/>
                <a:gd name="T53" fmla="*/ 24 h 370"/>
                <a:gd name="T54" fmla="*/ 18 w 327"/>
                <a:gd name="T55" fmla="*/ 45 h 370"/>
                <a:gd name="T56" fmla="*/ 9 w 327"/>
                <a:gd name="T57" fmla="*/ 58 h 370"/>
                <a:gd name="T58" fmla="*/ 9 w 327"/>
                <a:gd name="T59" fmla="*/ 61 h 370"/>
                <a:gd name="T60" fmla="*/ 27 w 327"/>
                <a:gd name="T61" fmla="*/ 54 h 370"/>
                <a:gd name="T62" fmla="*/ 44 w 327"/>
                <a:gd name="T63" fmla="*/ 61 h 370"/>
                <a:gd name="T64" fmla="*/ 45 w 327"/>
                <a:gd name="T65" fmla="*/ 59 h 370"/>
                <a:gd name="T66" fmla="*/ 30 w 327"/>
                <a:gd name="T67" fmla="*/ 37 h 370"/>
                <a:gd name="T68" fmla="*/ 27 w 327"/>
                <a:gd name="T69" fmla="*/ 26 h 370"/>
                <a:gd name="T70" fmla="*/ 31 w 327"/>
                <a:gd name="T71" fmla="*/ 40 h 370"/>
                <a:gd name="T72" fmla="*/ 21 w 327"/>
                <a:gd name="T73" fmla="*/ 43 h 370"/>
                <a:gd name="T74" fmla="*/ 27 w 327"/>
                <a:gd name="T75" fmla="*/ 45 h 370"/>
                <a:gd name="T76" fmla="*/ 27 w 327"/>
                <a:gd name="T77" fmla="*/ 47 h 370"/>
                <a:gd name="T78" fmla="*/ 38 w 327"/>
                <a:gd name="T79" fmla="*/ 58 h 370"/>
                <a:gd name="T80" fmla="*/ 12 w 327"/>
                <a:gd name="T81" fmla="*/ 58 h 370"/>
                <a:gd name="T82" fmla="*/ 27 w 327"/>
                <a:gd name="T83" fmla="*/ 49 h 370"/>
                <a:gd name="T84" fmla="*/ 41 w 327"/>
                <a:gd name="T85" fmla="*/ 58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7B0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23"/>
            <p:cNvSpPr>
              <a:spLocks noChangeAspect="1" noEditPoints="1"/>
            </p:cNvSpPr>
            <p:nvPr/>
          </p:nvSpPr>
          <p:spPr bwMode="auto">
            <a:xfrm>
              <a:off x="4683" y="3364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24"/>
            <p:cNvSpPr>
              <a:spLocks noChangeAspect="1" noEditPoints="1"/>
            </p:cNvSpPr>
            <p:nvPr/>
          </p:nvSpPr>
          <p:spPr bwMode="auto">
            <a:xfrm>
              <a:off x="4955" y="3319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AutoShape 25"/>
            <p:cNvSpPr>
              <a:spLocks noChangeArrowheads="1"/>
            </p:cNvSpPr>
            <p:nvPr/>
          </p:nvSpPr>
          <p:spPr bwMode="auto">
            <a:xfrm rot="3965561">
              <a:off x="3561" y="2684"/>
              <a:ext cx="311" cy="255"/>
            </a:xfrm>
            <a:prstGeom prst="rightArrow">
              <a:avLst>
                <a:gd name="adj1" fmla="val 50000"/>
                <a:gd name="adj2" fmla="val 30490"/>
              </a:avLst>
            </a:prstGeom>
            <a:solidFill>
              <a:srgbClr val="FAB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72000" rIns="720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/>
            </a:p>
          </p:txBody>
        </p:sp>
        <p:sp>
          <p:nvSpPr>
            <p:cNvPr id="7218" name="Text Box 26"/>
            <p:cNvSpPr txBox="1">
              <a:spLocks noChangeArrowheads="1"/>
            </p:cNvSpPr>
            <p:nvPr/>
          </p:nvSpPr>
          <p:spPr bwMode="auto">
            <a:xfrm>
              <a:off x="3730" y="3620"/>
              <a:ext cx="15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400" b="0" dirty="0" smtClean="0"/>
                <a:t>Small </a:t>
              </a:r>
              <a:r>
                <a:rPr lang="en-US" altLang="en-US" sz="2400" b="0" dirty="0"/>
                <a:t>cells</a:t>
              </a:r>
            </a:p>
          </p:txBody>
        </p:sp>
      </p:grpSp>
      <p:grpSp>
        <p:nvGrpSpPr>
          <p:cNvPr id="7177" name="Group 27"/>
          <p:cNvGrpSpPr>
            <a:grpSpLocks/>
          </p:cNvGrpSpPr>
          <p:nvPr/>
        </p:nvGrpSpPr>
        <p:grpSpPr bwMode="auto">
          <a:xfrm>
            <a:off x="792163" y="4305301"/>
            <a:ext cx="3595687" cy="2081213"/>
            <a:chOff x="499" y="2600"/>
            <a:chExt cx="2265" cy="1311"/>
          </a:xfrm>
        </p:grpSpPr>
        <p:sp>
          <p:nvSpPr>
            <p:cNvPr id="7192" name="Oval 28"/>
            <p:cNvSpPr>
              <a:spLocks noChangeArrowheads="1"/>
            </p:cNvSpPr>
            <p:nvPr/>
          </p:nvSpPr>
          <p:spPr bwMode="auto">
            <a:xfrm>
              <a:off x="499" y="3250"/>
              <a:ext cx="2265" cy="317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7193" name="Freeform 29"/>
            <p:cNvSpPr>
              <a:spLocks noChangeAspect="1" noEditPoints="1"/>
            </p:cNvSpPr>
            <p:nvPr/>
          </p:nvSpPr>
          <p:spPr bwMode="auto">
            <a:xfrm>
              <a:off x="1912" y="2882"/>
              <a:ext cx="523" cy="513"/>
            </a:xfrm>
            <a:custGeom>
              <a:avLst/>
              <a:gdLst>
                <a:gd name="T0" fmla="*/ 705 w 327"/>
                <a:gd name="T1" fmla="*/ 29 h 370"/>
                <a:gd name="T2" fmla="*/ 705 w 327"/>
                <a:gd name="T3" fmla="*/ 379 h 370"/>
                <a:gd name="T4" fmla="*/ 836 w 327"/>
                <a:gd name="T5" fmla="*/ 193 h 370"/>
                <a:gd name="T6" fmla="*/ 637 w 327"/>
                <a:gd name="T7" fmla="*/ 304 h 370"/>
                <a:gd name="T8" fmla="*/ 665 w 327"/>
                <a:gd name="T9" fmla="*/ 324 h 370"/>
                <a:gd name="T10" fmla="*/ 637 w 327"/>
                <a:gd name="T11" fmla="*/ 60 h 370"/>
                <a:gd name="T12" fmla="*/ 568 w 327"/>
                <a:gd name="T13" fmla="*/ 273 h 370"/>
                <a:gd name="T14" fmla="*/ 640 w 327"/>
                <a:gd name="T15" fmla="*/ 193 h 370"/>
                <a:gd name="T16" fmla="*/ 568 w 327"/>
                <a:gd name="T17" fmla="*/ 133 h 370"/>
                <a:gd name="T18" fmla="*/ 568 w 327"/>
                <a:gd name="T19" fmla="*/ 273 h 370"/>
                <a:gd name="T20" fmla="*/ 131 w 327"/>
                <a:gd name="T21" fmla="*/ 29 h 370"/>
                <a:gd name="T22" fmla="*/ 102 w 327"/>
                <a:gd name="T23" fmla="*/ 8 h 370"/>
                <a:gd name="T24" fmla="*/ 118 w 327"/>
                <a:gd name="T25" fmla="*/ 383 h 370"/>
                <a:gd name="T26" fmla="*/ 171 w 327"/>
                <a:gd name="T27" fmla="*/ 324 h 370"/>
                <a:gd name="T28" fmla="*/ 200 w 327"/>
                <a:gd name="T29" fmla="*/ 304 h 370"/>
                <a:gd name="T30" fmla="*/ 200 w 327"/>
                <a:gd name="T31" fmla="*/ 60 h 370"/>
                <a:gd name="T32" fmla="*/ 171 w 327"/>
                <a:gd name="T33" fmla="*/ 324 h 370"/>
                <a:gd name="T34" fmla="*/ 272 w 327"/>
                <a:gd name="T35" fmla="*/ 273 h 370"/>
                <a:gd name="T36" fmla="*/ 272 w 327"/>
                <a:gd name="T37" fmla="*/ 133 h 370"/>
                <a:gd name="T38" fmla="*/ 197 w 327"/>
                <a:gd name="T39" fmla="*/ 193 h 370"/>
                <a:gd name="T40" fmla="*/ 560 w 327"/>
                <a:gd name="T41" fmla="*/ 519 h 370"/>
                <a:gd name="T42" fmla="*/ 453 w 327"/>
                <a:gd name="T43" fmla="*/ 280 h 370"/>
                <a:gd name="T44" fmla="*/ 504 w 327"/>
                <a:gd name="T45" fmla="*/ 148 h 370"/>
                <a:gd name="T46" fmla="*/ 419 w 327"/>
                <a:gd name="T47" fmla="*/ 254 h 370"/>
                <a:gd name="T48" fmla="*/ 453 w 327"/>
                <a:gd name="T49" fmla="*/ 136 h 370"/>
                <a:gd name="T50" fmla="*/ 470 w 327"/>
                <a:gd name="T51" fmla="*/ 110 h 370"/>
                <a:gd name="T52" fmla="*/ 384 w 327"/>
                <a:gd name="T53" fmla="*/ 280 h 370"/>
                <a:gd name="T54" fmla="*/ 277 w 327"/>
                <a:gd name="T55" fmla="*/ 521 h 370"/>
                <a:gd name="T56" fmla="*/ 138 w 327"/>
                <a:gd name="T57" fmla="*/ 682 h 370"/>
                <a:gd name="T58" fmla="*/ 149 w 327"/>
                <a:gd name="T59" fmla="*/ 711 h 370"/>
                <a:gd name="T60" fmla="*/ 417 w 327"/>
                <a:gd name="T61" fmla="*/ 636 h 370"/>
                <a:gd name="T62" fmla="*/ 686 w 327"/>
                <a:gd name="T63" fmla="*/ 711 h 370"/>
                <a:gd name="T64" fmla="*/ 701 w 327"/>
                <a:gd name="T65" fmla="*/ 686 h 370"/>
                <a:gd name="T66" fmla="*/ 469 w 327"/>
                <a:gd name="T67" fmla="*/ 438 h 370"/>
                <a:gd name="T68" fmla="*/ 417 w 327"/>
                <a:gd name="T69" fmla="*/ 305 h 370"/>
                <a:gd name="T70" fmla="*/ 486 w 327"/>
                <a:gd name="T71" fmla="*/ 471 h 370"/>
                <a:gd name="T72" fmla="*/ 336 w 327"/>
                <a:gd name="T73" fmla="*/ 499 h 370"/>
                <a:gd name="T74" fmla="*/ 417 w 327"/>
                <a:gd name="T75" fmla="*/ 523 h 370"/>
                <a:gd name="T76" fmla="*/ 417 w 327"/>
                <a:gd name="T77" fmla="*/ 548 h 370"/>
                <a:gd name="T78" fmla="*/ 598 w 327"/>
                <a:gd name="T79" fmla="*/ 681 h 370"/>
                <a:gd name="T80" fmla="*/ 192 w 327"/>
                <a:gd name="T81" fmla="*/ 681 h 370"/>
                <a:gd name="T82" fmla="*/ 417 w 327"/>
                <a:gd name="T83" fmla="*/ 578 h 370"/>
                <a:gd name="T84" fmla="*/ 641 w 327"/>
                <a:gd name="T85" fmla="*/ 681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30"/>
            <p:cNvSpPr>
              <a:spLocks noChangeAspect="1" noEditPoints="1"/>
            </p:cNvSpPr>
            <p:nvPr/>
          </p:nvSpPr>
          <p:spPr bwMode="auto">
            <a:xfrm>
              <a:off x="1957" y="3410"/>
              <a:ext cx="103" cy="135"/>
            </a:xfrm>
            <a:custGeom>
              <a:avLst/>
              <a:gdLst>
                <a:gd name="T0" fmla="*/ 34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34 w 292"/>
                <a:gd name="T7" fmla="*/ 8 h 444"/>
                <a:gd name="T8" fmla="*/ 36 w 292"/>
                <a:gd name="T9" fmla="*/ 11 h 444"/>
                <a:gd name="T10" fmla="*/ 33 w 292"/>
                <a:gd name="T11" fmla="*/ 2 h 444"/>
                <a:gd name="T12" fmla="*/ 26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36 w 292"/>
                <a:gd name="T19" fmla="*/ 36 h 444"/>
                <a:gd name="T20" fmla="*/ 33 w 292"/>
                <a:gd name="T21" fmla="*/ 18 h 444"/>
                <a:gd name="T22" fmla="*/ 29 w 292"/>
                <a:gd name="T23" fmla="*/ 5 h 444"/>
                <a:gd name="T24" fmla="*/ 4 w 292"/>
                <a:gd name="T25" fmla="*/ 8 h 444"/>
                <a:gd name="T26" fmla="*/ 7 w 292"/>
                <a:gd name="T27" fmla="*/ 21 h 444"/>
                <a:gd name="T28" fmla="*/ 33 w 292"/>
                <a:gd name="T29" fmla="*/ 18 h 444"/>
                <a:gd name="T30" fmla="*/ 29 w 292"/>
                <a:gd name="T31" fmla="*/ 19 h 444"/>
                <a:gd name="T32" fmla="*/ 5 w 292"/>
                <a:gd name="T33" fmla="*/ 18 h 444"/>
                <a:gd name="T34" fmla="*/ 7 w 292"/>
                <a:gd name="T35" fmla="*/ 7 h 444"/>
                <a:gd name="T36" fmla="*/ 31 w 292"/>
                <a:gd name="T37" fmla="*/ 8 h 444"/>
                <a:gd name="T38" fmla="*/ 15 w 292"/>
                <a:gd name="T39" fmla="*/ 39 h 444"/>
                <a:gd name="T40" fmla="*/ 14 w 292"/>
                <a:gd name="T41" fmla="*/ 38 h 444"/>
                <a:gd name="T42" fmla="*/ 19 w 292"/>
                <a:gd name="T43" fmla="*/ 38 h 444"/>
                <a:gd name="T44" fmla="*/ 22 w 292"/>
                <a:gd name="T45" fmla="*/ 39 h 444"/>
                <a:gd name="T46" fmla="*/ 20 w 292"/>
                <a:gd name="T47" fmla="*/ 38 h 444"/>
                <a:gd name="T48" fmla="*/ 11 w 292"/>
                <a:gd name="T49" fmla="*/ 23 h 444"/>
                <a:gd name="T50" fmla="*/ 5 w 292"/>
                <a:gd name="T51" fmla="*/ 25 h 444"/>
                <a:gd name="T52" fmla="*/ 12 w 292"/>
                <a:gd name="T53" fmla="*/ 25 h 444"/>
                <a:gd name="T54" fmla="*/ 20 w 292"/>
                <a:gd name="T55" fmla="*/ 26 h 444"/>
                <a:gd name="T56" fmla="*/ 20 w 292"/>
                <a:gd name="T57" fmla="*/ 23 h 444"/>
                <a:gd name="T58" fmla="*/ 14 w 292"/>
                <a:gd name="T59" fmla="*/ 25 h 444"/>
                <a:gd name="T60" fmla="*/ 30 w 292"/>
                <a:gd name="T61" fmla="*/ 23 h 444"/>
                <a:gd name="T62" fmla="*/ 24 w 292"/>
                <a:gd name="T63" fmla="*/ 25 h 444"/>
                <a:gd name="T64" fmla="*/ 32 w 292"/>
                <a:gd name="T65" fmla="*/ 25 h 444"/>
                <a:gd name="T66" fmla="*/ 11 w 292"/>
                <a:gd name="T67" fmla="*/ 27 h 444"/>
                <a:gd name="T68" fmla="*/ 5 w 292"/>
                <a:gd name="T69" fmla="*/ 30 h 444"/>
                <a:gd name="T70" fmla="*/ 12 w 292"/>
                <a:gd name="T71" fmla="*/ 30 h 444"/>
                <a:gd name="T72" fmla="*/ 17 w 292"/>
                <a:gd name="T73" fmla="*/ 31 h 444"/>
                <a:gd name="T74" fmla="*/ 22 w 292"/>
                <a:gd name="T75" fmla="*/ 29 h 444"/>
                <a:gd name="T76" fmla="*/ 14 w 292"/>
                <a:gd name="T77" fmla="*/ 29 h 444"/>
                <a:gd name="T78" fmla="*/ 30 w 292"/>
                <a:gd name="T79" fmla="*/ 27 h 444"/>
                <a:gd name="T80" fmla="*/ 24 w 292"/>
                <a:gd name="T81" fmla="*/ 30 h 444"/>
                <a:gd name="T82" fmla="*/ 32 w 292"/>
                <a:gd name="T83" fmla="*/ 30 h 444"/>
                <a:gd name="T84" fmla="*/ 7 w 292"/>
                <a:gd name="T85" fmla="*/ 32 h 444"/>
                <a:gd name="T86" fmla="*/ 7 w 292"/>
                <a:gd name="T87" fmla="*/ 36 h 444"/>
                <a:gd name="T88" fmla="*/ 12 w 292"/>
                <a:gd name="T89" fmla="*/ 34 h 444"/>
                <a:gd name="T90" fmla="*/ 22 w 292"/>
                <a:gd name="T91" fmla="*/ 34 h 444"/>
                <a:gd name="T92" fmla="*/ 14 w 292"/>
                <a:gd name="T93" fmla="*/ 34 h 444"/>
                <a:gd name="T94" fmla="*/ 20 w 292"/>
                <a:gd name="T95" fmla="*/ 36 h 444"/>
                <a:gd name="T96" fmla="*/ 26 w 292"/>
                <a:gd name="T97" fmla="*/ 32 h 444"/>
                <a:gd name="T98" fmla="*/ 26 w 292"/>
                <a:gd name="T99" fmla="*/ 36 h 444"/>
                <a:gd name="T100" fmla="*/ 32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31"/>
            <p:cNvSpPr>
              <a:spLocks noChangeAspect="1" noEditPoints="1"/>
            </p:cNvSpPr>
            <p:nvPr/>
          </p:nvSpPr>
          <p:spPr bwMode="auto">
            <a:xfrm>
              <a:off x="1715" y="3279"/>
              <a:ext cx="103" cy="135"/>
            </a:xfrm>
            <a:custGeom>
              <a:avLst/>
              <a:gdLst>
                <a:gd name="T0" fmla="*/ 34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34 w 292"/>
                <a:gd name="T7" fmla="*/ 8 h 444"/>
                <a:gd name="T8" fmla="*/ 36 w 292"/>
                <a:gd name="T9" fmla="*/ 11 h 444"/>
                <a:gd name="T10" fmla="*/ 33 w 292"/>
                <a:gd name="T11" fmla="*/ 2 h 444"/>
                <a:gd name="T12" fmla="*/ 26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36 w 292"/>
                <a:gd name="T19" fmla="*/ 36 h 444"/>
                <a:gd name="T20" fmla="*/ 33 w 292"/>
                <a:gd name="T21" fmla="*/ 18 h 444"/>
                <a:gd name="T22" fmla="*/ 29 w 292"/>
                <a:gd name="T23" fmla="*/ 5 h 444"/>
                <a:gd name="T24" fmla="*/ 4 w 292"/>
                <a:gd name="T25" fmla="*/ 8 h 444"/>
                <a:gd name="T26" fmla="*/ 7 w 292"/>
                <a:gd name="T27" fmla="*/ 21 h 444"/>
                <a:gd name="T28" fmla="*/ 33 w 292"/>
                <a:gd name="T29" fmla="*/ 18 h 444"/>
                <a:gd name="T30" fmla="*/ 29 w 292"/>
                <a:gd name="T31" fmla="*/ 19 h 444"/>
                <a:gd name="T32" fmla="*/ 5 w 292"/>
                <a:gd name="T33" fmla="*/ 18 h 444"/>
                <a:gd name="T34" fmla="*/ 7 w 292"/>
                <a:gd name="T35" fmla="*/ 7 h 444"/>
                <a:gd name="T36" fmla="*/ 31 w 292"/>
                <a:gd name="T37" fmla="*/ 8 h 444"/>
                <a:gd name="T38" fmla="*/ 15 w 292"/>
                <a:gd name="T39" fmla="*/ 39 h 444"/>
                <a:gd name="T40" fmla="*/ 14 w 292"/>
                <a:gd name="T41" fmla="*/ 38 h 444"/>
                <a:gd name="T42" fmla="*/ 19 w 292"/>
                <a:gd name="T43" fmla="*/ 38 h 444"/>
                <a:gd name="T44" fmla="*/ 22 w 292"/>
                <a:gd name="T45" fmla="*/ 39 h 444"/>
                <a:gd name="T46" fmla="*/ 20 w 292"/>
                <a:gd name="T47" fmla="*/ 38 h 444"/>
                <a:gd name="T48" fmla="*/ 11 w 292"/>
                <a:gd name="T49" fmla="*/ 23 h 444"/>
                <a:gd name="T50" fmla="*/ 5 w 292"/>
                <a:gd name="T51" fmla="*/ 25 h 444"/>
                <a:gd name="T52" fmla="*/ 12 w 292"/>
                <a:gd name="T53" fmla="*/ 25 h 444"/>
                <a:gd name="T54" fmla="*/ 20 w 292"/>
                <a:gd name="T55" fmla="*/ 26 h 444"/>
                <a:gd name="T56" fmla="*/ 20 w 292"/>
                <a:gd name="T57" fmla="*/ 23 h 444"/>
                <a:gd name="T58" fmla="*/ 14 w 292"/>
                <a:gd name="T59" fmla="*/ 25 h 444"/>
                <a:gd name="T60" fmla="*/ 30 w 292"/>
                <a:gd name="T61" fmla="*/ 23 h 444"/>
                <a:gd name="T62" fmla="*/ 24 w 292"/>
                <a:gd name="T63" fmla="*/ 25 h 444"/>
                <a:gd name="T64" fmla="*/ 32 w 292"/>
                <a:gd name="T65" fmla="*/ 25 h 444"/>
                <a:gd name="T66" fmla="*/ 11 w 292"/>
                <a:gd name="T67" fmla="*/ 27 h 444"/>
                <a:gd name="T68" fmla="*/ 5 w 292"/>
                <a:gd name="T69" fmla="*/ 30 h 444"/>
                <a:gd name="T70" fmla="*/ 12 w 292"/>
                <a:gd name="T71" fmla="*/ 30 h 444"/>
                <a:gd name="T72" fmla="*/ 17 w 292"/>
                <a:gd name="T73" fmla="*/ 31 h 444"/>
                <a:gd name="T74" fmla="*/ 22 w 292"/>
                <a:gd name="T75" fmla="*/ 29 h 444"/>
                <a:gd name="T76" fmla="*/ 14 w 292"/>
                <a:gd name="T77" fmla="*/ 29 h 444"/>
                <a:gd name="T78" fmla="*/ 30 w 292"/>
                <a:gd name="T79" fmla="*/ 27 h 444"/>
                <a:gd name="T80" fmla="*/ 24 w 292"/>
                <a:gd name="T81" fmla="*/ 30 h 444"/>
                <a:gd name="T82" fmla="*/ 32 w 292"/>
                <a:gd name="T83" fmla="*/ 30 h 444"/>
                <a:gd name="T84" fmla="*/ 7 w 292"/>
                <a:gd name="T85" fmla="*/ 32 h 444"/>
                <a:gd name="T86" fmla="*/ 7 w 292"/>
                <a:gd name="T87" fmla="*/ 36 h 444"/>
                <a:gd name="T88" fmla="*/ 12 w 292"/>
                <a:gd name="T89" fmla="*/ 34 h 444"/>
                <a:gd name="T90" fmla="*/ 22 w 292"/>
                <a:gd name="T91" fmla="*/ 34 h 444"/>
                <a:gd name="T92" fmla="*/ 14 w 292"/>
                <a:gd name="T93" fmla="*/ 34 h 444"/>
                <a:gd name="T94" fmla="*/ 20 w 292"/>
                <a:gd name="T95" fmla="*/ 36 h 444"/>
                <a:gd name="T96" fmla="*/ 26 w 292"/>
                <a:gd name="T97" fmla="*/ 32 h 444"/>
                <a:gd name="T98" fmla="*/ 26 w 292"/>
                <a:gd name="T99" fmla="*/ 36 h 444"/>
                <a:gd name="T100" fmla="*/ 32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32"/>
            <p:cNvSpPr>
              <a:spLocks noChangeAspect="1" noEditPoints="1"/>
            </p:cNvSpPr>
            <p:nvPr/>
          </p:nvSpPr>
          <p:spPr bwMode="auto">
            <a:xfrm>
              <a:off x="1157" y="3392"/>
              <a:ext cx="103" cy="135"/>
            </a:xfrm>
            <a:custGeom>
              <a:avLst/>
              <a:gdLst>
                <a:gd name="T0" fmla="*/ 34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34 w 292"/>
                <a:gd name="T7" fmla="*/ 8 h 444"/>
                <a:gd name="T8" fmla="*/ 36 w 292"/>
                <a:gd name="T9" fmla="*/ 11 h 444"/>
                <a:gd name="T10" fmla="*/ 33 w 292"/>
                <a:gd name="T11" fmla="*/ 2 h 444"/>
                <a:gd name="T12" fmla="*/ 26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36 w 292"/>
                <a:gd name="T19" fmla="*/ 36 h 444"/>
                <a:gd name="T20" fmla="*/ 33 w 292"/>
                <a:gd name="T21" fmla="*/ 18 h 444"/>
                <a:gd name="T22" fmla="*/ 29 w 292"/>
                <a:gd name="T23" fmla="*/ 5 h 444"/>
                <a:gd name="T24" fmla="*/ 4 w 292"/>
                <a:gd name="T25" fmla="*/ 8 h 444"/>
                <a:gd name="T26" fmla="*/ 7 w 292"/>
                <a:gd name="T27" fmla="*/ 21 h 444"/>
                <a:gd name="T28" fmla="*/ 33 w 292"/>
                <a:gd name="T29" fmla="*/ 18 h 444"/>
                <a:gd name="T30" fmla="*/ 29 w 292"/>
                <a:gd name="T31" fmla="*/ 19 h 444"/>
                <a:gd name="T32" fmla="*/ 5 w 292"/>
                <a:gd name="T33" fmla="*/ 18 h 444"/>
                <a:gd name="T34" fmla="*/ 7 w 292"/>
                <a:gd name="T35" fmla="*/ 7 h 444"/>
                <a:gd name="T36" fmla="*/ 31 w 292"/>
                <a:gd name="T37" fmla="*/ 8 h 444"/>
                <a:gd name="T38" fmla="*/ 15 w 292"/>
                <a:gd name="T39" fmla="*/ 39 h 444"/>
                <a:gd name="T40" fmla="*/ 14 w 292"/>
                <a:gd name="T41" fmla="*/ 38 h 444"/>
                <a:gd name="T42" fmla="*/ 19 w 292"/>
                <a:gd name="T43" fmla="*/ 38 h 444"/>
                <a:gd name="T44" fmla="*/ 22 w 292"/>
                <a:gd name="T45" fmla="*/ 39 h 444"/>
                <a:gd name="T46" fmla="*/ 20 w 292"/>
                <a:gd name="T47" fmla="*/ 38 h 444"/>
                <a:gd name="T48" fmla="*/ 11 w 292"/>
                <a:gd name="T49" fmla="*/ 23 h 444"/>
                <a:gd name="T50" fmla="*/ 5 w 292"/>
                <a:gd name="T51" fmla="*/ 25 h 444"/>
                <a:gd name="T52" fmla="*/ 12 w 292"/>
                <a:gd name="T53" fmla="*/ 25 h 444"/>
                <a:gd name="T54" fmla="*/ 20 w 292"/>
                <a:gd name="T55" fmla="*/ 26 h 444"/>
                <a:gd name="T56" fmla="*/ 20 w 292"/>
                <a:gd name="T57" fmla="*/ 23 h 444"/>
                <a:gd name="T58" fmla="*/ 14 w 292"/>
                <a:gd name="T59" fmla="*/ 25 h 444"/>
                <a:gd name="T60" fmla="*/ 30 w 292"/>
                <a:gd name="T61" fmla="*/ 23 h 444"/>
                <a:gd name="T62" fmla="*/ 24 w 292"/>
                <a:gd name="T63" fmla="*/ 25 h 444"/>
                <a:gd name="T64" fmla="*/ 32 w 292"/>
                <a:gd name="T65" fmla="*/ 25 h 444"/>
                <a:gd name="T66" fmla="*/ 11 w 292"/>
                <a:gd name="T67" fmla="*/ 27 h 444"/>
                <a:gd name="T68" fmla="*/ 5 w 292"/>
                <a:gd name="T69" fmla="*/ 30 h 444"/>
                <a:gd name="T70" fmla="*/ 12 w 292"/>
                <a:gd name="T71" fmla="*/ 30 h 444"/>
                <a:gd name="T72" fmla="*/ 17 w 292"/>
                <a:gd name="T73" fmla="*/ 31 h 444"/>
                <a:gd name="T74" fmla="*/ 22 w 292"/>
                <a:gd name="T75" fmla="*/ 29 h 444"/>
                <a:gd name="T76" fmla="*/ 14 w 292"/>
                <a:gd name="T77" fmla="*/ 29 h 444"/>
                <a:gd name="T78" fmla="*/ 30 w 292"/>
                <a:gd name="T79" fmla="*/ 27 h 444"/>
                <a:gd name="T80" fmla="*/ 24 w 292"/>
                <a:gd name="T81" fmla="*/ 30 h 444"/>
                <a:gd name="T82" fmla="*/ 32 w 292"/>
                <a:gd name="T83" fmla="*/ 30 h 444"/>
                <a:gd name="T84" fmla="*/ 7 w 292"/>
                <a:gd name="T85" fmla="*/ 32 h 444"/>
                <a:gd name="T86" fmla="*/ 7 w 292"/>
                <a:gd name="T87" fmla="*/ 36 h 444"/>
                <a:gd name="T88" fmla="*/ 12 w 292"/>
                <a:gd name="T89" fmla="*/ 34 h 444"/>
                <a:gd name="T90" fmla="*/ 22 w 292"/>
                <a:gd name="T91" fmla="*/ 34 h 444"/>
                <a:gd name="T92" fmla="*/ 14 w 292"/>
                <a:gd name="T93" fmla="*/ 34 h 444"/>
                <a:gd name="T94" fmla="*/ 20 w 292"/>
                <a:gd name="T95" fmla="*/ 36 h 444"/>
                <a:gd name="T96" fmla="*/ 26 w 292"/>
                <a:gd name="T97" fmla="*/ 32 h 444"/>
                <a:gd name="T98" fmla="*/ 26 w 292"/>
                <a:gd name="T99" fmla="*/ 36 h 444"/>
                <a:gd name="T100" fmla="*/ 32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33"/>
            <p:cNvSpPr>
              <a:spLocks noChangeAspect="1" noEditPoints="1"/>
            </p:cNvSpPr>
            <p:nvPr/>
          </p:nvSpPr>
          <p:spPr bwMode="auto">
            <a:xfrm>
              <a:off x="927" y="3364"/>
              <a:ext cx="104" cy="135"/>
            </a:xfrm>
            <a:custGeom>
              <a:avLst/>
              <a:gdLst>
                <a:gd name="T0" fmla="*/ 35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35 w 292"/>
                <a:gd name="T7" fmla="*/ 8 h 444"/>
                <a:gd name="T8" fmla="*/ 37 w 292"/>
                <a:gd name="T9" fmla="*/ 11 h 444"/>
                <a:gd name="T10" fmla="*/ 34 w 292"/>
                <a:gd name="T11" fmla="*/ 2 h 444"/>
                <a:gd name="T12" fmla="*/ 26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37 w 292"/>
                <a:gd name="T19" fmla="*/ 36 h 444"/>
                <a:gd name="T20" fmla="*/ 33 w 292"/>
                <a:gd name="T21" fmla="*/ 18 h 444"/>
                <a:gd name="T22" fmla="*/ 30 w 292"/>
                <a:gd name="T23" fmla="*/ 5 h 444"/>
                <a:gd name="T24" fmla="*/ 4 w 292"/>
                <a:gd name="T25" fmla="*/ 8 h 444"/>
                <a:gd name="T26" fmla="*/ 7 w 292"/>
                <a:gd name="T27" fmla="*/ 21 h 444"/>
                <a:gd name="T28" fmla="*/ 33 w 292"/>
                <a:gd name="T29" fmla="*/ 18 h 444"/>
                <a:gd name="T30" fmla="*/ 30 w 292"/>
                <a:gd name="T31" fmla="*/ 19 h 444"/>
                <a:gd name="T32" fmla="*/ 5 w 292"/>
                <a:gd name="T33" fmla="*/ 18 h 444"/>
                <a:gd name="T34" fmla="*/ 7 w 292"/>
                <a:gd name="T35" fmla="*/ 7 h 444"/>
                <a:gd name="T36" fmla="*/ 32 w 292"/>
                <a:gd name="T37" fmla="*/ 8 h 444"/>
                <a:gd name="T38" fmla="*/ 15 w 292"/>
                <a:gd name="T39" fmla="*/ 39 h 444"/>
                <a:gd name="T40" fmla="*/ 14 w 292"/>
                <a:gd name="T41" fmla="*/ 38 h 444"/>
                <a:gd name="T42" fmla="*/ 20 w 292"/>
                <a:gd name="T43" fmla="*/ 38 h 444"/>
                <a:gd name="T44" fmla="*/ 22 w 292"/>
                <a:gd name="T45" fmla="*/ 39 h 444"/>
                <a:gd name="T46" fmla="*/ 21 w 292"/>
                <a:gd name="T47" fmla="*/ 38 h 444"/>
                <a:gd name="T48" fmla="*/ 11 w 292"/>
                <a:gd name="T49" fmla="*/ 23 h 444"/>
                <a:gd name="T50" fmla="*/ 5 w 292"/>
                <a:gd name="T51" fmla="*/ 25 h 444"/>
                <a:gd name="T52" fmla="*/ 13 w 292"/>
                <a:gd name="T53" fmla="*/ 25 h 444"/>
                <a:gd name="T54" fmla="*/ 20 w 292"/>
                <a:gd name="T55" fmla="*/ 26 h 444"/>
                <a:gd name="T56" fmla="*/ 20 w 292"/>
                <a:gd name="T57" fmla="*/ 23 h 444"/>
                <a:gd name="T58" fmla="*/ 15 w 292"/>
                <a:gd name="T59" fmla="*/ 25 h 444"/>
                <a:gd name="T60" fmla="*/ 30 w 292"/>
                <a:gd name="T61" fmla="*/ 23 h 444"/>
                <a:gd name="T62" fmla="*/ 25 w 292"/>
                <a:gd name="T63" fmla="*/ 25 h 444"/>
                <a:gd name="T64" fmla="*/ 32 w 292"/>
                <a:gd name="T65" fmla="*/ 25 h 444"/>
                <a:gd name="T66" fmla="*/ 11 w 292"/>
                <a:gd name="T67" fmla="*/ 27 h 444"/>
                <a:gd name="T68" fmla="*/ 5 w 292"/>
                <a:gd name="T69" fmla="*/ 30 h 444"/>
                <a:gd name="T70" fmla="*/ 13 w 292"/>
                <a:gd name="T71" fmla="*/ 30 h 444"/>
                <a:gd name="T72" fmla="*/ 17 w 292"/>
                <a:gd name="T73" fmla="*/ 31 h 444"/>
                <a:gd name="T74" fmla="*/ 22 w 292"/>
                <a:gd name="T75" fmla="*/ 29 h 444"/>
                <a:gd name="T76" fmla="*/ 15 w 292"/>
                <a:gd name="T77" fmla="*/ 29 h 444"/>
                <a:gd name="T78" fmla="*/ 30 w 292"/>
                <a:gd name="T79" fmla="*/ 27 h 444"/>
                <a:gd name="T80" fmla="*/ 25 w 292"/>
                <a:gd name="T81" fmla="*/ 30 h 444"/>
                <a:gd name="T82" fmla="*/ 32 w 292"/>
                <a:gd name="T83" fmla="*/ 30 h 444"/>
                <a:gd name="T84" fmla="*/ 7 w 292"/>
                <a:gd name="T85" fmla="*/ 32 h 444"/>
                <a:gd name="T86" fmla="*/ 7 w 292"/>
                <a:gd name="T87" fmla="*/ 36 h 444"/>
                <a:gd name="T88" fmla="*/ 13 w 292"/>
                <a:gd name="T89" fmla="*/ 34 h 444"/>
                <a:gd name="T90" fmla="*/ 22 w 292"/>
                <a:gd name="T91" fmla="*/ 34 h 444"/>
                <a:gd name="T92" fmla="*/ 15 w 292"/>
                <a:gd name="T93" fmla="*/ 34 h 444"/>
                <a:gd name="T94" fmla="*/ 20 w 292"/>
                <a:gd name="T95" fmla="*/ 36 h 444"/>
                <a:gd name="T96" fmla="*/ 27 w 292"/>
                <a:gd name="T97" fmla="*/ 32 h 444"/>
                <a:gd name="T98" fmla="*/ 27 w 292"/>
                <a:gd name="T99" fmla="*/ 36 h 444"/>
                <a:gd name="T100" fmla="*/ 32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34"/>
            <p:cNvSpPr>
              <a:spLocks noChangeAspect="1" noEditPoints="1"/>
            </p:cNvSpPr>
            <p:nvPr/>
          </p:nvSpPr>
          <p:spPr bwMode="auto">
            <a:xfrm>
              <a:off x="2141" y="3392"/>
              <a:ext cx="103" cy="135"/>
            </a:xfrm>
            <a:custGeom>
              <a:avLst/>
              <a:gdLst>
                <a:gd name="T0" fmla="*/ 34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34 w 292"/>
                <a:gd name="T7" fmla="*/ 8 h 444"/>
                <a:gd name="T8" fmla="*/ 36 w 292"/>
                <a:gd name="T9" fmla="*/ 11 h 444"/>
                <a:gd name="T10" fmla="*/ 33 w 292"/>
                <a:gd name="T11" fmla="*/ 2 h 444"/>
                <a:gd name="T12" fmla="*/ 26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36 w 292"/>
                <a:gd name="T19" fmla="*/ 36 h 444"/>
                <a:gd name="T20" fmla="*/ 33 w 292"/>
                <a:gd name="T21" fmla="*/ 18 h 444"/>
                <a:gd name="T22" fmla="*/ 29 w 292"/>
                <a:gd name="T23" fmla="*/ 5 h 444"/>
                <a:gd name="T24" fmla="*/ 4 w 292"/>
                <a:gd name="T25" fmla="*/ 8 h 444"/>
                <a:gd name="T26" fmla="*/ 7 w 292"/>
                <a:gd name="T27" fmla="*/ 21 h 444"/>
                <a:gd name="T28" fmla="*/ 33 w 292"/>
                <a:gd name="T29" fmla="*/ 18 h 444"/>
                <a:gd name="T30" fmla="*/ 29 w 292"/>
                <a:gd name="T31" fmla="*/ 19 h 444"/>
                <a:gd name="T32" fmla="*/ 5 w 292"/>
                <a:gd name="T33" fmla="*/ 18 h 444"/>
                <a:gd name="T34" fmla="*/ 7 w 292"/>
                <a:gd name="T35" fmla="*/ 7 h 444"/>
                <a:gd name="T36" fmla="*/ 31 w 292"/>
                <a:gd name="T37" fmla="*/ 8 h 444"/>
                <a:gd name="T38" fmla="*/ 15 w 292"/>
                <a:gd name="T39" fmla="*/ 39 h 444"/>
                <a:gd name="T40" fmla="*/ 14 w 292"/>
                <a:gd name="T41" fmla="*/ 38 h 444"/>
                <a:gd name="T42" fmla="*/ 19 w 292"/>
                <a:gd name="T43" fmla="*/ 38 h 444"/>
                <a:gd name="T44" fmla="*/ 22 w 292"/>
                <a:gd name="T45" fmla="*/ 39 h 444"/>
                <a:gd name="T46" fmla="*/ 20 w 292"/>
                <a:gd name="T47" fmla="*/ 38 h 444"/>
                <a:gd name="T48" fmla="*/ 11 w 292"/>
                <a:gd name="T49" fmla="*/ 23 h 444"/>
                <a:gd name="T50" fmla="*/ 5 w 292"/>
                <a:gd name="T51" fmla="*/ 25 h 444"/>
                <a:gd name="T52" fmla="*/ 12 w 292"/>
                <a:gd name="T53" fmla="*/ 25 h 444"/>
                <a:gd name="T54" fmla="*/ 20 w 292"/>
                <a:gd name="T55" fmla="*/ 26 h 444"/>
                <a:gd name="T56" fmla="*/ 20 w 292"/>
                <a:gd name="T57" fmla="*/ 23 h 444"/>
                <a:gd name="T58" fmla="*/ 14 w 292"/>
                <a:gd name="T59" fmla="*/ 25 h 444"/>
                <a:gd name="T60" fmla="*/ 30 w 292"/>
                <a:gd name="T61" fmla="*/ 23 h 444"/>
                <a:gd name="T62" fmla="*/ 24 w 292"/>
                <a:gd name="T63" fmla="*/ 25 h 444"/>
                <a:gd name="T64" fmla="*/ 32 w 292"/>
                <a:gd name="T65" fmla="*/ 25 h 444"/>
                <a:gd name="T66" fmla="*/ 11 w 292"/>
                <a:gd name="T67" fmla="*/ 27 h 444"/>
                <a:gd name="T68" fmla="*/ 5 w 292"/>
                <a:gd name="T69" fmla="*/ 30 h 444"/>
                <a:gd name="T70" fmla="*/ 12 w 292"/>
                <a:gd name="T71" fmla="*/ 30 h 444"/>
                <a:gd name="T72" fmla="*/ 17 w 292"/>
                <a:gd name="T73" fmla="*/ 31 h 444"/>
                <a:gd name="T74" fmla="*/ 22 w 292"/>
                <a:gd name="T75" fmla="*/ 29 h 444"/>
                <a:gd name="T76" fmla="*/ 14 w 292"/>
                <a:gd name="T77" fmla="*/ 29 h 444"/>
                <a:gd name="T78" fmla="*/ 30 w 292"/>
                <a:gd name="T79" fmla="*/ 27 h 444"/>
                <a:gd name="T80" fmla="*/ 24 w 292"/>
                <a:gd name="T81" fmla="*/ 30 h 444"/>
                <a:gd name="T82" fmla="*/ 32 w 292"/>
                <a:gd name="T83" fmla="*/ 30 h 444"/>
                <a:gd name="T84" fmla="*/ 7 w 292"/>
                <a:gd name="T85" fmla="*/ 32 h 444"/>
                <a:gd name="T86" fmla="*/ 7 w 292"/>
                <a:gd name="T87" fmla="*/ 36 h 444"/>
                <a:gd name="T88" fmla="*/ 12 w 292"/>
                <a:gd name="T89" fmla="*/ 34 h 444"/>
                <a:gd name="T90" fmla="*/ 22 w 292"/>
                <a:gd name="T91" fmla="*/ 34 h 444"/>
                <a:gd name="T92" fmla="*/ 14 w 292"/>
                <a:gd name="T93" fmla="*/ 34 h 444"/>
                <a:gd name="T94" fmla="*/ 20 w 292"/>
                <a:gd name="T95" fmla="*/ 36 h 444"/>
                <a:gd name="T96" fmla="*/ 26 w 292"/>
                <a:gd name="T97" fmla="*/ 32 h 444"/>
                <a:gd name="T98" fmla="*/ 26 w 292"/>
                <a:gd name="T99" fmla="*/ 36 h 444"/>
                <a:gd name="T100" fmla="*/ 32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5"/>
            <p:cNvSpPr>
              <a:spLocks noChangeAspect="1" noEditPoints="1"/>
            </p:cNvSpPr>
            <p:nvPr/>
          </p:nvSpPr>
          <p:spPr bwMode="auto">
            <a:xfrm>
              <a:off x="1453" y="3392"/>
              <a:ext cx="103" cy="135"/>
            </a:xfrm>
            <a:custGeom>
              <a:avLst/>
              <a:gdLst>
                <a:gd name="T0" fmla="*/ 34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34 w 292"/>
                <a:gd name="T7" fmla="*/ 8 h 444"/>
                <a:gd name="T8" fmla="*/ 36 w 292"/>
                <a:gd name="T9" fmla="*/ 11 h 444"/>
                <a:gd name="T10" fmla="*/ 33 w 292"/>
                <a:gd name="T11" fmla="*/ 2 h 444"/>
                <a:gd name="T12" fmla="*/ 26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36 w 292"/>
                <a:gd name="T19" fmla="*/ 36 h 444"/>
                <a:gd name="T20" fmla="*/ 33 w 292"/>
                <a:gd name="T21" fmla="*/ 18 h 444"/>
                <a:gd name="T22" fmla="*/ 29 w 292"/>
                <a:gd name="T23" fmla="*/ 5 h 444"/>
                <a:gd name="T24" fmla="*/ 4 w 292"/>
                <a:gd name="T25" fmla="*/ 8 h 444"/>
                <a:gd name="T26" fmla="*/ 7 w 292"/>
                <a:gd name="T27" fmla="*/ 21 h 444"/>
                <a:gd name="T28" fmla="*/ 33 w 292"/>
                <a:gd name="T29" fmla="*/ 18 h 444"/>
                <a:gd name="T30" fmla="*/ 29 w 292"/>
                <a:gd name="T31" fmla="*/ 19 h 444"/>
                <a:gd name="T32" fmla="*/ 5 w 292"/>
                <a:gd name="T33" fmla="*/ 18 h 444"/>
                <a:gd name="T34" fmla="*/ 7 w 292"/>
                <a:gd name="T35" fmla="*/ 7 h 444"/>
                <a:gd name="T36" fmla="*/ 31 w 292"/>
                <a:gd name="T37" fmla="*/ 8 h 444"/>
                <a:gd name="T38" fmla="*/ 15 w 292"/>
                <a:gd name="T39" fmla="*/ 39 h 444"/>
                <a:gd name="T40" fmla="*/ 14 w 292"/>
                <a:gd name="T41" fmla="*/ 38 h 444"/>
                <a:gd name="T42" fmla="*/ 19 w 292"/>
                <a:gd name="T43" fmla="*/ 38 h 444"/>
                <a:gd name="T44" fmla="*/ 22 w 292"/>
                <a:gd name="T45" fmla="*/ 39 h 444"/>
                <a:gd name="T46" fmla="*/ 20 w 292"/>
                <a:gd name="T47" fmla="*/ 38 h 444"/>
                <a:gd name="T48" fmla="*/ 11 w 292"/>
                <a:gd name="T49" fmla="*/ 23 h 444"/>
                <a:gd name="T50" fmla="*/ 5 w 292"/>
                <a:gd name="T51" fmla="*/ 25 h 444"/>
                <a:gd name="T52" fmla="*/ 12 w 292"/>
                <a:gd name="T53" fmla="*/ 25 h 444"/>
                <a:gd name="T54" fmla="*/ 20 w 292"/>
                <a:gd name="T55" fmla="*/ 26 h 444"/>
                <a:gd name="T56" fmla="*/ 20 w 292"/>
                <a:gd name="T57" fmla="*/ 23 h 444"/>
                <a:gd name="T58" fmla="*/ 14 w 292"/>
                <a:gd name="T59" fmla="*/ 25 h 444"/>
                <a:gd name="T60" fmla="*/ 30 w 292"/>
                <a:gd name="T61" fmla="*/ 23 h 444"/>
                <a:gd name="T62" fmla="*/ 24 w 292"/>
                <a:gd name="T63" fmla="*/ 25 h 444"/>
                <a:gd name="T64" fmla="*/ 32 w 292"/>
                <a:gd name="T65" fmla="*/ 25 h 444"/>
                <a:gd name="T66" fmla="*/ 11 w 292"/>
                <a:gd name="T67" fmla="*/ 27 h 444"/>
                <a:gd name="T68" fmla="*/ 5 w 292"/>
                <a:gd name="T69" fmla="*/ 30 h 444"/>
                <a:gd name="T70" fmla="*/ 12 w 292"/>
                <a:gd name="T71" fmla="*/ 30 h 444"/>
                <a:gd name="T72" fmla="*/ 17 w 292"/>
                <a:gd name="T73" fmla="*/ 31 h 444"/>
                <a:gd name="T74" fmla="*/ 22 w 292"/>
                <a:gd name="T75" fmla="*/ 29 h 444"/>
                <a:gd name="T76" fmla="*/ 14 w 292"/>
                <a:gd name="T77" fmla="*/ 29 h 444"/>
                <a:gd name="T78" fmla="*/ 30 w 292"/>
                <a:gd name="T79" fmla="*/ 27 h 444"/>
                <a:gd name="T80" fmla="*/ 24 w 292"/>
                <a:gd name="T81" fmla="*/ 30 h 444"/>
                <a:gd name="T82" fmla="*/ 32 w 292"/>
                <a:gd name="T83" fmla="*/ 30 h 444"/>
                <a:gd name="T84" fmla="*/ 7 w 292"/>
                <a:gd name="T85" fmla="*/ 32 h 444"/>
                <a:gd name="T86" fmla="*/ 7 w 292"/>
                <a:gd name="T87" fmla="*/ 36 h 444"/>
                <a:gd name="T88" fmla="*/ 12 w 292"/>
                <a:gd name="T89" fmla="*/ 34 h 444"/>
                <a:gd name="T90" fmla="*/ 22 w 292"/>
                <a:gd name="T91" fmla="*/ 34 h 444"/>
                <a:gd name="T92" fmla="*/ 14 w 292"/>
                <a:gd name="T93" fmla="*/ 34 h 444"/>
                <a:gd name="T94" fmla="*/ 20 w 292"/>
                <a:gd name="T95" fmla="*/ 36 h 444"/>
                <a:gd name="T96" fmla="*/ 26 w 292"/>
                <a:gd name="T97" fmla="*/ 32 h 444"/>
                <a:gd name="T98" fmla="*/ 26 w 292"/>
                <a:gd name="T99" fmla="*/ 36 h 444"/>
                <a:gd name="T100" fmla="*/ 32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36"/>
            <p:cNvSpPr>
              <a:spLocks noChangeAspect="1" noEditPoints="1"/>
            </p:cNvSpPr>
            <p:nvPr/>
          </p:nvSpPr>
          <p:spPr bwMode="auto">
            <a:xfrm>
              <a:off x="697" y="2883"/>
              <a:ext cx="523" cy="513"/>
            </a:xfrm>
            <a:custGeom>
              <a:avLst/>
              <a:gdLst>
                <a:gd name="T0" fmla="*/ 705 w 327"/>
                <a:gd name="T1" fmla="*/ 29 h 370"/>
                <a:gd name="T2" fmla="*/ 705 w 327"/>
                <a:gd name="T3" fmla="*/ 379 h 370"/>
                <a:gd name="T4" fmla="*/ 836 w 327"/>
                <a:gd name="T5" fmla="*/ 193 h 370"/>
                <a:gd name="T6" fmla="*/ 637 w 327"/>
                <a:gd name="T7" fmla="*/ 304 h 370"/>
                <a:gd name="T8" fmla="*/ 665 w 327"/>
                <a:gd name="T9" fmla="*/ 324 h 370"/>
                <a:gd name="T10" fmla="*/ 637 w 327"/>
                <a:gd name="T11" fmla="*/ 60 h 370"/>
                <a:gd name="T12" fmla="*/ 568 w 327"/>
                <a:gd name="T13" fmla="*/ 273 h 370"/>
                <a:gd name="T14" fmla="*/ 640 w 327"/>
                <a:gd name="T15" fmla="*/ 193 h 370"/>
                <a:gd name="T16" fmla="*/ 568 w 327"/>
                <a:gd name="T17" fmla="*/ 133 h 370"/>
                <a:gd name="T18" fmla="*/ 568 w 327"/>
                <a:gd name="T19" fmla="*/ 273 h 370"/>
                <a:gd name="T20" fmla="*/ 131 w 327"/>
                <a:gd name="T21" fmla="*/ 29 h 370"/>
                <a:gd name="T22" fmla="*/ 102 w 327"/>
                <a:gd name="T23" fmla="*/ 8 h 370"/>
                <a:gd name="T24" fmla="*/ 118 w 327"/>
                <a:gd name="T25" fmla="*/ 383 h 370"/>
                <a:gd name="T26" fmla="*/ 171 w 327"/>
                <a:gd name="T27" fmla="*/ 324 h 370"/>
                <a:gd name="T28" fmla="*/ 200 w 327"/>
                <a:gd name="T29" fmla="*/ 304 h 370"/>
                <a:gd name="T30" fmla="*/ 200 w 327"/>
                <a:gd name="T31" fmla="*/ 60 h 370"/>
                <a:gd name="T32" fmla="*/ 171 w 327"/>
                <a:gd name="T33" fmla="*/ 324 h 370"/>
                <a:gd name="T34" fmla="*/ 272 w 327"/>
                <a:gd name="T35" fmla="*/ 273 h 370"/>
                <a:gd name="T36" fmla="*/ 272 w 327"/>
                <a:gd name="T37" fmla="*/ 133 h 370"/>
                <a:gd name="T38" fmla="*/ 197 w 327"/>
                <a:gd name="T39" fmla="*/ 193 h 370"/>
                <a:gd name="T40" fmla="*/ 560 w 327"/>
                <a:gd name="T41" fmla="*/ 519 h 370"/>
                <a:gd name="T42" fmla="*/ 453 w 327"/>
                <a:gd name="T43" fmla="*/ 280 h 370"/>
                <a:gd name="T44" fmla="*/ 504 w 327"/>
                <a:gd name="T45" fmla="*/ 148 h 370"/>
                <a:gd name="T46" fmla="*/ 419 w 327"/>
                <a:gd name="T47" fmla="*/ 254 h 370"/>
                <a:gd name="T48" fmla="*/ 453 w 327"/>
                <a:gd name="T49" fmla="*/ 136 h 370"/>
                <a:gd name="T50" fmla="*/ 470 w 327"/>
                <a:gd name="T51" fmla="*/ 110 h 370"/>
                <a:gd name="T52" fmla="*/ 384 w 327"/>
                <a:gd name="T53" fmla="*/ 280 h 370"/>
                <a:gd name="T54" fmla="*/ 277 w 327"/>
                <a:gd name="T55" fmla="*/ 521 h 370"/>
                <a:gd name="T56" fmla="*/ 138 w 327"/>
                <a:gd name="T57" fmla="*/ 682 h 370"/>
                <a:gd name="T58" fmla="*/ 149 w 327"/>
                <a:gd name="T59" fmla="*/ 711 h 370"/>
                <a:gd name="T60" fmla="*/ 417 w 327"/>
                <a:gd name="T61" fmla="*/ 636 h 370"/>
                <a:gd name="T62" fmla="*/ 686 w 327"/>
                <a:gd name="T63" fmla="*/ 711 h 370"/>
                <a:gd name="T64" fmla="*/ 701 w 327"/>
                <a:gd name="T65" fmla="*/ 686 h 370"/>
                <a:gd name="T66" fmla="*/ 469 w 327"/>
                <a:gd name="T67" fmla="*/ 438 h 370"/>
                <a:gd name="T68" fmla="*/ 417 w 327"/>
                <a:gd name="T69" fmla="*/ 305 h 370"/>
                <a:gd name="T70" fmla="*/ 486 w 327"/>
                <a:gd name="T71" fmla="*/ 471 h 370"/>
                <a:gd name="T72" fmla="*/ 336 w 327"/>
                <a:gd name="T73" fmla="*/ 499 h 370"/>
                <a:gd name="T74" fmla="*/ 417 w 327"/>
                <a:gd name="T75" fmla="*/ 523 h 370"/>
                <a:gd name="T76" fmla="*/ 417 w 327"/>
                <a:gd name="T77" fmla="*/ 548 h 370"/>
                <a:gd name="T78" fmla="*/ 598 w 327"/>
                <a:gd name="T79" fmla="*/ 681 h 370"/>
                <a:gd name="T80" fmla="*/ 192 w 327"/>
                <a:gd name="T81" fmla="*/ 681 h 370"/>
                <a:gd name="T82" fmla="*/ 417 w 327"/>
                <a:gd name="T83" fmla="*/ 578 h 370"/>
                <a:gd name="T84" fmla="*/ 641 w 327"/>
                <a:gd name="T85" fmla="*/ 681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AutoShape 37"/>
            <p:cNvSpPr>
              <a:spLocks noChangeArrowheads="1"/>
            </p:cNvSpPr>
            <p:nvPr/>
          </p:nvSpPr>
          <p:spPr bwMode="auto">
            <a:xfrm rot="6716734">
              <a:off x="1607" y="2626"/>
              <a:ext cx="345" cy="294"/>
            </a:xfrm>
            <a:prstGeom prst="rightArrow">
              <a:avLst>
                <a:gd name="adj1" fmla="val 50000"/>
                <a:gd name="adj2" fmla="val 2933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7202" name="Text Box 38"/>
            <p:cNvSpPr txBox="1">
              <a:spLocks noChangeArrowheads="1"/>
            </p:cNvSpPr>
            <p:nvPr/>
          </p:nvSpPr>
          <p:spPr bwMode="auto">
            <a:xfrm>
              <a:off x="527" y="3620"/>
              <a:ext cx="20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rIns="720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400" b="0" dirty="0" smtClean="0"/>
                <a:t>Macro densification </a:t>
              </a:r>
              <a:endParaRPr lang="en-US" altLang="en-US" sz="2400" b="0" dirty="0"/>
            </a:p>
          </p:txBody>
        </p:sp>
      </p:grpSp>
      <p:sp>
        <p:nvSpPr>
          <p:cNvPr id="7178" name="Text Box 39"/>
          <p:cNvSpPr txBox="1">
            <a:spLocks noChangeArrowheads="1"/>
          </p:cNvSpPr>
          <p:nvPr/>
        </p:nvSpPr>
        <p:spPr bwMode="auto">
          <a:xfrm rot="-2332878">
            <a:off x="2422525" y="3168650"/>
            <a:ext cx="99377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0"/>
              <a:t>Current Capacity</a:t>
            </a:r>
          </a:p>
        </p:txBody>
      </p:sp>
      <p:grpSp>
        <p:nvGrpSpPr>
          <p:cNvPr id="7179" name="Group 40"/>
          <p:cNvGrpSpPr>
            <a:grpSpLocks/>
          </p:cNvGrpSpPr>
          <p:nvPr/>
        </p:nvGrpSpPr>
        <p:grpSpPr bwMode="auto">
          <a:xfrm>
            <a:off x="2951163" y="1198563"/>
            <a:ext cx="5181600" cy="1890712"/>
            <a:chOff x="1859" y="643"/>
            <a:chExt cx="3264" cy="1191"/>
          </a:xfrm>
        </p:grpSpPr>
        <p:sp>
          <p:nvSpPr>
            <p:cNvPr id="7182" name="Oval 41"/>
            <p:cNvSpPr>
              <a:spLocks noChangeArrowheads="1"/>
            </p:cNvSpPr>
            <p:nvPr/>
          </p:nvSpPr>
          <p:spPr bwMode="auto">
            <a:xfrm>
              <a:off x="1859" y="1125"/>
              <a:ext cx="1956" cy="317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7183" name="Freeform 42"/>
            <p:cNvSpPr>
              <a:spLocks noChangeAspect="1" noEditPoints="1"/>
            </p:cNvSpPr>
            <p:nvPr/>
          </p:nvSpPr>
          <p:spPr bwMode="auto">
            <a:xfrm>
              <a:off x="2115" y="1210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43"/>
            <p:cNvSpPr>
              <a:spLocks noChangeAspect="1" noEditPoints="1"/>
            </p:cNvSpPr>
            <p:nvPr/>
          </p:nvSpPr>
          <p:spPr bwMode="auto">
            <a:xfrm>
              <a:off x="3107" y="1210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44"/>
            <p:cNvSpPr>
              <a:spLocks noChangeAspect="1" noEditPoints="1"/>
            </p:cNvSpPr>
            <p:nvPr/>
          </p:nvSpPr>
          <p:spPr bwMode="auto">
            <a:xfrm>
              <a:off x="3334" y="1267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45"/>
            <p:cNvSpPr>
              <a:spLocks noChangeAspect="1" noEditPoints="1"/>
            </p:cNvSpPr>
            <p:nvPr/>
          </p:nvSpPr>
          <p:spPr bwMode="auto">
            <a:xfrm>
              <a:off x="2398" y="1267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46"/>
            <p:cNvSpPr>
              <a:spLocks noChangeAspect="1" noEditPoints="1"/>
            </p:cNvSpPr>
            <p:nvPr/>
          </p:nvSpPr>
          <p:spPr bwMode="auto">
            <a:xfrm>
              <a:off x="3504" y="1182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47"/>
            <p:cNvSpPr>
              <a:spLocks noChangeAspect="1" noEditPoints="1"/>
            </p:cNvSpPr>
            <p:nvPr/>
          </p:nvSpPr>
          <p:spPr bwMode="auto">
            <a:xfrm>
              <a:off x="2540" y="643"/>
              <a:ext cx="596" cy="676"/>
            </a:xfrm>
            <a:custGeom>
              <a:avLst/>
              <a:gdLst>
                <a:gd name="T0" fmla="*/ 917 w 327"/>
                <a:gd name="T1" fmla="*/ 49 h 370"/>
                <a:gd name="T2" fmla="*/ 917 w 327"/>
                <a:gd name="T3" fmla="*/ 658 h 370"/>
                <a:gd name="T4" fmla="*/ 1086 w 327"/>
                <a:gd name="T5" fmla="*/ 334 h 370"/>
                <a:gd name="T6" fmla="*/ 827 w 327"/>
                <a:gd name="T7" fmla="*/ 528 h 370"/>
                <a:gd name="T8" fmla="*/ 864 w 327"/>
                <a:gd name="T9" fmla="*/ 565 h 370"/>
                <a:gd name="T10" fmla="*/ 827 w 327"/>
                <a:gd name="T11" fmla="*/ 104 h 370"/>
                <a:gd name="T12" fmla="*/ 738 w 327"/>
                <a:gd name="T13" fmla="*/ 473 h 370"/>
                <a:gd name="T14" fmla="*/ 831 w 327"/>
                <a:gd name="T15" fmla="*/ 334 h 370"/>
                <a:gd name="T16" fmla="*/ 738 w 327"/>
                <a:gd name="T17" fmla="*/ 230 h 370"/>
                <a:gd name="T18" fmla="*/ 738 w 327"/>
                <a:gd name="T19" fmla="*/ 473 h 370"/>
                <a:gd name="T20" fmla="*/ 170 w 327"/>
                <a:gd name="T21" fmla="*/ 49 h 370"/>
                <a:gd name="T22" fmla="*/ 133 w 327"/>
                <a:gd name="T23" fmla="*/ 13 h 370"/>
                <a:gd name="T24" fmla="*/ 153 w 327"/>
                <a:gd name="T25" fmla="*/ 665 h 370"/>
                <a:gd name="T26" fmla="*/ 222 w 327"/>
                <a:gd name="T27" fmla="*/ 565 h 370"/>
                <a:gd name="T28" fmla="*/ 259 w 327"/>
                <a:gd name="T29" fmla="*/ 528 h 370"/>
                <a:gd name="T30" fmla="*/ 259 w 327"/>
                <a:gd name="T31" fmla="*/ 104 h 370"/>
                <a:gd name="T32" fmla="*/ 222 w 327"/>
                <a:gd name="T33" fmla="*/ 565 h 370"/>
                <a:gd name="T34" fmla="*/ 352 w 327"/>
                <a:gd name="T35" fmla="*/ 473 h 370"/>
                <a:gd name="T36" fmla="*/ 352 w 327"/>
                <a:gd name="T37" fmla="*/ 230 h 370"/>
                <a:gd name="T38" fmla="*/ 255 w 327"/>
                <a:gd name="T39" fmla="*/ 334 h 370"/>
                <a:gd name="T40" fmla="*/ 727 w 327"/>
                <a:gd name="T41" fmla="*/ 901 h 370"/>
                <a:gd name="T42" fmla="*/ 589 w 327"/>
                <a:gd name="T43" fmla="*/ 488 h 370"/>
                <a:gd name="T44" fmla="*/ 654 w 327"/>
                <a:gd name="T45" fmla="*/ 258 h 370"/>
                <a:gd name="T46" fmla="*/ 545 w 327"/>
                <a:gd name="T47" fmla="*/ 440 h 370"/>
                <a:gd name="T48" fmla="*/ 589 w 327"/>
                <a:gd name="T49" fmla="*/ 238 h 370"/>
                <a:gd name="T50" fmla="*/ 611 w 327"/>
                <a:gd name="T51" fmla="*/ 190 h 370"/>
                <a:gd name="T52" fmla="*/ 498 w 327"/>
                <a:gd name="T53" fmla="*/ 488 h 370"/>
                <a:gd name="T54" fmla="*/ 359 w 327"/>
                <a:gd name="T55" fmla="*/ 904 h 370"/>
                <a:gd name="T56" fmla="*/ 179 w 327"/>
                <a:gd name="T57" fmla="*/ 1186 h 370"/>
                <a:gd name="T58" fmla="*/ 193 w 327"/>
                <a:gd name="T59" fmla="*/ 1235 h 370"/>
                <a:gd name="T60" fmla="*/ 541 w 327"/>
                <a:gd name="T61" fmla="*/ 1105 h 370"/>
                <a:gd name="T62" fmla="*/ 889 w 327"/>
                <a:gd name="T63" fmla="*/ 1235 h 370"/>
                <a:gd name="T64" fmla="*/ 909 w 327"/>
                <a:gd name="T65" fmla="*/ 1191 h 370"/>
                <a:gd name="T66" fmla="*/ 609 w 327"/>
                <a:gd name="T67" fmla="*/ 762 h 370"/>
                <a:gd name="T68" fmla="*/ 541 w 327"/>
                <a:gd name="T69" fmla="*/ 530 h 370"/>
                <a:gd name="T70" fmla="*/ 631 w 327"/>
                <a:gd name="T71" fmla="*/ 819 h 370"/>
                <a:gd name="T72" fmla="*/ 436 w 327"/>
                <a:gd name="T73" fmla="*/ 868 h 370"/>
                <a:gd name="T74" fmla="*/ 541 w 327"/>
                <a:gd name="T75" fmla="*/ 908 h 370"/>
                <a:gd name="T76" fmla="*/ 541 w 327"/>
                <a:gd name="T77" fmla="*/ 952 h 370"/>
                <a:gd name="T78" fmla="*/ 776 w 327"/>
                <a:gd name="T79" fmla="*/ 1182 h 370"/>
                <a:gd name="T80" fmla="*/ 250 w 327"/>
                <a:gd name="T81" fmla="*/ 1182 h 370"/>
                <a:gd name="T82" fmla="*/ 541 w 327"/>
                <a:gd name="T83" fmla="*/ 1005 h 370"/>
                <a:gd name="T84" fmla="*/ 833 w 327"/>
                <a:gd name="T85" fmla="*/ 1182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AutoShape 48"/>
            <p:cNvSpPr>
              <a:spLocks noChangeArrowheads="1"/>
            </p:cNvSpPr>
            <p:nvPr/>
          </p:nvSpPr>
          <p:spPr bwMode="auto">
            <a:xfrm rot="-5400000">
              <a:off x="2682" y="1550"/>
              <a:ext cx="312" cy="255"/>
            </a:xfrm>
            <a:prstGeom prst="rightArrow">
              <a:avLst>
                <a:gd name="adj1" fmla="val 50000"/>
                <a:gd name="adj2" fmla="val 3058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2000" rIns="720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/>
            </a:p>
          </p:txBody>
        </p:sp>
        <p:sp>
          <p:nvSpPr>
            <p:cNvPr id="7190" name="Text Box 49"/>
            <p:cNvSpPr txBox="1">
              <a:spLocks noChangeArrowheads="1"/>
            </p:cNvSpPr>
            <p:nvPr/>
          </p:nvSpPr>
          <p:spPr bwMode="auto">
            <a:xfrm>
              <a:off x="3308" y="732"/>
              <a:ext cx="18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400" b="0" dirty="0" smtClean="0"/>
                <a:t>Improved macros</a:t>
              </a:r>
              <a:endParaRPr lang="en-US" altLang="en-US" sz="2400" b="0" dirty="0"/>
            </a:p>
          </p:txBody>
        </p:sp>
        <p:sp>
          <p:nvSpPr>
            <p:cNvPr id="7191" name="Freeform 50"/>
            <p:cNvSpPr>
              <a:spLocks noChangeAspect="1" noEditPoints="1"/>
            </p:cNvSpPr>
            <p:nvPr/>
          </p:nvSpPr>
          <p:spPr bwMode="auto">
            <a:xfrm>
              <a:off x="2511" y="1124"/>
              <a:ext cx="89" cy="135"/>
            </a:xfrm>
            <a:custGeom>
              <a:avLst/>
              <a:gdLst>
                <a:gd name="T0" fmla="*/ 26 w 292"/>
                <a:gd name="T1" fmla="*/ 36 h 444"/>
                <a:gd name="T2" fmla="*/ 2 w 292"/>
                <a:gd name="T3" fmla="*/ 36 h 444"/>
                <a:gd name="T4" fmla="*/ 2 w 292"/>
                <a:gd name="T5" fmla="*/ 8 h 444"/>
                <a:gd name="T6" fmla="*/ 26 w 292"/>
                <a:gd name="T7" fmla="*/ 8 h 444"/>
                <a:gd name="T8" fmla="*/ 27 w 292"/>
                <a:gd name="T9" fmla="*/ 11 h 444"/>
                <a:gd name="T10" fmla="*/ 25 w 292"/>
                <a:gd name="T11" fmla="*/ 2 h 444"/>
                <a:gd name="T12" fmla="*/ 19 w 292"/>
                <a:gd name="T13" fmla="*/ 2 h 444"/>
                <a:gd name="T14" fmla="*/ 0 w 292"/>
                <a:gd name="T15" fmla="*/ 8 h 444"/>
                <a:gd name="T16" fmla="*/ 0 w 292"/>
                <a:gd name="T17" fmla="*/ 36 h 444"/>
                <a:gd name="T18" fmla="*/ 27 w 292"/>
                <a:gd name="T19" fmla="*/ 36 h 444"/>
                <a:gd name="T20" fmla="*/ 25 w 292"/>
                <a:gd name="T21" fmla="*/ 18 h 444"/>
                <a:gd name="T22" fmla="*/ 22 w 292"/>
                <a:gd name="T23" fmla="*/ 5 h 444"/>
                <a:gd name="T24" fmla="*/ 2 w 292"/>
                <a:gd name="T25" fmla="*/ 8 h 444"/>
                <a:gd name="T26" fmla="*/ 5 w 292"/>
                <a:gd name="T27" fmla="*/ 21 h 444"/>
                <a:gd name="T28" fmla="*/ 25 w 292"/>
                <a:gd name="T29" fmla="*/ 18 h 444"/>
                <a:gd name="T30" fmla="*/ 22 w 292"/>
                <a:gd name="T31" fmla="*/ 19 h 444"/>
                <a:gd name="T32" fmla="*/ 4 w 292"/>
                <a:gd name="T33" fmla="*/ 18 h 444"/>
                <a:gd name="T34" fmla="*/ 5 w 292"/>
                <a:gd name="T35" fmla="*/ 7 h 444"/>
                <a:gd name="T36" fmla="*/ 23 w 292"/>
                <a:gd name="T37" fmla="*/ 8 h 444"/>
                <a:gd name="T38" fmla="*/ 11 w 292"/>
                <a:gd name="T39" fmla="*/ 39 h 444"/>
                <a:gd name="T40" fmla="*/ 10 w 292"/>
                <a:gd name="T41" fmla="*/ 38 h 444"/>
                <a:gd name="T42" fmla="*/ 14 w 292"/>
                <a:gd name="T43" fmla="*/ 38 h 444"/>
                <a:gd name="T44" fmla="*/ 16 w 292"/>
                <a:gd name="T45" fmla="*/ 39 h 444"/>
                <a:gd name="T46" fmla="*/ 15 w 292"/>
                <a:gd name="T47" fmla="*/ 38 h 444"/>
                <a:gd name="T48" fmla="*/ 8 w 292"/>
                <a:gd name="T49" fmla="*/ 23 h 444"/>
                <a:gd name="T50" fmla="*/ 4 w 292"/>
                <a:gd name="T51" fmla="*/ 25 h 444"/>
                <a:gd name="T52" fmla="*/ 9 w 292"/>
                <a:gd name="T53" fmla="*/ 25 h 444"/>
                <a:gd name="T54" fmla="*/ 15 w 292"/>
                <a:gd name="T55" fmla="*/ 26 h 444"/>
                <a:gd name="T56" fmla="*/ 15 w 292"/>
                <a:gd name="T57" fmla="*/ 23 h 444"/>
                <a:gd name="T58" fmla="*/ 11 w 292"/>
                <a:gd name="T59" fmla="*/ 25 h 444"/>
                <a:gd name="T60" fmla="*/ 22 w 292"/>
                <a:gd name="T61" fmla="*/ 23 h 444"/>
                <a:gd name="T62" fmla="*/ 18 w 292"/>
                <a:gd name="T63" fmla="*/ 25 h 444"/>
                <a:gd name="T64" fmla="*/ 23 w 292"/>
                <a:gd name="T65" fmla="*/ 25 h 444"/>
                <a:gd name="T66" fmla="*/ 8 w 292"/>
                <a:gd name="T67" fmla="*/ 27 h 444"/>
                <a:gd name="T68" fmla="*/ 4 w 292"/>
                <a:gd name="T69" fmla="*/ 30 h 444"/>
                <a:gd name="T70" fmla="*/ 9 w 292"/>
                <a:gd name="T71" fmla="*/ 30 h 444"/>
                <a:gd name="T72" fmla="*/ 12 w 292"/>
                <a:gd name="T73" fmla="*/ 31 h 444"/>
                <a:gd name="T74" fmla="*/ 16 w 292"/>
                <a:gd name="T75" fmla="*/ 29 h 444"/>
                <a:gd name="T76" fmla="*/ 11 w 292"/>
                <a:gd name="T77" fmla="*/ 29 h 444"/>
                <a:gd name="T78" fmla="*/ 22 w 292"/>
                <a:gd name="T79" fmla="*/ 27 h 444"/>
                <a:gd name="T80" fmla="*/ 18 w 292"/>
                <a:gd name="T81" fmla="*/ 30 h 444"/>
                <a:gd name="T82" fmla="*/ 23 w 292"/>
                <a:gd name="T83" fmla="*/ 30 h 444"/>
                <a:gd name="T84" fmla="*/ 5 w 292"/>
                <a:gd name="T85" fmla="*/ 32 h 444"/>
                <a:gd name="T86" fmla="*/ 5 w 292"/>
                <a:gd name="T87" fmla="*/ 36 h 444"/>
                <a:gd name="T88" fmla="*/ 9 w 292"/>
                <a:gd name="T89" fmla="*/ 34 h 444"/>
                <a:gd name="T90" fmla="*/ 16 w 292"/>
                <a:gd name="T91" fmla="*/ 34 h 444"/>
                <a:gd name="T92" fmla="*/ 11 w 292"/>
                <a:gd name="T93" fmla="*/ 34 h 444"/>
                <a:gd name="T94" fmla="*/ 15 w 292"/>
                <a:gd name="T95" fmla="*/ 36 h 444"/>
                <a:gd name="T96" fmla="*/ 20 w 292"/>
                <a:gd name="T97" fmla="*/ 32 h 444"/>
                <a:gd name="T98" fmla="*/ 20 w 292"/>
                <a:gd name="T99" fmla="*/ 36 h 444"/>
                <a:gd name="T100" fmla="*/ 23 w 292"/>
                <a:gd name="T101" fmla="*/ 3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4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+mj-lt"/>
              </a:rPr>
              <a:t>Heterogeneous </a:t>
            </a:r>
            <a:r>
              <a:rPr lang="en-US" altLang="en-US" sz="3600" dirty="0" smtClean="0">
                <a:latin typeface="+mj-lt"/>
              </a:rPr>
              <a:t>Network Deployment </a:t>
            </a:r>
          </a:p>
        </p:txBody>
      </p:sp>
      <p:pic>
        <p:nvPicPr>
          <p:cNvPr id="8195" name="Picture 3" descr="NY_sid9_f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3551238"/>
            <a:ext cx="68659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Freeform 4"/>
          <p:cNvSpPr>
            <a:spLocks/>
          </p:cNvSpPr>
          <p:nvPr/>
        </p:nvSpPr>
        <p:spPr bwMode="auto">
          <a:xfrm>
            <a:off x="1123950" y="2184400"/>
            <a:ext cx="6505575" cy="3124200"/>
          </a:xfrm>
          <a:custGeom>
            <a:avLst/>
            <a:gdLst>
              <a:gd name="T0" fmla="*/ 0 w 4848"/>
              <a:gd name="T1" fmla="*/ 0 h 2160"/>
              <a:gd name="T2" fmla="*/ 2147483647 w 4848"/>
              <a:gd name="T3" fmla="*/ 2147483647 h 2160"/>
              <a:gd name="T4" fmla="*/ 2147483647 w 4848"/>
              <a:gd name="T5" fmla="*/ 2147483647 h 2160"/>
              <a:gd name="T6" fmla="*/ 2147483647 w 4848"/>
              <a:gd name="T7" fmla="*/ 2147483647 h 2160"/>
              <a:gd name="T8" fmla="*/ 2147483647 w 4848"/>
              <a:gd name="T9" fmla="*/ 2147483647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8"/>
              <a:gd name="T16" fmla="*/ 0 h 2160"/>
              <a:gd name="T17" fmla="*/ 4848 w 4848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8" h="2160">
                <a:moveTo>
                  <a:pt x="0" y="0"/>
                </a:moveTo>
                <a:cubicBezTo>
                  <a:pt x="8" y="448"/>
                  <a:pt x="16" y="896"/>
                  <a:pt x="240" y="1200"/>
                </a:cubicBezTo>
                <a:cubicBezTo>
                  <a:pt x="464" y="1504"/>
                  <a:pt x="856" y="1680"/>
                  <a:pt x="1344" y="1824"/>
                </a:cubicBezTo>
                <a:cubicBezTo>
                  <a:pt x="1832" y="1968"/>
                  <a:pt x="2584" y="2008"/>
                  <a:pt x="3168" y="2064"/>
                </a:cubicBezTo>
                <a:cubicBezTo>
                  <a:pt x="3752" y="2120"/>
                  <a:pt x="4300" y="2140"/>
                  <a:pt x="4848" y="2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66850" y="2154238"/>
            <a:ext cx="2495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0" dirty="0"/>
              <a:t>Improved </a:t>
            </a:r>
            <a:r>
              <a:rPr lang="en-US" altLang="en-US" sz="2000" b="0" dirty="0" smtClean="0"/>
              <a:t>macros</a:t>
            </a:r>
            <a:endParaRPr lang="en-US" altLang="en-US" sz="2000" dirty="0">
              <a:solidFill>
                <a:srgbClr val="8F3F7B"/>
              </a:solidFill>
              <a:latin typeface="Ericsson Capital TT" pitchFamily="2" charset="0"/>
              <a:ea typeface="MS PGothic" pitchFamily="34" charset="-128"/>
            </a:endParaRPr>
          </a:p>
          <a:p>
            <a:pPr eaLnBrk="1" hangingPunct="1"/>
            <a:r>
              <a:rPr lang="en-US" altLang="en-US" sz="2000" b="0" dirty="0"/>
              <a:t>Macro densification </a:t>
            </a:r>
            <a:endParaRPr lang="en-US" altLang="en-US" sz="1600" b="0" dirty="0">
              <a:solidFill>
                <a:srgbClr val="00A9D4"/>
              </a:solidFill>
              <a:latin typeface="Ericsson Capital TT" pitchFamily="2" charset="0"/>
              <a:ea typeface="MS PGothic" pitchFamily="34" charset="-128"/>
            </a:endParaRPr>
          </a:p>
          <a:p>
            <a:pPr eaLnBrk="1" hangingPunct="1"/>
            <a:r>
              <a:rPr lang="en-US" altLang="en-US" sz="2000" b="0" dirty="0" smtClean="0"/>
              <a:t>Small cells</a:t>
            </a:r>
            <a:endParaRPr lang="en-US" altLang="en-US" sz="1600" b="0" dirty="0">
              <a:solidFill>
                <a:schemeClr val="hlink"/>
              </a:solidFill>
              <a:latin typeface="Ericsson Capital TT" pitchFamily="2" charset="0"/>
              <a:ea typeface="MS PGothic" pitchFamily="34" charset="-128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962025" y="5384800"/>
            <a:ext cx="7724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962025" y="19558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543549" y="4168775"/>
            <a:ext cx="2595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/>
              <a:t>Improved macros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144588" y="5416550"/>
            <a:ext cx="1157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800" b="0"/>
              <a:t>Dense urban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330450" y="5461000"/>
            <a:ext cx="1157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800" b="0"/>
              <a:t>Urban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36988" y="5445125"/>
            <a:ext cx="153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800" b="0"/>
              <a:t>Suburban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881688" y="5445125"/>
            <a:ext cx="1535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800" b="0"/>
              <a:t>Rural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563712" y="3104962"/>
            <a:ext cx="243169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/>
              <a:t>Improved macros</a:t>
            </a:r>
          </a:p>
          <a:p>
            <a:pPr eaLnBrk="1" hangingPunct="1"/>
            <a:r>
              <a:rPr lang="en-US" altLang="en-US" sz="2000" b="0" dirty="0"/>
              <a:t>Macro densification </a:t>
            </a:r>
          </a:p>
          <a:p>
            <a:pPr algn="l" eaLnBrk="1" hangingPunct="1"/>
            <a:endParaRPr lang="en-US" altLang="en-US" sz="1200" b="0" dirty="0">
              <a:solidFill>
                <a:schemeClr val="bg2"/>
              </a:solidFill>
              <a:latin typeface="Ericsson Capital TT" pitchFamily="2" charset="0"/>
              <a:ea typeface="MS PGothic" pitchFamily="34" charset="-128"/>
            </a:endParaRPr>
          </a:p>
        </p:txBody>
      </p:sp>
      <p:sp>
        <p:nvSpPr>
          <p:cNvPr id="8206" name="Text Box 19"/>
          <p:cNvSpPr txBox="1">
            <a:spLocks noChangeArrowheads="1"/>
          </p:cNvSpPr>
          <p:nvPr/>
        </p:nvSpPr>
        <p:spPr bwMode="auto">
          <a:xfrm rot="-5400000">
            <a:off x="-550068" y="3561556"/>
            <a:ext cx="22844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2700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000" b="0">
                <a:cs typeface="Arial" pitchFamily="34" charset="0"/>
              </a:rPr>
              <a:t>Area traffic density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985" y="990600"/>
            <a:ext cx="87680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Small Cells </a:t>
            </a:r>
            <a:r>
              <a:rPr lang="en-US" altLang="en-US" sz="2800" b="1" dirty="0" smtClean="0"/>
              <a:t>advantage is greater in </a:t>
            </a:r>
            <a:r>
              <a:rPr lang="en-US" altLang="en-US" sz="2800" b="1" dirty="0"/>
              <a:t>Metropolitan Areas</a:t>
            </a:r>
            <a:br>
              <a:rPr lang="en-US" altLang="en-US" sz="2800" b="1" dirty="0"/>
            </a:br>
            <a:r>
              <a:rPr lang="en-US" altLang="en-US" sz="2400" b="1" dirty="0" smtClean="0"/>
              <a:t>but also in other areas to increase </a:t>
            </a:r>
            <a:r>
              <a:rPr lang="en-US" altLang="en-US" sz="2400" b="1" dirty="0"/>
              <a:t>coverage and/or capacity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45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Helvetica 45 Light"/>
              </a:rPr>
              <a:t>Small Cell Coordination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+mj-lt"/>
              </a:rPr>
              <a:t>Small Cells &amp; Radio Coordination</a:t>
            </a:r>
            <a:endParaRPr lang="en-US" sz="3600" dirty="0" smtClean="0">
              <a:solidFill>
                <a:srgbClr val="FC857C"/>
              </a:solidFill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7450" y="1000360"/>
            <a:ext cx="8449100" cy="4629595"/>
          </a:xfrm>
        </p:spPr>
        <p:txBody>
          <a:bodyPr/>
          <a:lstStyle/>
          <a:p>
            <a:pPr eaLnBrk="1" hangingPunct="1"/>
            <a:r>
              <a:rPr lang="en-US" dirty="0" smtClean="0"/>
              <a:t>To improve uplink coverage </a:t>
            </a:r>
          </a:p>
          <a:p>
            <a:pPr lvl="1" eaLnBrk="1" hangingPunct="1"/>
            <a:r>
              <a:rPr lang="en-US" dirty="0" smtClean="0"/>
              <a:t>i.e. cell edge throughput</a:t>
            </a:r>
          </a:p>
          <a:p>
            <a:pPr eaLnBrk="1" hangingPunct="1"/>
            <a:r>
              <a:rPr lang="en-US" dirty="0" smtClean="0"/>
              <a:t>To increase capacity</a:t>
            </a:r>
          </a:p>
          <a:p>
            <a:pPr lvl="1" eaLnBrk="1" hangingPunct="1"/>
            <a:r>
              <a:rPr lang="en-US" dirty="0" smtClean="0"/>
              <a:t>Capacity improves as coverage improves</a:t>
            </a:r>
          </a:p>
          <a:p>
            <a:pPr eaLnBrk="1" hangingPunct="1"/>
            <a:r>
              <a:rPr lang="en-US" dirty="0" smtClean="0"/>
              <a:t>Offload congested macro cells</a:t>
            </a:r>
          </a:p>
          <a:p>
            <a:pPr eaLnBrk="1" hangingPunct="1"/>
            <a:r>
              <a:rPr lang="en-US" dirty="0" smtClean="0"/>
              <a:t>Why is Radio coordination needed?</a:t>
            </a:r>
          </a:p>
          <a:p>
            <a:pPr lvl="1" eaLnBrk="1" hangingPunct="1"/>
            <a:r>
              <a:rPr lang="en-US" dirty="0" smtClean="0"/>
              <a:t>Interference coordination between macro and small cells will Boost coverage and capacity 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35337" y="5981800"/>
            <a:ext cx="7776864" cy="424111"/>
          </a:xfrm>
          <a:prstGeom prst="roundRect">
            <a:avLst/>
          </a:prstGeom>
          <a:gradFill flip="none" rotWithShape="1">
            <a:gsLst>
              <a:gs pos="0">
                <a:srgbClr val="003366">
                  <a:tint val="66000"/>
                  <a:satMod val="160000"/>
                </a:srgbClr>
              </a:gs>
              <a:gs pos="50000">
                <a:srgbClr val="003366">
                  <a:tint val="44500"/>
                  <a:satMod val="160000"/>
                </a:srgbClr>
              </a:gs>
              <a:gs pos="100000">
                <a:srgbClr val="003366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3366"/>
              </a:solidFill>
              <a:latin typeface="Arial"/>
              <a:ea typeface="+mn-ea"/>
            </a:endParaRP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635337" y="5981800"/>
            <a:ext cx="7861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Small cells improves coverage and capacity </a:t>
            </a:r>
            <a:endParaRPr lang="en-US" sz="2000" b="1" kern="0" dirty="0">
              <a:solidFill>
                <a:srgbClr val="AD1620"/>
              </a:solidFill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5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+mj-lt"/>
              </a:rPr>
              <a:t>What is Coordination?</a:t>
            </a:r>
            <a:endParaRPr lang="en-US" sz="3600" i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0462" y="924465"/>
            <a:ext cx="8449100" cy="2873934"/>
          </a:xfrm>
        </p:spPr>
        <p:txBody>
          <a:bodyPr/>
          <a:lstStyle/>
          <a:p>
            <a:pPr eaLnBrk="1" hangingPunct="1"/>
            <a:r>
              <a:rPr lang="en-US" dirty="0" smtClean="0"/>
              <a:t>Multiple schemes and possibilities, often used in combination</a:t>
            </a:r>
          </a:p>
          <a:p>
            <a:pPr lvl="1" eaLnBrk="1" hangingPunct="1"/>
            <a:r>
              <a:rPr lang="en-US" dirty="0" smtClean="0"/>
              <a:t>Coordinated scheduling</a:t>
            </a:r>
          </a:p>
          <a:p>
            <a:pPr lvl="1" eaLnBrk="1" hangingPunct="1"/>
            <a:r>
              <a:rPr lang="en-US" dirty="0" smtClean="0"/>
              <a:t>Coordinated beamforming (null forming)</a:t>
            </a:r>
          </a:p>
          <a:p>
            <a:pPr lvl="1" eaLnBrk="1" hangingPunct="1"/>
            <a:r>
              <a:rPr lang="en-US" dirty="0" smtClean="0"/>
              <a:t>Dynamic point selection</a:t>
            </a:r>
          </a:p>
          <a:p>
            <a:pPr lvl="1" eaLnBrk="1" hangingPunct="1"/>
            <a:r>
              <a:rPr lang="en-US" dirty="0" smtClean="0"/>
              <a:t>Joint transmission/reception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204931" y="3909969"/>
            <a:ext cx="855663" cy="25796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2000" b="0"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42352" y="3958617"/>
            <a:ext cx="6354763" cy="2401888"/>
            <a:chOff x="1677193" y="3874294"/>
            <a:chExt cx="6694488" cy="2546350"/>
          </a:xfrm>
        </p:grpSpPr>
        <p:sp>
          <p:nvSpPr>
            <p:cNvPr id="32" name="AutoShape 4"/>
            <p:cNvSpPr>
              <a:spLocks noChangeArrowheads="1"/>
            </p:cNvSpPr>
            <p:nvPr/>
          </p:nvSpPr>
          <p:spPr bwMode="auto">
            <a:xfrm>
              <a:off x="5320506" y="6038056"/>
              <a:ext cx="2957512" cy="3683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rIns="720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6177756" y="5558631"/>
              <a:ext cx="2100262" cy="3698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rIns="720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2169318" y="6022181"/>
              <a:ext cx="3136900" cy="38417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72000" rIns="720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169318" y="5558631"/>
              <a:ext cx="4008438" cy="3698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72000" rIns="720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6" name="Freeform 3"/>
            <p:cNvSpPr>
              <a:spLocks noChangeAspect="1" noEditPoints="1"/>
            </p:cNvSpPr>
            <p:nvPr/>
          </p:nvSpPr>
          <p:spPr bwMode="auto">
            <a:xfrm>
              <a:off x="2016918" y="3874294"/>
              <a:ext cx="942975" cy="1060450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PPTShape_0"/>
            <p:cNvSpPr>
              <a:spLocks noChangeAspect="1" noEditPoints="1"/>
            </p:cNvSpPr>
            <p:nvPr/>
          </p:nvSpPr>
          <p:spPr bwMode="auto">
            <a:xfrm>
              <a:off x="7330281" y="4234656"/>
              <a:ext cx="622300" cy="696913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1677193" y="4969669"/>
              <a:ext cx="6694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3066256" y="4018756"/>
              <a:ext cx="2527300" cy="5016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5984081" y="4210844"/>
              <a:ext cx="1246187" cy="3079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PPTShape_1"/>
            <p:cNvSpPr>
              <a:spLocks noChangeAspect="1" noEditPoints="1"/>
            </p:cNvSpPr>
            <p:nvPr/>
          </p:nvSpPr>
          <p:spPr bwMode="auto">
            <a:xfrm>
              <a:off x="5672931" y="4509294"/>
              <a:ext cx="263525" cy="395287"/>
            </a:xfrm>
            <a:custGeom>
              <a:avLst/>
              <a:gdLst>
                <a:gd name="T0" fmla="*/ 2147483647 w 292"/>
                <a:gd name="T1" fmla="*/ 2147483647 h 444"/>
                <a:gd name="T2" fmla="*/ 2147483647 w 292"/>
                <a:gd name="T3" fmla="*/ 2147483647 h 444"/>
                <a:gd name="T4" fmla="*/ 2147483647 w 292"/>
                <a:gd name="T5" fmla="*/ 2147483647 h 444"/>
                <a:gd name="T6" fmla="*/ 2147483647 w 292"/>
                <a:gd name="T7" fmla="*/ 2147483647 h 444"/>
                <a:gd name="T8" fmla="*/ 2147483647 w 292"/>
                <a:gd name="T9" fmla="*/ 2147483647 h 444"/>
                <a:gd name="T10" fmla="*/ 2147483647 w 292"/>
                <a:gd name="T11" fmla="*/ 2147483647 h 444"/>
                <a:gd name="T12" fmla="*/ 2147483647 w 292"/>
                <a:gd name="T13" fmla="*/ 2147483647 h 444"/>
                <a:gd name="T14" fmla="*/ 0 w 292"/>
                <a:gd name="T15" fmla="*/ 2147483647 h 444"/>
                <a:gd name="T16" fmla="*/ 0 w 292"/>
                <a:gd name="T17" fmla="*/ 2147483647 h 444"/>
                <a:gd name="T18" fmla="*/ 2147483647 w 292"/>
                <a:gd name="T19" fmla="*/ 2147483647 h 444"/>
                <a:gd name="T20" fmla="*/ 2147483647 w 292"/>
                <a:gd name="T21" fmla="*/ 2147483647 h 444"/>
                <a:gd name="T22" fmla="*/ 2147483647 w 292"/>
                <a:gd name="T23" fmla="*/ 2147483647 h 444"/>
                <a:gd name="T24" fmla="*/ 2147483647 w 292"/>
                <a:gd name="T25" fmla="*/ 2147483647 h 444"/>
                <a:gd name="T26" fmla="*/ 2147483647 w 292"/>
                <a:gd name="T27" fmla="*/ 2147483647 h 444"/>
                <a:gd name="T28" fmla="*/ 2147483647 w 292"/>
                <a:gd name="T29" fmla="*/ 2147483647 h 444"/>
                <a:gd name="T30" fmla="*/ 2147483647 w 292"/>
                <a:gd name="T31" fmla="*/ 2147483647 h 444"/>
                <a:gd name="T32" fmla="*/ 2147483647 w 292"/>
                <a:gd name="T33" fmla="*/ 2147483647 h 444"/>
                <a:gd name="T34" fmla="*/ 2147483647 w 292"/>
                <a:gd name="T35" fmla="*/ 2147483647 h 444"/>
                <a:gd name="T36" fmla="*/ 2147483647 w 292"/>
                <a:gd name="T37" fmla="*/ 2147483647 h 444"/>
                <a:gd name="T38" fmla="*/ 2147483647 w 292"/>
                <a:gd name="T39" fmla="*/ 2147483647 h 444"/>
                <a:gd name="T40" fmla="*/ 2147483647 w 292"/>
                <a:gd name="T41" fmla="*/ 2147483647 h 444"/>
                <a:gd name="T42" fmla="*/ 2147483647 w 292"/>
                <a:gd name="T43" fmla="*/ 2147483647 h 444"/>
                <a:gd name="T44" fmla="*/ 2147483647 w 292"/>
                <a:gd name="T45" fmla="*/ 2147483647 h 444"/>
                <a:gd name="T46" fmla="*/ 2147483647 w 292"/>
                <a:gd name="T47" fmla="*/ 2147483647 h 444"/>
                <a:gd name="T48" fmla="*/ 2147483647 w 292"/>
                <a:gd name="T49" fmla="*/ 2147483647 h 444"/>
                <a:gd name="T50" fmla="*/ 2147483647 w 292"/>
                <a:gd name="T51" fmla="*/ 2147483647 h 444"/>
                <a:gd name="T52" fmla="*/ 2147483647 w 292"/>
                <a:gd name="T53" fmla="*/ 2147483647 h 444"/>
                <a:gd name="T54" fmla="*/ 2147483647 w 292"/>
                <a:gd name="T55" fmla="*/ 2147483647 h 444"/>
                <a:gd name="T56" fmla="*/ 2147483647 w 292"/>
                <a:gd name="T57" fmla="*/ 2147483647 h 444"/>
                <a:gd name="T58" fmla="*/ 2147483647 w 292"/>
                <a:gd name="T59" fmla="*/ 2147483647 h 444"/>
                <a:gd name="T60" fmla="*/ 2147483647 w 292"/>
                <a:gd name="T61" fmla="*/ 2147483647 h 444"/>
                <a:gd name="T62" fmla="*/ 2147483647 w 292"/>
                <a:gd name="T63" fmla="*/ 2147483647 h 444"/>
                <a:gd name="T64" fmla="*/ 2147483647 w 292"/>
                <a:gd name="T65" fmla="*/ 2147483647 h 444"/>
                <a:gd name="T66" fmla="*/ 2147483647 w 292"/>
                <a:gd name="T67" fmla="*/ 2147483647 h 444"/>
                <a:gd name="T68" fmla="*/ 2147483647 w 292"/>
                <a:gd name="T69" fmla="*/ 2147483647 h 444"/>
                <a:gd name="T70" fmla="*/ 2147483647 w 292"/>
                <a:gd name="T71" fmla="*/ 2147483647 h 444"/>
                <a:gd name="T72" fmla="*/ 2147483647 w 292"/>
                <a:gd name="T73" fmla="*/ 2147483647 h 444"/>
                <a:gd name="T74" fmla="*/ 2147483647 w 292"/>
                <a:gd name="T75" fmla="*/ 2147483647 h 444"/>
                <a:gd name="T76" fmla="*/ 2147483647 w 292"/>
                <a:gd name="T77" fmla="*/ 2147483647 h 444"/>
                <a:gd name="T78" fmla="*/ 2147483647 w 292"/>
                <a:gd name="T79" fmla="*/ 2147483647 h 444"/>
                <a:gd name="T80" fmla="*/ 2147483647 w 292"/>
                <a:gd name="T81" fmla="*/ 2147483647 h 444"/>
                <a:gd name="T82" fmla="*/ 2147483647 w 292"/>
                <a:gd name="T83" fmla="*/ 2147483647 h 444"/>
                <a:gd name="T84" fmla="*/ 2147483647 w 292"/>
                <a:gd name="T85" fmla="*/ 2147483647 h 444"/>
                <a:gd name="T86" fmla="*/ 2147483647 w 292"/>
                <a:gd name="T87" fmla="*/ 2147483647 h 444"/>
                <a:gd name="T88" fmla="*/ 2147483647 w 292"/>
                <a:gd name="T89" fmla="*/ 2147483647 h 444"/>
                <a:gd name="T90" fmla="*/ 2147483647 w 292"/>
                <a:gd name="T91" fmla="*/ 2147483647 h 444"/>
                <a:gd name="T92" fmla="*/ 2147483647 w 292"/>
                <a:gd name="T93" fmla="*/ 2147483647 h 444"/>
                <a:gd name="T94" fmla="*/ 2147483647 w 292"/>
                <a:gd name="T95" fmla="*/ 2147483647 h 444"/>
                <a:gd name="T96" fmla="*/ 2147483647 w 292"/>
                <a:gd name="T97" fmla="*/ 2147483647 h 444"/>
                <a:gd name="T98" fmla="*/ 2147483647 w 292"/>
                <a:gd name="T99" fmla="*/ 2147483647 h 444"/>
                <a:gd name="T100" fmla="*/ 2147483647 w 292"/>
                <a:gd name="T101" fmla="*/ 2147483647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2"/>
                <a:gd name="T154" fmla="*/ 0 h 444"/>
                <a:gd name="T155" fmla="*/ 292 w 292"/>
                <a:gd name="T156" fmla="*/ 444 h 4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2" h="444">
                  <a:moveTo>
                    <a:pt x="284" y="141"/>
                  </a:moveTo>
                  <a:cubicBezTo>
                    <a:pt x="280" y="141"/>
                    <a:pt x="276" y="144"/>
                    <a:pt x="276" y="149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276" y="414"/>
                    <a:pt x="262" y="428"/>
                    <a:pt x="244" y="428"/>
                  </a:cubicBezTo>
                  <a:cubicBezTo>
                    <a:pt x="49" y="428"/>
                    <a:pt x="49" y="428"/>
                    <a:pt x="49" y="428"/>
                  </a:cubicBezTo>
                  <a:cubicBezTo>
                    <a:pt x="31" y="428"/>
                    <a:pt x="16" y="414"/>
                    <a:pt x="16" y="396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63"/>
                    <a:pt x="31" y="49"/>
                    <a:pt x="49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62" y="49"/>
                    <a:pt x="276" y="63"/>
                    <a:pt x="276" y="8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21"/>
                    <a:pt x="280" y="124"/>
                    <a:pt x="284" y="124"/>
                  </a:cubicBezTo>
                  <a:cubicBezTo>
                    <a:pt x="289" y="124"/>
                    <a:pt x="292" y="121"/>
                    <a:pt x="292" y="116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62"/>
                    <a:pt x="282" y="46"/>
                    <a:pt x="266" y="3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7"/>
                    <a:pt x="259" y="0"/>
                    <a:pt x="25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3" y="0"/>
                    <a:pt x="206" y="7"/>
                    <a:pt x="206" y="16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22" y="33"/>
                    <a:pt x="0" y="55"/>
                    <a:pt x="0" y="8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23"/>
                    <a:pt x="22" y="444"/>
                    <a:pt x="49" y="444"/>
                  </a:cubicBezTo>
                  <a:cubicBezTo>
                    <a:pt x="244" y="444"/>
                    <a:pt x="244" y="444"/>
                    <a:pt x="244" y="444"/>
                  </a:cubicBezTo>
                  <a:cubicBezTo>
                    <a:pt x="271" y="444"/>
                    <a:pt x="292" y="423"/>
                    <a:pt x="292" y="396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4"/>
                    <a:pt x="289" y="141"/>
                    <a:pt x="284" y="141"/>
                  </a:cubicBezTo>
                  <a:close/>
                  <a:moveTo>
                    <a:pt x="265" y="196"/>
                  </a:moveTo>
                  <a:cubicBezTo>
                    <a:pt x="265" y="90"/>
                    <a:pt x="265" y="90"/>
                    <a:pt x="265" y="90"/>
                  </a:cubicBezTo>
                  <a:cubicBezTo>
                    <a:pt x="265" y="81"/>
                    <a:pt x="264" y="72"/>
                    <a:pt x="257" y="66"/>
                  </a:cubicBezTo>
                  <a:cubicBezTo>
                    <a:pt x="251" y="60"/>
                    <a:pt x="243" y="58"/>
                    <a:pt x="233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0" y="58"/>
                    <a:pt x="42" y="60"/>
                    <a:pt x="35" y="66"/>
                  </a:cubicBezTo>
                  <a:cubicBezTo>
                    <a:pt x="29" y="72"/>
                    <a:pt x="27" y="81"/>
                    <a:pt x="27" y="90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7" y="206"/>
                    <a:pt x="29" y="214"/>
                    <a:pt x="35" y="221"/>
                  </a:cubicBezTo>
                  <a:cubicBezTo>
                    <a:pt x="42" y="227"/>
                    <a:pt x="50" y="228"/>
                    <a:pt x="60" y="228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43" y="228"/>
                    <a:pt x="251" y="227"/>
                    <a:pt x="257" y="221"/>
                  </a:cubicBezTo>
                  <a:cubicBezTo>
                    <a:pt x="264" y="214"/>
                    <a:pt x="265" y="206"/>
                    <a:pt x="265" y="196"/>
                  </a:cubicBezTo>
                  <a:close/>
                  <a:moveTo>
                    <a:pt x="249" y="196"/>
                  </a:moveTo>
                  <a:cubicBezTo>
                    <a:pt x="249" y="204"/>
                    <a:pt x="248" y="208"/>
                    <a:pt x="246" y="209"/>
                  </a:cubicBezTo>
                  <a:cubicBezTo>
                    <a:pt x="245" y="211"/>
                    <a:pt x="241" y="212"/>
                    <a:pt x="233" y="212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52" y="212"/>
                    <a:pt x="48" y="211"/>
                    <a:pt x="47" y="209"/>
                  </a:cubicBezTo>
                  <a:cubicBezTo>
                    <a:pt x="45" y="208"/>
                    <a:pt x="43" y="204"/>
                    <a:pt x="43" y="19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2"/>
                    <a:pt x="45" y="79"/>
                    <a:pt x="47" y="77"/>
                  </a:cubicBezTo>
                  <a:cubicBezTo>
                    <a:pt x="48" y="76"/>
                    <a:pt x="52" y="74"/>
                    <a:pt x="60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41" y="74"/>
                    <a:pt x="245" y="76"/>
                    <a:pt x="246" y="77"/>
                  </a:cubicBezTo>
                  <a:cubicBezTo>
                    <a:pt x="248" y="79"/>
                    <a:pt x="249" y="82"/>
                    <a:pt x="249" y="90"/>
                  </a:cubicBezTo>
                  <a:lnTo>
                    <a:pt x="249" y="196"/>
                  </a:lnTo>
                  <a:close/>
                  <a:moveTo>
                    <a:pt x="113" y="411"/>
                  </a:moveTo>
                  <a:cubicBezTo>
                    <a:pt x="113" y="415"/>
                    <a:pt x="116" y="418"/>
                    <a:pt x="120" y="418"/>
                  </a:cubicBezTo>
                  <a:cubicBezTo>
                    <a:pt x="124" y="418"/>
                    <a:pt x="127" y="415"/>
                    <a:pt x="127" y="411"/>
                  </a:cubicBezTo>
                  <a:cubicBezTo>
                    <a:pt x="127" y="407"/>
                    <a:pt x="124" y="404"/>
                    <a:pt x="120" y="404"/>
                  </a:cubicBezTo>
                  <a:cubicBezTo>
                    <a:pt x="116" y="404"/>
                    <a:pt x="113" y="407"/>
                    <a:pt x="113" y="411"/>
                  </a:cubicBezTo>
                  <a:close/>
                  <a:moveTo>
                    <a:pt x="139" y="411"/>
                  </a:moveTo>
                  <a:cubicBezTo>
                    <a:pt x="139" y="415"/>
                    <a:pt x="142" y="418"/>
                    <a:pt x="146" y="418"/>
                  </a:cubicBezTo>
                  <a:cubicBezTo>
                    <a:pt x="150" y="418"/>
                    <a:pt x="154" y="415"/>
                    <a:pt x="154" y="411"/>
                  </a:cubicBezTo>
                  <a:cubicBezTo>
                    <a:pt x="154" y="407"/>
                    <a:pt x="150" y="404"/>
                    <a:pt x="146" y="404"/>
                  </a:cubicBezTo>
                  <a:cubicBezTo>
                    <a:pt x="142" y="404"/>
                    <a:pt x="139" y="407"/>
                    <a:pt x="139" y="411"/>
                  </a:cubicBezTo>
                  <a:close/>
                  <a:moveTo>
                    <a:pt x="173" y="418"/>
                  </a:moveTo>
                  <a:cubicBezTo>
                    <a:pt x="177" y="418"/>
                    <a:pt x="180" y="415"/>
                    <a:pt x="180" y="411"/>
                  </a:cubicBezTo>
                  <a:cubicBezTo>
                    <a:pt x="180" y="407"/>
                    <a:pt x="177" y="404"/>
                    <a:pt x="173" y="404"/>
                  </a:cubicBezTo>
                  <a:cubicBezTo>
                    <a:pt x="169" y="404"/>
                    <a:pt x="165" y="407"/>
                    <a:pt x="165" y="411"/>
                  </a:cubicBezTo>
                  <a:cubicBezTo>
                    <a:pt x="165" y="415"/>
                    <a:pt x="169" y="418"/>
                    <a:pt x="173" y="418"/>
                  </a:cubicBezTo>
                  <a:close/>
                  <a:moveTo>
                    <a:pt x="100" y="261"/>
                  </a:moveTo>
                  <a:cubicBezTo>
                    <a:pt x="100" y="252"/>
                    <a:pt x="93" y="245"/>
                    <a:pt x="84" y="245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48" y="245"/>
                    <a:pt x="41" y="252"/>
                    <a:pt x="41" y="26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1" y="279"/>
                    <a:pt x="48" y="286"/>
                    <a:pt x="57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93" y="286"/>
                    <a:pt x="100" y="279"/>
                    <a:pt x="100" y="270"/>
                  </a:cubicBezTo>
                  <a:lnTo>
                    <a:pt x="100" y="261"/>
                  </a:lnTo>
                  <a:close/>
                  <a:moveTo>
                    <a:pt x="133" y="286"/>
                  </a:moveTo>
                  <a:cubicBezTo>
                    <a:pt x="161" y="286"/>
                    <a:pt x="161" y="286"/>
                    <a:pt x="161" y="286"/>
                  </a:cubicBezTo>
                  <a:cubicBezTo>
                    <a:pt x="170" y="286"/>
                    <a:pt x="177" y="279"/>
                    <a:pt x="177" y="270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2"/>
                    <a:pt x="170" y="245"/>
                    <a:pt x="161" y="245"/>
                  </a:cubicBezTo>
                  <a:cubicBezTo>
                    <a:pt x="133" y="245"/>
                    <a:pt x="133" y="245"/>
                    <a:pt x="133" y="245"/>
                  </a:cubicBezTo>
                  <a:cubicBezTo>
                    <a:pt x="125" y="245"/>
                    <a:pt x="117" y="252"/>
                    <a:pt x="117" y="261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7" y="279"/>
                    <a:pt x="125" y="286"/>
                    <a:pt x="133" y="286"/>
                  </a:cubicBezTo>
                  <a:close/>
                  <a:moveTo>
                    <a:pt x="254" y="261"/>
                  </a:moveTo>
                  <a:cubicBezTo>
                    <a:pt x="254" y="252"/>
                    <a:pt x="247" y="245"/>
                    <a:pt x="238" y="245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1" y="245"/>
                    <a:pt x="194" y="252"/>
                    <a:pt x="194" y="261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4" y="279"/>
                    <a:pt x="201" y="286"/>
                    <a:pt x="210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7" y="286"/>
                    <a:pt x="254" y="279"/>
                    <a:pt x="254" y="270"/>
                  </a:cubicBezTo>
                  <a:lnTo>
                    <a:pt x="254" y="261"/>
                  </a:lnTo>
                  <a:close/>
                  <a:moveTo>
                    <a:pt x="100" y="313"/>
                  </a:moveTo>
                  <a:cubicBezTo>
                    <a:pt x="100" y="304"/>
                    <a:pt x="93" y="297"/>
                    <a:pt x="84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48" y="297"/>
                    <a:pt x="41" y="304"/>
                    <a:pt x="41" y="313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31"/>
                    <a:pt x="48" y="338"/>
                    <a:pt x="57" y="338"/>
                  </a:cubicBezTo>
                  <a:cubicBezTo>
                    <a:pt x="84" y="338"/>
                    <a:pt x="84" y="338"/>
                    <a:pt x="84" y="338"/>
                  </a:cubicBezTo>
                  <a:cubicBezTo>
                    <a:pt x="93" y="338"/>
                    <a:pt x="100" y="331"/>
                    <a:pt x="100" y="322"/>
                  </a:cubicBezTo>
                  <a:lnTo>
                    <a:pt x="100" y="313"/>
                  </a:lnTo>
                  <a:close/>
                  <a:moveTo>
                    <a:pt x="117" y="322"/>
                  </a:moveTo>
                  <a:cubicBezTo>
                    <a:pt x="117" y="331"/>
                    <a:pt x="125" y="338"/>
                    <a:pt x="133" y="338"/>
                  </a:cubicBezTo>
                  <a:cubicBezTo>
                    <a:pt x="161" y="338"/>
                    <a:pt x="161" y="338"/>
                    <a:pt x="161" y="338"/>
                  </a:cubicBezTo>
                  <a:cubicBezTo>
                    <a:pt x="170" y="338"/>
                    <a:pt x="177" y="331"/>
                    <a:pt x="177" y="32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04"/>
                    <a:pt x="170" y="297"/>
                    <a:pt x="161" y="297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25" y="297"/>
                    <a:pt x="117" y="304"/>
                    <a:pt x="117" y="313"/>
                  </a:cubicBezTo>
                  <a:lnTo>
                    <a:pt x="117" y="322"/>
                  </a:lnTo>
                  <a:close/>
                  <a:moveTo>
                    <a:pt x="254" y="313"/>
                  </a:moveTo>
                  <a:cubicBezTo>
                    <a:pt x="254" y="304"/>
                    <a:pt x="247" y="297"/>
                    <a:pt x="23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01" y="297"/>
                    <a:pt x="194" y="304"/>
                    <a:pt x="194" y="313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31"/>
                    <a:pt x="201" y="338"/>
                    <a:pt x="210" y="338"/>
                  </a:cubicBezTo>
                  <a:cubicBezTo>
                    <a:pt x="238" y="338"/>
                    <a:pt x="238" y="338"/>
                    <a:pt x="238" y="338"/>
                  </a:cubicBezTo>
                  <a:cubicBezTo>
                    <a:pt x="247" y="338"/>
                    <a:pt x="254" y="331"/>
                    <a:pt x="254" y="322"/>
                  </a:cubicBezTo>
                  <a:lnTo>
                    <a:pt x="254" y="313"/>
                  </a:lnTo>
                  <a:close/>
                  <a:moveTo>
                    <a:pt x="84" y="349"/>
                  </a:moveTo>
                  <a:cubicBezTo>
                    <a:pt x="57" y="349"/>
                    <a:pt x="57" y="349"/>
                    <a:pt x="57" y="349"/>
                  </a:cubicBezTo>
                  <a:cubicBezTo>
                    <a:pt x="48" y="349"/>
                    <a:pt x="41" y="356"/>
                    <a:pt x="41" y="36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83"/>
                    <a:pt x="48" y="390"/>
                    <a:pt x="57" y="390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93" y="390"/>
                    <a:pt x="100" y="383"/>
                    <a:pt x="100" y="374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100" y="356"/>
                    <a:pt x="93" y="349"/>
                    <a:pt x="84" y="349"/>
                  </a:cubicBezTo>
                  <a:close/>
                  <a:moveTo>
                    <a:pt x="177" y="374"/>
                  </a:moveTo>
                  <a:cubicBezTo>
                    <a:pt x="177" y="365"/>
                    <a:pt x="177" y="365"/>
                    <a:pt x="177" y="365"/>
                  </a:cubicBezTo>
                  <a:cubicBezTo>
                    <a:pt x="177" y="356"/>
                    <a:pt x="170" y="349"/>
                    <a:pt x="161" y="349"/>
                  </a:cubicBezTo>
                  <a:cubicBezTo>
                    <a:pt x="133" y="349"/>
                    <a:pt x="133" y="349"/>
                    <a:pt x="133" y="349"/>
                  </a:cubicBezTo>
                  <a:cubicBezTo>
                    <a:pt x="125" y="349"/>
                    <a:pt x="117" y="356"/>
                    <a:pt x="117" y="365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117" y="383"/>
                    <a:pt x="125" y="390"/>
                    <a:pt x="133" y="390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70" y="390"/>
                    <a:pt x="177" y="383"/>
                    <a:pt x="177" y="374"/>
                  </a:cubicBezTo>
                  <a:close/>
                  <a:moveTo>
                    <a:pt x="238" y="349"/>
                  </a:moveTo>
                  <a:cubicBezTo>
                    <a:pt x="210" y="349"/>
                    <a:pt x="210" y="349"/>
                    <a:pt x="210" y="349"/>
                  </a:cubicBezTo>
                  <a:cubicBezTo>
                    <a:pt x="201" y="349"/>
                    <a:pt x="194" y="356"/>
                    <a:pt x="194" y="365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83"/>
                    <a:pt x="201" y="390"/>
                    <a:pt x="210" y="390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7" y="390"/>
                    <a:pt x="254" y="383"/>
                    <a:pt x="254" y="374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54" y="356"/>
                    <a:pt x="247" y="349"/>
                    <a:pt x="238" y="3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5206206" y="5482431"/>
              <a:ext cx="1758950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 Box 15"/>
            <p:cNvSpPr txBox="1">
              <a:spLocks noChangeAspect="1" noChangeArrowheads="1"/>
            </p:cNvSpPr>
            <p:nvPr/>
          </p:nvSpPr>
          <p:spPr bwMode="auto">
            <a:xfrm>
              <a:off x="1781968" y="4944269"/>
              <a:ext cx="14605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hlink"/>
                  </a:solidFill>
                  <a:cs typeface="Arial" pitchFamily="34" charset="0"/>
                </a:rPr>
                <a:t>Macro </a:t>
              </a:r>
              <a:br>
                <a:rPr lang="en-US" altLang="en-US" sz="1600">
                  <a:solidFill>
                    <a:schemeClr val="hlink"/>
                  </a:solidFill>
                  <a:cs typeface="Arial" pitchFamily="34" charset="0"/>
                </a:rPr>
              </a:br>
              <a:r>
                <a:rPr lang="en-US" altLang="en-US" sz="1400" b="0">
                  <a:solidFill>
                    <a:schemeClr val="hlink"/>
                  </a:solidFill>
                  <a:cs typeface="Arial" pitchFamily="34" charset="0"/>
                </a:rPr>
                <a:t>(high power)</a:t>
              </a:r>
            </a:p>
          </p:txBody>
        </p:sp>
        <p:sp>
          <p:nvSpPr>
            <p:cNvPr id="44" name="Text Box 16"/>
            <p:cNvSpPr txBox="1">
              <a:spLocks noChangeAspect="1" noChangeArrowheads="1"/>
            </p:cNvSpPr>
            <p:nvPr/>
          </p:nvSpPr>
          <p:spPr bwMode="auto">
            <a:xfrm>
              <a:off x="7130256" y="4993481"/>
              <a:ext cx="10541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  <a:cs typeface="Arial" pitchFamily="34" charset="0"/>
                </a:rPr>
                <a:t>Small cell</a:t>
              </a:r>
              <a:br>
                <a:rPr lang="en-US" altLang="en-US" sz="1600">
                  <a:solidFill>
                    <a:schemeClr val="accent2"/>
                  </a:solidFill>
                  <a:cs typeface="Arial" pitchFamily="34" charset="0"/>
                </a:rPr>
              </a:br>
              <a:r>
                <a:rPr lang="en-US" altLang="en-US" sz="1400" b="0">
                  <a:solidFill>
                    <a:schemeClr val="accent2"/>
                  </a:solidFill>
                  <a:cs typeface="Arial" pitchFamily="34" charset="0"/>
                </a:rPr>
                <a:t>(low power)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2326481" y="5622131"/>
              <a:ext cx="13938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sv-SE" altLang="en-US" sz="1600" b="0">
                  <a:solidFill>
                    <a:schemeClr val="bg1"/>
                  </a:solidFill>
                  <a:cs typeface="Arial" pitchFamily="34" charset="0"/>
                </a:rPr>
                <a:t>Best downlink</a:t>
              </a:r>
              <a:endParaRPr lang="en-US" altLang="en-US" sz="1600" b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2326481" y="6084094"/>
              <a:ext cx="11350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sv-SE" altLang="en-US" sz="1600" b="0">
                  <a:solidFill>
                    <a:schemeClr val="bg1"/>
                  </a:solidFill>
                  <a:cs typeface="Arial" pitchFamily="34" charset="0"/>
                </a:rPr>
                <a:t>Best uplink</a:t>
              </a:r>
              <a:endParaRPr lang="en-US" altLang="en-US" sz="1600" b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5399881" y="6058694"/>
              <a:ext cx="2813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sv-SE" altLang="en-US" sz="1600" b="0">
                  <a:solidFill>
                    <a:schemeClr val="bg1"/>
                  </a:solidFill>
                  <a:cs typeface="Arial" pitchFamily="34" charset="0"/>
                </a:rPr>
                <a:t>Best uplink</a:t>
              </a:r>
              <a:endParaRPr lang="en-US" altLang="en-US" sz="1600" b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6804818" y="5622131"/>
              <a:ext cx="13938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sv-SE" altLang="en-US" sz="1600" b="0">
                  <a:solidFill>
                    <a:schemeClr val="bg1"/>
                  </a:solidFill>
                  <a:cs typeface="Arial" pitchFamily="34" charset="0"/>
                </a:rPr>
                <a:t>Best downlink</a:t>
              </a:r>
              <a:endParaRPr lang="en-US" altLang="en-US" sz="1600" b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5136355" y="3885476"/>
              <a:ext cx="91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0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MEF Reference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28178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Intention </a:t>
            </a:r>
          </a:p>
          <a:p>
            <a:pPr marL="736600" lvl="1" indent="-273050"/>
            <a:r>
              <a:rPr lang="en-US" sz="2000" dirty="0" smtClean="0"/>
              <a:t>These MEF reference presentations are intended to give general overviews of the MEF work and have been approved by the MEF Marketing Committee</a:t>
            </a:r>
          </a:p>
          <a:p>
            <a:pPr marL="736600" lvl="1" indent="-273050"/>
            <a:r>
              <a:rPr lang="en-US" sz="2000" dirty="0" smtClean="0"/>
              <a:t>Further details on the topic are to be found in related specifications, technical overviews, white papers in the MEF public site Information Center: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b="1" dirty="0" smtClean="0"/>
              <a:t>http://metroethernetforum.org/InformationCenter</a:t>
            </a:r>
            <a:endParaRPr lang="en-US" sz="24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1880" y="5562600"/>
            <a:ext cx="8822120" cy="758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1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Notice </a:t>
            </a:r>
          </a:p>
          <a:p>
            <a:pPr marL="336550" marR="0" lvl="1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Metro Ethernet Forum 2015.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Any reproduction of this document, or any portion thereof, shall contain the following statement: "Reproduced with permission of the Metro Ethernet Forum." No user of this document is authorized to modify any of the information contained herein.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909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+mj-lt"/>
              </a:rPr>
              <a:t>What is CoMP?</a:t>
            </a:r>
            <a:endParaRPr lang="en-US" sz="3600" i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7450" y="838200"/>
            <a:ext cx="8449100" cy="5309015"/>
          </a:xfrm>
        </p:spPr>
        <p:txBody>
          <a:bodyPr/>
          <a:lstStyle/>
          <a:p>
            <a:pPr eaLnBrk="1" hangingPunct="1"/>
            <a:r>
              <a:rPr lang="en-US" dirty="0" smtClean="0"/>
              <a:t>Coordinated </a:t>
            </a:r>
            <a:r>
              <a:rPr lang="en-US" dirty="0" err="1" smtClean="0"/>
              <a:t>MultiPoint</a:t>
            </a:r>
            <a:endParaRPr lang="en-US" dirty="0" smtClean="0"/>
          </a:p>
          <a:p>
            <a:pPr eaLnBrk="1" hangingPunct="1"/>
            <a:r>
              <a:rPr lang="en-US" dirty="0" smtClean="0"/>
              <a:t>Multiple schemes and possibilities, often used in combination</a:t>
            </a:r>
          </a:p>
          <a:p>
            <a:pPr lvl="1" eaLnBrk="1" hangingPunct="1"/>
            <a:r>
              <a:rPr lang="en-US" dirty="0" smtClean="0"/>
              <a:t>Coordinated scheduling</a:t>
            </a:r>
          </a:p>
          <a:p>
            <a:pPr lvl="1" eaLnBrk="1" hangingPunct="1"/>
            <a:r>
              <a:rPr lang="en-US" dirty="0" smtClean="0"/>
              <a:t>Coordinated beamforming (null forming)</a:t>
            </a:r>
          </a:p>
          <a:p>
            <a:pPr lvl="1" eaLnBrk="1" hangingPunct="1"/>
            <a:r>
              <a:rPr lang="en-US" dirty="0" smtClean="0"/>
              <a:t>Dynamic point selection</a:t>
            </a:r>
          </a:p>
          <a:p>
            <a:pPr lvl="1" eaLnBrk="1" hangingPunct="1"/>
            <a:r>
              <a:rPr lang="en-US" dirty="0" smtClean="0"/>
              <a:t>Joint transmission/reception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969963" y="5270500"/>
            <a:ext cx="574675" cy="163513"/>
            <a:chOff x="595" y="3090"/>
            <a:chExt cx="634" cy="181"/>
          </a:xfrm>
        </p:grpSpPr>
        <p:sp>
          <p:nvSpPr>
            <p:cNvPr id="10259" name="Line 5"/>
            <p:cNvSpPr>
              <a:spLocks noChangeAspect="1" noChangeShapeType="1"/>
            </p:cNvSpPr>
            <p:nvPr/>
          </p:nvSpPr>
          <p:spPr bwMode="auto">
            <a:xfrm flipV="1">
              <a:off x="595" y="3090"/>
              <a:ext cx="1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0" name="Line 6"/>
            <p:cNvSpPr>
              <a:spLocks noChangeAspect="1" noChangeShapeType="1"/>
            </p:cNvSpPr>
            <p:nvPr/>
          </p:nvSpPr>
          <p:spPr bwMode="auto">
            <a:xfrm flipV="1">
              <a:off x="776" y="3090"/>
              <a:ext cx="1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1" name="Line 7"/>
            <p:cNvSpPr>
              <a:spLocks noChangeAspect="1" noChangeShapeType="1"/>
            </p:cNvSpPr>
            <p:nvPr/>
          </p:nvSpPr>
          <p:spPr bwMode="auto">
            <a:xfrm>
              <a:off x="686" y="318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2" name="Line 8"/>
            <p:cNvSpPr>
              <a:spLocks noChangeAspect="1" noChangeShapeType="1"/>
            </p:cNvSpPr>
            <p:nvPr/>
          </p:nvSpPr>
          <p:spPr bwMode="auto">
            <a:xfrm>
              <a:off x="776" y="309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3" name="Line 9"/>
            <p:cNvSpPr>
              <a:spLocks noChangeAspect="1" noChangeShapeType="1"/>
            </p:cNvSpPr>
            <p:nvPr/>
          </p:nvSpPr>
          <p:spPr bwMode="auto">
            <a:xfrm>
              <a:off x="595" y="327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4" name="Freeform 10"/>
            <p:cNvSpPr>
              <a:spLocks noChangeAspect="1"/>
            </p:cNvSpPr>
            <p:nvPr/>
          </p:nvSpPr>
          <p:spPr bwMode="auto">
            <a:xfrm>
              <a:off x="595" y="3181"/>
              <a:ext cx="272" cy="90"/>
            </a:xfrm>
            <a:custGeom>
              <a:avLst/>
              <a:gdLst>
                <a:gd name="T0" fmla="*/ 0 w 680"/>
                <a:gd name="T1" fmla="*/ 6 h 227"/>
                <a:gd name="T2" fmla="*/ 12 w 680"/>
                <a:gd name="T3" fmla="*/ 6 h 227"/>
                <a:gd name="T4" fmla="*/ 18 w 680"/>
                <a:gd name="T5" fmla="*/ 0 h 227"/>
                <a:gd name="T6" fmla="*/ 6 w 680"/>
                <a:gd name="T7" fmla="*/ 0 h 227"/>
                <a:gd name="T8" fmla="*/ 0 w 680"/>
                <a:gd name="T9" fmla="*/ 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" h="227">
                  <a:moveTo>
                    <a:pt x="0" y="227"/>
                  </a:moveTo>
                  <a:lnTo>
                    <a:pt x="453" y="227"/>
                  </a:lnTo>
                  <a:lnTo>
                    <a:pt x="680" y="0"/>
                  </a:lnTo>
                  <a:lnTo>
                    <a:pt x="227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5" name="Line 11"/>
            <p:cNvSpPr>
              <a:spLocks noChangeAspect="1" noChangeShapeType="1"/>
            </p:cNvSpPr>
            <p:nvPr/>
          </p:nvSpPr>
          <p:spPr bwMode="auto">
            <a:xfrm flipV="1">
              <a:off x="867" y="3090"/>
              <a:ext cx="1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6" name="Line 12"/>
            <p:cNvSpPr>
              <a:spLocks noChangeAspect="1" noChangeShapeType="1"/>
            </p:cNvSpPr>
            <p:nvPr/>
          </p:nvSpPr>
          <p:spPr bwMode="auto">
            <a:xfrm flipV="1">
              <a:off x="1048" y="3090"/>
              <a:ext cx="1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7" name="Line 13"/>
            <p:cNvSpPr>
              <a:spLocks noChangeAspect="1" noChangeShapeType="1"/>
            </p:cNvSpPr>
            <p:nvPr/>
          </p:nvSpPr>
          <p:spPr bwMode="auto">
            <a:xfrm>
              <a:off x="867" y="327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8" name="Line 14"/>
            <p:cNvSpPr>
              <a:spLocks noChangeAspect="1" noChangeShapeType="1"/>
            </p:cNvSpPr>
            <p:nvPr/>
          </p:nvSpPr>
          <p:spPr bwMode="auto">
            <a:xfrm>
              <a:off x="1048" y="309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9" name="Line 15"/>
            <p:cNvSpPr>
              <a:spLocks noChangeAspect="1" noChangeShapeType="1"/>
            </p:cNvSpPr>
            <p:nvPr/>
          </p:nvSpPr>
          <p:spPr bwMode="auto">
            <a:xfrm>
              <a:off x="957" y="318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0" name="Freeform 16"/>
            <p:cNvSpPr>
              <a:spLocks noChangeAspect="1"/>
            </p:cNvSpPr>
            <p:nvPr/>
          </p:nvSpPr>
          <p:spPr bwMode="auto">
            <a:xfrm>
              <a:off x="957" y="3090"/>
              <a:ext cx="272" cy="91"/>
            </a:xfrm>
            <a:custGeom>
              <a:avLst/>
              <a:gdLst>
                <a:gd name="T0" fmla="*/ 0 w 680"/>
                <a:gd name="T1" fmla="*/ 6 h 227"/>
                <a:gd name="T2" fmla="*/ 12 w 680"/>
                <a:gd name="T3" fmla="*/ 6 h 227"/>
                <a:gd name="T4" fmla="*/ 18 w 680"/>
                <a:gd name="T5" fmla="*/ 0 h 227"/>
                <a:gd name="T6" fmla="*/ 6 w 680"/>
                <a:gd name="T7" fmla="*/ 0 h 227"/>
                <a:gd name="T8" fmla="*/ 0 w 680"/>
                <a:gd name="T9" fmla="*/ 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" h="227">
                  <a:moveTo>
                    <a:pt x="0" y="227"/>
                  </a:moveTo>
                  <a:lnTo>
                    <a:pt x="453" y="227"/>
                  </a:lnTo>
                  <a:lnTo>
                    <a:pt x="680" y="0"/>
                  </a:lnTo>
                  <a:lnTo>
                    <a:pt x="227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3211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45" name="Line 18"/>
          <p:cNvSpPr>
            <a:spLocks noChangeShapeType="1"/>
          </p:cNvSpPr>
          <p:nvPr/>
        </p:nvSpPr>
        <p:spPr bwMode="auto">
          <a:xfrm>
            <a:off x="2952750" y="4911725"/>
            <a:ext cx="484188" cy="4603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dirty="0"/>
          </a:p>
        </p:txBody>
      </p:sp>
      <p:sp>
        <p:nvSpPr>
          <p:cNvPr id="10246" name="Line 19"/>
          <p:cNvSpPr>
            <a:spLocks noChangeShapeType="1"/>
          </p:cNvSpPr>
          <p:nvPr/>
        </p:nvSpPr>
        <p:spPr bwMode="auto">
          <a:xfrm flipH="1">
            <a:off x="3217863" y="5078413"/>
            <a:ext cx="525462" cy="234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dirty="0"/>
          </a:p>
        </p:txBody>
      </p:sp>
      <p:grpSp>
        <p:nvGrpSpPr>
          <p:cNvPr id="10247" name="Group 20"/>
          <p:cNvGrpSpPr>
            <a:grpSpLocks/>
          </p:cNvGrpSpPr>
          <p:nvPr/>
        </p:nvGrpSpPr>
        <p:grpSpPr bwMode="auto">
          <a:xfrm rot="-1832059">
            <a:off x="3170238" y="5113338"/>
            <a:ext cx="90487" cy="73025"/>
            <a:chOff x="2186" y="2865"/>
            <a:chExt cx="91" cy="74"/>
          </a:xfrm>
        </p:grpSpPr>
        <p:sp>
          <p:nvSpPr>
            <p:cNvPr id="10257" name="Line 21"/>
            <p:cNvSpPr>
              <a:spLocks noChangeShapeType="1"/>
            </p:cNvSpPr>
            <p:nvPr/>
          </p:nvSpPr>
          <p:spPr bwMode="auto">
            <a:xfrm flipH="1">
              <a:off x="2186" y="2865"/>
              <a:ext cx="90" cy="7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  <p:sp>
          <p:nvSpPr>
            <p:cNvPr id="10258" name="Line 22"/>
            <p:cNvSpPr>
              <a:spLocks noChangeShapeType="1"/>
            </p:cNvSpPr>
            <p:nvPr/>
          </p:nvSpPr>
          <p:spPr bwMode="auto">
            <a:xfrm>
              <a:off x="2187" y="2866"/>
              <a:ext cx="90" cy="7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</p:grpSp>
      <p:grpSp>
        <p:nvGrpSpPr>
          <p:cNvPr id="10248" name="Group 23"/>
          <p:cNvGrpSpPr>
            <a:grpSpLocks/>
          </p:cNvGrpSpPr>
          <p:nvPr/>
        </p:nvGrpSpPr>
        <p:grpSpPr bwMode="auto">
          <a:xfrm rot="-1832059">
            <a:off x="3436938" y="5159375"/>
            <a:ext cx="90487" cy="73025"/>
            <a:chOff x="2186" y="2865"/>
            <a:chExt cx="91" cy="74"/>
          </a:xfrm>
        </p:grpSpPr>
        <p:sp>
          <p:nvSpPr>
            <p:cNvPr id="10255" name="Line 24"/>
            <p:cNvSpPr>
              <a:spLocks noChangeShapeType="1"/>
            </p:cNvSpPr>
            <p:nvPr/>
          </p:nvSpPr>
          <p:spPr bwMode="auto">
            <a:xfrm flipH="1">
              <a:off x="2186" y="2865"/>
              <a:ext cx="90" cy="73"/>
            </a:xfrm>
            <a:prstGeom prst="line">
              <a:avLst/>
            </a:prstGeom>
            <a:noFill/>
            <a:ln w="19050">
              <a:solidFill>
                <a:srgbClr val="E321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  <p:sp>
          <p:nvSpPr>
            <p:cNvPr id="10256" name="Line 25"/>
            <p:cNvSpPr>
              <a:spLocks noChangeShapeType="1"/>
            </p:cNvSpPr>
            <p:nvPr/>
          </p:nvSpPr>
          <p:spPr bwMode="auto">
            <a:xfrm>
              <a:off x="2187" y="2866"/>
              <a:ext cx="90" cy="73"/>
            </a:xfrm>
            <a:prstGeom prst="line">
              <a:avLst/>
            </a:prstGeom>
            <a:noFill/>
            <a:ln w="19050">
              <a:solidFill>
                <a:srgbClr val="E321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</p:grpSp>
      <p:sp>
        <p:nvSpPr>
          <p:cNvPr id="10249" name="Text Box 26"/>
          <p:cNvSpPr txBox="1">
            <a:spLocks noChangeAspect="1" noChangeArrowheads="1"/>
          </p:cNvSpPr>
          <p:nvPr/>
        </p:nvSpPr>
        <p:spPr bwMode="auto">
          <a:xfrm>
            <a:off x="3048000" y="4784725"/>
            <a:ext cx="1562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0" dirty="0">
                <a:cs typeface="Arial" pitchFamily="34" charset="0"/>
              </a:rPr>
              <a:t>Null forming</a:t>
            </a:r>
          </a:p>
        </p:txBody>
      </p:sp>
      <p:pic>
        <p:nvPicPr>
          <p:cNvPr id="10250" name="Picture 27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38738"/>
            <a:ext cx="187801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8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68863"/>
            <a:ext cx="19145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9" descr="Pictur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45013"/>
            <a:ext cx="17859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30" descr="Picture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970338"/>
            <a:ext cx="23098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17"/>
          <p:cNvSpPr txBox="1">
            <a:spLocks noChangeAspect="1" noChangeArrowheads="1"/>
          </p:cNvSpPr>
          <p:nvPr/>
        </p:nvSpPr>
        <p:spPr bwMode="auto">
          <a:xfrm>
            <a:off x="800100" y="4821238"/>
            <a:ext cx="156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0" dirty="0">
                <a:cs typeface="Arial" pitchFamily="34" charset="0"/>
              </a:rPr>
              <a:t>different resources scheduled</a:t>
            </a:r>
          </a:p>
        </p:txBody>
      </p:sp>
    </p:spTree>
    <p:extLst>
      <p:ext uri="{BB962C8B-B14F-4D97-AF65-F5344CB8AC3E}">
        <p14:creationId xmlns:p14="http://schemas.microsoft.com/office/powerpoint/2010/main" val="17904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+mj-lt"/>
              </a:rPr>
              <a:t>Where are the </a:t>
            </a:r>
            <a:r>
              <a:rPr lang="en-US" altLang="en-US" sz="3600" dirty="0" err="1" smtClean="0">
                <a:latin typeface="+mj-lt"/>
              </a:rPr>
              <a:t>CoMP</a:t>
            </a:r>
            <a:r>
              <a:rPr lang="en-US" altLang="en-US" sz="3600" dirty="0" smtClean="0">
                <a:latin typeface="+mj-lt"/>
              </a:rPr>
              <a:t> gains?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1953533" y="4816475"/>
            <a:ext cx="2824163" cy="441325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Gain </a:t>
            </a:r>
          </a:p>
        </p:txBody>
      </p:sp>
      <p:sp>
        <p:nvSpPr>
          <p:cNvPr id="39947" name="Rectangle 17"/>
          <p:cNvSpPr>
            <a:spLocks noChangeArrowheads="1"/>
          </p:cNvSpPr>
          <p:nvPr/>
        </p:nvSpPr>
        <p:spPr bwMode="auto">
          <a:xfrm>
            <a:off x="1268413" y="4800600"/>
            <a:ext cx="457200" cy="4572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72000" rIns="72000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0">
              <a:cs typeface="Arial" pitchFamily="34" charset="0"/>
            </a:endParaRPr>
          </a:p>
        </p:txBody>
      </p:sp>
      <p:sp>
        <p:nvSpPr>
          <p:cNvPr id="39948" name="Rectangle 18"/>
          <p:cNvSpPr>
            <a:spLocks noChangeArrowheads="1"/>
          </p:cNvSpPr>
          <p:nvPr/>
        </p:nvSpPr>
        <p:spPr bwMode="auto">
          <a:xfrm>
            <a:off x="1268413" y="5375275"/>
            <a:ext cx="457200" cy="457200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72000" rIns="72000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0">
              <a:cs typeface="Arial" pitchFamily="34" charset="0"/>
            </a:endParaRPr>
          </a:p>
        </p:txBody>
      </p:sp>
      <p:sp>
        <p:nvSpPr>
          <p:cNvPr id="39949" name="Rectangle 19"/>
          <p:cNvSpPr>
            <a:spLocks noChangeArrowheads="1"/>
          </p:cNvSpPr>
          <p:nvPr/>
        </p:nvSpPr>
        <p:spPr bwMode="auto">
          <a:xfrm>
            <a:off x="1268413" y="5984875"/>
            <a:ext cx="457200" cy="457200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72000" rIns="72000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0">
              <a:cs typeface="Arial" pitchFamily="34" charset="0"/>
            </a:endParaRPr>
          </a:p>
        </p:txBody>
      </p:sp>
      <p:sp>
        <p:nvSpPr>
          <p:cNvPr id="39950" name="Content Placeholder 2"/>
          <p:cNvSpPr txBox="1">
            <a:spLocks/>
          </p:cNvSpPr>
          <p:nvPr/>
        </p:nvSpPr>
        <p:spPr bwMode="auto">
          <a:xfrm>
            <a:off x="1963738" y="5421312"/>
            <a:ext cx="6875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A9D4"/>
              </a:buClr>
              <a:buFont typeface="Arial" pitchFamily="34" charset="0"/>
              <a:buNone/>
            </a:pPr>
            <a:r>
              <a:rPr lang="en-US" altLang="en-US" sz="2000" b="0" dirty="0" err="1" smtClean="0">
                <a:cs typeface="Arial" pitchFamily="34" charset="0"/>
              </a:rPr>
              <a:t>CoMP</a:t>
            </a:r>
            <a:r>
              <a:rPr lang="en-US" altLang="en-US" sz="2000" b="0" dirty="0" smtClean="0">
                <a:cs typeface="Arial" pitchFamily="34" charset="0"/>
              </a:rPr>
              <a:t> Bandwidth Gain:</a:t>
            </a:r>
            <a:r>
              <a:rPr lang="zh-CN" altLang="en-US" sz="2000" b="0" dirty="0" smtClean="0">
                <a:ea typeface="SimSun" pitchFamily="2" charset="-122"/>
              </a:rPr>
              <a:t> </a:t>
            </a:r>
            <a:r>
              <a:rPr lang="en-US" altLang="en-US" sz="2000" b="0" dirty="0">
                <a:cs typeface="Arial" pitchFamily="34" charset="0"/>
              </a:rPr>
              <a:t>Uplink </a:t>
            </a:r>
            <a:r>
              <a:rPr lang="en-US" altLang="zh-CN" sz="2000" b="0" dirty="0" smtClean="0">
                <a:ea typeface="SimSun" pitchFamily="2" charset="-122"/>
              </a:rPr>
              <a:t>~</a:t>
            </a:r>
            <a:r>
              <a:rPr lang="en-US" altLang="zh-CN" sz="2000" b="0" dirty="0">
                <a:ea typeface="SimSun" pitchFamily="2" charset="-122"/>
              </a:rPr>
              <a:t>30-50</a:t>
            </a:r>
            <a:r>
              <a:rPr lang="en-US" altLang="zh-CN" sz="2000" b="0" dirty="0" smtClean="0">
                <a:ea typeface="SimSun" pitchFamily="2" charset="-122"/>
              </a:rPr>
              <a:t>%,  Downlink ~15% </a:t>
            </a:r>
            <a:r>
              <a:rPr lang="zh-CN" altLang="en-US" sz="2000" b="0" dirty="0" smtClean="0">
                <a:ea typeface="SimSun" pitchFamily="2" charset="-122"/>
              </a:rPr>
              <a:t> </a:t>
            </a:r>
            <a:endParaRPr lang="en-US" altLang="en-US" sz="2000" b="0" dirty="0">
              <a:cs typeface="Arial" pitchFamily="34" charset="0"/>
            </a:endParaRPr>
          </a:p>
        </p:txBody>
      </p:sp>
      <p:sp>
        <p:nvSpPr>
          <p:cNvPr id="39951" name="Content Placeholder 2"/>
          <p:cNvSpPr txBox="1">
            <a:spLocks/>
          </p:cNvSpPr>
          <p:nvPr/>
        </p:nvSpPr>
        <p:spPr bwMode="auto">
          <a:xfrm>
            <a:off x="1963738" y="6008687"/>
            <a:ext cx="68754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A9D4"/>
              </a:buClr>
              <a:buFont typeface="Arial" pitchFamily="34" charset="0"/>
              <a:buNone/>
            </a:pPr>
            <a:r>
              <a:rPr lang="en-US" altLang="en-US" sz="2000" b="0" dirty="0" err="1" smtClean="0">
                <a:cs typeface="Arial" pitchFamily="34" charset="0"/>
              </a:rPr>
              <a:t>CoMP</a:t>
            </a:r>
            <a:r>
              <a:rPr lang="en-US" altLang="en-US" sz="2000" b="0" dirty="0" smtClean="0">
                <a:cs typeface="Arial" pitchFamily="34" charset="0"/>
              </a:rPr>
              <a:t> Bandwidth Gain: Uplink ~50-100%, Downlink ~30%</a:t>
            </a:r>
            <a:endParaRPr lang="en-US" altLang="en-US" sz="2000" b="0" dirty="0"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0369" y="1905000"/>
            <a:ext cx="8029575" cy="2655887"/>
            <a:chOff x="410369" y="1905000"/>
            <a:chExt cx="8029575" cy="2655887"/>
          </a:xfrm>
        </p:grpSpPr>
        <p:sp>
          <p:nvSpPr>
            <p:cNvPr id="39940" name="Oval 3"/>
            <p:cNvSpPr>
              <a:spLocks noChangeArrowheads="1"/>
            </p:cNvSpPr>
            <p:nvPr/>
          </p:nvSpPr>
          <p:spPr bwMode="auto">
            <a:xfrm>
              <a:off x="1545432" y="2432050"/>
              <a:ext cx="2757487" cy="811212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41" name="Oval 11"/>
            <p:cNvSpPr>
              <a:spLocks noChangeArrowheads="1"/>
            </p:cNvSpPr>
            <p:nvPr/>
          </p:nvSpPr>
          <p:spPr bwMode="auto">
            <a:xfrm>
              <a:off x="410369" y="3127375"/>
              <a:ext cx="2757488" cy="811212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42" name="Oval 12"/>
            <p:cNvSpPr>
              <a:spLocks noChangeArrowheads="1"/>
            </p:cNvSpPr>
            <p:nvPr/>
          </p:nvSpPr>
          <p:spPr bwMode="auto">
            <a:xfrm>
              <a:off x="3050382" y="3014662"/>
              <a:ext cx="2757487" cy="811213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43" name="Oval 13"/>
            <p:cNvSpPr>
              <a:spLocks noChangeArrowheads="1"/>
            </p:cNvSpPr>
            <p:nvPr/>
          </p:nvSpPr>
          <p:spPr bwMode="auto">
            <a:xfrm>
              <a:off x="1788319" y="3749675"/>
              <a:ext cx="2759075" cy="811212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44" name="Oval 14"/>
            <p:cNvSpPr>
              <a:spLocks noChangeArrowheads="1"/>
            </p:cNvSpPr>
            <p:nvPr/>
          </p:nvSpPr>
          <p:spPr bwMode="auto">
            <a:xfrm>
              <a:off x="4160044" y="3749675"/>
              <a:ext cx="2759075" cy="811212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45" name="Oval 15"/>
            <p:cNvSpPr>
              <a:spLocks noChangeArrowheads="1"/>
            </p:cNvSpPr>
            <p:nvPr/>
          </p:nvSpPr>
          <p:spPr bwMode="auto">
            <a:xfrm>
              <a:off x="5682457" y="3014662"/>
              <a:ext cx="2757487" cy="811213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46" name="Oval 16"/>
            <p:cNvSpPr>
              <a:spLocks noChangeArrowheads="1"/>
            </p:cNvSpPr>
            <p:nvPr/>
          </p:nvSpPr>
          <p:spPr bwMode="auto">
            <a:xfrm>
              <a:off x="4302919" y="2316162"/>
              <a:ext cx="2759075" cy="811213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52" name="Oval 24"/>
            <p:cNvSpPr>
              <a:spLocks noChangeArrowheads="1"/>
            </p:cNvSpPr>
            <p:nvPr/>
          </p:nvSpPr>
          <p:spPr bwMode="auto">
            <a:xfrm>
              <a:off x="6096794" y="3419475"/>
              <a:ext cx="822325" cy="292100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53" name="Oval 25"/>
            <p:cNvSpPr>
              <a:spLocks noChangeArrowheads="1"/>
            </p:cNvSpPr>
            <p:nvPr/>
          </p:nvSpPr>
          <p:spPr bwMode="auto">
            <a:xfrm>
              <a:off x="6871494" y="3432175"/>
              <a:ext cx="822325" cy="292100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54" name="Oval 26"/>
            <p:cNvSpPr>
              <a:spLocks noChangeArrowheads="1"/>
            </p:cNvSpPr>
            <p:nvPr/>
          </p:nvSpPr>
          <p:spPr bwMode="auto">
            <a:xfrm>
              <a:off x="3509169" y="3176587"/>
              <a:ext cx="822325" cy="292100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55" name="Oval 27"/>
            <p:cNvSpPr>
              <a:spLocks noChangeArrowheads="1"/>
            </p:cNvSpPr>
            <p:nvPr/>
          </p:nvSpPr>
          <p:spPr bwMode="auto">
            <a:xfrm>
              <a:off x="4547394" y="3952875"/>
              <a:ext cx="820738" cy="292100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56" name="Oval 28"/>
            <p:cNvSpPr>
              <a:spLocks noChangeArrowheads="1"/>
            </p:cNvSpPr>
            <p:nvPr/>
          </p:nvSpPr>
          <p:spPr bwMode="auto">
            <a:xfrm>
              <a:off x="3121819" y="4154487"/>
              <a:ext cx="822325" cy="292100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57" name="Oval 29"/>
            <p:cNvSpPr>
              <a:spLocks noChangeArrowheads="1"/>
            </p:cNvSpPr>
            <p:nvPr/>
          </p:nvSpPr>
          <p:spPr bwMode="auto">
            <a:xfrm>
              <a:off x="4958557" y="4176712"/>
              <a:ext cx="820737" cy="292100"/>
            </a:xfrm>
            <a:prstGeom prst="ellipse">
              <a:avLst/>
            </a:prstGeom>
            <a:solidFill>
              <a:schemeClr val="accent1"/>
            </a:solidFill>
            <a:ln w="1016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0">
                <a:cs typeface="Arial" pitchFamily="34" charset="0"/>
              </a:endParaRPr>
            </a:p>
          </p:txBody>
        </p:sp>
        <p:sp>
          <p:nvSpPr>
            <p:cNvPr id="39958" name="Freeform 3"/>
            <p:cNvSpPr>
              <a:spLocks noChangeAspect="1" noEditPoints="1"/>
            </p:cNvSpPr>
            <p:nvPr/>
          </p:nvSpPr>
          <p:spPr bwMode="auto">
            <a:xfrm>
              <a:off x="4020344" y="2579687"/>
              <a:ext cx="815975" cy="923925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3"/>
            <p:cNvSpPr>
              <a:spLocks noChangeAspect="1" noEditPoints="1"/>
            </p:cNvSpPr>
            <p:nvPr/>
          </p:nvSpPr>
          <p:spPr bwMode="auto">
            <a:xfrm>
              <a:off x="6654007" y="2609850"/>
              <a:ext cx="814387" cy="922337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3"/>
            <p:cNvSpPr>
              <a:spLocks noChangeAspect="1" noEditPoints="1"/>
            </p:cNvSpPr>
            <p:nvPr/>
          </p:nvSpPr>
          <p:spPr bwMode="auto">
            <a:xfrm>
              <a:off x="5131594" y="3322637"/>
              <a:ext cx="815975" cy="922338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3"/>
            <p:cNvSpPr>
              <a:spLocks noChangeAspect="1" noEditPoints="1"/>
            </p:cNvSpPr>
            <p:nvPr/>
          </p:nvSpPr>
          <p:spPr bwMode="auto">
            <a:xfrm>
              <a:off x="2516982" y="2076450"/>
              <a:ext cx="814387" cy="922337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3"/>
            <p:cNvSpPr>
              <a:spLocks noChangeAspect="1" noEditPoints="1"/>
            </p:cNvSpPr>
            <p:nvPr/>
          </p:nvSpPr>
          <p:spPr bwMode="auto">
            <a:xfrm>
              <a:off x="2759869" y="3281362"/>
              <a:ext cx="815975" cy="923925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3"/>
            <p:cNvSpPr>
              <a:spLocks noChangeAspect="1" noEditPoints="1"/>
            </p:cNvSpPr>
            <p:nvPr/>
          </p:nvSpPr>
          <p:spPr bwMode="auto">
            <a:xfrm>
              <a:off x="1366044" y="2693987"/>
              <a:ext cx="815975" cy="922338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"/>
            <p:cNvSpPr>
              <a:spLocks noChangeAspect="1" noEditPoints="1"/>
            </p:cNvSpPr>
            <p:nvPr/>
          </p:nvSpPr>
          <p:spPr bwMode="auto">
            <a:xfrm>
              <a:off x="5274469" y="1905000"/>
              <a:ext cx="815975" cy="923925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"/>
            <p:cNvSpPr>
              <a:spLocks noChangeAspect="1" noEditPoints="1"/>
            </p:cNvSpPr>
            <p:nvPr/>
          </p:nvSpPr>
          <p:spPr bwMode="auto">
            <a:xfrm>
              <a:off x="5182394" y="3900487"/>
              <a:ext cx="407988" cy="461963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"/>
            <p:cNvSpPr>
              <a:spLocks noChangeAspect="1" noEditPoints="1"/>
            </p:cNvSpPr>
            <p:nvPr/>
          </p:nvSpPr>
          <p:spPr bwMode="auto">
            <a:xfrm>
              <a:off x="3729832" y="2905125"/>
              <a:ext cx="407987" cy="461962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"/>
            <p:cNvSpPr>
              <a:spLocks noChangeAspect="1" noEditPoints="1"/>
            </p:cNvSpPr>
            <p:nvPr/>
          </p:nvSpPr>
          <p:spPr bwMode="auto">
            <a:xfrm>
              <a:off x="3356769" y="3908425"/>
              <a:ext cx="407988" cy="461962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"/>
            <p:cNvSpPr>
              <a:spLocks noChangeAspect="1" noEditPoints="1"/>
            </p:cNvSpPr>
            <p:nvPr/>
          </p:nvSpPr>
          <p:spPr bwMode="auto">
            <a:xfrm>
              <a:off x="6303169" y="3154362"/>
              <a:ext cx="407988" cy="461963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"/>
            <p:cNvSpPr>
              <a:spLocks noChangeAspect="1" noEditPoints="1"/>
            </p:cNvSpPr>
            <p:nvPr/>
          </p:nvSpPr>
          <p:spPr bwMode="auto">
            <a:xfrm>
              <a:off x="7087394" y="3201987"/>
              <a:ext cx="407988" cy="460375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"/>
            <p:cNvSpPr>
              <a:spLocks noChangeAspect="1" noEditPoints="1"/>
            </p:cNvSpPr>
            <p:nvPr/>
          </p:nvSpPr>
          <p:spPr bwMode="auto">
            <a:xfrm>
              <a:off x="4725194" y="3689350"/>
              <a:ext cx="406400" cy="460375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7914" y="990600"/>
            <a:ext cx="7542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majority of the uplink/downlink bandwidth gain is on the cell edge </a:t>
            </a:r>
            <a:br>
              <a:rPr lang="en-US" sz="2000" dirty="0" smtClean="0"/>
            </a:br>
            <a:r>
              <a:rPr lang="en-US" sz="2000" dirty="0" smtClean="0"/>
              <a:t>between the small cell and the macro it shares a footprint with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96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val 2"/>
          <p:cNvSpPr>
            <a:spLocks noChangeArrowheads="1"/>
          </p:cNvSpPr>
          <p:nvPr/>
        </p:nvSpPr>
        <p:spPr bwMode="auto">
          <a:xfrm>
            <a:off x="6184412" y="2462213"/>
            <a:ext cx="2532063" cy="854075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240643" name="Freeform 3"/>
          <p:cNvSpPr>
            <a:spLocks noChangeAspect="1" noEditPoints="1"/>
          </p:cNvSpPr>
          <p:nvPr/>
        </p:nvSpPr>
        <p:spPr bwMode="auto">
          <a:xfrm>
            <a:off x="6562726" y="2703513"/>
            <a:ext cx="541337" cy="612775"/>
          </a:xfrm>
          <a:custGeom>
            <a:avLst/>
            <a:gdLst>
              <a:gd name="T0" fmla="*/ 276 w 327"/>
              <a:gd name="T1" fmla="*/ 15 h 370"/>
              <a:gd name="T2" fmla="*/ 276 w 327"/>
              <a:gd name="T3" fmla="*/ 197 h 370"/>
              <a:gd name="T4" fmla="*/ 327 w 327"/>
              <a:gd name="T5" fmla="*/ 100 h 370"/>
              <a:gd name="T6" fmla="*/ 249 w 327"/>
              <a:gd name="T7" fmla="*/ 158 h 370"/>
              <a:gd name="T8" fmla="*/ 260 w 327"/>
              <a:gd name="T9" fmla="*/ 169 h 370"/>
              <a:gd name="T10" fmla="*/ 249 w 327"/>
              <a:gd name="T11" fmla="*/ 31 h 370"/>
              <a:gd name="T12" fmla="*/ 222 w 327"/>
              <a:gd name="T13" fmla="*/ 142 h 370"/>
              <a:gd name="T14" fmla="*/ 250 w 327"/>
              <a:gd name="T15" fmla="*/ 100 h 370"/>
              <a:gd name="T16" fmla="*/ 222 w 327"/>
              <a:gd name="T17" fmla="*/ 69 h 370"/>
              <a:gd name="T18" fmla="*/ 222 w 327"/>
              <a:gd name="T19" fmla="*/ 142 h 370"/>
              <a:gd name="T20" fmla="*/ 51 w 327"/>
              <a:gd name="T21" fmla="*/ 15 h 370"/>
              <a:gd name="T22" fmla="*/ 40 w 327"/>
              <a:gd name="T23" fmla="*/ 4 h 370"/>
              <a:gd name="T24" fmla="*/ 46 w 327"/>
              <a:gd name="T25" fmla="*/ 199 h 370"/>
              <a:gd name="T26" fmla="*/ 67 w 327"/>
              <a:gd name="T27" fmla="*/ 169 h 370"/>
              <a:gd name="T28" fmla="*/ 78 w 327"/>
              <a:gd name="T29" fmla="*/ 158 h 370"/>
              <a:gd name="T30" fmla="*/ 78 w 327"/>
              <a:gd name="T31" fmla="*/ 31 h 370"/>
              <a:gd name="T32" fmla="*/ 67 w 327"/>
              <a:gd name="T33" fmla="*/ 169 h 370"/>
              <a:gd name="T34" fmla="*/ 106 w 327"/>
              <a:gd name="T35" fmla="*/ 142 h 370"/>
              <a:gd name="T36" fmla="*/ 106 w 327"/>
              <a:gd name="T37" fmla="*/ 69 h 370"/>
              <a:gd name="T38" fmla="*/ 77 w 327"/>
              <a:gd name="T39" fmla="*/ 100 h 370"/>
              <a:gd name="T40" fmla="*/ 219 w 327"/>
              <a:gd name="T41" fmla="*/ 270 h 370"/>
              <a:gd name="T42" fmla="*/ 177 w 327"/>
              <a:gd name="T43" fmla="*/ 146 h 370"/>
              <a:gd name="T44" fmla="*/ 197 w 327"/>
              <a:gd name="T45" fmla="*/ 77 h 370"/>
              <a:gd name="T46" fmla="*/ 164 w 327"/>
              <a:gd name="T47" fmla="*/ 132 h 370"/>
              <a:gd name="T48" fmla="*/ 177 w 327"/>
              <a:gd name="T49" fmla="*/ 71 h 370"/>
              <a:gd name="T50" fmla="*/ 184 w 327"/>
              <a:gd name="T51" fmla="*/ 57 h 370"/>
              <a:gd name="T52" fmla="*/ 150 w 327"/>
              <a:gd name="T53" fmla="*/ 146 h 370"/>
              <a:gd name="T54" fmla="*/ 108 w 327"/>
              <a:gd name="T55" fmla="*/ 271 h 370"/>
              <a:gd name="T56" fmla="*/ 54 w 327"/>
              <a:gd name="T57" fmla="*/ 355 h 370"/>
              <a:gd name="T58" fmla="*/ 58 w 327"/>
              <a:gd name="T59" fmla="*/ 370 h 370"/>
              <a:gd name="T60" fmla="*/ 163 w 327"/>
              <a:gd name="T61" fmla="*/ 331 h 370"/>
              <a:gd name="T62" fmla="*/ 268 w 327"/>
              <a:gd name="T63" fmla="*/ 370 h 370"/>
              <a:gd name="T64" fmla="*/ 274 w 327"/>
              <a:gd name="T65" fmla="*/ 357 h 370"/>
              <a:gd name="T66" fmla="*/ 183 w 327"/>
              <a:gd name="T67" fmla="*/ 228 h 370"/>
              <a:gd name="T68" fmla="*/ 163 w 327"/>
              <a:gd name="T69" fmla="*/ 159 h 370"/>
              <a:gd name="T70" fmla="*/ 190 w 327"/>
              <a:gd name="T71" fmla="*/ 245 h 370"/>
              <a:gd name="T72" fmla="*/ 131 w 327"/>
              <a:gd name="T73" fmla="*/ 260 h 370"/>
              <a:gd name="T74" fmla="*/ 163 w 327"/>
              <a:gd name="T75" fmla="*/ 272 h 370"/>
              <a:gd name="T76" fmla="*/ 163 w 327"/>
              <a:gd name="T77" fmla="*/ 285 h 370"/>
              <a:gd name="T78" fmla="*/ 234 w 327"/>
              <a:gd name="T79" fmla="*/ 354 h 370"/>
              <a:gd name="T80" fmla="*/ 75 w 327"/>
              <a:gd name="T81" fmla="*/ 354 h 370"/>
              <a:gd name="T82" fmla="*/ 163 w 327"/>
              <a:gd name="T83" fmla="*/ 301 h 370"/>
              <a:gd name="T84" fmla="*/ 251 w 327"/>
              <a:gd name="T85" fmla="*/ 35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Different </a:t>
            </a:r>
            <a:r>
              <a:rPr lang="en-US" sz="3600" dirty="0" smtClean="0"/>
              <a:t>Degrees </a:t>
            </a:r>
            <a:r>
              <a:rPr lang="en-US" sz="3600" dirty="0"/>
              <a:t>of M</a:t>
            </a:r>
            <a:r>
              <a:rPr lang="en-US" sz="3600" dirty="0" smtClean="0"/>
              <a:t>acro </a:t>
            </a:r>
            <a:r>
              <a:rPr lang="en-US" sz="3600" dirty="0"/>
              <a:t>C</a:t>
            </a:r>
            <a:r>
              <a:rPr lang="en-US" sz="3600" dirty="0" smtClean="0"/>
              <a:t>ell </a:t>
            </a:r>
            <a:r>
              <a:rPr lang="en-US" sz="3600" dirty="0"/>
              <a:t>C</a:t>
            </a:r>
            <a:r>
              <a:rPr lang="en-US" sz="3600" dirty="0" smtClean="0"/>
              <a:t>oordination</a:t>
            </a:r>
            <a:endParaRPr lang="en-US" sz="3600" dirty="0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245985" y="2415382"/>
            <a:ext cx="5911927" cy="132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</a:pPr>
            <a:r>
              <a:rPr lang="en-US" sz="2400" b="1" dirty="0" smtClean="0">
                <a:latin typeface="Arial" charset="0"/>
              </a:rPr>
              <a:t>Moderate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coordination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533400" lvl="1" indent="-177800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Example: Coordinated deployment of pico </a:t>
            </a:r>
            <a:r>
              <a:rPr lang="en-US" sz="2000" dirty="0" smtClean="0">
                <a:solidFill>
                  <a:schemeClr val="tx1"/>
                </a:solidFill>
              </a:rPr>
              <a:t>cell in </a:t>
            </a:r>
            <a:r>
              <a:rPr lang="en-US" sz="2000" dirty="0">
                <a:solidFill>
                  <a:schemeClr val="tx1"/>
                </a:solidFill>
              </a:rPr>
              <a:t>a macro </a:t>
            </a:r>
            <a:r>
              <a:rPr lang="en-US" sz="2000" dirty="0" smtClean="0">
                <a:solidFill>
                  <a:schemeClr val="tx1"/>
                </a:solidFill>
              </a:rPr>
              <a:t>network using range expansion or </a:t>
            </a:r>
            <a:r>
              <a:rPr lang="en-US" sz="2000" dirty="0" err="1" smtClean="0">
                <a:solidFill>
                  <a:schemeClr val="tx1"/>
                </a:solidFill>
              </a:rPr>
              <a:t>eICIC</a:t>
            </a:r>
            <a:r>
              <a:rPr lang="en-US" sz="2000" dirty="0" smtClean="0">
                <a:solidFill>
                  <a:schemeClr val="tx1"/>
                </a:solidFill>
              </a:rPr>
              <a:t> (enhanced Inter-Cell Interference Coordination)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245985" y="5105400"/>
            <a:ext cx="591192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</a:pPr>
            <a:r>
              <a:rPr lang="en-US" sz="2400" b="1" dirty="0">
                <a:solidFill>
                  <a:schemeClr val="tx1"/>
                </a:solidFill>
              </a:rPr>
              <a:t>Very tight coordination</a:t>
            </a:r>
          </a:p>
          <a:p>
            <a:pPr marL="533400" lvl="1" indent="-1778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Example: </a:t>
            </a:r>
            <a:r>
              <a:rPr lang="en-US" sz="2000" dirty="0" smtClean="0">
                <a:solidFill>
                  <a:schemeClr val="tx1"/>
                </a:solidFill>
              </a:rPr>
              <a:t>DU/RU radio network </a:t>
            </a:r>
            <a:r>
              <a:rPr lang="en-US" sz="2000" dirty="0"/>
              <a:t>using features such as </a:t>
            </a:r>
            <a:r>
              <a:rPr lang="en-US" sz="2000" dirty="0" smtClean="0">
                <a:solidFill>
                  <a:schemeClr val="tx1"/>
                </a:solidFill>
              </a:rPr>
              <a:t>joint </a:t>
            </a:r>
            <a:r>
              <a:rPr lang="en-US" sz="2000" dirty="0">
                <a:solidFill>
                  <a:schemeClr val="tx1"/>
                </a:solidFill>
              </a:rPr>
              <a:t>scheduling (air interface</a:t>
            </a:r>
            <a:r>
              <a:rPr lang="en-US" sz="2000" dirty="0" smtClean="0">
                <a:solidFill>
                  <a:schemeClr val="tx1"/>
                </a:solidFill>
              </a:rPr>
              <a:t>) over CPRI (Common Public Radio Interface)</a:t>
            </a:r>
            <a:endParaRPr lang="en-US" sz="2000" dirty="0">
              <a:solidFill>
                <a:schemeClr val="tx1"/>
              </a:solidFill>
            </a:endParaRPr>
          </a:p>
          <a:p>
            <a:pPr marL="533400" lvl="1" indent="-177800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0647" name="Oval 7"/>
          <p:cNvSpPr>
            <a:spLocks noChangeArrowheads="1"/>
          </p:cNvSpPr>
          <p:nvPr/>
        </p:nvSpPr>
        <p:spPr bwMode="auto">
          <a:xfrm>
            <a:off x="6237288" y="5368925"/>
            <a:ext cx="2532062" cy="854075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240648" name="Freeform 8"/>
          <p:cNvSpPr>
            <a:spLocks noChangeAspect="1" noEditPoints="1"/>
          </p:cNvSpPr>
          <p:nvPr/>
        </p:nvSpPr>
        <p:spPr bwMode="auto">
          <a:xfrm>
            <a:off x="6630988" y="5233988"/>
            <a:ext cx="539750" cy="612775"/>
          </a:xfrm>
          <a:custGeom>
            <a:avLst/>
            <a:gdLst>
              <a:gd name="T0" fmla="*/ 276 w 327"/>
              <a:gd name="T1" fmla="*/ 15 h 370"/>
              <a:gd name="T2" fmla="*/ 276 w 327"/>
              <a:gd name="T3" fmla="*/ 197 h 370"/>
              <a:gd name="T4" fmla="*/ 327 w 327"/>
              <a:gd name="T5" fmla="*/ 100 h 370"/>
              <a:gd name="T6" fmla="*/ 249 w 327"/>
              <a:gd name="T7" fmla="*/ 158 h 370"/>
              <a:gd name="T8" fmla="*/ 260 w 327"/>
              <a:gd name="T9" fmla="*/ 169 h 370"/>
              <a:gd name="T10" fmla="*/ 249 w 327"/>
              <a:gd name="T11" fmla="*/ 31 h 370"/>
              <a:gd name="T12" fmla="*/ 222 w 327"/>
              <a:gd name="T13" fmla="*/ 142 h 370"/>
              <a:gd name="T14" fmla="*/ 250 w 327"/>
              <a:gd name="T15" fmla="*/ 100 h 370"/>
              <a:gd name="T16" fmla="*/ 222 w 327"/>
              <a:gd name="T17" fmla="*/ 69 h 370"/>
              <a:gd name="T18" fmla="*/ 222 w 327"/>
              <a:gd name="T19" fmla="*/ 142 h 370"/>
              <a:gd name="T20" fmla="*/ 51 w 327"/>
              <a:gd name="T21" fmla="*/ 15 h 370"/>
              <a:gd name="T22" fmla="*/ 40 w 327"/>
              <a:gd name="T23" fmla="*/ 4 h 370"/>
              <a:gd name="T24" fmla="*/ 46 w 327"/>
              <a:gd name="T25" fmla="*/ 199 h 370"/>
              <a:gd name="T26" fmla="*/ 67 w 327"/>
              <a:gd name="T27" fmla="*/ 169 h 370"/>
              <a:gd name="T28" fmla="*/ 78 w 327"/>
              <a:gd name="T29" fmla="*/ 158 h 370"/>
              <a:gd name="T30" fmla="*/ 78 w 327"/>
              <a:gd name="T31" fmla="*/ 31 h 370"/>
              <a:gd name="T32" fmla="*/ 67 w 327"/>
              <a:gd name="T33" fmla="*/ 169 h 370"/>
              <a:gd name="T34" fmla="*/ 106 w 327"/>
              <a:gd name="T35" fmla="*/ 142 h 370"/>
              <a:gd name="T36" fmla="*/ 106 w 327"/>
              <a:gd name="T37" fmla="*/ 69 h 370"/>
              <a:gd name="T38" fmla="*/ 77 w 327"/>
              <a:gd name="T39" fmla="*/ 100 h 370"/>
              <a:gd name="T40" fmla="*/ 219 w 327"/>
              <a:gd name="T41" fmla="*/ 270 h 370"/>
              <a:gd name="T42" fmla="*/ 177 w 327"/>
              <a:gd name="T43" fmla="*/ 146 h 370"/>
              <a:gd name="T44" fmla="*/ 197 w 327"/>
              <a:gd name="T45" fmla="*/ 77 h 370"/>
              <a:gd name="T46" fmla="*/ 164 w 327"/>
              <a:gd name="T47" fmla="*/ 132 h 370"/>
              <a:gd name="T48" fmla="*/ 177 w 327"/>
              <a:gd name="T49" fmla="*/ 71 h 370"/>
              <a:gd name="T50" fmla="*/ 184 w 327"/>
              <a:gd name="T51" fmla="*/ 57 h 370"/>
              <a:gd name="T52" fmla="*/ 150 w 327"/>
              <a:gd name="T53" fmla="*/ 146 h 370"/>
              <a:gd name="T54" fmla="*/ 108 w 327"/>
              <a:gd name="T55" fmla="*/ 271 h 370"/>
              <a:gd name="T56" fmla="*/ 54 w 327"/>
              <a:gd name="T57" fmla="*/ 355 h 370"/>
              <a:gd name="T58" fmla="*/ 58 w 327"/>
              <a:gd name="T59" fmla="*/ 370 h 370"/>
              <a:gd name="T60" fmla="*/ 163 w 327"/>
              <a:gd name="T61" fmla="*/ 331 h 370"/>
              <a:gd name="T62" fmla="*/ 268 w 327"/>
              <a:gd name="T63" fmla="*/ 370 h 370"/>
              <a:gd name="T64" fmla="*/ 274 w 327"/>
              <a:gd name="T65" fmla="*/ 357 h 370"/>
              <a:gd name="T66" fmla="*/ 183 w 327"/>
              <a:gd name="T67" fmla="*/ 228 h 370"/>
              <a:gd name="T68" fmla="*/ 163 w 327"/>
              <a:gd name="T69" fmla="*/ 159 h 370"/>
              <a:gd name="T70" fmla="*/ 190 w 327"/>
              <a:gd name="T71" fmla="*/ 245 h 370"/>
              <a:gd name="T72" fmla="*/ 131 w 327"/>
              <a:gd name="T73" fmla="*/ 260 h 370"/>
              <a:gd name="T74" fmla="*/ 163 w 327"/>
              <a:gd name="T75" fmla="*/ 272 h 370"/>
              <a:gd name="T76" fmla="*/ 163 w 327"/>
              <a:gd name="T77" fmla="*/ 285 h 370"/>
              <a:gd name="T78" fmla="*/ 234 w 327"/>
              <a:gd name="T79" fmla="*/ 354 h 370"/>
              <a:gd name="T80" fmla="*/ 75 w 327"/>
              <a:gd name="T81" fmla="*/ 354 h 370"/>
              <a:gd name="T82" fmla="*/ 163 w 327"/>
              <a:gd name="T83" fmla="*/ 301 h 370"/>
              <a:gd name="T84" fmla="*/ 251 w 327"/>
              <a:gd name="T85" fmla="*/ 35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0649" name="Oval 9"/>
          <p:cNvSpPr>
            <a:spLocks noChangeAspect="1" noChangeArrowheads="1"/>
          </p:cNvSpPr>
          <p:nvPr/>
        </p:nvSpPr>
        <p:spPr bwMode="auto">
          <a:xfrm>
            <a:off x="7642226" y="3106738"/>
            <a:ext cx="1014412" cy="1778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</a:endParaRPr>
          </a:p>
        </p:txBody>
      </p:sp>
      <p:sp>
        <p:nvSpPr>
          <p:cNvPr id="240650" name="Freeform 10"/>
          <p:cNvSpPr>
            <a:spLocks noChangeAspect="1" noEditPoints="1"/>
          </p:cNvSpPr>
          <p:nvPr/>
        </p:nvSpPr>
        <p:spPr bwMode="auto">
          <a:xfrm>
            <a:off x="8070851" y="2973388"/>
            <a:ext cx="236537" cy="241300"/>
          </a:xfrm>
          <a:custGeom>
            <a:avLst/>
            <a:gdLst>
              <a:gd name="T0" fmla="*/ 276 w 327"/>
              <a:gd name="T1" fmla="*/ 15 h 370"/>
              <a:gd name="T2" fmla="*/ 276 w 327"/>
              <a:gd name="T3" fmla="*/ 197 h 370"/>
              <a:gd name="T4" fmla="*/ 327 w 327"/>
              <a:gd name="T5" fmla="*/ 100 h 370"/>
              <a:gd name="T6" fmla="*/ 249 w 327"/>
              <a:gd name="T7" fmla="*/ 158 h 370"/>
              <a:gd name="T8" fmla="*/ 260 w 327"/>
              <a:gd name="T9" fmla="*/ 169 h 370"/>
              <a:gd name="T10" fmla="*/ 249 w 327"/>
              <a:gd name="T11" fmla="*/ 31 h 370"/>
              <a:gd name="T12" fmla="*/ 222 w 327"/>
              <a:gd name="T13" fmla="*/ 142 h 370"/>
              <a:gd name="T14" fmla="*/ 250 w 327"/>
              <a:gd name="T15" fmla="*/ 100 h 370"/>
              <a:gd name="T16" fmla="*/ 222 w 327"/>
              <a:gd name="T17" fmla="*/ 69 h 370"/>
              <a:gd name="T18" fmla="*/ 222 w 327"/>
              <a:gd name="T19" fmla="*/ 142 h 370"/>
              <a:gd name="T20" fmla="*/ 51 w 327"/>
              <a:gd name="T21" fmla="*/ 15 h 370"/>
              <a:gd name="T22" fmla="*/ 40 w 327"/>
              <a:gd name="T23" fmla="*/ 4 h 370"/>
              <a:gd name="T24" fmla="*/ 46 w 327"/>
              <a:gd name="T25" fmla="*/ 199 h 370"/>
              <a:gd name="T26" fmla="*/ 67 w 327"/>
              <a:gd name="T27" fmla="*/ 169 h 370"/>
              <a:gd name="T28" fmla="*/ 78 w 327"/>
              <a:gd name="T29" fmla="*/ 158 h 370"/>
              <a:gd name="T30" fmla="*/ 78 w 327"/>
              <a:gd name="T31" fmla="*/ 31 h 370"/>
              <a:gd name="T32" fmla="*/ 67 w 327"/>
              <a:gd name="T33" fmla="*/ 169 h 370"/>
              <a:gd name="T34" fmla="*/ 106 w 327"/>
              <a:gd name="T35" fmla="*/ 142 h 370"/>
              <a:gd name="T36" fmla="*/ 106 w 327"/>
              <a:gd name="T37" fmla="*/ 69 h 370"/>
              <a:gd name="T38" fmla="*/ 77 w 327"/>
              <a:gd name="T39" fmla="*/ 100 h 370"/>
              <a:gd name="T40" fmla="*/ 219 w 327"/>
              <a:gd name="T41" fmla="*/ 270 h 370"/>
              <a:gd name="T42" fmla="*/ 177 w 327"/>
              <a:gd name="T43" fmla="*/ 146 h 370"/>
              <a:gd name="T44" fmla="*/ 197 w 327"/>
              <a:gd name="T45" fmla="*/ 77 h 370"/>
              <a:gd name="T46" fmla="*/ 164 w 327"/>
              <a:gd name="T47" fmla="*/ 132 h 370"/>
              <a:gd name="T48" fmla="*/ 177 w 327"/>
              <a:gd name="T49" fmla="*/ 71 h 370"/>
              <a:gd name="T50" fmla="*/ 184 w 327"/>
              <a:gd name="T51" fmla="*/ 57 h 370"/>
              <a:gd name="T52" fmla="*/ 150 w 327"/>
              <a:gd name="T53" fmla="*/ 146 h 370"/>
              <a:gd name="T54" fmla="*/ 108 w 327"/>
              <a:gd name="T55" fmla="*/ 271 h 370"/>
              <a:gd name="T56" fmla="*/ 54 w 327"/>
              <a:gd name="T57" fmla="*/ 355 h 370"/>
              <a:gd name="T58" fmla="*/ 58 w 327"/>
              <a:gd name="T59" fmla="*/ 370 h 370"/>
              <a:gd name="T60" fmla="*/ 163 w 327"/>
              <a:gd name="T61" fmla="*/ 331 h 370"/>
              <a:gd name="T62" fmla="*/ 268 w 327"/>
              <a:gd name="T63" fmla="*/ 370 h 370"/>
              <a:gd name="T64" fmla="*/ 274 w 327"/>
              <a:gd name="T65" fmla="*/ 357 h 370"/>
              <a:gd name="T66" fmla="*/ 183 w 327"/>
              <a:gd name="T67" fmla="*/ 228 h 370"/>
              <a:gd name="T68" fmla="*/ 163 w 327"/>
              <a:gd name="T69" fmla="*/ 159 h 370"/>
              <a:gd name="T70" fmla="*/ 190 w 327"/>
              <a:gd name="T71" fmla="*/ 245 h 370"/>
              <a:gd name="T72" fmla="*/ 131 w 327"/>
              <a:gd name="T73" fmla="*/ 260 h 370"/>
              <a:gd name="T74" fmla="*/ 163 w 327"/>
              <a:gd name="T75" fmla="*/ 272 h 370"/>
              <a:gd name="T76" fmla="*/ 163 w 327"/>
              <a:gd name="T77" fmla="*/ 285 h 370"/>
              <a:gd name="T78" fmla="*/ 234 w 327"/>
              <a:gd name="T79" fmla="*/ 354 h 370"/>
              <a:gd name="T80" fmla="*/ 75 w 327"/>
              <a:gd name="T81" fmla="*/ 354 h 370"/>
              <a:gd name="T82" fmla="*/ 163 w 327"/>
              <a:gd name="T83" fmla="*/ 301 h 370"/>
              <a:gd name="T84" fmla="*/ 251 w 327"/>
              <a:gd name="T85" fmla="*/ 35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0651" name="Freeform 11"/>
          <p:cNvSpPr>
            <a:spLocks noChangeAspect="1" noEditPoints="1"/>
          </p:cNvSpPr>
          <p:nvPr/>
        </p:nvSpPr>
        <p:spPr bwMode="auto">
          <a:xfrm>
            <a:off x="8150225" y="5591175"/>
            <a:ext cx="234950" cy="241300"/>
          </a:xfrm>
          <a:custGeom>
            <a:avLst/>
            <a:gdLst>
              <a:gd name="T0" fmla="*/ 276 w 327"/>
              <a:gd name="T1" fmla="*/ 15 h 370"/>
              <a:gd name="T2" fmla="*/ 276 w 327"/>
              <a:gd name="T3" fmla="*/ 197 h 370"/>
              <a:gd name="T4" fmla="*/ 327 w 327"/>
              <a:gd name="T5" fmla="*/ 100 h 370"/>
              <a:gd name="T6" fmla="*/ 249 w 327"/>
              <a:gd name="T7" fmla="*/ 158 h 370"/>
              <a:gd name="T8" fmla="*/ 260 w 327"/>
              <a:gd name="T9" fmla="*/ 169 h 370"/>
              <a:gd name="T10" fmla="*/ 249 w 327"/>
              <a:gd name="T11" fmla="*/ 31 h 370"/>
              <a:gd name="T12" fmla="*/ 222 w 327"/>
              <a:gd name="T13" fmla="*/ 142 h 370"/>
              <a:gd name="T14" fmla="*/ 250 w 327"/>
              <a:gd name="T15" fmla="*/ 100 h 370"/>
              <a:gd name="T16" fmla="*/ 222 w 327"/>
              <a:gd name="T17" fmla="*/ 69 h 370"/>
              <a:gd name="T18" fmla="*/ 222 w 327"/>
              <a:gd name="T19" fmla="*/ 142 h 370"/>
              <a:gd name="T20" fmla="*/ 51 w 327"/>
              <a:gd name="T21" fmla="*/ 15 h 370"/>
              <a:gd name="T22" fmla="*/ 40 w 327"/>
              <a:gd name="T23" fmla="*/ 4 h 370"/>
              <a:gd name="T24" fmla="*/ 46 w 327"/>
              <a:gd name="T25" fmla="*/ 199 h 370"/>
              <a:gd name="T26" fmla="*/ 67 w 327"/>
              <a:gd name="T27" fmla="*/ 169 h 370"/>
              <a:gd name="T28" fmla="*/ 78 w 327"/>
              <a:gd name="T29" fmla="*/ 158 h 370"/>
              <a:gd name="T30" fmla="*/ 78 w 327"/>
              <a:gd name="T31" fmla="*/ 31 h 370"/>
              <a:gd name="T32" fmla="*/ 67 w 327"/>
              <a:gd name="T33" fmla="*/ 169 h 370"/>
              <a:gd name="T34" fmla="*/ 106 w 327"/>
              <a:gd name="T35" fmla="*/ 142 h 370"/>
              <a:gd name="T36" fmla="*/ 106 w 327"/>
              <a:gd name="T37" fmla="*/ 69 h 370"/>
              <a:gd name="T38" fmla="*/ 77 w 327"/>
              <a:gd name="T39" fmla="*/ 100 h 370"/>
              <a:gd name="T40" fmla="*/ 219 w 327"/>
              <a:gd name="T41" fmla="*/ 270 h 370"/>
              <a:gd name="T42" fmla="*/ 177 w 327"/>
              <a:gd name="T43" fmla="*/ 146 h 370"/>
              <a:gd name="T44" fmla="*/ 197 w 327"/>
              <a:gd name="T45" fmla="*/ 77 h 370"/>
              <a:gd name="T46" fmla="*/ 164 w 327"/>
              <a:gd name="T47" fmla="*/ 132 h 370"/>
              <a:gd name="T48" fmla="*/ 177 w 327"/>
              <a:gd name="T49" fmla="*/ 71 h 370"/>
              <a:gd name="T50" fmla="*/ 184 w 327"/>
              <a:gd name="T51" fmla="*/ 57 h 370"/>
              <a:gd name="T52" fmla="*/ 150 w 327"/>
              <a:gd name="T53" fmla="*/ 146 h 370"/>
              <a:gd name="T54" fmla="*/ 108 w 327"/>
              <a:gd name="T55" fmla="*/ 271 h 370"/>
              <a:gd name="T56" fmla="*/ 54 w 327"/>
              <a:gd name="T57" fmla="*/ 355 h 370"/>
              <a:gd name="T58" fmla="*/ 58 w 327"/>
              <a:gd name="T59" fmla="*/ 370 h 370"/>
              <a:gd name="T60" fmla="*/ 163 w 327"/>
              <a:gd name="T61" fmla="*/ 331 h 370"/>
              <a:gd name="T62" fmla="*/ 268 w 327"/>
              <a:gd name="T63" fmla="*/ 370 h 370"/>
              <a:gd name="T64" fmla="*/ 274 w 327"/>
              <a:gd name="T65" fmla="*/ 357 h 370"/>
              <a:gd name="T66" fmla="*/ 183 w 327"/>
              <a:gd name="T67" fmla="*/ 228 h 370"/>
              <a:gd name="T68" fmla="*/ 163 w 327"/>
              <a:gd name="T69" fmla="*/ 159 h 370"/>
              <a:gd name="T70" fmla="*/ 190 w 327"/>
              <a:gd name="T71" fmla="*/ 245 h 370"/>
              <a:gd name="T72" fmla="*/ 131 w 327"/>
              <a:gd name="T73" fmla="*/ 260 h 370"/>
              <a:gd name="T74" fmla="*/ 163 w 327"/>
              <a:gd name="T75" fmla="*/ 272 h 370"/>
              <a:gd name="T76" fmla="*/ 163 w 327"/>
              <a:gd name="T77" fmla="*/ 285 h 370"/>
              <a:gd name="T78" fmla="*/ 234 w 327"/>
              <a:gd name="T79" fmla="*/ 354 h 370"/>
              <a:gd name="T80" fmla="*/ 75 w 327"/>
              <a:gd name="T81" fmla="*/ 354 h 370"/>
              <a:gd name="T82" fmla="*/ 163 w 327"/>
              <a:gd name="T83" fmla="*/ 301 h 370"/>
              <a:gd name="T84" fmla="*/ 251 w 327"/>
              <a:gd name="T85" fmla="*/ 35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7137400" y="5816600"/>
            <a:ext cx="1012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dirty="0"/>
          </a:p>
        </p:txBody>
      </p:sp>
      <p:sp>
        <p:nvSpPr>
          <p:cNvPr id="240653" name="Freeform 13"/>
          <p:cNvSpPr>
            <a:spLocks/>
          </p:cNvSpPr>
          <p:nvPr/>
        </p:nvSpPr>
        <p:spPr bwMode="auto">
          <a:xfrm>
            <a:off x="6967538" y="3106738"/>
            <a:ext cx="1192213" cy="196850"/>
          </a:xfrm>
          <a:custGeom>
            <a:avLst/>
            <a:gdLst>
              <a:gd name="T0" fmla="*/ 0 w 751"/>
              <a:gd name="T1" fmla="*/ 41 h 124"/>
              <a:gd name="T2" fmla="*/ 231 w 751"/>
              <a:gd name="T3" fmla="*/ 119 h 124"/>
              <a:gd name="T4" fmla="*/ 438 w 751"/>
              <a:gd name="T5" fmla="*/ 9 h 124"/>
              <a:gd name="T6" fmla="*/ 751 w 751"/>
              <a:gd name="T7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1" h="124">
                <a:moveTo>
                  <a:pt x="0" y="41"/>
                </a:moveTo>
                <a:cubicBezTo>
                  <a:pt x="79" y="82"/>
                  <a:pt x="158" y="124"/>
                  <a:pt x="231" y="119"/>
                </a:cubicBezTo>
                <a:cubicBezTo>
                  <a:pt x="304" y="114"/>
                  <a:pt x="351" y="18"/>
                  <a:pt x="438" y="9"/>
                </a:cubicBezTo>
                <a:cubicBezTo>
                  <a:pt x="525" y="0"/>
                  <a:pt x="638" y="32"/>
                  <a:pt x="751" y="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dirty="0"/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245985" y="1038226"/>
            <a:ext cx="5554741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</a:pPr>
            <a:r>
              <a:rPr lang="en-US" sz="2400" b="1" dirty="0">
                <a:solidFill>
                  <a:schemeClr val="tx1"/>
                </a:solidFill>
              </a:rPr>
              <a:t>No coordination</a:t>
            </a:r>
          </a:p>
          <a:p>
            <a:pPr marL="533400" lvl="1" indent="-177800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Example: uncoordinated deployment with </a:t>
            </a:r>
            <a:r>
              <a:rPr lang="en-US" sz="2000" dirty="0" smtClean="0">
                <a:solidFill>
                  <a:schemeClr val="tx1"/>
                </a:solidFill>
              </a:rPr>
              <a:t>femto cell </a:t>
            </a:r>
            <a:r>
              <a:rPr lang="en-US" sz="2000" dirty="0">
                <a:solidFill>
                  <a:schemeClr val="tx1"/>
                </a:solidFill>
              </a:rPr>
              <a:t>in a macro network</a:t>
            </a:r>
          </a:p>
        </p:txBody>
      </p:sp>
      <p:sp>
        <p:nvSpPr>
          <p:cNvPr id="240655" name="Oval 15"/>
          <p:cNvSpPr>
            <a:spLocks noChangeArrowheads="1"/>
          </p:cNvSpPr>
          <p:nvPr/>
        </p:nvSpPr>
        <p:spPr bwMode="auto">
          <a:xfrm>
            <a:off x="6157913" y="1128713"/>
            <a:ext cx="2532063" cy="854075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240656" name="Freeform 16"/>
          <p:cNvSpPr>
            <a:spLocks noChangeAspect="1" noEditPoints="1"/>
          </p:cNvSpPr>
          <p:nvPr/>
        </p:nvSpPr>
        <p:spPr bwMode="auto">
          <a:xfrm>
            <a:off x="6597651" y="1128713"/>
            <a:ext cx="539750" cy="612775"/>
          </a:xfrm>
          <a:custGeom>
            <a:avLst/>
            <a:gdLst>
              <a:gd name="T0" fmla="*/ 276 w 327"/>
              <a:gd name="T1" fmla="*/ 15 h 370"/>
              <a:gd name="T2" fmla="*/ 276 w 327"/>
              <a:gd name="T3" fmla="*/ 197 h 370"/>
              <a:gd name="T4" fmla="*/ 327 w 327"/>
              <a:gd name="T5" fmla="*/ 100 h 370"/>
              <a:gd name="T6" fmla="*/ 249 w 327"/>
              <a:gd name="T7" fmla="*/ 158 h 370"/>
              <a:gd name="T8" fmla="*/ 260 w 327"/>
              <a:gd name="T9" fmla="*/ 169 h 370"/>
              <a:gd name="T10" fmla="*/ 249 w 327"/>
              <a:gd name="T11" fmla="*/ 31 h 370"/>
              <a:gd name="T12" fmla="*/ 222 w 327"/>
              <a:gd name="T13" fmla="*/ 142 h 370"/>
              <a:gd name="T14" fmla="*/ 250 w 327"/>
              <a:gd name="T15" fmla="*/ 100 h 370"/>
              <a:gd name="T16" fmla="*/ 222 w 327"/>
              <a:gd name="T17" fmla="*/ 69 h 370"/>
              <a:gd name="T18" fmla="*/ 222 w 327"/>
              <a:gd name="T19" fmla="*/ 142 h 370"/>
              <a:gd name="T20" fmla="*/ 51 w 327"/>
              <a:gd name="T21" fmla="*/ 15 h 370"/>
              <a:gd name="T22" fmla="*/ 40 w 327"/>
              <a:gd name="T23" fmla="*/ 4 h 370"/>
              <a:gd name="T24" fmla="*/ 46 w 327"/>
              <a:gd name="T25" fmla="*/ 199 h 370"/>
              <a:gd name="T26" fmla="*/ 67 w 327"/>
              <a:gd name="T27" fmla="*/ 169 h 370"/>
              <a:gd name="T28" fmla="*/ 78 w 327"/>
              <a:gd name="T29" fmla="*/ 158 h 370"/>
              <a:gd name="T30" fmla="*/ 78 w 327"/>
              <a:gd name="T31" fmla="*/ 31 h 370"/>
              <a:gd name="T32" fmla="*/ 67 w 327"/>
              <a:gd name="T33" fmla="*/ 169 h 370"/>
              <a:gd name="T34" fmla="*/ 106 w 327"/>
              <a:gd name="T35" fmla="*/ 142 h 370"/>
              <a:gd name="T36" fmla="*/ 106 w 327"/>
              <a:gd name="T37" fmla="*/ 69 h 370"/>
              <a:gd name="T38" fmla="*/ 77 w 327"/>
              <a:gd name="T39" fmla="*/ 100 h 370"/>
              <a:gd name="T40" fmla="*/ 219 w 327"/>
              <a:gd name="T41" fmla="*/ 270 h 370"/>
              <a:gd name="T42" fmla="*/ 177 w 327"/>
              <a:gd name="T43" fmla="*/ 146 h 370"/>
              <a:gd name="T44" fmla="*/ 197 w 327"/>
              <a:gd name="T45" fmla="*/ 77 h 370"/>
              <a:gd name="T46" fmla="*/ 164 w 327"/>
              <a:gd name="T47" fmla="*/ 132 h 370"/>
              <a:gd name="T48" fmla="*/ 177 w 327"/>
              <a:gd name="T49" fmla="*/ 71 h 370"/>
              <a:gd name="T50" fmla="*/ 184 w 327"/>
              <a:gd name="T51" fmla="*/ 57 h 370"/>
              <a:gd name="T52" fmla="*/ 150 w 327"/>
              <a:gd name="T53" fmla="*/ 146 h 370"/>
              <a:gd name="T54" fmla="*/ 108 w 327"/>
              <a:gd name="T55" fmla="*/ 271 h 370"/>
              <a:gd name="T56" fmla="*/ 54 w 327"/>
              <a:gd name="T57" fmla="*/ 355 h 370"/>
              <a:gd name="T58" fmla="*/ 58 w 327"/>
              <a:gd name="T59" fmla="*/ 370 h 370"/>
              <a:gd name="T60" fmla="*/ 163 w 327"/>
              <a:gd name="T61" fmla="*/ 331 h 370"/>
              <a:gd name="T62" fmla="*/ 268 w 327"/>
              <a:gd name="T63" fmla="*/ 370 h 370"/>
              <a:gd name="T64" fmla="*/ 274 w 327"/>
              <a:gd name="T65" fmla="*/ 357 h 370"/>
              <a:gd name="T66" fmla="*/ 183 w 327"/>
              <a:gd name="T67" fmla="*/ 228 h 370"/>
              <a:gd name="T68" fmla="*/ 163 w 327"/>
              <a:gd name="T69" fmla="*/ 159 h 370"/>
              <a:gd name="T70" fmla="*/ 190 w 327"/>
              <a:gd name="T71" fmla="*/ 245 h 370"/>
              <a:gd name="T72" fmla="*/ 131 w 327"/>
              <a:gd name="T73" fmla="*/ 260 h 370"/>
              <a:gd name="T74" fmla="*/ 163 w 327"/>
              <a:gd name="T75" fmla="*/ 272 h 370"/>
              <a:gd name="T76" fmla="*/ 163 w 327"/>
              <a:gd name="T77" fmla="*/ 285 h 370"/>
              <a:gd name="T78" fmla="*/ 234 w 327"/>
              <a:gd name="T79" fmla="*/ 354 h 370"/>
              <a:gd name="T80" fmla="*/ 75 w 327"/>
              <a:gd name="T81" fmla="*/ 354 h 370"/>
              <a:gd name="T82" fmla="*/ 163 w 327"/>
              <a:gd name="T83" fmla="*/ 301 h 370"/>
              <a:gd name="T84" fmla="*/ 251 w 327"/>
              <a:gd name="T85" fmla="*/ 35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0657" name="Oval 17"/>
          <p:cNvSpPr>
            <a:spLocks noChangeAspect="1" noChangeArrowheads="1"/>
          </p:cNvSpPr>
          <p:nvPr/>
        </p:nvSpPr>
        <p:spPr bwMode="auto">
          <a:xfrm>
            <a:off x="7620001" y="1441451"/>
            <a:ext cx="1014412" cy="1778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</a:endParaRPr>
          </a:p>
        </p:txBody>
      </p:sp>
      <p:sp>
        <p:nvSpPr>
          <p:cNvPr id="240658" name="Freeform 18"/>
          <p:cNvSpPr>
            <a:spLocks noChangeAspect="1" noEditPoints="1"/>
          </p:cNvSpPr>
          <p:nvPr/>
        </p:nvSpPr>
        <p:spPr bwMode="auto">
          <a:xfrm>
            <a:off x="8048626" y="1308101"/>
            <a:ext cx="236537" cy="241300"/>
          </a:xfrm>
          <a:custGeom>
            <a:avLst/>
            <a:gdLst>
              <a:gd name="T0" fmla="*/ 276 w 327"/>
              <a:gd name="T1" fmla="*/ 15 h 370"/>
              <a:gd name="T2" fmla="*/ 276 w 327"/>
              <a:gd name="T3" fmla="*/ 197 h 370"/>
              <a:gd name="T4" fmla="*/ 327 w 327"/>
              <a:gd name="T5" fmla="*/ 100 h 370"/>
              <a:gd name="T6" fmla="*/ 249 w 327"/>
              <a:gd name="T7" fmla="*/ 158 h 370"/>
              <a:gd name="T8" fmla="*/ 260 w 327"/>
              <a:gd name="T9" fmla="*/ 169 h 370"/>
              <a:gd name="T10" fmla="*/ 249 w 327"/>
              <a:gd name="T11" fmla="*/ 31 h 370"/>
              <a:gd name="T12" fmla="*/ 222 w 327"/>
              <a:gd name="T13" fmla="*/ 142 h 370"/>
              <a:gd name="T14" fmla="*/ 250 w 327"/>
              <a:gd name="T15" fmla="*/ 100 h 370"/>
              <a:gd name="T16" fmla="*/ 222 w 327"/>
              <a:gd name="T17" fmla="*/ 69 h 370"/>
              <a:gd name="T18" fmla="*/ 222 w 327"/>
              <a:gd name="T19" fmla="*/ 142 h 370"/>
              <a:gd name="T20" fmla="*/ 51 w 327"/>
              <a:gd name="T21" fmla="*/ 15 h 370"/>
              <a:gd name="T22" fmla="*/ 40 w 327"/>
              <a:gd name="T23" fmla="*/ 4 h 370"/>
              <a:gd name="T24" fmla="*/ 46 w 327"/>
              <a:gd name="T25" fmla="*/ 199 h 370"/>
              <a:gd name="T26" fmla="*/ 67 w 327"/>
              <a:gd name="T27" fmla="*/ 169 h 370"/>
              <a:gd name="T28" fmla="*/ 78 w 327"/>
              <a:gd name="T29" fmla="*/ 158 h 370"/>
              <a:gd name="T30" fmla="*/ 78 w 327"/>
              <a:gd name="T31" fmla="*/ 31 h 370"/>
              <a:gd name="T32" fmla="*/ 67 w 327"/>
              <a:gd name="T33" fmla="*/ 169 h 370"/>
              <a:gd name="T34" fmla="*/ 106 w 327"/>
              <a:gd name="T35" fmla="*/ 142 h 370"/>
              <a:gd name="T36" fmla="*/ 106 w 327"/>
              <a:gd name="T37" fmla="*/ 69 h 370"/>
              <a:gd name="T38" fmla="*/ 77 w 327"/>
              <a:gd name="T39" fmla="*/ 100 h 370"/>
              <a:gd name="T40" fmla="*/ 219 w 327"/>
              <a:gd name="T41" fmla="*/ 270 h 370"/>
              <a:gd name="T42" fmla="*/ 177 w 327"/>
              <a:gd name="T43" fmla="*/ 146 h 370"/>
              <a:gd name="T44" fmla="*/ 197 w 327"/>
              <a:gd name="T45" fmla="*/ 77 h 370"/>
              <a:gd name="T46" fmla="*/ 164 w 327"/>
              <a:gd name="T47" fmla="*/ 132 h 370"/>
              <a:gd name="T48" fmla="*/ 177 w 327"/>
              <a:gd name="T49" fmla="*/ 71 h 370"/>
              <a:gd name="T50" fmla="*/ 184 w 327"/>
              <a:gd name="T51" fmla="*/ 57 h 370"/>
              <a:gd name="T52" fmla="*/ 150 w 327"/>
              <a:gd name="T53" fmla="*/ 146 h 370"/>
              <a:gd name="T54" fmla="*/ 108 w 327"/>
              <a:gd name="T55" fmla="*/ 271 h 370"/>
              <a:gd name="T56" fmla="*/ 54 w 327"/>
              <a:gd name="T57" fmla="*/ 355 h 370"/>
              <a:gd name="T58" fmla="*/ 58 w 327"/>
              <a:gd name="T59" fmla="*/ 370 h 370"/>
              <a:gd name="T60" fmla="*/ 163 w 327"/>
              <a:gd name="T61" fmla="*/ 331 h 370"/>
              <a:gd name="T62" fmla="*/ 268 w 327"/>
              <a:gd name="T63" fmla="*/ 370 h 370"/>
              <a:gd name="T64" fmla="*/ 274 w 327"/>
              <a:gd name="T65" fmla="*/ 357 h 370"/>
              <a:gd name="T66" fmla="*/ 183 w 327"/>
              <a:gd name="T67" fmla="*/ 228 h 370"/>
              <a:gd name="T68" fmla="*/ 163 w 327"/>
              <a:gd name="T69" fmla="*/ 159 h 370"/>
              <a:gd name="T70" fmla="*/ 190 w 327"/>
              <a:gd name="T71" fmla="*/ 245 h 370"/>
              <a:gd name="T72" fmla="*/ 131 w 327"/>
              <a:gd name="T73" fmla="*/ 260 h 370"/>
              <a:gd name="T74" fmla="*/ 163 w 327"/>
              <a:gd name="T75" fmla="*/ 272 h 370"/>
              <a:gd name="T76" fmla="*/ 163 w 327"/>
              <a:gd name="T77" fmla="*/ 285 h 370"/>
              <a:gd name="T78" fmla="*/ 234 w 327"/>
              <a:gd name="T79" fmla="*/ 354 h 370"/>
              <a:gd name="T80" fmla="*/ 75 w 327"/>
              <a:gd name="T81" fmla="*/ 354 h 370"/>
              <a:gd name="T82" fmla="*/ 163 w 327"/>
              <a:gd name="T83" fmla="*/ 301 h 370"/>
              <a:gd name="T84" fmla="*/ 251 w 327"/>
              <a:gd name="T85" fmla="*/ 35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6269660" y="3871005"/>
            <a:ext cx="2532063" cy="854075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26" name="Freeform 3"/>
          <p:cNvSpPr>
            <a:spLocks noChangeAspect="1" noEditPoints="1"/>
          </p:cNvSpPr>
          <p:nvPr/>
        </p:nvSpPr>
        <p:spPr bwMode="auto">
          <a:xfrm>
            <a:off x="6674473" y="3824967"/>
            <a:ext cx="541337" cy="612775"/>
          </a:xfrm>
          <a:custGeom>
            <a:avLst/>
            <a:gdLst>
              <a:gd name="T0" fmla="*/ 276 w 327"/>
              <a:gd name="T1" fmla="*/ 15 h 370"/>
              <a:gd name="T2" fmla="*/ 276 w 327"/>
              <a:gd name="T3" fmla="*/ 197 h 370"/>
              <a:gd name="T4" fmla="*/ 327 w 327"/>
              <a:gd name="T5" fmla="*/ 100 h 370"/>
              <a:gd name="T6" fmla="*/ 249 w 327"/>
              <a:gd name="T7" fmla="*/ 158 h 370"/>
              <a:gd name="T8" fmla="*/ 260 w 327"/>
              <a:gd name="T9" fmla="*/ 169 h 370"/>
              <a:gd name="T10" fmla="*/ 249 w 327"/>
              <a:gd name="T11" fmla="*/ 31 h 370"/>
              <a:gd name="T12" fmla="*/ 222 w 327"/>
              <a:gd name="T13" fmla="*/ 142 h 370"/>
              <a:gd name="T14" fmla="*/ 250 w 327"/>
              <a:gd name="T15" fmla="*/ 100 h 370"/>
              <a:gd name="T16" fmla="*/ 222 w 327"/>
              <a:gd name="T17" fmla="*/ 69 h 370"/>
              <a:gd name="T18" fmla="*/ 222 w 327"/>
              <a:gd name="T19" fmla="*/ 142 h 370"/>
              <a:gd name="T20" fmla="*/ 51 w 327"/>
              <a:gd name="T21" fmla="*/ 15 h 370"/>
              <a:gd name="T22" fmla="*/ 40 w 327"/>
              <a:gd name="T23" fmla="*/ 4 h 370"/>
              <a:gd name="T24" fmla="*/ 46 w 327"/>
              <a:gd name="T25" fmla="*/ 199 h 370"/>
              <a:gd name="T26" fmla="*/ 67 w 327"/>
              <a:gd name="T27" fmla="*/ 169 h 370"/>
              <a:gd name="T28" fmla="*/ 78 w 327"/>
              <a:gd name="T29" fmla="*/ 158 h 370"/>
              <a:gd name="T30" fmla="*/ 78 w 327"/>
              <a:gd name="T31" fmla="*/ 31 h 370"/>
              <a:gd name="T32" fmla="*/ 67 w 327"/>
              <a:gd name="T33" fmla="*/ 169 h 370"/>
              <a:gd name="T34" fmla="*/ 106 w 327"/>
              <a:gd name="T35" fmla="*/ 142 h 370"/>
              <a:gd name="T36" fmla="*/ 106 w 327"/>
              <a:gd name="T37" fmla="*/ 69 h 370"/>
              <a:gd name="T38" fmla="*/ 77 w 327"/>
              <a:gd name="T39" fmla="*/ 100 h 370"/>
              <a:gd name="T40" fmla="*/ 219 w 327"/>
              <a:gd name="T41" fmla="*/ 270 h 370"/>
              <a:gd name="T42" fmla="*/ 177 w 327"/>
              <a:gd name="T43" fmla="*/ 146 h 370"/>
              <a:gd name="T44" fmla="*/ 197 w 327"/>
              <a:gd name="T45" fmla="*/ 77 h 370"/>
              <a:gd name="T46" fmla="*/ 164 w 327"/>
              <a:gd name="T47" fmla="*/ 132 h 370"/>
              <a:gd name="T48" fmla="*/ 177 w 327"/>
              <a:gd name="T49" fmla="*/ 71 h 370"/>
              <a:gd name="T50" fmla="*/ 184 w 327"/>
              <a:gd name="T51" fmla="*/ 57 h 370"/>
              <a:gd name="T52" fmla="*/ 150 w 327"/>
              <a:gd name="T53" fmla="*/ 146 h 370"/>
              <a:gd name="T54" fmla="*/ 108 w 327"/>
              <a:gd name="T55" fmla="*/ 271 h 370"/>
              <a:gd name="T56" fmla="*/ 54 w 327"/>
              <a:gd name="T57" fmla="*/ 355 h 370"/>
              <a:gd name="T58" fmla="*/ 58 w 327"/>
              <a:gd name="T59" fmla="*/ 370 h 370"/>
              <a:gd name="T60" fmla="*/ 163 w 327"/>
              <a:gd name="T61" fmla="*/ 331 h 370"/>
              <a:gd name="T62" fmla="*/ 268 w 327"/>
              <a:gd name="T63" fmla="*/ 370 h 370"/>
              <a:gd name="T64" fmla="*/ 274 w 327"/>
              <a:gd name="T65" fmla="*/ 357 h 370"/>
              <a:gd name="T66" fmla="*/ 183 w 327"/>
              <a:gd name="T67" fmla="*/ 228 h 370"/>
              <a:gd name="T68" fmla="*/ 163 w 327"/>
              <a:gd name="T69" fmla="*/ 159 h 370"/>
              <a:gd name="T70" fmla="*/ 190 w 327"/>
              <a:gd name="T71" fmla="*/ 245 h 370"/>
              <a:gd name="T72" fmla="*/ 131 w 327"/>
              <a:gd name="T73" fmla="*/ 260 h 370"/>
              <a:gd name="T74" fmla="*/ 163 w 327"/>
              <a:gd name="T75" fmla="*/ 272 h 370"/>
              <a:gd name="T76" fmla="*/ 163 w 327"/>
              <a:gd name="T77" fmla="*/ 285 h 370"/>
              <a:gd name="T78" fmla="*/ 234 w 327"/>
              <a:gd name="T79" fmla="*/ 354 h 370"/>
              <a:gd name="T80" fmla="*/ 75 w 327"/>
              <a:gd name="T81" fmla="*/ 354 h 370"/>
              <a:gd name="T82" fmla="*/ 163 w 327"/>
              <a:gd name="T83" fmla="*/ 301 h 370"/>
              <a:gd name="T84" fmla="*/ 251 w 327"/>
              <a:gd name="T85" fmla="*/ 35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45985" y="3740036"/>
            <a:ext cx="599130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</a:pPr>
            <a:r>
              <a:rPr lang="en-US" sz="2400" b="1" dirty="0" smtClean="0">
                <a:solidFill>
                  <a:schemeClr val="tx1"/>
                </a:solidFill>
              </a:rPr>
              <a:t>Tight </a:t>
            </a:r>
            <a:r>
              <a:rPr lang="en-US" sz="2400" b="1" dirty="0">
                <a:solidFill>
                  <a:schemeClr val="tx1"/>
                </a:solidFill>
              </a:rPr>
              <a:t>coordination</a:t>
            </a:r>
          </a:p>
          <a:p>
            <a:pPr marL="533400" lvl="1" indent="-177800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Example: Coordinated deployment of pico </a:t>
            </a:r>
            <a:r>
              <a:rPr lang="en-US" sz="2000" dirty="0" smtClean="0">
                <a:solidFill>
                  <a:schemeClr val="tx1"/>
                </a:solidFill>
              </a:rPr>
              <a:t>cell in </a:t>
            </a:r>
            <a:r>
              <a:rPr lang="en-US" sz="2000" dirty="0">
                <a:solidFill>
                  <a:schemeClr val="tx1"/>
                </a:solidFill>
              </a:rPr>
              <a:t>a macro </a:t>
            </a:r>
            <a:r>
              <a:rPr lang="en-US" sz="2000" dirty="0" smtClean="0">
                <a:solidFill>
                  <a:schemeClr val="tx1"/>
                </a:solidFill>
              </a:rPr>
              <a:t>network using features such as coordinated scheduling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Oval 9"/>
          <p:cNvSpPr>
            <a:spLocks noChangeAspect="1" noChangeArrowheads="1"/>
          </p:cNvSpPr>
          <p:nvPr/>
        </p:nvSpPr>
        <p:spPr bwMode="auto">
          <a:xfrm>
            <a:off x="7753973" y="4228192"/>
            <a:ext cx="1014412" cy="1778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sv-SE" sz="2000">
              <a:solidFill>
                <a:schemeClr val="tx1"/>
              </a:solidFill>
            </a:endParaRPr>
          </a:p>
        </p:txBody>
      </p:sp>
      <p:sp>
        <p:nvSpPr>
          <p:cNvPr id="29" name="Freeform 10"/>
          <p:cNvSpPr>
            <a:spLocks noChangeAspect="1" noEditPoints="1"/>
          </p:cNvSpPr>
          <p:nvPr/>
        </p:nvSpPr>
        <p:spPr bwMode="auto">
          <a:xfrm>
            <a:off x="8182598" y="4094842"/>
            <a:ext cx="236537" cy="241300"/>
          </a:xfrm>
          <a:custGeom>
            <a:avLst/>
            <a:gdLst>
              <a:gd name="T0" fmla="*/ 276 w 327"/>
              <a:gd name="T1" fmla="*/ 15 h 370"/>
              <a:gd name="T2" fmla="*/ 276 w 327"/>
              <a:gd name="T3" fmla="*/ 197 h 370"/>
              <a:gd name="T4" fmla="*/ 327 w 327"/>
              <a:gd name="T5" fmla="*/ 100 h 370"/>
              <a:gd name="T6" fmla="*/ 249 w 327"/>
              <a:gd name="T7" fmla="*/ 158 h 370"/>
              <a:gd name="T8" fmla="*/ 260 w 327"/>
              <a:gd name="T9" fmla="*/ 169 h 370"/>
              <a:gd name="T10" fmla="*/ 249 w 327"/>
              <a:gd name="T11" fmla="*/ 31 h 370"/>
              <a:gd name="T12" fmla="*/ 222 w 327"/>
              <a:gd name="T13" fmla="*/ 142 h 370"/>
              <a:gd name="T14" fmla="*/ 250 w 327"/>
              <a:gd name="T15" fmla="*/ 100 h 370"/>
              <a:gd name="T16" fmla="*/ 222 w 327"/>
              <a:gd name="T17" fmla="*/ 69 h 370"/>
              <a:gd name="T18" fmla="*/ 222 w 327"/>
              <a:gd name="T19" fmla="*/ 142 h 370"/>
              <a:gd name="T20" fmla="*/ 51 w 327"/>
              <a:gd name="T21" fmla="*/ 15 h 370"/>
              <a:gd name="T22" fmla="*/ 40 w 327"/>
              <a:gd name="T23" fmla="*/ 4 h 370"/>
              <a:gd name="T24" fmla="*/ 46 w 327"/>
              <a:gd name="T25" fmla="*/ 199 h 370"/>
              <a:gd name="T26" fmla="*/ 67 w 327"/>
              <a:gd name="T27" fmla="*/ 169 h 370"/>
              <a:gd name="T28" fmla="*/ 78 w 327"/>
              <a:gd name="T29" fmla="*/ 158 h 370"/>
              <a:gd name="T30" fmla="*/ 78 w 327"/>
              <a:gd name="T31" fmla="*/ 31 h 370"/>
              <a:gd name="T32" fmla="*/ 67 w 327"/>
              <a:gd name="T33" fmla="*/ 169 h 370"/>
              <a:gd name="T34" fmla="*/ 106 w 327"/>
              <a:gd name="T35" fmla="*/ 142 h 370"/>
              <a:gd name="T36" fmla="*/ 106 w 327"/>
              <a:gd name="T37" fmla="*/ 69 h 370"/>
              <a:gd name="T38" fmla="*/ 77 w 327"/>
              <a:gd name="T39" fmla="*/ 100 h 370"/>
              <a:gd name="T40" fmla="*/ 219 w 327"/>
              <a:gd name="T41" fmla="*/ 270 h 370"/>
              <a:gd name="T42" fmla="*/ 177 w 327"/>
              <a:gd name="T43" fmla="*/ 146 h 370"/>
              <a:gd name="T44" fmla="*/ 197 w 327"/>
              <a:gd name="T45" fmla="*/ 77 h 370"/>
              <a:gd name="T46" fmla="*/ 164 w 327"/>
              <a:gd name="T47" fmla="*/ 132 h 370"/>
              <a:gd name="T48" fmla="*/ 177 w 327"/>
              <a:gd name="T49" fmla="*/ 71 h 370"/>
              <a:gd name="T50" fmla="*/ 184 w 327"/>
              <a:gd name="T51" fmla="*/ 57 h 370"/>
              <a:gd name="T52" fmla="*/ 150 w 327"/>
              <a:gd name="T53" fmla="*/ 146 h 370"/>
              <a:gd name="T54" fmla="*/ 108 w 327"/>
              <a:gd name="T55" fmla="*/ 271 h 370"/>
              <a:gd name="T56" fmla="*/ 54 w 327"/>
              <a:gd name="T57" fmla="*/ 355 h 370"/>
              <a:gd name="T58" fmla="*/ 58 w 327"/>
              <a:gd name="T59" fmla="*/ 370 h 370"/>
              <a:gd name="T60" fmla="*/ 163 w 327"/>
              <a:gd name="T61" fmla="*/ 331 h 370"/>
              <a:gd name="T62" fmla="*/ 268 w 327"/>
              <a:gd name="T63" fmla="*/ 370 h 370"/>
              <a:gd name="T64" fmla="*/ 274 w 327"/>
              <a:gd name="T65" fmla="*/ 357 h 370"/>
              <a:gd name="T66" fmla="*/ 183 w 327"/>
              <a:gd name="T67" fmla="*/ 228 h 370"/>
              <a:gd name="T68" fmla="*/ 163 w 327"/>
              <a:gd name="T69" fmla="*/ 159 h 370"/>
              <a:gd name="T70" fmla="*/ 190 w 327"/>
              <a:gd name="T71" fmla="*/ 245 h 370"/>
              <a:gd name="T72" fmla="*/ 131 w 327"/>
              <a:gd name="T73" fmla="*/ 260 h 370"/>
              <a:gd name="T74" fmla="*/ 163 w 327"/>
              <a:gd name="T75" fmla="*/ 272 h 370"/>
              <a:gd name="T76" fmla="*/ 163 w 327"/>
              <a:gd name="T77" fmla="*/ 285 h 370"/>
              <a:gd name="T78" fmla="*/ 234 w 327"/>
              <a:gd name="T79" fmla="*/ 354 h 370"/>
              <a:gd name="T80" fmla="*/ 75 w 327"/>
              <a:gd name="T81" fmla="*/ 354 h 370"/>
              <a:gd name="T82" fmla="*/ 163 w 327"/>
              <a:gd name="T83" fmla="*/ 301 h 370"/>
              <a:gd name="T84" fmla="*/ 251 w 327"/>
              <a:gd name="T85" fmla="*/ 35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7079285" y="4228192"/>
            <a:ext cx="1192213" cy="196850"/>
          </a:xfrm>
          <a:custGeom>
            <a:avLst/>
            <a:gdLst>
              <a:gd name="T0" fmla="*/ 0 w 751"/>
              <a:gd name="T1" fmla="*/ 41 h 124"/>
              <a:gd name="T2" fmla="*/ 231 w 751"/>
              <a:gd name="T3" fmla="*/ 119 h 124"/>
              <a:gd name="T4" fmla="*/ 438 w 751"/>
              <a:gd name="T5" fmla="*/ 9 h 124"/>
              <a:gd name="T6" fmla="*/ 751 w 751"/>
              <a:gd name="T7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1" h="124">
                <a:moveTo>
                  <a:pt x="0" y="41"/>
                </a:moveTo>
                <a:cubicBezTo>
                  <a:pt x="79" y="82"/>
                  <a:pt x="158" y="124"/>
                  <a:pt x="231" y="119"/>
                </a:cubicBezTo>
                <a:cubicBezTo>
                  <a:pt x="304" y="114"/>
                  <a:pt x="351" y="18"/>
                  <a:pt x="438" y="9"/>
                </a:cubicBezTo>
                <a:cubicBezTo>
                  <a:pt x="525" y="0"/>
                  <a:pt x="638" y="32"/>
                  <a:pt x="751" y="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 smtClean="0">
                <a:latin typeface="+mj-lt"/>
              </a:rPr>
              <a:t>eICIC - Moderate Coordination</a:t>
            </a:r>
            <a:r>
              <a:rPr lang="en-US" sz="3000" dirty="0" smtClean="0">
                <a:latin typeface="+mj-lt"/>
              </a:rPr>
              <a:t> </a:t>
            </a:r>
            <a:endParaRPr lang="en-US" sz="4000" i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316" name="Oval 7"/>
          <p:cNvSpPr>
            <a:spLocks noChangeAspect="1" noChangeArrowheads="1"/>
          </p:cNvSpPr>
          <p:nvPr/>
        </p:nvSpPr>
        <p:spPr bwMode="auto">
          <a:xfrm>
            <a:off x="3382963" y="3216275"/>
            <a:ext cx="5278437" cy="9858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7" name="Oval 8" descr="Wide upward diagonal"/>
          <p:cNvSpPr>
            <a:spLocks noChangeAspect="1" noChangeArrowheads="1"/>
          </p:cNvSpPr>
          <p:nvPr/>
        </p:nvSpPr>
        <p:spPr bwMode="auto">
          <a:xfrm>
            <a:off x="5494338" y="3409950"/>
            <a:ext cx="2536825" cy="566738"/>
          </a:xfrm>
          <a:prstGeom prst="ellipse">
            <a:avLst/>
          </a:prstGeom>
          <a:pattFill prst="wdUpDiag">
            <a:fgClr>
              <a:srgbClr val="FFCC99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80975" y="924466"/>
            <a:ext cx="8351838" cy="205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b="0" dirty="0"/>
              <a:t>Macro cell avoids scheduling in “protected” subframes</a:t>
            </a:r>
          </a:p>
          <a:p>
            <a:pPr marL="533400" lvl="1" indent="-177800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US" b="0" dirty="0">
                <a:sym typeface="Wingdings 3" pitchFamily="18" charset="2"/>
              </a:rPr>
              <a:t>Capacity loss in macro layer and pico layer</a:t>
            </a:r>
          </a:p>
          <a:p>
            <a:pPr marL="533400" lvl="1" indent="-177800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US" b="0" dirty="0">
                <a:sym typeface="Wingdings 3" pitchFamily="18" charset="2"/>
              </a:rPr>
              <a:t>Reduced interference from macro cell in “protected” subframes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b="0" dirty="0">
                <a:sym typeface="Wingdings 3" pitchFamily="18" charset="2"/>
              </a:rPr>
              <a:t>Advanced Rx in Ue required for range expansion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b="0" dirty="0">
                <a:sym typeface="Wingdings 3" pitchFamily="18" charset="2"/>
              </a:rPr>
              <a:t>Cell size: Dense urban </a:t>
            </a:r>
            <a:r>
              <a:rPr lang="en-US" b="0" dirty="0" smtClean="0">
                <a:sym typeface="Wingdings 3" pitchFamily="18" charset="2"/>
              </a:rPr>
              <a:t>environment</a:t>
            </a:r>
            <a:endParaRPr lang="en-US" b="0" dirty="0">
              <a:sym typeface="Wingdings 3" pitchFamily="18" charset="2"/>
            </a:endParaRP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b="0" dirty="0">
                <a:sym typeface="Wingdings 3" pitchFamily="18" charset="2"/>
              </a:rPr>
              <a:t>Time alignment: </a:t>
            </a:r>
            <a:r>
              <a:rPr lang="en-US" b="0" dirty="0" smtClean="0">
                <a:sym typeface="Wingdings 3" pitchFamily="18" charset="2"/>
              </a:rPr>
              <a:t>+/- 5us </a:t>
            </a:r>
            <a:r>
              <a:rPr lang="en-US" b="0" dirty="0">
                <a:sym typeface="Wingdings 3" pitchFamily="18" charset="2"/>
              </a:rPr>
              <a:t>required between macro and small cell 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b="0" dirty="0">
                <a:sym typeface="Wingdings 3" pitchFamily="18" charset="2"/>
              </a:rPr>
              <a:t>Latency: No special demands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600" b="0" dirty="0">
                <a:sym typeface="Wingdings 3" pitchFamily="18" charset="2"/>
              </a:rPr>
              <a:t>Bandwidth Needs: Low</a:t>
            </a:r>
          </a:p>
          <a:p>
            <a:pPr marL="533400" lvl="1" indent="-177800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endParaRPr lang="en-US" sz="1400" b="0" dirty="0">
              <a:sym typeface="Wingdings 3" pitchFamily="18" charset="2"/>
            </a:endParaRPr>
          </a:p>
        </p:txBody>
      </p:sp>
      <p:sp>
        <p:nvSpPr>
          <p:cNvPr id="13319" name="Oval 10"/>
          <p:cNvSpPr>
            <a:spLocks noChangeAspect="1" noChangeArrowheads="1"/>
          </p:cNvSpPr>
          <p:nvPr/>
        </p:nvSpPr>
        <p:spPr bwMode="auto">
          <a:xfrm>
            <a:off x="6067425" y="3535363"/>
            <a:ext cx="1406525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20" name="Group 11"/>
          <p:cNvGrpSpPr>
            <a:grpSpLocks/>
          </p:cNvGrpSpPr>
          <p:nvPr/>
        </p:nvGrpSpPr>
        <p:grpSpPr bwMode="auto">
          <a:xfrm>
            <a:off x="631825" y="4872038"/>
            <a:ext cx="1552575" cy="361950"/>
            <a:chOff x="408" y="2965"/>
            <a:chExt cx="978" cy="228"/>
          </a:xfrm>
        </p:grpSpPr>
        <p:sp>
          <p:nvSpPr>
            <p:cNvPr id="13375" name="Rectangle 12" descr="Wide upward diagonal"/>
            <p:cNvSpPr>
              <a:spLocks noChangeArrowheads="1"/>
            </p:cNvSpPr>
            <p:nvPr/>
          </p:nvSpPr>
          <p:spPr bwMode="auto">
            <a:xfrm rot="5400000">
              <a:off x="1026" y="2992"/>
              <a:ext cx="228" cy="173"/>
            </a:xfrm>
            <a:prstGeom prst="rect">
              <a:avLst/>
            </a:prstGeom>
            <a:pattFill prst="wdUpDiag">
              <a:fgClr>
                <a:srgbClr val="FFCC99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76" name="Rectangle 13" descr="Wide upward diagonal"/>
            <p:cNvSpPr>
              <a:spLocks noChangeArrowheads="1"/>
            </p:cNvSpPr>
            <p:nvPr/>
          </p:nvSpPr>
          <p:spPr bwMode="auto">
            <a:xfrm rot="5400000">
              <a:off x="802" y="2991"/>
              <a:ext cx="225" cy="173"/>
            </a:xfrm>
            <a:prstGeom prst="rect">
              <a:avLst/>
            </a:prstGeom>
            <a:pattFill prst="wdUpDiag">
              <a:fgClr>
                <a:srgbClr val="FFCC99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77" name="Rectangle 14"/>
            <p:cNvSpPr>
              <a:spLocks noChangeArrowheads="1"/>
            </p:cNvSpPr>
            <p:nvPr/>
          </p:nvSpPr>
          <p:spPr bwMode="auto">
            <a:xfrm rot="5400000">
              <a:off x="915" y="3055"/>
              <a:ext cx="228" cy="48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78" name="Rectangle 15"/>
            <p:cNvSpPr>
              <a:spLocks noChangeArrowheads="1"/>
            </p:cNvSpPr>
            <p:nvPr/>
          </p:nvSpPr>
          <p:spPr bwMode="auto">
            <a:xfrm rot="5400000">
              <a:off x="689" y="3055"/>
              <a:ext cx="228" cy="47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79" name="Rectangle 16"/>
            <p:cNvSpPr>
              <a:spLocks noChangeArrowheads="1"/>
            </p:cNvSpPr>
            <p:nvPr/>
          </p:nvSpPr>
          <p:spPr bwMode="auto">
            <a:xfrm rot="5400000">
              <a:off x="465" y="3054"/>
              <a:ext cx="228" cy="4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80" name="Rectangle 17"/>
            <p:cNvSpPr>
              <a:spLocks noChangeArrowheads="1"/>
            </p:cNvSpPr>
            <p:nvPr/>
          </p:nvSpPr>
          <p:spPr bwMode="auto">
            <a:xfrm rot="5400000">
              <a:off x="553" y="2966"/>
              <a:ext cx="228" cy="22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4B16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81" name="Arc 18"/>
            <p:cNvSpPr>
              <a:spLocks/>
            </p:cNvSpPr>
            <p:nvPr/>
          </p:nvSpPr>
          <p:spPr bwMode="auto">
            <a:xfrm rot="5400000" flipH="1" flipV="1">
              <a:off x="829" y="2984"/>
              <a:ext cx="65" cy="121"/>
            </a:xfrm>
            <a:custGeom>
              <a:avLst/>
              <a:gdLst>
                <a:gd name="T0" fmla="*/ 14 w 21600"/>
                <a:gd name="T1" fmla="*/ 0 h 42505"/>
                <a:gd name="T2" fmla="*/ 8 w 21600"/>
                <a:gd name="T3" fmla="*/ 121 h 42505"/>
                <a:gd name="T4" fmla="*/ 0 w 21600"/>
                <a:gd name="T5" fmla="*/ 60 h 425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05" fill="none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</a:path>
                <a:path w="21600" h="42505" stroke="0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  <a:lnTo>
                    <a:pt x="0" y="21072"/>
                  </a:lnTo>
                  <a:lnTo>
                    <a:pt x="4746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82" name="Rectangle 19"/>
            <p:cNvSpPr>
              <a:spLocks noChangeArrowheads="1"/>
            </p:cNvSpPr>
            <p:nvPr/>
          </p:nvSpPr>
          <p:spPr bwMode="auto">
            <a:xfrm rot="5400000">
              <a:off x="777" y="2967"/>
              <a:ext cx="228" cy="22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4B16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83" name="Rectangle 20"/>
            <p:cNvSpPr>
              <a:spLocks noChangeArrowheads="1"/>
            </p:cNvSpPr>
            <p:nvPr/>
          </p:nvSpPr>
          <p:spPr bwMode="auto">
            <a:xfrm rot="5400000">
              <a:off x="1003" y="2967"/>
              <a:ext cx="228" cy="22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84" name="Arc 21"/>
            <p:cNvSpPr>
              <a:spLocks/>
            </p:cNvSpPr>
            <p:nvPr/>
          </p:nvSpPr>
          <p:spPr bwMode="auto">
            <a:xfrm rot="5400000" flipH="1" flipV="1">
              <a:off x="1066" y="2984"/>
              <a:ext cx="65" cy="121"/>
            </a:xfrm>
            <a:custGeom>
              <a:avLst/>
              <a:gdLst>
                <a:gd name="T0" fmla="*/ 14 w 21600"/>
                <a:gd name="T1" fmla="*/ 0 h 42505"/>
                <a:gd name="T2" fmla="*/ 8 w 21600"/>
                <a:gd name="T3" fmla="*/ 121 h 42505"/>
                <a:gd name="T4" fmla="*/ 0 w 21600"/>
                <a:gd name="T5" fmla="*/ 60 h 425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05" fill="none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</a:path>
                <a:path w="21600" h="42505" stroke="0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  <a:lnTo>
                    <a:pt x="0" y="21072"/>
                  </a:lnTo>
                  <a:lnTo>
                    <a:pt x="4746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85" name="Line 22"/>
            <p:cNvSpPr>
              <a:spLocks noChangeShapeType="1"/>
            </p:cNvSpPr>
            <p:nvPr/>
          </p:nvSpPr>
          <p:spPr bwMode="auto">
            <a:xfrm>
              <a:off x="1293" y="3081"/>
              <a:ext cx="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  <p:sp>
          <p:nvSpPr>
            <p:cNvPr id="13386" name="Line 23"/>
            <p:cNvSpPr>
              <a:spLocks noChangeShapeType="1"/>
            </p:cNvSpPr>
            <p:nvPr/>
          </p:nvSpPr>
          <p:spPr bwMode="auto">
            <a:xfrm>
              <a:off x="408" y="3084"/>
              <a:ext cx="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</p:grpSp>
      <p:grpSp>
        <p:nvGrpSpPr>
          <p:cNvPr id="13321" name="Group 24"/>
          <p:cNvGrpSpPr>
            <a:grpSpLocks/>
          </p:cNvGrpSpPr>
          <p:nvPr/>
        </p:nvGrpSpPr>
        <p:grpSpPr bwMode="auto">
          <a:xfrm>
            <a:off x="631825" y="4270375"/>
            <a:ext cx="1600200" cy="361950"/>
            <a:chOff x="398" y="2597"/>
            <a:chExt cx="1008" cy="228"/>
          </a:xfrm>
        </p:grpSpPr>
        <p:sp>
          <p:nvSpPr>
            <p:cNvPr id="13365" name="Rectangle 25"/>
            <p:cNvSpPr>
              <a:spLocks noChangeArrowheads="1"/>
            </p:cNvSpPr>
            <p:nvPr/>
          </p:nvSpPr>
          <p:spPr bwMode="auto">
            <a:xfrm rot="5400000">
              <a:off x="917" y="2687"/>
              <a:ext cx="228" cy="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66" name="Rectangle 26"/>
            <p:cNvSpPr>
              <a:spLocks noChangeArrowheads="1"/>
            </p:cNvSpPr>
            <p:nvPr/>
          </p:nvSpPr>
          <p:spPr bwMode="auto">
            <a:xfrm rot="5400000">
              <a:off x="690" y="2687"/>
              <a:ext cx="228" cy="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67" name="Rectangle 27"/>
            <p:cNvSpPr>
              <a:spLocks noChangeArrowheads="1"/>
            </p:cNvSpPr>
            <p:nvPr/>
          </p:nvSpPr>
          <p:spPr bwMode="auto">
            <a:xfrm rot="5400000">
              <a:off x="467" y="2686"/>
              <a:ext cx="228" cy="49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68" name="Rectangle 28"/>
            <p:cNvSpPr>
              <a:spLocks noChangeArrowheads="1"/>
            </p:cNvSpPr>
            <p:nvPr/>
          </p:nvSpPr>
          <p:spPr bwMode="auto">
            <a:xfrm rot="5400000">
              <a:off x="581" y="2622"/>
              <a:ext cx="224" cy="1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69" name="Rectangle 29"/>
            <p:cNvSpPr>
              <a:spLocks noChangeArrowheads="1"/>
            </p:cNvSpPr>
            <p:nvPr/>
          </p:nvSpPr>
          <p:spPr bwMode="auto">
            <a:xfrm rot="5400000">
              <a:off x="554" y="2599"/>
              <a:ext cx="228" cy="22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4B16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70" name="Arc 30"/>
            <p:cNvSpPr>
              <a:spLocks/>
            </p:cNvSpPr>
            <p:nvPr/>
          </p:nvSpPr>
          <p:spPr bwMode="auto">
            <a:xfrm rot="5400000" flipH="1" flipV="1">
              <a:off x="619" y="2616"/>
              <a:ext cx="65" cy="121"/>
            </a:xfrm>
            <a:custGeom>
              <a:avLst/>
              <a:gdLst>
                <a:gd name="T0" fmla="*/ 14 w 21600"/>
                <a:gd name="T1" fmla="*/ 0 h 42505"/>
                <a:gd name="T2" fmla="*/ 8 w 21600"/>
                <a:gd name="T3" fmla="*/ 121 h 42505"/>
                <a:gd name="T4" fmla="*/ 0 w 21600"/>
                <a:gd name="T5" fmla="*/ 60 h 425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05" fill="none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</a:path>
                <a:path w="21600" h="42505" stroke="0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  <a:lnTo>
                    <a:pt x="0" y="21072"/>
                  </a:lnTo>
                  <a:lnTo>
                    <a:pt x="4746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71" name="Rectangle 31"/>
            <p:cNvSpPr>
              <a:spLocks noChangeArrowheads="1"/>
            </p:cNvSpPr>
            <p:nvPr/>
          </p:nvSpPr>
          <p:spPr bwMode="auto">
            <a:xfrm rot="5400000">
              <a:off x="778" y="2599"/>
              <a:ext cx="228" cy="22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4B16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72" name="Rectangle 32"/>
            <p:cNvSpPr>
              <a:spLocks noChangeArrowheads="1"/>
            </p:cNvSpPr>
            <p:nvPr/>
          </p:nvSpPr>
          <p:spPr bwMode="auto">
            <a:xfrm rot="5400000">
              <a:off x="1005" y="2599"/>
              <a:ext cx="228" cy="22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73" name="Line 33"/>
            <p:cNvSpPr>
              <a:spLocks noChangeShapeType="1"/>
            </p:cNvSpPr>
            <p:nvPr/>
          </p:nvSpPr>
          <p:spPr bwMode="auto">
            <a:xfrm>
              <a:off x="1313" y="2709"/>
              <a:ext cx="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  <p:sp>
          <p:nvSpPr>
            <p:cNvPr id="13374" name="Line 34"/>
            <p:cNvSpPr>
              <a:spLocks noChangeShapeType="1"/>
            </p:cNvSpPr>
            <p:nvPr/>
          </p:nvSpPr>
          <p:spPr bwMode="auto">
            <a:xfrm>
              <a:off x="398" y="2709"/>
              <a:ext cx="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</p:grpSp>
      <p:grpSp>
        <p:nvGrpSpPr>
          <p:cNvPr id="13322" name="Group 35"/>
          <p:cNvGrpSpPr>
            <a:grpSpLocks/>
          </p:cNvGrpSpPr>
          <p:nvPr/>
        </p:nvGrpSpPr>
        <p:grpSpPr bwMode="auto">
          <a:xfrm>
            <a:off x="631825" y="5549900"/>
            <a:ext cx="1552575" cy="363538"/>
            <a:chOff x="406" y="3289"/>
            <a:chExt cx="978" cy="229"/>
          </a:xfrm>
        </p:grpSpPr>
        <p:sp>
          <p:nvSpPr>
            <p:cNvPr id="13351" name="Rectangle 36"/>
            <p:cNvSpPr>
              <a:spLocks noChangeArrowheads="1"/>
            </p:cNvSpPr>
            <p:nvPr/>
          </p:nvSpPr>
          <p:spPr bwMode="auto">
            <a:xfrm rot="5400000">
              <a:off x="580" y="3318"/>
              <a:ext cx="224" cy="17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2" name="Rectangle 37"/>
            <p:cNvSpPr>
              <a:spLocks noChangeArrowheads="1"/>
            </p:cNvSpPr>
            <p:nvPr/>
          </p:nvSpPr>
          <p:spPr bwMode="auto">
            <a:xfrm rot="5400000">
              <a:off x="1024" y="3317"/>
              <a:ext cx="228" cy="17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3" name="Rectangle 38"/>
            <p:cNvSpPr>
              <a:spLocks noChangeArrowheads="1"/>
            </p:cNvSpPr>
            <p:nvPr/>
          </p:nvSpPr>
          <p:spPr bwMode="auto">
            <a:xfrm rot="5400000">
              <a:off x="801" y="3319"/>
              <a:ext cx="224" cy="17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4" name="Rectangle 39"/>
            <p:cNvSpPr>
              <a:spLocks noChangeArrowheads="1"/>
            </p:cNvSpPr>
            <p:nvPr/>
          </p:nvSpPr>
          <p:spPr bwMode="auto">
            <a:xfrm rot="5400000">
              <a:off x="914" y="3378"/>
              <a:ext cx="228" cy="49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5" name="Rectangle 40"/>
            <p:cNvSpPr>
              <a:spLocks noChangeArrowheads="1"/>
            </p:cNvSpPr>
            <p:nvPr/>
          </p:nvSpPr>
          <p:spPr bwMode="auto">
            <a:xfrm rot="5400000">
              <a:off x="687" y="3379"/>
              <a:ext cx="228" cy="48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6" name="Rectangle 41"/>
            <p:cNvSpPr>
              <a:spLocks noChangeArrowheads="1"/>
            </p:cNvSpPr>
            <p:nvPr/>
          </p:nvSpPr>
          <p:spPr bwMode="auto">
            <a:xfrm rot="5400000">
              <a:off x="463" y="3379"/>
              <a:ext cx="228" cy="48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7" name="Rectangle 42"/>
            <p:cNvSpPr>
              <a:spLocks noChangeArrowheads="1"/>
            </p:cNvSpPr>
            <p:nvPr/>
          </p:nvSpPr>
          <p:spPr bwMode="auto">
            <a:xfrm rot="5400000">
              <a:off x="551" y="3291"/>
              <a:ext cx="228" cy="22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4B16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8" name="Arc 43"/>
            <p:cNvSpPr>
              <a:spLocks/>
            </p:cNvSpPr>
            <p:nvPr/>
          </p:nvSpPr>
          <p:spPr bwMode="auto">
            <a:xfrm rot="5400000" flipH="1" flipV="1">
              <a:off x="827" y="3308"/>
              <a:ext cx="65" cy="121"/>
            </a:xfrm>
            <a:custGeom>
              <a:avLst/>
              <a:gdLst>
                <a:gd name="T0" fmla="*/ 14 w 21600"/>
                <a:gd name="T1" fmla="*/ 0 h 42505"/>
                <a:gd name="T2" fmla="*/ 8 w 21600"/>
                <a:gd name="T3" fmla="*/ 121 h 42505"/>
                <a:gd name="T4" fmla="*/ 0 w 21600"/>
                <a:gd name="T5" fmla="*/ 60 h 425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05" fill="none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</a:path>
                <a:path w="21600" h="42505" stroke="0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  <a:lnTo>
                    <a:pt x="0" y="21072"/>
                  </a:lnTo>
                  <a:lnTo>
                    <a:pt x="4746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9" name="Rectangle 44"/>
            <p:cNvSpPr>
              <a:spLocks noChangeArrowheads="1"/>
            </p:cNvSpPr>
            <p:nvPr/>
          </p:nvSpPr>
          <p:spPr bwMode="auto">
            <a:xfrm rot="5400000">
              <a:off x="775" y="3291"/>
              <a:ext cx="228" cy="22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4B16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60" name="Rectangle 45"/>
            <p:cNvSpPr>
              <a:spLocks noChangeArrowheads="1"/>
            </p:cNvSpPr>
            <p:nvPr/>
          </p:nvSpPr>
          <p:spPr bwMode="auto">
            <a:xfrm rot="5400000">
              <a:off x="1002" y="3290"/>
              <a:ext cx="228" cy="22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61" name="Arc 46"/>
            <p:cNvSpPr>
              <a:spLocks/>
            </p:cNvSpPr>
            <p:nvPr/>
          </p:nvSpPr>
          <p:spPr bwMode="auto">
            <a:xfrm rot="5400000" flipH="1" flipV="1">
              <a:off x="1064" y="3308"/>
              <a:ext cx="65" cy="121"/>
            </a:xfrm>
            <a:custGeom>
              <a:avLst/>
              <a:gdLst>
                <a:gd name="T0" fmla="*/ 14 w 21600"/>
                <a:gd name="T1" fmla="*/ 0 h 42505"/>
                <a:gd name="T2" fmla="*/ 8 w 21600"/>
                <a:gd name="T3" fmla="*/ 121 h 42505"/>
                <a:gd name="T4" fmla="*/ 0 w 21600"/>
                <a:gd name="T5" fmla="*/ 60 h 425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05" fill="none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</a:path>
                <a:path w="21600" h="42505" stroke="0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  <a:lnTo>
                    <a:pt x="0" y="21072"/>
                  </a:lnTo>
                  <a:lnTo>
                    <a:pt x="4746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62" name="Line 47"/>
            <p:cNvSpPr>
              <a:spLocks noChangeShapeType="1"/>
            </p:cNvSpPr>
            <p:nvPr/>
          </p:nvSpPr>
          <p:spPr bwMode="auto">
            <a:xfrm>
              <a:off x="1291" y="3405"/>
              <a:ext cx="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  <p:sp>
          <p:nvSpPr>
            <p:cNvPr id="13363" name="Line 48"/>
            <p:cNvSpPr>
              <a:spLocks noChangeShapeType="1"/>
            </p:cNvSpPr>
            <p:nvPr/>
          </p:nvSpPr>
          <p:spPr bwMode="auto">
            <a:xfrm>
              <a:off x="406" y="3407"/>
              <a:ext cx="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 dirty="0"/>
            </a:p>
          </p:txBody>
        </p:sp>
        <p:sp>
          <p:nvSpPr>
            <p:cNvPr id="13364" name="Arc 49"/>
            <p:cNvSpPr>
              <a:spLocks/>
            </p:cNvSpPr>
            <p:nvPr/>
          </p:nvSpPr>
          <p:spPr bwMode="auto">
            <a:xfrm rot="5400000" flipH="1" flipV="1">
              <a:off x="602" y="3311"/>
              <a:ext cx="65" cy="121"/>
            </a:xfrm>
            <a:custGeom>
              <a:avLst/>
              <a:gdLst>
                <a:gd name="T0" fmla="*/ 14 w 21600"/>
                <a:gd name="T1" fmla="*/ 0 h 42505"/>
                <a:gd name="T2" fmla="*/ 8 w 21600"/>
                <a:gd name="T3" fmla="*/ 121 h 42505"/>
                <a:gd name="T4" fmla="*/ 0 w 21600"/>
                <a:gd name="T5" fmla="*/ 60 h 425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05" fill="none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</a:path>
                <a:path w="21600" h="42505" stroke="0" extrusionOk="0">
                  <a:moveTo>
                    <a:pt x="4746" y="-1"/>
                  </a:moveTo>
                  <a:cubicBezTo>
                    <a:pt x="14599" y="2219"/>
                    <a:pt x="21600" y="10971"/>
                    <a:pt x="21600" y="21072"/>
                  </a:cubicBezTo>
                  <a:cubicBezTo>
                    <a:pt x="21600" y="31963"/>
                    <a:pt x="13490" y="41151"/>
                    <a:pt x="2682" y="42504"/>
                  </a:cubicBezTo>
                  <a:lnTo>
                    <a:pt x="0" y="21072"/>
                  </a:lnTo>
                  <a:lnTo>
                    <a:pt x="4746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  <p:sp>
        <p:nvSpPr>
          <p:cNvPr id="13323" name="Text Box 50"/>
          <p:cNvSpPr txBox="1">
            <a:spLocks noChangeArrowheads="1"/>
          </p:cNvSpPr>
          <p:nvPr/>
        </p:nvSpPr>
        <p:spPr bwMode="auto">
          <a:xfrm>
            <a:off x="2424113" y="4881563"/>
            <a:ext cx="6545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0" dirty="0">
                <a:sym typeface="Wingdings 3" pitchFamily="18" charset="2"/>
              </a:rPr>
              <a:t>UEs in range expansion zone scheduled in protected subframes only</a:t>
            </a:r>
          </a:p>
        </p:txBody>
      </p:sp>
      <p:sp>
        <p:nvSpPr>
          <p:cNvPr id="13324" name="Text Box 51"/>
          <p:cNvSpPr txBox="1">
            <a:spLocks noChangeArrowheads="1"/>
          </p:cNvSpPr>
          <p:nvPr/>
        </p:nvSpPr>
        <p:spPr bwMode="auto">
          <a:xfrm>
            <a:off x="2424113" y="5561013"/>
            <a:ext cx="6545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None/>
            </a:pPr>
            <a:r>
              <a:rPr lang="en-US" sz="1600" b="0" dirty="0">
                <a:sym typeface="Wingdings 3" pitchFamily="18" charset="2"/>
              </a:rPr>
              <a:t>UEs in inner part of pico cell scheduled in any subframe</a:t>
            </a:r>
          </a:p>
        </p:txBody>
      </p:sp>
      <p:sp>
        <p:nvSpPr>
          <p:cNvPr id="13325" name="Text Box 52"/>
          <p:cNvSpPr txBox="1">
            <a:spLocks noChangeArrowheads="1"/>
          </p:cNvSpPr>
          <p:nvPr/>
        </p:nvSpPr>
        <p:spPr bwMode="auto">
          <a:xfrm>
            <a:off x="2424113" y="4279900"/>
            <a:ext cx="6545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0" dirty="0">
                <a:sym typeface="Wingdings 3" pitchFamily="18" charset="2"/>
              </a:rPr>
              <a:t>UEs in macro cell scheduled in non-protected subframes only</a:t>
            </a:r>
          </a:p>
        </p:txBody>
      </p:sp>
      <p:sp>
        <p:nvSpPr>
          <p:cNvPr id="13326" name="Text Box 53"/>
          <p:cNvSpPr txBox="1">
            <a:spLocks noChangeArrowheads="1"/>
          </p:cNvSpPr>
          <p:nvPr/>
        </p:nvSpPr>
        <p:spPr bwMode="auto">
          <a:xfrm>
            <a:off x="1322388" y="3843338"/>
            <a:ext cx="288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0" dirty="0"/>
              <a:t>Protected subframes</a:t>
            </a:r>
          </a:p>
        </p:txBody>
      </p:sp>
      <p:sp>
        <p:nvSpPr>
          <p:cNvPr id="13327" name="Text Box 54"/>
          <p:cNvSpPr txBox="1">
            <a:spLocks noChangeArrowheads="1"/>
          </p:cNvSpPr>
          <p:nvPr/>
        </p:nvSpPr>
        <p:spPr bwMode="auto">
          <a:xfrm>
            <a:off x="922338" y="3524250"/>
            <a:ext cx="2882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0" dirty="0"/>
              <a:t>Unprotected subframes</a:t>
            </a:r>
          </a:p>
        </p:txBody>
      </p:sp>
      <p:sp>
        <p:nvSpPr>
          <p:cNvPr id="13328" name="Line 55"/>
          <p:cNvSpPr>
            <a:spLocks noChangeShapeType="1"/>
          </p:cNvSpPr>
          <p:nvPr/>
        </p:nvSpPr>
        <p:spPr bwMode="auto">
          <a:xfrm>
            <a:off x="1103313" y="3787775"/>
            <a:ext cx="0" cy="481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dirty="0"/>
          </a:p>
        </p:txBody>
      </p:sp>
      <p:sp>
        <p:nvSpPr>
          <p:cNvPr id="13329" name="Line 56"/>
          <p:cNvSpPr>
            <a:spLocks noChangeShapeType="1"/>
          </p:cNvSpPr>
          <p:nvPr/>
        </p:nvSpPr>
        <p:spPr bwMode="auto">
          <a:xfrm flipH="1">
            <a:off x="1446213" y="4092575"/>
            <a:ext cx="201612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dirty="0"/>
          </a:p>
        </p:txBody>
      </p:sp>
      <p:sp>
        <p:nvSpPr>
          <p:cNvPr id="13330" name="Line 57"/>
          <p:cNvSpPr>
            <a:spLocks noChangeShapeType="1"/>
          </p:cNvSpPr>
          <p:nvPr/>
        </p:nvSpPr>
        <p:spPr bwMode="auto">
          <a:xfrm>
            <a:off x="1674813" y="4092575"/>
            <a:ext cx="158750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dirty="0"/>
          </a:p>
        </p:txBody>
      </p:sp>
      <p:grpSp>
        <p:nvGrpSpPr>
          <p:cNvPr id="13331" name="Group 58"/>
          <p:cNvGrpSpPr>
            <a:grpSpLocks/>
          </p:cNvGrpSpPr>
          <p:nvPr/>
        </p:nvGrpSpPr>
        <p:grpSpPr bwMode="auto">
          <a:xfrm>
            <a:off x="6775450" y="3317875"/>
            <a:ext cx="68263" cy="401638"/>
            <a:chOff x="3788" y="3311"/>
            <a:chExt cx="136" cy="428"/>
          </a:xfrm>
        </p:grpSpPr>
        <p:sp>
          <p:nvSpPr>
            <p:cNvPr id="13349" name="AutoShape 59"/>
            <p:cNvSpPr>
              <a:spLocks noChangeAspect="1" noChangeArrowheads="1"/>
            </p:cNvSpPr>
            <p:nvPr/>
          </p:nvSpPr>
          <p:spPr bwMode="auto">
            <a:xfrm>
              <a:off x="3828" y="3311"/>
              <a:ext cx="96" cy="19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ADCEE"/>
                </a:gs>
                <a:gs pos="100000">
                  <a:srgbClr val="6699FF"/>
                </a:gs>
              </a:gsLst>
              <a:lin ang="27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3350" name="Rectangle 60"/>
            <p:cNvSpPr>
              <a:spLocks noChangeAspect="1" noChangeArrowheads="1"/>
            </p:cNvSpPr>
            <p:nvPr/>
          </p:nvSpPr>
          <p:spPr bwMode="auto">
            <a:xfrm>
              <a:off x="3788" y="3341"/>
              <a:ext cx="35" cy="398"/>
            </a:xfrm>
            <a:prstGeom prst="rect">
              <a:avLst/>
            </a:prstGeom>
            <a:gradFill rotWithShape="1">
              <a:gsLst>
                <a:gs pos="0">
                  <a:srgbClr val="535353"/>
                </a:gs>
                <a:gs pos="50000">
                  <a:srgbClr val="B4B4B4"/>
                </a:gs>
                <a:gs pos="100000">
                  <a:srgbClr val="535353"/>
                </a:gs>
              </a:gsLst>
              <a:lin ang="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332" name="Group 61"/>
          <p:cNvGrpSpPr>
            <a:grpSpLocks/>
          </p:cNvGrpSpPr>
          <p:nvPr/>
        </p:nvGrpSpPr>
        <p:grpSpPr bwMode="auto">
          <a:xfrm>
            <a:off x="3736975" y="2922588"/>
            <a:ext cx="138113" cy="846137"/>
            <a:chOff x="295" y="1729"/>
            <a:chExt cx="591" cy="1193"/>
          </a:xfrm>
        </p:grpSpPr>
        <p:sp>
          <p:nvSpPr>
            <p:cNvPr id="13333" name="Freeform 62"/>
            <p:cNvSpPr>
              <a:spLocks/>
            </p:cNvSpPr>
            <p:nvPr/>
          </p:nvSpPr>
          <p:spPr bwMode="auto">
            <a:xfrm>
              <a:off x="535" y="1858"/>
              <a:ext cx="111" cy="115"/>
            </a:xfrm>
            <a:custGeom>
              <a:avLst/>
              <a:gdLst>
                <a:gd name="T0" fmla="*/ 21 w 21"/>
                <a:gd name="T1" fmla="*/ 25 h 46"/>
                <a:gd name="T2" fmla="*/ 58 w 21"/>
                <a:gd name="T3" fmla="*/ 0 h 46"/>
                <a:gd name="T4" fmla="*/ 100 w 21"/>
                <a:gd name="T5" fmla="*/ 25 h 46"/>
                <a:gd name="T6" fmla="*/ 111 w 21"/>
                <a:gd name="T7" fmla="*/ 93 h 46"/>
                <a:gd name="T8" fmla="*/ 58 w 21"/>
                <a:gd name="T9" fmla="*/ 115 h 46"/>
                <a:gd name="T10" fmla="*/ 0 w 21"/>
                <a:gd name="T11" fmla="*/ 93 h 46"/>
                <a:gd name="T12" fmla="*/ 21 w 21"/>
                <a:gd name="T13" fmla="*/ 25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46">
                  <a:moveTo>
                    <a:pt x="4" y="10"/>
                  </a:moveTo>
                  <a:lnTo>
                    <a:pt x="11" y="0"/>
                  </a:lnTo>
                  <a:lnTo>
                    <a:pt x="19" y="10"/>
                  </a:lnTo>
                  <a:lnTo>
                    <a:pt x="21" y="37"/>
                  </a:lnTo>
                  <a:lnTo>
                    <a:pt x="11" y="46"/>
                  </a:lnTo>
                  <a:lnTo>
                    <a:pt x="0" y="37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4" name="Freeform 63"/>
            <p:cNvSpPr>
              <a:spLocks/>
            </p:cNvSpPr>
            <p:nvPr/>
          </p:nvSpPr>
          <p:spPr bwMode="auto">
            <a:xfrm>
              <a:off x="295" y="2738"/>
              <a:ext cx="591" cy="88"/>
            </a:xfrm>
            <a:custGeom>
              <a:avLst/>
              <a:gdLst>
                <a:gd name="T0" fmla="*/ 0 w 113"/>
                <a:gd name="T1" fmla="*/ 88 h 36"/>
                <a:gd name="T2" fmla="*/ 298 w 113"/>
                <a:gd name="T3" fmla="*/ 0 h 36"/>
                <a:gd name="T4" fmla="*/ 591 w 113"/>
                <a:gd name="T5" fmla="*/ 88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36">
                  <a:moveTo>
                    <a:pt x="0" y="36"/>
                  </a:moveTo>
                  <a:lnTo>
                    <a:pt x="57" y="0"/>
                  </a:lnTo>
                  <a:lnTo>
                    <a:pt x="113" y="3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5" name="Freeform 64"/>
            <p:cNvSpPr>
              <a:spLocks/>
            </p:cNvSpPr>
            <p:nvPr/>
          </p:nvSpPr>
          <p:spPr bwMode="auto">
            <a:xfrm>
              <a:off x="295" y="1812"/>
              <a:ext cx="591" cy="1110"/>
            </a:xfrm>
            <a:custGeom>
              <a:avLst/>
              <a:gdLst>
                <a:gd name="T0" fmla="*/ 298 w 113"/>
                <a:gd name="T1" fmla="*/ 0 h 453"/>
                <a:gd name="T2" fmla="*/ 298 w 113"/>
                <a:gd name="T3" fmla="*/ 1110 h 453"/>
                <a:gd name="T4" fmla="*/ 0 w 113"/>
                <a:gd name="T5" fmla="*/ 1014 h 453"/>
                <a:gd name="T6" fmla="*/ 298 w 113"/>
                <a:gd name="T7" fmla="*/ 0 h 453"/>
                <a:gd name="T8" fmla="*/ 591 w 113"/>
                <a:gd name="T9" fmla="*/ 1014 h 453"/>
                <a:gd name="T10" fmla="*/ 298 w 113"/>
                <a:gd name="T11" fmla="*/ 1110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453">
                  <a:moveTo>
                    <a:pt x="57" y="0"/>
                  </a:moveTo>
                  <a:lnTo>
                    <a:pt x="57" y="453"/>
                  </a:lnTo>
                  <a:lnTo>
                    <a:pt x="0" y="414"/>
                  </a:lnTo>
                  <a:lnTo>
                    <a:pt x="57" y="0"/>
                  </a:lnTo>
                  <a:lnTo>
                    <a:pt x="113" y="414"/>
                  </a:lnTo>
                  <a:lnTo>
                    <a:pt x="57" y="45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6" name="Freeform 65"/>
            <p:cNvSpPr>
              <a:spLocks/>
            </p:cNvSpPr>
            <p:nvPr/>
          </p:nvSpPr>
          <p:spPr bwMode="auto">
            <a:xfrm>
              <a:off x="524" y="2067"/>
              <a:ext cx="141" cy="22"/>
            </a:xfrm>
            <a:custGeom>
              <a:avLst/>
              <a:gdLst>
                <a:gd name="T0" fmla="*/ 0 w 27"/>
                <a:gd name="T1" fmla="*/ 0 h 9"/>
                <a:gd name="T2" fmla="*/ 68 w 27"/>
                <a:gd name="T3" fmla="*/ 22 h 9"/>
                <a:gd name="T4" fmla="*/ 141 w 27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13" y="9"/>
                  </a:lnTo>
                  <a:lnTo>
                    <a:pt x="2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7" name="Freeform 66"/>
            <p:cNvSpPr>
              <a:spLocks/>
            </p:cNvSpPr>
            <p:nvPr/>
          </p:nvSpPr>
          <p:spPr bwMode="auto">
            <a:xfrm>
              <a:off x="492" y="2151"/>
              <a:ext cx="205" cy="34"/>
            </a:xfrm>
            <a:custGeom>
              <a:avLst/>
              <a:gdLst>
                <a:gd name="T0" fmla="*/ 0 w 39"/>
                <a:gd name="T1" fmla="*/ 0 h 14"/>
                <a:gd name="T2" fmla="*/ 100 w 39"/>
                <a:gd name="T3" fmla="*/ 34 h 14"/>
                <a:gd name="T4" fmla="*/ 205 w 3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14">
                  <a:moveTo>
                    <a:pt x="0" y="0"/>
                  </a:moveTo>
                  <a:lnTo>
                    <a:pt x="19" y="14"/>
                  </a:lnTo>
                  <a:lnTo>
                    <a:pt x="39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8" name="Freeform 67"/>
            <p:cNvSpPr>
              <a:spLocks/>
            </p:cNvSpPr>
            <p:nvPr/>
          </p:nvSpPr>
          <p:spPr bwMode="auto">
            <a:xfrm>
              <a:off x="472" y="2236"/>
              <a:ext cx="249" cy="37"/>
            </a:xfrm>
            <a:custGeom>
              <a:avLst/>
              <a:gdLst>
                <a:gd name="T0" fmla="*/ 0 w 47"/>
                <a:gd name="T1" fmla="*/ 0 h 15"/>
                <a:gd name="T2" fmla="*/ 122 w 47"/>
                <a:gd name="T3" fmla="*/ 37 h 15"/>
                <a:gd name="T4" fmla="*/ 249 w 47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lnTo>
                    <a:pt x="23" y="15"/>
                  </a:lnTo>
                  <a:lnTo>
                    <a:pt x="4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9" name="Freeform 68"/>
            <p:cNvSpPr>
              <a:spLocks/>
            </p:cNvSpPr>
            <p:nvPr/>
          </p:nvSpPr>
          <p:spPr bwMode="auto">
            <a:xfrm>
              <a:off x="445" y="2319"/>
              <a:ext cx="299" cy="46"/>
            </a:xfrm>
            <a:custGeom>
              <a:avLst/>
              <a:gdLst>
                <a:gd name="T0" fmla="*/ 0 w 57"/>
                <a:gd name="T1" fmla="*/ 0 h 19"/>
                <a:gd name="T2" fmla="*/ 147 w 57"/>
                <a:gd name="T3" fmla="*/ 46 h 19"/>
                <a:gd name="T4" fmla="*/ 299 w 57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9">
                  <a:moveTo>
                    <a:pt x="0" y="0"/>
                  </a:moveTo>
                  <a:lnTo>
                    <a:pt x="28" y="19"/>
                  </a:lnTo>
                  <a:lnTo>
                    <a:pt x="5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0" name="Freeform 69"/>
            <p:cNvSpPr>
              <a:spLocks/>
            </p:cNvSpPr>
            <p:nvPr/>
          </p:nvSpPr>
          <p:spPr bwMode="auto">
            <a:xfrm>
              <a:off x="425" y="2406"/>
              <a:ext cx="339" cy="55"/>
            </a:xfrm>
            <a:custGeom>
              <a:avLst/>
              <a:gdLst>
                <a:gd name="T0" fmla="*/ 0 w 65"/>
                <a:gd name="T1" fmla="*/ 0 h 23"/>
                <a:gd name="T2" fmla="*/ 167 w 65"/>
                <a:gd name="T3" fmla="*/ 55 h 23"/>
                <a:gd name="T4" fmla="*/ 339 w 65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3">
                  <a:moveTo>
                    <a:pt x="0" y="0"/>
                  </a:moveTo>
                  <a:lnTo>
                    <a:pt x="32" y="23"/>
                  </a:lnTo>
                  <a:lnTo>
                    <a:pt x="65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1" name="Freeform 70"/>
            <p:cNvSpPr>
              <a:spLocks/>
            </p:cNvSpPr>
            <p:nvPr/>
          </p:nvSpPr>
          <p:spPr bwMode="auto">
            <a:xfrm>
              <a:off x="394" y="2489"/>
              <a:ext cx="394" cy="61"/>
            </a:xfrm>
            <a:custGeom>
              <a:avLst/>
              <a:gdLst>
                <a:gd name="T0" fmla="*/ 0 w 75"/>
                <a:gd name="T1" fmla="*/ 0 h 25"/>
                <a:gd name="T2" fmla="*/ 200 w 75"/>
                <a:gd name="T3" fmla="*/ 61 h 25"/>
                <a:gd name="T4" fmla="*/ 394 w 7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5">
                  <a:moveTo>
                    <a:pt x="0" y="0"/>
                  </a:moveTo>
                  <a:lnTo>
                    <a:pt x="38" y="25"/>
                  </a:lnTo>
                  <a:lnTo>
                    <a:pt x="75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2" name="Freeform 71"/>
            <p:cNvSpPr>
              <a:spLocks/>
            </p:cNvSpPr>
            <p:nvPr/>
          </p:nvSpPr>
          <p:spPr bwMode="auto">
            <a:xfrm>
              <a:off x="374" y="2574"/>
              <a:ext cx="445" cy="71"/>
            </a:xfrm>
            <a:custGeom>
              <a:avLst/>
              <a:gdLst>
                <a:gd name="T0" fmla="*/ 0 w 85"/>
                <a:gd name="T1" fmla="*/ 0 h 29"/>
                <a:gd name="T2" fmla="*/ 220 w 85"/>
                <a:gd name="T3" fmla="*/ 71 h 29"/>
                <a:gd name="T4" fmla="*/ 445 w 85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29">
                  <a:moveTo>
                    <a:pt x="0" y="0"/>
                  </a:moveTo>
                  <a:lnTo>
                    <a:pt x="42" y="29"/>
                  </a:lnTo>
                  <a:lnTo>
                    <a:pt x="85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3" name="Freeform 72"/>
            <p:cNvSpPr>
              <a:spLocks/>
            </p:cNvSpPr>
            <p:nvPr/>
          </p:nvSpPr>
          <p:spPr bwMode="auto">
            <a:xfrm>
              <a:off x="342" y="2658"/>
              <a:ext cx="509" cy="80"/>
            </a:xfrm>
            <a:custGeom>
              <a:avLst/>
              <a:gdLst>
                <a:gd name="T0" fmla="*/ 0 w 97"/>
                <a:gd name="T1" fmla="*/ 0 h 33"/>
                <a:gd name="T2" fmla="*/ 252 w 97"/>
                <a:gd name="T3" fmla="*/ 80 h 33"/>
                <a:gd name="T4" fmla="*/ 509 w 97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" h="33">
                  <a:moveTo>
                    <a:pt x="0" y="0"/>
                  </a:moveTo>
                  <a:lnTo>
                    <a:pt x="48" y="33"/>
                  </a:lnTo>
                  <a:lnTo>
                    <a:pt x="9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4" name="Freeform 73"/>
            <p:cNvSpPr>
              <a:spLocks/>
            </p:cNvSpPr>
            <p:nvPr/>
          </p:nvSpPr>
          <p:spPr bwMode="auto">
            <a:xfrm>
              <a:off x="323" y="2743"/>
              <a:ext cx="543" cy="83"/>
            </a:xfrm>
            <a:custGeom>
              <a:avLst/>
              <a:gdLst>
                <a:gd name="T0" fmla="*/ 0 w 104"/>
                <a:gd name="T1" fmla="*/ 0 h 34"/>
                <a:gd name="T2" fmla="*/ 272 w 104"/>
                <a:gd name="T3" fmla="*/ 83 h 34"/>
                <a:gd name="T4" fmla="*/ 543 w 104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34">
                  <a:moveTo>
                    <a:pt x="0" y="0"/>
                  </a:moveTo>
                  <a:lnTo>
                    <a:pt x="52" y="34"/>
                  </a:lnTo>
                  <a:lnTo>
                    <a:pt x="10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5" name="Freeform 74"/>
            <p:cNvSpPr>
              <a:spLocks/>
            </p:cNvSpPr>
            <p:nvPr/>
          </p:nvSpPr>
          <p:spPr bwMode="auto">
            <a:xfrm>
              <a:off x="535" y="1858"/>
              <a:ext cx="111" cy="115"/>
            </a:xfrm>
            <a:custGeom>
              <a:avLst/>
              <a:gdLst>
                <a:gd name="T0" fmla="*/ 21 w 21"/>
                <a:gd name="T1" fmla="*/ 25 h 46"/>
                <a:gd name="T2" fmla="*/ 58 w 21"/>
                <a:gd name="T3" fmla="*/ 0 h 46"/>
                <a:gd name="T4" fmla="*/ 100 w 21"/>
                <a:gd name="T5" fmla="*/ 25 h 46"/>
                <a:gd name="T6" fmla="*/ 111 w 21"/>
                <a:gd name="T7" fmla="*/ 93 h 46"/>
                <a:gd name="T8" fmla="*/ 58 w 21"/>
                <a:gd name="T9" fmla="*/ 115 h 46"/>
                <a:gd name="T10" fmla="*/ 0 w 21"/>
                <a:gd name="T11" fmla="*/ 93 h 46"/>
                <a:gd name="T12" fmla="*/ 21 w 21"/>
                <a:gd name="T13" fmla="*/ 25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46">
                  <a:moveTo>
                    <a:pt x="4" y="10"/>
                  </a:moveTo>
                  <a:lnTo>
                    <a:pt x="11" y="0"/>
                  </a:lnTo>
                  <a:lnTo>
                    <a:pt x="19" y="10"/>
                  </a:lnTo>
                  <a:lnTo>
                    <a:pt x="21" y="37"/>
                  </a:lnTo>
                  <a:lnTo>
                    <a:pt x="11" y="46"/>
                  </a:lnTo>
                  <a:lnTo>
                    <a:pt x="0" y="37"/>
                  </a:lnTo>
                  <a:lnTo>
                    <a:pt x="4" y="1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6" name="Line 75"/>
            <p:cNvSpPr>
              <a:spLocks noChangeShapeType="1"/>
            </p:cNvSpPr>
            <p:nvPr/>
          </p:nvSpPr>
          <p:spPr bwMode="auto">
            <a:xfrm>
              <a:off x="408" y="1820"/>
              <a:ext cx="3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3347" name="Line 76"/>
            <p:cNvSpPr>
              <a:spLocks noChangeShapeType="1"/>
            </p:cNvSpPr>
            <p:nvPr/>
          </p:nvSpPr>
          <p:spPr bwMode="auto">
            <a:xfrm flipH="1">
              <a:off x="408" y="1729"/>
              <a:ext cx="0" cy="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3348" name="Line 77"/>
            <p:cNvSpPr>
              <a:spLocks noChangeShapeType="1"/>
            </p:cNvSpPr>
            <p:nvPr/>
          </p:nvSpPr>
          <p:spPr bwMode="auto">
            <a:xfrm flipH="1">
              <a:off x="771" y="1729"/>
              <a:ext cx="0" cy="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635337" y="5981800"/>
            <a:ext cx="7776864" cy="424111"/>
          </a:xfrm>
          <a:prstGeom prst="roundRect">
            <a:avLst/>
          </a:prstGeom>
          <a:gradFill flip="none" rotWithShape="1">
            <a:gsLst>
              <a:gs pos="0">
                <a:srgbClr val="003366">
                  <a:tint val="66000"/>
                  <a:satMod val="160000"/>
                </a:srgbClr>
              </a:gs>
              <a:gs pos="50000">
                <a:srgbClr val="003366">
                  <a:tint val="44500"/>
                  <a:satMod val="160000"/>
                </a:srgbClr>
              </a:gs>
              <a:gs pos="100000">
                <a:srgbClr val="003366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3366"/>
              </a:solidFill>
              <a:latin typeface="Arial"/>
              <a:ea typeface="+mn-ea"/>
            </a:endParaRP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635337" y="5981800"/>
            <a:ext cx="7861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Time alignment is needed </a:t>
            </a:r>
            <a:endParaRPr lang="en-US" sz="2000" b="1" kern="0" dirty="0">
              <a:solidFill>
                <a:srgbClr val="AD1620"/>
              </a:solidFill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DL Coordination Scheduling - Tight Coordination</a:t>
            </a:r>
          </a:p>
        </p:txBody>
      </p:sp>
      <p:sp>
        <p:nvSpPr>
          <p:cNvPr id="14340" name="Oval 7"/>
          <p:cNvSpPr>
            <a:spLocks noChangeAspect="1" noChangeArrowheads="1"/>
          </p:cNvSpPr>
          <p:nvPr/>
        </p:nvSpPr>
        <p:spPr bwMode="auto">
          <a:xfrm>
            <a:off x="4903788" y="2089150"/>
            <a:ext cx="3546475" cy="600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BFFEB"/>
                    </a:gs>
                    <a:gs pos="100000">
                      <a:srgbClr val="C1FFC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341" name="Picture 8" descr="sony-ericsson-xperia-x10-si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33638"/>
            <a:ext cx="3079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Freeform 9"/>
          <p:cNvSpPr>
            <a:spLocks/>
          </p:cNvSpPr>
          <p:nvPr/>
        </p:nvSpPr>
        <p:spPr bwMode="auto">
          <a:xfrm flipH="1">
            <a:off x="5965825" y="1914525"/>
            <a:ext cx="669925" cy="504825"/>
          </a:xfrm>
          <a:custGeom>
            <a:avLst/>
            <a:gdLst>
              <a:gd name="T0" fmla="*/ 0 w 1122"/>
              <a:gd name="T1" fmla="*/ 0 h 1200"/>
              <a:gd name="T2" fmla="*/ 480053 w 1122"/>
              <a:gd name="T3" fmla="*/ 320564 h 1200"/>
              <a:gd name="T4" fmla="*/ 411986 w 1122"/>
              <a:gd name="T5" fmla="*/ 244840 h 1200"/>
              <a:gd name="T6" fmla="*/ 669925 w 1122"/>
              <a:gd name="T7" fmla="*/ 504825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2" h="1200">
                <a:moveTo>
                  <a:pt x="0" y="0"/>
                </a:moveTo>
                <a:lnTo>
                  <a:pt x="804" y="762"/>
                </a:lnTo>
                <a:lnTo>
                  <a:pt x="690" y="582"/>
                </a:lnTo>
                <a:lnTo>
                  <a:pt x="1122" y="120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3" name="Oval 10"/>
          <p:cNvSpPr>
            <a:spLocks noChangeAspect="1" noChangeArrowheads="1"/>
          </p:cNvSpPr>
          <p:nvPr/>
        </p:nvSpPr>
        <p:spPr bwMode="auto">
          <a:xfrm>
            <a:off x="2149475" y="2089150"/>
            <a:ext cx="3546475" cy="600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BFFEB"/>
                    </a:gs>
                    <a:gs pos="100000">
                      <a:srgbClr val="C1FFC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344" name="Picture 11" descr="sony-ericsson-xperia-x10-sid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487613"/>
            <a:ext cx="3063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Freeform 12"/>
          <p:cNvSpPr>
            <a:spLocks/>
          </p:cNvSpPr>
          <p:nvPr/>
        </p:nvSpPr>
        <p:spPr bwMode="auto">
          <a:xfrm>
            <a:off x="4094163" y="1987550"/>
            <a:ext cx="669925" cy="504825"/>
          </a:xfrm>
          <a:custGeom>
            <a:avLst/>
            <a:gdLst>
              <a:gd name="T0" fmla="*/ 0 w 1122"/>
              <a:gd name="T1" fmla="*/ 0 h 1200"/>
              <a:gd name="T2" fmla="*/ 480053 w 1122"/>
              <a:gd name="T3" fmla="*/ 320564 h 1200"/>
              <a:gd name="T4" fmla="*/ 411986 w 1122"/>
              <a:gd name="T5" fmla="*/ 244840 h 1200"/>
              <a:gd name="T6" fmla="*/ 669925 w 1122"/>
              <a:gd name="T7" fmla="*/ 504825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2" h="1200">
                <a:moveTo>
                  <a:pt x="0" y="0"/>
                </a:moveTo>
                <a:lnTo>
                  <a:pt x="804" y="762"/>
                </a:lnTo>
                <a:lnTo>
                  <a:pt x="690" y="582"/>
                </a:lnTo>
                <a:lnTo>
                  <a:pt x="1122" y="120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6" name="Freeform 13"/>
          <p:cNvSpPr>
            <a:spLocks/>
          </p:cNvSpPr>
          <p:nvPr/>
        </p:nvSpPr>
        <p:spPr bwMode="auto">
          <a:xfrm>
            <a:off x="3902075" y="2403475"/>
            <a:ext cx="2989263" cy="519113"/>
          </a:xfrm>
          <a:custGeom>
            <a:avLst/>
            <a:gdLst>
              <a:gd name="T0" fmla="*/ 0 w 2313"/>
              <a:gd name="T1" fmla="*/ 0 h 408"/>
              <a:gd name="T2" fmla="*/ 469132 w 2313"/>
              <a:gd name="T3" fmla="*/ 346075 h 408"/>
              <a:gd name="T4" fmla="*/ 1406104 w 2313"/>
              <a:gd name="T5" fmla="*/ 519113 h 408"/>
              <a:gd name="T6" fmla="*/ 2579580 w 2313"/>
              <a:gd name="T7" fmla="*/ 346075 h 408"/>
              <a:gd name="T8" fmla="*/ 2989263 w 231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3" h="408">
                <a:moveTo>
                  <a:pt x="0" y="0"/>
                </a:moveTo>
                <a:cubicBezTo>
                  <a:pt x="91" y="102"/>
                  <a:pt x="182" y="204"/>
                  <a:pt x="363" y="272"/>
                </a:cubicBezTo>
                <a:cubicBezTo>
                  <a:pt x="544" y="340"/>
                  <a:pt x="816" y="408"/>
                  <a:pt x="1088" y="408"/>
                </a:cubicBezTo>
                <a:cubicBezTo>
                  <a:pt x="1360" y="408"/>
                  <a:pt x="1792" y="340"/>
                  <a:pt x="1996" y="272"/>
                </a:cubicBezTo>
                <a:cubicBezTo>
                  <a:pt x="2200" y="204"/>
                  <a:pt x="2256" y="102"/>
                  <a:pt x="2313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476250" y="2849563"/>
            <a:ext cx="835183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800" b="0" dirty="0" smtClean="0">
                <a:cs typeface="Arial" pitchFamily="34" charset="0"/>
              </a:rPr>
              <a:t>Down Link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800" b="0" dirty="0" smtClean="0">
                <a:cs typeface="Arial" pitchFamily="34" charset="0"/>
              </a:rPr>
              <a:t>Share </a:t>
            </a:r>
            <a:r>
              <a:rPr lang="en-US" sz="1800" b="0" dirty="0">
                <a:cs typeface="Arial" pitchFamily="34" charset="0"/>
              </a:rPr>
              <a:t>information. 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800" b="0" dirty="0">
                <a:cs typeface="Arial" pitchFamily="34" charset="0"/>
              </a:rPr>
              <a:t>Based on received information, perform coordinated scheduling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800" b="0" dirty="0">
                <a:cs typeface="Arial" pitchFamily="34" charset="0"/>
              </a:rPr>
              <a:t>Cell size: Dense urban environment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800" b="0" dirty="0">
                <a:cs typeface="Arial" pitchFamily="34" charset="0"/>
              </a:rPr>
              <a:t>Time alignment: +/-1.5us required between macro and small cell 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800" b="0" dirty="0">
                <a:cs typeface="Arial" pitchFamily="34" charset="0"/>
              </a:rPr>
              <a:t>Latency: 1..10ms – the lower the latency, the better the cell edge gain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800" b="0" dirty="0">
                <a:cs typeface="Arial" pitchFamily="34" charset="0"/>
              </a:rPr>
              <a:t>Bandwidth: Up to 20Mbps, per coordinated cell pair</a:t>
            </a:r>
          </a:p>
        </p:txBody>
      </p:sp>
      <p:sp>
        <p:nvSpPr>
          <p:cNvPr id="14348" name="Freeform 15"/>
          <p:cNvSpPr>
            <a:spLocks/>
          </p:cNvSpPr>
          <p:nvPr/>
        </p:nvSpPr>
        <p:spPr bwMode="auto">
          <a:xfrm>
            <a:off x="4202113" y="1973263"/>
            <a:ext cx="1465262" cy="519112"/>
          </a:xfrm>
          <a:custGeom>
            <a:avLst/>
            <a:gdLst>
              <a:gd name="T0" fmla="*/ 0 w 1122"/>
              <a:gd name="T1" fmla="*/ 0 h 1200"/>
              <a:gd name="T2" fmla="*/ 1049974 w 1122"/>
              <a:gd name="T3" fmla="*/ 329636 h 1200"/>
              <a:gd name="T4" fmla="*/ 901097 w 1122"/>
              <a:gd name="T5" fmla="*/ 251769 h 1200"/>
              <a:gd name="T6" fmla="*/ 1465262 w 1122"/>
              <a:gd name="T7" fmla="*/ 519112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2" h="1200">
                <a:moveTo>
                  <a:pt x="0" y="0"/>
                </a:moveTo>
                <a:lnTo>
                  <a:pt x="804" y="762"/>
                </a:lnTo>
                <a:lnTo>
                  <a:pt x="690" y="582"/>
                </a:lnTo>
                <a:lnTo>
                  <a:pt x="1122" y="1200"/>
                </a:lnTo>
              </a:path>
            </a:pathLst>
          </a:custGeom>
          <a:noFill/>
          <a:ln w="19050" cap="flat">
            <a:solidFill>
              <a:srgbClr val="CC00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9" name="Freeform 16"/>
          <p:cNvSpPr>
            <a:spLocks/>
          </p:cNvSpPr>
          <p:nvPr/>
        </p:nvSpPr>
        <p:spPr bwMode="auto">
          <a:xfrm flipH="1">
            <a:off x="4962525" y="1973263"/>
            <a:ext cx="1465263" cy="519112"/>
          </a:xfrm>
          <a:custGeom>
            <a:avLst/>
            <a:gdLst>
              <a:gd name="T0" fmla="*/ 0 w 1122"/>
              <a:gd name="T1" fmla="*/ 0 h 1200"/>
              <a:gd name="T2" fmla="*/ 1049975 w 1122"/>
              <a:gd name="T3" fmla="*/ 329636 h 1200"/>
              <a:gd name="T4" fmla="*/ 901098 w 1122"/>
              <a:gd name="T5" fmla="*/ 251769 h 1200"/>
              <a:gd name="T6" fmla="*/ 1465263 w 1122"/>
              <a:gd name="T7" fmla="*/ 519112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2" h="1200">
                <a:moveTo>
                  <a:pt x="0" y="0"/>
                </a:moveTo>
                <a:lnTo>
                  <a:pt x="804" y="762"/>
                </a:lnTo>
                <a:lnTo>
                  <a:pt x="690" y="582"/>
                </a:lnTo>
                <a:lnTo>
                  <a:pt x="1122" y="1200"/>
                </a:lnTo>
              </a:path>
            </a:pathLst>
          </a:custGeom>
          <a:noFill/>
          <a:ln w="19050" cap="flat">
            <a:solidFill>
              <a:srgbClr val="CC00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0" name="Freeform 3"/>
          <p:cNvSpPr>
            <a:spLocks noChangeAspect="1" noEditPoints="1"/>
          </p:cNvSpPr>
          <p:nvPr/>
        </p:nvSpPr>
        <p:spPr bwMode="auto">
          <a:xfrm>
            <a:off x="3532188" y="1485900"/>
            <a:ext cx="669925" cy="815975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1" name="Freeform 3"/>
          <p:cNvSpPr>
            <a:spLocks noChangeAspect="1" noEditPoints="1"/>
          </p:cNvSpPr>
          <p:nvPr/>
        </p:nvSpPr>
        <p:spPr bwMode="auto">
          <a:xfrm>
            <a:off x="6700838" y="1485900"/>
            <a:ext cx="669925" cy="815975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4202113" y="2865438"/>
            <a:ext cx="2225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0" i="1" dirty="0">
                <a:solidFill>
                  <a:schemeClr val="hlink"/>
                </a:solidFill>
              </a:rPr>
              <a:t>Coordinating link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35337" y="5981800"/>
            <a:ext cx="7776864" cy="424111"/>
          </a:xfrm>
          <a:prstGeom prst="roundRect">
            <a:avLst/>
          </a:prstGeom>
          <a:gradFill flip="none" rotWithShape="1">
            <a:gsLst>
              <a:gs pos="0">
                <a:srgbClr val="003366">
                  <a:tint val="66000"/>
                  <a:satMod val="160000"/>
                </a:srgbClr>
              </a:gs>
              <a:gs pos="50000">
                <a:srgbClr val="003366">
                  <a:tint val="44500"/>
                  <a:satMod val="160000"/>
                </a:srgbClr>
              </a:gs>
              <a:gs pos="100000">
                <a:srgbClr val="003366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3366"/>
              </a:solidFill>
              <a:latin typeface="Arial"/>
              <a:ea typeface="+mn-ea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635337" y="5981800"/>
            <a:ext cx="7861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Time alignment and low </a:t>
            </a:r>
            <a:r>
              <a:rPr lang="en-US" sz="2000" b="1" kern="0" dirty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l</a:t>
            </a: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atency is needed </a:t>
            </a:r>
            <a:endParaRPr lang="en-US" sz="2000" b="1" kern="0" dirty="0">
              <a:solidFill>
                <a:srgbClr val="AD1620"/>
              </a:solidFill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2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UL Joint R</a:t>
            </a:r>
            <a:r>
              <a:rPr lang="en-US" sz="3600" dirty="0" smtClean="0">
                <a:latin typeface="+mj-lt"/>
              </a:rPr>
              <a:t>eception - Very Tight Coordination</a:t>
            </a: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5541963" y="4036160"/>
            <a:ext cx="33559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600" b="0" dirty="0" smtClean="0">
                <a:solidFill>
                  <a:schemeClr val="hlink"/>
                </a:solidFill>
                <a:ea typeface="Geneva"/>
                <a:cs typeface="Geneva"/>
              </a:rPr>
              <a:t>TIME ALIGNMENT, HIGH BW &amp; VERY LOW LATENCY =&gt; BASEBAND INTERNAL ONLY </a:t>
            </a:r>
            <a:endParaRPr lang="en-US" sz="1000" b="0" dirty="0" smtClean="0">
              <a:solidFill>
                <a:schemeClr val="hlink"/>
              </a:solidFill>
              <a:ea typeface="Geneva"/>
              <a:cs typeface="Geneva"/>
            </a:endParaRPr>
          </a:p>
        </p:txBody>
      </p:sp>
      <p:sp>
        <p:nvSpPr>
          <p:cNvPr id="15366" name="Oval 6"/>
          <p:cNvSpPr>
            <a:spLocks noChangeAspect="1" noChangeArrowheads="1"/>
          </p:cNvSpPr>
          <p:nvPr/>
        </p:nvSpPr>
        <p:spPr bwMode="auto">
          <a:xfrm>
            <a:off x="4962412" y="1867694"/>
            <a:ext cx="3546475" cy="600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BFFEB"/>
                    </a:gs>
                    <a:gs pos="100000">
                      <a:srgbClr val="C1FFC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367" name="Picture 7" descr="sony-ericsson-xperia-x10-si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50" y="2212182"/>
            <a:ext cx="3079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190"/>
          <p:cNvSpPr>
            <a:spLocks noChangeAspect="1" noChangeShapeType="1"/>
          </p:cNvSpPr>
          <p:nvPr/>
        </p:nvSpPr>
        <p:spPr bwMode="auto">
          <a:xfrm>
            <a:off x="6776925" y="1440657"/>
            <a:ext cx="3175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9" name="Line 191"/>
          <p:cNvSpPr>
            <a:spLocks noChangeAspect="1" noChangeShapeType="1"/>
          </p:cNvSpPr>
          <p:nvPr/>
        </p:nvSpPr>
        <p:spPr bwMode="auto">
          <a:xfrm>
            <a:off x="6888050" y="1440657"/>
            <a:ext cx="3175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Line 192"/>
          <p:cNvSpPr>
            <a:spLocks noChangeAspect="1" noChangeShapeType="1"/>
          </p:cNvSpPr>
          <p:nvPr/>
        </p:nvSpPr>
        <p:spPr bwMode="auto">
          <a:xfrm>
            <a:off x="6845187" y="1440657"/>
            <a:ext cx="0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1" name="Line 193"/>
          <p:cNvSpPr>
            <a:spLocks noChangeAspect="1" noChangeShapeType="1"/>
          </p:cNvSpPr>
          <p:nvPr/>
        </p:nvSpPr>
        <p:spPr bwMode="auto">
          <a:xfrm>
            <a:off x="6561025" y="1532732"/>
            <a:ext cx="520700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372" name="Group 197"/>
          <p:cNvGrpSpPr>
            <a:grpSpLocks noChangeAspect="1"/>
          </p:cNvGrpSpPr>
          <p:nvPr/>
        </p:nvGrpSpPr>
        <p:grpSpPr bwMode="auto">
          <a:xfrm>
            <a:off x="7011875" y="1442244"/>
            <a:ext cx="82550" cy="260350"/>
            <a:chOff x="5105" y="1295"/>
            <a:chExt cx="48" cy="293"/>
          </a:xfrm>
        </p:grpSpPr>
        <p:sp>
          <p:nvSpPr>
            <p:cNvPr id="15505" name="Rectangle 198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solidFill>
              <a:srgbClr val="DA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506" name="Rectangle 199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noFill/>
            <a:ln w="9525" cap="rnd">
              <a:solidFill>
                <a:srgbClr val="0032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sp>
        <p:nvSpPr>
          <p:cNvPr id="15373" name="Line 200"/>
          <p:cNvSpPr>
            <a:spLocks noChangeAspect="1" noChangeShapeType="1"/>
          </p:cNvSpPr>
          <p:nvPr/>
        </p:nvSpPr>
        <p:spPr bwMode="auto">
          <a:xfrm>
            <a:off x="6776925" y="1440657"/>
            <a:ext cx="111125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4" name="Line 201"/>
          <p:cNvSpPr>
            <a:spLocks noChangeAspect="1" noChangeShapeType="1"/>
          </p:cNvSpPr>
          <p:nvPr/>
        </p:nvSpPr>
        <p:spPr bwMode="auto">
          <a:xfrm>
            <a:off x="6692787" y="2178844"/>
            <a:ext cx="274638" cy="1588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5" name="Line 205"/>
          <p:cNvSpPr>
            <a:spLocks noChangeAspect="1" noChangeShapeType="1"/>
          </p:cNvSpPr>
          <p:nvPr/>
        </p:nvSpPr>
        <p:spPr bwMode="auto">
          <a:xfrm flipH="1">
            <a:off x="6776925" y="2047082"/>
            <a:ext cx="68262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6" name="Line 206"/>
          <p:cNvSpPr>
            <a:spLocks noChangeAspect="1" noChangeShapeType="1"/>
          </p:cNvSpPr>
          <p:nvPr/>
        </p:nvSpPr>
        <p:spPr bwMode="auto">
          <a:xfrm flipH="1">
            <a:off x="6845187" y="1920082"/>
            <a:ext cx="42863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7" name="Line 207"/>
          <p:cNvSpPr>
            <a:spLocks noChangeAspect="1" noChangeShapeType="1"/>
          </p:cNvSpPr>
          <p:nvPr/>
        </p:nvSpPr>
        <p:spPr bwMode="auto">
          <a:xfrm>
            <a:off x="6776925" y="1923257"/>
            <a:ext cx="68262" cy="130175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208"/>
          <p:cNvSpPr>
            <a:spLocks noChangeAspect="1" noChangeShapeType="1"/>
          </p:cNvSpPr>
          <p:nvPr/>
        </p:nvSpPr>
        <p:spPr bwMode="auto">
          <a:xfrm flipH="1">
            <a:off x="6776925" y="1791494"/>
            <a:ext cx="68262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09"/>
          <p:cNvSpPr>
            <a:spLocks noChangeAspect="1" noChangeShapeType="1"/>
          </p:cNvSpPr>
          <p:nvPr/>
        </p:nvSpPr>
        <p:spPr bwMode="auto">
          <a:xfrm>
            <a:off x="6845187" y="2048669"/>
            <a:ext cx="42863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10"/>
          <p:cNvSpPr>
            <a:spLocks noChangeAspect="1" noChangeShapeType="1"/>
          </p:cNvSpPr>
          <p:nvPr/>
        </p:nvSpPr>
        <p:spPr bwMode="auto">
          <a:xfrm>
            <a:off x="6845187" y="1791494"/>
            <a:ext cx="42863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11"/>
          <p:cNvSpPr>
            <a:spLocks noChangeAspect="1" noChangeShapeType="1"/>
          </p:cNvSpPr>
          <p:nvPr/>
        </p:nvSpPr>
        <p:spPr bwMode="auto">
          <a:xfrm>
            <a:off x="6776925" y="1666082"/>
            <a:ext cx="68262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12"/>
          <p:cNvSpPr>
            <a:spLocks noChangeAspect="1" noChangeShapeType="1"/>
          </p:cNvSpPr>
          <p:nvPr/>
        </p:nvSpPr>
        <p:spPr bwMode="auto">
          <a:xfrm flipH="1">
            <a:off x="6845187" y="1658144"/>
            <a:ext cx="42863" cy="133350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Line 213"/>
          <p:cNvSpPr>
            <a:spLocks noChangeAspect="1" noChangeShapeType="1"/>
          </p:cNvSpPr>
          <p:nvPr/>
        </p:nvSpPr>
        <p:spPr bwMode="auto">
          <a:xfrm>
            <a:off x="6845187" y="1532732"/>
            <a:ext cx="42863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4" name="Line 214"/>
          <p:cNvSpPr>
            <a:spLocks noChangeAspect="1" noChangeShapeType="1"/>
          </p:cNvSpPr>
          <p:nvPr/>
        </p:nvSpPr>
        <p:spPr bwMode="auto">
          <a:xfrm>
            <a:off x="6776925" y="1440657"/>
            <a:ext cx="3175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5" name="Line 215"/>
          <p:cNvSpPr>
            <a:spLocks noChangeAspect="1" noChangeShapeType="1"/>
          </p:cNvSpPr>
          <p:nvPr/>
        </p:nvSpPr>
        <p:spPr bwMode="auto">
          <a:xfrm>
            <a:off x="6888050" y="1440657"/>
            <a:ext cx="3175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6" name="Line 216"/>
          <p:cNvSpPr>
            <a:spLocks noChangeAspect="1" noChangeShapeType="1"/>
          </p:cNvSpPr>
          <p:nvPr/>
        </p:nvSpPr>
        <p:spPr bwMode="auto">
          <a:xfrm>
            <a:off x="6845187" y="1440657"/>
            <a:ext cx="0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7" name="Line 217"/>
          <p:cNvSpPr>
            <a:spLocks noChangeAspect="1" noChangeShapeType="1"/>
          </p:cNvSpPr>
          <p:nvPr/>
        </p:nvSpPr>
        <p:spPr bwMode="auto">
          <a:xfrm>
            <a:off x="6561025" y="1532732"/>
            <a:ext cx="520700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388" name="Group 221"/>
          <p:cNvGrpSpPr>
            <a:grpSpLocks noChangeAspect="1"/>
          </p:cNvGrpSpPr>
          <p:nvPr/>
        </p:nvGrpSpPr>
        <p:grpSpPr bwMode="auto">
          <a:xfrm>
            <a:off x="7011875" y="1442244"/>
            <a:ext cx="82550" cy="260350"/>
            <a:chOff x="5105" y="1295"/>
            <a:chExt cx="48" cy="293"/>
          </a:xfrm>
        </p:grpSpPr>
        <p:sp>
          <p:nvSpPr>
            <p:cNvPr id="15503" name="Rectangle 222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solidFill>
              <a:srgbClr val="DA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504" name="Rectangle 223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noFill/>
            <a:ln w="9525" cap="rnd">
              <a:solidFill>
                <a:srgbClr val="0032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sp>
        <p:nvSpPr>
          <p:cNvPr id="15389" name="Line 224"/>
          <p:cNvSpPr>
            <a:spLocks noChangeAspect="1" noChangeShapeType="1"/>
          </p:cNvSpPr>
          <p:nvPr/>
        </p:nvSpPr>
        <p:spPr bwMode="auto">
          <a:xfrm>
            <a:off x="6776925" y="1440657"/>
            <a:ext cx="111125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0" name="Line 225"/>
          <p:cNvSpPr>
            <a:spLocks noChangeAspect="1" noChangeShapeType="1"/>
          </p:cNvSpPr>
          <p:nvPr/>
        </p:nvSpPr>
        <p:spPr bwMode="auto">
          <a:xfrm>
            <a:off x="6692787" y="2178844"/>
            <a:ext cx="274638" cy="1588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1" name="Line 229"/>
          <p:cNvSpPr>
            <a:spLocks noChangeAspect="1" noChangeShapeType="1"/>
          </p:cNvSpPr>
          <p:nvPr/>
        </p:nvSpPr>
        <p:spPr bwMode="auto">
          <a:xfrm flipH="1">
            <a:off x="6776925" y="2047082"/>
            <a:ext cx="68262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2" name="Line 230"/>
          <p:cNvSpPr>
            <a:spLocks noChangeAspect="1" noChangeShapeType="1"/>
          </p:cNvSpPr>
          <p:nvPr/>
        </p:nvSpPr>
        <p:spPr bwMode="auto">
          <a:xfrm flipH="1">
            <a:off x="6845187" y="1920082"/>
            <a:ext cx="42863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3" name="Line 231"/>
          <p:cNvSpPr>
            <a:spLocks noChangeAspect="1" noChangeShapeType="1"/>
          </p:cNvSpPr>
          <p:nvPr/>
        </p:nvSpPr>
        <p:spPr bwMode="auto">
          <a:xfrm>
            <a:off x="6776925" y="1923257"/>
            <a:ext cx="68262" cy="130175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4" name="Line 232"/>
          <p:cNvSpPr>
            <a:spLocks noChangeAspect="1" noChangeShapeType="1"/>
          </p:cNvSpPr>
          <p:nvPr/>
        </p:nvSpPr>
        <p:spPr bwMode="auto">
          <a:xfrm flipH="1">
            <a:off x="6776925" y="1791494"/>
            <a:ext cx="68262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5" name="Line 233"/>
          <p:cNvSpPr>
            <a:spLocks noChangeAspect="1" noChangeShapeType="1"/>
          </p:cNvSpPr>
          <p:nvPr/>
        </p:nvSpPr>
        <p:spPr bwMode="auto">
          <a:xfrm>
            <a:off x="6845187" y="2048669"/>
            <a:ext cx="42863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6" name="Line 234"/>
          <p:cNvSpPr>
            <a:spLocks noChangeAspect="1" noChangeShapeType="1"/>
          </p:cNvSpPr>
          <p:nvPr/>
        </p:nvSpPr>
        <p:spPr bwMode="auto">
          <a:xfrm>
            <a:off x="6845187" y="1791494"/>
            <a:ext cx="42863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7" name="Line 235"/>
          <p:cNvSpPr>
            <a:spLocks noChangeAspect="1" noChangeShapeType="1"/>
          </p:cNvSpPr>
          <p:nvPr/>
        </p:nvSpPr>
        <p:spPr bwMode="auto">
          <a:xfrm>
            <a:off x="6776925" y="1666082"/>
            <a:ext cx="68262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8" name="Line 236"/>
          <p:cNvSpPr>
            <a:spLocks noChangeAspect="1" noChangeShapeType="1"/>
          </p:cNvSpPr>
          <p:nvPr/>
        </p:nvSpPr>
        <p:spPr bwMode="auto">
          <a:xfrm flipH="1">
            <a:off x="6845187" y="1658144"/>
            <a:ext cx="42863" cy="133350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9" name="Line 237"/>
          <p:cNvSpPr>
            <a:spLocks noChangeAspect="1" noChangeShapeType="1"/>
          </p:cNvSpPr>
          <p:nvPr/>
        </p:nvSpPr>
        <p:spPr bwMode="auto">
          <a:xfrm>
            <a:off x="6845187" y="1532732"/>
            <a:ext cx="42863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0" name="Line 238"/>
          <p:cNvSpPr>
            <a:spLocks noChangeAspect="1" noChangeShapeType="1"/>
          </p:cNvSpPr>
          <p:nvPr/>
        </p:nvSpPr>
        <p:spPr bwMode="auto">
          <a:xfrm>
            <a:off x="6776925" y="1440657"/>
            <a:ext cx="3175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1" name="Line 239"/>
          <p:cNvSpPr>
            <a:spLocks noChangeAspect="1" noChangeShapeType="1"/>
          </p:cNvSpPr>
          <p:nvPr/>
        </p:nvSpPr>
        <p:spPr bwMode="auto">
          <a:xfrm>
            <a:off x="6888050" y="1440657"/>
            <a:ext cx="3175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2" name="Line 240"/>
          <p:cNvSpPr>
            <a:spLocks noChangeAspect="1" noChangeShapeType="1"/>
          </p:cNvSpPr>
          <p:nvPr/>
        </p:nvSpPr>
        <p:spPr bwMode="auto">
          <a:xfrm>
            <a:off x="6845187" y="1440657"/>
            <a:ext cx="0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3" name="Line 241"/>
          <p:cNvSpPr>
            <a:spLocks noChangeAspect="1" noChangeShapeType="1"/>
          </p:cNvSpPr>
          <p:nvPr/>
        </p:nvSpPr>
        <p:spPr bwMode="auto">
          <a:xfrm>
            <a:off x="6561025" y="1532732"/>
            <a:ext cx="520700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404" name="Group 245"/>
          <p:cNvGrpSpPr>
            <a:grpSpLocks noChangeAspect="1"/>
          </p:cNvGrpSpPr>
          <p:nvPr/>
        </p:nvGrpSpPr>
        <p:grpSpPr bwMode="auto">
          <a:xfrm>
            <a:off x="7011875" y="1442244"/>
            <a:ext cx="82550" cy="260350"/>
            <a:chOff x="5105" y="1295"/>
            <a:chExt cx="48" cy="293"/>
          </a:xfrm>
        </p:grpSpPr>
        <p:sp>
          <p:nvSpPr>
            <p:cNvPr id="15501" name="Rectangle 246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847F77"/>
                </a:gs>
                <a:gs pos="50000">
                  <a:srgbClr val="DAD3C5"/>
                </a:gs>
                <a:gs pos="100000">
                  <a:srgbClr val="847F7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502" name="Rectangle 247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9A9A9A"/>
                </a:gs>
                <a:gs pos="5000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 cap="rnd">
              <a:solidFill>
                <a:srgbClr val="003258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sp>
        <p:nvSpPr>
          <p:cNvPr id="15405" name="Line 248"/>
          <p:cNvSpPr>
            <a:spLocks noChangeAspect="1" noChangeShapeType="1"/>
          </p:cNvSpPr>
          <p:nvPr/>
        </p:nvSpPr>
        <p:spPr bwMode="auto">
          <a:xfrm>
            <a:off x="6776925" y="1440657"/>
            <a:ext cx="111125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6" name="Line 249"/>
          <p:cNvSpPr>
            <a:spLocks noChangeAspect="1" noChangeShapeType="1"/>
          </p:cNvSpPr>
          <p:nvPr/>
        </p:nvSpPr>
        <p:spPr bwMode="auto">
          <a:xfrm>
            <a:off x="6692787" y="2178844"/>
            <a:ext cx="274638" cy="1588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7" name="Line 253"/>
          <p:cNvSpPr>
            <a:spLocks noChangeAspect="1" noChangeShapeType="1"/>
          </p:cNvSpPr>
          <p:nvPr/>
        </p:nvSpPr>
        <p:spPr bwMode="auto">
          <a:xfrm flipH="1">
            <a:off x="6776925" y="2047082"/>
            <a:ext cx="68262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8" name="Line 254"/>
          <p:cNvSpPr>
            <a:spLocks noChangeAspect="1" noChangeShapeType="1"/>
          </p:cNvSpPr>
          <p:nvPr/>
        </p:nvSpPr>
        <p:spPr bwMode="auto">
          <a:xfrm flipH="1">
            <a:off x="6845187" y="1920082"/>
            <a:ext cx="42863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9" name="Line 255"/>
          <p:cNvSpPr>
            <a:spLocks noChangeAspect="1" noChangeShapeType="1"/>
          </p:cNvSpPr>
          <p:nvPr/>
        </p:nvSpPr>
        <p:spPr bwMode="auto">
          <a:xfrm>
            <a:off x="6776925" y="1923257"/>
            <a:ext cx="68262" cy="130175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0" name="Line 256"/>
          <p:cNvSpPr>
            <a:spLocks noChangeAspect="1" noChangeShapeType="1"/>
          </p:cNvSpPr>
          <p:nvPr/>
        </p:nvSpPr>
        <p:spPr bwMode="auto">
          <a:xfrm flipH="1">
            <a:off x="6776925" y="1791494"/>
            <a:ext cx="68262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1" name="Line 257"/>
          <p:cNvSpPr>
            <a:spLocks noChangeAspect="1" noChangeShapeType="1"/>
          </p:cNvSpPr>
          <p:nvPr/>
        </p:nvSpPr>
        <p:spPr bwMode="auto">
          <a:xfrm>
            <a:off x="6845187" y="2048669"/>
            <a:ext cx="42863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2" name="Line 258"/>
          <p:cNvSpPr>
            <a:spLocks noChangeAspect="1" noChangeShapeType="1"/>
          </p:cNvSpPr>
          <p:nvPr/>
        </p:nvSpPr>
        <p:spPr bwMode="auto">
          <a:xfrm>
            <a:off x="6845187" y="1791494"/>
            <a:ext cx="42863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3" name="Line 259"/>
          <p:cNvSpPr>
            <a:spLocks noChangeAspect="1" noChangeShapeType="1"/>
          </p:cNvSpPr>
          <p:nvPr/>
        </p:nvSpPr>
        <p:spPr bwMode="auto">
          <a:xfrm>
            <a:off x="6776925" y="1666082"/>
            <a:ext cx="68262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4" name="Line 260"/>
          <p:cNvSpPr>
            <a:spLocks noChangeAspect="1" noChangeShapeType="1"/>
          </p:cNvSpPr>
          <p:nvPr/>
        </p:nvSpPr>
        <p:spPr bwMode="auto">
          <a:xfrm flipH="1">
            <a:off x="6845187" y="1658144"/>
            <a:ext cx="42863" cy="133350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5" name="Line 261"/>
          <p:cNvSpPr>
            <a:spLocks noChangeAspect="1" noChangeShapeType="1"/>
          </p:cNvSpPr>
          <p:nvPr/>
        </p:nvSpPr>
        <p:spPr bwMode="auto">
          <a:xfrm>
            <a:off x="6845187" y="1532732"/>
            <a:ext cx="42863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416" name="Group 245"/>
          <p:cNvGrpSpPr>
            <a:grpSpLocks noChangeAspect="1"/>
          </p:cNvGrpSpPr>
          <p:nvPr/>
        </p:nvGrpSpPr>
        <p:grpSpPr bwMode="auto">
          <a:xfrm>
            <a:off x="6734062" y="1405732"/>
            <a:ext cx="82550" cy="258762"/>
            <a:chOff x="5105" y="1295"/>
            <a:chExt cx="48" cy="293"/>
          </a:xfrm>
        </p:grpSpPr>
        <p:sp>
          <p:nvSpPr>
            <p:cNvPr id="15499" name="Rectangle 246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847F77"/>
                </a:gs>
                <a:gs pos="50000">
                  <a:srgbClr val="DAD3C5"/>
                </a:gs>
                <a:gs pos="100000">
                  <a:srgbClr val="847F7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500" name="Rectangle 247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9A9A9A"/>
                </a:gs>
                <a:gs pos="5000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 cap="rnd">
              <a:solidFill>
                <a:srgbClr val="003258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grpSp>
        <p:nvGrpSpPr>
          <p:cNvPr id="15417" name="Group 245"/>
          <p:cNvGrpSpPr>
            <a:grpSpLocks noChangeAspect="1"/>
          </p:cNvGrpSpPr>
          <p:nvPr/>
        </p:nvGrpSpPr>
        <p:grpSpPr bwMode="auto">
          <a:xfrm>
            <a:off x="6554675" y="1443832"/>
            <a:ext cx="84137" cy="258762"/>
            <a:chOff x="5105" y="1295"/>
            <a:chExt cx="48" cy="293"/>
          </a:xfrm>
        </p:grpSpPr>
        <p:sp>
          <p:nvSpPr>
            <p:cNvPr id="15497" name="Rectangle 246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847F77"/>
                </a:gs>
                <a:gs pos="50000">
                  <a:srgbClr val="DAD3C5"/>
                </a:gs>
                <a:gs pos="100000">
                  <a:srgbClr val="847F7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498" name="Rectangle 247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9A9A9A"/>
                </a:gs>
                <a:gs pos="5000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 cap="rnd">
              <a:solidFill>
                <a:srgbClr val="003258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sp>
        <p:nvSpPr>
          <p:cNvPr id="15418" name="Oval 68"/>
          <p:cNvSpPr>
            <a:spLocks noChangeAspect="1" noChangeArrowheads="1"/>
          </p:cNvSpPr>
          <p:nvPr/>
        </p:nvSpPr>
        <p:spPr bwMode="auto">
          <a:xfrm>
            <a:off x="2208100" y="1867694"/>
            <a:ext cx="3546475" cy="600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BFFEB"/>
                    </a:gs>
                    <a:gs pos="100000">
                      <a:srgbClr val="C1FFC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419" name="Picture 69" descr="sony-ericsson-xperia-x10-sid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50" y="2266157"/>
            <a:ext cx="306387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0" name="Line 190"/>
          <p:cNvSpPr>
            <a:spLocks noChangeAspect="1" noChangeShapeType="1"/>
          </p:cNvSpPr>
          <p:nvPr/>
        </p:nvSpPr>
        <p:spPr bwMode="auto">
          <a:xfrm>
            <a:off x="4022612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1" name="Line 191"/>
          <p:cNvSpPr>
            <a:spLocks noChangeAspect="1" noChangeShapeType="1"/>
          </p:cNvSpPr>
          <p:nvPr/>
        </p:nvSpPr>
        <p:spPr bwMode="auto">
          <a:xfrm>
            <a:off x="4133737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2" name="Line 192"/>
          <p:cNvSpPr>
            <a:spLocks noChangeAspect="1" noChangeShapeType="1"/>
          </p:cNvSpPr>
          <p:nvPr/>
        </p:nvSpPr>
        <p:spPr bwMode="auto">
          <a:xfrm>
            <a:off x="4089287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3" name="Line 193"/>
          <p:cNvSpPr>
            <a:spLocks noChangeAspect="1" noChangeShapeType="1"/>
          </p:cNvSpPr>
          <p:nvPr/>
        </p:nvSpPr>
        <p:spPr bwMode="auto">
          <a:xfrm>
            <a:off x="3805125" y="1532732"/>
            <a:ext cx="522287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424" name="Group 197"/>
          <p:cNvGrpSpPr>
            <a:grpSpLocks noChangeAspect="1"/>
          </p:cNvGrpSpPr>
          <p:nvPr/>
        </p:nvGrpSpPr>
        <p:grpSpPr bwMode="auto">
          <a:xfrm>
            <a:off x="4255975" y="1442244"/>
            <a:ext cx="84137" cy="260350"/>
            <a:chOff x="5105" y="1295"/>
            <a:chExt cx="48" cy="293"/>
          </a:xfrm>
        </p:grpSpPr>
        <p:sp>
          <p:nvSpPr>
            <p:cNvPr id="15495" name="Rectangle 198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solidFill>
              <a:srgbClr val="DA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496" name="Rectangle 199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noFill/>
            <a:ln w="9525" cap="rnd">
              <a:solidFill>
                <a:srgbClr val="0032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sp>
        <p:nvSpPr>
          <p:cNvPr id="15425" name="Line 200"/>
          <p:cNvSpPr>
            <a:spLocks noChangeAspect="1" noChangeShapeType="1"/>
          </p:cNvSpPr>
          <p:nvPr/>
        </p:nvSpPr>
        <p:spPr bwMode="auto">
          <a:xfrm>
            <a:off x="4022612" y="1440657"/>
            <a:ext cx="111125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6" name="Line 201"/>
          <p:cNvSpPr>
            <a:spLocks noChangeAspect="1" noChangeShapeType="1"/>
          </p:cNvSpPr>
          <p:nvPr/>
        </p:nvSpPr>
        <p:spPr bwMode="auto">
          <a:xfrm>
            <a:off x="3936887" y="2178844"/>
            <a:ext cx="274638" cy="1588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7" name="Line 205"/>
          <p:cNvSpPr>
            <a:spLocks noChangeAspect="1" noChangeShapeType="1"/>
          </p:cNvSpPr>
          <p:nvPr/>
        </p:nvSpPr>
        <p:spPr bwMode="auto">
          <a:xfrm flipH="1">
            <a:off x="4022612" y="2047082"/>
            <a:ext cx="66675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8" name="Line 206"/>
          <p:cNvSpPr>
            <a:spLocks noChangeAspect="1" noChangeShapeType="1"/>
          </p:cNvSpPr>
          <p:nvPr/>
        </p:nvSpPr>
        <p:spPr bwMode="auto">
          <a:xfrm flipH="1">
            <a:off x="4089287" y="1920082"/>
            <a:ext cx="44450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9" name="Line 207"/>
          <p:cNvSpPr>
            <a:spLocks noChangeAspect="1" noChangeShapeType="1"/>
          </p:cNvSpPr>
          <p:nvPr/>
        </p:nvSpPr>
        <p:spPr bwMode="auto">
          <a:xfrm>
            <a:off x="4022612" y="1923257"/>
            <a:ext cx="66675" cy="130175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0" name="Line 208"/>
          <p:cNvSpPr>
            <a:spLocks noChangeAspect="1" noChangeShapeType="1"/>
          </p:cNvSpPr>
          <p:nvPr/>
        </p:nvSpPr>
        <p:spPr bwMode="auto">
          <a:xfrm flipH="1">
            <a:off x="4022612" y="1791494"/>
            <a:ext cx="66675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1" name="Line 209"/>
          <p:cNvSpPr>
            <a:spLocks noChangeAspect="1" noChangeShapeType="1"/>
          </p:cNvSpPr>
          <p:nvPr/>
        </p:nvSpPr>
        <p:spPr bwMode="auto">
          <a:xfrm>
            <a:off x="4089287" y="2048669"/>
            <a:ext cx="44450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2" name="Line 210"/>
          <p:cNvSpPr>
            <a:spLocks noChangeAspect="1" noChangeShapeType="1"/>
          </p:cNvSpPr>
          <p:nvPr/>
        </p:nvSpPr>
        <p:spPr bwMode="auto">
          <a:xfrm>
            <a:off x="4089287" y="1791494"/>
            <a:ext cx="44450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3" name="Line 211"/>
          <p:cNvSpPr>
            <a:spLocks noChangeAspect="1" noChangeShapeType="1"/>
          </p:cNvSpPr>
          <p:nvPr/>
        </p:nvSpPr>
        <p:spPr bwMode="auto">
          <a:xfrm>
            <a:off x="4022612" y="1666082"/>
            <a:ext cx="66675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4" name="Line 212"/>
          <p:cNvSpPr>
            <a:spLocks noChangeAspect="1" noChangeShapeType="1"/>
          </p:cNvSpPr>
          <p:nvPr/>
        </p:nvSpPr>
        <p:spPr bwMode="auto">
          <a:xfrm flipH="1">
            <a:off x="4089287" y="1658144"/>
            <a:ext cx="44450" cy="133350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5" name="Line 213"/>
          <p:cNvSpPr>
            <a:spLocks noChangeAspect="1" noChangeShapeType="1"/>
          </p:cNvSpPr>
          <p:nvPr/>
        </p:nvSpPr>
        <p:spPr bwMode="auto">
          <a:xfrm>
            <a:off x="4089287" y="1532732"/>
            <a:ext cx="44450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6" name="Line 214"/>
          <p:cNvSpPr>
            <a:spLocks noChangeAspect="1" noChangeShapeType="1"/>
          </p:cNvSpPr>
          <p:nvPr/>
        </p:nvSpPr>
        <p:spPr bwMode="auto">
          <a:xfrm>
            <a:off x="4022612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7" name="Line 215"/>
          <p:cNvSpPr>
            <a:spLocks noChangeAspect="1" noChangeShapeType="1"/>
          </p:cNvSpPr>
          <p:nvPr/>
        </p:nvSpPr>
        <p:spPr bwMode="auto">
          <a:xfrm>
            <a:off x="4133737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8" name="Line 216"/>
          <p:cNvSpPr>
            <a:spLocks noChangeAspect="1" noChangeShapeType="1"/>
          </p:cNvSpPr>
          <p:nvPr/>
        </p:nvSpPr>
        <p:spPr bwMode="auto">
          <a:xfrm>
            <a:off x="4089287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9" name="Line 217"/>
          <p:cNvSpPr>
            <a:spLocks noChangeAspect="1" noChangeShapeType="1"/>
          </p:cNvSpPr>
          <p:nvPr/>
        </p:nvSpPr>
        <p:spPr bwMode="auto">
          <a:xfrm>
            <a:off x="3805125" y="1532732"/>
            <a:ext cx="522287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440" name="Group 221"/>
          <p:cNvGrpSpPr>
            <a:grpSpLocks noChangeAspect="1"/>
          </p:cNvGrpSpPr>
          <p:nvPr/>
        </p:nvGrpSpPr>
        <p:grpSpPr bwMode="auto">
          <a:xfrm>
            <a:off x="4255975" y="1442244"/>
            <a:ext cx="84137" cy="260350"/>
            <a:chOff x="5105" y="1295"/>
            <a:chExt cx="48" cy="293"/>
          </a:xfrm>
        </p:grpSpPr>
        <p:sp>
          <p:nvSpPr>
            <p:cNvPr id="15493" name="Rectangle 222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solidFill>
              <a:srgbClr val="DA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494" name="Rectangle 223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noFill/>
            <a:ln w="9525" cap="rnd">
              <a:solidFill>
                <a:srgbClr val="0032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sp>
        <p:nvSpPr>
          <p:cNvPr id="15441" name="Line 224"/>
          <p:cNvSpPr>
            <a:spLocks noChangeAspect="1" noChangeShapeType="1"/>
          </p:cNvSpPr>
          <p:nvPr/>
        </p:nvSpPr>
        <p:spPr bwMode="auto">
          <a:xfrm>
            <a:off x="4022612" y="1440657"/>
            <a:ext cx="111125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2" name="Line 225"/>
          <p:cNvSpPr>
            <a:spLocks noChangeAspect="1" noChangeShapeType="1"/>
          </p:cNvSpPr>
          <p:nvPr/>
        </p:nvSpPr>
        <p:spPr bwMode="auto">
          <a:xfrm>
            <a:off x="3936887" y="2178844"/>
            <a:ext cx="274638" cy="1588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3" name="Line 229"/>
          <p:cNvSpPr>
            <a:spLocks noChangeAspect="1" noChangeShapeType="1"/>
          </p:cNvSpPr>
          <p:nvPr/>
        </p:nvSpPr>
        <p:spPr bwMode="auto">
          <a:xfrm flipH="1">
            <a:off x="4022612" y="2047082"/>
            <a:ext cx="66675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4" name="Line 230"/>
          <p:cNvSpPr>
            <a:spLocks noChangeAspect="1" noChangeShapeType="1"/>
          </p:cNvSpPr>
          <p:nvPr/>
        </p:nvSpPr>
        <p:spPr bwMode="auto">
          <a:xfrm flipH="1">
            <a:off x="4089287" y="1920082"/>
            <a:ext cx="44450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5" name="Line 231"/>
          <p:cNvSpPr>
            <a:spLocks noChangeAspect="1" noChangeShapeType="1"/>
          </p:cNvSpPr>
          <p:nvPr/>
        </p:nvSpPr>
        <p:spPr bwMode="auto">
          <a:xfrm>
            <a:off x="4022612" y="1923257"/>
            <a:ext cx="66675" cy="130175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6" name="Line 232"/>
          <p:cNvSpPr>
            <a:spLocks noChangeAspect="1" noChangeShapeType="1"/>
          </p:cNvSpPr>
          <p:nvPr/>
        </p:nvSpPr>
        <p:spPr bwMode="auto">
          <a:xfrm flipH="1">
            <a:off x="4022612" y="1791494"/>
            <a:ext cx="66675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7" name="Line 233"/>
          <p:cNvSpPr>
            <a:spLocks noChangeAspect="1" noChangeShapeType="1"/>
          </p:cNvSpPr>
          <p:nvPr/>
        </p:nvSpPr>
        <p:spPr bwMode="auto">
          <a:xfrm>
            <a:off x="4089287" y="2048669"/>
            <a:ext cx="44450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8" name="Line 234"/>
          <p:cNvSpPr>
            <a:spLocks noChangeAspect="1" noChangeShapeType="1"/>
          </p:cNvSpPr>
          <p:nvPr/>
        </p:nvSpPr>
        <p:spPr bwMode="auto">
          <a:xfrm>
            <a:off x="4089287" y="1791494"/>
            <a:ext cx="44450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9" name="Line 235"/>
          <p:cNvSpPr>
            <a:spLocks noChangeAspect="1" noChangeShapeType="1"/>
          </p:cNvSpPr>
          <p:nvPr/>
        </p:nvSpPr>
        <p:spPr bwMode="auto">
          <a:xfrm>
            <a:off x="4022612" y="1666082"/>
            <a:ext cx="66675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0" name="Line 236"/>
          <p:cNvSpPr>
            <a:spLocks noChangeAspect="1" noChangeShapeType="1"/>
          </p:cNvSpPr>
          <p:nvPr/>
        </p:nvSpPr>
        <p:spPr bwMode="auto">
          <a:xfrm flipH="1">
            <a:off x="4089287" y="1658144"/>
            <a:ext cx="44450" cy="133350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1" name="Line 237"/>
          <p:cNvSpPr>
            <a:spLocks noChangeAspect="1" noChangeShapeType="1"/>
          </p:cNvSpPr>
          <p:nvPr/>
        </p:nvSpPr>
        <p:spPr bwMode="auto">
          <a:xfrm>
            <a:off x="4089287" y="1532732"/>
            <a:ext cx="44450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2" name="Line 238"/>
          <p:cNvSpPr>
            <a:spLocks noChangeAspect="1" noChangeShapeType="1"/>
          </p:cNvSpPr>
          <p:nvPr/>
        </p:nvSpPr>
        <p:spPr bwMode="auto">
          <a:xfrm>
            <a:off x="4022612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3" name="Line 239"/>
          <p:cNvSpPr>
            <a:spLocks noChangeAspect="1" noChangeShapeType="1"/>
          </p:cNvSpPr>
          <p:nvPr/>
        </p:nvSpPr>
        <p:spPr bwMode="auto">
          <a:xfrm>
            <a:off x="4133737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4" name="Line 240"/>
          <p:cNvSpPr>
            <a:spLocks noChangeAspect="1" noChangeShapeType="1"/>
          </p:cNvSpPr>
          <p:nvPr/>
        </p:nvSpPr>
        <p:spPr bwMode="auto">
          <a:xfrm>
            <a:off x="4089287" y="1440657"/>
            <a:ext cx="1588" cy="7381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5" name="Line 241"/>
          <p:cNvSpPr>
            <a:spLocks noChangeAspect="1" noChangeShapeType="1"/>
          </p:cNvSpPr>
          <p:nvPr/>
        </p:nvSpPr>
        <p:spPr bwMode="auto">
          <a:xfrm>
            <a:off x="3805125" y="1532732"/>
            <a:ext cx="522287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456" name="Group 245"/>
          <p:cNvGrpSpPr>
            <a:grpSpLocks noChangeAspect="1"/>
          </p:cNvGrpSpPr>
          <p:nvPr/>
        </p:nvGrpSpPr>
        <p:grpSpPr bwMode="auto">
          <a:xfrm>
            <a:off x="4255975" y="1442244"/>
            <a:ext cx="84137" cy="260350"/>
            <a:chOff x="5105" y="1295"/>
            <a:chExt cx="48" cy="293"/>
          </a:xfrm>
        </p:grpSpPr>
        <p:sp>
          <p:nvSpPr>
            <p:cNvPr id="15491" name="Rectangle 246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847F77"/>
                </a:gs>
                <a:gs pos="50000">
                  <a:srgbClr val="DAD3C5"/>
                </a:gs>
                <a:gs pos="100000">
                  <a:srgbClr val="847F7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492" name="Rectangle 247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9A9A9A"/>
                </a:gs>
                <a:gs pos="5000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 cap="rnd">
              <a:solidFill>
                <a:srgbClr val="003258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sp>
        <p:nvSpPr>
          <p:cNvPr id="15457" name="Line 248"/>
          <p:cNvSpPr>
            <a:spLocks noChangeAspect="1" noChangeShapeType="1"/>
          </p:cNvSpPr>
          <p:nvPr/>
        </p:nvSpPr>
        <p:spPr bwMode="auto">
          <a:xfrm>
            <a:off x="4022612" y="1440657"/>
            <a:ext cx="111125" cy="1587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8" name="Line 249"/>
          <p:cNvSpPr>
            <a:spLocks noChangeAspect="1" noChangeShapeType="1"/>
          </p:cNvSpPr>
          <p:nvPr/>
        </p:nvSpPr>
        <p:spPr bwMode="auto">
          <a:xfrm>
            <a:off x="3936887" y="2178844"/>
            <a:ext cx="274638" cy="1588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9" name="Line 253"/>
          <p:cNvSpPr>
            <a:spLocks noChangeAspect="1" noChangeShapeType="1"/>
          </p:cNvSpPr>
          <p:nvPr/>
        </p:nvSpPr>
        <p:spPr bwMode="auto">
          <a:xfrm flipH="1">
            <a:off x="4022612" y="2047082"/>
            <a:ext cx="66675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60" name="Line 254"/>
          <p:cNvSpPr>
            <a:spLocks noChangeAspect="1" noChangeShapeType="1"/>
          </p:cNvSpPr>
          <p:nvPr/>
        </p:nvSpPr>
        <p:spPr bwMode="auto">
          <a:xfrm flipH="1">
            <a:off x="4089287" y="1920082"/>
            <a:ext cx="44450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61" name="Line 255"/>
          <p:cNvSpPr>
            <a:spLocks noChangeAspect="1" noChangeShapeType="1"/>
          </p:cNvSpPr>
          <p:nvPr/>
        </p:nvSpPr>
        <p:spPr bwMode="auto">
          <a:xfrm>
            <a:off x="4022612" y="1923257"/>
            <a:ext cx="66675" cy="130175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62" name="Line 256"/>
          <p:cNvSpPr>
            <a:spLocks noChangeAspect="1" noChangeShapeType="1"/>
          </p:cNvSpPr>
          <p:nvPr/>
        </p:nvSpPr>
        <p:spPr bwMode="auto">
          <a:xfrm flipH="1">
            <a:off x="4022612" y="1791494"/>
            <a:ext cx="66675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63" name="Line 257"/>
          <p:cNvSpPr>
            <a:spLocks noChangeAspect="1" noChangeShapeType="1"/>
          </p:cNvSpPr>
          <p:nvPr/>
        </p:nvSpPr>
        <p:spPr bwMode="auto">
          <a:xfrm>
            <a:off x="4089287" y="2048669"/>
            <a:ext cx="44450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64" name="Line 258"/>
          <p:cNvSpPr>
            <a:spLocks noChangeAspect="1" noChangeShapeType="1"/>
          </p:cNvSpPr>
          <p:nvPr/>
        </p:nvSpPr>
        <p:spPr bwMode="auto">
          <a:xfrm>
            <a:off x="4089287" y="1791494"/>
            <a:ext cx="44450" cy="131763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65" name="Line 259"/>
          <p:cNvSpPr>
            <a:spLocks noChangeAspect="1" noChangeShapeType="1"/>
          </p:cNvSpPr>
          <p:nvPr/>
        </p:nvSpPr>
        <p:spPr bwMode="auto">
          <a:xfrm>
            <a:off x="4022612" y="1666082"/>
            <a:ext cx="66675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66" name="Line 260"/>
          <p:cNvSpPr>
            <a:spLocks noChangeAspect="1" noChangeShapeType="1"/>
          </p:cNvSpPr>
          <p:nvPr/>
        </p:nvSpPr>
        <p:spPr bwMode="auto">
          <a:xfrm flipH="1">
            <a:off x="4089287" y="1658144"/>
            <a:ext cx="44450" cy="133350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67" name="Line 261"/>
          <p:cNvSpPr>
            <a:spLocks noChangeAspect="1" noChangeShapeType="1"/>
          </p:cNvSpPr>
          <p:nvPr/>
        </p:nvSpPr>
        <p:spPr bwMode="auto">
          <a:xfrm>
            <a:off x="4089287" y="1532732"/>
            <a:ext cx="44450" cy="131762"/>
          </a:xfrm>
          <a:prstGeom prst="line">
            <a:avLst/>
          </a:prstGeom>
          <a:noFill/>
          <a:ln w="9525" cap="rnd">
            <a:solidFill>
              <a:srgbClr val="0032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468" name="Group 245"/>
          <p:cNvGrpSpPr>
            <a:grpSpLocks noChangeAspect="1"/>
          </p:cNvGrpSpPr>
          <p:nvPr/>
        </p:nvGrpSpPr>
        <p:grpSpPr bwMode="auto">
          <a:xfrm>
            <a:off x="3978162" y="1405732"/>
            <a:ext cx="84138" cy="258762"/>
            <a:chOff x="5105" y="1295"/>
            <a:chExt cx="48" cy="293"/>
          </a:xfrm>
        </p:grpSpPr>
        <p:sp>
          <p:nvSpPr>
            <p:cNvPr id="15489" name="Rectangle 246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847F77"/>
                </a:gs>
                <a:gs pos="50000">
                  <a:srgbClr val="DAD3C5"/>
                </a:gs>
                <a:gs pos="100000">
                  <a:srgbClr val="847F7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490" name="Rectangle 247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9A9A9A"/>
                </a:gs>
                <a:gs pos="5000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 cap="rnd">
              <a:solidFill>
                <a:srgbClr val="003258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grpSp>
        <p:nvGrpSpPr>
          <p:cNvPr id="15469" name="Group 245"/>
          <p:cNvGrpSpPr>
            <a:grpSpLocks noChangeAspect="1"/>
          </p:cNvGrpSpPr>
          <p:nvPr/>
        </p:nvGrpSpPr>
        <p:grpSpPr bwMode="auto">
          <a:xfrm>
            <a:off x="3800362" y="1443832"/>
            <a:ext cx="84138" cy="258762"/>
            <a:chOff x="5105" y="1295"/>
            <a:chExt cx="48" cy="293"/>
          </a:xfrm>
        </p:grpSpPr>
        <p:sp>
          <p:nvSpPr>
            <p:cNvPr id="15487" name="Rectangle 246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847F77"/>
                </a:gs>
                <a:gs pos="50000">
                  <a:srgbClr val="DAD3C5"/>
                </a:gs>
                <a:gs pos="100000">
                  <a:srgbClr val="847F7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  <p:sp>
          <p:nvSpPr>
            <p:cNvPr id="15488" name="Rectangle 247"/>
            <p:cNvSpPr>
              <a:spLocks noChangeAspect="1" noChangeArrowheads="1"/>
            </p:cNvSpPr>
            <p:nvPr/>
          </p:nvSpPr>
          <p:spPr bwMode="auto">
            <a:xfrm>
              <a:off x="5105" y="1295"/>
              <a:ext cx="48" cy="293"/>
            </a:xfrm>
            <a:prstGeom prst="rect">
              <a:avLst/>
            </a:prstGeom>
            <a:gradFill rotWithShape="1">
              <a:gsLst>
                <a:gs pos="0">
                  <a:srgbClr val="9A9A9A"/>
                </a:gs>
                <a:gs pos="5000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 cap="rnd">
              <a:solidFill>
                <a:srgbClr val="003258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2000" b="0" dirty="0">
                <a:cs typeface="Arial" pitchFamily="34" charset="0"/>
              </a:endParaRPr>
            </a:p>
          </p:txBody>
        </p:sp>
      </p:grpSp>
      <p:sp>
        <p:nvSpPr>
          <p:cNvPr id="15470" name="Freeform 130"/>
          <p:cNvSpPr>
            <a:spLocks/>
          </p:cNvSpPr>
          <p:nvPr/>
        </p:nvSpPr>
        <p:spPr bwMode="auto">
          <a:xfrm>
            <a:off x="3960700" y="2182019"/>
            <a:ext cx="2989262" cy="519113"/>
          </a:xfrm>
          <a:custGeom>
            <a:avLst/>
            <a:gdLst>
              <a:gd name="T0" fmla="*/ 0 w 2313"/>
              <a:gd name="T1" fmla="*/ 0 h 408"/>
              <a:gd name="T2" fmla="*/ 469132 w 2313"/>
              <a:gd name="T3" fmla="*/ 346075 h 408"/>
              <a:gd name="T4" fmla="*/ 1406103 w 2313"/>
              <a:gd name="T5" fmla="*/ 519113 h 408"/>
              <a:gd name="T6" fmla="*/ 2579579 w 2313"/>
              <a:gd name="T7" fmla="*/ 346075 h 408"/>
              <a:gd name="T8" fmla="*/ 2989262 w 231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3" h="408">
                <a:moveTo>
                  <a:pt x="0" y="0"/>
                </a:moveTo>
                <a:cubicBezTo>
                  <a:pt x="91" y="102"/>
                  <a:pt x="182" y="204"/>
                  <a:pt x="363" y="272"/>
                </a:cubicBezTo>
                <a:cubicBezTo>
                  <a:pt x="544" y="340"/>
                  <a:pt x="816" y="408"/>
                  <a:pt x="1088" y="408"/>
                </a:cubicBezTo>
                <a:cubicBezTo>
                  <a:pt x="1360" y="408"/>
                  <a:pt x="1792" y="340"/>
                  <a:pt x="1996" y="272"/>
                </a:cubicBezTo>
                <a:cubicBezTo>
                  <a:pt x="2200" y="204"/>
                  <a:pt x="2256" y="102"/>
                  <a:pt x="2313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71" name="Text Box 131"/>
          <p:cNvSpPr txBox="1">
            <a:spLocks noChangeArrowheads="1"/>
          </p:cNvSpPr>
          <p:nvPr/>
        </p:nvSpPr>
        <p:spPr bwMode="auto">
          <a:xfrm>
            <a:off x="179974" y="2452688"/>
            <a:ext cx="672782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600" b="0" dirty="0" smtClean="0">
                <a:cs typeface="Arial" pitchFamily="34" charset="0"/>
              </a:rPr>
              <a:t>Up Link - Schedule UEs</a:t>
            </a:r>
            <a:r>
              <a:rPr lang="en-US" sz="1600" b="0" dirty="0">
                <a:cs typeface="Arial" pitchFamily="34" charset="0"/>
              </a:rPr>
              <a:t>. 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600" b="0" dirty="0">
                <a:cs typeface="Arial" pitchFamily="34" charset="0"/>
              </a:rPr>
              <a:t>Receive transmitted data. 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600" b="0" dirty="0">
                <a:cs typeface="Arial" pitchFamily="34" charset="0"/>
              </a:rPr>
              <a:t>Share received data and jointly process it 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None/>
            </a:pPr>
            <a:r>
              <a:rPr lang="en-US" sz="1600" b="0" dirty="0">
                <a:cs typeface="Arial" pitchFamily="34" charset="0"/>
              </a:rPr>
              <a:t>      (Communicate back ACK/NACK to BS responsible to certain UE.)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600" b="0" dirty="0">
                <a:cs typeface="Arial" pitchFamily="34" charset="0"/>
              </a:rPr>
              <a:t>Cell size: Dense urban environment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600" b="0" dirty="0">
                <a:cs typeface="Arial" pitchFamily="34" charset="0"/>
              </a:rPr>
              <a:t>Time alignment: +/-1.5us required between cells 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600" b="0" dirty="0">
                <a:cs typeface="Arial" pitchFamily="34" charset="0"/>
              </a:rPr>
              <a:t>Latency: &lt;0.5ms one way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›"/>
            </a:pPr>
            <a:r>
              <a:rPr lang="en-US" sz="1600" b="0" dirty="0">
                <a:cs typeface="Arial" pitchFamily="34" charset="0"/>
              </a:rPr>
              <a:t>Bandwidth: 1Gbps per antenna, 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None/>
            </a:pPr>
            <a:r>
              <a:rPr lang="en-US" sz="1600" b="0" dirty="0">
                <a:cs typeface="Arial" pitchFamily="34" charset="0"/>
              </a:rPr>
              <a:t>		           internal RBS </a:t>
            </a:r>
            <a:r>
              <a:rPr lang="en-US" sz="1600" b="0" dirty="0" smtClean="0">
                <a:cs typeface="Arial" pitchFamily="34" charset="0"/>
              </a:rPr>
              <a:t>interface</a:t>
            </a:r>
            <a:endParaRPr lang="en-US" sz="1600" b="0" dirty="0">
              <a:cs typeface="Arial" pitchFamily="34" charset="0"/>
            </a:endParaRPr>
          </a:p>
        </p:txBody>
      </p:sp>
      <p:sp>
        <p:nvSpPr>
          <p:cNvPr id="15472" name="AutoShape 132"/>
          <p:cNvSpPr>
            <a:spLocks noChangeAspect="1" noChangeArrowheads="1"/>
          </p:cNvSpPr>
          <p:nvPr/>
        </p:nvSpPr>
        <p:spPr bwMode="auto">
          <a:xfrm>
            <a:off x="5160850" y="2629694"/>
            <a:ext cx="285750" cy="14287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DDDDDD"/>
              </a:gs>
              <a:gs pos="100000">
                <a:srgbClr val="8C8C8C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473" name="Freeform 139"/>
          <p:cNvSpPr>
            <a:spLocks/>
          </p:cNvSpPr>
          <p:nvPr/>
        </p:nvSpPr>
        <p:spPr bwMode="auto">
          <a:xfrm flipH="1">
            <a:off x="6024450" y="1691482"/>
            <a:ext cx="669925" cy="504825"/>
          </a:xfrm>
          <a:custGeom>
            <a:avLst/>
            <a:gdLst>
              <a:gd name="T0" fmla="*/ 0 w 1122"/>
              <a:gd name="T1" fmla="*/ 0 h 1200"/>
              <a:gd name="T2" fmla="*/ 480053 w 1122"/>
              <a:gd name="T3" fmla="*/ 320564 h 1200"/>
              <a:gd name="T4" fmla="*/ 411986 w 1122"/>
              <a:gd name="T5" fmla="*/ 244840 h 1200"/>
              <a:gd name="T6" fmla="*/ 669925 w 1122"/>
              <a:gd name="T7" fmla="*/ 504825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2" h="1200">
                <a:moveTo>
                  <a:pt x="0" y="0"/>
                </a:moveTo>
                <a:lnTo>
                  <a:pt x="804" y="762"/>
                </a:lnTo>
                <a:lnTo>
                  <a:pt x="690" y="582"/>
                </a:lnTo>
                <a:lnTo>
                  <a:pt x="1122" y="120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 type="triangle" w="med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74" name="Freeform 140"/>
          <p:cNvSpPr>
            <a:spLocks/>
          </p:cNvSpPr>
          <p:nvPr/>
        </p:nvSpPr>
        <p:spPr bwMode="auto">
          <a:xfrm>
            <a:off x="4152787" y="1764507"/>
            <a:ext cx="669925" cy="504825"/>
          </a:xfrm>
          <a:custGeom>
            <a:avLst/>
            <a:gdLst>
              <a:gd name="T0" fmla="*/ 0 w 1122"/>
              <a:gd name="T1" fmla="*/ 0 h 1200"/>
              <a:gd name="T2" fmla="*/ 480053 w 1122"/>
              <a:gd name="T3" fmla="*/ 320564 h 1200"/>
              <a:gd name="T4" fmla="*/ 411986 w 1122"/>
              <a:gd name="T5" fmla="*/ 244840 h 1200"/>
              <a:gd name="T6" fmla="*/ 669925 w 1122"/>
              <a:gd name="T7" fmla="*/ 504825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2" h="1200">
                <a:moveTo>
                  <a:pt x="0" y="0"/>
                </a:moveTo>
                <a:lnTo>
                  <a:pt x="804" y="762"/>
                </a:lnTo>
                <a:lnTo>
                  <a:pt x="690" y="582"/>
                </a:lnTo>
                <a:lnTo>
                  <a:pt x="1122" y="1200"/>
                </a:lnTo>
              </a:path>
            </a:pathLst>
          </a:custGeom>
          <a:noFill/>
          <a:ln w="19050" cap="flat">
            <a:solidFill>
              <a:srgbClr val="008000"/>
            </a:solidFill>
            <a:prstDash val="solid"/>
            <a:round/>
            <a:headEnd type="triangle" w="med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75" name="Freeform 141"/>
          <p:cNvSpPr>
            <a:spLocks/>
          </p:cNvSpPr>
          <p:nvPr/>
        </p:nvSpPr>
        <p:spPr bwMode="auto">
          <a:xfrm>
            <a:off x="4255975" y="1745457"/>
            <a:ext cx="1584325" cy="433387"/>
          </a:xfrm>
          <a:custGeom>
            <a:avLst/>
            <a:gdLst>
              <a:gd name="T0" fmla="*/ 0 w 1122"/>
              <a:gd name="T1" fmla="*/ 0 h 1200"/>
              <a:gd name="T2" fmla="*/ 1135292 w 1122"/>
              <a:gd name="T3" fmla="*/ 275201 h 1200"/>
              <a:gd name="T4" fmla="*/ 974318 w 1122"/>
              <a:gd name="T5" fmla="*/ 210193 h 1200"/>
              <a:gd name="T6" fmla="*/ 1584325 w 1122"/>
              <a:gd name="T7" fmla="*/ 433387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2" h="1200">
                <a:moveTo>
                  <a:pt x="0" y="0"/>
                </a:moveTo>
                <a:lnTo>
                  <a:pt x="804" y="762"/>
                </a:lnTo>
                <a:lnTo>
                  <a:pt x="690" y="582"/>
                </a:lnTo>
                <a:lnTo>
                  <a:pt x="1122" y="1200"/>
                </a:lnTo>
              </a:path>
            </a:pathLst>
          </a:custGeom>
          <a:noFill/>
          <a:ln w="19050" cap="flat">
            <a:solidFill>
              <a:srgbClr val="008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76" name="Freeform 142"/>
          <p:cNvSpPr>
            <a:spLocks/>
          </p:cNvSpPr>
          <p:nvPr/>
        </p:nvSpPr>
        <p:spPr bwMode="auto">
          <a:xfrm flipH="1">
            <a:off x="4944950" y="1691482"/>
            <a:ext cx="1677987" cy="576262"/>
          </a:xfrm>
          <a:custGeom>
            <a:avLst/>
            <a:gdLst>
              <a:gd name="T0" fmla="*/ 0 w 1122"/>
              <a:gd name="T1" fmla="*/ 0 h 1200"/>
              <a:gd name="T2" fmla="*/ 1202408 w 1122"/>
              <a:gd name="T3" fmla="*/ 365926 h 1200"/>
              <a:gd name="T4" fmla="*/ 1031917 w 1122"/>
              <a:gd name="T5" fmla="*/ 279487 h 1200"/>
              <a:gd name="T6" fmla="*/ 1677987 w 1122"/>
              <a:gd name="T7" fmla="*/ 576262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2" h="1200">
                <a:moveTo>
                  <a:pt x="0" y="0"/>
                </a:moveTo>
                <a:lnTo>
                  <a:pt x="804" y="762"/>
                </a:lnTo>
                <a:lnTo>
                  <a:pt x="690" y="582"/>
                </a:lnTo>
                <a:lnTo>
                  <a:pt x="1122" y="120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ysDot"/>
            <a:round/>
            <a:headEnd type="triangle" w="med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77" name="Text Box 143"/>
          <p:cNvSpPr txBox="1">
            <a:spLocks noChangeArrowheads="1"/>
          </p:cNvSpPr>
          <p:nvPr/>
        </p:nvSpPr>
        <p:spPr bwMode="auto">
          <a:xfrm>
            <a:off x="6416562" y="2802732"/>
            <a:ext cx="66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6A8FBF"/>
                </a:solidFill>
              </a:rPr>
              <a:t>CPRI</a:t>
            </a:r>
          </a:p>
        </p:txBody>
      </p:sp>
      <p:sp>
        <p:nvSpPr>
          <p:cNvPr id="15478" name="Text Box 144"/>
          <p:cNvSpPr txBox="1">
            <a:spLocks noChangeArrowheads="1"/>
          </p:cNvSpPr>
          <p:nvPr/>
        </p:nvSpPr>
        <p:spPr bwMode="auto">
          <a:xfrm>
            <a:off x="3755912" y="2766219"/>
            <a:ext cx="666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6A8FBF"/>
                </a:solidFill>
              </a:rPr>
              <a:t>CPRI</a:t>
            </a:r>
          </a:p>
        </p:txBody>
      </p:sp>
      <p:sp>
        <p:nvSpPr>
          <p:cNvPr id="15479" name="Line 145"/>
          <p:cNvSpPr>
            <a:spLocks noChangeShapeType="1"/>
          </p:cNvSpPr>
          <p:nvPr/>
        </p:nvSpPr>
        <p:spPr bwMode="auto">
          <a:xfrm flipV="1">
            <a:off x="4211525" y="2563019"/>
            <a:ext cx="128587" cy="209550"/>
          </a:xfrm>
          <a:prstGeom prst="line">
            <a:avLst/>
          </a:prstGeom>
          <a:noFill/>
          <a:ln w="9525">
            <a:solidFill>
              <a:srgbClr val="6A8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80" name="Line 146"/>
          <p:cNvSpPr>
            <a:spLocks noChangeShapeType="1"/>
          </p:cNvSpPr>
          <p:nvPr/>
        </p:nvSpPr>
        <p:spPr bwMode="auto">
          <a:xfrm flipH="1" flipV="1">
            <a:off x="6091125" y="2656682"/>
            <a:ext cx="420687" cy="247650"/>
          </a:xfrm>
          <a:prstGeom prst="line">
            <a:avLst/>
          </a:prstGeom>
          <a:noFill/>
          <a:ln w="9525">
            <a:solidFill>
              <a:srgbClr val="6A8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81" name="Text Box 147"/>
          <p:cNvSpPr txBox="1">
            <a:spLocks noChangeArrowheads="1"/>
          </p:cNvSpPr>
          <p:nvPr/>
        </p:nvSpPr>
        <p:spPr bwMode="auto">
          <a:xfrm>
            <a:off x="4437970" y="3240882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 dirty="0">
                <a:solidFill>
                  <a:srgbClr val="FC857C"/>
                </a:solidFill>
              </a:rPr>
              <a:t>Common baseband</a:t>
            </a:r>
          </a:p>
        </p:txBody>
      </p:sp>
      <p:sp>
        <p:nvSpPr>
          <p:cNvPr id="15482" name="Line 148"/>
          <p:cNvSpPr>
            <a:spLocks noChangeShapeType="1"/>
          </p:cNvSpPr>
          <p:nvPr/>
        </p:nvSpPr>
        <p:spPr bwMode="auto">
          <a:xfrm flipV="1">
            <a:off x="4944950" y="2802732"/>
            <a:ext cx="184150" cy="438150"/>
          </a:xfrm>
          <a:prstGeom prst="line">
            <a:avLst/>
          </a:prstGeom>
          <a:noFill/>
          <a:ln w="9525">
            <a:solidFill>
              <a:srgbClr val="FC857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83" name="Line 149"/>
          <p:cNvSpPr>
            <a:spLocks noChangeShapeType="1"/>
          </p:cNvSpPr>
          <p:nvPr/>
        </p:nvSpPr>
        <p:spPr bwMode="auto">
          <a:xfrm>
            <a:off x="5446600" y="2766219"/>
            <a:ext cx="969962" cy="650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84" name="Text Box 150"/>
          <p:cNvSpPr txBox="1">
            <a:spLocks noChangeArrowheads="1"/>
          </p:cNvSpPr>
          <p:nvPr/>
        </p:nvSpPr>
        <p:spPr bwMode="auto">
          <a:xfrm rot="1904509">
            <a:off x="5508512" y="2955132"/>
            <a:ext cx="1176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0" dirty="0"/>
              <a:t>S1/X2</a:t>
            </a:r>
          </a:p>
        </p:txBody>
      </p:sp>
      <p:sp>
        <p:nvSpPr>
          <p:cNvPr id="15485" name="Text Box 151"/>
          <p:cNvSpPr txBox="1">
            <a:spLocks noChangeArrowheads="1"/>
          </p:cNvSpPr>
          <p:nvPr/>
        </p:nvSpPr>
        <p:spPr bwMode="auto">
          <a:xfrm>
            <a:off x="6267337" y="1129507"/>
            <a:ext cx="1203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0" dirty="0"/>
              <a:t>Radio Unit</a:t>
            </a:r>
          </a:p>
        </p:txBody>
      </p:sp>
      <p:sp>
        <p:nvSpPr>
          <p:cNvPr id="15486" name="Text Box 152"/>
          <p:cNvSpPr txBox="1">
            <a:spLocks noChangeArrowheads="1"/>
          </p:cNvSpPr>
          <p:nvPr/>
        </p:nvSpPr>
        <p:spPr bwMode="auto">
          <a:xfrm>
            <a:off x="3397137" y="1131094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0" dirty="0"/>
              <a:t>Radio Unit</a:t>
            </a: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635336" y="5981800"/>
            <a:ext cx="8064152" cy="424111"/>
          </a:xfrm>
          <a:prstGeom prst="roundRect">
            <a:avLst/>
          </a:prstGeom>
          <a:gradFill flip="none" rotWithShape="1">
            <a:gsLst>
              <a:gs pos="0">
                <a:srgbClr val="003366">
                  <a:tint val="66000"/>
                  <a:satMod val="160000"/>
                </a:srgbClr>
              </a:gs>
              <a:gs pos="50000">
                <a:srgbClr val="003366">
                  <a:tint val="44500"/>
                  <a:satMod val="160000"/>
                </a:srgbClr>
              </a:gs>
              <a:gs pos="100000">
                <a:srgbClr val="003366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3366"/>
              </a:solidFill>
              <a:latin typeface="Arial"/>
              <a:ea typeface="+mn-ea"/>
            </a:endParaRPr>
          </a:p>
        </p:txBody>
      </p:sp>
      <p:sp>
        <p:nvSpPr>
          <p:cNvPr id="153" name="Text Box 40"/>
          <p:cNvSpPr txBox="1">
            <a:spLocks noChangeArrowheads="1"/>
          </p:cNvSpPr>
          <p:nvPr/>
        </p:nvSpPr>
        <p:spPr bwMode="auto">
          <a:xfrm>
            <a:off x="664495" y="6005801"/>
            <a:ext cx="803499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Time alignment, high </a:t>
            </a:r>
            <a:r>
              <a:rPr lang="en-US" sz="2000" b="1" kern="0" dirty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b</a:t>
            </a: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andwidth &amp;very </a:t>
            </a:r>
            <a:r>
              <a:rPr lang="en-US" sz="2000" b="1" kern="0" dirty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l</a:t>
            </a: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ow </a:t>
            </a:r>
            <a:r>
              <a:rPr lang="en-US" sz="2000" b="1" kern="0" dirty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l</a:t>
            </a:r>
            <a:r>
              <a:rPr lang="en-US" sz="2000" b="1" kern="0" dirty="0" smtClean="0">
                <a:solidFill>
                  <a:srgbClr val="AD1620"/>
                </a:solidFill>
                <a:latin typeface="Arial" charset="0"/>
                <a:ea typeface="ＭＳ Ｐゴシック" pitchFamily="-65" charset="-128"/>
              </a:rPr>
              <a:t>atency is needed</a:t>
            </a:r>
            <a:endParaRPr lang="en-US" sz="2000" b="1" kern="0" dirty="0">
              <a:solidFill>
                <a:srgbClr val="AD1620"/>
              </a:solidFill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9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Helvetica 45 Light"/>
              </a:rPr>
              <a:t>MEF 22.1.1 - Small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 MEF 22.1.1 </a:t>
            </a:r>
            <a:r>
              <a:rPr lang="en-US" b="0" dirty="0"/>
              <a:t>amendment makes the following changes to MEF </a:t>
            </a:r>
            <a:r>
              <a:rPr lang="en-US" b="0" dirty="0" smtClean="0"/>
              <a:t>22.1: </a:t>
            </a:r>
            <a:endParaRPr lang="en-US" b="0" dirty="0"/>
          </a:p>
          <a:p>
            <a:pPr lvl="1">
              <a:buFont typeface="+mj-lt"/>
              <a:buAutoNum type="arabicPeriod"/>
            </a:pPr>
            <a:r>
              <a:rPr lang="en-US" sz="2400" b="0" dirty="0" smtClean="0"/>
              <a:t>Backhaul</a:t>
            </a:r>
            <a:r>
              <a:rPr lang="en-US" sz="2400" b="0" dirty="0"/>
              <a:t>, </a:t>
            </a:r>
            <a:r>
              <a:rPr lang="en-US" sz="2400" b="0" dirty="0" err="1"/>
              <a:t>Midhaul</a:t>
            </a:r>
            <a:r>
              <a:rPr lang="en-US" sz="2400" b="0" dirty="0"/>
              <a:t> and </a:t>
            </a:r>
            <a:r>
              <a:rPr lang="en-US" sz="2400" b="0" dirty="0" err="1"/>
              <a:t>Fronthaul</a:t>
            </a:r>
            <a:r>
              <a:rPr lang="en-US" sz="2400" b="0" dirty="0"/>
              <a:t> are </a:t>
            </a:r>
            <a:r>
              <a:rPr lang="en-US" sz="2400" b="0" dirty="0" smtClean="0"/>
              <a:t>defined</a:t>
            </a:r>
            <a:endParaRPr lang="en-US" sz="2400" b="0" dirty="0"/>
          </a:p>
          <a:p>
            <a:pPr lvl="1">
              <a:buFont typeface="+mj-lt"/>
              <a:buAutoNum type="arabicPeriod"/>
            </a:pPr>
            <a:r>
              <a:rPr lang="en-US" sz="2400" b="0" dirty="0" smtClean="0"/>
              <a:t>Small </a:t>
            </a:r>
            <a:r>
              <a:rPr lang="en-US" sz="2400" b="0" dirty="0"/>
              <a:t>Cells, along with heterogeneous networks and radio coordination, are </a:t>
            </a:r>
            <a:r>
              <a:rPr lang="en-US" sz="2400" b="0" dirty="0" smtClean="0"/>
              <a:t>introduced</a:t>
            </a:r>
            <a:endParaRPr lang="en-US" sz="2400" b="0" dirty="0"/>
          </a:p>
          <a:p>
            <a:pPr lvl="1">
              <a:buFont typeface="+mj-lt"/>
              <a:buAutoNum type="arabicPeriod"/>
            </a:pPr>
            <a:r>
              <a:rPr lang="en-US" sz="2400" b="0" dirty="0" smtClean="0"/>
              <a:t>New variations of existing use cases</a:t>
            </a:r>
            <a:endParaRPr lang="en-US" sz="2400" b="0" dirty="0"/>
          </a:p>
          <a:p>
            <a:pPr lvl="1">
              <a:buFont typeface="+mj-lt"/>
              <a:buAutoNum type="arabicPeriod"/>
            </a:pPr>
            <a:r>
              <a:rPr lang="en-US" sz="2400" b="0" dirty="0" smtClean="0"/>
              <a:t>new </a:t>
            </a:r>
            <a:r>
              <a:rPr lang="en-US" sz="2400" b="0" dirty="0"/>
              <a:t>use case 3 is defined </a:t>
            </a:r>
            <a:r>
              <a:rPr lang="en-US" sz="2400" b="0" dirty="0" smtClean="0"/>
              <a:t>for </a:t>
            </a:r>
            <a:r>
              <a:rPr lang="en-US" sz="2400" b="0" dirty="0"/>
              <a:t>the </a:t>
            </a:r>
            <a:r>
              <a:rPr lang="en-US" sz="2400" b="0" dirty="0" err="1"/>
              <a:t>midhaul</a:t>
            </a:r>
            <a:r>
              <a:rPr lang="en-US" sz="2400" b="0" dirty="0"/>
              <a:t> case </a:t>
            </a:r>
          </a:p>
          <a:p>
            <a:pPr lvl="1">
              <a:buFont typeface="+mj-lt"/>
              <a:buAutoNum type="arabicPeriod"/>
            </a:pPr>
            <a:r>
              <a:rPr lang="en-US" sz="2400" b="0" dirty="0" smtClean="0"/>
              <a:t>CPOs </a:t>
            </a:r>
            <a:r>
              <a:rPr lang="en-US" sz="2400" b="0" dirty="0"/>
              <a:t>for small cells with tight radio coordination are </a:t>
            </a:r>
            <a:r>
              <a:rPr lang="en-US" sz="2400" b="0" dirty="0" smtClean="0"/>
              <a:t>described</a:t>
            </a:r>
            <a:endParaRPr lang="en-US" sz="2400" b="0" dirty="0"/>
          </a:p>
          <a:p>
            <a:pPr lvl="1">
              <a:buFont typeface="+mj-lt"/>
              <a:buAutoNum type="arabicPeriod"/>
            </a:pPr>
            <a:r>
              <a:rPr lang="en-US" sz="2400" b="0" dirty="0" smtClean="0"/>
              <a:t>CPOs </a:t>
            </a:r>
            <a:r>
              <a:rPr lang="en-US" sz="2400" b="0" dirty="0"/>
              <a:t>for small cells with split bearer are </a:t>
            </a:r>
            <a:r>
              <a:rPr lang="en-US" sz="2400" b="0" dirty="0" smtClean="0"/>
              <a:t>described</a:t>
            </a:r>
            <a:endParaRPr lang="en-US" sz="2400" b="0" dirty="0"/>
          </a:p>
          <a:p>
            <a:pPr lvl="1">
              <a:buFont typeface="+mj-lt"/>
              <a:buAutoNum type="arabicPeriod"/>
            </a:pPr>
            <a:r>
              <a:rPr lang="en-US" sz="2400" b="0" dirty="0" smtClean="0"/>
              <a:t>A </a:t>
            </a:r>
            <a:r>
              <a:rPr lang="en-US" sz="2400" b="0" dirty="0"/>
              <a:t>new Appendix </a:t>
            </a:r>
            <a:r>
              <a:rPr lang="en-US" sz="2400" b="0" dirty="0" smtClean="0"/>
              <a:t>defines </a:t>
            </a:r>
            <a:r>
              <a:rPr lang="en-US" sz="2400" b="0" dirty="0"/>
              <a:t>the Aggregation Node </a:t>
            </a:r>
          </a:p>
          <a:p>
            <a:pPr lvl="1">
              <a:buFont typeface="+mj-lt"/>
              <a:buAutoNum type="arabicPeriod"/>
            </a:pPr>
            <a:r>
              <a:rPr lang="en-US" sz="2400" b="0" dirty="0" smtClean="0"/>
              <a:t>A </a:t>
            </a:r>
            <a:r>
              <a:rPr lang="en-US" sz="2400" b="0" dirty="0"/>
              <a:t>new Appendix </a:t>
            </a:r>
            <a:r>
              <a:rPr lang="en-US" sz="2400" b="0" dirty="0" smtClean="0"/>
              <a:t> </a:t>
            </a:r>
            <a:r>
              <a:rPr lang="en-US" sz="2400" b="0" dirty="0"/>
              <a:t>summarizes LTE radio coordination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4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8"/>
          <p:cNvSpPr>
            <a:spLocks noChangeArrowheads="1"/>
          </p:cNvSpPr>
          <p:nvPr/>
        </p:nvSpPr>
        <p:spPr bwMode="auto">
          <a:xfrm>
            <a:off x="701675" y="1898650"/>
            <a:ext cx="974725" cy="16462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Remote radio site</a:t>
            </a:r>
          </a:p>
        </p:txBody>
      </p:sp>
      <p:sp>
        <p:nvSpPr>
          <p:cNvPr id="11267" name="Text Box 69"/>
          <p:cNvSpPr txBox="1">
            <a:spLocks noChangeArrowheads="1"/>
          </p:cNvSpPr>
          <p:nvPr/>
        </p:nvSpPr>
        <p:spPr bwMode="auto">
          <a:xfrm>
            <a:off x="1014413" y="3382963"/>
            <a:ext cx="377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/>
              <a:t>RRU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MEF 22.1.1 – New Terminology </a:t>
            </a:r>
          </a:p>
        </p:txBody>
      </p:sp>
      <p:pic>
        <p:nvPicPr>
          <p:cNvPr id="11268" name="Picture 30" descr="wireles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412" y="2214563"/>
            <a:ext cx="631825" cy="1241425"/>
          </a:xfrm>
          <a:noFill/>
        </p:spPr>
      </p:pic>
      <p:sp>
        <p:nvSpPr>
          <p:cNvPr id="11269" name="Rectangle 58"/>
          <p:cNvSpPr>
            <a:spLocks noChangeArrowheads="1"/>
          </p:cNvSpPr>
          <p:nvPr/>
        </p:nvSpPr>
        <p:spPr bwMode="auto">
          <a:xfrm>
            <a:off x="4046538" y="1898650"/>
            <a:ext cx="974725" cy="16462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Basstation site</a:t>
            </a:r>
          </a:p>
        </p:txBody>
      </p:sp>
      <p:sp>
        <p:nvSpPr>
          <p:cNvPr id="11270" name="Text Box 69"/>
          <p:cNvSpPr txBox="1">
            <a:spLocks noChangeArrowheads="1"/>
          </p:cNvSpPr>
          <p:nvPr/>
        </p:nvSpPr>
        <p:spPr bwMode="auto">
          <a:xfrm>
            <a:off x="4208463" y="3382963"/>
            <a:ext cx="64293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/>
              <a:t>Marco RBS</a:t>
            </a:r>
          </a:p>
        </p:txBody>
      </p:sp>
      <p:pic>
        <p:nvPicPr>
          <p:cNvPr id="11271" name="Picture 30" descr="wirel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162175"/>
            <a:ext cx="6318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8"/>
          <p:cNvSpPr>
            <a:spLocks noChangeArrowheads="1"/>
          </p:cNvSpPr>
          <p:nvPr/>
        </p:nvSpPr>
        <p:spPr bwMode="auto">
          <a:xfrm>
            <a:off x="7737475" y="1898650"/>
            <a:ext cx="1054100" cy="16462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645A59"/>
                </a:solidFill>
              </a:rPr>
              <a:t>Network </a:t>
            </a:r>
            <a:br>
              <a:rPr lang="en-US" altLang="en-US" sz="1200">
                <a:solidFill>
                  <a:srgbClr val="645A59"/>
                </a:solidFill>
              </a:rPr>
            </a:br>
            <a:r>
              <a:rPr lang="en-US" altLang="en-US" sz="1200">
                <a:solidFill>
                  <a:srgbClr val="645A59"/>
                </a:solidFill>
              </a:rPr>
              <a:t>controller / </a:t>
            </a:r>
            <a:br>
              <a:rPr lang="en-US" altLang="en-US" sz="1200">
                <a:solidFill>
                  <a:srgbClr val="645A59"/>
                </a:solidFill>
              </a:rPr>
            </a:br>
            <a:r>
              <a:rPr lang="en-US" altLang="en-US" sz="1200">
                <a:solidFill>
                  <a:srgbClr val="645A59"/>
                </a:solidFill>
              </a:rPr>
              <a:t>gateway site</a:t>
            </a:r>
          </a:p>
          <a:p>
            <a:pPr eaLnBrk="1" hangingPunct="1"/>
            <a:endParaRPr lang="en-US" altLang="en-US" sz="900">
              <a:solidFill>
                <a:srgbClr val="645A59"/>
              </a:solidFill>
            </a:endParaRPr>
          </a:p>
          <a:p>
            <a:pPr eaLnBrk="1" hangingPunct="1"/>
            <a:endParaRPr lang="en-US" altLang="en-US" sz="900">
              <a:solidFill>
                <a:srgbClr val="645A59"/>
              </a:solidFill>
            </a:endParaRPr>
          </a:p>
          <a:p>
            <a:pPr eaLnBrk="1" hangingPunct="1"/>
            <a:endParaRPr lang="en-US" altLang="en-US" sz="900">
              <a:solidFill>
                <a:srgbClr val="645A59"/>
              </a:solidFill>
            </a:endParaRPr>
          </a:p>
          <a:p>
            <a:pPr eaLnBrk="1" hangingPunct="1"/>
            <a:endParaRPr lang="en-US" altLang="en-US" sz="900">
              <a:solidFill>
                <a:srgbClr val="645A59"/>
              </a:solidFill>
            </a:endParaRPr>
          </a:p>
          <a:p>
            <a:pPr eaLnBrk="1" hangingPunct="1"/>
            <a:r>
              <a:rPr lang="en-US" altLang="en-US" sz="700">
                <a:solidFill>
                  <a:srgbClr val="645A59"/>
                </a:solidFill>
              </a:rPr>
              <a:t>SGW, MME</a:t>
            </a:r>
          </a:p>
        </p:txBody>
      </p:sp>
      <p:sp>
        <p:nvSpPr>
          <p:cNvPr id="11273" name="Rectangle 58"/>
          <p:cNvSpPr>
            <a:spLocks noChangeArrowheads="1"/>
          </p:cNvSpPr>
          <p:nvPr/>
        </p:nvSpPr>
        <p:spPr bwMode="auto">
          <a:xfrm>
            <a:off x="5622925" y="4508500"/>
            <a:ext cx="974725" cy="16462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Small cell site</a:t>
            </a:r>
          </a:p>
        </p:txBody>
      </p:sp>
      <p:sp>
        <p:nvSpPr>
          <p:cNvPr id="11274" name="Text Box 69"/>
          <p:cNvSpPr txBox="1">
            <a:spLocks noChangeArrowheads="1"/>
          </p:cNvSpPr>
          <p:nvPr/>
        </p:nvSpPr>
        <p:spPr bwMode="auto">
          <a:xfrm>
            <a:off x="5832475" y="5973763"/>
            <a:ext cx="6159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/>
              <a:t>Small RBS</a:t>
            </a:r>
          </a:p>
        </p:txBody>
      </p:sp>
      <p:pic>
        <p:nvPicPr>
          <p:cNvPr id="11275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929188"/>
            <a:ext cx="3556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92" descr="cloud - pl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24440" r="990" b="9776"/>
          <a:stretch>
            <a:fillRect/>
          </a:stretch>
        </p:blipFill>
        <p:spPr bwMode="auto">
          <a:xfrm>
            <a:off x="1692275" y="2214563"/>
            <a:ext cx="2324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92" descr="cloud - pl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24440" r="990" b="9776"/>
          <a:stretch>
            <a:fillRect/>
          </a:stretch>
        </p:blipFill>
        <p:spPr bwMode="auto">
          <a:xfrm>
            <a:off x="5127625" y="2214563"/>
            <a:ext cx="2324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92" descr="cloud - pl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24440" r="990" b="9776"/>
          <a:stretch>
            <a:fillRect/>
          </a:stretch>
        </p:blipFill>
        <p:spPr bwMode="auto">
          <a:xfrm>
            <a:off x="3581400" y="3598863"/>
            <a:ext cx="23256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92" descr="cloud - pl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24440" r="990" b="9776"/>
          <a:stretch>
            <a:fillRect/>
          </a:stretch>
        </p:blipFill>
        <p:spPr bwMode="auto">
          <a:xfrm>
            <a:off x="6611938" y="3608388"/>
            <a:ext cx="2325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93"/>
          <p:cNvSpPr txBox="1">
            <a:spLocks noChangeArrowheads="1"/>
          </p:cNvSpPr>
          <p:nvPr/>
        </p:nvSpPr>
        <p:spPr bwMode="auto">
          <a:xfrm>
            <a:off x="2197100" y="2573338"/>
            <a:ext cx="11604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Fronthaul</a:t>
            </a:r>
          </a:p>
        </p:txBody>
      </p:sp>
      <p:sp>
        <p:nvSpPr>
          <p:cNvPr id="11281" name="Text Box 93"/>
          <p:cNvSpPr txBox="1">
            <a:spLocks noChangeArrowheads="1"/>
          </p:cNvSpPr>
          <p:nvPr/>
        </p:nvSpPr>
        <p:spPr bwMode="auto">
          <a:xfrm>
            <a:off x="5662613" y="2573338"/>
            <a:ext cx="1133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Backhaul</a:t>
            </a:r>
          </a:p>
        </p:txBody>
      </p:sp>
      <p:sp>
        <p:nvSpPr>
          <p:cNvPr id="11282" name="Text Box 93"/>
          <p:cNvSpPr txBox="1">
            <a:spLocks noChangeArrowheads="1"/>
          </p:cNvSpPr>
          <p:nvPr/>
        </p:nvSpPr>
        <p:spPr bwMode="auto">
          <a:xfrm>
            <a:off x="4210050" y="3968750"/>
            <a:ext cx="9921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Midhaul</a:t>
            </a:r>
          </a:p>
        </p:txBody>
      </p:sp>
      <p:sp>
        <p:nvSpPr>
          <p:cNvPr id="11283" name="Text Box 93"/>
          <p:cNvSpPr txBox="1">
            <a:spLocks noChangeArrowheads="1"/>
          </p:cNvSpPr>
          <p:nvPr/>
        </p:nvSpPr>
        <p:spPr bwMode="auto">
          <a:xfrm>
            <a:off x="7137400" y="3968750"/>
            <a:ext cx="1133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Backhaul</a:t>
            </a:r>
          </a:p>
        </p:txBody>
      </p:sp>
      <p:pic>
        <p:nvPicPr>
          <p:cNvPr id="11284" name="Picture 23" descr="Switch 3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754313"/>
            <a:ext cx="3206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708" y="4930043"/>
            <a:ext cx="4180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Backhaul – macro/small cell to core</a:t>
            </a:r>
          </a:p>
          <a:p>
            <a:r>
              <a:rPr lang="en-US" dirty="0" err="1" smtClean="0"/>
              <a:t>Midhaul</a:t>
            </a:r>
            <a:r>
              <a:rPr lang="en-US" dirty="0" smtClean="0"/>
              <a:t> – small cell to macro</a:t>
            </a:r>
          </a:p>
          <a:p>
            <a:r>
              <a:rPr lang="en-US" dirty="0" err="1" smtClean="0"/>
              <a:t>Fronthaul</a:t>
            </a:r>
            <a:r>
              <a:rPr lang="en-US" dirty="0" smtClean="0"/>
              <a:t> – remote radio to baseband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3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8"/>
          <p:cNvSpPr>
            <a:spLocks noChangeArrowheads="1"/>
          </p:cNvSpPr>
          <p:nvPr/>
        </p:nvSpPr>
        <p:spPr bwMode="auto">
          <a:xfrm>
            <a:off x="4730750" y="1066800"/>
            <a:ext cx="4319588" cy="3306763"/>
          </a:xfrm>
          <a:prstGeom prst="rect">
            <a:avLst/>
          </a:prstGeom>
          <a:solidFill>
            <a:srgbClr val="FFCC99">
              <a:alpha val="2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19" name="Rectangle 57"/>
          <p:cNvSpPr>
            <a:spLocks noChangeArrowheads="1"/>
          </p:cNvSpPr>
          <p:nvPr/>
        </p:nvSpPr>
        <p:spPr bwMode="auto">
          <a:xfrm>
            <a:off x="239713" y="1066800"/>
            <a:ext cx="4400550" cy="3306763"/>
          </a:xfrm>
          <a:prstGeom prst="rect">
            <a:avLst/>
          </a:prstGeom>
          <a:solidFill>
            <a:srgbClr val="CCFFFF">
              <a:alpha val="2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139700" y="1143000"/>
            <a:ext cx="44561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sv-SE" dirty="0" err="1">
                <a:solidFill>
                  <a:srgbClr val="F08A00"/>
                </a:solidFill>
                <a:ea typeface="Geneva"/>
                <a:cs typeface="Geneva"/>
              </a:rPr>
              <a:t>Distributed</a:t>
            </a:r>
            <a:r>
              <a:rPr lang="sv-SE" dirty="0">
                <a:solidFill>
                  <a:srgbClr val="F08A00"/>
                </a:solidFill>
                <a:ea typeface="Geneva"/>
                <a:cs typeface="Geneva"/>
              </a:rPr>
              <a:t> </a:t>
            </a:r>
            <a:r>
              <a:rPr lang="sv-SE" dirty="0" err="1">
                <a:solidFill>
                  <a:srgbClr val="F08A00"/>
                </a:solidFill>
                <a:ea typeface="Geneva"/>
                <a:cs typeface="Geneva"/>
              </a:rPr>
              <a:t>Baseband</a:t>
            </a:r>
            <a:r>
              <a:rPr lang="sv-SE" dirty="0">
                <a:solidFill>
                  <a:srgbClr val="F08A00"/>
                </a:solidFill>
                <a:ea typeface="Geneva"/>
                <a:cs typeface="Geneva"/>
              </a:rPr>
              <a:t> </a:t>
            </a:r>
            <a:r>
              <a:rPr lang="sv-SE" dirty="0" err="1">
                <a:solidFill>
                  <a:srgbClr val="F08A00"/>
                </a:solidFill>
                <a:ea typeface="Geneva"/>
                <a:cs typeface="Geneva"/>
              </a:rPr>
              <a:t>Architecture</a:t>
            </a:r>
            <a:r>
              <a:rPr lang="sv-SE" dirty="0">
                <a:solidFill>
                  <a:srgbClr val="F08A00"/>
                </a:solidFill>
                <a:ea typeface="Geneva"/>
                <a:cs typeface="Geneva"/>
              </a:rPr>
              <a:t> </a:t>
            </a:r>
          </a:p>
          <a:p>
            <a:pPr algn="l" eaLnBrk="1" hangingPunct="1"/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-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Backhaul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–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macro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or small cell </a:t>
            </a:r>
            <a:r>
              <a:rPr lang="sv-SE" sz="1600" dirty="0" smtClean="0">
                <a:solidFill>
                  <a:schemeClr val="hlink"/>
                </a:solidFill>
                <a:ea typeface="Geneva"/>
                <a:cs typeface="Geneva"/>
              </a:rPr>
              <a:t>BS </a:t>
            </a:r>
            <a:r>
              <a:rPr lang="sv-SE" sz="1600" dirty="0" err="1" smtClean="0">
                <a:solidFill>
                  <a:schemeClr val="hlink"/>
                </a:solidFill>
                <a:ea typeface="Geneva"/>
                <a:cs typeface="Geneva"/>
              </a:rPr>
              <a:t>to</a:t>
            </a:r>
            <a:r>
              <a:rPr lang="sv-SE" sz="1600" dirty="0" smtClean="0">
                <a:solidFill>
                  <a:schemeClr val="hlink"/>
                </a:solidFill>
                <a:ea typeface="Geneva"/>
                <a:cs typeface="Geneva"/>
              </a:rPr>
              <a:t> </a:t>
            </a:r>
            <a:r>
              <a:rPr lang="sv-SE" sz="1600" dirty="0" err="1" smtClean="0">
                <a:solidFill>
                  <a:schemeClr val="hlink"/>
                </a:solidFill>
                <a:ea typeface="Geneva"/>
                <a:cs typeface="Geneva"/>
              </a:rPr>
              <a:t>core</a:t>
            </a:r>
            <a:r>
              <a:rPr lang="sv-SE" dirty="0" smtClean="0">
                <a:solidFill>
                  <a:srgbClr val="F08A00"/>
                </a:solidFill>
                <a:ea typeface="Geneva"/>
                <a:cs typeface="Geneva"/>
              </a:rPr>
              <a:t> </a:t>
            </a:r>
            <a:endParaRPr lang="sv-SE" dirty="0">
              <a:solidFill>
                <a:srgbClr val="F08A00"/>
              </a:solidFill>
              <a:ea typeface="Geneva"/>
              <a:cs typeface="Geneva"/>
            </a:endParaRPr>
          </a:p>
          <a:p>
            <a:pPr algn="l" eaLnBrk="1" hangingPunct="1"/>
            <a:r>
              <a:rPr lang="sv-SE" dirty="0">
                <a:solidFill>
                  <a:schemeClr val="hlink"/>
                </a:solidFill>
                <a:ea typeface="Geneva"/>
                <a:cs typeface="Geneva"/>
              </a:rPr>
              <a:t>-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Midhaul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– small cell </a:t>
            </a:r>
            <a:r>
              <a:rPr lang="sv-SE" sz="1600" dirty="0" err="1" smtClean="0">
                <a:solidFill>
                  <a:schemeClr val="hlink"/>
                </a:solidFill>
                <a:ea typeface="Geneva"/>
                <a:cs typeface="Geneva"/>
              </a:rPr>
              <a:t>to</a:t>
            </a:r>
            <a:r>
              <a:rPr lang="sv-SE" sz="1600" dirty="0" smtClean="0">
                <a:solidFill>
                  <a:schemeClr val="hlink"/>
                </a:solidFill>
                <a:ea typeface="Geneva"/>
                <a:cs typeface="Geneva"/>
              </a:rPr>
              <a:t> </a:t>
            </a:r>
            <a:r>
              <a:rPr lang="sv-SE" sz="1600" dirty="0" err="1" smtClean="0">
                <a:solidFill>
                  <a:schemeClr val="hlink"/>
                </a:solidFill>
                <a:ea typeface="Geneva"/>
                <a:cs typeface="Geneva"/>
              </a:rPr>
              <a:t>macro</a:t>
            </a:r>
            <a:r>
              <a:rPr lang="sv-SE" sz="1600" dirty="0" smtClean="0">
                <a:solidFill>
                  <a:srgbClr val="F08A00"/>
                </a:solidFill>
                <a:ea typeface="Geneva"/>
                <a:cs typeface="Geneva"/>
              </a:rPr>
              <a:t> </a:t>
            </a:r>
            <a:endParaRPr lang="en-US" dirty="0">
              <a:solidFill>
                <a:srgbClr val="F08A00"/>
              </a:solidFill>
              <a:ea typeface="Geneva"/>
              <a:cs typeface="Geneva"/>
            </a:endParaRPr>
          </a:p>
          <a:p>
            <a:pPr algn="l" eaLnBrk="1" hangingPunct="1"/>
            <a:endParaRPr lang="en-US" dirty="0">
              <a:solidFill>
                <a:srgbClr val="F08A00"/>
              </a:solidFill>
              <a:ea typeface="Geneva"/>
              <a:cs typeface="Geneva"/>
            </a:endParaRPr>
          </a:p>
        </p:txBody>
      </p:sp>
      <p:sp>
        <p:nvSpPr>
          <p:cNvPr id="690183" name="Text Box 7"/>
          <p:cNvSpPr txBox="1">
            <a:spLocks noChangeArrowheads="1"/>
          </p:cNvSpPr>
          <p:nvPr/>
        </p:nvSpPr>
        <p:spPr bwMode="auto">
          <a:xfrm>
            <a:off x="4702175" y="1161871"/>
            <a:ext cx="39063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sv-SE" dirty="0">
                <a:solidFill>
                  <a:srgbClr val="F08A00"/>
                </a:solidFill>
                <a:ea typeface="Geneva"/>
                <a:cs typeface="Geneva"/>
              </a:rPr>
              <a:t>Common </a:t>
            </a:r>
            <a:r>
              <a:rPr lang="sv-SE" dirty="0" err="1">
                <a:solidFill>
                  <a:srgbClr val="F08A00"/>
                </a:solidFill>
                <a:ea typeface="Geneva"/>
                <a:cs typeface="Geneva"/>
              </a:rPr>
              <a:t>Baseband</a:t>
            </a:r>
            <a:r>
              <a:rPr lang="sv-SE" dirty="0">
                <a:solidFill>
                  <a:srgbClr val="F08A00"/>
                </a:solidFill>
                <a:ea typeface="Geneva"/>
                <a:cs typeface="Geneva"/>
              </a:rPr>
              <a:t> </a:t>
            </a:r>
            <a:r>
              <a:rPr lang="sv-SE" dirty="0" err="1">
                <a:solidFill>
                  <a:srgbClr val="F08A00"/>
                </a:solidFill>
                <a:ea typeface="Geneva"/>
                <a:cs typeface="Geneva"/>
              </a:rPr>
              <a:t>Architecture</a:t>
            </a:r>
            <a:r>
              <a:rPr lang="sv-SE" dirty="0">
                <a:solidFill>
                  <a:srgbClr val="F08A00"/>
                </a:solidFill>
                <a:ea typeface="Geneva"/>
                <a:cs typeface="Geneva"/>
              </a:rPr>
              <a:t> </a:t>
            </a:r>
          </a:p>
          <a:p>
            <a:pPr algn="l" eaLnBrk="1" hangingPunct="1"/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–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Backhaul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–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macro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</a:t>
            </a:r>
            <a:r>
              <a:rPr lang="sv-SE" sz="1600" dirty="0" smtClean="0">
                <a:solidFill>
                  <a:schemeClr val="hlink"/>
                </a:solidFill>
                <a:ea typeface="Geneva"/>
                <a:cs typeface="Geneva"/>
              </a:rPr>
              <a:t>BS </a:t>
            </a:r>
            <a:r>
              <a:rPr lang="sv-SE" sz="1600" dirty="0" err="1" smtClean="0">
                <a:solidFill>
                  <a:schemeClr val="hlink"/>
                </a:solidFill>
                <a:ea typeface="Geneva"/>
                <a:cs typeface="Geneva"/>
              </a:rPr>
              <a:t>to</a:t>
            </a:r>
            <a:r>
              <a:rPr lang="sv-SE" sz="1600" dirty="0" smtClean="0">
                <a:solidFill>
                  <a:schemeClr val="hlink"/>
                </a:solidFill>
                <a:ea typeface="Geneva"/>
                <a:cs typeface="Geneva"/>
              </a:rPr>
              <a:t> </a:t>
            </a:r>
            <a:r>
              <a:rPr lang="sv-SE" sz="1600" dirty="0" err="1" smtClean="0">
                <a:solidFill>
                  <a:schemeClr val="hlink"/>
                </a:solidFill>
                <a:ea typeface="Geneva"/>
                <a:cs typeface="Geneva"/>
              </a:rPr>
              <a:t>core</a:t>
            </a:r>
            <a:r>
              <a:rPr lang="sv-SE" dirty="0" smtClean="0">
                <a:solidFill>
                  <a:srgbClr val="F08A00"/>
                </a:solidFill>
                <a:ea typeface="Geneva"/>
                <a:cs typeface="Geneva"/>
              </a:rPr>
              <a:t> </a:t>
            </a:r>
            <a:endParaRPr lang="en-US" dirty="0">
              <a:solidFill>
                <a:srgbClr val="F08A00"/>
              </a:solidFill>
              <a:ea typeface="Geneva"/>
              <a:cs typeface="Geneva"/>
            </a:endParaRPr>
          </a:p>
          <a:p>
            <a:pPr algn="l" eaLnBrk="1" hangingPunct="1"/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–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Fronthaul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- CPRI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interconnect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between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/>
            </a:r>
            <a:b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</a:b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 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remote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radio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units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and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baseband</a:t>
            </a:r>
            <a:r>
              <a:rPr lang="sv-SE" sz="1600" dirty="0">
                <a:solidFill>
                  <a:schemeClr val="hlink"/>
                </a:solidFill>
                <a:ea typeface="Geneva"/>
                <a:cs typeface="Geneva"/>
              </a:rPr>
              <a:t> </a:t>
            </a:r>
            <a:r>
              <a:rPr lang="sv-SE" sz="1600" dirty="0" err="1">
                <a:solidFill>
                  <a:schemeClr val="hlink"/>
                </a:solidFill>
                <a:ea typeface="Geneva"/>
                <a:cs typeface="Geneva"/>
              </a:rPr>
              <a:t>unit</a:t>
            </a:r>
            <a:endParaRPr lang="en-US" dirty="0">
              <a:solidFill>
                <a:srgbClr val="F08A00"/>
              </a:solidFill>
              <a:ea typeface="Geneva"/>
              <a:cs typeface="Geneva"/>
            </a:endParaRPr>
          </a:p>
        </p:txBody>
      </p:sp>
      <p:sp>
        <p:nvSpPr>
          <p:cNvPr id="102" name="Oval 40"/>
          <p:cNvSpPr>
            <a:spLocks noChangeAspect="1" noChangeArrowheads="1"/>
          </p:cNvSpPr>
          <p:nvPr/>
        </p:nvSpPr>
        <p:spPr bwMode="auto">
          <a:xfrm>
            <a:off x="5580063" y="3441700"/>
            <a:ext cx="2681287" cy="8270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>
              <a:cs typeface="Arial" pitchFamily="34" charset="0"/>
            </a:endParaRPr>
          </a:p>
        </p:txBody>
      </p:sp>
      <p:sp>
        <p:nvSpPr>
          <p:cNvPr id="51" name="Oval 40"/>
          <p:cNvSpPr>
            <a:spLocks noChangeAspect="1" noChangeArrowheads="1"/>
          </p:cNvSpPr>
          <p:nvPr/>
        </p:nvSpPr>
        <p:spPr bwMode="auto">
          <a:xfrm>
            <a:off x="650875" y="3411538"/>
            <a:ext cx="2681288" cy="82708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>
              <a:cs typeface="Arial" pitchFamily="34" charset="0"/>
            </a:endParaRPr>
          </a:p>
        </p:txBody>
      </p:sp>
      <p:sp>
        <p:nvSpPr>
          <p:cNvPr id="9224" name="Oval 62"/>
          <p:cNvSpPr>
            <a:spLocks noChangeAspect="1" noChangeArrowheads="1"/>
          </p:cNvSpPr>
          <p:nvPr/>
        </p:nvSpPr>
        <p:spPr bwMode="auto">
          <a:xfrm>
            <a:off x="2446338" y="3656013"/>
            <a:ext cx="723900" cy="27146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>
              <a:ea typeface="Geneva"/>
              <a:cs typeface="Geneva"/>
            </a:endParaRPr>
          </a:p>
        </p:txBody>
      </p:sp>
      <p:sp>
        <p:nvSpPr>
          <p:cNvPr id="9225" name="Oval 62"/>
          <p:cNvSpPr>
            <a:spLocks noChangeAspect="1" noChangeArrowheads="1"/>
          </p:cNvSpPr>
          <p:nvPr/>
        </p:nvSpPr>
        <p:spPr bwMode="auto">
          <a:xfrm>
            <a:off x="790575" y="3635375"/>
            <a:ext cx="723900" cy="2730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>
              <a:ea typeface="Geneva"/>
              <a:cs typeface="Geneva"/>
            </a:endParaRPr>
          </a:p>
        </p:txBody>
      </p:sp>
      <p:sp>
        <p:nvSpPr>
          <p:cNvPr id="9226" name="Oval 5"/>
          <p:cNvSpPr>
            <a:spLocks noChangeAspect="1" noChangeArrowheads="1"/>
          </p:cNvSpPr>
          <p:nvPr/>
        </p:nvSpPr>
        <p:spPr bwMode="auto">
          <a:xfrm>
            <a:off x="7370763" y="3730625"/>
            <a:ext cx="723900" cy="2730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>
              <a:ea typeface="Geneva"/>
              <a:cs typeface="Geneva"/>
            </a:endParaRPr>
          </a:p>
        </p:txBody>
      </p:sp>
      <p:sp>
        <p:nvSpPr>
          <p:cNvPr id="9227" name="Oval 23"/>
          <p:cNvSpPr>
            <a:spLocks noChangeAspect="1" noChangeArrowheads="1"/>
          </p:cNvSpPr>
          <p:nvPr/>
        </p:nvSpPr>
        <p:spPr bwMode="auto">
          <a:xfrm>
            <a:off x="5616575" y="3730625"/>
            <a:ext cx="757238" cy="2730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>
              <a:ea typeface="Geneva"/>
              <a:cs typeface="Geneva"/>
            </a:endParaRPr>
          </a:p>
        </p:txBody>
      </p:sp>
      <p:sp>
        <p:nvSpPr>
          <p:cNvPr id="45" name="Text Box 34"/>
          <p:cNvSpPr txBox="1">
            <a:spLocks noChangeAspect="1" noChangeArrowheads="1"/>
          </p:cNvSpPr>
          <p:nvPr/>
        </p:nvSpPr>
        <p:spPr bwMode="auto">
          <a:xfrm rot="988358">
            <a:off x="7070725" y="3576638"/>
            <a:ext cx="446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>
            <a:spAutoFit/>
          </a:bodyPr>
          <a:lstStyle/>
          <a:p>
            <a:pPr>
              <a:defRPr/>
            </a:pPr>
            <a:r>
              <a:rPr lang="en-US" sz="1000" dirty="0">
                <a:latin typeface="Arial" charset="0"/>
                <a:cs typeface="Arial" charset="0"/>
              </a:rPr>
              <a:t>CPRI</a:t>
            </a:r>
          </a:p>
        </p:txBody>
      </p:sp>
      <p:sp>
        <p:nvSpPr>
          <p:cNvPr id="49" name="Text Box 38"/>
          <p:cNvSpPr txBox="1">
            <a:spLocks noChangeAspect="1" noChangeArrowheads="1"/>
          </p:cNvSpPr>
          <p:nvPr/>
        </p:nvSpPr>
        <p:spPr bwMode="auto">
          <a:xfrm rot="20244318">
            <a:off x="6221413" y="3595688"/>
            <a:ext cx="44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>
            <a:spAutoFit/>
          </a:bodyPr>
          <a:lstStyle/>
          <a:p>
            <a:pPr>
              <a:defRPr/>
            </a:pPr>
            <a:r>
              <a:rPr lang="en-US" sz="1000" dirty="0">
                <a:latin typeface="Arial" charset="0"/>
                <a:cs typeface="Arial" charset="0"/>
              </a:rPr>
              <a:t>CPRI</a:t>
            </a:r>
          </a:p>
        </p:txBody>
      </p:sp>
      <p:sp>
        <p:nvSpPr>
          <p:cNvPr id="85" name="Text Box 74"/>
          <p:cNvSpPr txBox="1">
            <a:spLocks noChangeArrowheads="1"/>
          </p:cNvSpPr>
          <p:nvPr/>
        </p:nvSpPr>
        <p:spPr bwMode="auto">
          <a:xfrm rot="20535566">
            <a:off x="1450975" y="3525838"/>
            <a:ext cx="557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>
            <a:spAutoFit/>
          </a:bodyPr>
          <a:lstStyle>
            <a:lvl1pPr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200" dirty="0" smtClean="0">
                <a:cs typeface="Arial" charset="0"/>
              </a:rPr>
              <a:t>S1/X2</a:t>
            </a:r>
          </a:p>
        </p:txBody>
      </p:sp>
      <p:sp>
        <p:nvSpPr>
          <p:cNvPr id="9231" name="Freeform 3"/>
          <p:cNvSpPr>
            <a:spLocks noChangeAspect="1" noEditPoints="1"/>
          </p:cNvSpPr>
          <p:nvPr/>
        </p:nvSpPr>
        <p:spPr bwMode="auto">
          <a:xfrm>
            <a:off x="1760538" y="2786063"/>
            <a:ext cx="563562" cy="746125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74"/>
          <p:cNvSpPr txBox="1">
            <a:spLocks noChangeArrowheads="1"/>
          </p:cNvSpPr>
          <p:nvPr/>
        </p:nvSpPr>
        <p:spPr bwMode="auto">
          <a:xfrm rot="19182898">
            <a:off x="2416175" y="2511425"/>
            <a:ext cx="557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>
            <a:spAutoFit/>
          </a:bodyPr>
          <a:lstStyle>
            <a:lvl1pPr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200" dirty="0" smtClean="0">
                <a:cs typeface="Arial" charset="0"/>
              </a:rPr>
              <a:t>S1/X2</a:t>
            </a:r>
          </a:p>
        </p:txBody>
      </p:sp>
      <p:sp>
        <p:nvSpPr>
          <p:cNvPr id="98" name="Text Box 74"/>
          <p:cNvSpPr txBox="1">
            <a:spLocks noChangeArrowheads="1"/>
          </p:cNvSpPr>
          <p:nvPr/>
        </p:nvSpPr>
        <p:spPr bwMode="auto">
          <a:xfrm rot="19182898">
            <a:off x="3019425" y="2890838"/>
            <a:ext cx="557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>
            <a:spAutoFit/>
          </a:bodyPr>
          <a:lstStyle>
            <a:lvl1pPr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200" smtClean="0">
                <a:cs typeface="Arial" charset="0"/>
              </a:rPr>
              <a:t>S1/X2</a:t>
            </a:r>
          </a:p>
        </p:txBody>
      </p:sp>
      <p:sp>
        <p:nvSpPr>
          <p:cNvPr id="101" name="Text Box 74"/>
          <p:cNvSpPr txBox="1">
            <a:spLocks noChangeArrowheads="1"/>
          </p:cNvSpPr>
          <p:nvPr/>
        </p:nvSpPr>
        <p:spPr bwMode="auto">
          <a:xfrm rot="19182898">
            <a:off x="7159625" y="2586038"/>
            <a:ext cx="557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>
            <a:spAutoFit/>
          </a:bodyPr>
          <a:lstStyle>
            <a:lvl1pPr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200" smtClean="0">
                <a:ea typeface="Geneva"/>
                <a:cs typeface="Geneva"/>
              </a:rPr>
              <a:t>S1/X2</a:t>
            </a:r>
          </a:p>
        </p:txBody>
      </p:sp>
      <p:sp>
        <p:nvSpPr>
          <p:cNvPr id="9235" name="Freeform 7"/>
          <p:cNvSpPr>
            <a:spLocks noChangeAspect="1" noEditPoints="1"/>
          </p:cNvSpPr>
          <p:nvPr/>
        </p:nvSpPr>
        <p:spPr bwMode="auto">
          <a:xfrm>
            <a:off x="6608763" y="3516313"/>
            <a:ext cx="509587" cy="138112"/>
          </a:xfrm>
          <a:custGeom>
            <a:avLst/>
            <a:gdLst>
              <a:gd name="T0" fmla="*/ 2147483647 w 470"/>
              <a:gd name="T1" fmla="*/ 2147483647 h 110"/>
              <a:gd name="T2" fmla="*/ 2147483647 w 470"/>
              <a:gd name="T3" fmla="*/ 2147483647 h 110"/>
              <a:gd name="T4" fmla="*/ 2147483647 w 470"/>
              <a:gd name="T5" fmla="*/ 2147483647 h 110"/>
              <a:gd name="T6" fmla="*/ 2147483647 w 470"/>
              <a:gd name="T7" fmla="*/ 2147483647 h 110"/>
              <a:gd name="T8" fmla="*/ 2147483647 w 470"/>
              <a:gd name="T9" fmla="*/ 2147483647 h 110"/>
              <a:gd name="T10" fmla="*/ 2147483647 w 470"/>
              <a:gd name="T11" fmla="*/ 2147483647 h 110"/>
              <a:gd name="T12" fmla="*/ 2147483647 w 470"/>
              <a:gd name="T13" fmla="*/ 2147483647 h 110"/>
              <a:gd name="T14" fmla="*/ 2147483647 w 470"/>
              <a:gd name="T15" fmla="*/ 2147483647 h 110"/>
              <a:gd name="T16" fmla="*/ 2147483647 w 470"/>
              <a:gd name="T17" fmla="*/ 2147483647 h 110"/>
              <a:gd name="T18" fmla="*/ 2147483647 w 470"/>
              <a:gd name="T19" fmla="*/ 2147483647 h 110"/>
              <a:gd name="T20" fmla="*/ 2147483647 w 470"/>
              <a:gd name="T21" fmla="*/ 2147483647 h 110"/>
              <a:gd name="T22" fmla="*/ 2147483647 w 470"/>
              <a:gd name="T23" fmla="*/ 0 h 110"/>
              <a:gd name="T24" fmla="*/ 2147483647 w 470"/>
              <a:gd name="T25" fmla="*/ 0 h 110"/>
              <a:gd name="T26" fmla="*/ 2147483647 w 470"/>
              <a:gd name="T27" fmla="*/ 2147483647 h 110"/>
              <a:gd name="T28" fmla="*/ 2147483647 w 470"/>
              <a:gd name="T29" fmla="*/ 2147483647 h 110"/>
              <a:gd name="T30" fmla="*/ 2147483647 w 470"/>
              <a:gd name="T31" fmla="*/ 2147483647 h 110"/>
              <a:gd name="T32" fmla="*/ 2147483647 w 470"/>
              <a:gd name="T33" fmla="*/ 2147483647 h 110"/>
              <a:gd name="T34" fmla="*/ 2147483647 w 470"/>
              <a:gd name="T35" fmla="*/ 2147483647 h 110"/>
              <a:gd name="T36" fmla="*/ 2147483647 w 470"/>
              <a:gd name="T37" fmla="*/ 2147483647 h 110"/>
              <a:gd name="T38" fmla="*/ 2147483647 w 470"/>
              <a:gd name="T39" fmla="*/ 2147483647 h 110"/>
              <a:gd name="T40" fmla="*/ 2147483647 w 470"/>
              <a:gd name="T41" fmla="*/ 2147483647 h 110"/>
              <a:gd name="T42" fmla="*/ 2147483647 w 470"/>
              <a:gd name="T43" fmla="*/ 0 h 110"/>
              <a:gd name="T44" fmla="*/ 2147483647 w 470"/>
              <a:gd name="T45" fmla="*/ 0 h 110"/>
              <a:gd name="T46" fmla="*/ 0 w 470"/>
              <a:gd name="T47" fmla="*/ 2147483647 h 110"/>
              <a:gd name="T48" fmla="*/ 0 w 470"/>
              <a:gd name="T49" fmla="*/ 2147483647 h 110"/>
              <a:gd name="T50" fmla="*/ 2147483647 w 470"/>
              <a:gd name="T51" fmla="*/ 2147483647 h 110"/>
              <a:gd name="T52" fmla="*/ 2147483647 w 470"/>
              <a:gd name="T53" fmla="*/ 2147483647 h 110"/>
              <a:gd name="T54" fmla="*/ 2147483647 w 470"/>
              <a:gd name="T55" fmla="*/ 2147483647 h 110"/>
              <a:gd name="T56" fmla="*/ 2147483647 w 470"/>
              <a:gd name="T57" fmla="*/ 2147483647 h 110"/>
              <a:gd name="T58" fmla="*/ 2147483647 w 470"/>
              <a:gd name="T59" fmla="*/ 2147483647 h 110"/>
              <a:gd name="T60" fmla="*/ 2147483647 w 470"/>
              <a:gd name="T61" fmla="*/ 2147483647 h 110"/>
              <a:gd name="T62" fmla="*/ 2147483647 w 470"/>
              <a:gd name="T63" fmla="*/ 2147483647 h 110"/>
              <a:gd name="T64" fmla="*/ 2147483647 w 470"/>
              <a:gd name="T65" fmla="*/ 2147483647 h 110"/>
              <a:gd name="T66" fmla="*/ 2147483647 w 470"/>
              <a:gd name="T67" fmla="*/ 2147483647 h 110"/>
              <a:gd name="T68" fmla="*/ 2147483647 w 470"/>
              <a:gd name="T69" fmla="*/ 2147483647 h 110"/>
              <a:gd name="T70" fmla="*/ 2147483647 w 470"/>
              <a:gd name="T71" fmla="*/ 2147483647 h 110"/>
              <a:gd name="T72" fmla="*/ 2147483647 w 470"/>
              <a:gd name="T73" fmla="*/ 2147483647 h 110"/>
              <a:gd name="T74" fmla="*/ 2147483647 w 470"/>
              <a:gd name="T75" fmla="*/ 2147483647 h 110"/>
              <a:gd name="T76" fmla="*/ 2147483647 w 470"/>
              <a:gd name="T77" fmla="*/ 2147483647 h 110"/>
              <a:gd name="T78" fmla="*/ 2147483647 w 470"/>
              <a:gd name="T79" fmla="*/ 2147483647 h 110"/>
              <a:gd name="T80" fmla="*/ 2147483647 w 470"/>
              <a:gd name="T81" fmla="*/ 2147483647 h 110"/>
              <a:gd name="T82" fmla="*/ 2147483647 w 470"/>
              <a:gd name="T83" fmla="*/ 2147483647 h 110"/>
              <a:gd name="T84" fmla="*/ 2147483647 w 470"/>
              <a:gd name="T85" fmla="*/ 2147483647 h 110"/>
              <a:gd name="T86" fmla="*/ 2147483647 w 470"/>
              <a:gd name="T87" fmla="*/ 2147483647 h 110"/>
              <a:gd name="T88" fmla="*/ 2147483647 w 470"/>
              <a:gd name="T89" fmla="*/ 2147483647 h 110"/>
              <a:gd name="T90" fmla="*/ 2147483647 w 470"/>
              <a:gd name="T91" fmla="*/ 2147483647 h 110"/>
              <a:gd name="T92" fmla="*/ 2147483647 w 470"/>
              <a:gd name="T93" fmla="*/ 2147483647 h 110"/>
              <a:gd name="T94" fmla="*/ 2147483647 w 470"/>
              <a:gd name="T95" fmla="*/ 2147483647 h 110"/>
              <a:gd name="T96" fmla="*/ 2147483647 w 470"/>
              <a:gd name="T97" fmla="*/ 2147483647 h 110"/>
              <a:gd name="T98" fmla="*/ 2147483647 w 470"/>
              <a:gd name="T99" fmla="*/ 2147483647 h 110"/>
              <a:gd name="T100" fmla="*/ 2147483647 w 470"/>
              <a:gd name="T101" fmla="*/ 2147483647 h 110"/>
              <a:gd name="T102" fmla="*/ 2147483647 w 470"/>
              <a:gd name="T103" fmla="*/ 2147483647 h 110"/>
              <a:gd name="T104" fmla="*/ 2147483647 w 470"/>
              <a:gd name="T105" fmla="*/ 2147483647 h 110"/>
              <a:gd name="T106" fmla="*/ 2147483647 w 470"/>
              <a:gd name="T107" fmla="*/ 2147483647 h 110"/>
              <a:gd name="T108" fmla="*/ 2147483647 w 470"/>
              <a:gd name="T109" fmla="*/ 2147483647 h 110"/>
              <a:gd name="T110" fmla="*/ 2147483647 w 470"/>
              <a:gd name="T111" fmla="*/ 2147483647 h 110"/>
              <a:gd name="T112" fmla="*/ 2147483647 w 470"/>
              <a:gd name="T113" fmla="*/ 2147483647 h 110"/>
              <a:gd name="T114" fmla="*/ 2147483647 w 470"/>
              <a:gd name="T115" fmla="*/ 2147483647 h 110"/>
              <a:gd name="T116" fmla="*/ 2147483647 w 470"/>
              <a:gd name="T117" fmla="*/ 2147483647 h 110"/>
              <a:gd name="T118" fmla="*/ 2147483647 w 470"/>
              <a:gd name="T119" fmla="*/ 2147483647 h 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0"/>
              <a:gd name="T181" fmla="*/ 0 h 110"/>
              <a:gd name="T182" fmla="*/ 470 w 470"/>
              <a:gd name="T183" fmla="*/ 110 h 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0" h="110">
                <a:moveTo>
                  <a:pt x="398" y="72"/>
                </a:moveTo>
                <a:cubicBezTo>
                  <a:pt x="402" y="72"/>
                  <a:pt x="406" y="69"/>
                  <a:pt x="406" y="64"/>
                </a:cubicBezTo>
                <a:cubicBezTo>
                  <a:pt x="406" y="60"/>
                  <a:pt x="402" y="56"/>
                  <a:pt x="398" y="56"/>
                </a:cubicBezTo>
                <a:cubicBezTo>
                  <a:pt x="393" y="56"/>
                  <a:pt x="390" y="60"/>
                  <a:pt x="390" y="64"/>
                </a:cubicBezTo>
                <a:cubicBezTo>
                  <a:pt x="390" y="69"/>
                  <a:pt x="393" y="72"/>
                  <a:pt x="398" y="72"/>
                </a:cubicBezTo>
                <a:close/>
                <a:moveTo>
                  <a:pt x="398" y="49"/>
                </a:moveTo>
                <a:cubicBezTo>
                  <a:pt x="402" y="49"/>
                  <a:pt x="406" y="45"/>
                  <a:pt x="406" y="40"/>
                </a:cubicBezTo>
                <a:cubicBezTo>
                  <a:pt x="406" y="36"/>
                  <a:pt x="402" y="32"/>
                  <a:pt x="398" y="32"/>
                </a:cubicBezTo>
                <a:cubicBezTo>
                  <a:pt x="393" y="32"/>
                  <a:pt x="390" y="36"/>
                  <a:pt x="390" y="40"/>
                </a:cubicBezTo>
                <a:cubicBezTo>
                  <a:pt x="390" y="45"/>
                  <a:pt x="393" y="49"/>
                  <a:pt x="398" y="49"/>
                </a:cubicBezTo>
                <a:close/>
                <a:moveTo>
                  <a:pt x="470" y="19"/>
                </a:moveTo>
                <a:cubicBezTo>
                  <a:pt x="470" y="9"/>
                  <a:pt x="461" y="0"/>
                  <a:pt x="451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03" y="0"/>
                  <a:pt x="400" y="4"/>
                  <a:pt x="400" y="8"/>
                </a:cubicBezTo>
                <a:cubicBezTo>
                  <a:pt x="400" y="12"/>
                  <a:pt x="403" y="16"/>
                  <a:pt x="408" y="16"/>
                </a:cubicBezTo>
                <a:cubicBezTo>
                  <a:pt x="423" y="16"/>
                  <a:pt x="423" y="16"/>
                  <a:pt x="423" y="16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7" y="94"/>
                  <a:pt x="47" y="94"/>
                  <a:pt x="47" y="94"/>
                </a:cubicBezTo>
                <a:cubicBezTo>
                  <a:pt x="47" y="16"/>
                  <a:pt x="47" y="16"/>
                  <a:pt x="47" y="16"/>
                </a:cubicBezTo>
                <a:cubicBezTo>
                  <a:pt x="379" y="16"/>
                  <a:pt x="379" y="16"/>
                  <a:pt x="379" y="16"/>
                </a:cubicBezTo>
                <a:cubicBezTo>
                  <a:pt x="383" y="16"/>
                  <a:pt x="386" y="12"/>
                  <a:pt x="386" y="8"/>
                </a:cubicBezTo>
                <a:cubicBezTo>
                  <a:pt x="386" y="4"/>
                  <a:pt x="383" y="0"/>
                  <a:pt x="37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101"/>
                  <a:pt x="9" y="110"/>
                  <a:pt x="19" y="110"/>
                </a:cubicBezTo>
                <a:cubicBezTo>
                  <a:pt x="451" y="110"/>
                  <a:pt x="451" y="110"/>
                  <a:pt x="451" y="110"/>
                </a:cubicBezTo>
                <a:cubicBezTo>
                  <a:pt x="461" y="110"/>
                  <a:pt x="470" y="101"/>
                  <a:pt x="470" y="91"/>
                </a:cubicBezTo>
                <a:cubicBezTo>
                  <a:pt x="470" y="34"/>
                  <a:pt x="470" y="34"/>
                  <a:pt x="470" y="34"/>
                </a:cubicBezTo>
                <a:lnTo>
                  <a:pt x="470" y="19"/>
                </a:lnTo>
                <a:close/>
                <a:moveTo>
                  <a:pt x="32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17" y="94"/>
                  <a:pt x="15" y="93"/>
                  <a:pt x="15" y="91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7"/>
                  <a:pt x="17" y="16"/>
                  <a:pt x="19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94"/>
                </a:lnTo>
                <a:close/>
                <a:moveTo>
                  <a:pt x="455" y="91"/>
                </a:moveTo>
                <a:cubicBezTo>
                  <a:pt x="455" y="92"/>
                  <a:pt x="453" y="94"/>
                  <a:pt x="451" y="94"/>
                </a:cubicBezTo>
                <a:cubicBezTo>
                  <a:pt x="451" y="94"/>
                  <a:pt x="451" y="94"/>
                  <a:pt x="451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16"/>
                  <a:pt x="438" y="16"/>
                  <a:pt x="438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3" y="16"/>
                  <a:pt x="455" y="18"/>
                  <a:pt x="455" y="19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lnTo>
                  <a:pt x="455" y="91"/>
                </a:lnTo>
                <a:close/>
                <a:moveTo>
                  <a:pt x="204" y="39"/>
                </a:moveTo>
                <a:cubicBezTo>
                  <a:pt x="200" y="39"/>
                  <a:pt x="196" y="42"/>
                  <a:pt x="196" y="47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6" y="63"/>
                  <a:pt x="200" y="67"/>
                  <a:pt x="204" y="67"/>
                </a:cubicBezTo>
                <a:cubicBezTo>
                  <a:pt x="358" y="67"/>
                  <a:pt x="358" y="67"/>
                  <a:pt x="358" y="67"/>
                </a:cubicBezTo>
                <a:cubicBezTo>
                  <a:pt x="363" y="67"/>
                  <a:pt x="366" y="63"/>
                  <a:pt x="366" y="59"/>
                </a:cubicBezTo>
                <a:cubicBezTo>
                  <a:pt x="366" y="47"/>
                  <a:pt x="366" y="47"/>
                  <a:pt x="366" y="47"/>
                </a:cubicBezTo>
                <a:cubicBezTo>
                  <a:pt x="366" y="42"/>
                  <a:pt x="363" y="39"/>
                  <a:pt x="358" y="39"/>
                </a:cubicBezTo>
                <a:lnTo>
                  <a:pt x="204" y="39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Freeform 3"/>
          <p:cNvSpPr>
            <a:spLocks noChangeAspect="1" noEditPoints="1"/>
          </p:cNvSpPr>
          <p:nvPr/>
        </p:nvSpPr>
        <p:spPr bwMode="auto">
          <a:xfrm>
            <a:off x="6554788" y="2805113"/>
            <a:ext cx="563562" cy="746125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7" name="Group 25"/>
          <p:cNvGrpSpPr>
            <a:grpSpLocks noChangeAspect="1"/>
          </p:cNvGrpSpPr>
          <p:nvPr/>
        </p:nvGrpSpPr>
        <p:grpSpPr bwMode="auto">
          <a:xfrm>
            <a:off x="2646363" y="3157538"/>
            <a:ext cx="250825" cy="422275"/>
            <a:chOff x="186" y="860"/>
            <a:chExt cx="966" cy="1391"/>
          </a:xfrm>
        </p:grpSpPr>
        <p:sp>
          <p:nvSpPr>
            <p:cNvPr id="9265" name="Freeform 3"/>
            <p:cNvSpPr>
              <a:spLocks noChangeAspect="1"/>
            </p:cNvSpPr>
            <p:nvPr/>
          </p:nvSpPr>
          <p:spPr bwMode="auto">
            <a:xfrm>
              <a:off x="205" y="879"/>
              <a:ext cx="928" cy="1353"/>
            </a:xfrm>
            <a:custGeom>
              <a:avLst/>
              <a:gdLst>
                <a:gd name="T0" fmla="*/ 27884069 w 393"/>
                <a:gd name="T1" fmla="*/ 5888849 h 573"/>
                <a:gd name="T2" fmla="*/ 27884069 w 393"/>
                <a:gd name="T3" fmla="*/ 38358176 h 573"/>
                <a:gd name="T4" fmla="*/ 25606932 w 393"/>
                <a:gd name="T5" fmla="*/ 40646736 h 573"/>
                <a:gd name="T6" fmla="*/ 2280087 w 393"/>
                <a:gd name="T7" fmla="*/ 40646736 h 573"/>
                <a:gd name="T8" fmla="*/ 0 w 393"/>
                <a:gd name="T9" fmla="*/ 38358176 h 573"/>
                <a:gd name="T10" fmla="*/ 0 w 393"/>
                <a:gd name="T11" fmla="*/ 2279550 h 573"/>
                <a:gd name="T12" fmla="*/ 2280087 w 393"/>
                <a:gd name="T13" fmla="*/ 0 h 573"/>
                <a:gd name="T14" fmla="*/ 25606932 w 393"/>
                <a:gd name="T15" fmla="*/ 0 h 573"/>
                <a:gd name="T16" fmla="*/ 27884069 w 393"/>
                <a:gd name="T17" fmla="*/ 2279550 h 573"/>
                <a:gd name="T18" fmla="*/ 27884069 w 393"/>
                <a:gd name="T19" fmla="*/ 3598739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66" name="Text Box 5"/>
            <p:cNvSpPr txBox="1">
              <a:spLocks noChangeAspect="1" noChangeArrowheads="1"/>
            </p:cNvSpPr>
            <p:nvPr/>
          </p:nvSpPr>
          <p:spPr bwMode="auto">
            <a:xfrm>
              <a:off x="259" y="1739"/>
              <a:ext cx="82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285F"/>
                  </a:solidFill>
                  <a:ea typeface="MS PGothic" pitchFamily="34" charset="-128"/>
                </a:rPr>
                <a:t>SmallRBS</a:t>
              </a:r>
              <a:endParaRPr lang="sv-SE" sz="700">
                <a:solidFill>
                  <a:srgbClr val="00285F"/>
                </a:solidFill>
                <a:ea typeface="MS PGothic" pitchFamily="34" charset="-128"/>
              </a:endParaRPr>
            </a:p>
          </p:txBody>
        </p:sp>
        <p:sp>
          <p:nvSpPr>
            <p:cNvPr id="9267" name="Freeform 28"/>
            <p:cNvSpPr>
              <a:spLocks noChangeAspect="1" noEditPoints="1"/>
            </p:cNvSpPr>
            <p:nvPr/>
          </p:nvSpPr>
          <p:spPr bwMode="auto">
            <a:xfrm>
              <a:off x="186" y="860"/>
              <a:ext cx="966" cy="1391"/>
            </a:xfrm>
            <a:custGeom>
              <a:avLst/>
              <a:gdLst>
                <a:gd name="T0" fmla="*/ 12743337 w 409"/>
                <a:gd name="T1" fmla="*/ 14782119 h 589"/>
                <a:gd name="T2" fmla="*/ 12872165 w 409"/>
                <a:gd name="T3" fmla="*/ 15144008 h 589"/>
                <a:gd name="T4" fmla="*/ 13649840 w 409"/>
                <a:gd name="T5" fmla="*/ 15144008 h 589"/>
                <a:gd name="T6" fmla="*/ 15005407 w 409"/>
                <a:gd name="T7" fmla="*/ 12008002 h 589"/>
                <a:gd name="T8" fmla="*/ 13649840 w 409"/>
                <a:gd name="T9" fmla="*/ 8882574 h 589"/>
                <a:gd name="T10" fmla="*/ 12872165 w 409"/>
                <a:gd name="T11" fmla="*/ 8882574 h 589"/>
                <a:gd name="T12" fmla="*/ 12872165 w 409"/>
                <a:gd name="T13" fmla="*/ 9659508 h 589"/>
                <a:gd name="T14" fmla="*/ 13893924 w 409"/>
                <a:gd name="T15" fmla="*/ 12008002 h 589"/>
                <a:gd name="T16" fmla="*/ 12872165 w 409"/>
                <a:gd name="T17" fmla="*/ 14350331 h 589"/>
                <a:gd name="T18" fmla="*/ 12743337 w 409"/>
                <a:gd name="T19" fmla="*/ 14782119 h 589"/>
                <a:gd name="T20" fmla="*/ 28538054 w 409"/>
                <a:gd name="T21" fmla="*/ 4755520 h 589"/>
                <a:gd name="T22" fmla="*/ 29114394 w 409"/>
                <a:gd name="T23" fmla="*/ 4181951 h 589"/>
                <a:gd name="T24" fmla="*/ 29114394 w 409"/>
                <a:gd name="T25" fmla="*/ 2826278 h 589"/>
                <a:gd name="T26" fmla="*/ 26278972 w 409"/>
                <a:gd name="T27" fmla="*/ 0 h 589"/>
                <a:gd name="T28" fmla="*/ 2831393 w 409"/>
                <a:gd name="T29" fmla="*/ 0 h 589"/>
                <a:gd name="T30" fmla="*/ 0 w 409"/>
                <a:gd name="T31" fmla="*/ 2826278 h 589"/>
                <a:gd name="T32" fmla="*/ 0 w 409"/>
                <a:gd name="T33" fmla="*/ 39038559 h 589"/>
                <a:gd name="T34" fmla="*/ 2831393 w 409"/>
                <a:gd name="T35" fmla="*/ 41867983 h 589"/>
                <a:gd name="T36" fmla="*/ 26278972 w 409"/>
                <a:gd name="T37" fmla="*/ 41867983 h 589"/>
                <a:gd name="T38" fmla="*/ 29114394 w 409"/>
                <a:gd name="T39" fmla="*/ 39038559 h 589"/>
                <a:gd name="T40" fmla="*/ 29114394 w 409"/>
                <a:gd name="T41" fmla="*/ 6475972 h 589"/>
                <a:gd name="T42" fmla="*/ 28538054 w 409"/>
                <a:gd name="T43" fmla="*/ 5897398 h 589"/>
                <a:gd name="T44" fmla="*/ 27964016 w 409"/>
                <a:gd name="T45" fmla="*/ 6475972 h 589"/>
                <a:gd name="T46" fmla="*/ 27964016 w 409"/>
                <a:gd name="T47" fmla="*/ 39038559 h 589"/>
                <a:gd name="T48" fmla="*/ 26278972 w 409"/>
                <a:gd name="T49" fmla="*/ 40716440 h 589"/>
                <a:gd name="T50" fmla="*/ 2831393 w 409"/>
                <a:gd name="T51" fmla="*/ 40716440 h 589"/>
                <a:gd name="T52" fmla="*/ 1150378 w 409"/>
                <a:gd name="T53" fmla="*/ 39038559 h 589"/>
                <a:gd name="T54" fmla="*/ 1150378 w 409"/>
                <a:gd name="T55" fmla="*/ 2826278 h 589"/>
                <a:gd name="T56" fmla="*/ 2831393 w 409"/>
                <a:gd name="T57" fmla="*/ 1149755 h 589"/>
                <a:gd name="T58" fmla="*/ 26278972 w 409"/>
                <a:gd name="T59" fmla="*/ 1149755 h 589"/>
                <a:gd name="T60" fmla="*/ 27964016 w 409"/>
                <a:gd name="T61" fmla="*/ 2826278 h 589"/>
                <a:gd name="T62" fmla="*/ 27964016 w 409"/>
                <a:gd name="T63" fmla="*/ 4181951 h 589"/>
                <a:gd name="T64" fmla="*/ 28538054 w 409"/>
                <a:gd name="T65" fmla="*/ 4755520 h 589"/>
                <a:gd name="T66" fmla="*/ 17773318 w 409"/>
                <a:gd name="T67" fmla="*/ 19254068 h 589"/>
                <a:gd name="T68" fmla="*/ 20844476 w 409"/>
                <a:gd name="T69" fmla="*/ 12008002 h 589"/>
                <a:gd name="T70" fmla="*/ 17773318 w 409"/>
                <a:gd name="T71" fmla="*/ 4755520 h 589"/>
                <a:gd name="T72" fmla="*/ 16993367 w 409"/>
                <a:gd name="T73" fmla="*/ 4755520 h 589"/>
                <a:gd name="T74" fmla="*/ 16993367 w 409"/>
                <a:gd name="T75" fmla="*/ 5541423 h 589"/>
                <a:gd name="T76" fmla="*/ 16993367 w 409"/>
                <a:gd name="T77" fmla="*/ 5541423 h 589"/>
                <a:gd name="T78" fmla="*/ 19709685 w 409"/>
                <a:gd name="T79" fmla="*/ 12008002 h 589"/>
                <a:gd name="T80" fmla="*/ 16993367 w 409"/>
                <a:gd name="T81" fmla="*/ 18477373 h 589"/>
                <a:gd name="T82" fmla="*/ 16881065 w 409"/>
                <a:gd name="T83" fmla="*/ 18898086 h 589"/>
                <a:gd name="T84" fmla="*/ 16993367 w 409"/>
                <a:gd name="T85" fmla="*/ 19254068 h 589"/>
                <a:gd name="T86" fmla="*/ 17773318 w 409"/>
                <a:gd name="T87" fmla="*/ 19254068 h 589"/>
                <a:gd name="T88" fmla="*/ 15730686 w 409"/>
                <a:gd name="T89" fmla="*/ 17220313 h 589"/>
                <a:gd name="T90" fmla="*/ 17924154 w 409"/>
                <a:gd name="T91" fmla="*/ 12008002 h 589"/>
                <a:gd name="T92" fmla="*/ 15730686 w 409"/>
                <a:gd name="T93" fmla="*/ 6831980 h 589"/>
                <a:gd name="T94" fmla="*/ 14941335 w 409"/>
                <a:gd name="T95" fmla="*/ 6831980 h 589"/>
                <a:gd name="T96" fmla="*/ 14941335 w 409"/>
                <a:gd name="T97" fmla="*/ 7609205 h 589"/>
                <a:gd name="T98" fmla="*/ 14941335 w 409"/>
                <a:gd name="T99" fmla="*/ 7609205 h 589"/>
                <a:gd name="T100" fmla="*/ 16789205 w 409"/>
                <a:gd name="T101" fmla="*/ 12008002 h 589"/>
                <a:gd name="T102" fmla="*/ 14941335 w 409"/>
                <a:gd name="T103" fmla="*/ 16427941 h 589"/>
                <a:gd name="T104" fmla="*/ 14800374 w 409"/>
                <a:gd name="T105" fmla="*/ 16859451 h 589"/>
                <a:gd name="T106" fmla="*/ 14941335 w 409"/>
                <a:gd name="T107" fmla="*/ 17220313 h 589"/>
                <a:gd name="T108" fmla="*/ 15730686 w 409"/>
                <a:gd name="T109" fmla="*/ 17220313 h 589"/>
                <a:gd name="T110" fmla="*/ 8766415 w 409"/>
                <a:gd name="T111" fmla="*/ 10744304 h 589"/>
                <a:gd name="T112" fmla="*/ 8766415 w 409"/>
                <a:gd name="T113" fmla="*/ 13308330 h 589"/>
                <a:gd name="T114" fmla="*/ 11327699 w 409"/>
                <a:gd name="T115" fmla="*/ 13308330 h 589"/>
                <a:gd name="T116" fmla="*/ 11327699 w 409"/>
                <a:gd name="T117" fmla="*/ 10744304 h 589"/>
                <a:gd name="T118" fmla="*/ 8766415 w 409"/>
                <a:gd name="T119" fmla="*/ 10744304 h 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9" h="589">
                  <a:moveTo>
                    <a:pt x="179" y="208"/>
                  </a:moveTo>
                  <a:cubicBezTo>
                    <a:pt x="179" y="210"/>
                    <a:pt x="180" y="212"/>
                    <a:pt x="181" y="213"/>
                  </a:cubicBezTo>
                  <a:cubicBezTo>
                    <a:pt x="184" y="217"/>
                    <a:pt x="189" y="217"/>
                    <a:pt x="192" y="213"/>
                  </a:cubicBezTo>
                  <a:cubicBezTo>
                    <a:pt x="205" y="201"/>
                    <a:pt x="211" y="185"/>
                    <a:pt x="211" y="169"/>
                  </a:cubicBezTo>
                  <a:cubicBezTo>
                    <a:pt x="211" y="153"/>
                    <a:pt x="205" y="137"/>
                    <a:pt x="192" y="125"/>
                  </a:cubicBezTo>
                  <a:cubicBezTo>
                    <a:pt x="189" y="121"/>
                    <a:pt x="184" y="121"/>
                    <a:pt x="181" y="125"/>
                  </a:cubicBezTo>
                  <a:cubicBezTo>
                    <a:pt x="178" y="128"/>
                    <a:pt x="178" y="133"/>
                    <a:pt x="181" y="136"/>
                  </a:cubicBezTo>
                  <a:cubicBezTo>
                    <a:pt x="190" y="145"/>
                    <a:pt x="195" y="157"/>
                    <a:pt x="195" y="169"/>
                  </a:cubicBezTo>
                  <a:cubicBezTo>
                    <a:pt x="195" y="181"/>
                    <a:pt x="190" y="193"/>
                    <a:pt x="181" y="202"/>
                  </a:cubicBezTo>
                  <a:cubicBezTo>
                    <a:pt x="180" y="204"/>
                    <a:pt x="179" y="206"/>
                    <a:pt x="179" y="208"/>
                  </a:cubicBezTo>
                  <a:close/>
                  <a:moveTo>
                    <a:pt x="401" y="67"/>
                  </a:moveTo>
                  <a:cubicBezTo>
                    <a:pt x="406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2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2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6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3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7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3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250" y="271"/>
                  </a:moveTo>
                  <a:cubicBezTo>
                    <a:pt x="279" y="243"/>
                    <a:pt x="293" y="206"/>
                    <a:pt x="293" y="169"/>
                  </a:cubicBezTo>
                  <a:cubicBezTo>
                    <a:pt x="293" y="132"/>
                    <a:pt x="279" y="95"/>
                    <a:pt x="250" y="67"/>
                  </a:cubicBezTo>
                  <a:cubicBezTo>
                    <a:pt x="247" y="63"/>
                    <a:pt x="242" y="63"/>
                    <a:pt x="239" y="67"/>
                  </a:cubicBezTo>
                  <a:cubicBezTo>
                    <a:pt x="236" y="70"/>
                    <a:pt x="236" y="75"/>
                    <a:pt x="239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64" y="103"/>
                    <a:pt x="277" y="136"/>
                    <a:pt x="277" y="169"/>
                  </a:cubicBezTo>
                  <a:cubicBezTo>
                    <a:pt x="277" y="202"/>
                    <a:pt x="264" y="235"/>
                    <a:pt x="239" y="260"/>
                  </a:cubicBezTo>
                  <a:cubicBezTo>
                    <a:pt x="238" y="262"/>
                    <a:pt x="237" y="264"/>
                    <a:pt x="237" y="266"/>
                  </a:cubicBezTo>
                  <a:cubicBezTo>
                    <a:pt x="237" y="268"/>
                    <a:pt x="238" y="270"/>
                    <a:pt x="239" y="271"/>
                  </a:cubicBezTo>
                  <a:cubicBezTo>
                    <a:pt x="242" y="275"/>
                    <a:pt x="247" y="275"/>
                    <a:pt x="250" y="271"/>
                  </a:cubicBezTo>
                  <a:close/>
                  <a:moveTo>
                    <a:pt x="221" y="242"/>
                  </a:moveTo>
                  <a:cubicBezTo>
                    <a:pt x="242" y="222"/>
                    <a:pt x="252" y="196"/>
                    <a:pt x="252" y="169"/>
                  </a:cubicBezTo>
                  <a:cubicBezTo>
                    <a:pt x="252" y="142"/>
                    <a:pt x="242" y="116"/>
                    <a:pt x="221" y="96"/>
                  </a:cubicBezTo>
                  <a:cubicBezTo>
                    <a:pt x="218" y="92"/>
                    <a:pt x="213" y="92"/>
                    <a:pt x="210" y="96"/>
                  </a:cubicBezTo>
                  <a:cubicBezTo>
                    <a:pt x="207" y="99"/>
                    <a:pt x="207" y="104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27" y="124"/>
                    <a:pt x="236" y="146"/>
                    <a:pt x="236" y="169"/>
                  </a:cubicBezTo>
                  <a:cubicBezTo>
                    <a:pt x="236" y="191"/>
                    <a:pt x="227" y="214"/>
                    <a:pt x="210" y="231"/>
                  </a:cubicBezTo>
                  <a:cubicBezTo>
                    <a:pt x="209" y="233"/>
                    <a:pt x="208" y="235"/>
                    <a:pt x="208" y="237"/>
                  </a:cubicBezTo>
                  <a:cubicBezTo>
                    <a:pt x="208" y="239"/>
                    <a:pt x="209" y="241"/>
                    <a:pt x="210" y="242"/>
                  </a:cubicBezTo>
                  <a:cubicBezTo>
                    <a:pt x="213" y="246"/>
                    <a:pt x="218" y="246"/>
                    <a:pt x="221" y="242"/>
                  </a:cubicBezTo>
                  <a:close/>
                  <a:moveTo>
                    <a:pt x="123" y="151"/>
                  </a:moveTo>
                  <a:cubicBezTo>
                    <a:pt x="113" y="161"/>
                    <a:pt x="113" y="177"/>
                    <a:pt x="123" y="187"/>
                  </a:cubicBezTo>
                  <a:cubicBezTo>
                    <a:pt x="133" y="197"/>
                    <a:pt x="149" y="197"/>
                    <a:pt x="159" y="187"/>
                  </a:cubicBezTo>
                  <a:cubicBezTo>
                    <a:pt x="169" y="177"/>
                    <a:pt x="169" y="161"/>
                    <a:pt x="159" y="151"/>
                  </a:cubicBezTo>
                  <a:cubicBezTo>
                    <a:pt x="149" y="141"/>
                    <a:pt x="133" y="141"/>
                    <a:pt x="123" y="151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8" name="Rectangle 29"/>
          <p:cNvSpPr>
            <a:spLocks noChangeAspect="1" noChangeArrowheads="1"/>
          </p:cNvSpPr>
          <p:nvPr/>
        </p:nvSpPr>
        <p:spPr bwMode="auto">
          <a:xfrm>
            <a:off x="2652713" y="3136900"/>
            <a:ext cx="25241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9239" name="Line 30"/>
          <p:cNvSpPr>
            <a:spLocks noChangeAspect="1" noChangeShapeType="1"/>
          </p:cNvSpPr>
          <p:nvPr/>
        </p:nvSpPr>
        <p:spPr bwMode="auto">
          <a:xfrm flipH="1">
            <a:off x="2762250" y="3571875"/>
            <a:ext cx="1588" cy="212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grpSp>
        <p:nvGrpSpPr>
          <p:cNvPr id="9240" name="Group 31"/>
          <p:cNvGrpSpPr>
            <a:grpSpLocks noChangeAspect="1"/>
          </p:cNvGrpSpPr>
          <p:nvPr/>
        </p:nvGrpSpPr>
        <p:grpSpPr bwMode="auto">
          <a:xfrm>
            <a:off x="1003300" y="3175000"/>
            <a:ext cx="250825" cy="422275"/>
            <a:chOff x="186" y="860"/>
            <a:chExt cx="966" cy="1391"/>
          </a:xfrm>
        </p:grpSpPr>
        <p:sp>
          <p:nvSpPr>
            <p:cNvPr id="9262" name="Freeform 3"/>
            <p:cNvSpPr>
              <a:spLocks noChangeAspect="1"/>
            </p:cNvSpPr>
            <p:nvPr/>
          </p:nvSpPr>
          <p:spPr bwMode="auto">
            <a:xfrm>
              <a:off x="205" y="879"/>
              <a:ext cx="928" cy="1353"/>
            </a:xfrm>
            <a:custGeom>
              <a:avLst/>
              <a:gdLst>
                <a:gd name="T0" fmla="*/ 27884069 w 393"/>
                <a:gd name="T1" fmla="*/ 5888849 h 573"/>
                <a:gd name="T2" fmla="*/ 27884069 w 393"/>
                <a:gd name="T3" fmla="*/ 38358176 h 573"/>
                <a:gd name="T4" fmla="*/ 25606932 w 393"/>
                <a:gd name="T5" fmla="*/ 40646736 h 573"/>
                <a:gd name="T6" fmla="*/ 2280087 w 393"/>
                <a:gd name="T7" fmla="*/ 40646736 h 573"/>
                <a:gd name="T8" fmla="*/ 0 w 393"/>
                <a:gd name="T9" fmla="*/ 38358176 h 573"/>
                <a:gd name="T10" fmla="*/ 0 w 393"/>
                <a:gd name="T11" fmla="*/ 2279550 h 573"/>
                <a:gd name="T12" fmla="*/ 2280087 w 393"/>
                <a:gd name="T13" fmla="*/ 0 h 573"/>
                <a:gd name="T14" fmla="*/ 25606932 w 393"/>
                <a:gd name="T15" fmla="*/ 0 h 573"/>
                <a:gd name="T16" fmla="*/ 27884069 w 393"/>
                <a:gd name="T17" fmla="*/ 2279550 h 573"/>
                <a:gd name="T18" fmla="*/ 27884069 w 393"/>
                <a:gd name="T19" fmla="*/ 3598739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63" name="Text Box 5"/>
            <p:cNvSpPr txBox="1">
              <a:spLocks noChangeAspect="1" noChangeArrowheads="1"/>
            </p:cNvSpPr>
            <p:nvPr/>
          </p:nvSpPr>
          <p:spPr bwMode="auto">
            <a:xfrm>
              <a:off x="259" y="1739"/>
              <a:ext cx="82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285F"/>
                  </a:solidFill>
                  <a:ea typeface="MS PGothic" pitchFamily="34" charset="-128"/>
                </a:rPr>
                <a:t>SmallRBS</a:t>
              </a:r>
              <a:endParaRPr lang="sv-SE" sz="700">
                <a:solidFill>
                  <a:srgbClr val="00285F"/>
                </a:solidFill>
                <a:ea typeface="MS PGothic" pitchFamily="34" charset="-128"/>
              </a:endParaRPr>
            </a:p>
          </p:txBody>
        </p:sp>
        <p:sp>
          <p:nvSpPr>
            <p:cNvPr id="9264" name="Freeform 34"/>
            <p:cNvSpPr>
              <a:spLocks noChangeAspect="1" noEditPoints="1"/>
            </p:cNvSpPr>
            <p:nvPr/>
          </p:nvSpPr>
          <p:spPr bwMode="auto">
            <a:xfrm>
              <a:off x="186" y="860"/>
              <a:ext cx="966" cy="1391"/>
            </a:xfrm>
            <a:custGeom>
              <a:avLst/>
              <a:gdLst>
                <a:gd name="T0" fmla="*/ 12743337 w 409"/>
                <a:gd name="T1" fmla="*/ 14782119 h 589"/>
                <a:gd name="T2" fmla="*/ 12872165 w 409"/>
                <a:gd name="T3" fmla="*/ 15144008 h 589"/>
                <a:gd name="T4" fmla="*/ 13649840 w 409"/>
                <a:gd name="T5" fmla="*/ 15144008 h 589"/>
                <a:gd name="T6" fmla="*/ 15005407 w 409"/>
                <a:gd name="T7" fmla="*/ 12008002 h 589"/>
                <a:gd name="T8" fmla="*/ 13649840 w 409"/>
                <a:gd name="T9" fmla="*/ 8882574 h 589"/>
                <a:gd name="T10" fmla="*/ 12872165 w 409"/>
                <a:gd name="T11" fmla="*/ 8882574 h 589"/>
                <a:gd name="T12" fmla="*/ 12872165 w 409"/>
                <a:gd name="T13" fmla="*/ 9659508 h 589"/>
                <a:gd name="T14" fmla="*/ 13893924 w 409"/>
                <a:gd name="T15" fmla="*/ 12008002 h 589"/>
                <a:gd name="T16" fmla="*/ 12872165 w 409"/>
                <a:gd name="T17" fmla="*/ 14350331 h 589"/>
                <a:gd name="T18" fmla="*/ 12743337 w 409"/>
                <a:gd name="T19" fmla="*/ 14782119 h 589"/>
                <a:gd name="T20" fmla="*/ 28538054 w 409"/>
                <a:gd name="T21" fmla="*/ 4755520 h 589"/>
                <a:gd name="T22" fmla="*/ 29114394 w 409"/>
                <a:gd name="T23" fmla="*/ 4181951 h 589"/>
                <a:gd name="T24" fmla="*/ 29114394 w 409"/>
                <a:gd name="T25" fmla="*/ 2826278 h 589"/>
                <a:gd name="T26" fmla="*/ 26278972 w 409"/>
                <a:gd name="T27" fmla="*/ 0 h 589"/>
                <a:gd name="T28" fmla="*/ 2831393 w 409"/>
                <a:gd name="T29" fmla="*/ 0 h 589"/>
                <a:gd name="T30" fmla="*/ 0 w 409"/>
                <a:gd name="T31" fmla="*/ 2826278 h 589"/>
                <a:gd name="T32" fmla="*/ 0 w 409"/>
                <a:gd name="T33" fmla="*/ 39038559 h 589"/>
                <a:gd name="T34" fmla="*/ 2831393 w 409"/>
                <a:gd name="T35" fmla="*/ 41867983 h 589"/>
                <a:gd name="T36" fmla="*/ 26278972 w 409"/>
                <a:gd name="T37" fmla="*/ 41867983 h 589"/>
                <a:gd name="T38" fmla="*/ 29114394 w 409"/>
                <a:gd name="T39" fmla="*/ 39038559 h 589"/>
                <a:gd name="T40" fmla="*/ 29114394 w 409"/>
                <a:gd name="T41" fmla="*/ 6475972 h 589"/>
                <a:gd name="T42" fmla="*/ 28538054 w 409"/>
                <a:gd name="T43" fmla="*/ 5897398 h 589"/>
                <a:gd name="T44" fmla="*/ 27964016 w 409"/>
                <a:gd name="T45" fmla="*/ 6475972 h 589"/>
                <a:gd name="T46" fmla="*/ 27964016 w 409"/>
                <a:gd name="T47" fmla="*/ 39038559 h 589"/>
                <a:gd name="T48" fmla="*/ 26278972 w 409"/>
                <a:gd name="T49" fmla="*/ 40716440 h 589"/>
                <a:gd name="T50" fmla="*/ 2831393 w 409"/>
                <a:gd name="T51" fmla="*/ 40716440 h 589"/>
                <a:gd name="T52" fmla="*/ 1150378 w 409"/>
                <a:gd name="T53" fmla="*/ 39038559 h 589"/>
                <a:gd name="T54" fmla="*/ 1150378 w 409"/>
                <a:gd name="T55" fmla="*/ 2826278 h 589"/>
                <a:gd name="T56" fmla="*/ 2831393 w 409"/>
                <a:gd name="T57" fmla="*/ 1149755 h 589"/>
                <a:gd name="T58" fmla="*/ 26278972 w 409"/>
                <a:gd name="T59" fmla="*/ 1149755 h 589"/>
                <a:gd name="T60" fmla="*/ 27964016 w 409"/>
                <a:gd name="T61" fmla="*/ 2826278 h 589"/>
                <a:gd name="T62" fmla="*/ 27964016 w 409"/>
                <a:gd name="T63" fmla="*/ 4181951 h 589"/>
                <a:gd name="T64" fmla="*/ 28538054 w 409"/>
                <a:gd name="T65" fmla="*/ 4755520 h 589"/>
                <a:gd name="T66" fmla="*/ 17773318 w 409"/>
                <a:gd name="T67" fmla="*/ 19254068 h 589"/>
                <a:gd name="T68" fmla="*/ 20844476 w 409"/>
                <a:gd name="T69" fmla="*/ 12008002 h 589"/>
                <a:gd name="T70" fmla="*/ 17773318 w 409"/>
                <a:gd name="T71" fmla="*/ 4755520 h 589"/>
                <a:gd name="T72" fmla="*/ 16993367 w 409"/>
                <a:gd name="T73" fmla="*/ 4755520 h 589"/>
                <a:gd name="T74" fmla="*/ 16993367 w 409"/>
                <a:gd name="T75" fmla="*/ 5541423 h 589"/>
                <a:gd name="T76" fmla="*/ 16993367 w 409"/>
                <a:gd name="T77" fmla="*/ 5541423 h 589"/>
                <a:gd name="T78" fmla="*/ 19709685 w 409"/>
                <a:gd name="T79" fmla="*/ 12008002 h 589"/>
                <a:gd name="T80" fmla="*/ 16993367 w 409"/>
                <a:gd name="T81" fmla="*/ 18477373 h 589"/>
                <a:gd name="T82" fmla="*/ 16881065 w 409"/>
                <a:gd name="T83" fmla="*/ 18898086 h 589"/>
                <a:gd name="T84" fmla="*/ 16993367 w 409"/>
                <a:gd name="T85" fmla="*/ 19254068 h 589"/>
                <a:gd name="T86" fmla="*/ 17773318 w 409"/>
                <a:gd name="T87" fmla="*/ 19254068 h 589"/>
                <a:gd name="T88" fmla="*/ 15730686 w 409"/>
                <a:gd name="T89" fmla="*/ 17220313 h 589"/>
                <a:gd name="T90" fmla="*/ 17924154 w 409"/>
                <a:gd name="T91" fmla="*/ 12008002 h 589"/>
                <a:gd name="T92" fmla="*/ 15730686 w 409"/>
                <a:gd name="T93" fmla="*/ 6831980 h 589"/>
                <a:gd name="T94" fmla="*/ 14941335 w 409"/>
                <a:gd name="T95" fmla="*/ 6831980 h 589"/>
                <a:gd name="T96" fmla="*/ 14941335 w 409"/>
                <a:gd name="T97" fmla="*/ 7609205 h 589"/>
                <a:gd name="T98" fmla="*/ 14941335 w 409"/>
                <a:gd name="T99" fmla="*/ 7609205 h 589"/>
                <a:gd name="T100" fmla="*/ 16789205 w 409"/>
                <a:gd name="T101" fmla="*/ 12008002 h 589"/>
                <a:gd name="T102" fmla="*/ 14941335 w 409"/>
                <a:gd name="T103" fmla="*/ 16427941 h 589"/>
                <a:gd name="T104" fmla="*/ 14800374 w 409"/>
                <a:gd name="T105" fmla="*/ 16859451 h 589"/>
                <a:gd name="T106" fmla="*/ 14941335 w 409"/>
                <a:gd name="T107" fmla="*/ 17220313 h 589"/>
                <a:gd name="T108" fmla="*/ 15730686 w 409"/>
                <a:gd name="T109" fmla="*/ 17220313 h 589"/>
                <a:gd name="T110" fmla="*/ 8766415 w 409"/>
                <a:gd name="T111" fmla="*/ 10744304 h 589"/>
                <a:gd name="T112" fmla="*/ 8766415 w 409"/>
                <a:gd name="T113" fmla="*/ 13308330 h 589"/>
                <a:gd name="T114" fmla="*/ 11327699 w 409"/>
                <a:gd name="T115" fmla="*/ 13308330 h 589"/>
                <a:gd name="T116" fmla="*/ 11327699 w 409"/>
                <a:gd name="T117" fmla="*/ 10744304 h 589"/>
                <a:gd name="T118" fmla="*/ 8766415 w 409"/>
                <a:gd name="T119" fmla="*/ 10744304 h 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9" h="589">
                  <a:moveTo>
                    <a:pt x="179" y="208"/>
                  </a:moveTo>
                  <a:cubicBezTo>
                    <a:pt x="179" y="210"/>
                    <a:pt x="180" y="212"/>
                    <a:pt x="181" y="213"/>
                  </a:cubicBezTo>
                  <a:cubicBezTo>
                    <a:pt x="184" y="217"/>
                    <a:pt x="189" y="217"/>
                    <a:pt x="192" y="213"/>
                  </a:cubicBezTo>
                  <a:cubicBezTo>
                    <a:pt x="205" y="201"/>
                    <a:pt x="211" y="185"/>
                    <a:pt x="211" y="169"/>
                  </a:cubicBezTo>
                  <a:cubicBezTo>
                    <a:pt x="211" y="153"/>
                    <a:pt x="205" y="137"/>
                    <a:pt x="192" y="125"/>
                  </a:cubicBezTo>
                  <a:cubicBezTo>
                    <a:pt x="189" y="121"/>
                    <a:pt x="184" y="121"/>
                    <a:pt x="181" y="125"/>
                  </a:cubicBezTo>
                  <a:cubicBezTo>
                    <a:pt x="178" y="128"/>
                    <a:pt x="178" y="133"/>
                    <a:pt x="181" y="136"/>
                  </a:cubicBezTo>
                  <a:cubicBezTo>
                    <a:pt x="190" y="145"/>
                    <a:pt x="195" y="157"/>
                    <a:pt x="195" y="169"/>
                  </a:cubicBezTo>
                  <a:cubicBezTo>
                    <a:pt x="195" y="181"/>
                    <a:pt x="190" y="193"/>
                    <a:pt x="181" y="202"/>
                  </a:cubicBezTo>
                  <a:cubicBezTo>
                    <a:pt x="180" y="204"/>
                    <a:pt x="179" y="206"/>
                    <a:pt x="179" y="208"/>
                  </a:cubicBezTo>
                  <a:close/>
                  <a:moveTo>
                    <a:pt x="401" y="67"/>
                  </a:moveTo>
                  <a:cubicBezTo>
                    <a:pt x="406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2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2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6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3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7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3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250" y="271"/>
                  </a:moveTo>
                  <a:cubicBezTo>
                    <a:pt x="279" y="243"/>
                    <a:pt x="293" y="206"/>
                    <a:pt x="293" y="169"/>
                  </a:cubicBezTo>
                  <a:cubicBezTo>
                    <a:pt x="293" y="132"/>
                    <a:pt x="279" y="95"/>
                    <a:pt x="250" y="67"/>
                  </a:cubicBezTo>
                  <a:cubicBezTo>
                    <a:pt x="247" y="63"/>
                    <a:pt x="242" y="63"/>
                    <a:pt x="239" y="67"/>
                  </a:cubicBezTo>
                  <a:cubicBezTo>
                    <a:pt x="236" y="70"/>
                    <a:pt x="236" y="75"/>
                    <a:pt x="239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64" y="103"/>
                    <a:pt x="277" y="136"/>
                    <a:pt x="277" y="169"/>
                  </a:cubicBezTo>
                  <a:cubicBezTo>
                    <a:pt x="277" y="202"/>
                    <a:pt x="264" y="235"/>
                    <a:pt x="239" y="260"/>
                  </a:cubicBezTo>
                  <a:cubicBezTo>
                    <a:pt x="238" y="262"/>
                    <a:pt x="237" y="264"/>
                    <a:pt x="237" y="266"/>
                  </a:cubicBezTo>
                  <a:cubicBezTo>
                    <a:pt x="237" y="268"/>
                    <a:pt x="238" y="270"/>
                    <a:pt x="239" y="271"/>
                  </a:cubicBezTo>
                  <a:cubicBezTo>
                    <a:pt x="242" y="275"/>
                    <a:pt x="247" y="275"/>
                    <a:pt x="250" y="271"/>
                  </a:cubicBezTo>
                  <a:close/>
                  <a:moveTo>
                    <a:pt x="221" y="242"/>
                  </a:moveTo>
                  <a:cubicBezTo>
                    <a:pt x="242" y="222"/>
                    <a:pt x="252" y="196"/>
                    <a:pt x="252" y="169"/>
                  </a:cubicBezTo>
                  <a:cubicBezTo>
                    <a:pt x="252" y="142"/>
                    <a:pt x="242" y="116"/>
                    <a:pt x="221" y="96"/>
                  </a:cubicBezTo>
                  <a:cubicBezTo>
                    <a:pt x="218" y="92"/>
                    <a:pt x="213" y="92"/>
                    <a:pt x="210" y="96"/>
                  </a:cubicBezTo>
                  <a:cubicBezTo>
                    <a:pt x="207" y="99"/>
                    <a:pt x="207" y="104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27" y="124"/>
                    <a:pt x="236" y="146"/>
                    <a:pt x="236" y="169"/>
                  </a:cubicBezTo>
                  <a:cubicBezTo>
                    <a:pt x="236" y="191"/>
                    <a:pt x="227" y="214"/>
                    <a:pt x="210" y="231"/>
                  </a:cubicBezTo>
                  <a:cubicBezTo>
                    <a:pt x="209" y="233"/>
                    <a:pt x="208" y="235"/>
                    <a:pt x="208" y="237"/>
                  </a:cubicBezTo>
                  <a:cubicBezTo>
                    <a:pt x="208" y="239"/>
                    <a:pt x="209" y="241"/>
                    <a:pt x="210" y="242"/>
                  </a:cubicBezTo>
                  <a:cubicBezTo>
                    <a:pt x="213" y="246"/>
                    <a:pt x="218" y="246"/>
                    <a:pt x="221" y="242"/>
                  </a:cubicBezTo>
                  <a:close/>
                  <a:moveTo>
                    <a:pt x="123" y="151"/>
                  </a:moveTo>
                  <a:cubicBezTo>
                    <a:pt x="113" y="161"/>
                    <a:pt x="113" y="177"/>
                    <a:pt x="123" y="187"/>
                  </a:cubicBezTo>
                  <a:cubicBezTo>
                    <a:pt x="133" y="197"/>
                    <a:pt x="149" y="197"/>
                    <a:pt x="159" y="187"/>
                  </a:cubicBezTo>
                  <a:cubicBezTo>
                    <a:pt x="169" y="177"/>
                    <a:pt x="169" y="161"/>
                    <a:pt x="159" y="151"/>
                  </a:cubicBezTo>
                  <a:cubicBezTo>
                    <a:pt x="149" y="141"/>
                    <a:pt x="133" y="141"/>
                    <a:pt x="123" y="151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1" name="Rectangle 35"/>
          <p:cNvSpPr>
            <a:spLocks noChangeAspect="1" noChangeArrowheads="1"/>
          </p:cNvSpPr>
          <p:nvPr/>
        </p:nvSpPr>
        <p:spPr bwMode="auto">
          <a:xfrm>
            <a:off x="1003300" y="3170238"/>
            <a:ext cx="2524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9242" name="Line 36"/>
          <p:cNvSpPr>
            <a:spLocks noChangeAspect="1" noChangeShapeType="1"/>
          </p:cNvSpPr>
          <p:nvPr/>
        </p:nvSpPr>
        <p:spPr bwMode="auto">
          <a:xfrm flipH="1">
            <a:off x="1112838" y="3584575"/>
            <a:ext cx="1587" cy="212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9243" name="Line 45"/>
          <p:cNvSpPr>
            <a:spLocks noChangeShapeType="1"/>
          </p:cNvSpPr>
          <p:nvPr/>
        </p:nvSpPr>
        <p:spPr bwMode="auto">
          <a:xfrm flipH="1">
            <a:off x="2776538" y="2940050"/>
            <a:ext cx="893762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9244" name="Line 46"/>
          <p:cNvSpPr>
            <a:spLocks noChangeShapeType="1"/>
          </p:cNvSpPr>
          <p:nvPr/>
        </p:nvSpPr>
        <p:spPr bwMode="auto">
          <a:xfrm flipH="1">
            <a:off x="2141538" y="2528888"/>
            <a:ext cx="893762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9245" name="Line 47"/>
          <p:cNvSpPr>
            <a:spLocks noChangeShapeType="1"/>
          </p:cNvSpPr>
          <p:nvPr/>
        </p:nvSpPr>
        <p:spPr bwMode="auto">
          <a:xfrm flipH="1">
            <a:off x="1112838" y="3514725"/>
            <a:ext cx="684212" cy="220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9246" name="Line 48"/>
          <p:cNvSpPr>
            <a:spLocks noChangeShapeType="1"/>
          </p:cNvSpPr>
          <p:nvPr/>
        </p:nvSpPr>
        <p:spPr bwMode="auto">
          <a:xfrm flipH="1">
            <a:off x="6938963" y="2597150"/>
            <a:ext cx="893762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9247" name="Rectangle 57"/>
          <p:cNvSpPr>
            <a:spLocks noChangeAspect="1" noChangeArrowheads="1"/>
          </p:cNvSpPr>
          <p:nvPr/>
        </p:nvSpPr>
        <p:spPr bwMode="auto">
          <a:xfrm>
            <a:off x="5848350" y="3225800"/>
            <a:ext cx="2524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9248" name="Line 58"/>
          <p:cNvSpPr>
            <a:spLocks noChangeAspect="1" noChangeShapeType="1"/>
          </p:cNvSpPr>
          <p:nvPr/>
        </p:nvSpPr>
        <p:spPr bwMode="auto">
          <a:xfrm flipH="1">
            <a:off x="5957888" y="3660775"/>
            <a:ext cx="1587" cy="212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grpSp>
        <p:nvGrpSpPr>
          <p:cNvPr id="9249" name="Group 53"/>
          <p:cNvGrpSpPr>
            <a:grpSpLocks noChangeAspect="1"/>
          </p:cNvGrpSpPr>
          <p:nvPr/>
        </p:nvGrpSpPr>
        <p:grpSpPr bwMode="auto">
          <a:xfrm>
            <a:off x="5811838" y="3189288"/>
            <a:ext cx="307975" cy="514350"/>
            <a:chOff x="186" y="860"/>
            <a:chExt cx="966" cy="1391"/>
          </a:xfrm>
        </p:grpSpPr>
        <p:sp>
          <p:nvSpPr>
            <p:cNvPr id="9259" name="Freeform 3"/>
            <p:cNvSpPr>
              <a:spLocks noChangeAspect="1"/>
            </p:cNvSpPr>
            <p:nvPr/>
          </p:nvSpPr>
          <p:spPr bwMode="auto">
            <a:xfrm>
              <a:off x="205" y="879"/>
              <a:ext cx="928" cy="1353"/>
            </a:xfrm>
            <a:custGeom>
              <a:avLst/>
              <a:gdLst>
                <a:gd name="T0" fmla="*/ 27884069 w 393"/>
                <a:gd name="T1" fmla="*/ 5888849 h 573"/>
                <a:gd name="T2" fmla="*/ 27884069 w 393"/>
                <a:gd name="T3" fmla="*/ 38358176 h 573"/>
                <a:gd name="T4" fmla="*/ 25606932 w 393"/>
                <a:gd name="T5" fmla="*/ 40646736 h 573"/>
                <a:gd name="T6" fmla="*/ 2280087 w 393"/>
                <a:gd name="T7" fmla="*/ 40646736 h 573"/>
                <a:gd name="T8" fmla="*/ 0 w 393"/>
                <a:gd name="T9" fmla="*/ 38358176 h 573"/>
                <a:gd name="T10" fmla="*/ 0 w 393"/>
                <a:gd name="T11" fmla="*/ 2279550 h 573"/>
                <a:gd name="T12" fmla="*/ 2280087 w 393"/>
                <a:gd name="T13" fmla="*/ 0 h 573"/>
                <a:gd name="T14" fmla="*/ 25606932 w 393"/>
                <a:gd name="T15" fmla="*/ 0 h 573"/>
                <a:gd name="T16" fmla="*/ 27884069 w 393"/>
                <a:gd name="T17" fmla="*/ 2279550 h 573"/>
                <a:gd name="T18" fmla="*/ 27884069 w 393"/>
                <a:gd name="T19" fmla="*/ 3598739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60" name="Text Box 5"/>
            <p:cNvSpPr txBox="1">
              <a:spLocks noChangeAspect="1" noChangeArrowheads="1"/>
            </p:cNvSpPr>
            <p:nvPr/>
          </p:nvSpPr>
          <p:spPr bwMode="auto">
            <a:xfrm>
              <a:off x="261" y="1877"/>
              <a:ext cx="81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285F"/>
                  </a:solidFill>
                  <a:ea typeface="MS PGothic" pitchFamily="34" charset="-128"/>
                </a:rPr>
                <a:t>mRRU</a:t>
              </a:r>
              <a:endParaRPr lang="sv-SE" sz="700">
                <a:solidFill>
                  <a:srgbClr val="00285F"/>
                </a:solidFill>
                <a:ea typeface="MS PGothic" pitchFamily="34" charset="-128"/>
              </a:endParaRPr>
            </a:p>
          </p:txBody>
        </p:sp>
        <p:sp>
          <p:nvSpPr>
            <p:cNvPr id="9261" name="Freeform 56"/>
            <p:cNvSpPr>
              <a:spLocks noChangeAspect="1" noEditPoints="1"/>
            </p:cNvSpPr>
            <p:nvPr/>
          </p:nvSpPr>
          <p:spPr bwMode="auto">
            <a:xfrm>
              <a:off x="186" y="860"/>
              <a:ext cx="966" cy="1391"/>
            </a:xfrm>
            <a:custGeom>
              <a:avLst/>
              <a:gdLst>
                <a:gd name="T0" fmla="*/ 12743337 w 409"/>
                <a:gd name="T1" fmla="*/ 14782119 h 589"/>
                <a:gd name="T2" fmla="*/ 12872165 w 409"/>
                <a:gd name="T3" fmla="*/ 15144008 h 589"/>
                <a:gd name="T4" fmla="*/ 13649840 w 409"/>
                <a:gd name="T5" fmla="*/ 15144008 h 589"/>
                <a:gd name="T6" fmla="*/ 15005407 w 409"/>
                <a:gd name="T7" fmla="*/ 12008002 h 589"/>
                <a:gd name="T8" fmla="*/ 13649840 w 409"/>
                <a:gd name="T9" fmla="*/ 8882574 h 589"/>
                <a:gd name="T10" fmla="*/ 12872165 w 409"/>
                <a:gd name="T11" fmla="*/ 8882574 h 589"/>
                <a:gd name="T12" fmla="*/ 12872165 w 409"/>
                <a:gd name="T13" fmla="*/ 9659508 h 589"/>
                <a:gd name="T14" fmla="*/ 13893924 w 409"/>
                <a:gd name="T15" fmla="*/ 12008002 h 589"/>
                <a:gd name="T16" fmla="*/ 12872165 w 409"/>
                <a:gd name="T17" fmla="*/ 14350331 h 589"/>
                <a:gd name="T18" fmla="*/ 12743337 w 409"/>
                <a:gd name="T19" fmla="*/ 14782119 h 589"/>
                <a:gd name="T20" fmla="*/ 28538054 w 409"/>
                <a:gd name="T21" fmla="*/ 4755520 h 589"/>
                <a:gd name="T22" fmla="*/ 29114394 w 409"/>
                <a:gd name="T23" fmla="*/ 4181951 h 589"/>
                <a:gd name="T24" fmla="*/ 29114394 w 409"/>
                <a:gd name="T25" fmla="*/ 2826278 h 589"/>
                <a:gd name="T26" fmla="*/ 26278972 w 409"/>
                <a:gd name="T27" fmla="*/ 0 h 589"/>
                <a:gd name="T28" fmla="*/ 2831393 w 409"/>
                <a:gd name="T29" fmla="*/ 0 h 589"/>
                <a:gd name="T30" fmla="*/ 0 w 409"/>
                <a:gd name="T31" fmla="*/ 2826278 h 589"/>
                <a:gd name="T32" fmla="*/ 0 w 409"/>
                <a:gd name="T33" fmla="*/ 39038559 h 589"/>
                <a:gd name="T34" fmla="*/ 2831393 w 409"/>
                <a:gd name="T35" fmla="*/ 41867983 h 589"/>
                <a:gd name="T36" fmla="*/ 26278972 w 409"/>
                <a:gd name="T37" fmla="*/ 41867983 h 589"/>
                <a:gd name="T38" fmla="*/ 29114394 w 409"/>
                <a:gd name="T39" fmla="*/ 39038559 h 589"/>
                <a:gd name="T40" fmla="*/ 29114394 w 409"/>
                <a:gd name="T41" fmla="*/ 6475972 h 589"/>
                <a:gd name="T42" fmla="*/ 28538054 w 409"/>
                <a:gd name="T43" fmla="*/ 5897398 h 589"/>
                <a:gd name="T44" fmla="*/ 27964016 w 409"/>
                <a:gd name="T45" fmla="*/ 6475972 h 589"/>
                <a:gd name="T46" fmla="*/ 27964016 w 409"/>
                <a:gd name="T47" fmla="*/ 39038559 h 589"/>
                <a:gd name="T48" fmla="*/ 26278972 w 409"/>
                <a:gd name="T49" fmla="*/ 40716440 h 589"/>
                <a:gd name="T50" fmla="*/ 2831393 w 409"/>
                <a:gd name="T51" fmla="*/ 40716440 h 589"/>
                <a:gd name="T52" fmla="*/ 1150378 w 409"/>
                <a:gd name="T53" fmla="*/ 39038559 h 589"/>
                <a:gd name="T54" fmla="*/ 1150378 w 409"/>
                <a:gd name="T55" fmla="*/ 2826278 h 589"/>
                <a:gd name="T56" fmla="*/ 2831393 w 409"/>
                <a:gd name="T57" fmla="*/ 1149755 h 589"/>
                <a:gd name="T58" fmla="*/ 26278972 w 409"/>
                <a:gd name="T59" fmla="*/ 1149755 h 589"/>
                <a:gd name="T60" fmla="*/ 27964016 w 409"/>
                <a:gd name="T61" fmla="*/ 2826278 h 589"/>
                <a:gd name="T62" fmla="*/ 27964016 w 409"/>
                <a:gd name="T63" fmla="*/ 4181951 h 589"/>
                <a:gd name="T64" fmla="*/ 28538054 w 409"/>
                <a:gd name="T65" fmla="*/ 4755520 h 589"/>
                <a:gd name="T66" fmla="*/ 17773318 w 409"/>
                <a:gd name="T67" fmla="*/ 19254068 h 589"/>
                <a:gd name="T68" fmla="*/ 20844476 w 409"/>
                <a:gd name="T69" fmla="*/ 12008002 h 589"/>
                <a:gd name="T70" fmla="*/ 17773318 w 409"/>
                <a:gd name="T71" fmla="*/ 4755520 h 589"/>
                <a:gd name="T72" fmla="*/ 16993367 w 409"/>
                <a:gd name="T73" fmla="*/ 4755520 h 589"/>
                <a:gd name="T74" fmla="*/ 16993367 w 409"/>
                <a:gd name="T75" fmla="*/ 5541423 h 589"/>
                <a:gd name="T76" fmla="*/ 16993367 w 409"/>
                <a:gd name="T77" fmla="*/ 5541423 h 589"/>
                <a:gd name="T78" fmla="*/ 19709685 w 409"/>
                <a:gd name="T79" fmla="*/ 12008002 h 589"/>
                <a:gd name="T80" fmla="*/ 16993367 w 409"/>
                <a:gd name="T81" fmla="*/ 18477373 h 589"/>
                <a:gd name="T82" fmla="*/ 16881065 w 409"/>
                <a:gd name="T83" fmla="*/ 18898086 h 589"/>
                <a:gd name="T84" fmla="*/ 16993367 w 409"/>
                <a:gd name="T85" fmla="*/ 19254068 h 589"/>
                <a:gd name="T86" fmla="*/ 17773318 w 409"/>
                <a:gd name="T87" fmla="*/ 19254068 h 589"/>
                <a:gd name="T88" fmla="*/ 15730686 w 409"/>
                <a:gd name="T89" fmla="*/ 17220313 h 589"/>
                <a:gd name="T90" fmla="*/ 17924154 w 409"/>
                <a:gd name="T91" fmla="*/ 12008002 h 589"/>
                <a:gd name="T92" fmla="*/ 15730686 w 409"/>
                <a:gd name="T93" fmla="*/ 6831980 h 589"/>
                <a:gd name="T94" fmla="*/ 14941335 w 409"/>
                <a:gd name="T95" fmla="*/ 6831980 h 589"/>
                <a:gd name="T96" fmla="*/ 14941335 w 409"/>
                <a:gd name="T97" fmla="*/ 7609205 h 589"/>
                <a:gd name="T98" fmla="*/ 14941335 w 409"/>
                <a:gd name="T99" fmla="*/ 7609205 h 589"/>
                <a:gd name="T100" fmla="*/ 16789205 w 409"/>
                <a:gd name="T101" fmla="*/ 12008002 h 589"/>
                <a:gd name="T102" fmla="*/ 14941335 w 409"/>
                <a:gd name="T103" fmla="*/ 16427941 h 589"/>
                <a:gd name="T104" fmla="*/ 14800374 w 409"/>
                <a:gd name="T105" fmla="*/ 16859451 h 589"/>
                <a:gd name="T106" fmla="*/ 14941335 w 409"/>
                <a:gd name="T107" fmla="*/ 17220313 h 589"/>
                <a:gd name="T108" fmla="*/ 15730686 w 409"/>
                <a:gd name="T109" fmla="*/ 17220313 h 589"/>
                <a:gd name="T110" fmla="*/ 8766415 w 409"/>
                <a:gd name="T111" fmla="*/ 10744304 h 589"/>
                <a:gd name="T112" fmla="*/ 8766415 w 409"/>
                <a:gd name="T113" fmla="*/ 13308330 h 589"/>
                <a:gd name="T114" fmla="*/ 11327699 w 409"/>
                <a:gd name="T115" fmla="*/ 13308330 h 589"/>
                <a:gd name="T116" fmla="*/ 11327699 w 409"/>
                <a:gd name="T117" fmla="*/ 10744304 h 589"/>
                <a:gd name="T118" fmla="*/ 8766415 w 409"/>
                <a:gd name="T119" fmla="*/ 10744304 h 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9" h="589">
                  <a:moveTo>
                    <a:pt x="179" y="208"/>
                  </a:moveTo>
                  <a:cubicBezTo>
                    <a:pt x="179" y="210"/>
                    <a:pt x="180" y="212"/>
                    <a:pt x="181" y="213"/>
                  </a:cubicBezTo>
                  <a:cubicBezTo>
                    <a:pt x="184" y="217"/>
                    <a:pt x="189" y="217"/>
                    <a:pt x="192" y="213"/>
                  </a:cubicBezTo>
                  <a:cubicBezTo>
                    <a:pt x="205" y="201"/>
                    <a:pt x="211" y="185"/>
                    <a:pt x="211" y="169"/>
                  </a:cubicBezTo>
                  <a:cubicBezTo>
                    <a:pt x="211" y="153"/>
                    <a:pt x="205" y="137"/>
                    <a:pt x="192" y="125"/>
                  </a:cubicBezTo>
                  <a:cubicBezTo>
                    <a:pt x="189" y="121"/>
                    <a:pt x="184" y="121"/>
                    <a:pt x="181" y="125"/>
                  </a:cubicBezTo>
                  <a:cubicBezTo>
                    <a:pt x="178" y="128"/>
                    <a:pt x="178" y="133"/>
                    <a:pt x="181" y="136"/>
                  </a:cubicBezTo>
                  <a:cubicBezTo>
                    <a:pt x="190" y="145"/>
                    <a:pt x="195" y="157"/>
                    <a:pt x="195" y="169"/>
                  </a:cubicBezTo>
                  <a:cubicBezTo>
                    <a:pt x="195" y="181"/>
                    <a:pt x="190" y="193"/>
                    <a:pt x="181" y="202"/>
                  </a:cubicBezTo>
                  <a:cubicBezTo>
                    <a:pt x="180" y="204"/>
                    <a:pt x="179" y="206"/>
                    <a:pt x="179" y="208"/>
                  </a:cubicBezTo>
                  <a:close/>
                  <a:moveTo>
                    <a:pt x="401" y="67"/>
                  </a:moveTo>
                  <a:cubicBezTo>
                    <a:pt x="406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2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2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6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3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7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3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250" y="271"/>
                  </a:moveTo>
                  <a:cubicBezTo>
                    <a:pt x="279" y="243"/>
                    <a:pt x="293" y="206"/>
                    <a:pt x="293" y="169"/>
                  </a:cubicBezTo>
                  <a:cubicBezTo>
                    <a:pt x="293" y="132"/>
                    <a:pt x="279" y="95"/>
                    <a:pt x="250" y="67"/>
                  </a:cubicBezTo>
                  <a:cubicBezTo>
                    <a:pt x="247" y="63"/>
                    <a:pt x="242" y="63"/>
                    <a:pt x="239" y="67"/>
                  </a:cubicBezTo>
                  <a:cubicBezTo>
                    <a:pt x="236" y="70"/>
                    <a:pt x="236" y="75"/>
                    <a:pt x="239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64" y="103"/>
                    <a:pt x="277" y="136"/>
                    <a:pt x="277" y="169"/>
                  </a:cubicBezTo>
                  <a:cubicBezTo>
                    <a:pt x="277" y="202"/>
                    <a:pt x="264" y="235"/>
                    <a:pt x="239" y="260"/>
                  </a:cubicBezTo>
                  <a:cubicBezTo>
                    <a:pt x="238" y="262"/>
                    <a:pt x="237" y="264"/>
                    <a:pt x="237" y="266"/>
                  </a:cubicBezTo>
                  <a:cubicBezTo>
                    <a:pt x="237" y="268"/>
                    <a:pt x="238" y="270"/>
                    <a:pt x="239" y="271"/>
                  </a:cubicBezTo>
                  <a:cubicBezTo>
                    <a:pt x="242" y="275"/>
                    <a:pt x="247" y="275"/>
                    <a:pt x="250" y="271"/>
                  </a:cubicBezTo>
                  <a:close/>
                  <a:moveTo>
                    <a:pt x="221" y="242"/>
                  </a:moveTo>
                  <a:cubicBezTo>
                    <a:pt x="242" y="222"/>
                    <a:pt x="252" y="196"/>
                    <a:pt x="252" y="169"/>
                  </a:cubicBezTo>
                  <a:cubicBezTo>
                    <a:pt x="252" y="142"/>
                    <a:pt x="242" y="116"/>
                    <a:pt x="221" y="96"/>
                  </a:cubicBezTo>
                  <a:cubicBezTo>
                    <a:pt x="218" y="92"/>
                    <a:pt x="213" y="92"/>
                    <a:pt x="210" y="96"/>
                  </a:cubicBezTo>
                  <a:cubicBezTo>
                    <a:pt x="207" y="99"/>
                    <a:pt x="207" y="104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27" y="124"/>
                    <a:pt x="236" y="146"/>
                    <a:pt x="236" y="169"/>
                  </a:cubicBezTo>
                  <a:cubicBezTo>
                    <a:pt x="236" y="191"/>
                    <a:pt x="227" y="214"/>
                    <a:pt x="210" y="231"/>
                  </a:cubicBezTo>
                  <a:cubicBezTo>
                    <a:pt x="209" y="233"/>
                    <a:pt x="208" y="235"/>
                    <a:pt x="208" y="237"/>
                  </a:cubicBezTo>
                  <a:cubicBezTo>
                    <a:pt x="208" y="239"/>
                    <a:pt x="209" y="241"/>
                    <a:pt x="210" y="242"/>
                  </a:cubicBezTo>
                  <a:cubicBezTo>
                    <a:pt x="213" y="246"/>
                    <a:pt x="218" y="246"/>
                    <a:pt x="221" y="242"/>
                  </a:cubicBezTo>
                  <a:close/>
                  <a:moveTo>
                    <a:pt x="123" y="151"/>
                  </a:moveTo>
                  <a:cubicBezTo>
                    <a:pt x="113" y="161"/>
                    <a:pt x="113" y="177"/>
                    <a:pt x="123" y="187"/>
                  </a:cubicBezTo>
                  <a:cubicBezTo>
                    <a:pt x="133" y="197"/>
                    <a:pt x="149" y="197"/>
                    <a:pt x="159" y="187"/>
                  </a:cubicBezTo>
                  <a:cubicBezTo>
                    <a:pt x="169" y="177"/>
                    <a:pt x="169" y="161"/>
                    <a:pt x="159" y="151"/>
                  </a:cubicBezTo>
                  <a:cubicBezTo>
                    <a:pt x="149" y="141"/>
                    <a:pt x="133" y="141"/>
                    <a:pt x="123" y="151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0" name="Rectangle 59"/>
          <p:cNvSpPr>
            <a:spLocks noChangeAspect="1" noChangeArrowheads="1"/>
          </p:cNvSpPr>
          <p:nvPr/>
        </p:nvSpPr>
        <p:spPr bwMode="auto">
          <a:xfrm>
            <a:off x="7613650" y="3225800"/>
            <a:ext cx="2524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9251" name="Line 60"/>
          <p:cNvSpPr>
            <a:spLocks noChangeAspect="1" noChangeShapeType="1"/>
          </p:cNvSpPr>
          <p:nvPr/>
        </p:nvSpPr>
        <p:spPr bwMode="auto">
          <a:xfrm flipH="1">
            <a:off x="7723188" y="3660775"/>
            <a:ext cx="1587" cy="212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grpSp>
        <p:nvGrpSpPr>
          <p:cNvPr id="9252" name="Group 61"/>
          <p:cNvGrpSpPr>
            <a:grpSpLocks noChangeAspect="1"/>
          </p:cNvGrpSpPr>
          <p:nvPr/>
        </p:nvGrpSpPr>
        <p:grpSpPr bwMode="auto">
          <a:xfrm>
            <a:off x="7577138" y="3189288"/>
            <a:ext cx="307975" cy="514350"/>
            <a:chOff x="186" y="860"/>
            <a:chExt cx="966" cy="1391"/>
          </a:xfrm>
        </p:grpSpPr>
        <p:sp>
          <p:nvSpPr>
            <p:cNvPr id="9256" name="Freeform 3"/>
            <p:cNvSpPr>
              <a:spLocks noChangeAspect="1"/>
            </p:cNvSpPr>
            <p:nvPr/>
          </p:nvSpPr>
          <p:spPr bwMode="auto">
            <a:xfrm>
              <a:off x="205" y="879"/>
              <a:ext cx="928" cy="1353"/>
            </a:xfrm>
            <a:custGeom>
              <a:avLst/>
              <a:gdLst>
                <a:gd name="T0" fmla="*/ 27884069 w 393"/>
                <a:gd name="T1" fmla="*/ 5888849 h 573"/>
                <a:gd name="T2" fmla="*/ 27884069 w 393"/>
                <a:gd name="T3" fmla="*/ 38358176 h 573"/>
                <a:gd name="T4" fmla="*/ 25606932 w 393"/>
                <a:gd name="T5" fmla="*/ 40646736 h 573"/>
                <a:gd name="T6" fmla="*/ 2280087 w 393"/>
                <a:gd name="T7" fmla="*/ 40646736 h 573"/>
                <a:gd name="T8" fmla="*/ 0 w 393"/>
                <a:gd name="T9" fmla="*/ 38358176 h 573"/>
                <a:gd name="T10" fmla="*/ 0 w 393"/>
                <a:gd name="T11" fmla="*/ 2279550 h 573"/>
                <a:gd name="T12" fmla="*/ 2280087 w 393"/>
                <a:gd name="T13" fmla="*/ 0 h 573"/>
                <a:gd name="T14" fmla="*/ 25606932 w 393"/>
                <a:gd name="T15" fmla="*/ 0 h 573"/>
                <a:gd name="T16" fmla="*/ 27884069 w 393"/>
                <a:gd name="T17" fmla="*/ 2279550 h 573"/>
                <a:gd name="T18" fmla="*/ 27884069 w 393"/>
                <a:gd name="T19" fmla="*/ 3598739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57" name="Text Box 5"/>
            <p:cNvSpPr txBox="1">
              <a:spLocks noChangeAspect="1" noChangeArrowheads="1"/>
            </p:cNvSpPr>
            <p:nvPr/>
          </p:nvSpPr>
          <p:spPr bwMode="auto">
            <a:xfrm>
              <a:off x="261" y="1877"/>
              <a:ext cx="81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285F"/>
                  </a:solidFill>
                  <a:ea typeface="MS PGothic" pitchFamily="34" charset="-128"/>
                </a:rPr>
                <a:t>mRRU</a:t>
              </a:r>
              <a:endParaRPr lang="sv-SE" sz="700">
                <a:solidFill>
                  <a:srgbClr val="00285F"/>
                </a:solidFill>
                <a:ea typeface="MS PGothic" pitchFamily="34" charset="-128"/>
              </a:endParaRPr>
            </a:p>
          </p:txBody>
        </p:sp>
        <p:sp>
          <p:nvSpPr>
            <p:cNvPr id="9258" name="Freeform 64"/>
            <p:cNvSpPr>
              <a:spLocks noChangeAspect="1" noEditPoints="1"/>
            </p:cNvSpPr>
            <p:nvPr/>
          </p:nvSpPr>
          <p:spPr bwMode="auto">
            <a:xfrm>
              <a:off x="186" y="860"/>
              <a:ext cx="966" cy="1391"/>
            </a:xfrm>
            <a:custGeom>
              <a:avLst/>
              <a:gdLst>
                <a:gd name="T0" fmla="*/ 12743337 w 409"/>
                <a:gd name="T1" fmla="*/ 14782119 h 589"/>
                <a:gd name="T2" fmla="*/ 12872165 w 409"/>
                <a:gd name="T3" fmla="*/ 15144008 h 589"/>
                <a:gd name="T4" fmla="*/ 13649840 w 409"/>
                <a:gd name="T5" fmla="*/ 15144008 h 589"/>
                <a:gd name="T6" fmla="*/ 15005407 w 409"/>
                <a:gd name="T7" fmla="*/ 12008002 h 589"/>
                <a:gd name="T8" fmla="*/ 13649840 w 409"/>
                <a:gd name="T9" fmla="*/ 8882574 h 589"/>
                <a:gd name="T10" fmla="*/ 12872165 w 409"/>
                <a:gd name="T11" fmla="*/ 8882574 h 589"/>
                <a:gd name="T12" fmla="*/ 12872165 w 409"/>
                <a:gd name="T13" fmla="*/ 9659508 h 589"/>
                <a:gd name="T14" fmla="*/ 13893924 w 409"/>
                <a:gd name="T15" fmla="*/ 12008002 h 589"/>
                <a:gd name="T16" fmla="*/ 12872165 w 409"/>
                <a:gd name="T17" fmla="*/ 14350331 h 589"/>
                <a:gd name="T18" fmla="*/ 12743337 w 409"/>
                <a:gd name="T19" fmla="*/ 14782119 h 589"/>
                <a:gd name="T20" fmla="*/ 28538054 w 409"/>
                <a:gd name="T21" fmla="*/ 4755520 h 589"/>
                <a:gd name="T22" fmla="*/ 29114394 w 409"/>
                <a:gd name="T23" fmla="*/ 4181951 h 589"/>
                <a:gd name="T24" fmla="*/ 29114394 w 409"/>
                <a:gd name="T25" fmla="*/ 2826278 h 589"/>
                <a:gd name="T26" fmla="*/ 26278972 w 409"/>
                <a:gd name="T27" fmla="*/ 0 h 589"/>
                <a:gd name="T28" fmla="*/ 2831393 w 409"/>
                <a:gd name="T29" fmla="*/ 0 h 589"/>
                <a:gd name="T30" fmla="*/ 0 w 409"/>
                <a:gd name="T31" fmla="*/ 2826278 h 589"/>
                <a:gd name="T32" fmla="*/ 0 w 409"/>
                <a:gd name="T33" fmla="*/ 39038559 h 589"/>
                <a:gd name="T34" fmla="*/ 2831393 w 409"/>
                <a:gd name="T35" fmla="*/ 41867983 h 589"/>
                <a:gd name="T36" fmla="*/ 26278972 w 409"/>
                <a:gd name="T37" fmla="*/ 41867983 h 589"/>
                <a:gd name="T38" fmla="*/ 29114394 w 409"/>
                <a:gd name="T39" fmla="*/ 39038559 h 589"/>
                <a:gd name="T40" fmla="*/ 29114394 w 409"/>
                <a:gd name="T41" fmla="*/ 6475972 h 589"/>
                <a:gd name="T42" fmla="*/ 28538054 w 409"/>
                <a:gd name="T43" fmla="*/ 5897398 h 589"/>
                <a:gd name="T44" fmla="*/ 27964016 w 409"/>
                <a:gd name="T45" fmla="*/ 6475972 h 589"/>
                <a:gd name="T46" fmla="*/ 27964016 w 409"/>
                <a:gd name="T47" fmla="*/ 39038559 h 589"/>
                <a:gd name="T48" fmla="*/ 26278972 w 409"/>
                <a:gd name="T49" fmla="*/ 40716440 h 589"/>
                <a:gd name="T50" fmla="*/ 2831393 w 409"/>
                <a:gd name="T51" fmla="*/ 40716440 h 589"/>
                <a:gd name="T52" fmla="*/ 1150378 w 409"/>
                <a:gd name="T53" fmla="*/ 39038559 h 589"/>
                <a:gd name="T54" fmla="*/ 1150378 w 409"/>
                <a:gd name="T55" fmla="*/ 2826278 h 589"/>
                <a:gd name="T56" fmla="*/ 2831393 w 409"/>
                <a:gd name="T57" fmla="*/ 1149755 h 589"/>
                <a:gd name="T58" fmla="*/ 26278972 w 409"/>
                <a:gd name="T59" fmla="*/ 1149755 h 589"/>
                <a:gd name="T60" fmla="*/ 27964016 w 409"/>
                <a:gd name="T61" fmla="*/ 2826278 h 589"/>
                <a:gd name="T62" fmla="*/ 27964016 w 409"/>
                <a:gd name="T63" fmla="*/ 4181951 h 589"/>
                <a:gd name="T64" fmla="*/ 28538054 w 409"/>
                <a:gd name="T65" fmla="*/ 4755520 h 589"/>
                <a:gd name="T66" fmla="*/ 17773318 w 409"/>
                <a:gd name="T67" fmla="*/ 19254068 h 589"/>
                <a:gd name="T68" fmla="*/ 20844476 w 409"/>
                <a:gd name="T69" fmla="*/ 12008002 h 589"/>
                <a:gd name="T70" fmla="*/ 17773318 w 409"/>
                <a:gd name="T71" fmla="*/ 4755520 h 589"/>
                <a:gd name="T72" fmla="*/ 16993367 w 409"/>
                <a:gd name="T73" fmla="*/ 4755520 h 589"/>
                <a:gd name="T74" fmla="*/ 16993367 w 409"/>
                <a:gd name="T75" fmla="*/ 5541423 h 589"/>
                <a:gd name="T76" fmla="*/ 16993367 w 409"/>
                <a:gd name="T77" fmla="*/ 5541423 h 589"/>
                <a:gd name="T78" fmla="*/ 19709685 w 409"/>
                <a:gd name="T79" fmla="*/ 12008002 h 589"/>
                <a:gd name="T80" fmla="*/ 16993367 w 409"/>
                <a:gd name="T81" fmla="*/ 18477373 h 589"/>
                <a:gd name="T82" fmla="*/ 16881065 w 409"/>
                <a:gd name="T83" fmla="*/ 18898086 h 589"/>
                <a:gd name="T84" fmla="*/ 16993367 w 409"/>
                <a:gd name="T85" fmla="*/ 19254068 h 589"/>
                <a:gd name="T86" fmla="*/ 17773318 w 409"/>
                <a:gd name="T87" fmla="*/ 19254068 h 589"/>
                <a:gd name="T88" fmla="*/ 15730686 w 409"/>
                <a:gd name="T89" fmla="*/ 17220313 h 589"/>
                <a:gd name="T90" fmla="*/ 17924154 w 409"/>
                <a:gd name="T91" fmla="*/ 12008002 h 589"/>
                <a:gd name="T92" fmla="*/ 15730686 w 409"/>
                <a:gd name="T93" fmla="*/ 6831980 h 589"/>
                <a:gd name="T94" fmla="*/ 14941335 w 409"/>
                <a:gd name="T95" fmla="*/ 6831980 h 589"/>
                <a:gd name="T96" fmla="*/ 14941335 w 409"/>
                <a:gd name="T97" fmla="*/ 7609205 h 589"/>
                <a:gd name="T98" fmla="*/ 14941335 w 409"/>
                <a:gd name="T99" fmla="*/ 7609205 h 589"/>
                <a:gd name="T100" fmla="*/ 16789205 w 409"/>
                <a:gd name="T101" fmla="*/ 12008002 h 589"/>
                <a:gd name="T102" fmla="*/ 14941335 w 409"/>
                <a:gd name="T103" fmla="*/ 16427941 h 589"/>
                <a:gd name="T104" fmla="*/ 14800374 w 409"/>
                <a:gd name="T105" fmla="*/ 16859451 h 589"/>
                <a:gd name="T106" fmla="*/ 14941335 w 409"/>
                <a:gd name="T107" fmla="*/ 17220313 h 589"/>
                <a:gd name="T108" fmla="*/ 15730686 w 409"/>
                <a:gd name="T109" fmla="*/ 17220313 h 589"/>
                <a:gd name="T110" fmla="*/ 8766415 w 409"/>
                <a:gd name="T111" fmla="*/ 10744304 h 589"/>
                <a:gd name="T112" fmla="*/ 8766415 w 409"/>
                <a:gd name="T113" fmla="*/ 13308330 h 589"/>
                <a:gd name="T114" fmla="*/ 11327699 w 409"/>
                <a:gd name="T115" fmla="*/ 13308330 h 589"/>
                <a:gd name="T116" fmla="*/ 11327699 w 409"/>
                <a:gd name="T117" fmla="*/ 10744304 h 589"/>
                <a:gd name="T118" fmla="*/ 8766415 w 409"/>
                <a:gd name="T119" fmla="*/ 10744304 h 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9" h="589">
                  <a:moveTo>
                    <a:pt x="179" y="208"/>
                  </a:moveTo>
                  <a:cubicBezTo>
                    <a:pt x="179" y="210"/>
                    <a:pt x="180" y="212"/>
                    <a:pt x="181" y="213"/>
                  </a:cubicBezTo>
                  <a:cubicBezTo>
                    <a:pt x="184" y="217"/>
                    <a:pt x="189" y="217"/>
                    <a:pt x="192" y="213"/>
                  </a:cubicBezTo>
                  <a:cubicBezTo>
                    <a:pt x="205" y="201"/>
                    <a:pt x="211" y="185"/>
                    <a:pt x="211" y="169"/>
                  </a:cubicBezTo>
                  <a:cubicBezTo>
                    <a:pt x="211" y="153"/>
                    <a:pt x="205" y="137"/>
                    <a:pt x="192" y="125"/>
                  </a:cubicBezTo>
                  <a:cubicBezTo>
                    <a:pt x="189" y="121"/>
                    <a:pt x="184" y="121"/>
                    <a:pt x="181" y="125"/>
                  </a:cubicBezTo>
                  <a:cubicBezTo>
                    <a:pt x="178" y="128"/>
                    <a:pt x="178" y="133"/>
                    <a:pt x="181" y="136"/>
                  </a:cubicBezTo>
                  <a:cubicBezTo>
                    <a:pt x="190" y="145"/>
                    <a:pt x="195" y="157"/>
                    <a:pt x="195" y="169"/>
                  </a:cubicBezTo>
                  <a:cubicBezTo>
                    <a:pt x="195" y="181"/>
                    <a:pt x="190" y="193"/>
                    <a:pt x="181" y="202"/>
                  </a:cubicBezTo>
                  <a:cubicBezTo>
                    <a:pt x="180" y="204"/>
                    <a:pt x="179" y="206"/>
                    <a:pt x="179" y="208"/>
                  </a:cubicBezTo>
                  <a:close/>
                  <a:moveTo>
                    <a:pt x="401" y="67"/>
                  </a:moveTo>
                  <a:cubicBezTo>
                    <a:pt x="406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2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2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6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3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7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3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250" y="271"/>
                  </a:moveTo>
                  <a:cubicBezTo>
                    <a:pt x="279" y="243"/>
                    <a:pt x="293" y="206"/>
                    <a:pt x="293" y="169"/>
                  </a:cubicBezTo>
                  <a:cubicBezTo>
                    <a:pt x="293" y="132"/>
                    <a:pt x="279" y="95"/>
                    <a:pt x="250" y="67"/>
                  </a:cubicBezTo>
                  <a:cubicBezTo>
                    <a:pt x="247" y="63"/>
                    <a:pt x="242" y="63"/>
                    <a:pt x="239" y="67"/>
                  </a:cubicBezTo>
                  <a:cubicBezTo>
                    <a:pt x="236" y="70"/>
                    <a:pt x="236" y="75"/>
                    <a:pt x="239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64" y="103"/>
                    <a:pt x="277" y="136"/>
                    <a:pt x="277" y="169"/>
                  </a:cubicBezTo>
                  <a:cubicBezTo>
                    <a:pt x="277" y="202"/>
                    <a:pt x="264" y="235"/>
                    <a:pt x="239" y="260"/>
                  </a:cubicBezTo>
                  <a:cubicBezTo>
                    <a:pt x="238" y="262"/>
                    <a:pt x="237" y="264"/>
                    <a:pt x="237" y="266"/>
                  </a:cubicBezTo>
                  <a:cubicBezTo>
                    <a:pt x="237" y="268"/>
                    <a:pt x="238" y="270"/>
                    <a:pt x="239" y="271"/>
                  </a:cubicBezTo>
                  <a:cubicBezTo>
                    <a:pt x="242" y="275"/>
                    <a:pt x="247" y="275"/>
                    <a:pt x="250" y="271"/>
                  </a:cubicBezTo>
                  <a:close/>
                  <a:moveTo>
                    <a:pt x="221" y="242"/>
                  </a:moveTo>
                  <a:cubicBezTo>
                    <a:pt x="242" y="222"/>
                    <a:pt x="252" y="196"/>
                    <a:pt x="252" y="169"/>
                  </a:cubicBezTo>
                  <a:cubicBezTo>
                    <a:pt x="252" y="142"/>
                    <a:pt x="242" y="116"/>
                    <a:pt x="221" y="96"/>
                  </a:cubicBezTo>
                  <a:cubicBezTo>
                    <a:pt x="218" y="92"/>
                    <a:pt x="213" y="92"/>
                    <a:pt x="210" y="96"/>
                  </a:cubicBezTo>
                  <a:cubicBezTo>
                    <a:pt x="207" y="99"/>
                    <a:pt x="207" y="104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27" y="124"/>
                    <a:pt x="236" y="146"/>
                    <a:pt x="236" y="169"/>
                  </a:cubicBezTo>
                  <a:cubicBezTo>
                    <a:pt x="236" y="191"/>
                    <a:pt x="227" y="214"/>
                    <a:pt x="210" y="231"/>
                  </a:cubicBezTo>
                  <a:cubicBezTo>
                    <a:pt x="209" y="233"/>
                    <a:pt x="208" y="235"/>
                    <a:pt x="208" y="237"/>
                  </a:cubicBezTo>
                  <a:cubicBezTo>
                    <a:pt x="208" y="239"/>
                    <a:pt x="209" y="241"/>
                    <a:pt x="210" y="242"/>
                  </a:cubicBezTo>
                  <a:cubicBezTo>
                    <a:pt x="213" y="246"/>
                    <a:pt x="218" y="246"/>
                    <a:pt x="221" y="242"/>
                  </a:cubicBezTo>
                  <a:close/>
                  <a:moveTo>
                    <a:pt x="123" y="151"/>
                  </a:moveTo>
                  <a:cubicBezTo>
                    <a:pt x="113" y="161"/>
                    <a:pt x="113" y="177"/>
                    <a:pt x="123" y="187"/>
                  </a:cubicBezTo>
                  <a:cubicBezTo>
                    <a:pt x="133" y="197"/>
                    <a:pt x="149" y="197"/>
                    <a:pt x="159" y="187"/>
                  </a:cubicBezTo>
                  <a:cubicBezTo>
                    <a:pt x="169" y="177"/>
                    <a:pt x="169" y="161"/>
                    <a:pt x="159" y="151"/>
                  </a:cubicBezTo>
                  <a:cubicBezTo>
                    <a:pt x="149" y="141"/>
                    <a:pt x="133" y="141"/>
                    <a:pt x="123" y="151"/>
                  </a:cubicBez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3" name="Line 59"/>
          <p:cNvSpPr>
            <a:spLocks noChangeShapeType="1"/>
          </p:cNvSpPr>
          <p:nvPr/>
        </p:nvSpPr>
        <p:spPr bwMode="auto">
          <a:xfrm flipV="1">
            <a:off x="5959475" y="3578225"/>
            <a:ext cx="649288" cy="238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Line 60"/>
          <p:cNvSpPr>
            <a:spLocks noChangeShapeType="1"/>
          </p:cNvSpPr>
          <p:nvPr/>
        </p:nvSpPr>
        <p:spPr bwMode="auto">
          <a:xfrm flipH="1" flipV="1">
            <a:off x="7118350" y="3578225"/>
            <a:ext cx="606425" cy="17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Cell alternatives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0875" y="4876800"/>
            <a:ext cx="76467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Small cells are </a:t>
            </a:r>
            <a:r>
              <a:rPr lang="en-US" sz="2000" dirty="0"/>
              <a:t>operator-controlled, low-powered radio access nodes,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which </a:t>
            </a:r>
            <a:r>
              <a:rPr lang="en-US" sz="2000" dirty="0"/>
              <a:t>typically have a range from 10 </a:t>
            </a:r>
            <a:r>
              <a:rPr lang="en-US" sz="2000" dirty="0" err="1"/>
              <a:t>metres</a:t>
            </a:r>
            <a:r>
              <a:rPr lang="en-US" sz="2000" dirty="0"/>
              <a:t> to several hundred </a:t>
            </a:r>
            <a:r>
              <a:rPr lang="en-US" sz="2000" dirty="0" err="1" smtClean="0"/>
              <a:t>metres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They may be a complete </a:t>
            </a:r>
            <a:r>
              <a:rPr lang="en-US" sz="2000" dirty="0" err="1" smtClean="0"/>
              <a:t>basestation</a:t>
            </a:r>
            <a:r>
              <a:rPr lang="en-US" sz="2000" dirty="0" smtClean="0"/>
              <a:t> (distributed as on the left) or </a:t>
            </a:r>
            <a:br>
              <a:rPr lang="en-US" sz="2000" dirty="0" smtClean="0"/>
            </a:br>
            <a:r>
              <a:rPr lang="en-US" sz="2000" dirty="0" smtClean="0"/>
              <a:t>just the radio/antenna (common as on the right) </a:t>
            </a:r>
            <a:r>
              <a:rPr lang="en-US" sz="2000" dirty="0"/>
              <a:t>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493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di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90" y="4567424"/>
            <a:ext cx="8803820" cy="189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152150"/>
            <a:ext cx="8449100" cy="5157225"/>
          </a:xfrm>
        </p:spPr>
        <p:txBody>
          <a:bodyPr/>
          <a:lstStyle/>
          <a:p>
            <a:r>
              <a:rPr lang="en-US" sz="2800" dirty="0" smtClean="0"/>
              <a:t>Approved MEF Specifications</a:t>
            </a:r>
          </a:p>
          <a:p>
            <a:r>
              <a:rPr lang="en-US" sz="2800" dirty="0" smtClean="0"/>
              <a:t>Introduction</a:t>
            </a:r>
            <a:endParaRPr lang="en-US" sz="2800" dirty="0" smtClean="0"/>
          </a:p>
          <a:p>
            <a:r>
              <a:rPr lang="en-US" sz="2800" dirty="0" smtClean="0"/>
              <a:t>Small Cell Background</a:t>
            </a:r>
          </a:p>
          <a:p>
            <a:r>
              <a:rPr lang="en-US" sz="2800" dirty="0" smtClean="0"/>
              <a:t>MEF On-Going Work </a:t>
            </a:r>
          </a:p>
          <a:p>
            <a:r>
              <a:rPr lang="en-US" sz="2800" dirty="0" smtClean="0"/>
              <a:t>Small Cell Radio Coordination</a:t>
            </a:r>
          </a:p>
          <a:p>
            <a:r>
              <a:rPr lang="en-US" sz="2800" dirty="0" smtClean="0"/>
              <a:t>MEF 22.1.1 amendment</a:t>
            </a:r>
          </a:p>
          <a:p>
            <a:r>
              <a:rPr lang="en-US" sz="2800" dirty="0" smtClean="0"/>
              <a:t>Summary </a:t>
            </a:r>
            <a:endParaRPr lang="en-US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0264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Generalized BS aggregation</a:t>
            </a: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11268" name="Freeform 76"/>
          <p:cNvSpPr>
            <a:spLocks/>
          </p:cNvSpPr>
          <p:nvPr/>
        </p:nvSpPr>
        <p:spPr bwMode="auto">
          <a:xfrm>
            <a:off x="2890837" y="2573338"/>
            <a:ext cx="203200" cy="1035050"/>
          </a:xfrm>
          <a:custGeom>
            <a:avLst/>
            <a:gdLst>
              <a:gd name="T0" fmla="*/ 2147483647 w 355"/>
              <a:gd name="T1" fmla="*/ 2147483647 h 565"/>
              <a:gd name="T2" fmla="*/ 2147483647 w 355"/>
              <a:gd name="T3" fmla="*/ 2147483647 h 565"/>
              <a:gd name="T4" fmla="*/ 0 w 355"/>
              <a:gd name="T5" fmla="*/ 0 h 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" h="565">
                <a:moveTo>
                  <a:pt x="355" y="565"/>
                </a:moveTo>
                <a:lnTo>
                  <a:pt x="1" y="561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A9D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2684462" y="3562350"/>
            <a:ext cx="431800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1100" b="1">
                <a:solidFill>
                  <a:schemeClr val="tx2"/>
                </a:solidFill>
              </a:rPr>
              <a:t>CSAG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1270" name="Freeform 14"/>
          <p:cNvSpPr>
            <a:spLocks/>
          </p:cNvSpPr>
          <p:nvPr/>
        </p:nvSpPr>
        <p:spPr bwMode="auto">
          <a:xfrm>
            <a:off x="1981200" y="3268663"/>
            <a:ext cx="719137" cy="652462"/>
          </a:xfrm>
          <a:custGeom>
            <a:avLst/>
            <a:gdLst>
              <a:gd name="T0" fmla="*/ 2147483647 w 355"/>
              <a:gd name="T1" fmla="*/ 2147483647 h 565"/>
              <a:gd name="T2" fmla="*/ 2147483647 w 355"/>
              <a:gd name="T3" fmla="*/ 2147483647 h 565"/>
              <a:gd name="T4" fmla="*/ 0 w 355"/>
              <a:gd name="T5" fmla="*/ 0 h 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" h="565">
                <a:moveTo>
                  <a:pt x="355" y="565"/>
                </a:moveTo>
                <a:lnTo>
                  <a:pt x="1" y="561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1271" name="Text Box 37"/>
          <p:cNvSpPr txBox="1">
            <a:spLocks noChangeArrowheads="1"/>
          </p:cNvSpPr>
          <p:nvPr/>
        </p:nvSpPr>
        <p:spPr bwMode="auto">
          <a:xfrm>
            <a:off x="2935287" y="1538288"/>
            <a:ext cx="4524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/>
              <a:t>LTE</a:t>
            </a:r>
          </a:p>
        </p:txBody>
      </p:sp>
      <p:sp>
        <p:nvSpPr>
          <p:cNvPr id="11272" name="Freeform 76"/>
          <p:cNvSpPr>
            <a:spLocks/>
          </p:cNvSpPr>
          <p:nvPr/>
        </p:nvSpPr>
        <p:spPr bwMode="auto">
          <a:xfrm>
            <a:off x="2295525" y="2706688"/>
            <a:ext cx="404812" cy="1035050"/>
          </a:xfrm>
          <a:custGeom>
            <a:avLst/>
            <a:gdLst>
              <a:gd name="T0" fmla="*/ 2147483647 w 355"/>
              <a:gd name="T1" fmla="*/ 2147483647 h 565"/>
              <a:gd name="T2" fmla="*/ 2147483647 w 355"/>
              <a:gd name="T3" fmla="*/ 2147483647 h 565"/>
              <a:gd name="T4" fmla="*/ 0 w 355"/>
              <a:gd name="T5" fmla="*/ 0 h 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" h="565">
                <a:moveTo>
                  <a:pt x="355" y="565"/>
                </a:moveTo>
                <a:lnTo>
                  <a:pt x="1" y="561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A9D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1273" name="Freeform 78"/>
          <p:cNvSpPr>
            <a:spLocks/>
          </p:cNvSpPr>
          <p:nvPr/>
        </p:nvSpPr>
        <p:spPr bwMode="auto">
          <a:xfrm>
            <a:off x="1395412" y="3470275"/>
            <a:ext cx="1304925" cy="541338"/>
          </a:xfrm>
          <a:custGeom>
            <a:avLst/>
            <a:gdLst>
              <a:gd name="T0" fmla="*/ 2147483647 w 355"/>
              <a:gd name="T1" fmla="*/ 2147483647 h 565"/>
              <a:gd name="T2" fmla="*/ 2147483647 w 355"/>
              <a:gd name="T3" fmla="*/ 2147483647 h 565"/>
              <a:gd name="T4" fmla="*/ 0 w 355"/>
              <a:gd name="T5" fmla="*/ 0 h 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" h="565">
                <a:moveTo>
                  <a:pt x="355" y="565"/>
                </a:moveTo>
                <a:lnTo>
                  <a:pt x="1" y="561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pic>
        <p:nvPicPr>
          <p:cNvPr id="11274" name="Picture 30" descr="wire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223963"/>
            <a:ext cx="6762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58"/>
          <p:cNvSpPr>
            <a:spLocks noChangeArrowheads="1"/>
          </p:cNvSpPr>
          <p:nvPr/>
        </p:nvSpPr>
        <p:spPr bwMode="auto">
          <a:xfrm>
            <a:off x="565150" y="1223963"/>
            <a:ext cx="2987675" cy="32385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/>
              <a:t>RAN BS site</a:t>
            </a:r>
          </a:p>
        </p:txBody>
      </p:sp>
      <p:pic>
        <p:nvPicPr>
          <p:cNvPr id="11276" name="Picture 59" descr="cloud - 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24440" r="990" b="9776"/>
          <a:stretch>
            <a:fillRect/>
          </a:stretch>
        </p:blipFill>
        <p:spPr bwMode="auto">
          <a:xfrm>
            <a:off x="3568700" y="2933700"/>
            <a:ext cx="26543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Line 61"/>
          <p:cNvSpPr>
            <a:spLocks noChangeShapeType="1"/>
          </p:cNvSpPr>
          <p:nvPr/>
        </p:nvSpPr>
        <p:spPr bwMode="auto">
          <a:xfrm>
            <a:off x="3284537" y="3997325"/>
            <a:ext cx="496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62"/>
          <p:cNvSpPr>
            <a:spLocks noChangeShapeType="1"/>
          </p:cNvSpPr>
          <p:nvPr/>
        </p:nvSpPr>
        <p:spPr bwMode="auto">
          <a:xfrm>
            <a:off x="3568700" y="3900488"/>
            <a:ext cx="0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63"/>
          <p:cNvSpPr txBox="1">
            <a:spLocks noChangeArrowheads="1"/>
          </p:cNvSpPr>
          <p:nvPr/>
        </p:nvSpPr>
        <p:spPr bwMode="auto">
          <a:xfrm>
            <a:off x="3386137" y="3609975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/>
              <a:t>UNI</a:t>
            </a:r>
          </a:p>
        </p:txBody>
      </p:sp>
      <p:sp>
        <p:nvSpPr>
          <p:cNvPr id="11280" name="Text Box 64"/>
          <p:cNvSpPr txBox="1">
            <a:spLocks noChangeArrowheads="1"/>
          </p:cNvSpPr>
          <p:nvPr/>
        </p:nvSpPr>
        <p:spPr bwMode="auto">
          <a:xfrm>
            <a:off x="5910262" y="3629025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/>
              <a:t>UNI</a:t>
            </a:r>
          </a:p>
        </p:txBody>
      </p:sp>
      <p:sp>
        <p:nvSpPr>
          <p:cNvPr id="11281" name="Line 65"/>
          <p:cNvSpPr>
            <a:spLocks noChangeShapeType="1"/>
          </p:cNvSpPr>
          <p:nvPr/>
        </p:nvSpPr>
        <p:spPr bwMode="auto">
          <a:xfrm>
            <a:off x="5830887" y="3983038"/>
            <a:ext cx="496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66"/>
          <p:cNvSpPr txBox="1">
            <a:spLocks noChangeArrowheads="1"/>
          </p:cNvSpPr>
          <p:nvPr/>
        </p:nvSpPr>
        <p:spPr bwMode="auto">
          <a:xfrm>
            <a:off x="4422775" y="30622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dirty="0"/>
              <a:t>CEN</a:t>
            </a:r>
          </a:p>
        </p:txBody>
      </p:sp>
      <p:sp>
        <p:nvSpPr>
          <p:cNvPr id="11283" name="Line 67"/>
          <p:cNvSpPr>
            <a:spLocks noChangeShapeType="1"/>
          </p:cNvSpPr>
          <p:nvPr/>
        </p:nvSpPr>
        <p:spPr bwMode="auto">
          <a:xfrm>
            <a:off x="3568700" y="3892550"/>
            <a:ext cx="249396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68"/>
          <p:cNvSpPr txBox="1">
            <a:spLocks noChangeArrowheads="1"/>
          </p:cNvSpPr>
          <p:nvPr/>
        </p:nvSpPr>
        <p:spPr bwMode="auto">
          <a:xfrm>
            <a:off x="4603750" y="3622675"/>
            <a:ext cx="5445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>
                <a:solidFill>
                  <a:srgbClr val="FF0000"/>
                </a:solidFill>
              </a:rPr>
              <a:t>EVC </a:t>
            </a:r>
          </a:p>
        </p:txBody>
      </p:sp>
      <p:sp>
        <p:nvSpPr>
          <p:cNvPr id="11285" name="Line 71"/>
          <p:cNvSpPr>
            <a:spLocks noChangeShapeType="1"/>
          </p:cNvSpPr>
          <p:nvPr/>
        </p:nvSpPr>
        <p:spPr bwMode="auto">
          <a:xfrm>
            <a:off x="6088062" y="3902075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73"/>
          <p:cNvSpPr txBox="1">
            <a:spLocks noChangeArrowheads="1"/>
          </p:cNvSpPr>
          <p:nvPr/>
        </p:nvSpPr>
        <p:spPr bwMode="auto">
          <a:xfrm>
            <a:off x="6134100" y="3927475"/>
            <a:ext cx="392112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18288" rIns="18288" bIns="182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/>
              <a:t>UNI-C</a:t>
            </a:r>
          </a:p>
        </p:txBody>
      </p:sp>
      <p:sp>
        <p:nvSpPr>
          <p:cNvPr id="11287" name="Text Box 75"/>
          <p:cNvSpPr txBox="1">
            <a:spLocks noChangeArrowheads="1"/>
          </p:cNvSpPr>
          <p:nvPr/>
        </p:nvSpPr>
        <p:spPr bwMode="auto">
          <a:xfrm>
            <a:off x="3117850" y="3927475"/>
            <a:ext cx="392112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18288" rIns="18288" bIns="182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/>
              <a:t>UNI-C</a:t>
            </a:r>
          </a:p>
        </p:txBody>
      </p:sp>
      <p:sp>
        <p:nvSpPr>
          <p:cNvPr id="11288" name="Text Box 77"/>
          <p:cNvSpPr txBox="1">
            <a:spLocks noChangeArrowheads="1"/>
          </p:cNvSpPr>
          <p:nvPr/>
        </p:nvSpPr>
        <p:spPr bwMode="auto">
          <a:xfrm>
            <a:off x="3657600" y="3927475"/>
            <a:ext cx="392112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18288" rIns="18288" bIns="182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/>
              <a:t>UNI-N</a:t>
            </a:r>
          </a:p>
        </p:txBody>
      </p:sp>
      <p:sp>
        <p:nvSpPr>
          <p:cNvPr id="11289" name="Text Box 78"/>
          <p:cNvSpPr txBox="1">
            <a:spLocks noChangeArrowheads="1"/>
          </p:cNvSpPr>
          <p:nvPr/>
        </p:nvSpPr>
        <p:spPr bwMode="auto">
          <a:xfrm>
            <a:off x="5638800" y="3927475"/>
            <a:ext cx="392112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18288" rIns="18288" bIns="182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/>
              <a:t>UNI-N</a:t>
            </a:r>
          </a:p>
        </p:txBody>
      </p:sp>
      <p:pic>
        <p:nvPicPr>
          <p:cNvPr id="11290" name="Picture 30" descr="wire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078038"/>
            <a:ext cx="6778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30" descr="wire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2" y="1312863"/>
            <a:ext cx="6762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30" descr="wire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97063"/>
            <a:ext cx="6762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3" name="Freeform 76"/>
          <p:cNvSpPr>
            <a:spLocks/>
          </p:cNvSpPr>
          <p:nvPr/>
        </p:nvSpPr>
        <p:spPr bwMode="auto">
          <a:xfrm flipV="1">
            <a:off x="2352675" y="4232275"/>
            <a:ext cx="366712" cy="1138238"/>
          </a:xfrm>
          <a:custGeom>
            <a:avLst/>
            <a:gdLst>
              <a:gd name="T0" fmla="*/ 2147483647 w 355"/>
              <a:gd name="T1" fmla="*/ 2147483647 h 565"/>
              <a:gd name="T2" fmla="*/ 2147483647 w 355"/>
              <a:gd name="T3" fmla="*/ 2147483647 h 565"/>
              <a:gd name="T4" fmla="*/ 0 w 355"/>
              <a:gd name="T5" fmla="*/ 0 h 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" h="565">
                <a:moveTo>
                  <a:pt x="355" y="565"/>
                </a:moveTo>
                <a:lnTo>
                  <a:pt x="1" y="561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A9D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1294" name="Freeform 78"/>
          <p:cNvSpPr>
            <a:spLocks/>
          </p:cNvSpPr>
          <p:nvPr/>
        </p:nvSpPr>
        <p:spPr bwMode="auto">
          <a:xfrm flipV="1">
            <a:off x="1409700" y="4164013"/>
            <a:ext cx="1285875" cy="1228725"/>
          </a:xfrm>
          <a:custGeom>
            <a:avLst/>
            <a:gdLst>
              <a:gd name="T0" fmla="*/ 2147483647 w 355"/>
              <a:gd name="T1" fmla="*/ 2147483647 h 565"/>
              <a:gd name="T2" fmla="*/ 2147483647 w 355"/>
              <a:gd name="T3" fmla="*/ 2147483647 h 565"/>
              <a:gd name="T4" fmla="*/ 0 w 355"/>
              <a:gd name="T5" fmla="*/ 0 h 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" h="565">
                <a:moveTo>
                  <a:pt x="355" y="565"/>
                </a:moveTo>
                <a:lnTo>
                  <a:pt x="1" y="561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1295" name="Rectangle 58"/>
          <p:cNvSpPr>
            <a:spLocks noChangeArrowheads="1"/>
          </p:cNvSpPr>
          <p:nvPr/>
        </p:nvSpPr>
        <p:spPr bwMode="auto">
          <a:xfrm>
            <a:off x="552450" y="4687888"/>
            <a:ext cx="2987675" cy="157638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/>
              <a:t>Small cell site</a:t>
            </a:r>
          </a:p>
        </p:txBody>
      </p:sp>
      <p:sp>
        <p:nvSpPr>
          <p:cNvPr id="11296" name="Text Box 37"/>
          <p:cNvSpPr txBox="1">
            <a:spLocks noChangeArrowheads="1"/>
          </p:cNvSpPr>
          <p:nvPr/>
        </p:nvSpPr>
        <p:spPr bwMode="auto">
          <a:xfrm>
            <a:off x="1587500" y="2206625"/>
            <a:ext cx="4524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/>
              <a:t>LTE</a:t>
            </a:r>
          </a:p>
        </p:txBody>
      </p:sp>
      <p:sp>
        <p:nvSpPr>
          <p:cNvPr id="11297" name="Text Box 37"/>
          <p:cNvSpPr txBox="1">
            <a:spLocks noChangeArrowheads="1"/>
          </p:cNvSpPr>
          <p:nvPr/>
        </p:nvSpPr>
        <p:spPr bwMode="auto">
          <a:xfrm>
            <a:off x="822325" y="2386013"/>
            <a:ext cx="630237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/>
              <a:t>CDMA</a:t>
            </a:r>
          </a:p>
        </p:txBody>
      </p:sp>
      <p:sp>
        <p:nvSpPr>
          <p:cNvPr id="11298" name="Text Box 37"/>
          <p:cNvSpPr txBox="1">
            <a:spLocks noChangeArrowheads="1"/>
          </p:cNvSpPr>
          <p:nvPr/>
        </p:nvSpPr>
        <p:spPr bwMode="auto">
          <a:xfrm>
            <a:off x="1903412" y="1633538"/>
            <a:ext cx="4524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/>
              <a:t>GSM</a:t>
            </a:r>
          </a:p>
        </p:txBody>
      </p:sp>
      <p:sp>
        <p:nvSpPr>
          <p:cNvPr id="11299" name="Text Box 37"/>
          <p:cNvSpPr txBox="1">
            <a:spLocks noChangeArrowheads="1"/>
          </p:cNvSpPr>
          <p:nvPr/>
        </p:nvSpPr>
        <p:spPr bwMode="auto">
          <a:xfrm>
            <a:off x="1270000" y="6008688"/>
            <a:ext cx="4524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/>
              <a:t>LTE</a:t>
            </a:r>
          </a:p>
        </p:txBody>
      </p:sp>
      <p:sp>
        <p:nvSpPr>
          <p:cNvPr id="11300" name="Text Box 37"/>
          <p:cNvSpPr txBox="1">
            <a:spLocks noChangeArrowheads="1"/>
          </p:cNvSpPr>
          <p:nvPr/>
        </p:nvSpPr>
        <p:spPr bwMode="auto">
          <a:xfrm>
            <a:off x="2206625" y="6002338"/>
            <a:ext cx="4540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/>
              <a:t>LTE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441825" y="5710238"/>
            <a:ext cx="13954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 dirty="0"/>
              <a:t>Mobile Operator A</a:t>
            </a:r>
          </a:p>
        </p:txBody>
      </p:sp>
      <p:sp>
        <p:nvSpPr>
          <p:cNvPr id="11302" name="Text Box 37"/>
          <p:cNvSpPr txBox="1">
            <a:spLocks noChangeArrowheads="1"/>
          </p:cNvSpPr>
          <p:nvPr/>
        </p:nvSpPr>
        <p:spPr bwMode="auto">
          <a:xfrm>
            <a:off x="4425950" y="5964238"/>
            <a:ext cx="16478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/>
              <a:t>Mobile Operator  B</a:t>
            </a:r>
          </a:p>
        </p:txBody>
      </p:sp>
      <p:pic>
        <p:nvPicPr>
          <p:cNvPr id="11303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5335588"/>
            <a:ext cx="25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04" name="Group 46"/>
          <p:cNvGrpSpPr>
            <a:grpSpLocks/>
          </p:cNvGrpSpPr>
          <p:nvPr/>
        </p:nvGrpSpPr>
        <p:grpSpPr bwMode="auto">
          <a:xfrm>
            <a:off x="1003300" y="5222875"/>
            <a:ext cx="719137" cy="815975"/>
            <a:chOff x="881590" y="4427500"/>
            <a:chExt cx="990110" cy="995805"/>
          </a:xfrm>
        </p:grpSpPr>
        <p:pic>
          <p:nvPicPr>
            <p:cNvPr id="11309" name="Picture 6" descr="Medium Enterpri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38" y="4665662"/>
              <a:ext cx="809662" cy="75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0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590" y="4427500"/>
              <a:ext cx="711690" cy="71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305" name="Straight Connector 3"/>
          <p:cNvCxnSpPr>
            <a:cxnSpLocks noChangeShapeType="1"/>
            <a:stCxn id="11302" idx="3"/>
          </p:cNvCxnSpPr>
          <p:nvPr/>
        </p:nvCxnSpPr>
        <p:spPr bwMode="auto">
          <a:xfrm>
            <a:off x="6073775" y="6080125"/>
            <a:ext cx="5556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5729287" y="6065838"/>
            <a:ext cx="596900" cy="0"/>
          </a:xfrm>
          <a:prstGeom prst="line">
            <a:avLst/>
          </a:prstGeom>
          <a:ln w="41275">
            <a:solidFill>
              <a:srgbClr val="00A9D4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5729287" y="5826125"/>
            <a:ext cx="596900" cy="0"/>
          </a:xfrm>
          <a:prstGeom prst="line">
            <a:avLst/>
          </a:prstGeom>
          <a:ln w="41275">
            <a:solidFill>
              <a:srgbClr val="F08A00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08" name="Rectangle 58"/>
          <p:cNvSpPr>
            <a:spLocks noChangeArrowheads="1"/>
          </p:cNvSpPr>
          <p:nvPr/>
        </p:nvSpPr>
        <p:spPr bwMode="auto">
          <a:xfrm>
            <a:off x="4425950" y="5029201"/>
            <a:ext cx="2203450" cy="12271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i="1"/>
              <a:t>Legend</a:t>
            </a: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4435474" y="5476081"/>
            <a:ext cx="27273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900" b="1" dirty="0" smtClean="0"/>
              <a:t>CSAG- Cell Site Aggregation Gateway</a:t>
            </a:r>
            <a:endParaRPr lang="en-US" sz="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60282" y="1237224"/>
            <a:ext cx="5066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CSAG may be used by the mobile operator to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ggregate backhaul traffic before the MEF UNI.</a:t>
            </a:r>
          </a:p>
          <a:p>
            <a:r>
              <a:rPr lang="en-US" sz="2000" dirty="0" smtClean="0"/>
              <a:t>The aggregation may be L2 or L3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60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CEN and non-CEN hybrid</a:t>
            </a:r>
          </a:p>
        </p:txBody>
      </p:sp>
      <p:pic>
        <p:nvPicPr>
          <p:cNvPr id="12291" name="Picture 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449388"/>
            <a:ext cx="770731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1"/>
          <p:cNvGrpSpPr>
            <a:grpSpLocks/>
          </p:cNvGrpSpPr>
          <p:nvPr/>
        </p:nvGrpSpPr>
        <p:grpSpPr bwMode="auto">
          <a:xfrm>
            <a:off x="115888" y="4314825"/>
            <a:ext cx="8893175" cy="1889125"/>
            <a:chOff x="116505" y="4314793"/>
            <a:chExt cx="8892558" cy="1889125"/>
          </a:xfrm>
        </p:grpSpPr>
        <p:pic>
          <p:nvPicPr>
            <p:cNvPr id="12294" name="Picture 10" descr="cloud - pla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3563458" y="4464115"/>
              <a:ext cx="2139332" cy="160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0" descr="cloud - pla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5562600" y="4449730"/>
              <a:ext cx="2641600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Rectangle 11"/>
            <p:cNvSpPr>
              <a:spLocks noChangeArrowheads="1"/>
            </p:cNvSpPr>
            <p:nvPr/>
          </p:nvSpPr>
          <p:spPr bwMode="auto">
            <a:xfrm>
              <a:off x="8035925" y="4332255"/>
              <a:ext cx="973138" cy="1647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US" sz="1200"/>
                <a:t>Mobile Network RAN NC site</a:t>
              </a:r>
            </a:p>
          </p:txBody>
        </p:sp>
        <p:sp>
          <p:nvSpPr>
            <p:cNvPr id="12297" name="Line 12"/>
            <p:cNvSpPr>
              <a:spLocks noChangeShapeType="1"/>
            </p:cNvSpPr>
            <p:nvPr/>
          </p:nvSpPr>
          <p:spPr bwMode="auto">
            <a:xfrm>
              <a:off x="5278438" y="5545105"/>
              <a:ext cx="496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3"/>
            <p:cNvSpPr>
              <a:spLocks noChangeShapeType="1"/>
            </p:cNvSpPr>
            <p:nvPr/>
          </p:nvSpPr>
          <p:spPr bwMode="auto">
            <a:xfrm>
              <a:off x="5562600" y="5448268"/>
              <a:ext cx="0" cy="2174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Text Box 14"/>
            <p:cNvSpPr txBox="1">
              <a:spLocks noChangeArrowheads="1"/>
            </p:cNvSpPr>
            <p:nvPr/>
          </p:nvSpPr>
          <p:spPr bwMode="auto">
            <a:xfrm>
              <a:off x="5337175" y="5240305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</a:t>
              </a:r>
            </a:p>
          </p:txBody>
        </p:sp>
        <p:sp>
          <p:nvSpPr>
            <p:cNvPr id="12300" name="Text Box 15"/>
            <p:cNvSpPr txBox="1">
              <a:spLocks noChangeArrowheads="1"/>
            </p:cNvSpPr>
            <p:nvPr/>
          </p:nvSpPr>
          <p:spPr bwMode="auto">
            <a:xfrm>
              <a:off x="7904163" y="5176805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</a:t>
              </a:r>
            </a:p>
          </p:txBody>
        </p:sp>
        <p:sp>
          <p:nvSpPr>
            <p:cNvPr id="12301" name="Line 16"/>
            <p:cNvSpPr>
              <a:spLocks noChangeShapeType="1"/>
            </p:cNvSpPr>
            <p:nvPr/>
          </p:nvSpPr>
          <p:spPr bwMode="auto">
            <a:xfrm>
              <a:off x="7824788" y="5530818"/>
              <a:ext cx="496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17"/>
            <p:cNvSpPr txBox="1">
              <a:spLocks noChangeArrowheads="1"/>
            </p:cNvSpPr>
            <p:nvPr/>
          </p:nvSpPr>
          <p:spPr bwMode="auto">
            <a:xfrm>
              <a:off x="6416675" y="457831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800"/>
                <a:t>CEN</a:t>
              </a:r>
            </a:p>
          </p:txBody>
        </p:sp>
        <p:sp>
          <p:nvSpPr>
            <p:cNvPr id="12303" name="Line 18"/>
            <p:cNvSpPr>
              <a:spLocks noChangeShapeType="1"/>
            </p:cNvSpPr>
            <p:nvPr/>
          </p:nvSpPr>
          <p:spPr bwMode="auto">
            <a:xfrm>
              <a:off x="5562600" y="5440330"/>
              <a:ext cx="24939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19"/>
            <p:cNvSpPr txBox="1">
              <a:spLocks noChangeArrowheads="1"/>
            </p:cNvSpPr>
            <p:nvPr/>
          </p:nvSpPr>
          <p:spPr bwMode="auto">
            <a:xfrm>
              <a:off x="6556375" y="5454225"/>
              <a:ext cx="50045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200">
                  <a:solidFill>
                    <a:srgbClr val="FF0000"/>
                  </a:solidFill>
                </a:rPr>
                <a:t>EVC</a:t>
              </a:r>
            </a:p>
          </p:txBody>
        </p:sp>
        <p:sp>
          <p:nvSpPr>
            <p:cNvPr id="12305" name="Text Box 21"/>
            <p:cNvSpPr txBox="1">
              <a:spLocks noChangeArrowheads="1"/>
            </p:cNvSpPr>
            <p:nvPr/>
          </p:nvSpPr>
          <p:spPr bwMode="auto">
            <a:xfrm>
              <a:off x="8288338" y="5753068"/>
              <a:ext cx="517525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700"/>
                <a:t>RAN CE</a:t>
              </a:r>
            </a:p>
          </p:txBody>
        </p:sp>
        <p:sp>
          <p:nvSpPr>
            <p:cNvPr id="12306" name="Line 22"/>
            <p:cNvSpPr>
              <a:spLocks noChangeShapeType="1"/>
            </p:cNvSpPr>
            <p:nvPr/>
          </p:nvSpPr>
          <p:spPr bwMode="auto">
            <a:xfrm>
              <a:off x="8037513" y="5449855"/>
              <a:ext cx="0" cy="215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07" name="Picture 23" descr="Switch 3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5170455"/>
              <a:ext cx="32067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 Box 24"/>
            <p:cNvSpPr txBox="1">
              <a:spLocks noChangeArrowheads="1"/>
            </p:cNvSpPr>
            <p:nvPr/>
          </p:nvSpPr>
          <p:spPr bwMode="auto">
            <a:xfrm>
              <a:off x="8128000" y="5440330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UNI-C</a:t>
              </a:r>
            </a:p>
          </p:txBody>
        </p:sp>
        <p:sp>
          <p:nvSpPr>
            <p:cNvPr id="12309" name="Text Box 26"/>
            <p:cNvSpPr txBox="1">
              <a:spLocks noChangeArrowheads="1"/>
            </p:cNvSpPr>
            <p:nvPr/>
          </p:nvSpPr>
          <p:spPr bwMode="auto">
            <a:xfrm>
              <a:off x="5111750" y="5475255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UNI-C</a:t>
              </a:r>
            </a:p>
          </p:txBody>
        </p:sp>
        <p:sp>
          <p:nvSpPr>
            <p:cNvPr id="12310" name="Text Box 35"/>
            <p:cNvSpPr txBox="1">
              <a:spLocks noChangeArrowheads="1"/>
            </p:cNvSpPr>
            <p:nvPr/>
          </p:nvSpPr>
          <p:spPr bwMode="auto">
            <a:xfrm>
              <a:off x="5607050" y="5475255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UNI-N</a:t>
              </a:r>
            </a:p>
          </p:txBody>
        </p:sp>
        <p:sp>
          <p:nvSpPr>
            <p:cNvPr id="12311" name="Text Box 36"/>
            <p:cNvSpPr txBox="1">
              <a:spLocks noChangeArrowheads="1"/>
            </p:cNvSpPr>
            <p:nvPr/>
          </p:nvSpPr>
          <p:spPr bwMode="auto">
            <a:xfrm>
              <a:off x="7588250" y="5475255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UNI-N</a:t>
              </a:r>
            </a:p>
          </p:txBody>
        </p:sp>
        <p:sp>
          <p:nvSpPr>
            <p:cNvPr id="12312" name="Rectangle 9"/>
            <p:cNvSpPr>
              <a:spLocks noChangeArrowheads="1"/>
            </p:cNvSpPr>
            <p:nvPr/>
          </p:nvSpPr>
          <p:spPr bwMode="auto">
            <a:xfrm>
              <a:off x="116505" y="4314793"/>
              <a:ext cx="974725" cy="164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US" sz="1200"/>
                <a:t>Mobile Network RAN BS site</a:t>
              </a:r>
            </a:p>
          </p:txBody>
        </p:sp>
        <p:pic>
          <p:nvPicPr>
            <p:cNvPr id="12313" name="Picture 10" descr="cloud - pla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1107105" y="4449730"/>
              <a:ext cx="2641600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Line 12"/>
            <p:cNvSpPr>
              <a:spLocks noChangeShapeType="1"/>
            </p:cNvSpPr>
            <p:nvPr/>
          </p:nvSpPr>
          <p:spPr bwMode="auto">
            <a:xfrm>
              <a:off x="822943" y="5545105"/>
              <a:ext cx="496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13"/>
            <p:cNvSpPr>
              <a:spLocks noChangeShapeType="1"/>
            </p:cNvSpPr>
            <p:nvPr/>
          </p:nvSpPr>
          <p:spPr bwMode="auto">
            <a:xfrm>
              <a:off x="1107105" y="5448268"/>
              <a:ext cx="0" cy="2174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 Box 14"/>
            <p:cNvSpPr txBox="1">
              <a:spLocks noChangeArrowheads="1"/>
            </p:cNvSpPr>
            <p:nvPr/>
          </p:nvSpPr>
          <p:spPr bwMode="auto">
            <a:xfrm>
              <a:off x="881680" y="5240305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</a:t>
              </a:r>
            </a:p>
          </p:txBody>
        </p:sp>
        <p:sp>
          <p:nvSpPr>
            <p:cNvPr id="12317" name="Text Box 15"/>
            <p:cNvSpPr txBox="1">
              <a:spLocks noChangeArrowheads="1"/>
            </p:cNvSpPr>
            <p:nvPr/>
          </p:nvSpPr>
          <p:spPr bwMode="auto">
            <a:xfrm>
              <a:off x="3448668" y="5176805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</a:t>
              </a:r>
            </a:p>
          </p:txBody>
        </p:sp>
        <p:sp>
          <p:nvSpPr>
            <p:cNvPr id="12318" name="Line 16"/>
            <p:cNvSpPr>
              <a:spLocks noChangeShapeType="1"/>
            </p:cNvSpPr>
            <p:nvPr/>
          </p:nvSpPr>
          <p:spPr bwMode="auto">
            <a:xfrm>
              <a:off x="3369293" y="5530818"/>
              <a:ext cx="496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Text Box 17"/>
            <p:cNvSpPr txBox="1">
              <a:spLocks noChangeArrowheads="1"/>
            </p:cNvSpPr>
            <p:nvPr/>
          </p:nvSpPr>
          <p:spPr bwMode="auto">
            <a:xfrm>
              <a:off x="1961180" y="457831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800"/>
                <a:t>CEN</a:t>
              </a:r>
            </a:p>
          </p:txBody>
        </p:sp>
        <p:sp>
          <p:nvSpPr>
            <p:cNvPr id="12320" name="Line 18"/>
            <p:cNvSpPr>
              <a:spLocks noChangeShapeType="1"/>
            </p:cNvSpPr>
            <p:nvPr/>
          </p:nvSpPr>
          <p:spPr bwMode="auto">
            <a:xfrm>
              <a:off x="1107105" y="5440330"/>
              <a:ext cx="24939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Text Box 19"/>
            <p:cNvSpPr txBox="1">
              <a:spLocks noChangeArrowheads="1"/>
            </p:cNvSpPr>
            <p:nvPr/>
          </p:nvSpPr>
          <p:spPr bwMode="auto">
            <a:xfrm>
              <a:off x="2100880" y="5454225"/>
              <a:ext cx="50045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200">
                  <a:solidFill>
                    <a:srgbClr val="FF0000"/>
                  </a:solidFill>
                </a:rPr>
                <a:t>EVC</a:t>
              </a:r>
            </a:p>
          </p:txBody>
        </p:sp>
        <p:sp>
          <p:nvSpPr>
            <p:cNvPr id="12322" name="Text Box 20"/>
            <p:cNvSpPr txBox="1">
              <a:spLocks noChangeArrowheads="1"/>
            </p:cNvSpPr>
            <p:nvPr/>
          </p:nvSpPr>
          <p:spPr bwMode="auto">
            <a:xfrm>
              <a:off x="283193" y="5765768"/>
              <a:ext cx="517525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700"/>
                <a:t>RAN CE</a:t>
              </a:r>
            </a:p>
          </p:txBody>
        </p:sp>
        <p:sp>
          <p:nvSpPr>
            <p:cNvPr id="12323" name="Line 22"/>
            <p:cNvSpPr>
              <a:spLocks noChangeShapeType="1"/>
            </p:cNvSpPr>
            <p:nvPr/>
          </p:nvSpPr>
          <p:spPr bwMode="auto">
            <a:xfrm>
              <a:off x="3582018" y="5449855"/>
              <a:ext cx="0" cy="215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Text Box 24"/>
            <p:cNvSpPr txBox="1">
              <a:spLocks noChangeArrowheads="1"/>
            </p:cNvSpPr>
            <p:nvPr/>
          </p:nvSpPr>
          <p:spPr bwMode="auto">
            <a:xfrm>
              <a:off x="3672505" y="5440330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UNI-C</a:t>
              </a:r>
            </a:p>
          </p:txBody>
        </p:sp>
        <p:pic>
          <p:nvPicPr>
            <p:cNvPr id="12325" name="Picture 25" descr="Switch 1"/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43" y="5173630"/>
              <a:ext cx="4349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6" name="Text Box 26"/>
            <p:cNvSpPr txBox="1">
              <a:spLocks noChangeArrowheads="1"/>
            </p:cNvSpPr>
            <p:nvPr/>
          </p:nvSpPr>
          <p:spPr bwMode="auto">
            <a:xfrm>
              <a:off x="656255" y="5475255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UNI-C</a:t>
              </a:r>
            </a:p>
          </p:txBody>
        </p:sp>
        <p:pic>
          <p:nvPicPr>
            <p:cNvPr id="12327" name="Picture 28" descr="wireles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80" y="4721193"/>
              <a:ext cx="400050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8" name="Text Box 35"/>
            <p:cNvSpPr txBox="1">
              <a:spLocks noChangeArrowheads="1"/>
            </p:cNvSpPr>
            <p:nvPr/>
          </p:nvSpPr>
          <p:spPr bwMode="auto">
            <a:xfrm>
              <a:off x="1151555" y="5475255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UNI-N</a:t>
              </a:r>
            </a:p>
          </p:txBody>
        </p:sp>
        <p:sp>
          <p:nvSpPr>
            <p:cNvPr id="12329" name="Text Box 36"/>
            <p:cNvSpPr txBox="1">
              <a:spLocks noChangeArrowheads="1"/>
            </p:cNvSpPr>
            <p:nvPr/>
          </p:nvSpPr>
          <p:spPr bwMode="auto">
            <a:xfrm>
              <a:off x="3132755" y="5475255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000"/>
                <a:t>UNI-N</a:t>
              </a:r>
            </a:p>
          </p:txBody>
        </p:sp>
        <p:sp>
          <p:nvSpPr>
            <p:cNvPr id="12330" name="Text Box 17"/>
            <p:cNvSpPr txBox="1">
              <a:spLocks noChangeArrowheads="1"/>
            </p:cNvSpPr>
            <p:nvPr/>
          </p:nvSpPr>
          <p:spPr bwMode="auto">
            <a:xfrm>
              <a:off x="4054682" y="4898297"/>
              <a:ext cx="108395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600" b="1"/>
                <a:t>Non-MEF</a:t>
              </a:r>
              <a:br>
                <a:rPr lang="en-US" sz="1600" b="1"/>
              </a:br>
              <a:r>
                <a:rPr lang="en-US" sz="1600" b="1"/>
                <a:t>  service</a:t>
              </a:r>
            </a:p>
          </p:txBody>
        </p:sp>
        <p:sp>
          <p:nvSpPr>
            <p:cNvPr id="12331" name="Text Box 17"/>
            <p:cNvSpPr txBox="1">
              <a:spLocks noChangeArrowheads="1"/>
            </p:cNvSpPr>
            <p:nvPr/>
          </p:nvSpPr>
          <p:spPr bwMode="auto">
            <a:xfrm>
              <a:off x="4285031" y="5627276"/>
              <a:ext cx="6735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200"/>
                <a:t>e.g., IP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667" y="838200"/>
            <a:ext cx="8314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MEF MBH can be part of a multi-technology end-to-end backhaul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14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50" name="Rectangle 27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en-US" sz="3500" dirty="0" smtClean="0"/>
              <a:t>Backhaul with Small Cell Extension Use Cases </a:t>
            </a:r>
            <a:endParaRPr lang="en-US" sz="3500" dirty="0"/>
          </a:p>
        </p:txBody>
      </p:sp>
      <p:grpSp>
        <p:nvGrpSpPr>
          <p:cNvPr id="131" name="Group 53"/>
          <p:cNvGrpSpPr>
            <a:grpSpLocks/>
          </p:cNvGrpSpPr>
          <p:nvPr/>
        </p:nvGrpSpPr>
        <p:grpSpPr bwMode="auto">
          <a:xfrm>
            <a:off x="490934" y="1345409"/>
            <a:ext cx="7947025" cy="2282826"/>
            <a:chOff x="357" y="1621"/>
            <a:chExt cx="5006" cy="1438"/>
          </a:xfrm>
        </p:grpSpPr>
        <p:sp>
          <p:nvSpPr>
            <p:cNvPr id="132" name="Rectangle 3"/>
            <p:cNvSpPr>
              <a:spLocks noChangeArrowheads="1"/>
            </p:cNvSpPr>
            <p:nvPr/>
          </p:nvSpPr>
          <p:spPr bwMode="auto">
            <a:xfrm>
              <a:off x="2568" y="1621"/>
              <a:ext cx="614" cy="1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Mobile Network RAN BS site</a:t>
              </a:r>
            </a:p>
          </p:txBody>
        </p:sp>
        <p:pic>
          <p:nvPicPr>
            <p:cNvPr id="133" name="Picture 4" descr="cloud - pl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3192" y="1706"/>
              <a:ext cx="1664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5"/>
            <p:cNvSpPr>
              <a:spLocks noChangeArrowheads="1"/>
            </p:cNvSpPr>
            <p:nvPr/>
          </p:nvSpPr>
          <p:spPr bwMode="auto">
            <a:xfrm>
              <a:off x="4750" y="1632"/>
              <a:ext cx="613" cy="1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Mobile Network RAN NC site</a:t>
              </a:r>
            </a:p>
          </p:txBody>
        </p:sp>
        <p:sp>
          <p:nvSpPr>
            <p:cNvPr id="135" name="Line 6"/>
            <p:cNvSpPr>
              <a:spLocks noChangeShapeType="1"/>
            </p:cNvSpPr>
            <p:nvPr/>
          </p:nvSpPr>
          <p:spPr bwMode="auto">
            <a:xfrm>
              <a:off x="3013" y="239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3192" y="2335"/>
              <a:ext cx="0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Text Box 8"/>
            <p:cNvSpPr txBox="1">
              <a:spLocks noChangeArrowheads="1"/>
            </p:cNvSpPr>
            <p:nvPr/>
          </p:nvSpPr>
          <p:spPr bwMode="auto">
            <a:xfrm>
              <a:off x="3050" y="2204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38" name="Text Box 9"/>
            <p:cNvSpPr txBox="1">
              <a:spLocks noChangeArrowheads="1"/>
            </p:cNvSpPr>
            <p:nvPr/>
          </p:nvSpPr>
          <p:spPr bwMode="auto">
            <a:xfrm>
              <a:off x="4667" y="2164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39" name="Line 10"/>
            <p:cNvSpPr>
              <a:spLocks noChangeShapeType="1"/>
            </p:cNvSpPr>
            <p:nvPr/>
          </p:nvSpPr>
          <p:spPr bwMode="auto">
            <a:xfrm>
              <a:off x="4617" y="2387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Text Box 11"/>
            <p:cNvSpPr txBox="1">
              <a:spLocks noChangeArrowheads="1"/>
            </p:cNvSpPr>
            <p:nvPr/>
          </p:nvSpPr>
          <p:spPr bwMode="auto">
            <a:xfrm>
              <a:off x="3730" y="1787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 b="0">
                  <a:solidFill>
                    <a:srgbClr val="58585A"/>
                  </a:solidFill>
                  <a:cs typeface="Arial" pitchFamily="34" charset="0"/>
                </a:rPr>
                <a:t>CEN</a:t>
              </a:r>
            </a:p>
          </p:txBody>
        </p:sp>
        <p:sp>
          <p:nvSpPr>
            <p:cNvPr id="141" name="Line 12"/>
            <p:cNvSpPr>
              <a:spLocks noChangeShapeType="1"/>
            </p:cNvSpPr>
            <p:nvPr/>
          </p:nvSpPr>
          <p:spPr bwMode="auto">
            <a:xfrm>
              <a:off x="3192" y="2330"/>
              <a:ext cx="157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Text Box 13"/>
            <p:cNvSpPr txBox="1">
              <a:spLocks noChangeArrowheads="1"/>
            </p:cNvSpPr>
            <p:nvPr/>
          </p:nvSpPr>
          <p:spPr bwMode="auto">
            <a:xfrm>
              <a:off x="3818" y="2175"/>
              <a:ext cx="4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200" b="0">
                  <a:solidFill>
                    <a:srgbClr val="FF0000"/>
                  </a:solidFill>
                  <a:cs typeface="Arial" pitchFamily="34" charset="0"/>
                </a:rPr>
                <a:t>EVC(m) 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2673" y="2535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144" name="Text Box 15"/>
            <p:cNvSpPr txBox="1">
              <a:spLocks noChangeArrowheads="1"/>
            </p:cNvSpPr>
            <p:nvPr/>
          </p:nvSpPr>
          <p:spPr bwMode="auto">
            <a:xfrm>
              <a:off x="4909" y="2527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145" name="Line 16"/>
            <p:cNvSpPr>
              <a:spLocks noChangeShapeType="1"/>
            </p:cNvSpPr>
            <p:nvPr/>
          </p:nvSpPr>
          <p:spPr bwMode="auto">
            <a:xfrm>
              <a:off x="4751" y="2336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6" name="Picture 17" descr="Switch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" y="2160"/>
              <a:ext cx="20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Text Box 18"/>
            <p:cNvSpPr txBox="1">
              <a:spLocks noChangeArrowheads="1"/>
            </p:cNvSpPr>
            <p:nvPr/>
          </p:nvSpPr>
          <p:spPr bwMode="auto">
            <a:xfrm>
              <a:off x="4808" y="2330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pic>
          <p:nvPicPr>
            <p:cNvPr id="148" name="Picture 19" descr="Switch 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2132"/>
              <a:ext cx="27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Text Box 20"/>
            <p:cNvSpPr txBox="1">
              <a:spLocks noChangeArrowheads="1"/>
            </p:cNvSpPr>
            <p:nvPr/>
          </p:nvSpPr>
          <p:spPr bwMode="auto">
            <a:xfrm>
              <a:off x="2908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pic>
          <p:nvPicPr>
            <p:cNvPr id="150" name="Picture 21" descr="wireles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" y="1877"/>
              <a:ext cx="2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Text Box 22"/>
            <p:cNvSpPr txBox="1">
              <a:spLocks noChangeArrowheads="1"/>
            </p:cNvSpPr>
            <p:nvPr/>
          </p:nvSpPr>
          <p:spPr bwMode="auto">
            <a:xfrm>
              <a:off x="3220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152" name="Text Box 23"/>
            <p:cNvSpPr txBox="1">
              <a:spLocks noChangeArrowheads="1"/>
            </p:cNvSpPr>
            <p:nvPr/>
          </p:nvSpPr>
          <p:spPr bwMode="auto">
            <a:xfrm>
              <a:off x="4468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153" name="Rectangle 24"/>
            <p:cNvSpPr>
              <a:spLocks noChangeArrowheads="1"/>
            </p:cNvSpPr>
            <p:nvPr/>
          </p:nvSpPr>
          <p:spPr bwMode="auto">
            <a:xfrm>
              <a:off x="357" y="1649"/>
              <a:ext cx="614" cy="1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 dirty="0">
                  <a:solidFill>
                    <a:srgbClr val="58585A"/>
                  </a:solidFill>
                  <a:cs typeface="Arial" pitchFamily="34" charset="0"/>
                </a:rPr>
                <a:t>Small Cell RAN BS site</a:t>
              </a:r>
            </a:p>
          </p:txBody>
        </p:sp>
        <p:pic>
          <p:nvPicPr>
            <p:cNvPr id="154" name="Picture 25" descr="cloud - pl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981" y="1735"/>
              <a:ext cx="167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Line 26"/>
            <p:cNvSpPr>
              <a:spLocks noChangeShapeType="1"/>
            </p:cNvSpPr>
            <p:nvPr/>
          </p:nvSpPr>
          <p:spPr bwMode="auto">
            <a:xfrm>
              <a:off x="802" y="2405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27"/>
            <p:cNvSpPr>
              <a:spLocks noChangeShapeType="1"/>
            </p:cNvSpPr>
            <p:nvPr/>
          </p:nvSpPr>
          <p:spPr bwMode="auto">
            <a:xfrm>
              <a:off x="981" y="2344"/>
              <a:ext cx="0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28"/>
            <p:cNvSpPr txBox="1">
              <a:spLocks noChangeArrowheads="1"/>
            </p:cNvSpPr>
            <p:nvPr/>
          </p:nvSpPr>
          <p:spPr bwMode="auto">
            <a:xfrm>
              <a:off x="866" y="2161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58" name="Text Box 29"/>
            <p:cNvSpPr txBox="1">
              <a:spLocks noChangeArrowheads="1"/>
            </p:cNvSpPr>
            <p:nvPr/>
          </p:nvSpPr>
          <p:spPr bwMode="auto">
            <a:xfrm>
              <a:off x="2456" y="2173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59" name="Line 30"/>
            <p:cNvSpPr>
              <a:spLocks noChangeShapeType="1"/>
            </p:cNvSpPr>
            <p:nvPr/>
          </p:nvSpPr>
          <p:spPr bwMode="auto">
            <a:xfrm>
              <a:off x="2406" y="239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Text Box 31"/>
            <p:cNvSpPr txBox="1">
              <a:spLocks noChangeArrowheads="1"/>
            </p:cNvSpPr>
            <p:nvPr/>
          </p:nvSpPr>
          <p:spPr bwMode="auto">
            <a:xfrm>
              <a:off x="1519" y="1816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 b="0">
                  <a:solidFill>
                    <a:srgbClr val="58585A"/>
                  </a:solidFill>
                  <a:cs typeface="Arial" pitchFamily="34" charset="0"/>
                </a:rPr>
                <a:t>CEN</a:t>
              </a:r>
            </a:p>
          </p:txBody>
        </p:sp>
        <p:sp>
          <p:nvSpPr>
            <p:cNvPr id="161" name="Line 32"/>
            <p:cNvSpPr>
              <a:spLocks noChangeShapeType="1"/>
            </p:cNvSpPr>
            <p:nvPr/>
          </p:nvSpPr>
          <p:spPr bwMode="auto">
            <a:xfrm>
              <a:off x="981" y="2339"/>
              <a:ext cx="157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Text Box 33"/>
            <p:cNvSpPr txBox="1">
              <a:spLocks noChangeArrowheads="1"/>
            </p:cNvSpPr>
            <p:nvPr/>
          </p:nvSpPr>
          <p:spPr bwMode="auto">
            <a:xfrm>
              <a:off x="1633" y="2169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200" b="0">
                  <a:solidFill>
                    <a:srgbClr val="FF0000"/>
                  </a:solidFill>
                  <a:cs typeface="Arial" pitchFamily="34" charset="0"/>
                </a:rPr>
                <a:t>EVC(s) </a:t>
              </a:r>
            </a:p>
          </p:txBody>
        </p:sp>
        <p:sp>
          <p:nvSpPr>
            <p:cNvPr id="163" name="Text Box 34"/>
            <p:cNvSpPr txBox="1">
              <a:spLocks noChangeArrowheads="1"/>
            </p:cNvSpPr>
            <p:nvPr/>
          </p:nvSpPr>
          <p:spPr bwMode="auto">
            <a:xfrm>
              <a:off x="462" y="2544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164" name="Line 35"/>
            <p:cNvSpPr>
              <a:spLocks noChangeShapeType="1"/>
            </p:cNvSpPr>
            <p:nvPr/>
          </p:nvSpPr>
          <p:spPr bwMode="auto">
            <a:xfrm>
              <a:off x="2568" y="2345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Text Box 36"/>
            <p:cNvSpPr txBox="1">
              <a:spLocks noChangeArrowheads="1"/>
            </p:cNvSpPr>
            <p:nvPr/>
          </p:nvSpPr>
          <p:spPr bwMode="auto">
            <a:xfrm>
              <a:off x="259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sp>
          <p:nvSpPr>
            <p:cNvPr id="166" name="Text Box 37"/>
            <p:cNvSpPr txBox="1">
              <a:spLocks noChangeArrowheads="1"/>
            </p:cNvSpPr>
            <p:nvPr/>
          </p:nvSpPr>
          <p:spPr bwMode="auto">
            <a:xfrm>
              <a:off x="69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sp>
          <p:nvSpPr>
            <p:cNvPr id="167" name="Text Box 38"/>
            <p:cNvSpPr txBox="1">
              <a:spLocks noChangeArrowheads="1"/>
            </p:cNvSpPr>
            <p:nvPr/>
          </p:nvSpPr>
          <p:spPr bwMode="auto">
            <a:xfrm>
              <a:off x="103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168" name="Text Box 39"/>
            <p:cNvSpPr txBox="1">
              <a:spLocks noChangeArrowheads="1"/>
            </p:cNvSpPr>
            <p:nvPr/>
          </p:nvSpPr>
          <p:spPr bwMode="auto">
            <a:xfrm>
              <a:off x="2285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pic>
          <p:nvPicPr>
            <p:cNvPr id="169" name="Picture 168" descr="wireless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" y="2103"/>
              <a:ext cx="230" cy="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0" name="Group 41"/>
            <p:cNvGrpSpPr>
              <a:grpSpLocks/>
            </p:cNvGrpSpPr>
            <p:nvPr/>
          </p:nvGrpSpPr>
          <p:grpSpPr bwMode="auto">
            <a:xfrm>
              <a:off x="2738" y="2188"/>
              <a:ext cx="2448" cy="456"/>
              <a:chOff x="2738" y="2188"/>
              <a:chExt cx="2448" cy="456"/>
            </a:xfrm>
          </p:grpSpPr>
          <p:sp>
            <p:nvSpPr>
              <p:cNvPr id="174" name="Freeform 42"/>
              <p:cNvSpPr>
                <a:spLocks/>
              </p:cNvSpPr>
              <p:nvPr/>
            </p:nvSpPr>
            <p:spPr bwMode="auto">
              <a:xfrm>
                <a:off x="2738" y="2188"/>
                <a:ext cx="2448" cy="297"/>
              </a:xfrm>
              <a:custGeom>
                <a:avLst/>
                <a:gdLst>
                  <a:gd name="T0" fmla="*/ 57 w 2448"/>
                  <a:gd name="T1" fmla="*/ 0 h 297"/>
                  <a:gd name="T2" fmla="*/ 340 w 2448"/>
                  <a:gd name="T3" fmla="*/ 255 h 297"/>
                  <a:gd name="T4" fmla="*/ 2098 w 2448"/>
                  <a:gd name="T5" fmla="*/ 255 h 297"/>
                  <a:gd name="T6" fmla="*/ 2438 w 2448"/>
                  <a:gd name="T7" fmla="*/ 57 h 2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48" h="297">
                    <a:moveTo>
                      <a:pt x="57" y="0"/>
                    </a:moveTo>
                    <a:cubicBezTo>
                      <a:pt x="28" y="106"/>
                      <a:pt x="0" y="213"/>
                      <a:pt x="340" y="255"/>
                    </a:cubicBezTo>
                    <a:cubicBezTo>
                      <a:pt x="680" y="297"/>
                      <a:pt x="1748" y="288"/>
                      <a:pt x="2098" y="255"/>
                    </a:cubicBezTo>
                    <a:cubicBezTo>
                      <a:pt x="2448" y="222"/>
                      <a:pt x="2381" y="90"/>
                      <a:pt x="2438" y="57"/>
                    </a:cubicBezTo>
                  </a:path>
                </a:pathLst>
              </a:custGeom>
              <a:noFill/>
              <a:ln w="25400" cap="flat" cmpd="sng">
                <a:solidFill>
                  <a:srgbClr val="00956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anchor="ctr"/>
              <a:lstStyle/>
              <a:p>
                <a:endParaRPr lang="en-US"/>
              </a:p>
            </p:txBody>
          </p:sp>
          <p:sp>
            <p:nvSpPr>
              <p:cNvPr id="175" name="Text Box 43"/>
              <p:cNvSpPr txBox="1">
                <a:spLocks noChangeArrowheads="1"/>
              </p:cNvSpPr>
              <p:nvPr/>
            </p:nvSpPr>
            <p:spPr bwMode="auto">
              <a:xfrm>
                <a:off x="3844" y="2471"/>
                <a:ext cx="2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956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CA" altLang="en-US" sz="1200">
                    <a:solidFill>
                      <a:srgbClr val="00625F"/>
                    </a:solidFill>
                    <a:cs typeface="Arial" pitchFamily="34" charset="0"/>
                  </a:rPr>
                  <a:t>S1</a:t>
                </a:r>
                <a:endParaRPr lang="en-US" altLang="en-US" sz="1200">
                  <a:solidFill>
                    <a:srgbClr val="00625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1" name="Freeform 44"/>
            <p:cNvSpPr>
              <a:spLocks/>
            </p:cNvSpPr>
            <p:nvPr/>
          </p:nvSpPr>
          <p:spPr bwMode="auto">
            <a:xfrm>
              <a:off x="442" y="2188"/>
              <a:ext cx="4763" cy="297"/>
            </a:xfrm>
            <a:custGeom>
              <a:avLst/>
              <a:gdLst>
                <a:gd name="T0" fmla="*/ 216 w 2448"/>
                <a:gd name="T1" fmla="*/ 0 h 297"/>
                <a:gd name="T2" fmla="*/ 1288 w 2448"/>
                <a:gd name="T3" fmla="*/ 255 h 297"/>
                <a:gd name="T4" fmla="*/ 7942 w 2448"/>
                <a:gd name="T5" fmla="*/ 255 h 297"/>
                <a:gd name="T6" fmla="*/ 9230 w 2448"/>
                <a:gd name="T7" fmla="*/ 57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8" h="297">
                  <a:moveTo>
                    <a:pt x="57" y="0"/>
                  </a:moveTo>
                  <a:cubicBezTo>
                    <a:pt x="28" y="106"/>
                    <a:pt x="0" y="213"/>
                    <a:pt x="340" y="255"/>
                  </a:cubicBezTo>
                  <a:cubicBezTo>
                    <a:pt x="680" y="297"/>
                    <a:pt x="1748" y="288"/>
                    <a:pt x="2098" y="255"/>
                  </a:cubicBezTo>
                  <a:cubicBezTo>
                    <a:pt x="2448" y="222"/>
                    <a:pt x="2381" y="90"/>
                    <a:pt x="2438" y="57"/>
                  </a:cubicBezTo>
                </a:path>
              </a:pathLst>
            </a:custGeom>
            <a:noFill/>
            <a:ln w="25400" cap="flat" cmpd="sng">
              <a:solidFill>
                <a:srgbClr val="00956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anchor="ctr"/>
            <a:lstStyle/>
            <a:p>
              <a:endParaRPr lang="en-US"/>
            </a:p>
          </p:txBody>
        </p:sp>
        <p:sp>
          <p:nvSpPr>
            <p:cNvPr id="172" name="Text Box 51"/>
            <p:cNvSpPr txBox="1">
              <a:spLocks noChangeArrowheads="1"/>
            </p:cNvSpPr>
            <p:nvPr/>
          </p:nvSpPr>
          <p:spPr bwMode="auto">
            <a:xfrm>
              <a:off x="3718" y="2867"/>
              <a:ext cx="6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400" dirty="0">
                  <a:solidFill>
                    <a:srgbClr val="00A9D4"/>
                  </a:solidFill>
                  <a:cs typeface="Arial" pitchFamily="34" charset="0"/>
                </a:rPr>
                <a:t>Backhaul</a:t>
              </a:r>
              <a:endParaRPr lang="en-US" altLang="en-US" sz="1400" dirty="0">
                <a:solidFill>
                  <a:srgbClr val="00A9D4"/>
                </a:solidFill>
                <a:cs typeface="Arial" pitchFamily="34" charset="0"/>
              </a:endParaRPr>
            </a:p>
          </p:txBody>
        </p:sp>
        <p:sp>
          <p:nvSpPr>
            <p:cNvPr id="173" name="Text Box 52"/>
            <p:cNvSpPr txBox="1">
              <a:spLocks noChangeArrowheads="1"/>
            </p:cNvSpPr>
            <p:nvPr/>
          </p:nvSpPr>
          <p:spPr bwMode="auto">
            <a:xfrm>
              <a:off x="1464" y="2847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400" dirty="0" err="1">
                  <a:solidFill>
                    <a:srgbClr val="E32119"/>
                  </a:solidFill>
                  <a:cs typeface="Arial" pitchFamily="34" charset="0"/>
                </a:rPr>
                <a:t>Midhaul</a:t>
              </a:r>
              <a:endParaRPr lang="en-US" altLang="en-US" sz="1400" dirty="0">
                <a:solidFill>
                  <a:srgbClr val="E32119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465534" y="4073467"/>
            <a:ext cx="7947025" cy="2312988"/>
            <a:chOff x="357" y="1621"/>
            <a:chExt cx="5006" cy="1457"/>
          </a:xfrm>
        </p:grpSpPr>
        <p:sp>
          <p:nvSpPr>
            <p:cNvPr id="54" name="Rectangle 3"/>
            <p:cNvSpPr>
              <a:spLocks noChangeArrowheads="1"/>
            </p:cNvSpPr>
            <p:nvPr/>
          </p:nvSpPr>
          <p:spPr bwMode="auto">
            <a:xfrm>
              <a:off x="2568" y="1621"/>
              <a:ext cx="614" cy="1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Mobile Network RAN BS site</a:t>
              </a:r>
            </a:p>
          </p:txBody>
        </p:sp>
        <p:pic>
          <p:nvPicPr>
            <p:cNvPr id="55" name="Picture 4" descr="cloud - pl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3192" y="1706"/>
              <a:ext cx="1664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4750" y="1632"/>
              <a:ext cx="613" cy="1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Mobile Network RAN NC site</a:t>
              </a: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3013" y="239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>
              <a:off x="3192" y="2335"/>
              <a:ext cx="0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3050" y="2204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4667" y="2164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4617" y="2387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3730" y="1787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 b="0">
                  <a:solidFill>
                    <a:srgbClr val="58585A"/>
                  </a:solidFill>
                  <a:cs typeface="Arial" pitchFamily="34" charset="0"/>
                </a:rPr>
                <a:t>CEN</a:t>
              </a: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3192" y="2330"/>
              <a:ext cx="157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3818" y="2175"/>
              <a:ext cx="4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200" b="0">
                  <a:solidFill>
                    <a:srgbClr val="FF0000"/>
                  </a:solidFill>
                  <a:cs typeface="Arial" pitchFamily="34" charset="0"/>
                </a:rPr>
                <a:t>EVC(m) 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2673" y="2535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4909" y="2527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>
              <a:off x="4751" y="2336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" name="Picture 17" descr="Switch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" y="2160"/>
              <a:ext cx="20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4808" y="2330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pic>
          <p:nvPicPr>
            <p:cNvPr id="70" name="Picture 19" descr="Switch 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2132"/>
              <a:ext cx="27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2908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pic>
          <p:nvPicPr>
            <p:cNvPr id="72" name="Picture 21" descr="wireles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" y="1877"/>
              <a:ext cx="2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3220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4468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357" y="1649"/>
              <a:ext cx="614" cy="1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Small Cell RAN BS site</a:t>
              </a:r>
            </a:p>
          </p:txBody>
        </p:sp>
        <p:pic>
          <p:nvPicPr>
            <p:cNvPr id="76" name="Picture 25" descr="cloud - pl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981" y="1735"/>
              <a:ext cx="167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802" y="2405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981" y="2344"/>
              <a:ext cx="0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866" y="2161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2456" y="2173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2406" y="239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1519" y="1816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 b="0">
                  <a:solidFill>
                    <a:srgbClr val="58585A"/>
                  </a:solidFill>
                  <a:cs typeface="Arial" pitchFamily="34" charset="0"/>
                </a:rPr>
                <a:t>CEN</a:t>
              </a: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981" y="2339"/>
              <a:ext cx="157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33"/>
            <p:cNvSpPr txBox="1">
              <a:spLocks noChangeArrowheads="1"/>
            </p:cNvSpPr>
            <p:nvPr/>
          </p:nvSpPr>
          <p:spPr bwMode="auto">
            <a:xfrm>
              <a:off x="1633" y="2169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200" b="0">
                  <a:solidFill>
                    <a:srgbClr val="FF0000"/>
                  </a:solidFill>
                  <a:cs typeface="Arial" pitchFamily="34" charset="0"/>
                </a:rPr>
                <a:t>EVC(s) </a:t>
              </a:r>
            </a:p>
          </p:txBody>
        </p:sp>
        <p:sp>
          <p:nvSpPr>
            <p:cNvPr id="85" name="Text Box 34"/>
            <p:cNvSpPr txBox="1">
              <a:spLocks noChangeArrowheads="1"/>
            </p:cNvSpPr>
            <p:nvPr/>
          </p:nvSpPr>
          <p:spPr bwMode="auto">
            <a:xfrm>
              <a:off x="462" y="2544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2568" y="2345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36"/>
            <p:cNvSpPr txBox="1">
              <a:spLocks noChangeArrowheads="1"/>
            </p:cNvSpPr>
            <p:nvPr/>
          </p:nvSpPr>
          <p:spPr bwMode="auto">
            <a:xfrm>
              <a:off x="259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69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sp>
          <p:nvSpPr>
            <p:cNvPr id="89" name="Text Box 38"/>
            <p:cNvSpPr txBox="1">
              <a:spLocks noChangeArrowheads="1"/>
            </p:cNvSpPr>
            <p:nvPr/>
          </p:nvSpPr>
          <p:spPr bwMode="auto">
            <a:xfrm>
              <a:off x="103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90" name="Text Box 39"/>
            <p:cNvSpPr txBox="1">
              <a:spLocks noChangeArrowheads="1"/>
            </p:cNvSpPr>
            <p:nvPr/>
          </p:nvSpPr>
          <p:spPr bwMode="auto">
            <a:xfrm>
              <a:off x="2285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pic>
          <p:nvPicPr>
            <p:cNvPr id="91" name="Picture 90" descr="wireless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" y="2103"/>
              <a:ext cx="230" cy="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2" name="Group 41"/>
            <p:cNvGrpSpPr>
              <a:grpSpLocks/>
            </p:cNvGrpSpPr>
            <p:nvPr/>
          </p:nvGrpSpPr>
          <p:grpSpPr bwMode="auto">
            <a:xfrm>
              <a:off x="2738" y="2188"/>
              <a:ext cx="2448" cy="456"/>
              <a:chOff x="2738" y="2188"/>
              <a:chExt cx="2448" cy="456"/>
            </a:xfrm>
          </p:grpSpPr>
          <p:sp>
            <p:nvSpPr>
              <p:cNvPr id="98" name="Freeform 42"/>
              <p:cNvSpPr>
                <a:spLocks/>
              </p:cNvSpPr>
              <p:nvPr/>
            </p:nvSpPr>
            <p:spPr bwMode="auto">
              <a:xfrm>
                <a:off x="2738" y="2188"/>
                <a:ext cx="2448" cy="297"/>
              </a:xfrm>
              <a:custGeom>
                <a:avLst/>
                <a:gdLst>
                  <a:gd name="T0" fmla="*/ 57 w 2448"/>
                  <a:gd name="T1" fmla="*/ 0 h 297"/>
                  <a:gd name="T2" fmla="*/ 340 w 2448"/>
                  <a:gd name="T3" fmla="*/ 255 h 297"/>
                  <a:gd name="T4" fmla="*/ 2098 w 2448"/>
                  <a:gd name="T5" fmla="*/ 255 h 297"/>
                  <a:gd name="T6" fmla="*/ 2438 w 2448"/>
                  <a:gd name="T7" fmla="*/ 57 h 2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48" h="297">
                    <a:moveTo>
                      <a:pt x="57" y="0"/>
                    </a:moveTo>
                    <a:cubicBezTo>
                      <a:pt x="28" y="106"/>
                      <a:pt x="0" y="213"/>
                      <a:pt x="340" y="255"/>
                    </a:cubicBezTo>
                    <a:cubicBezTo>
                      <a:pt x="680" y="297"/>
                      <a:pt x="1748" y="288"/>
                      <a:pt x="2098" y="255"/>
                    </a:cubicBezTo>
                    <a:cubicBezTo>
                      <a:pt x="2448" y="222"/>
                      <a:pt x="2381" y="90"/>
                      <a:pt x="2438" y="57"/>
                    </a:cubicBezTo>
                  </a:path>
                </a:pathLst>
              </a:custGeom>
              <a:noFill/>
              <a:ln w="25400" cap="flat" cmpd="sng">
                <a:solidFill>
                  <a:srgbClr val="00956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anchor="ctr"/>
              <a:lstStyle/>
              <a:p>
                <a:endParaRPr lang="en-US"/>
              </a:p>
            </p:txBody>
          </p:sp>
          <p:sp>
            <p:nvSpPr>
              <p:cNvPr id="99" name="Text Box 43"/>
              <p:cNvSpPr txBox="1">
                <a:spLocks noChangeArrowheads="1"/>
              </p:cNvSpPr>
              <p:nvPr/>
            </p:nvSpPr>
            <p:spPr bwMode="auto">
              <a:xfrm>
                <a:off x="3844" y="2471"/>
                <a:ext cx="2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956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CA" altLang="en-US" sz="1200">
                    <a:solidFill>
                      <a:srgbClr val="00625F"/>
                    </a:solidFill>
                    <a:cs typeface="Arial" pitchFamily="34" charset="0"/>
                  </a:rPr>
                  <a:t>S1</a:t>
                </a:r>
                <a:endParaRPr lang="en-US" altLang="en-US" sz="1200">
                  <a:solidFill>
                    <a:srgbClr val="00625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3" name="Freeform 44"/>
            <p:cNvSpPr>
              <a:spLocks/>
            </p:cNvSpPr>
            <p:nvPr/>
          </p:nvSpPr>
          <p:spPr bwMode="auto">
            <a:xfrm>
              <a:off x="442" y="2188"/>
              <a:ext cx="4763" cy="297"/>
            </a:xfrm>
            <a:custGeom>
              <a:avLst/>
              <a:gdLst>
                <a:gd name="T0" fmla="*/ 216 w 2448"/>
                <a:gd name="T1" fmla="*/ 0 h 297"/>
                <a:gd name="T2" fmla="*/ 1288 w 2448"/>
                <a:gd name="T3" fmla="*/ 255 h 297"/>
                <a:gd name="T4" fmla="*/ 7942 w 2448"/>
                <a:gd name="T5" fmla="*/ 255 h 297"/>
                <a:gd name="T6" fmla="*/ 9230 w 2448"/>
                <a:gd name="T7" fmla="*/ 57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8" h="297">
                  <a:moveTo>
                    <a:pt x="57" y="0"/>
                  </a:moveTo>
                  <a:cubicBezTo>
                    <a:pt x="28" y="106"/>
                    <a:pt x="0" y="213"/>
                    <a:pt x="340" y="255"/>
                  </a:cubicBezTo>
                  <a:cubicBezTo>
                    <a:pt x="680" y="297"/>
                    <a:pt x="1748" y="288"/>
                    <a:pt x="2098" y="255"/>
                  </a:cubicBezTo>
                  <a:cubicBezTo>
                    <a:pt x="2448" y="222"/>
                    <a:pt x="2381" y="90"/>
                    <a:pt x="2438" y="57"/>
                  </a:cubicBezTo>
                </a:path>
              </a:pathLst>
            </a:custGeom>
            <a:noFill/>
            <a:ln w="25400" cap="flat" cmpd="sng">
              <a:solidFill>
                <a:srgbClr val="00956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anchor="ctr"/>
            <a:lstStyle/>
            <a:p>
              <a:endParaRPr lang="en-US"/>
            </a:p>
          </p:txBody>
        </p:sp>
        <p:sp>
          <p:nvSpPr>
            <p:cNvPr id="94" name="Freeform 45"/>
            <p:cNvSpPr>
              <a:spLocks/>
            </p:cNvSpPr>
            <p:nvPr/>
          </p:nvSpPr>
          <p:spPr bwMode="auto">
            <a:xfrm>
              <a:off x="461" y="2188"/>
              <a:ext cx="2452" cy="369"/>
            </a:xfrm>
            <a:custGeom>
              <a:avLst/>
              <a:gdLst>
                <a:gd name="T0" fmla="*/ 38 w 2452"/>
                <a:gd name="T1" fmla="*/ 142 h 369"/>
                <a:gd name="T2" fmla="*/ 208 w 2452"/>
                <a:gd name="T3" fmla="*/ 284 h 369"/>
                <a:gd name="T4" fmla="*/ 1285 w 2452"/>
                <a:gd name="T5" fmla="*/ 341 h 369"/>
                <a:gd name="T6" fmla="*/ 2221 w 2452"/>
                <a:gd name="T7" fmla="*/ 341 h 369"/>
                <a:gd name="T8" fmla="*/ 2419 w 2452"/>
                <a:gd name="T9" fmla="*/ 170 h 369"/>
                <a:gd name="T10" fmla="*/ 2419 w 2452"/>
                <a:gd name="T11" fmla="*/ 0 h 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2" h="369">
                  <a:moveTo>
                    <a:pt x="38" y="142"/>
                  </a:moveTo>
                  <a:cubicBezTo>
                    <a:pt x="19" y="196"/>
                    <a:pt x="0" y="251"/>
                    <a:pt x="208" y="284"/>
                  </a:cubicBezTo>
                  <a:cubicBezTo>
                    <a:pt x="416" y="317"/>
                    <a:pt x="949" y="332"/>
                    <a:pt x="1285" y="341"/>
                  </a:cubicBezTo>
                  <a:cubicBezTo>
                    <a:pt x="1621" y="350"/>
                    <a:pt x="2032" y="369"/>
                    <a:pt x="2221" y="341"/>
                  </a:cubicBezTo>
                  <a:cubicBezTo>
                    <a:pt x="2410" y="313"/>
                    <a:pt x="2386" y="227"/>
                    <a:pt x="2419" y="170"/>
                  </a:cubicBezTo>
                  <a:cubicBezTo>
                    <a:pt x="2452" y="113"/>
                    <a:pt x="2435" y="56"/>
                    <a:pt x="2419" y="0"/>
                  </a:cubicBezTo>
                </a:path>
              </a:pathLst>
            </a:custGeom>
            <a:noFill/>
            <a:ln w="25400" cap="flat" cmpd="sng">
              <a:solidFill>
                <a:srgbClr val="8F3F7B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anchor="ctr"/>
            <a:lstStyle/>
            <a:p>
              <a:endParaRPr lang="en-US"/>
            </a:p>
          </p:txBody>
        </p:sp>
        <p:sp>
          <p:nvSpPr>
            <p:cNvPr id="95" name="Text Box 46"/>
            <p:cNvSpPr txBox="1">
              <a:spLocks noChangeArrowheads="1"/>
            </p:cNvSpPr>
            <p:nvPr/>
          </p:nvSpPr>
          <p:spPr bwMode="auto">
            <a:xfrm>
              <a:off x="1655" y="2526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200">
                  <a:solidFill>
                    <a:srgbClr val="8F3F7B"/>
                  </a:solidFill>
                  <a:cs typeface="Arial" pitchFamily="34" charset="0"/>
                </a:rPr>
                <a:t>X2</a:t>
              </a:r>
              <a:endParaRPr lang="en-US" altLang="en-US" sz="1200">
                <a:solidFill>
                  <a:srgbClr val="8F3F7B"/>
                </a:solidFill>
                <a:cs typeface="Arial" pitchFamily="34" charset="0"/>
              </a:endParaRPr>
            </a:p>
          </p:txBody>
        </p:sp>
        <p:sp>
          <p:nvSpPr>
            <p:cNvPr id="96" name="Text Box 47"/>
            <p:cNvSpPr txBox="1">
              <a:spLocks noChangeArrowheads="1"/>
            </p:cNvSpPr>
            <p:nvPr/>
          </p:nvSpPr>
          <p:spPr bwMode="auto">
            <a:xfrm>
              <a:off x="3656" y="2886"/>
              <a:ext cx="6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400" dirty="0">
                  <a:solidFill>
                    <a:srgbClr val="00A9D4"/>
                  </a:solidFill>
                  <a:cs typeface="Arial" pitchFamily="34" charset="0"/>
                </a:rPr>
                <a:t>Backhaul</a:t>
              </a:r>
              <a:endParaRPr lang="en-US" altLang="en-US" sz="1400" dirty="0">
                <a:solidFill>
                  <a:srgbClr val="00A9D4"/>
                </a:solidFill>
                <a:cs typeface="Arial" pitchFamily="34" charset="0"/>
              </a:endParaRPr>
            </a:p>
          </p:txBody>
        </p:sp>
        <p:sp>
          <p:nvSpPr>
            <p:cNvPr id="97" name="Text Box 48"/>
            <p:cNvSpPr txBox="1">
              <a:spLocks noChangeArrowheads="1"/>
            </p:cNvSpPr>
            <p:nvPr/>
          </p:nvSpPr>
          <p:spPr bwMode="auto">
            <a:xfrm>
              <a:off x="1503" y="2886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400" dirty="0" err="1">
                  <a:solidFill>
                    <a:srgbClr val="E32119"/>
                  </a:solidFill>
                  <a:cs typeface="Arial" pitchFamily="34" charset="0"/>
                </a:rPr>
                <a:t>Midhaul</a:t>
              </a:r>
              <a:endParaRPr lang="en-US" altLang="en-US" sz="1400" dirty="0">
                <a:solidFill>
                  <a:srgbClr val="E32119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2606" y="859041"/>
            <a:ext cx="328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LTE S1 Backhaul:</a:t>
            </a:r>
            <a:endParaRPr lang="en-US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62606" y="3550247"/>
            <a:ext cx="3430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LTE S1 &amp; X2 Backhaul: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92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26" name="Rectangle 5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rIns="0">
            <a:noAutofit/>
          </a:bodyPr>
          <a:lstStyle/>
          <a:p>
            <a:r>
              <a:rPr lang="en-US" sz="3500" dirty="0"/>
              <a:t>Backhaul with Small Cell Extension Use Cases </a:t>
            </a:r>
            <a:r>
              <a:rPr lang="en-US" sz="3500" dirty="0" smtClean="0"/>
              <a:t>(2)</a:t>
            </a:r>
            <a:endParaRPr lang="en-US" sz="35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487362" y="4010815"/>
            <a:ext cx="7947025" cy="2312987"/>
            <a:chOff x="566738" y="2573338"/>
            <a:chExt cx="7947025" cy="2312987"/>
          </a:xfrm>
        </p:grpSpPr>
        <p:sp>
          <p:nvSpPr>
            <p:cNvPr id="97" name="Rectangle 3"/>
            <p:cNvSpPr>
              <a:spLocks noChangeArrowheads="1"/>
            </p:cNvSpPr>
            <p:nvPr/>
          </p:nvSpPr>
          <p:spPr bwMode="auto">
            <a:xfrm>
              <a:off x="4076700" y="2573338"/>
              <a:ext cx="974725" cy="164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 dirty="0">
                  <a:solidFill>
                    <a:srgbClr val="58585A"/>
                  </a:solidFill>
                  <a:cs typeface="Arial" pitchFamily="34" charset="0"/>
                </a:rPr>
                <a:t>Mobile Network RAN BS site</a:t>
              </a:r>
            </a:p>
          </p:txBody>
        </p:sp>
        <p:pic>
          <p:nvPicPr>
            <p:cNvPr id="98" name="Picture 4" descr="cloud - pl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5067300" y="2708275"/>
              <a:ext cx="2641600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5"/>
            <p:cNvSpPr>
              <a:spLocks noChangeArrowheads="1"/>
            </p:cNvSpPr>
            <p:nvPr/>
          </p:nvSpPr>
          <p:spPr bwMode="auto">
            <a:xfrm>
              <a:off x="7540625" y="2590800"/>
              <a:ext cx="973138" cy="1647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Mobile Network RAN NC site</a:t>
              </a:r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4783138" y="3803650"/>
              <a:ext cx="496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7"/>
            <p:cNvSpPr>
              <a:spLocks noChangeShapeType="1"/>
            </p:cNvSpPr>
            <p:nvPr/>
          </p:nvSpPr>
          <p:spPr bwMode="auto">
            <a:xfrm>
              <a:off x="5067300" y="3706813"/>
              <a:ext cx="0" cy="2174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8"/>
            <p:cNvSpPr txBox="1">
              <a:spLocks noChangeArrowheads="1"/>
            </p:cNvSpPr>
            <p:nvPr/>
          </p:nvSpPr>
          <p:spPr bwMode="auto">
            <a:xfrm>
              <a:off x="4841875" y="3498850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 dirty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7408863" y="3435350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7329488" y="3789363"/>
              <a:ext cx="496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11"/>
            <p:cNvSpPr txBox="1">
              <a:spLocks noChangeArrowheads="1"/>
            </p:cNvSpPr>
            <p:nvPr/>
          </p:nvSpPr>
          <p:spPr bwMode="auto">
            <a:xfrm>
              <a:off x="5921375" y="2836863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 b="0">
                  <a:solidFill>
                    <a:srgbClr val="58585A"/>
                  </a:solidFill>
                  <a:cs typeface="Arial" pitchFamily="34" charset="0"/>
                </a:rPr>
                <a:t>CEN</a:t>
              </a:r>
            </a:p>
          </p:txBody>
        </p:sp>
        <p:sp>
          <p:nvSpPr>
            <p:cNvPr id="106" name="Line 12"/>
            <p:cNvSpPr>
              <a:spLocks noChangeShapeType="1"/>
            </p:cNvSpPr>
            <p:nvPr/>
          </p:nvSpPr>
          <p:spPr bwMode="auto">
            <a:xfrm>
              <a:off x="5067300" y="3698875"/>
              <a:ext cx="24939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Text Box 13"/>
            <p:cNvSpPr txBox="1">
              <a:spLocks noChangeArrowheads="1"/>
            </p:cNvSpPr>
            <p:nvPr/>
          </p:nvSpPr>
          <p:spPr bwMode="auto">
            <a:xfrm>
              <a:off x="6061075" y="3452813"/>
              <a:ext cx="7683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200" b="0">
                  <a:solidFill>
                    <a:srgbClr val="FF0000"/>
                  </a:solidFill>
                  <a:cs typeface="Arial" pitchFamily="34" charset="0"/>
                </a:rPr>
                <a:t>EVC(m) </a:t>
              </a:r>
            </a:p>
          </p:txBody>
        </p:sp>
        <p:sp>
          <p:nvSpPr>
            <p:cNvPr id="108" name="Text Box 14"/>
            <p:cNvSpPr txBox="1">
              <a:spLocks noChangeArrowheads="1"/>
            </p:cNvSpPr>
            <p:nvPr/>
          </p:nvSpPr>
          <p:spPr bwMode="auto">
            <a:xfrm>
              <a:off x="4243388" y="4024313"/>
              <a:ext cx="517525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109" name="Text Box 15"/>
            <p:cNvSpPr txBox="1">
              <a:spLocks noChangeArrowheads="1"/>
            </p:cNvSpPr>
            <p:nvPr/>
          </p:nvSpPr>
          <p:spPr bwMode="auto">
            <a:xfrm>
              <a:off x="7793038" y="4011613"/>
              <a:ext cx="517525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>
              <a:off x="7542213" y="3708400"/>
              <a:ext cx="0" cy="215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1" name="Picture 17" descr="Switch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513" y="3429000"/>
              <a:ext cx="32067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Text Box 18"/>
            <p:cNvSpPr txBox="1">
              <a:spLocks noChangeArrowheads="1"/>
            </p:cNvSpPr>
            <p:nvPr/>
          </p:nvSpPr>
          <p:spPr bwMode="auto">
            <a:xfrm>
              <a:off x="7632700" y="3698875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pic>
          <p:nvPicPr>
            <p:cNvPr id="113" name="Picture 19" descr="Switch 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384550"/>
              <a:ext cx="4349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Text Box 20"/>
            <p:cNvSpPr txBox="1">
              <a:spLocks noChangeArrowheads="1"/>
            </p:cNvSpPr>
            <p:nvPr/>
          </p:nvSpPr>
          <p:spPr bwMode="auto">
            <a:xfrm>
              <a:off x="4616450" y="3733800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pic>
          <p:nvPicPr>
            <p:cNvPr id="115" name="Picture 21" descr="wireles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675" y="2979738"/>
              <a:ext cx="400050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22"/>
            <p:cNvSpPr txBox="1">
              <a:spLocks noChangeArrowheads="1"/>
            </p:cNvSpPr>
            <p:nvPr/>
          </p:nvSpPr>
          <p:spPr bwMode="auto">
            <a:xfrm>
              <a:off x="5111750" y="3733800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7092950" y="3733800"/>
              <a:ext cx="392113" cy="19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118" name="Rectangle 24"/>
            <p:cNvSpPr>
              <a:spLocks noChangeArrowheads="1"/>
            </p:cNvSpPr>
            <p:nvPr/>
          </p:nvSpPr>
          <p:spPr bwMode="auto">
            <a:xfrm>
              <a:off x="566738" y="2617788"/>
              <a:ext cx="974725" cy="164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Small Cell RRU site</a:t>
              </a:r>
            </a:p>
          </p:txBody>
        </p:sp>
        <p:pic>
          <p:nvPicPr>
            <p:cNvPr id="119" name="Picture 25" descr="cloud - pl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1557338" y="2754313"/>
              <a:ext cx="2654300" cy="175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119" descr="wireless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613" y="3068638"/>
              <a:ext cx="365125" cy="630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1" name="Text Box 42"/>
            <p:cNvSpPr txBox="1">
              <a:spLocks noChangeArrowheads="1"/>
            </p:cNvSpPr>
            <p:nvPr/>
          </p:nvSpPr>
          <p:spPr bwMode="auto">
            <a:xfrm>
              <a:off x="1916113" y="3159125"/>
              <a:ext cx="1771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CA" altLang="en-US" sz="1800" b="0">
                  <a:solidFill>
                    <a:srgbClr val="58585A"/>
                  </a:solidFill>
                  <a:cs typeface="Arial" pitchFamily="34" charset="0"/>
                </a:rPr>
                <a:t>Fibre or DWDM</a:t>
              </a:r>
              <a:endParaRPr lang="en-US" altLang="en-US" sz="1800" b="0">
                <a:solidFill>
                  <a:srgbClr val="58585A"/>
                </a:solidFill>
                <a:cs typeface="Arial" pitchFamily="34" charset="0"/>
              </a:endParaRPr>
            </a:p>
          </p:txBody>
        </p:sp>
        <p:grpSp>
          <p:nvGrpSpPr>
            <p:cNvPr id="122" name="Group 45"/>
            <p:cNvGrpSpPr>
              <a:grpSpLocks/>
            </p:cNvGrpSpPr>
            <p:nvPr/>
          </p:nvGrpSpPr>
          <p:grpSpPr bwMode="auto">
            <a:xfrm>
              <a:off x="4346575" y="3473450"/>
              <a:ext cx="3886200" cy="723900"/>
              <a:chOff x="2738" y="2188"/>
              <a:chExt cx="2448" cy="456"/>
            </a:xfrm>
          </p:grpSpPr>
          <p:sp>
            <p:nvSpPr>
              <p:cNvPr id="127" name="Freeform 43"/>
              <p:cNvSpPr>
                <a:spLocks/>
              </p:cNvSpPr>
              <p:nvPr/>
            </p:nvSpPr>
            <p:spPr bwMode="auto">
              <a:xfrm>
                <a:off x="2738" y="2188"/>
                <a:ext cx="2448" cy="297"/>
              </a:xfrm>
              <a:custGeom>
                <a:avLst/>
                <a:gdLst>
                  <a:gd name="T0" fmla="*/ 57 w 2448"/>
                  <a:gd name="T1" fmla="*/ 0 h 297"/>
                  <a:gd name="T2" fmla="*/ 340 w 2448"/>
                  <a:gd name="T3" fmla="*/ 255 h 297"/>
                  <a:gd name="T4" fmla="*/ 2098 w 2448"/>
                  <a:gd name="T5" fmla="*/ 255 h 297"/>
                  <a:gd name="T6" fmla="*/ 2438 w 2448"/>
                  <a:gd name="T7" fmla="*/ 57 h 2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48" h="297">
                    <a:moveTo>
                      <a:pt x="57" y="0"/>
                    </a:moveTo>
                    <a:cubicBezTo>
                      <a:pt x="28" y="106"/>
                      <a:pt x="0" y="213"/>
                      <a:pt x="340" y="255"/>
                    </a:cubicBezTo>
                    <a:cubicBezTo>
                      <a:pt x="680" y="297"/>
                      <a:pt x="1748" y="288"/>
                      <a:pt x="2098" y="255"/>
                    </a:cubicBezTo>
                    <a:cubicBezTo>
                      <a:pt x="2448" y="222"/>
                      <a:pt x="2381" y="90"/>
                      <a:pt x="2438" y="57"/>
                    </a:cubicBezTo>
                  </a:path>
                </a:pathLst>
              </a:custGeom>
              <a:noFill/>
              <a:ln w="25400" cap="flat" cmpd="sng">
                <a:solidFill>
                  <a:srgbClr val="00956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anchor="ctr"/>
              <a:lstStyle/>
              <a:p>
                <a:endParaRPr lang="en-US"/>
              </a:p>
            </p:txBody>
          </p:sp>
          <p:sp>
            <p:nvSpPr>
              <p:cNvPr id="128" name="Text Box 44"/>
              <p:cNvSpPr txBox="1">
                <a:spLocks noChangeArrowheads="1"/>
              </p:cNvSpPr>
              <p:nvPr/>
            </p:nvSpPr>
            <p:spPr bwMode="auto">
              <a:xfrm>
                <a:off x="3844" y="2471"/>
                <a:ext cx="2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956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CA" altLang="en-US" sz="1200">
                    <a:solidFill>
                      <a:srgbClr val="00625F"/>
                    </a:solidFill>
                    <a:cs typeface="Arial" pitchFamily="34" charset="0"/>
                  </a:rPr>
                  <a:t>S1</a:t>
                </a:r>
                <a:endParaRPr lang="en-US" altLang="en-US" sz="1200">
                  <a:solidFill>
                    <a:srgbClr val="00625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3" name="Line 46"/>
            <p:cNvSpPr>
              <a:spLocks noChangeShapeType="1"/>
            </p:cNvSpPr>
            <p:nvPr/>
          </p:nvSpPr>
          <p:spPr bwMode="auto">
            <a:xfrm flipH="1">
              <a:off x="1331913" y="3698875"/>
              <a:ext cx="292576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anchor="ctr"/>
            <a:lstStyle/>
            <a:p>
              <a:endParaRPr lang="en-US"/>
            </a:p>
          </p:txBody>
        </p:sp>
        <p:sp>
          <p:nvSpPr>
            <p:cNvPr id="124" name="Text Box 47"/>
            <p:cNvSpPr txBox="1">
              <a:spLocks noChangeArrowheads="1"/>
            </p:cNvSpPr>
            <p:nvPr/>
          </p:nvSpPr>
          <p:spPr bwMode="auto">
            <a:xfrm>
              <a:off x="2493963" y="3683000"/>
              <a:ext cx="5476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200">
                  <a:solidFill>
                    <a:srgbClr val="F08A00"/>
                  </a:solidFill>
                  <a:cs typeface="Arial" pitchFamily="34" charset="0"/>
                </a:rPr>
                <a:t>CPRI</a:t>
              </a:r>
              <a:endParaRPr lang="en-US" altLang="en-US" sz="1200">
                <a:solidFill>
                  <a:srgbClr val="F08A00"/>
                </a:solidFill>
                <a:cs typeface="Arial" pitchFamily="34" charset="0"/>
              </a:endParaRPr>
            </a:p>
          </p:txBody>
        </p:sp>
        <p:sp>
          <p:nvSpPr>
            <p:cNvPr id="125" name="Text Box 48"/>
            <p:cNvSpPr txBox="1">
              <a:spLocks noChangeArrowheads="1"/>
            </p:cNvSpPr>
            <p:nvPr/>
          </p:nvSpPr>
          <p:spPr bwMode="auto">
            <a:xfrm>
              <a:off x="5832475" y="4581525"/>
              <a:ext cx="9715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400" dirty="0">
                  <a:solidFill>
                    <a:srgbClr val="00A9D4"/>
                  </a:solidFill>
                  <a:cs typeface="Arial" pitchFamily="34" charset="0"/>
                </a:rPr>
                <a:t>Backhaul</a:t>
              </a:r>
              <a:endParaRPr lang="en-US" altLang="en-US" sz="1400" dirty="0">
                <a:solidFill>
                  <a:srgbClr val="00A9D4"/>
                </a:solidFill>
                <a:cs typeface="Arial" pitchFamily="34" charset="0"/>
              </a:endParaRPr>
            </a:p>
          </p:txBody>
        </p:sp>
        <p:sp>
          <p:nvSpPr>
            <p:cNvPr id="126" name="Text Box 49"/>
            <p:cNvSpPr txBox="1">
              <a:spLocks noChangeArrowheads="1"/>
            </p:cNvSpPr>
            <p:nvPr/>
          </p:nvSpPr>
          <p:spPr bwMode="auto">
            <a:xfrm>
              <a:off x="2263774" y="4521197"/>
              <a:ext cx="10001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400" dirty="0" err="1">
                  <a:solidFill>
                    <a:srgbClr val="89BA17"/>
                  </a:solidFill>
                  <a:cs typeface="Arial" pitchFamily="34" charset="0"/>
                </a:rPr>
                <a:t>Fronthaul</a:t>
              </a:r>
              <a:endParaRPr lang="en-US" altLang="en-US" sz="1400" dirty="0">
                <a:solidFill>
                  <a:srgbClr val="89BA17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Group 49"/>
          <p:cNvGrpSpPr>
            <a:grpSpLocks/>
          </p:cNvGrpSpPr>
          <p:nvPr/>
        </p:nvGrpSpPr>
        <p:grpSpPr bwMode="auto">
          <a:xfrm>
            <a:off x="501651" y="1304132"/>
            <a:ext cx="7947025" cy="2239963"/>
            <a:chOff x="357" y="1621"/>
            <a:chExt cx="5006" cy="1411"/>
          </a:xfrm>
        </p:grpSpPr>
        <p:sp>
          <p:nvSpPr>
            <p:cNvPr id="130" name="Rectangle 3"/>
            <p:cNvSpPr>
              <a:spLocks noChangeArrowheads="1"/>
            </p:cNvSpPr>
            <p:nvPr/>
          </p:nvSpPr>
          <p:spPr bwMode="auto">
            <a:xfrm>
              <a:off x="2568" y="1621"/>
              <a:ext cx="614" cy="1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Mobile Network RAN BS site</a:t>
              </a:r>
            </a:p>
          </p:txBody>
        </p:sp>
        <p:pic>
          <p:nvPicPr>
            <p:cNvPr id="131" name="Picture 4" descr="cloud - pl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3192" y="1706"/>
              <a:ext cx="1664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Rectangle 5"/>
            <p:cNvSpPr>
              <a:spLocks noChangeArrowheads="1"/>
            </p:cNvSpPr>
            <p:nvPr/>
          </p:nvSpPr>
          <p:spPr bwMode="auto">
            <a:xfrm>
              <a:off x="4750" y="1632"/>
              <a:ext cx="613" cy="1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Mobile Network RAN NC site</a:t>
              </a:r>
            </a:p>
          </p:txBody>
        </p:sp>
        <p:sp>
          <p:nvSpPr>
            <p:cNvPr id="133" name="Line 6"/>
            <p:cNvSpPr>
              <a:spLocks noChangeShapeType="1"/>
            </p:cNvSpPr>
            <p:nvPr/>
          </p:nvSpPr>
          <p:spPr bwMode="auto">
            <a:xfrm>
              <a:off x="3013" y="239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7"/>
            <p:cNvSpPr>
              <a:spLocks noChangeShapeType="1"/>
            </p:cNvSpPr>
            <p:nvPr/>
          </p:nvSpPr>
          <p:spPr bwMode="auto">
            <a:xfrm>
              <a:off x="3192" y="2335"/>
              <a:ext cx="0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Text Box 8"/>
            <p:cNvSpPr txBox="1">
              <a:spLocks noChangeArrowheads="1"/>
            </p:cNvSpPr>
            <p:nvPr/>
          </p:nvSpPr>
          <p:spPr bwMode="auto">
            <a:xfrm>
              <a:off x="3050" y="2204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36" name="Text Box 9"/>
            <p:cNvSpPr txBox="1">
              <a:spLocks noChangeArrowheads="1"/>
            </p:cNvSpPr>
            <p:nvPr/>
          </p:nvSpPr>
          <p:spPr bwMode="auto">
            <a:xfrm>
              <a:off x="4667" y="2164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37" name="Line 10"/>
            <p:cNvSpPr>
              <a:spLocks noChangeShapeType="1"/>
            </p:cNvSpPr>
            <p:nvPr/>
          </p:nvSpPr>
          <p:spPr bwMode="auto">
            <a:xfrm>
              <a:off x="4617" y="2387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/>
          </p:nvSpPr>
          <p:spPr bwMode="auto">
            <a:xfrm>
              <a:off x="3730" y="1787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 b="0">
                  <a:solidFill>
                    <a:srgbClr val="58585A"/>
                  </a:solidFill>
                  <a:cs typeface="Arial" pitchFamily="34" charset="0"/>
                </a:rPr>
                <a:t>CEN</a:t>
              </a:r>
            </a:p>
          </p:txBody>
        </p:sp>
        <p:sp>
          <p:nvSpPr>
            <p:cNvPr id="139" name="Line 12"/>
            <p:cNvSpPr>
              <a:spLocks noChangeShapeType="1"/>
            </p:cNvSpPr>
            <p:nvPr/>
          </p:nvSpPr>
          <p:spPr bwMode="auto">
            <a:xfrm>
              <a:off x="3192" y="2330"/>
              <a:ext cx="157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Text Box 13"/>
            <p:cNvSpPr txBox="1">
              <a:spLocks noChangeArrowheads="1"/>
            </p:cNvSpPr>
            <p:nvPr/>
          </p:nvSpPr>
          <p:spPr bwMode="auto">
            <a:xfrm>
              <a:off x="3818" y="2175"/>
              <a:ext cx="4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200" b="0">
                  <a:solidFill>
                    <a:srgbClr val="FF0000"/>
                  </a:solidFill>
                  <a:cs typeface="Arial" pitchFamily="34" charset="0"/>
                </a:rPr>
                <a:t>EVC(m) </a:t>
              </a:r>
            </a:p>
          </p:txBody>
        </p:sp>
        <p:sp>
          <p:nvSpPr>
            <p:cNvPr id="141" name="Text Box 14"/>
            <p:cNvSpPr txBox="1">
              <a:spLocks noChangeArrowheads="1"/>
            </p:cNvSpPr>
            <p:nvPr/>
          </p:nvSpPr>
          <p:spPr bwMode="auto">
            <a:xfrm>
              <a:off x="2673" y="2535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142" name="Text Box 15"/>
            <p:cNvSpPr txBox="1">
              <a:spLocks noChangeArrowheads="1"/>
            </p:cNvSpPr>
            <p:nvPr/>
          </p:nvSpPr>
          <p:spPr bwMode="auto">
            <a:xfrm>
              <a:off x="4909" y="2527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143" name="Line 16"/>
            <p:cNvSpPr>
              <a:spLocks noChangeShapeType="1"/>
            </p:cNvSpPr>
            <p:nvPr/>
          </p:nvSpPr>
          <p:spPr bwMode="auto">
            <a:xfrm>
              <a:off x="4751" y="2336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4" name="Picture 17" descr="Switch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" y="2160"/>
              <a:ext cx="20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Text Box 18"/>
            <p:cNvSpPr txBox="1">
              <a:spLocks noChangeArrowheads="1"/>
            </p:cNvSpPr>
            <p:nvPr/>
          </p:nvSpPr>
          <p:spPr bwMode="auto">
            <a:xfrm>
              <a:off x="4808" y="2330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pic>
          <p:nvPicPr>
            <p:cNvPr id="146" name="Picture 19" descr="Switch 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2132"/>
              <a:ext cx="27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Text Box 20"/>
            <p:cNvSpPr txBox="1">
              <a:spLocks noChangeArrowheads="1"/>
            </p:cNvSpPr>
            <p:nvPr/>
          </p:nvSpPr>
          <p:spPr bwMode="auto">
            <a:xfrm>
              <a:off x="2908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pic>
          <p:nvPicPr>
            <p:cNvPr id="148" name="Picture 21" descr="wireles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" y="1877"/>
              <a:ext cx="2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Text Box 22"/>
            <p:cNvSpPr txBox="1">
              <a:spLocks noChangeArrowheads="1"/>
            </p:cNvSpPr>
            <p:nvPr/>
          </p:nvSpPr>
          <p:spPr bwMode="auto">
            <a:xfrm>
              <a:off x="3220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150" name="Text Box 23"/>
            <p:cNvSpPr txBox="1">
              <a:spLocks noChangeArrowheads="1"/>
            </p:cNvSpPr>
            <p:nvPr/>
          </p:nvSpPr>
          <p:spPr bwMode="auto">
            <a:xfrm>
              <a:off x="4468" y="2352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151" name="Rectangle 24"/>
            <p:cNvSpPr>
              <a:spLocks noChangeArrowheads="1"/>
            </p:cNvSpPr>
            <p:nvPr/>
          </p:nvSpPr>
          <p:spPr bwMode="auto">
            <a:xfrm>
              <a:off x="357" y="1649"/>
              <a:ext cx="614" cy="1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b="0">
                  <a:solidFill>
                    <a:srgbClr val="58585A"/>
                  </a:solidFill>
                  <a:cs typeface="Arial" pitchFamily="34" charset="0"/>
                </a:rPr>
                <a:t>Small Cell RAN BS site</a:t>
              </a:r>
            </a:p>
          </p:txBody>
        </p:sp>
        <p:pic>
          <p:nvPicPr>
            <p:cNvPr id="152" name="Picture 25" descr="cloud - pl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24440" r="990" b="9776"/>
            <a:stretch>
              <a:fillRect/>
            </a:stretch>
          </p:blipFill>
          <p:spPr bwMode="auto">
            <a:xfrm>
              <a:off x="981" y="1735"/>
              <a:ext cx="167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Line 26"/>
            <p:cNvSpPr>
              <a:spLocks noChangeShapeType="1"/>
            </p:cNvSpPr>
            <p:nvPr/>
          </p:nvSpPr>
          <p:spPr bwMode="auto">
            <a:xfrm>
              <a:off x="802" y="2405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7"/>
            <p:cNvSpPr>
              <a:spLocks noChangeShapeType="1"/>
            </p:cNvSpPr>
            <p:nvPr/>
          </p:nvSpPr>
          <p:spPr bwMode="auto">
            <a:xfrm>
              <a:off x="981" y="2344"/>
              <a:ext cx="0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Text Box 28"/>
            <p:cNvSpPr txBox="1">
              <a:spLocks noChangeArrowheads="1"/>
            </p:cNvSpPr>
            <p:nvPr/>
          </p:nvSpPr>
          <p:spPr bwMode="auto">
            <a:xfrm>
              <a:off x="866" y="2161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56" name="Text Box 29"/>
            <p:cNvSpPr txBox="1">
              <a:spLocks noChangeArrowheads="1"/>
            </p:cNvSpPr>
            <p:nvPr/>
          </p:nvSpPr>
          <p:spPr bwMode="auto">
            <a:xfrm>
              <a:off x="2456" y="2173"/>
              <a:ext cx="2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</a:t>
              </a:r>
            </a:p>
          </p:txBody>
        </p:sp>
        <p:sp>
          <p:nvSpPr>
            <p:cNvPr id="157" name="Line 30"/>
            <p:cNvSpPr>
              <a:spLocks noChangeShapeType="1"/>
            </p:cNvSpPr>
            <p:nvPr/>
          </p:nvSpPr>
          <p:spPr bwMode="auto">
            <a:xfrm>
              <a:off x="2406" y="239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Text Box 31"/>
            <p:cNvSpPr txBox="1">
              <a:spLocks noChangeArrowheads="1"/>
            </p:cNvSpPr>
            <p:nvPr/>
          </p:nvSpPr>
          <p:spPr bwMode="auto">
            <a:xfrm>
              <a:off x="1519" y="1816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 b="0">
                  <a:solidFill>
                    <a:srgbClr val="58585A"/>
                  </a:solidFill>
                  <a:cs typeface="Arial" pitchFamily="34" charset="0"/>
                </a:rPr>
                <a:t>CEN</a:t>
              </a:r>
            </a:p>
          </p:txBody>
        </p:sp>
        <p:sp>
          <p:nvSpPr>
            <p:cNvPr id="159" name="Line 32"/>
            <p:cNvSpPr>
              <a:spLocks noChangeShapeType="1"/>
            </p:cNvSpPr>
            <p:nvPr/>
          </p:nvSpPr>
          <p:spPr bwMode="auto">
            <a:xfrm>
              <a:off x="981" y="2339"/>
              <a:ext cx="157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Text Box 33"/>
            <p:cNvSpPr txBox="1">
              <a:spLocks noChangeArrowheads="1"/>
            </p:cNvSpPr>
            <p:nvPr/>
          </p:nvSpPr>
          <p:spPr bwMode="auto">
            <a:xfrm>
              <a:off x="1633" y="2169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200" b="0">
                  <a:solidFill>
                    <a:srgbClr val="FF0000"/>
                  </a:solidFill>
                  <a:cs typeface="Arial" pitchFamily="34" charset="0"/>
                </a:rPr>
                <a:t>EVC(s) </a:t>
              </a:r>
            </a:p>
          </p:txBody>
        </p:sp>
        <p:sp>
          <p:nvSpPr>
            <p:cNvPr id="161" name="Text Box 34"/>
            <p:cNvSpPr txBox="1">
              <a:spLocks noChangeArrowheads="1"/>
            </p:cNvSpPr>
            <p:nvPr/>
          </p:nvSpPr>
          <p:spPr bwMode="auto">
            <a:xfrm>
              <a:off x="462" y="2544"/>
              <a:ext cx="32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700" b="0">
                  <a:solidFill>
                    <a:srgbClr val="58585A"/>
                  </a:solidFill>
                  <a:cs typeface="Arial" pitchFamily="34" charset="0"/>
                </a:rPr>
                <a:t>RAN CE</a:t>
              </a:r>
            </a:p>
          </p:txBody>
        </p:sp>
        <p:sp>
          <p:nvSpPr>
            <p:cNvPr id="162" name="Line 35"/>
            <p:cNvSpPr>
              <a:spLocks noChangeShapeType="1"/>
            </p:cNvSpPr>
            <p:nvPr/>
          </p:nvSpPr>
          <p:spPr bwMode="auto">
            <a:xfrm>
              <a:off x="2568" y="2345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Text Box 36"/>
            <p:cNvSpPr txBox="1">
              <a:spLocks noChangeArrowheads="1"/>
            </p:cNvSpPr>
            <p:nvPr/>
          </p:nvSpPr>
          <p:spPr bwMode="auto">
            <a:xfrm>
              <a:off x="259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sp>
          <p:nvSpPr>
            <p:cNvPr id="164" name="Text Box 37"/>
            <p:cNvSpPr txBox="1">
              <a:spLocks noChangeArrowheads="1"/>
            </p:cNvSpPr>
            <p:nvPr/>
          </p:nvSpPr>
          <p:spPr bwMode="auto">
            <a:xfrm>
              <a:off x="69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UNI-C</a:t>
              </a:r>
            </a:p>
          </p:txBody>
        </p:sp>
        <p:sp>
          <p:nvSpPr>
            <p:cNvPr id="165" name="Text Box 38"/>
            <p:cNvSpPr txBox="1">
              <a:spLocks noChangeArrowheads="1"/>
            </p:cNvSpPr>
            <p:nvPr/>
          </p:nvSpPr>
          <p:spPr bwMode="auto">
            <a:xfrm>
              <a:off x="1037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sp>
          <p:nvSpPr>
            <p:cNvPr id="166" name="Text Box 39"/>
            <p:cNvSpPr txBox="1">
              <a:spLocks noChangeArrowheads="1"/>
            </p:cNvSpPr>
            <p:nvPr/>
          </p:nvSpPr>
          <p:spPr bwMode="auto">
            <a:xfrm>
              <a:off x="2285" y="2361"/>
              <a:ext cx="247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" tIns="18288" rIns="18288" bIns="1828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000" b="0">
                  <a:solidFill>
                    <a:srgbClr val="58585A"/>
                  </a:solidFill>
                  <a:cs typeface="Arial" pitchFamily="34" charset="0"/>
                </a:rPr>
                <a:t>UNI-N</a:t>
              </a:r>
            </a:p>
          </p:txBody>
        </p:sp>
        <p:pic>
          <p:nvPicPr>
            <p:cNvPr id="167" name="Picture 166" descr="wireless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" y="2103"/>
              <a:ext cx="230" cy="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8" name="Group 41"/>
            <p:cNvGrpSpPr>
              <a:grpSpLocks/>
            </p:cNvGrpSpPr>
            <p:nvPr/>
          </p:nvGrpSpPr>
          <p:grpSpPr bwMode="auto">
            <a:xfrm>
              <a:off x="2738" y="2188"/>
              <a:ext cx="2448" cy="456"/>
              <a:chOff x="2738" y="2188"/>
              <a:chExt cx="2448" cy="456"/>
            </a:xfrm>
          </p:grpSpPr>
          <p:sp>
            <p:nvSpPr>
              <p:cNvPr id="173" name="Freeform 42"/>
              <p:cNvSpPr>
                <a:spLocks/>
              </p:cNvSpPr>
              <p:nvPr/>
            </p:nvSpPr>
            <p:spPr bwMode="auto">
              <a:xfrm>
                <a:off x="2738" y="2188"/>
                <a:ext cx="2448" cy="297"/>
              </a:xfrm>
              <a:custGeom>
                <a:avLst/>
                <a:gdLst>
                  <a:gd name="T0" fmla="*/ 57 w 2448"/>
                  <a:gd name="T1" fmla="*/ 0 h 297"/>
                  <a:gd name="T2" fmla="*/ 340 w 2448"/>
                  <a:gd name="T3" fmla="*/ 255 h 297"/>
                  <a:gd name="T4" fmla="*/ 2098 w 2448"/>
                  <a:gd name="T5" fmla="*/ 255 h 297"/>
                  <a:gd name="T6" fmla="*/ 2438 w 2448"/>
                  <a:gd name="T7" fmla="*/ 57 h 2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48" h="297">
                    <a:moveTo>
                      <a:pt x="57" y="0"/>
                    </a:moveTo>
                    <a:cubicBezTo>
                      <a:pt x="28" y="106"/>
                      <a:pt x="0" y="213"/>
                      <a:pt x="340" y="255"/>
                    </a:cubicBezTo>
                    <a:cubicBezTo>
                      <a:pt x="680" y="297"/>
                      <a:pt x="1748" y="288"/>
                      <a:pt x="2098" y="255"/>
                    </a:cubicBezTo>
                    <a:cubicBezTo>
                      <a:pt x="2448" y="222"/>
                      <a:pt x="2381" y="90"/>
                      <a:pt x="2438" y="57"/>
                    </a:cubicBezTo>
                  </a:path>
                </a:pathLst>
              </a:custGeom>
              <a:noFill/>
              <a:ln w="25400" cap="flat" cmpd="sng">
                <a:solidFill>
                  <a:srgbClr val="00956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anchor="ctr"/>
              <a:lstStyle/>
              <a:p>
                <a:endParaRPr lang="en-US"/>
              </a:p>
            </p:txBody>
          </p:sp>
          <p:sp>
            <p:nvSpPr>
              <p:cNvPr id="174" name="Text Box 43"/>
              <p:cNvSpPr txBox="1">
                <a:spLocks noChangeArrowheads="1"/>
              </p:cNvSpPr>
              <p:nvPr/>
            </p:nvSpPr>
            <p:spPr bwMode="auto">
              <a:xfrm>
                <a:off x="3844" y="2471"/>
                <a:ext cx="2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956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CA" altLang="en-US" sz="1200">
                    <a:solidFill>
                      <a:srgbClr val="00625F"/>
                    </a:solidFill>
                    <a:cs typeface="Arial" pitchFamily="34" charset="0"/>
                  </a:rPr>
                  <a:t>S1</a:t>
                </a:r>
                <a:endParaRPr lang="en-US" altLang="en-US" sz="1200">
                  <a:solidFill>
                    <a:srgbClr val="00625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9" name="Freeform 45"/>
            <p:cNvSpPr>
              <a:spLocks/>
            </p:cNvSpPr>
            <p:nvPr/>
          </p:nvSpPr>
          <p:spPr bwMode="auto">
            <a:xfrm>
              <a:off x="461" y="2188"/>
              <a:ext cx="2452" cy="369"/>
            </a:xfrm>
            <a:custGeom>
              <a:avLst/>
              <a:gdLst>
                <a:gd name="T0" fmla="*/ 38 w 2452"/>
                <a:gd name="T1" fmla="*/ 142 h 369"/>
                <a:gd name="T2" fmla="*/ 208 w 2452"/>
                <a:gd name="T3" fmla="*/ 284 h 369"/>
                <a:gd name="T4" fmla="*/ 1285 w 2452"/>
                <a:gd name="T5" fmla="*/ 341 h 369"/>
                <a:gd name="T6" fmla="*/ 2221 w 2452"/>
                <a:gd name="T7" fmla="*/ 341 h 369"/>
                <a:gd name="T8" fmla="*/ 2419 w 2452"/>
                <a:gd name="T9" fmla="*/ 170 h 369"/>
                <a:gd name="T10" fmla="*/ 2419 w 2452"/>
                <a:gd name="T11" fmla="*/ 0 h 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2" h="369">
                  <a:moveTo>
                    <a:pt x="38" y="142"/>
                  </a:moveTo>
                  <a:cubicBezTo>
                    <a:pt x="19" y="196"/>
                    <a:pt x="0" y="251"/>
                    <a:pt x="208" y="284"/>
                  </a:cubicBezTo>
                  <a:cubicBezTo>
                    <a:pt x="416" y="317"/>
                    <a:pt x="949" y="332"/>
                    <a:pt x="1285" y="341"/>
                  </a:cubicBezTo>
                  <a:cubicBezTo>
                    <a:pt x="1621" y="350"/>
                    <a:pt x="2032" y="369"/>
                    <a:pt x="2221" y="341"/>
                  </a:cubicBezTo>
                  <a:cubicBezTo>
                    <a:pt x="2410" y="313"/>
                    <a:pt x="2386" y="227"/>
                    <a:pt x="2419" y="170"/>
                  </a:cubicBezTo>
                  <a:cubicBezTo>
                    <a:pt x="2452" y="113"/>
                    <a:pt x="2435" y="56"/>
                    <a:pt x="2419" y="0"/>
                  </a:cubicBezTo>
                </a:path>
              </a:pathLst>
            </a:custGeom>
            <a:noFill/>
            <a:ln w="25400" cap="flat" cmpd="sng">
              <a:solidFill>
                <a:srgbClr val="8F3F7B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anchor="ctr"/>
            <a:lstStyle/>
            <a:p>
              <a:endParaRPr lang="en-US"/>
            </a:p>
          </p:txBody>
        </p:sp>
        <p:sp>
          <p:nvSpPr>
            <p:cNvPr id="170" name="Text Box 46"/>
            <p:cNvSpPr txBox="1">
              <a:spLocks noChangeArrowheads="1"/>
            </p:cNvSpPr>
            <p:nvPr/>
          </p:nvSpPr>
          <p:spPr bwMode="auto">
            <a:xfrm>
              <a:off x="1627" y="2526"/>
              <a:ext cx="2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200">
                  <a:solidFill>
                    <a:srgbClr val="8F3F7B"/>
                  </a:solidFill>
                  <a:cs typeface="Arial" pitchFamily="34" charset="0"/>
                </a:rPr>
                <a:t>X2+</a:t>
              </a:r>
              <a:endParaRPr lang="en-US" altLang="en-US" sz="1200">
                <a:solidFill>
                  <a:srgbClr val="8F3F7B"/>
                </a:solidFill>
                <a:cs typeface="Arial" pitchFamily="34" charset="0"/>
              </a:endParaRPr>
            </a:p>
          </p:txBody>
        </p:sp>
        <p:sp>
          <p:nvSpPr>
            <p:cNvPr id="171" name="Text Box 47"/>
            <p:cNvSpPr txBox="1">
              <a:spLocks noChangeArrowheads="1"/>
            </p:cNvSpPr>
            <p:nvPr/>
          </p:nvSpPr>
          <p:spPr bwMode="auto">
            <a:xfrm>
              <a:off x="3674" y="2832"/>
              <a:ext cx="6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400" dirty="0">
                  <a:solidFill>
                    <a:srgbClr val="00A9D4"/>
                  </a:solidFill>
                  <a:cs typeface="Arial" pitchFamily="34" charset="0"/>
                </a:rPr>
                <a:t>Backhaul</a:t>
              </a:r>
              <a:endParaRPr lang="en-US" altLang="en-US" sz="1400" dirty="0">
                <a:solidFill>
                  <a:srgbClr val="00A9D4"/>
                </a:solidFill>
                <a:cs typeface="Arial" pitchFamily="34" charset="0"/>
              </a:endParaRPr>
            </a:p>
          </p:txBody>
        </p:sp>
        <p:sp>
          <p:nvSpPr>
            <p:cNvPr id="172" name="Text Box 48"/>
            <p:cNvSpPr txBox="1">
              <a:spLocks noChangeArrowheads="1"/>
            </p:cNvSpPr>
            <p:nvPr/>
          </p:nvSpPr>
          <p:spPr bwMode="auto">
            <a:xfrm>
              <a:off x="1503" y="2840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56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CA" altLang="en-US" sz="1400" dirty="0" err="1">
                  <a:solidFill>
                    <a:srgbClr val="E32119"/>
                  </a:solidFill>
                  <a:cs typeface="Arial" pitchFamily="34" charset="0"/>
                </a:rPr>
                <a:t>Midhaul</a:t>
              </a:r>
              <a:endParaRPr lang="en-US" altLang="en-US" sz="1400" dirty="0">
                <a:solidFill>
                  <a:srgbClr val="E32119"/>
                </a:solidFill>
                <a:cs typeface="Arial" pitchFamily="34" charset="0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262606" y="859041"/>
            <a:ext cx="478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LTE-A Dual Connectivity :</a:t>
            </a:r>
            <a:endParaRPr lang="en-US" sz="28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219743" y="3487595"/>
            <a:ext cx="338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CPRI &amp; Backhaul: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16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6102350" y="4689475"/>
            <a:ext cx="2532063" cy="495300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u="sng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+mj-lt"/>
              </a:rPr>
              <a:t>Transport Requirements  </a:t>
            </a:r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385763" y="1449388"/>
            <a:ext cx="538003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 marL="176213" indent="-176213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533400" indent="-1778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892175" indent="-179388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altLang="en-US" sz="2400" dirty="0"/>
              <a:t>Backhaul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US" altLang="en-US" sz="2000" dirty="0"/>
              <a:t>Macro – Core (</a:t>
            </a:r>
            <a:r>
              <a:rPr lang="en-CA" altLang="en-US" sz="2000" dirty="0" err="1"/>
              <a:t>eNB</a:t>
            </a:r>
            <a:r>
              <a:rPr lang="en-CA" altLang="en-US" sz="2000" dirty="0"/>
              <a:t> – EPC)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CA" altLang="en-US" sz="2000" dirty="0"/>
              <a:t>Packet based</a:t>
            </a:r>
          </a:p>
          <a:p>
            <a:pPr algn="l" eaLnBrk="1" hangingPunct="1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CA" altLang="en-US" sz="2400" dirty="0" err="1"/>
              <a:t>Fronthaul</a:t>
            </a:r>
            <a:endParaRPr lang="en-CA" altLang="en-US" sz="2400" dirty="0"/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CA" altLang="en-US" sz="2000" dirty="0"/>
              <a:t>Baseband – Radio Unit (Main-Remote)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CA" altLang="en-US" sz="2000" dirty="0"/>
              <a:t>Dedicated Fibre</a:t>
            </a:r>
          </a:p>
          <a:p>
            <a:pPr algn="l" eaLnBrk="1" hangingPunct="1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CA" altLang="en-US" sz="2400" dirty="0" err="1"/>
              <a:t>Midhaul</a:t>
            </a:r>
            <a:endParaRPr lang="en-CA" altLang="en-US" sz="2400" dirty="0"/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CA" altLang="en-US" sz="2000" dirty="0"/>
              <a:t>Macro – small cell (</a:t>
            </a:r>
            <a:r>
              <a:rPr lang="en-CA" altLang="en-US" sz="2000" dirty="0" err="1"/>
              <a:t>eNB-eNB</a:t>
            </a:r>
            <a:r>
              <a:rPr lang="en-CA" altLang="en-US" sz="2000" dirty="0"/>
              <a:t>)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en-CA" altLang="en-US" sz="2000" dirty="0"/>
              <a:t>Options</a:t>
            </a:r>
          </a:p>
          <a:p>
            <a:pPr lvl="2" algn="l" eaLnBrk="1" hangingPunct="1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</a:pPr>
            <a:r>
              <a:rPr lang="en-CA" altLang="en-US" sz="2000" dirty="0"/>
              <a:t>Same as backhaul</a:t>
            </a:r>
          </a:p>
          <a:p>
            <a:pPr lvl="2" algn="l" eaLnBrk="1" hangingPunct="1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</a:pPr>
            <a:r>
              <a:rPr lang="en-CA" altLang="en-US" sz="2000" dirty="0"/>
              <a:t>Support tight coordination</a:t>
            </a:r>
          </a:p>
          <a:p>
            <a:pPr lvl="2" algn="l" eaLnBrk="1" hangingPunct="1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</a:pPr>
            <a:r>
              <a:rPr lang="en-CA" altLang="en-US" sz="2000" dirty="0"/>
              <a:t>Support X2+ </a:t>
            </a:r>
            <a:endParaRPr lang="en-US" altLang="en-US" sz="2000" dirty="0"/>
          </a:p>
        </p:txBody>
      </p:sp>
      <p:sp>
        <p:nvSpPr>
          <p:cNvPr id="24581" name="Oval 15"/>
          <p:cNvSpPr>
            <a:spLocks noChangeArrowheads="1"/>
          </p:cNvSpPr>
          <p:nvPr/>
        </p:nvSpPr>
        <p:spPr bwMode="auto">
          <a:xfrm>
            <a:off x="6124575" y="1539875"/>
            <a:ext cx="2532063" cy="854075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u="sng"/>
          </a:p>
        </p:txBody>
      </p:sp>
      <p:sp>
        <p:nvSpPr>
          <p:cNvPr id="24582" name="Oval 19"/>
          <p:cNvSpPr>
            <a:spLocks noChangeArrowheads="1"/>
          </p:cNvSpPr>
          <p:nvPr/>
        </p:nvSpPr>
        <p:spPr bwMode="auto">
          <a:xfrm>
            <a:off x="6102350" y="2708275"/>
            <a:ext cx="2532063" cy="854075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u="sng"/>
          </a:p>
        </p:txBody>
      </p:sp>
      <p:sp>
        <p:nvSpPr>
          <p:cNvPr id="24583" name="Text Box 25"/>
          <p:cNvSpPr txBox="1">
            <a:spLocks noChangeArrowheads="1"/>
          </p:cNvSpPr>
          <p:nvPr/>
        </p:nvSpPr>
        <p:spPr bwMode="auto">
          <a:xfrm>
            <a:off x="6416675" y="1808163"/>
            <a:ext cx="1817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95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600"/>
              <a:t>Latency    ~20ms</a:t>
            </a:r>
            <a:endParaRPr lang="en-US" altLang="en-US" sz="1600"/>
          </a:p>
        </p:txBody>
      </p:sp>
      <p:sp>
        <p:nvSpPr>
          <p:cNvPr id="24584" name="Text Box 26"/>
          <p:cNvSpPr txBox="1">
            <a:spLocks noChangeArrowheads="1"/>
          </p:cNvSpPr>
          <p:nvPr/>
        </p:nvSpPr>
        <p:spPr bwMode="auto">
          <a:xfrm>
            <a:off x="6535738" y="2933700"/>
            <a:ext cx="1760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95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600"/>
              <a:t>Latency    ~50us</a:t>
            </a:r>
            <a:endParaRPr lang="en-US" altLang="en-US" sz="1600"/>
          </a:p>
        </p:txBody>
      </p:sp>
      <p:sp>
        <p:nvSpPr>
          <p:cNvPr id="24585" name="Text Box 27"/>
          <p:cNvSpPr txBox="1">
            <a:spLocks noChangeArrowheads="1"/>
          </p:cNvSpPr>
          <p:nvPr/>
        </p:nvSpPr>
        <p:spPr bwMode="auto">
          <a:xfrm>
            <a:off x="6507163" y="4778375"/>
            <a:ext cx="181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95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600"/>
              <a:t>Latency    ~20ms</a:t>
            </a:r>
            <a:endParaRPr lang="en-US" altLang="en-US" sz="1600"/>
          </a:p>
        </p:txBody>
      </p:sp>
      <p:sp>
        <p:nvSpPr>
          <p:cNvPr id="24586" name="Oval 28"/>
          <p:cNvSpPr>
            <a:spLocks noChangeArrowheads="1"/>
          </p:cNvSpPr>
          <p:nvPr/>
        </p:nvSpPr>
        <p:spPr bwMode="auto">
          <a:xfrm>
            <a:off x="6135688" y="5229225"/>
            <a:ext cx="2532062" cy="495300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u="sng"/>
          </a:p>
        </p:txBody>
      </p:sp>
      <p:sp>
        <p:nvSpPr>
          <p:cNvPr id="24587" name="Text Box 29"/>
          <p:cNvSpPr txBox="1">
            <a:spLocks noChangeArrowheads="1"/>
          </p:cNvSpPr>
          <p:nvPr/>
        </p:nvSpPr>
        <p:spPr bwMode="auto">
          <a:xfrm>
            <a:off x="6578600" y="5273675"/>
            <a:ext cx="170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95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600"/>
              <a:t>Latency    ~1ms</a:t>
            </a:r>
            <a:endParaRPr lang="en-US" altLang="en-US" sz="1600"/>
          </a:p>
        </p:txBody>
      </p:sp>
      <p:sp>
        <p:nvSpPr>
          <p:cNvPr id="24588" name="Oval 30"/>
          <p:cNvSpPr>
            <a:spLocks noChangeArrowheads="1"/>
          </p:cNvSpPr>
          <p:nvPr/>
        </p:nvSpPr>
        <p:spPr bwMode="auto">
          <a:xfrm>
            <a:off x="6146800" y="5768975"/>
            <a:ext cx="2532063" cy="495300"/>
          </a:xfrm>
          <a:prstGeom prst="ellipse">
            <a:avLst/>
          </a:prstGeom>
          <a:solidFill>
            <a:srgbClr val="C2C3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u="sng"/>
          </a:p>
        </p:txBody>
      </p:sp>
      <p:sp>
        <p:nvSpPr>
          <p:cNvPr id="24589" name="Text Box 31"/>
          <p:cNvSpPr txBox="1">
            <a:spLocks noChangeArrowheads="1"/>
          </p:cNvSpPr>
          <p:nvPr/>
        </p:nvSpPr>
        <p:spPr bwMode="auto">
          <a:xfrm>
            <a:off x="6534150" y="5813425"/>
            <a:ext cx="1817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95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600"/>
              <a:t>Latency    ~50ms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7872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CPO for tight coordination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0298" y="1385888"/>
            <a:ext cx="8562975" cy="2881312"/>
            <a:chOff x="296863" y="2303463"/>
            <a:chExt cx="8562975" cy="2881312"/>
          </a:xfrm>
        </p:grpSpPr>
        <p:pic>
          <p:nvPicPr>
            <p:cNvPr id="17411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3" y="2303463"/>
              <a:ext cx="8562975" cy="288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Rectangle 1"/>
            <p:cNvSpPr>
              <a:spLocks noChangeArrowheads="1"/>
            </p:cNvSpPr>
            <p:nvPr/>
          </p:nvSpPr>
          <p:spPr bwMode="auto">
            <a:xfrm>
              <a:off x="431800" y="3968750"/>
              <a:ext cx="404813" cy="674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3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8" y="3711575"/>
              <a:ext cx="360362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80298" y="895290"/>
            <a:ext cx="695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Constrained PT1 :  </a:t>
            </a:r>
            <a:r>
              <a:rPr lang="en-US" sz="2000" dirty="0" smtClean="0"/>
              <a:t>FD of 1ms (</a:t>
            </a:r>
            <a:r>
              <a:rPr lang="en-US" sz="2000" dirty="0" err="1" smtClean="0"/>
              <a:t>CoS</a:t>
            </a:r>
            <a:r>
              <a:rPr lang="en-US" sz="2000" dirty="0" smtClean="0"/>
              <a:t> Name H) – 10ms (</a:t>
            </a:r>
            <a:r>
              <a:rPr lang="en-US" sz="2000" dirty="0" err="1" smtClean="0"/>
              <a:t>CoS</a:t>
            </a:r>
            <a:r>
              <a:rPr lang="en-US" sz="2000" dirty="0" smtClean="0"/>
              <a:t> Name L)</a:t>
            </a:r>
            <a:endParaRPr lang="en-US" sz="2000" dirty="0"/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5334001" y="5519738"/>
            <a:ext cx="2433638" cy="404812"/>
          </a:xfrm>
          <a:prstGeom prst="leftRightArrow">
            <a:avLst>
              <a:gd name="adj1" fmla="val 50000"/>
              <a:gd name="adj2" fmla="val 113412"/>
            </a:avLst>
          </a:prstGeom>
          <a:solidFill>
            <a:schemeClr val="accent2"/>
          </a:solidFill>
          <a:ln w="25400" algn="ctr">
            <a:solidFill>
              <a:srgbClr val="00956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FFFFFF"/>
                </a:solidFill>
                <a:cs typeface="Arial" pitchFamily="34" charset="0"/>
              </a:rPr>
              <a:t>PT1 M – 20ms</a:t>
            </a: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1606550" y="5519738"/>
            <a:ext cx="2432050" cy="404812"/>
          </a:xfrm>
          <a:prstGeom prst="leftRightArrow">
            <a:avLst>
              <a:gd name="adj1" fmla="val 50000"/>
              <a:gd name="adj2" fmla="val 113412"/>
            </a:avLst>
          </a:prstGeom>
          <a:solidFill>
            <a:schemeClr val="accent2"/>
          </a:solidFill>
          <a:ln w="25400" algn="ctr">
            <a:solidFill>
              <a:srgbClr val="00956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FFFFFF"/>
                </a:solidFill>
                <a:cs typeface="Arial" pitchFamily="34" charset="0"/>
              </a:rPr>
              <a:t>PT1C M – 5 ms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4032250" y="5519738"/>
            <a:ext cx="1301750" cy="404812"/>
          </a:xfrm>
          <a:prstGeom prst="leftRightArrow">
            <a:avLst>
              <a:gd name="adj1" fmla="val 50000"/>
              <a:gd name="adj2" fmla="val 73333"/>
            </a:avLst>
          </a:prstGeom>
          <a:solidFill>
            <a:schemeClr val="accent2"/>
          </a:solidFill>
          <a:ln w="25400" algn="ctr">
            <a:solidFill>
              <a:srgbClr val="00956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FFFFFF"/>
                </a:solidFill>
                <a:cs typeface="Arial" pitchFamily="34" charset="0"/>
              </a:rPr>
              <a:t>Site  – 1ms</a:t>
            </a: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341313" y="5519738"/>
            <a:ext cx="1182687" cy="404812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2"/>
          </a:solidFill>
          <a:ln w="25400" algn="ctr">
            <a:solidFill>
              <a:srgbClr val="00956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FFFFFF"/>
                </a:solidFill>
                <a:cs typeface="Arial" pitchFamily="34" charset="0"/>
              </a:rPr>
              <a:t>Node – 1 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723" y="4800600"/>
            <a:ext cx="6682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E2E budget example for S1:  </a:t>
            </a:r>
            <a:r>
              <a:rPr lang="en-US" sz="2000" dirty="0" smtClean="0"/>
              <a:t>1+5+1+20=27ms for </a:t>
            </a:r>
            <a:r>
              <a:rPr lang="en-US" sz="2000" dirty="0" err="1" smtClean="0"/>
              <a:t>CoS</a:t>
            </a:r>
            <a:r>
              <a:rPr lang="en-US" sz="2000" dirty="0" smtClean="0"/>
              <a:t> Name 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494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7775" y="1447800"/>
            <a:ext cx="5400675" cy="4829175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The need for greater capacity, indoor penetration and spectral-reuse is driving the requirement for </a:t>
            </a:r>
            <a:r>
              <a:rPr lang="en-US" sz="2600" b="1" dirty="0" smtClean="0">
                <a:solidFill>
                  <a:schemeClr val="tx1"/>
                </a:solidFill>
              </a:rPr>
              <a:t>small cell solutions</a:t>
            </a:r>
            <a:endParaRPr lang="en-US" sz="26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600" b="1" dirty="0" smtClean="0">
                <a:solidFill>
                  <a:schemeClr val="tx1"/>
                </a:solidFill>
              </a:rPr>
              <a:t>Small cell networks </a:t>
            </a:r>
            <a:r>
              <a:rPr lang="en-US" sz="2600" b="1" dirty="0">
                <a:solidFill>
                  <a:schemeClr val="tx1"/>
                </a:solidFill>
              </a:rPr>
              <a:t>present their own unique deployment and backhaul </a:t>
            </a:r>
            <a:r>
              <a:rPr lang="en-US" sz="2600" b="1" dirty="0" smtClean="0">
                <a:solidFill>
                  <a:schemeClr val="tx1"/>
                </a:solidFill>
              </a:rPr>
              <a:t>challenges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>
                <a:solidFill>
                  <a:schemeClr val="tx1"/>
                </a:solidFill>
              </a:rPr>
              <a:t>MEF-22.1.1 will </a:t>
            </a:r>
            <a:r>
              <a:rPr lang="en-US" sz="2600" b="1" dirty="0">
                <a:solidFill>
                  <a:schemeClr val="tx1"/>
                </a:solidFill>
              </a:rPr>
              <a:t>cover Small cell </a:t>
            </a:r>
            <a:r>
              <a:rPr lang="en-US" sz="2600" b="1" dirty="0" smtClean="0">
                <a:solidFill>
                  <a:schemeClr val="tx1"/>
                </a:solidFill>
              </a:rPr>
              <a:t>with tight coordination backhaul and is backwards compatible with MEF-22.1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47800"/>
            <a:ext cx="28098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28029"/>
              </p:ext>
            </p:extLst>
          </p:nvPr>
        </p:nvGraphicFramePr>
        <p:xfrm>
          <a:off x="170090" y="928688"/>
          <a:ext cx="8670329" cy="46337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2005"/>
                <a:gridCol w="7228324"/>
              </a:tblGrid>
              <a:tr h="304862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and Framework for Ethernet Service Protection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0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Emulation Service Definitions, Framework and Requirements in Metro Ethernet Networks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1: Generic Framework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6.1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Services Definitions Phase 2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7.1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EMS-NMS Information Model</a:t>
                      </a:r>
                      <a:r>
                        <a:rPr lang="en-US" sz="1400" baseline="0" dirty="0" smtClean="0"/>
                        <a:t>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Implementation Agreement for the Emulation of PDH Circuits over Metro Ethernet Networks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Services at the UNI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10.2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Services Attributes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Requirements and Framework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2: Ethernet Services Layer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1 Implementation Agreement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Traffic Management Phase 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Management of Metro Ethernet Phase 1 Network Elements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Ethernet Local Management Interface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8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  <a:r>
              <a:rPr lang="en-US" sz="3600" dirty="0" smtClean="0"/>
              <a:t>*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97140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*Current at time of publication. See MEF web site for official current list, minor updates and superseded work (such as MEF 1 and MEF 5)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095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05156"/>
              </p:ext>
            </p:extLst>
          </p:nvPr>
        </p:nvGraphicFramePr>
        <p:xfrm>
          <a:off x="170090" y="838200"/>
          <a:ext cx="8803819" cy="46329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8819"/>
                <a:gridCol w="7255000"/>
              </a:tblGrid>
              <a:tr h="17505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8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Framework and Requirements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Circuit Emulation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2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1: Link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Mobile Backhaul Implementation Agreement Phase 2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Verdana" pitchFamily="34" charset="0"/>
                          <a:cs typeface="Calibri"/>
                        </a:rPr>
                        <a:t>MEF 22.1.1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/>
                        <a:ea typeface="Verdana" pitchFamily="34" charset="0"/>
                        <a:cs typeface="Calibri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Verdana" pitchFamily="34" charset="0"/>
                          <a:cs typeface="Calibri"/>
                        </a:rPr>
                        <a:t>Amendment to MEF 22.1 – Small Cell Backhaul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/>
                        <a:ea typeface="Verdana" pitchFamily="34" charset="0"/>
                        <a:cs typeface="Calibri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23.1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of Service Implementation Agreement Phase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2: E-LMI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3: Service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26.1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/>
                        <a:t>External Network Network Interface (ENNI) </a:t>
                      </a:r>
                      <a:r>
                        <a:rPr lang="en-US" sz="1400" kern="1200" dirty="0" smtClean="0"/>
                        <a:t>–</a:t>
                      </a:r>
                      <a:r>
                        <a:rPr lang="fr-FR" sz="1400" kern="1200" dirty="0" smtClean="0"/>
                        <a:t> Phase 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Abstract Test Suite For UNI Type 2 Part 5: Enhanced UNI </a:t>
                      </a:r>
                      <a:r>
                        <a:rPr lang="fr-FR" sz="1400" dirty="0" err="1" smtClean="0">
                          <a:effectLst/>
                        </a:rPr>
                        <a:t>Attributes</a:t>
                      </a:r>
                      <a:r>
                        <a:rPr lang="fr-FR" sz="1400" dirty="0" smtClean="0">
                          <a:effectLst/>
                        </a:rPr>
                        <a:t> &amp; Part 6: L2CP Handling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28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External Network </a:t>
                      </a:r>
                      <a:r>
                        <a:rPr lang="en-US" sz="1400" dirty="0" err="1" smtClean="0">
                          <a:effectLst/>
                        </a:rPr>
                        <a:t>Network</a:t>
                      </a:r>
                      <a:r>
                        <a:rPr lang="en-US" sz="1400" dirty="0" smtClean="0">
                          <a:effectLst/>
                        </a:rPr>
                        <a:t> Interface (ENNI) Support for UNI Tunnel Access and Virtual UNI</a:t>
                      </a:r>
                      <a:endParaRPr lang="en-US" sz="1400" b="0" dirty="0" smtClean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29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Ethernet Services Constructs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6248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94043"/>
              </p:ext>
            </p:extLst>
          </p:nvPr>
        </p:nvGraphicFramePr>
        <p:xfrm>
          <a:off x="151791" y="1025645"/>
          <a:ext cx="8822120" cy="524257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9902"/>
                <a:gridCol w="7042218"/>
              </a:tblGrid>
              <a:tr h="18251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Service OAM Fault Management Implementation Agreement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MEF 31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Service OAM Fault Management Definition of Managed Objects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Service Protection Across External Interfaces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33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Access Services Definition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Access Services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MEF 35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Service OAM Performance Monitoring Implementation Agreement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SNMP MIB for Performance Monitoring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MEF</a:t>
                      </a:r>
                      <a:r>
                        <a:rPr lang="en-US" sz="1400" dirty="0" smtClean="0"/>
                        <a:t> 37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 for ENNI</a:t>
                      </a: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MEF 38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Service OAM Fault Management YANG Modules Technical</a:t>
                      </a:r>
                      <a:r>
                        <a:rPr lang="en-US" sz="1400" b="0" baseline="0" dirty="0" smtClean="0"/>
                        <a:t> Specification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Service OAM Performance Monitoring YANG</a:t>
                      </a:r>
                      <a:r>
                        <a:rPr lang="en-US" sz="1400" b="0" baseline="0" dirty="0" smtClean="0"/>
                        <a:t> Modules Technical Specifications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UNI and EVC Definition of Managed Objects Technical Specification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Generic Token</a:t>
                      </a:r>
                      <a:r>
                        <a:rPr lang="en-US" sz="1400" b="0" baseline="0" dirty="0" smtClean="0"/>
                        <a:t> Bucket Algorithm Technical Specification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ENNI and OVC Definition of Managed Objects Technical Specification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Virtual NID (</a:t>
                      </a:r>
                      <a:r>
                        <a:rPr lang="en-US" sz="1400" b="0" dirty="0" err="1" smtClean="0"/>
                        <a:t>vNID</a:t>
                      </a:r>
                      <a:r>
                        <a:rPr lang="en-US" sz="1400" b="0" dirty="0" smtClean="0"/>
                        <a:t>) Functionality for E-Access Services Technical Specification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Virtual NID</a:t>
                      </a:r>
                      <a:r>
                        <a:rPr lang="en-US" sz="1400" b="0" baseline="0" dirty="0" smtClean="0"/>
                        <a:t> (</a:t>
                      </a:r>
                      <a:r>
                        <a:rPr lang="en-US" sz="1400" b="0" baseline="0" dirty="0" err="1" smtClean="0"/>
                        <a:t>vNID</a:t>
                      </a:r>
                      <a:r>
                        <a:rPr lang="en-US" sz="1400" b="0" baseline="0" dirty="0" smtClean="0"/>
                        <a:t>) Definition of Managed Objects Technical Specification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Multi-CEN L2CP Technical Specification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314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71688"/>
              </p:ext>
            </p:extLst>
          </p:nvPr>
        </p:nvGraphicFramePr>
        <p:xfrm>
          <a:off x="151791" y="1025645"/>
          <a:ext cx="8822120" cy="188977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9902"/>
                <a:gridCol w="7042218"/>
              </a:tblGrid>
              <a:tr h="18251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MEF 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Latching Loopback Protocol</a:t>
                      </a:r>
                      <a:r>
                        <a:rPr lang="en-US" sz="1400" b="0" baseline="0" dirty="0" smtClean="0"/>
                        <a:t> and Functionality Technical Specification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Carrier Ethernet Services for Cloud Implementation Agreement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MEF 48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Service Activation Testing Technical Specification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Activation Testing Control Protocol and PDU</a:t>
                      </a:r>
                      <a:r>
                        <a:rPr lang="en-US" sz="1400" baseline="0" dirty="0" smtClean="0"/>
                        <a:t> Formats Technical Specification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MEF</a:t>
                      </a:r>
                      <a:r>
                        <a:rPr lang="en-US" sz="1400" b="0" baseline="0" dirty="0" smtClean="0"/>
                        <a:t> 50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4F81B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Carrier</a:t>
                      </a:r>
                      <a:r>
                        <a:rPr lang="en-US" sz="1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Ethernet Service Lifecycle Process Model Guidelines Document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4F81BD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901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0"/>
            <a:ext cx="8537575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This Overview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153400" cy="5029200"/>
          </a:xfrm>
        </p:spPr>
        <p:txBody>
          <a:bodyPr/>
          <a:lstStyle/>
          <a:p>
            <a:r>
              <a:rPr lang="en-US" sz="2800" dirty="0" smtClean="0"/>
              <a:t>Purpose: </a:t>
            </a:r>
          </a:p>
          <a:p>
            <a:pPr lvl="1"/>
            <a:r>
              <a:rPr lang="en-US" sz="2400" dirty="0" smtClean="0"/>
              <a:t>This presentation is an introduction to MEF 22.1.1 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Scope of the Amendment</a:t>
            </a:r>
          </a:p>
          <a:p>
            <a:pPr lvl="1"/>
            <a:r>
              <a:rPr lang="en-US" sz="2400" dirty="0" smtClean="0"/>
              <a:t>Mobile backhaul and </a:t>
            </a:r>
            <a:r>
              <a:rPr lang="en-US" sz="2400" dirty="0" err="1" smtClean="0"/>
              <a:t>midhaul</a:t>
            </a:r>
            <a:r>
              <a:rPr lang="en-US" sz="2400" dirty="0" smtClean="0"/>
              <a:t>, for macro and small cells, for mobile technologies</a:t>
            </a:r>
          </a:p>
          <a:p>
            <a:r>
              <a:rPr lang="en-US" sz="2800" dirty="0" smtClean="0"/>
              <a:t>Audience</a:t>
            </a:r>
          </a:p>
          <a:p>
            <a:pPr lvl="1"/>
            <a:r>
              <a:rPr lang="en-US" sz="2400" dirty="0" smtClean="0"/>
              <a:t>Equipment manufacturers building devices that will carry mobile backhaul traffic over Carrier Ethernet </a:t>
            </a:r>
          </a:p>
          <a:p>
            <a:pPr lvl="1"/>
            <a:r>
              <a:rPr lang="en-US" sz="2400" dirty="0" smtClean="0"/>
              <a:t>Useful for mobile backhaul service providers architecting their systems for Carrier Ethernet </a:t>
            </a:r>
          </a:p>
          <a:p>
            <a:pPr lvl="1"/>
            <a:r>
              <a:rPr lang="en-US" sz="2400" dirty="0" smtClean="0"/>
              <a:t>For wire-line service providers architecting their systems for the inclusion of mobile backhaul traffic over Carrier Ethernet </a:t>
            </a:r>
          </a:p>
        </p:txBody>
      </p:sp>
    </p:spTree>
    <p:extLst>
      <p:ext uri="{BB962C8B-B14F-4D97-AF65-F5344CB8AC3E}">
        <p14:creationId xmlns:p14="http://schemas.microsoft.com/office/powerpoint/2010/main" val="15713812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347663" indent="-347663" algn="ctr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MEF 22.1.1 and Relationship to other SDOs</a:t>
            </a:r>
          </a:p>
        </p:txBody>
      </p:sp>
      <p:pic>
        <p:nvPicPr>
          <p:cNvPr id="18435" name="Picture 3" descr="Sprit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19400"/>
            <a:ext cx="1425575" cy="1828800"/>
          </a:xfrm>
          <a:prstGeom prst="rect">
            <a:avLst/>
          </a:prstGeom>
          <a:noFill/>
          <a:ln w="9525">
            <a:solidFill>
              <a:srgbClr val="3D5D67"/>
            </a:solidFill>
            <a:miter lim="800000"/>
            <a:headEnd/>
            <a:tailEnd/>
          </a:ln>
          <a:effectLst>
            <a:outerShdw blurRad="63500"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2292" name="AutoShape 7"/>
          <p:cNvSpPr>
            <a:spLocks noChangeArrowheads="1"/>
          </p:cNvSpPr>
          <p:nvPr/>
        </p:nvSpPr>
        <p:spPr bwMode="auto">
          <a:xfrm>
            <a:off x="4267200" y="2209800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A3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8" name="AutoShape 19"/>
          <p:cNvSpPr>
            <a:spLocks noChangeArrowheads="1"/>
          </p:cNvSpPr>
          <p:nvPr/>
        </p:nvSpPr>
        <p:spPr bwMode="auto">
          <a:xfrm rot="5400000">
            <a:off x="5448300" y="35433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A3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300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2" y="3701823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0" y="3014740"/>
            <a:ext cx="1428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2" y="5181600"/>
            <a:ext cx="14192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25"/>
          <p:cNvSpPr>
            <a:spLocks noChangeArrowheads="1"/>
          </p:cNvSpPr>
          <p:nvPr/>
        </p:nvSpPr>
        <p:spPr bwMode="auto">
          <a:xfrm rot="16200000" flipH="1">
            <a:off x="3009900" y="35433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A3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6684727" y="2409395"/>
            <a:ext cx="1530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Industry trends</a:t>
            </a: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1056044" y="1317714"/>
            <a:ext cx="1292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Other SDOs</a:t>
            </a: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6629400" y="1219200"/>
            <a:ext cx="197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MEFs own work as </a:t>
            </a:r>
            <a:br>
              <a:rPr lang="en-US" dirty="0"/>
            </a:br>
            <a:r>
              <a:rPr lang="en-US" dirty="0"/>
              <a:t>the foundation</a:t>
            </a:r>
          </a:p>
        </p:txBody>
      </p:sp>
      <p:sp>
        <p:nvSpPr>
          <p:cNvPr id="12308" name="AutoShape 30"/>
          <p:cNvSpPr>
            <a:spLocks noChangeArrowheads="1"/>
          </p:cNvSpPr>
          <p:nvPr/>
        </p:nvSpPr>
        <p:spPr bwMode="auto">
          <a:xfrm rot="1779374">
            <a:off x="3505200" y="47244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A3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09" name="AutoShape 31"/>
          <p:cNvSpPr>
            <a:spLocks noChangeArrowheads="1"/>
          </p:cNvSpPr>
          <p:nvPr/>
        </p:nvSpPr>
        <p:spPr bwMode="auto">
          <a:xfrm>
            <a:off x="4267200" y="48006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A3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10" name="AutoShape 32"/>
          <p:cNvSpPr>
            <a:spLocks noChangeArrowheads="1"/>
          </p:cNvSpPr>
          <p:nvPr/>
        </p:nvSpPr>
        <p:spPr bwMode="auto">
          <a:xfrm rot="19820626" flipH="1">
            <a:off x="5029200" y="47244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A3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11" name="Rectangle 33"/>
          <p:cNvSpPr>
            <a:spLocks noChangeArrowheads="1"/>
          </p:cNvSpPr>
          <p:nvPr/>
        </p:nvSpPr>
        <p:spPr bwMode="auto">
          <a:xfrm>
            <a:off x="2819400" y="5486400"/>
            <a:ext cx="927100" cy="549275"/>
          </a:xfrm>
          <a:prstGeom prst="rect">
            <a:avLst/>
          </a:prstGeom>
          <a:solidFill>
            <a:srgbClr val="3D5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Standardized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reference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points</a:t>
            </a:r>
          </a:p>
        </p:txBody>
      </p:sp>
      <p:sp>
        <p:nvSpPr>
          <p:cNvPr id="12312" name="Rectangle 34"/>
          <p:cNvSpPr>
            <a:spLocks noChangeArrowheads="1"/>
          </p:cNvSpPr>
          <p:nvPr/>
        </p:nvSpPr>
        <p:spPr bwMode="auto">
          <a:xfrm>
            <a:off x="3810000" y="5562600"/>
            <a:ext cx="1293813" cy="701675"/>
          </a:xfrm>
          <a:prstGeom prst="rect">
            <a:avLst/>
          </a:prstGeom>
          <a:solidFill>
            <a:srgbClr val="3D5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Requirements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(Service Types,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CoS, Eth OAM, etc)</a:t>
            </a:r>
          </a:p>
        </p:txBody>
      </p:sp>
      <p:sp>
        <p:nvSpPr>
          <p:cNvPr id="12313" name="Rectangle 35"/>
          <p:cNvSpPr>
            <a:spLocks noChangeArrowheads="1"/>
          </p:cNvSpPr>
          <p:nvPr/>
        </p:nvSpPr>
        <p:spPr bwMode="auto">
          <a:xfrm>
            <a:off x="5181600" y="5486400"/>
            <a:ext cx="1238250" cy="396875"/>
          </a:xfrm>
          <a:prstGeom prst="rect">
            <a:avLst/>
          </a:prstGeom>
          <a:solidFill>
            <a:srgbClr val="3D5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Synchronization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Recommendations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397500" y="1003300"/>
            <a:ext cx="838200" cy="1143000"/>
            <a:chOff x="6400800" y="4191000"/>
            <a:chExt cx="1258308" cy="1615440"/>
          </a:xfrm>
        </p:grpSpPr>
        <p:pic>
          <p:nvPicPr>
            <p:cNvPr id="18473" name="Picture 44" descr="MEF-Technical-Specs-Paper-Forma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00800" y="4191000"/>
              <a:ext cx="1258308" cy="161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4" name="Picture 47" descr="ScreenHunter_14 Mar. 23 12.53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77000" y="4267200"/>
              <a:ext cx="1066800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4500024" y="1003300"/>
            <a:ext cx="838200" cy="1143000"/>
            <a:chOff x="6781800" y="1905000"/>
            <a:chExt cx="1258308" cy="1615440"/>
          </a:xfrm>
        </p:grpSpPr>
        <p:pic>
          <p:nvPicPr>
            <p:cNvPr id="18471" name="Picture 41" descr="MEF-Technical-Specs-Paper-Forma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1800" y="1905000"/>
              <a:ext cx="1258308" cy="161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2" name="Picture 43" descr="ScreenHunter_13 Mar. 23 12.51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89851" y="2012697"/>
              <a:ext cx="1008232" cy="14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606800" y="1003300"/>
            <a:ext cx="838200" cy="1143000"/>
            <a:chOff x="5029200" y="1676400"/>
            <a:chExt cx="1258308" cy="1615440"/>
          </a:xfrm>
        </p:grpSpPr>
        <p:pic>
          <p:nvPicPr>
            <p:cNvPr id="18469" name="Picture 39" descr="MEF-Technical-Specs-Paper-Forma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29200" y="1676400"/>
              <a:ext cx="1258308" cy="161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42" descr="ScreenHunter_12 Mar. 23 12.48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0718" y="1777107"/>
              <a:ext cx="970651" cy="1379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696624" y="990600"/>
            <a:ext cx="842200" cy="1143000"/>
            <a:chOff x="2743200" y="1600200"/>
            <a:chExt cx="1258308" cy="1615440"/>
          </a:xfrm>
        </p:grpSpPr>
        <p:pic>
          <p:nvPicPr>
            <p:cNvPr id="18467" name="Picture 35" descr="MEF-Technical-Specs-Paper-Forma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3200" y="1600200"/>
              <a:ext cx="1258308" cy="161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36" descr="ScreenHunter_11 Mar. 23 12.46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19399" y="1671997"/>
              <a:ext cx="1055973" cy="1435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63" name="TextBox 49"/>
          <p:cNvSpPr txBox="1">
            <a:spLocks noChangeArrowheads="1"/>
          </p:cNvSpPr>
          <p:nvPr/>
        </p:nvSpPr>
        <p:spPr bwMode="auto">
          <a:xfrm>
            <a:off x="3594100" y="787400"/>
            <a:ext cx="838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/>
              <a:t>MEF </a:t>
            </a:r>
            <a:r>
              <a:rPr lang="en-US" sz="1100" dirty="0" smtClean="0"/>
              <a:t>10.2</a:t>
            </a:r>
            <a:endParaRPr lang="en-US" sz="1100" dirty="0"/>
          </a:p>
        </p:txBody>
      </p:sp>
      <p:sp>
        <p:nvSpPr>
          <p:cNvPr id="18464" name="TextBox 50"/>
          <p:cNvSpPr txBox="1">
            <a:spLocks noChangeArrowheads="1"/>
          </p:cNvSpPr>
          <p:nvPr/>
        </p:nvSpPr>
        <p:spPr bwMode="auto">
          <a:xfrm>
            <a:off x="2692400" y="787400"/>
            <a:ext cx="838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/>
              <a:t>MEF </a:t>
            </a:r>
            <a:r>
              <a:rPr lang="en-US" sz="1100" dirty="0" smtClean="0"/>
              <a:t>6.1</a:t>
            </a:r>
            <a:endParaRPr lang="en-US" sz="1100" dirty="0"/>
          </a:p>
        </p:txBody>
      </p:sp>
      <p:sp>
        <p:nvSpPr>
          <p:cNvPr id="18465" name="TextBox 51"/>
          <p:cNvSpPr txBox="1">
            <a:spLocks noChangeArrowheads="1"/>
          </p:cNvSpPr>
          <p:nvPr/>
        </p:nvSpPr>
        <p:spPr bwMode="auto">
          <a:xfrm>
            <a:off x="4495800" y="787400"/>
            <a:ext cx="838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/>
              <a:t>MEF 13</a:t>
            </a:r>
          </a:p>
        </p:txBody>
      </p:sp>
      <p:sp>
        <p:nvSpPr>
          <p:cNvPr id="18466" name="TextBox 52"/>
          <p:cNvSpPr txBox="1">
            <a:spLocks noChangeArrowheads="1"/>
          </p:cNvSpPr>
          <p:nvPr/>
        </p:nvSpPr>
        <p:spPr bwMode="auto">
          <a:xfrm>
            <a:off x="5372100" y="787400"/>
            <a:ext cx="838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/>
              <a:t>MEF </a:t>
            </a:r>
            <a:r>
              <a:rPr lang="en-US" sz="1100" dirty="0" smtClean="0"/>
              <a:t>23.1</a:t>
            </a:r>
            <a:endParaRPr lang="en-US" sz="1100" dirty="0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467545" y="3049525"/>
            <a:ext cx="328612" cy="762000"/>
            <a:chOff x="576" y="1008"/>
            <a:chExt cx="1058" cy="2448"/>
          </a:xfrm>
        </p:grpSpPr>
        <p:pic>
          <p:nvPicPr>
            <p:cNvPr id="46" name="Picture 16" descr="Towe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933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7" descr="ADM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84"/>
              <a:ext cx="6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36" descr="ranbo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45" y="3201925"/>
            <a:ext cx="598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7000945" y="3049525"/>
            <a:ext cx="990600" cy="228600"/>
          </a:xfrm>
          <a:prstGeom prst="curvedDownArrow">
            <a:avLst>
              <a:gd name="adj1" fmla="val 86667"/>
              <a:gd name="adj2" fmla="val 173333"/>
              <a:gd name="adj3" fmla="val 33333"/>
            </a:avLst>
          </a:prstGeom>
          <a:solidFill>
            <a:srgbClr val="3D5D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AutoShape 17"/>
          <p:cNvSpPr>
            <a:spLocks noChangeArrowheads="1"/>
          </p:cNvSpPr>
          <p:nvPr/>
        </p:nvSpPr>
        <p:spPr bwMode="auto">
          <a:xfrm flipH="1" flipV="1">
            <a:off x="6924745" y="3582925"/>
            <a:ext cx="990600" cy="228600"/>
          </a:xfrm>
          <a:prstGeom prst="curvedDownArrow">
            <a:avLst>
              <a:gd name="adj1" fmla="val 86667"/>
              <a:gd name="adj2" fmla="val 173333"/>
              <a:gd name="adj3" fmla="val 33333"/>
            </a:avLst>
          </a:prstGeom>
          <a:solidFill>
            <a:srgbClr val="3D5D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6848545" y="3327338"/>
            <a:ext cx="1123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/>
              <a:t>3G to 4G/LTE</a:t>
            </a:r>
            <a:endParaRPr lang="en-US" sz="12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1365010" y="1679024"/>
            <a:ext cx="758951" cy="1059222"/>
            <a:chOff x="625460" y="1379835"/>
            <a:chExt cx="758951" cy="10592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5460" y="1379835"/>
              <a:ext cx="720936" cy="105922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25460" y="1379835"/>
              <a:ext cx="731352" cy="22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625461" y="1835205"/>
              <a:ext cx="7589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TR.221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886200" y="3429001"/>
            <a:ext cx="1032924" cy="3035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 dirty="0" smtClean="0"/>
              <a:t>MEF 22.1.1</a:t>
            </a:r>
            <a:endParaRPr lang="en-US" sz="1600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2" y="4447233"/>
            <a:ext cx="1376855" cy="658167"/>
          </a:xfrm>
          <a:prstGeom prst="rect">
            <a:avLst/>
          </a:prstGeom>
        </p:spPr>
      </p:pic>
      <p:pic>
        <p:nvPicPr>
          <p:cNvPr id="61" name="Picture 36" descr="ranbo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75" y="4191305"/>
            <a:ext cx="598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AutoShape 16"/>
          <p:cNvSpPr>
            <a:spLocks noChangeArrowheads="1"/>
          </p:cNvSpPr>
          <p:nvPr/>
        </p:nvSpPr>
        <p:spPr bwMode="auto">
          <a:xfrm>
            <a:off x="7002775" y="4038905"/>
            <a:ext cx="990600" cy="228600"/>
          </a:xfrm>
          <a:prstGeom prst="curvedDownArrow">
            <a:avLst>
              <a:gd name="adj1" fmla="val 86667"/>
              <a:gd name="adj2" fmla="val 173333"/>
              <a:gd name="adj3" fmla="val 33333"/>
            </a:avLst>
          </a:prstGeom>
          <a:solidFill>
            <a:srgbClr val="3D5D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auto">
          <a:xfrm flipH="1" flipV="1">
            <a:off x="6926575" y="4642405"/>
            <a:ext cx="990600" cy="228600"/>
          </a:xfrm>
          <a:prstGeom prst="curvedDownArrow">
            <a:avLst>
              <a:gd name="adj1" fmla="val 86667"/>
              <a:gd name="adj2" fmla="val 173333"/>
              <a:gd name="adj3" fmla="val 33333"/>
            </a:avLst>
          </a:prstGeom>
          <a:solidFill>
            <a:srgbClr val="3D5D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7056685" y="4247219"/>
            <a:ext cx="936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/>
              <a:t>Capacity/</a:t>
            </a:r>
            <a:br>
              <a:rPr lang="en-US" sz="1200" dirty="0" smtClean="0"/>
            </a:br>
            <a:r>
              <a:rPr lang="en-US" sz="1200" dirty="0" smtClean="0"/>
              <a:t>Coverage</a:t>
            </a:r>
            <a:endParaRPr lang="en-US" sz="1200" dirty="0"/>
          </a:p>
        </p:txBody>
      </p:sp>
      <p:grpSp>
        <p:nvGrpSpPr>
          <p:cNvPr id="81" name="Group 15"/>
          <p:cNvGrpSpPr>
            <a:grpSpLocks/>
          </p:cNvGrpSpPr>
          <p:nvPr/>
        </p:nvGrpSpPr>
        <p:grpSpPr bwMode="auto">
          <a:xfrm>
            <a:off x="6368448" y="4036160"/>
            <a:ext cx="328612" cy="762000"/>
            <a:chOff x="576" y="1008"/>
            <a:chExt cx="1058" cy="2448"/>
          </a:xfrm>
        </p:grpSpPr>
        <p:pic>
          <p:nvPicPr>
            <p:cNvPr id="82" name="Picture 16" descr="Towe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933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7" descr="ADM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84"/>
              <a:ext cx="6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" name="Group 15"/>
          <p:cNvGrpSpPr>
            <a:grpSpLocks/>
          </p:cNvGrpSpPr>
          <p:nvPr/>
        </p:nvGrpSpPr>
        <p:grpSpPr bwMode="auto">
          <a:xfrm>
            <a:off x="6596133" y="4168368"/>
            <a:ext cx="328612" cy="323162"/>
            <a:chOff x="576" y="1008"/>
            <a:chExt cx="1058" cy="2448"/>
          </a:xfrm>
        </p:grpSpPr>
        <p:pic>
          <p:nvPicPr>
            <p:cNvPr id="85" name="Picture 16" descr="Towe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933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7" descr="ADM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84"/>
              <a:ext cx="6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Group 15"/>
          <p:cNvGrpSpPr>
            <a:grpSpLocks/>
          </p:cNvGrpSpPr>
          <p:nvPr/>
        </p:nvGrpSpPr>
        <p:grpSpPr bwMode="auto">
          <a:xfrm>
            <a:off x="6064868" y="4244873"/>
            <a:ext cx="328612" cy="323162"/>
            <a:chOff x="576" y="1008"/>
            <a:chExt cx="1058" cy="2448"/>
          </a:xfrm>
        </p:grpSpPr>
        <p:pic>
          <p:nvPicPr>
            <p:cNvPr id="88" name="Picture 16" descr="Towe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933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17" descr="ADM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84"/>
              <a:ext cx="6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15"/>
          <p:cNvGrpSpPr>
            <a:grpSpLocks/>
          </p:cNvGrpSpPr>
          <p:nvPr/>
        </p:nvGrpSpPr>
        <p:grpSpPr bwMode="auto">
          <a:xfrm>
            <a:off x="6140763" y="4699633"/>
            <a:ext cx="328612" cy="323162"/>
            <a:chOff x="576" y="1008"/>
            <a:chExt cx="1058" cy="2448"/>
          </a:xfrm>
        </p:grpSpPr>
        <p:pic>
          <p:nvPicPr>
            <p:cNvPr id="91" name="Picture 16" descr="Towe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933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7" descr="ADM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84"/>
              <a:ext cx="6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6672028" y="4643320"/>
            <a:ext cx="328612" cy="323162"/>
            <a:chOff x="576" y="1008"/>
            <a:chExt cx="1058" cy="2448"/>
          </a:xfrm>
        </p:grpSpPr>
        <p:pic>
          <p:nvPicPr>
            <p:cNvPr id="94" name="Picture 16" descr="Towe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933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7" descr="ADM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84"/>
              <a:ext cx="6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6" name="Rectangle 35"/>
          <p:cNvSpPr>
            <a:spLocks noChangeArrowheads="1"/>
          </p:cNvSpPr>
          <p:nvPr/>
        </p:nvSpPr>
        <p:spPr bwMode="auto">
          <a:xfrm>
            <a:off x="5379739" y="5933535"/>
            <a:ext cx="837088" cy="400110"/>
          </a:xfrm>
          <a:prstGeom prst="rect">
            <a:avLst/>
          </a:prstGeom>
          <a:solidFill>
            <a:srgbClr val="3D5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Small Cells</a:t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Amendment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F CE 2.0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xion_POTX">
  <a:themeElements>
    <a:clrScheme name="Interxion">
      <a:dk1>
        <a:srgbClr val="000000"/>
      </a:dk1>
      <a:lt1>
        <a:srgbClr val="FFFFFF"/>
      </a:lt1>
      <a:dk2>
        <a:srgbClr val="5A5A5A"/>
      </a:dk2>
      <a:lt2>
        <a:srgbClr val="D2D2D2"/>
      </a:lt2>
      <a:accent1>
        <a:srgbClr val="9B9B9B"/>
      </a:accent1>
      <a:accent2>
        <a:srgbClr val="BED432"/>
      </a:accent2>
      <a:accent3>
        <a:srgbClr val="006EB9"/>
      </a:accent3>
      <a:accent4>
        <a:srgbClr val="E60078"/>
      </a:accent4>
      <a:accent5>
        <a:srgbClr val="00A0EB"/>
      </a:accent5>
      <a:accent6>
        <a:srgbClr val="F58219"/>
      </a:accent6>
      <a:hlink>
        <a:srgbClr val="F58219"/>
      </a:hlink>
      <a:folHlink>
        <a:srgbClr val="9B9B9B"/>
      </a:folHlink>
    </a:clrScheme>
    <a:fontScheme name="Interx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175">
          <a:solidFill>
            <a:schemeClr val="bg2"/>
          </a:solidFill>
        </a:ln>
      </a:spPr>
      <a:bodyPr lIns="36000" tIns="0" rIns="36000" bIns="0" rtlCol="0" anchor="ctr" anchorCtr="1"/>
      <a:lstStyle>
        <a:defPPr algn="ctr">
          <a:lnSpc>
            <a:spcPct val="90000"/>
          </a:lnSpc>
          <a:defRPr sz="14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marL="180000" indent="-180000">
          <a:lnSpc>
            <a:spcPct val="90000"/>
          </a:lnSpc>
          <a:spcBef>
            <a:spcPts val="600"/>
          </a:spcBef>
          <a:buClr>
            <a:schemeClr val="accent2"/>
          </a:buClr>
          <a:buSzPct val="130000"/>
          <a:buFont typeface="Arial" pitchFamily="34" charset="0"/>
          <a:buChar char="▪"/>
          <a:defRPr sz="1400" dirty="0" smtClean="0">
            <a:solidFill>
              <a:schemeClr val="tx2"/>
            </a:solidFill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10113</TotalTime>
  <Words>2597</Words>
  <Application>Microsoft Macintosh PowerPoint</Application>
  <PresentationFormat>On-screen Show (4:3)</PresentationFormat>
  <Paragraphs>652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MEF CE 2.0 layout</vt:lpstr>
      <vt:lpstr>Interxion_POTX</vt:lpstr>
      <vt:lpstr>Introducing the  Specifications of the MEF</vt:lpstr>
      <vt:lpstr>MEF Reference Presentations</vt:lpstr>
      <vt:lpstr>Topics</vt:lpstr>
      <vt:lpstr> Approved MEF Specifications*</vt:lpstr>
      <vt:lpstr> Approved MEF Specifications</vt:lpstr>
      <vt:lpstr> Approved MEF Specifications</vt:lpstr>
      <vt:lpstr> Approved MEF Specifications</vt:lpstr>
      <vt:lpstr>This Overview Presentation</vt:lpstr>
      <vt:lpstr> MEF 22.1.1 and Relationship to other SDOs</vt:lpstr>
      <vt:lpstr> MEF Mobile Backhaul: Work in Progress </vt:lpstr>
      <vt:lpstr>Small Cell Background </vt:lpstr>
      <vt:lpstr>End User Experience Challenges</vt:lpstr>
      <vt:lpstr>Increase Capacity &amp; Coverage </vt:lpstr>
      <vt:lpstr>Increasing Network Capacity with Small Cells</vt:lpstr>
      <vt:lpstr>Heterogeneous Network</vt:lpstr>
      <vt:lpstr>Heterogeneous Network Deployment </vt:lpstr>
      <vt:lpstr>Small Cell Coordination </vt:lpstr>
      <vt:lpstr>Small Cells &amp; Radio Coordination</vt:lpstr>
      <vt:lpstr>What is Coordination?</vt:lpstr>
      <vt:lpstr>What is CoMP?</vt:lpstr>
      <vt:lpstr>Where are the CoMP gains? </vt:lpstr>
      <vt:lpstr>Different Degrees of Macro Cell Coordination</vt:lpstr>
      <vt:lpstr>eICIC - Moderate Coordination </vt:lpstr>
      <vt:lpstr>DL Coordination Scheduling - Tight Coordination</vt:lpstr>
      <vt:lpstr>UL Joint Reception - Very Tight Coordination</vt:lpstr>
      <vt:lpstr>MEF 22.1.1 - Small Cells</vt:lpstr>
      <vt:lpstr>Introduction to the Amendment</vt:lpstr>
      <vt:lpstr>MEF 22.1.1 – New Terminology </vt:lpstr>
      <vt:lpstr>Small Cell alternatives</vt:lpstr>
      <vt:lpstr>Generalized BS aggregation</vt:lpstr>
      <vt:lpstr>CEN and non-CEN hybrid</vt:lpstr>
      <vt:lpstr>Backhaul with Small Cell Extension Use Cases </vt:lpstr>
      <vt:lpstr>Backhaul with Small Cell Extension Use Cases (2)</vt:lpstr>
      <vt:lpstr>Transport Requirements  </vt:lpstr>
      <vt:lpstr>New CPO for tight coordination</vt:lpstr>
      <vt:lpstr>Summary</vt:lpstr>
    </vt:vector>
  </TitlesOfParts>
  <Company>Metro Ethernet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MEF 22.1.1 - MBH IA:  Small Cells Amendment</dc:title>
  <dc:creator>Glenn Parsons</dc:creator>
  <cp:lastModifiedBy>Bruno Giguere</cp:lastModifiedBy>
  <cp:revision>112</cp:revision>
  <dcterms:created xsi:type="dcterms:W3CDTF">2013-11-15T04:27:18Z</dcterms:created>
  <dcterms:modified xsi:type="dcterms:W3CDTF">2015-05-26T13:19:27Z</dcterms:modified>
</cp:coreProperties>
</file>