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32" r:id="rId2"/>
    <p:sldId id="291" r:id="rId3"/>
    <p:sldId id="349" r:id="rId4"/>
    <p:sldId id="350" r:id="rId5"/>
    <p:sldId id="351" r:id="rId6"/>
    <p:sldId id="294" r:id="rId7"/>
    <p:sldId id="333" r:id="rId8"/>
    <p:sldId id="296" r:id="rId9"/>
    <p:sldId id="297" r:id="rId10"/>
    <p:sldId id="298" r:id="rId11"/>
    <p:sldId id="299" r:id="rId12"/>
    <p:sldId id="300" r:id="rId13"/>
    <p:sldId id="334" r:id="rId14"/>
    <p:sldId id="302" r:id="rId15"/>
    <p:sldId id="303" r:id="rId16"/>
    <p:sldId id="348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35" r:id="rId26"/>
    <p:sldId id="336" r:id="rId27"/>
    <p:sldId id="315" r:id="rId28"/>
    <p:sldId id="316" r:id="rId29"/>
    <p:sldId id="317" r:id="rId30"/>
    <p:sldId id="318" r:id="rId31"/>
    <p:sldId id="337" r:id="rId32"/>
    <p:sldId id="338" r:id="rId33"/>
    <p:sldId id="339" r:id="rId34"/>
    <p:sldId id="340" r:id="rId35"/>
    <p:sldId id="342" r:id="rId36"/>
    <p:sldId id="341" r:id="rId37"/>
    <p:sldId id="343" r:id="rId38"/>
    <p:sldId id="344" r:id="rId39"/>
    <p:sldId id="327" r:id="rId40"/>
    <p:sldId id="328" r:id="rId41"/>
    <p:sldId id="329" r:id="rId42"/>
    <p:sldId id="34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0"/>
    <a:srgbClr val="355E8F"/>
    <a:srgbClr val="335A89"/>
    <a:srgbClr val="2D2DB9"/>
    <a:srgbClr val="5353D5"/>
    <a:srgbClr val="7272DC"/>
    <a:srgbClr val="7979B9"/>
    <a:srgbClr val="9595C7"/>
    <a:srgbClr val="AFAFD5"/>
    <a:srgbClr val="BBBBD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58" autoAdjust="0"/>
  </p:normalViewPr>
  <p:slideViewPr>
    <p:cSldViewPr>
      <p:cViewPr varScale="1">
        <p:scale>
          <a:sx n="91" d="100"/>
          <a:sy n="91" d="100"/>
        </p:scale>
        <p:origin x="-113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3026B-546F-435F-92FE-8E31877B91A3}" type="datetimeFigureOut">
              <a:rPr lang="en-US" smtClean="0"/>
              <a:pPr/>
              <a:t>7/5/2012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BCDBC-26FF-4D62-8BD6-DA4090E382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766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60C9548-DFD0-4044-883F-84B620C04202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E6BFF6-F792-481E-97B8-0CE26CD5F0DD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This section goes into further detail in detailing the defined Service Attributes and parameters requirement and recommendations as specified for each of the defined services: EPL, EVPL and E-LAN.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(Refer to the Specs and the accompanying Ethernet Service Description document for more details)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C82F81-744F-4A06-BACC-77679021ADA8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7238" cy="34258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340225"/>
            <a:ext cx="5867400" cy="411162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176EB0-0BA5-44C3-90B8-ABF217F5793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>
              <a:cs typeface="Arial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</p:spPr>
        <p:txBody>
          <a:bodyPr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sz="18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C97CD6-10C5-4B75-9907-45C8742918FE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C97CD6-10C5-4B75-9907-45C8742918FE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5F972C-BEED-4A23-A0CF-3BCF617CC0D9}" type="slidenum">
              <a:rPr lang="en-US" smtClean="0">
                <a:latin typeface="Arial" charset="0"/>
                <a:cs typeface="Arial" charset="0"/>
              </a:rPr>
              <a:pPr/>
              <a:t>8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7238" cy="342582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340225"/>
            <a:ext cx="5867400" cy="4111625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0D072-6297-4C0A-B55B-A0BBC0533D71}" type="slidenum">
              <a:rPr lang="en-US" smtClean="0">
                <a:latin typeface="Arial" charset="0"/>
                <a:cs typeface="Arial" charset="0"/>
              </a:rPr>
              <a:pPr/>
              <a:t>14</a:t>
            </a:fld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0D072-6297-4C0A-B55B-A0BBC0533D71}" type="slidenum">
              <a:rPr lang="en-US" smtClean="0">
                <a:latin typeface="Arial" charset="0"/>
                <a:cs typeface="Arial" charset="0"/>
              </a:rPr>
              <a:pPr/>
              <a:t>15</a:t>
            </a:fld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BE8A9-06AA-4860-B9DD-B2BC51B253C6}" type="slidenum">
              <a:rPr lang="en-US" smtClean="0">
                <a:latin typeface="Arial" charset="0"/>
                <a:cs typeface="Arial" charset="0"/>
              </a:rPr>
              <a:pPr/>
              <a:t>39</a:t>
            </a:fld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9144000" cy="82502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2798980"/>
            <a:ext cx="9144000" cy="228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50000"/>
                </a:schemeClr>
              </a:gs>
              <a:gs pos="8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013300"/>
            <a:ext cx="9144000" cy="228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50000"/>
                </a:schemeClr>
              </a:gs>
              <a:gs pos="8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821840"/>
            <a:ext cx="9144000" cy="121432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20000"/>
                </a:schemeClr>
              </a:gs>
              <a:gs pos="80000">
                <a:schemeClr val="bg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21840"/>
            <a:ext cx="9144000" cy="1214320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meflogo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05890" y="1228045"/>
            <a:ext cx="2542976" cy="75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MEF-logo-for-PowerPoint-wh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the mef webina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81785" y="4036160"/>
            <a:ext cx="2743200" cy="11926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the mef semina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357680" y="5402270"/>
            <a:ext cx="2580126" cy="12035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/>
          <p:cNvGrpSpPr/>
          <p:nvPr userDrawn="1"/>
        </p:nvGrpSpPr>
        <p:grpSpPr>
          <a:xfrm>
            <a:off x="3281785" y="2214680"/>
            <a:ext cx="2493490" cy="1779321"/>
            <a:chOff x="195508" y="2467098"/>
            <a:chExt cx="3907416" cy="2788280"/>
          </a:xfrm>
        </p:grpSpPr>
        <p:pic>
          <p:nvPicPr>
            <p:cNvPr id="7" name="Picture 6" descr="Sprite 19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195508" y="2467098"/>
              <a:ext cx="3907416" cy="1748306"/>
            </a:xfrm>
            <a:prstGeom prst="rect">
              <a:avLst/>
            </a:prstGeom>
          </p:spPr>
        </p:pic>
        <p:pic>
          <p:nvPicPr>
            <p:cNvPr id="8" name="Picture 7" descr="Sprite 24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201645" y="4265684"/>
              <a:ext cx="3886200" cy="989694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 userDrawn="1"/>
        </p:nvSpPr>
        <p:spPr>
          <a:xfrm>
            <a:off x="612955" y="2746556"/>
            <a:ext cx="3048000" cy="415486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Copy one to title master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1" name="Picture 10" descr="meflogowhite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205890" y="1228045"/>
            <a:ext cx="2542976" cy="75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92601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144855"/>
            <a:ext cx="9144000" cy="67093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20000"/>
                </a:schemeClr>
              </a:gs>
              <a:gs pos="80000">
                <a:schemeClr val="bg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25420"/>
            <a:ext cx="9144000" cy="683055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67425"/>
            <a:ext cx="9144000" cy="1062530"/>
          </a:xfr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3144855"/>
            <a:ext cx="9144000" cy="228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50000"/>
                </a:schemeClr>
              </a:gs>
              <a:gs pos="8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792927"/>
            <a:ext cx="9144000" cy="228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50000"/>
                </a:schemeClr>
              </a:gs>
              <a:gs pos="8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12" descr="MEF-logo-for-PowerPoint-wh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 b="1"/>
            </a:lvl1pPr>
            <a:lvl2pPr>
              <a:spcBef>
                <a:spcPts val="0"/>
              </a:spcBef>
              <a:spcAft>
                <a:spcPts val="300"/>
              </a:spcAft>
              <a:defRPr/>
            </a:lvl2pPr>
            <a:lvl3pPr>
              <a:spcBef>
                <a:spcPts val="0"/>
              </a:spcBef>
              <a:spcAft>
                <a:spcPts val="300"/>
              </a:spcAft>
              <a:defRPr/>
            </a:lvl3pPr>
            <a:lvl4pPr>
              <a:spcBef>
                <a:spcPts val="0"/>
              </a:spcBef>
              <a:spcAft>
                <a:spcPts val="300"/>
              </a:spcAft>
              <a:defRPr/>
            </a:lvl4pPr>
            <a:lvl5pPr>
              <a:spcBef>
                <a:spcPts val="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rgbClr val="EEEE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MEF-logo-for-PowerPoint-wh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bgrnd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/>
            </a:lvl1pPr>
            <a:lvl2pPr>
              <a:spcBef>
                <a:spcPts val="0"/>
              </a:spcBef>
              <a:spcAft>
                <a:spcPts val="300"/>
              </a:spcAft>
              <a:defRPr/>
            </a:lvl2pPr>
            <a:lvl3pPr>
              <a:spcBef>
                <a:spcPts val="0"/>
              </a:spcBef>
              <a:spcAft>
                <a:spcPts val="300"/>
              </a:spcAft>
              <a:defRPr/>
            </a:lvl3pPr>
            <a:lvl4pPr>
              <a:spcBef>
                <a:spcPts val="0"/>
              </a:spcBef>
              <a:spcAft>
                <a:spcPts val="300"/>
              </a:spcAft>
              <a:defRPr/>
            </a:lvl4pPr>
            <a:lvl5pPr>
              <a:spcBef>
                <a:spcPts val="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rgbClr val="EEEE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MEF-logo-for-PowerPoint-wh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bgrnd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70090" y="772675"/>
            <a:ext cx="8803819" cy="56903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50" y="1000360"/>
            <a:ext cx="8449100" cy="530901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 b="1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12" descr="MEF-logo-for-PowerPoint-wh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bgrnd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12" descr="MEF-logo-for-PowerPoint-wh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70090" y="772675"/>
            <a:ext cx="8803819" cy="56903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12" descr="MEF-logo-for-PowerPoint-wh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bgrnd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rgbClr val="EEEE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MEF-logo-for-PowerPoint-wh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MEF-logo-for-PowerPoint-wh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k1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chemeClr val="bg1"/>
                </a:solidFill>
              </a:rPr>
              <a:pPr algn="r"/>
              <a:t>‹#›</a:t>
            </a:fld>
            <a:endParaRPr lang="en-US" altLang="zh-CN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649" r:id="rId2"/>
    <p:sldLayoutId id="2147483650" r:id="rId3"/>
    <p:sldLayoutId id="2147483657" r:id="rId4"/>
    <p:sldLayoutId id="2147483659" r:id="rId5"/>
    <p:sldLayoutId id="2147483660" r:id="rId6"/>
    <p:sldLayoutId id="2147483654" r:id="rId7"/>
    <p:sldLayoutId id="2147483656" r:id="rId8"/>
    <p:sldLayoutId id="2147483655" r:id="rId9"/>
    <p:sldLayoutId id="2147483779" r:id="rId10"/>
    <p:sldLayoutId id="214748378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hyperlink" Target="http://www.metroethernetforum.org/" TargetMode="External"/><Relationship Id="rId21" Type="http://schemas.openxmlformats.org/officeDocument/2006/relationships/image" Target="../media/image31.jpeg"/><Relationship Id="rId7" Type="http://schemas.openxmlformats.org/officeDocument/2006/relationships/image" Target="../media/image18.png"/><Relationship Id="rId12" Type="http://schemas.openxmlformats.org/officeDocument/2006/relationships/image" Target="../media/image22.jpe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19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4567426"/>
            <a:ext cx="9144000" cy="12143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MEF </a:t>
            </a:r>
            <a:r>
              <a:rPr lang="en-US" sz="2800" b="1" dirty="0" smtClean="0"/>
              <a:t>31: Service OAM Fault Management </a:t>
            </a:r>
            <a:br>
              <a:rPr lang="en-US" sz="2800" b="1" dirty="0" smtClean="0"/>
            </a:br>
            <a:r>
              <a:rPr lang="en-US" sz="2800" b="1" dirty="0" smtClean="0"/>
              <a:t>Definition of Managed Objects</a:t>
            </a:r>
          </a:p>
          <a:p>
            <a:pPr>
              <a:spcBef>
                <a:spcPts val="0"/>
              </a:spcBef>
            </a:pPr>
            <a:endParaRPr lang="en-US" sz="28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/>
              <a:t>July 2012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821840"/>
            <a:ext cx="9144000" cy="1214320"/>
          </a:xfrm>
        </p:spPr>
        <p:txBody>
          <a:bodyPr>
            <a:noAutofit/>
          </a:bodyPr>
          <a:lstStyle/>
          <a:p>
            <a:r>
              <a:rPr lang="en-US" sz="4000" dirty="0" smtClean="0"/>
              <a:t>Introducing the </a:t>
            </a:r>
            <a:br>
              <a:rPr lang="en-US" sz="4000" dirty="0" smtClean="0"/>
            </a:br>
            <a:r>
              <a:rPr lang="en-US" sz="4000" dirty="0" smtClean="0"/>
              <a:t>Specifications of the MEF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623251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and Concepts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16789" y="1112807"/>
            <a:ext cx="8153400" cy="4572000"/>
          </a:xfrm>
        </p:spPr>
        <p:txBody>
          <a:bodyPr/>
          <a:lstStyle/>
          <a:p>
            <a:r>
              <a:rPr lang="en-US" sz="2400" dirty="0" smtClean="0"/>
              <a:t>MEF 31 adheres to MEF 30 terminology:</a:t>
            </a:r>
          </a:p>
          <a:p>
            <a:pPr lvl="1"/>
            <a:r>
              <a:rPr lang="en-US" sz="2000" dirty="0" smtClean="0"/>
              <a:t>Refer to MEF 30 for ME, MEG, MEP, MIP, </a:t>
            </a:r>
            <a:r>
              <a:rPr lang="en-US" sz="2000" dirty="0" err="1" smtClean="0"/>
              <a:t>CoS</a:t>
            </a:r>
            <a:endParaRPr lang="en-US" sz="2000" dirty="0" smtClean="0"/>
          </a:p>
          <a:p>
            <a:pPr lvl="1"/>
            <a:r>
              <a:rPr lang="en-US" sz="2000" dirty="0" smtClean="0"/>
              <a:t>Continuity Check Message (CCM)</a:t>
            </a:r>
          </a:p>
          <a:p>
            <a:pPr lvl="1"/>
            <a:r>
              <a:rPr lang="en-US" sz="2000" dirty="0" smtClean="0"/>
              <a:t>Alarm Indication Signal (AIS)</a:t>
            </a:r>
          </a:p>
          <a:p>
            <a:pPr lvl="1"/>
            <a:r>
              <a:rPr lang="en-US" sz="2000" dirty="0" smtClean="0"/>
              <a:t>Remote Defect Indication (RDI)</a:t>
            </a:r>
          </a:p>
          <a:p>
            <a:r>
              <a:rPr lang="en-US" sz="2400" dirty="0" smtClean="0"/>
              <a:t>MEF 31 introduces protocol specific terminology</a:t>
            </a:r>
          </a:p>
          <a:p>
            <a:pPr lvl="1"/>
            <a:r>
              <a:rPr lang="en-US" sz="2000" dirty="0" smtClean="0"/>
              <a:t>Simple Network Management Protocol (SNMP)</a:t>
            </a:r>
          </a:p>
          <a:p>
            <a:pPr lvl="1"/>
            <a:r>
              <a:rPr lang="en-US" sz="2000" dirty="0" smtClean="0"/>
              <a:t>SNMP Manager</a:t>
            </a:r>
          </a:p>
          <a:p>
            <a:pPr lvl="1"/>
            <a:r>
              <a:rPr lang="en-US" sz="2000" dirty="0" smtClean="0"/>
              <a:t>Management Information Model (MIB)</a:t>
            </a:r>
          </a:p>
          <a:p>
            <a:pPr lvl="1"/>
            <a:r>
              <a:rPr lang="en-US" sz="2000" dirty="0" smtClean="0"/>
              <a:t>Element Management System (EMS)</a:t>
            </a:r>
          </a:p>
          <a:p>
            <a:pPr lvl="1"/>
            <a:r>
              <a:rPr lang="en-US" sz="2000" dirty="0" smtClean="0"/>
              <a:t>Network Management System (NMS)</a:t>
            </a:r>
          </a:p>
          <a:p>
            <a:pPr lvl="1"/>
            <a:r>
              <a:rPr lang="en-US" sz="2000" dirty="0" smtClean="0"/>
              <a:t>Operations Support System (OSS)</a:t>
            </a:r>
          </a:p>
          <a:p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86238" y="5838884"/>
            <a:ext cx="5052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MEF-30 aligns with terminology found in ITU Y.1731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26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50838" indent="-350838" eaLnBrk="1" hangingPunct="1"/>
            <a:r>
              <a:rPr lang="en-US" dirty="0" smtClean="0"/>
              <a:t>	Relationship with other Specifications</a:t>
            </a:r>
          </a:p>
        </p:txBody>
      </p:sp>
      <p:pic>
        <p:nvPicPr>
          <p:cNvPr id="2" name="Content Placeholder 1" descr="MIB Structure MEF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627" b="-3627"/>
          <a:stretch>
            <a:fillRect/>
          </a:stretch>
        </p:blipFill>
        <p:spPr>
          <a:xfrm>
            <a:off x="379840" y="942974"/>
            <a:ext cx="8154560" cy="5076825"/>
          </a:xfrm>
        </p:spPr>
      </p:pic>
    </p:spTree>
    <p:extLst>
      <p:ext uri="{BB962C8B-B14F-4D97-AF65-F5344CB8AC3E}">
        <p14:creationId xmlns:p14="http://schemas.microsoft.com/office/powerpoint/2010/main" xmlns="" val="28530959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MEF Service Lifecycle and SOAM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245985" y="848570"/>
            <a:ext cx="8550565" cy="5460805"/>
          </a:xfr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None/>
            </a:pP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15150"/>
          <a:stretch>
            <a:fillRect/>
          </a:stretch>
        </p:blipFill>
        <p:spPr bwMode="auto">
          <a:xfrm>
            <a:off x="824512" y="1561067"/>
            <a:ext cx="7422341" cy="368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533400" y="1442064"/>
            <a:ext cx="7924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106366" y="879896"/>
            <a:ext cx="28344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Network </a:t>
            </a:r>
            <a:r>
              <a:rPr lang="en-US" sz="2000" b="1" dirty="0" smtClean="0"/>
              <a:t>Management</a:t>
            </a:r>
            <a:endParaRPr lang="en-US" sz="20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7775" y="5555409"/>
            <a:ext cx="8272555" cy="5003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2400" b="1" smtClean="0">
                <a:solidFill>
                  <a:schemeClr val="tx1"/>
                </a:solidFill>
              </a:rPr>
              <a:t>Fault management is a critical part of a circuit’s lifecycle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6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MEF Specification Section Review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8246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marL="347663" eaLnBrk="1" hangingPunct="1"/>
            <a:r>
              <a:rPr lang="en-US" dirty="0" smtClean="0"/>
              <a:t>Introducing MEF 31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3820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The presentation is broken into sections:</a:t>
            </a:r>
          </a:p>
          <a:p>
            <a:pPr lvl="1" eaLnBrk="1" hangingPunct="1"/>
            <a:r>
              <a:rPr lang="en-US" dirty="0"/>
              <a:t>Overview  </a:t>
            </a:r>
          </a:p>
          <a:p>
            <a:pPr lvl="1" eaLnBrk="1" hangingPunct="1"/>
            <a:r>
              <a:rPr lang="en-US" dirty="0"/>
              <a:t>Network Management Concepts/Topologies</a:t>
            </a:r>
          </a:p>
          <a:p>
            <a:pPr lvl="1" eaLnBrk="1" hangingPunct="1"/>
            <a:r>
              <a:rPr lang="en-US" dirty="0"/>
              <a:t>Initial Configuration</a:t>
            </a:r>
          </a:p>
          <a:p>
            <a:pPr lvl="1" eaLnBrk="1" hangingPunct="1"/>
            <a:r>
              <a:rPr lang="en-US" dirty="0"/>
              <a:t>OAM Functions</a:t>
            </a:r>
          </a:p>
          <a:p>
            <a:pPr lvl="2" eaLnBrk="1" hangingPunct="1"/>
            <a:r>
              <a:rPr lang="en-US" dirty="0"/>
              <a:t>Configuration</a:t>
            </a:r>
          </a:p>
          <a:p>
            <a:pPr lvl="2" eaLnBrk="1" hangingPunct="1"/>
            <a:r>
              <a:rPr lang="en-US" dirty="0"/>
              <a:t>Status</a:t>
            </a:r>
          </a:p>
          <a:p>
            <a:pPr lvl="1" eaLnBrk="1" hangingPunct="1"/>
            <a:r>
              <a:rPr lang="en-US" dirty="0"/>
              <a:t>Summary</a:t>
            </a:r>
          </a:p>
          <a:p>
            <a:pPr lvl="1" eaLnBrk="1" hangingPunct="1"/>
            <a:r>
              <a:rPr lang="en-US"/>
              <a:t>Where to find additional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9630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ded Corner 12"/>
          <p:cNvSpPr/>
          <p:nvPr/>
        </p:nvSpPr>
        <p:spPr>
          <a:xfrm>
            <a:off x="4114801" y="5363348"/>
            <a:ext cx="769937" cy="523875"/>
          </a:xfrm>
          <a:prstGeom prst="foldedCorner">
            <a:avLst/>
          </a:prstGeom>
          <a:solidFill>
            <a:srgbClr val="FFC000">
              <a:alpha val="2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7663" eaLnBrk="1" hangingPunct="1"/>
            <a:r>
              <a:rPr lang="en-US" dirty="0" smtClean="0"/>
              <a:t>What is a MIB?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0" y="1066800"/>
            <a:ext cx="7984225" cy="50292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00000"/>
                </a:solidFill>
              </a:rPr>
              <a:t>A Management Information Base (MIB), or data model, is a collection of managed objects that can be used to provision or query a network device from a management system, such as a centrally located NMS (Network Management System).</a:t>
            </a:r>
          </a:p>
          <a:p>
            <a:pPr eaLnBrk="1" hangingPunct="1"/>
            <a:r>
              <a:rPr lang="en-US" sz="2400" dirty="0" smtClean="0">
                <a:solidFill>
                  <a:srgbClr val="000000"/>
                </a:solidFill>
              </a:rPr>
              <a:t>A MIB along with the management protocol, such as SNMPv2c, defines </a:t>
            </a:r>
            <a:r>
              <a:rPr lang="en-US" sz="2400" dirty="0">
                <a:solidFill>
                  <a:srgbClr val="000000"/>
                </a:solidFill>
              </a:rPr>
              <a:t>a </a:t>
            </a:r>
            <a:r>
              <a:rPr lang="en-US" sz="2400" dirty="0" smtClean="0">
                <a:solidFill>
                  <a:srgbClr val="000000"/>
                </a:solidFill>
              </a:rPr>
              <a:t>standard network </a:t>
            </a:r>
            <a:r>
              <a:rPr lang="en-US" sz="2400" dirty="0">
                <a:solidFill>
                  <a:srgbClr val="000000"/>
                </a:solidFill>
              </a:rPr>
              <a:t>management interface </a:t>
            </a:r>
            <a:r>
              <a:rPr lang="en-US" sz="2400" dirty="0" smtClean="0">
                <a:solidFill>
                  <a:srgbClr val="000000"/>
                </a:solidFill>
              </a:rPr>
              <a:t>for administration and maintenance of network elements.</a:t>
            </a:r>
          </a:p>
        </p:txBody>
      </p:sp>
      <p:pic>
        <p:nvPicPr>
          <p:cNvPr id="4" name="Picture 33" descr="Router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3550" y="4994763"/>
            <a:ext cx="6858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2463006" y="4867275"/>
            <a:ext cx="711200" cy="742950"/>
            <a:chOff x="2063750" y="3314700"/>
            <a:chExt cx="831850" cy="990600"/>
          </a:xfrm>
        </p:grpSpPr>
        <p:pic>
          <p:nvPicPr>
            <p:cNvPr id="6" name="Picture 18" descr="Deskto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750" y="3314700"/>
              <a:ext cx="83185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6" descr="net management scree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3429000"/>
              <a:ext cx="379413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247631" y="5442524"/>
            <a:ext cx="5132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400" b="1" dirty="0" smtClean="0"/>
              <a:t>MIB</a:t>
            </a:r>
            <a:endParaRPr lang="en-US" sz="1400" b="1" dirty="0"/>
          </a:p>
        </p:txBody>
      </p:sp>
      <p:cxnSp>
        <p:nvCxnSpPr>
          <p:cNvPr id="9" name="Straight Arrow Connector 8"/>
          <p:cNvCxnSpPr>
            <a:endCxn id="4" idx="1"/>
          </p:cNvCxnSpPr>
          <p:nvPr/>
        </p:nvCxnSpPr>
        <p:spPr>
          <a:xfrm>
            <a:off x="3211513" y="5172075"/>
            <a:ext cx="2332037" cy="4414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654406" y="5610224"/>
            <a:ext cx="22413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200" dirty="0" smtClean="0"/>
              <a:t>Network Management System</a:t>
            </a:r>
            <a:endParaRPr lang="en-US" sz="1200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317771" y="5486398"/>
            <a:ext cx="13532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200" dirty="0" smtClean="0"/>
              <a:t>Network Element</a:t>
            </a:r>
            <a:endParaRPr lang="en-US" sz="1200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177055" y="4822195"/>
            <a:ext cx="233269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100" dirty="0" smtClean="0"/>
              <a:t>Configuration and Monitoring Data</a:t>
            </a:r>
            <a:endParaRPr lang="en-US" sz="1100" dirty="0"/>
          </a:p>
        </p:txBody>
      </p:sp>
      <p:cxnSp>
        <p:nvCxnSpPr>
          <p:cNvPr id="14" name="Straight Connector 13"/>
          <p:cNvCxnSpPr>
            <a:endCxn id="13" idx="0"/>
          </p:cNvCxnSpPr>
          <p:nvPr/>
        </p:nvCxnSpPr>
        <p:spPr>
          <a:xfrm>
            <a:off x="4419600" y="5194147"/>
            <a:ext cx="80170" cy="1692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2444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lded Corner 77"/>
          <p:cNvSpPr/>
          <p:nvPr/>
        </p:nvSpPr>
        <p:spPr>
          <a:xfrm>
            <a:off x="1819032" y="1846426"/>
            <a:ext cx="613508" cy="351651"/>
          </a:xfrm>
          <a:prstGeom prst="foldedCorne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Folded Corner 63"/>
          <p:cNvSpPr/>
          <p:nvPr/>
        </p:nvSpPr>
        <p:spPr>
          <a:xfrm>
            <a:off x="1971432" y="1998826"/>
            <a:ext cx="613508" cy="351651"/>
          </a:xfrm>
          <a:prstGeom prst="foldedCorne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Framework</a:t>
            </a:r>
            <a:endParaRPr lang="en-US" dirty="0"/>
          </a:p>
        </p:txBody>
      </p:sp>
      <p:pic>
        <p:nvPicPr>
          <p:cNvPr id="589929" name="Picture 105" descr="Network"/>
          <p:cNvPicPr>
            <a:picLocks noChangeAspect="1" noChangeArrowheads="1"/>
          </p:cNvPicPr>
          <p:nvPr/>
        </p:nvPicPr>
        <p:blipFill>
          <a:blip r:embed="rId3" cstate="print"/>
          <a:srcRect l="1486"/>
          <a:stretch>
            <a:fillRect/>
          </a:stretch>
        </p:blipFill>
        <p:spPr bwMode="auto">
          <a:xfrm>
            <a:off x="170090" y="2339225"/>
            <a:ext cx="8803820" cy="1130300"/>
          </a:xfrm>
          <a:prstGeom prst="rect">
            <a:avLst/>
          </a:prstGeom>
          <a:noFill/>
        </p:spPr>
      </p:pic>
      <p:grpSp>
        <p:nvGrpSpPr>
          <p:cNvPr id="3" name="Group 106"/>
          <p:cNvGrpSpPr>
            <a:grpSpLocks/>
          </p:cNvGrpSpPr>
          <p:nvPr/>
        </p:nvGrpSpPr>
        <p:grpSpPr bwMode="auto">
          <a:xfrm>
            <a:off x="7833655" y="2012200"/>
            <a:ext cx="533400" cy="958850"/>
            <a:chOff x="4888" y="1010"/>
            <a:chExt cx="336" cy="604"/>
          </a:xfrm>
        </p:grpSpPr>
        <p:sp>
          <p:nvSpPr>
            <p:cNvPr id="589931" name="Rectangle 55"/>
            <p:cNvSpPr>
              <a:spLocks noChangeArrowheads="1"/>
            </p:cNvSpPr>
            <p:nvPr/>
          </p:nvSpPr>
          <p:spPr bwMode="auto">
            <a:xfrm>
              <a:off x="4888" y="1010"/>
              <a:ext cx="33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  <a:buFontTx/>
                <a:buNone/>
              </a:pPr>
              <a:r>
                <a:rPr lang="en-US" sz="1500" b="0" dirty="0">
                  <a:cs typeface="Arial" charset="0"/>
                </a:rPr>
                <a:t>UNI</a:t>
              </a:r>
            </a:p>
          </p:txBody>
        </p:sp>
        <p:sp>
          <p:nvSpPr>
            <p:cNvPr id="589932" name="Line 108"/>
            <p:cNvSpPr>
              <a:spLocks noChangeShapeType="1"/>
            </p:cNvSpPr>
            <p:nvPr/>
          </p:nvSpPr>
          <p:spPr bwMode="auto">
            <a:xfrm flipV="1">
              <a:off x="5015" y="1188"/>
              <a:ext cx="0" cy="4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09"/>
          <p:cNvGrpSpPr>
            <a:grpSpLocks/>
          </p:cNvGrpSpPr>
          <p:nvPr/>
        </p:nvGrpSpPr>
        <p:grpSpPr bwMode="auto">
          <a:xfrm>
            <a:off x="1306380" y="2045538"/>
            <a:ext cx="533400" cy="958850"/>
            <a:chOff x="4840" y="1010"/>
            <a:chExt cx="336" cy="604"/>
          </a:xfrm>
        </p:grpSpPr>
        <p:sp>
          <p:nvSpPr>
            <p:cNvPr id="589934" name="Rectangle 55"/>
            <p:cNvSpPr>
              <a:spLocks noChangeArrowheads="1"/>
            </p:cNvSpPr>
            <p:nvPr/>
          </p:nvSpPr>
          <p:spPr bwMode="auto">
            <a:xfrm>
              <a:off x="4840" y="1010"/>
              <a:ext cx="33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  <a:buFontTx/>
                <a:buNone/>
              </a:pPr>
              <a:r>
                <a:rPr lang="en-US" sz="1500" b="0">
                  <a:cs typeface="Arial" charset="0"/>
                </a:rPr>
                <a:t>UNI</a:t>
              </a:r>
            </a:p>
          </p:txBody>
        </p:sp>
        <p:sp>
          <p:nvSpPr>
            <p:cNvPr id="589935" name="Line 111"/>
            <p:cNvSpPr>
              <a:spLocks noChangeShapeType="1"/>
            </p:cNvSpPr>
            <p:nvPr/>
          </p:nvSpPr>
          <p:spPr bwMode="auto">
            <a:xfrm flipV="1">
              <a:off x="5015" y="1188"/>
              <a:ext cx="0" cy="4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9936" name="Rectangle 55"/>
          <p:cNvSpPr>
            <a:spLocks noChangeArrowheads="1"/>
          </p:cNvSpPr>
          <p:nvPr/>
        </p:nvSpPr>
        <p:spPr bwMode="auto">
          <a:xfrm>
            <a:off x="4420210" y="1986995"/>
            <a:ext cx="7461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1500" dirty="0"/>
              <a:t>E</a:t>
            </a:r>
            <a:r>
              <a:rPr lang="en-US" sz="1500" b="0" dirty="0" smtClean="0">
                <a:cs typeface="Arial" charset="0"/>
              </a:rPr>
              <a:t>NNI</a:t>
            </a:r>
            <a:endParaRPr lang="en-US" sz="1500" b="0" dirty="0">
              <a:cs typeface="Arial" charset="0"/>
            </a:endParaRPr>
          </a:p>
        </p:txBody>
      </p:sp>
      <p:sp>
        <p:nvSpPr>
          <p:cNvPr id="589937" name="Line 113"/>
          <p:cNvSpPr>
            <a:spLocks noChangeShapeType="1"/>
          </p:cNvSpPr>
          <p:nvPr/>
        </p:nvSpPr>
        <p:spPr bwMode="auto">
          <a:xfrm flipV="1">
            <a:off x="4723790" y="2290575"/>
            <a:ext cx="0" cy="666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9938" name="Text Box 114"/>
          <p:cNvSpPr txBox="1">
            <a:spLocks noChangeArrowheads="1"/>
          </p:cNvSpPr>
          <p:nvPr/>
        </p:nvSpPr>
        <p:spPr bwMode="auto">
          <a:xfrm>
            <a:off x="775115" y="2571000"/>
            <a:ext cx="533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500" dirty="0">
                <a:solidFill>
                  <a:srgbClr val="006600"/>
                </a:solidFill>
              </a:rPr>
              <a:t>CPE</a:t>
            </a:r>
          </a:p>
        </p:txBody>
      </p:sp>
      <p:sp>
        <p:nvSpPr>
          <p:cNvPr id="589939" name="Text Box 115"/>
          <p:cNvSpPr txBox="1">
            <a:spLocks noChangeArrowheads="1"/>
          </p:cNvSpPr>
          <p:nvPr/>
        </p:nvSpPr>
        <p:spPr bwMode="auto">
          <a:xfrm>
            <a:off x="8212825" y="2571000"/>
            <a:ext cx="533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500" dirty="0">
                <a:solidFill>
                  <a:srgbClr val="006600"/>
                </a:solidFill>
              </a:rPr>
              <a:t>CPE</a:t>
            </a:r>
          </a:p>
        </p:txBody>
      </p:sp>
      <p:sp>
        <p:nvSpPr>
          <p:cNvPr id="589940" name="Text Box 116"/>
          <p:cNvSpPr txBox="1">
            <a:spLocks noChangeArrowheads="1"/>
          </p:cNvSpPr>
          <p:nvPr/>
        </p:nvSpPr>
        <p:spPr bwMode="auto">
          <a:xfrm>
            <a:off x="2732392" y="2507500"/>
            <a:ext cx="1763713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en-US" sz="1500" dirty="0">
                <a:solidFill>
                  <a:srgbClr val="CC3300"/>
                </a:solidFill>
              </a:rPr>
              <a:t>Operator 1 Network</a:t>
            </a:r>
          </a:p>
        </p:txBody>
      </p:sp>
      <p:sp>
        <p:nvSpPr>
          <p:cNvPr id="589941" name="Text Box 117"/>
          <p:cNvSpPr txBox="1">
            <a:spLocks noChangeArrowheads="1"/>
          </p:cNvSpPr>
          <p:nvPr/>
        </p:nvSpPr>
        <p:spPr bwMode="auto">
          <a:xfrm>
            <a:off x="5009242" y="2507500"/>
            <a:ext cx="1763713" cy="293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en-US" sz="1500" dirty="0">
                <a:solidFill>
                  <a:srgbClr val="990033"/>
                </a:solidFill>
              </a:rPr>
              <a:t>Operator 2</a:t>
            </a:r>
            <a:r>
              <a:rPr lang="en-US" sz="1500" dirty="0" smtClean="0">
                <a:solidFill>
                  <a:srgbClr val="990033"/>
                </a:solidFill>
              </a:rPr>
              <a:t> </a:t>
            </a:r>
            <a:r>
              <a:rPr lang="en-US" sz="1500" dirty="0">
                <a:solidFill>
                  <a:srgbClr val="990033"/>
                </a:solidFill>
              </a:rPr>
              <a:t>Network</a:t>
            </a:r>
          </a:p>
        </p:txBody>
      </p:sp>
      <p:sp>
        <p:nvSpPr>
          <p:cNvPr id="589942" name="Rectangle 118"/>
          <p:cNvSpPr>
            <a:spLocks noChangeArrowheads="1"/>
          </p:cNvSpPr>
          <p:nvPr/>
        </p:nvSpPr>
        <p:spPr bwMode="auto">
          <a:xfrm>
            <a:off x="1554702" y="2563063"/>
            <a:ext cx="512763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500" b="0" dirty="0"/>
              <a:t>NID</a:t>
            </a:r>
          </a:p>
        </p:txBody>
      </p:sp>
      <p:sp>
        <p:nvSpPr>
          <p:cNvPr id="589943" name="Rectangle 119"/>
          <p:cNvSpPr>
            <a:spLocks noChangeArrowheads="1"/>
          </p:cNvSpPr>
          <p:nvPr/>
        </p:nvSpPr>
        <p:spPr bwMode="auto">
          <a:xfrm>
            <a:off x="7322722" y="2536075"/>
            <a:ext cx="512763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500" b="0" dirty="0"/>
              <a:t>NID</a:t>
            </a:r>
          </a:p>
        </p:txBody>
      </p:sp>
      <p:grpSp>
        <p:nvGrpSpPr>
          <p:cNvPr id="5" name="Group 99"/>
          <p:cNvGrpSpPr>
            <a:grpSpLocks/>
          </p:cNvGrpSpPr>
          <p:nvPr/>
        </p:nvGrpSpPr>
        <p:grpSpPr bwMode="auto">
          <a:xfrm>
            <a:off x="615217" y="3927212"/>
            <a:ext cx="7972425" cy="2207846"/>
            <a:chOff x="406" y="1740"/>
            <a:chExt cx="5022" cy="2152"/>
          </a:xfrm>
        </p:grpSpPr>
        <p:sp>
          <p:nvSpPr>
            <p:cNvPr id="589881" name="Line 57"/>
            <p:cNvSpPr>
              <a:spLocks noChangeShapeType="1"/>
            </p:cNvSpPr>
            <p:nvPr/>
          </p:nvSpPr>
          <p:spPr bwMode="auto">
            <a:xfrm>
              <a:off x="5428" y="1740"/>
              <a:ext cx="0" cy="2152"/>
            </a:xfrm>
            <a:prstGeom prst="line">
              <a:avLst/>
            </a:prstGeom>
            <a:noFill/>
            <a:ln w="19050">
              <a:solidFill>
                <a:srgbClr val="B2B2B2">
                  <a:alpha val="64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82" name="Line 58"/>
            <p:cNvSpPr>
              <a:spLocks noChangeShapeType="1"/>
            </p:cNvSpPr>
            <p:nvPr/>
          </p:nvSpPr>
          <p:spPr bwMode="auto">
            <a:xfrm>
              <a:off x="4936" y="1740"/>
              <a:ext cx="0" cy="2152"/>
            </a:xfrm>
            <a:prstGeom prst="line">
              <a:avLst/>
            </a:prstGeom>
            <a:noFill/>
            <a:ln w="19050">
              <a:solidFill>
                <a:srgbClr val="B2B2B2">
                  <a:alpha val="64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83" name="Line 59"/>
            <p:cNvSpPr>
              <a:spLocks noChangeShapeType="1"/>
            </p:cNvSpPr>
            <p:nvPr/>
          </p:nvSpPr>
          <p:spPr bwMode="auto">
            <a:xfrm>
              <a:off x="4300" y="1740"/>
              <a:ext cx="0" cy="2152"/>
            </a:xfrm>
            <a:prstGeom prst="line">
              <a:avLst/>
            </a:prstGeom>
            <a:noFill/>
            <a:ln w="19050">
              <a:solidFill>
                <a:srgbClr val="B2B2B2">
                  <a:alpha val="64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84" name="Line 60"/>
            <p:cNvSpPr>
              <a:spLocks noChangeShapeType="1"/>
            </p:cNvSpPr>
            <p:nvPr/>
          </p:nvSpPr>
          <p:spPr bwMode="auto">
            <a:xfrm>
              <a:off x="3004" y="1740"/>
              <a:ext cx="0" cy="2152"/>
            </a:xfrm>
            <a:prstGeom prst="line">
              <a:avLst/>
            </a:prstGeom>
            <a:noFill/>
            <a:ln w="19050">
              <a:solidFill>
                <a:srgbClr val="B2B2B2">
                  <a:alpha val="64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85" name="Line 61"/>
            <p:cNvSpPr>
              <a:spLocks noChangeShapeType="1"/>
            </p:cNvSpPr>
            <p:nvPr/>
          </p:nvSpPr>
          <p:spPr bwMode="auto">
            <a:xfrm>
              <a:off x="2698" y="1740"/>
              <a:ext cx="0" cy="2152"/>
            </a:xfrm>
            <a:prstGeom prst="line">
              <a:avLst/>
            </a:prstGeom>
            <a:noFill/>
            <a:ln w="19050">
              <a:solidFill>
                <a:srgbClr val="B2B2B2">
                  <a:alpha val="64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86" name="Line 62"/>
            <p:cNvSpPr>
              <a:spLocks noChangeShapeType="1"/>
            </p:cNvSpPr>
            <p:nvPr/>
          </p:nvSpPr>
          <p:spPr bwMode="auto">
            <a:xfrm>
              <a:off x="1600" y="1740"/>
              <a:ext cx="0" cy="2152"/>
            </a:xfrm>
            <a:prstGeom prst="line">
              <a:avLst/>
            </a:prstGeom>
            <a:noFill/>
            <a:ln w="19050">
              <a:solidFill>
                <a:srgbClr val="B2B2B2">
                  <a:alpha val="64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87" name="Line 63"/>
            <p:cNvSpPr>
              <a:spLocks noChangeShapeType="1"/>
            </p:cNvSpPr>
            <p:nvPr/>
          </p:nvSpPr>
          <p:spPr bwMode="auto">
            <a:xfrm>
              <a:off x="970" y="1740"/>
              <a:ext cx="0" cy="2152"/>
            </a:xfrm>
            <a:prstGeom prst="line">
              <a:avLst/>
            </a:prstGeom>
            <a:noFill/>
            <a:ln w="19050">
              <a:solidFill>
                <a:srgbClr val="B2B2B2">
                  <a:alpha val="64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88" name="Line 64"/>
            <p:cNvSpPr>
              <a:spLocks noChangeShapeType="1"/>
            </p:cNvSpPr>
            <p:nvPr/>
          </p:nvSpPr>
          <p:spPr bwMode="auto">
            <a:xfrm>
              <a:off x="406" y="1740"/>
              <a:ext cx="0" cy="2152"/>
            </a:xfrm>
            <a:prstGeom prst="line">
              <a:avLst/>
            </a:prstGeom>
            <a:noFill/>
            <a:ln w="19050">
              <a:solidFill>
                <a:srgbClr val="B2B2B2">
                  <a:alpha val="64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919" name="Line 95"/>
            <p:cNvSpPr>
              <a:spLocks noChangeShapeType="1"/>
            </p:cNvSpPr>
            <p:nvPr/>
          </p:nvSpPr>
          <p:spPr bwMode="auto">
            <a:xfrm>
              <a:off x="1235" y="1740"/>
              <a:ext cx="0" cy="2152"/>
            </a:xfrm>
            <a:prstGeom prst="line">
              <a:avLst/>
            </a:prstGeom>
            <a:noFill/>
            <a:ln w="19050">
              <a:solidFill>
                <a:srgbClr val="B2B2B2">
                  <a:alpha val="64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920" name="Line 96"/>
            <p:cNvSpPr>
              <a:spLocks noChangeShapeType="1"/>
            </p:cNvSpPr>
            <p:nvPr/>
          </p:nvSpPr>
          <p:spPr bwMode="auto">
            <a:xfrm>
              <a:off x="4742" y="1740"/>
              <a:ext cx="0" cy="2152"/>
            </a:xfrm>
            <a:prstGeom prst="line">
              <a:avLst/>
            </a:prstGeom>
            <a:noFill/>
            <a:ln w="19050">
              <a:solidFill>
                <a:srgbClr val="B2B2B2">
                  <a:alpha val="64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9839" name="Rectangle 2"/>
          <p:cNvSpPr>
            <a:spLocks noChangeArrowheads="1"/>
          </p:cNvSpPr>
          <p:nvPr/>
        </p:nvSpPr>
        <p:spPr bwMode="auto">
          <a:xfrm>
            <a:off x="642938" y="3935883"/>
            <a:ext cx="7972425" cy="979487"/>
          </a:xfrm>
          <a:prstGeom prst="rect">
            <a:avLst/>
          </a:prstGeom>
          <a:solidFill>
            <a:srgbClr val="CCFFCC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  <a:buFontTx/>
              <a:buNone/>
            </a:pPr>
            <a:endParaRPr lang="he-IL" sz="1700" b="0">
              <a:cs typeface="Arial" charset="0"/>
            </a:endParaRPr>
          </a:p>
        </p:txBody>
      </p:sp>
      <p:sp>
        <p:nvSpPr>
          <p:cNvPr id="589840" name="Rectangle 3"/>
          <p:cNvSpPr>
            <a:spLocks noChangeArrowheads="1"/>
          </p:cNvSpPr>
          <p:nvPr/>
        </p:nvSpPr>
        <p:spPr bwMode="auto">
          <a:xfrm>
            <a:off x="642938" y="4910608"/>
            <a:ext cx="7972425" cy="989012"/>
          </a:xfrm>
          <a:prstGeom prst="rect">
            <a:avLst/>
          </a:prstGeom>
          <a:solidFill>
            <a:srgbClr val="CCFFFF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  <a:buFontTx/>
              <a:buNone/>
            </a:pPr>
            <a:endParaRPr lang="he-IL" sz="1700" b="0">
              <a:cs typeface="Arial" charset="0"/>
            </a:endParaRPr>
          </a:p>
        </p:txBody>
      </p:sp>
      <p:sp>
        <p:nvSpPr>
          <p:cNvPr id="589841" name="Line 6"/>
          <p:cNvSpPr>
            <a:spLocks noChangeShapeType="1"/>
          </p:cNvSpPr>
          <p:nvPr/>
        </p:nvSpPr>
        <p:spPr bwMode="auto">
          <a:xfrm>
            <a:off x="1554163" y="4539133"/>
            <a:ext cx="626903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9848" name="Line 13"/>
          <p:cNvSpPr>
            <a:spLocks noChangeShapeType="1"/>
          </p:cNvSpPr>
          <p:nvPr/>
        </p:nvSpPr>
        <p:spPr bwMode="auto">
          <a:xfrm>
            <a:off x="2533650" y="5742458"/>
            <a:ext cx="17526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9855" name="Line 20"/>
          <p:cNvSpPr>
            <a:spLocks noChangeShapeType="1"/>
          </p:cNvSpPr>
          <p:nvPr/>
        </p:nvSpPr>
        <p:spPr bwMode="auto">
          <a:xfrm>
            <a:off x="4764088" y="5736108"/>
            <a:ext cx="2070100" cy="7937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9850" name="Text Box 15"/>
          <p:cNvSpPr txBox="1">
            <a:spLocks noChangeArrowheads="1"/>
          </p:cNvSpPr>
          <p:nvPr/>
        </p:nvSpPr>
        <p:spPr bwMode="auto">
          <a:xfrm>
            <a:off x="1584325" y="4953470"/>
            <a:ext cx="6610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1E1E1E"/>
                </a:solidFill>
              </a:rPr>
              <a:t>IEEE 802.1ag</a:t>
            </a:r>
            <a:r>
              <a:rPr lang="en-US">
                <a:solidFill>
                  <a:srgbClr val="1E1E1E"/>
                </a:solidFill>
              </a:rPr>
              <a:t>  </a:t>
            </a:r>
            <a:r>
              <a:rPr lang="en-US" sz="1600">
                <a:solidFill>
                  <a:srgbClr val="1E1E1E"/>
                </a:solidFill>
              </a:rPr>
              <a:t>End-to-End</a:t>
            </a:r>
            <a:r>
              <a:rPr lang="en-US" sz="1600"/>
              <a:t> </a:t>
            </a:r>
            <a:r>
              <a:rPr lang="en-US" sz="1700">
                <a:solidFill>
                  <a:srgbClr val="1E1E1E"/>
                </a:solidFill>
                <a:cs typeface="Arial" charset="0"/>
              </a:rPr>
              <a:t>Connectivity Fault Management</a:t>
            </a:r>
          </a:p>
        </p:txBody>
      </p:sp>
      <p:sp>
        <p:nvSpPr>
          <p:cNvPr id="589851" name="Text Box 16"/>
          <p:cNvSpPr txBox="1">
            <a:spLocks noChangeArrowheads="1"/>
          </p:cNvSpPr>
          <p:nvPr/>
        </p:nvSpPr>
        <p:spPr bwMode="auto">
          <a:xfrm>
            <a:off x="2032000" y="3942233"/>
            <a:ext cx="5635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1E1E1E"/>
                </a:solidFill>
              </a:rPr>
              <a:t>ITU-T Y.1731</a:t>
            </a:r>
            <a:r>
              <a:rPr lang="en-US"/>
              <a:t>  </a:t>
            </a:r>
            <a:r>
              <a:rPr lang="en-US" sz="1700">
                <a:solidFill>
                  <a:srgbClr val="1E1E1E"/>
                </a:solidFill>
                <a:cs typeface="Arial" charset="0"/>
              </a:rPr>
              <a:t>End-to-End Performance Monitoring</a:t>
            </a:r>
          </a:p>
        </p:txBody>
      </p:sp>
      <p:sp>
        <p:nvSpPr>
          <p:cNvPr id="589916" name="Line 14"/>
          <p:cNvSpPr>
            <a:spLocks noChangeShapeType="1"/>
          </p:cNvSpPr>
          <p:nvPr/>
        </p:nvSpPr>
        <p:spPr bwMode="auto">
          <a:xfrm>
            <a:off x="973458" y="3206974"/>
            <a:ext cx="7469187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9917" name="Text Box 23"/>
          <p:cNvSpPr txBox="1">
            <a:spLocks noChangeArrowheads="1"/>
          </p:cNvSpPr>
          <p:nvPr/>
        </p:nvSpPr>
        <p:spPr bwMode="auto">
          <a:xfrm>
            <a:off x="3328988" y="3181944"/>
            <a:ext cx="2470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sz="1200" dirty="0">
                <a:solidFill>
                  <a:srgbClr val="008000"/>
                </a:solidFill>
                <a:cs typeface="Arial" charset="0"/>
              </a:rPr>
              <a:t>Ethernet Virtual Connection</a:t>
            </a:r>
          </a:p>
        </p:txBody>
      </p:sp>
      <p:sp>
        <p:nvSpPr>
          <p:cNvPr id="589857" name="Text Box 16"/>
          <p:cNvSpPr txBox="1">
            <a:spLocks noChangeArrowheads="1"/>
          </p:cNvSpPr>
          <p:nvPr/>
        </p:nvSpPr>
        <p:spPr bwMode="auto">
          <a:xfrm>
            <a:off x="3694113" y="3535101"/>
            <a:ext cx="180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1E1E1E"/>
                </a:solidFill>
                <a:cs typeface="Arial" charset="0"/>
              </a:rPr>
              <a:t>Service OAM</a:t>
            </a:r>
          </a:p>
        </p:txBody>
      </p:sp>
      <p:sp>
        <p:nvSpPr>
          <p:cNvPr id="589922" name="Line 21"/>
          <p:cNvSpPr>
            <a:spLocks noChangeShapeType="1"/>
          </p:cNvSpPr>
          <p:nvPr/>
        </p:nvSpPr>
        <p:spPr bwMode="auto">
          <a:xfrm>
            <a:off x="1544638" y="5559895"/>
            <a:ext cx="6310312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9924" name="Line 6"/>
          <p:cNvSpPr>
            <a:spLocks noChangeShapeType="1"/>
          </p:cNvSpPr>
          <p:nvPr/>
        </p:nvSpPr>
        <p:spPr bwMode="auto">
          <a:xfrm>
            <a:off x="627063" y="4345458"/>
            <a:ext cx="795655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9925" name="Line 6"/>
          <p:cNvSpPr>
            <a:spLocks noChangeShapeType="1"/>
          </p:cNvSpPr>
          <p:nvPr/>
        </p:nvSpPr>
        <p:spPr bwMode="auto">
          <a:xfrm>
            <a:off x="2520950" y="4767733"/>
            <a:ext cx="1728788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9926" name="Line 6"/>
          <p:cNvSpPr>
            <a:spLocks noChangeShapeType="1"/>
          </p:cNvSpPr>
          <p:nvPr/>
        </p:nvSpPr>
        <p:spPr bwMode="auto">
          <a:xfrm>
            <a:off x="4772025" y="4756620"/>
            <a:ext cx="2078038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9927" name="Line 21"/>
          <p:cNvSpPr>
            <a:spLocks noChangeShapeType="1"/>
          </p:cNvSpPr>
          <p:nvPr/>
        </p:nvSpPr>
        <p:spPr bwMode="auto">
          <a:xfrm>
            <a:off x="663575" y="5364633"/>
            <a:ext cx="7964488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5" name="Group 1"/>
          <p:cNvGrpSpPr>
            <a:grpSpLocks/>
          </p:cNvGrpSpPr>
          <p:nvPr/>
        </p:nvGrpSpPr>
        <p:grpSpPr bwMode="auto">
          <a:xfrm>
            <a:off x="2886072" y="1104548"/>
            <a:ext cx="3024188" cy="914400"/>
            <a:chOff x="2743200" y="2590800"/>
            <a:chExt cx="3024188" cy="914400"/>
          </a:xfrm>
        </p:grpSpPr>
        <p:sp>
          <p:nvSpPr>
            <p:cNvPr id="56" name="Rounded Rectangle 55"/>
            <p:cNvSpPr/>
            <p:nvPr/>
          </p:nvSpPr>
          <p:spPr>
            <a:xfrm>
              <a:off x="2743200" y="2590800"/>
              <a:ext cx="29718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FFFF"/>
                  </a:solidFill>
                </a:rPr>
                <a:t>O</a:t>
              </a:r>
            </a:p>
          </p:txBody>
        </p:sp>
        <p:grpSp>
          <p:nvGrpSpPr>
            <p:cNvPr id="57" name="Group 43"/>
            <p:cNvGrpSpPr>
              <a:grpSpLocks/>
            </p:cNvGrpSpPr>
            <p:nvPr/>
          </p:nvGrpSpPr>
          <p:grpSpPr bwMode="auto">
            <a:xfrm>
              <a:off x="3962400" y="2819400"/>
              <a:ext cx="492125" cy="609600"/>
              <a:chOff x="2063750" y="3314700"/>
              <a:chExt cx="831850" cy="990600"/>
            </a:xfrm>
          </p:grpSpPr>
          <p:pic>
            <p:nvPicPr>
              <p:cNvPr id="60" name="Picture 18" descr="Desktop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3750" y="3314700"/>
                <a:ext cx="83185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" name="Picture 66" descr="net management screen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2200" y="3429000"/>
                <a:ext cx="379413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8" name="Text Box 11"/>
            <p:cNvSpPr txBox="1">
              <a:spLocks noChangeArrowheads="1"/>
            </p:cNvSpPr>
            <p:nvPr/>
          </p:nvSpPr>
          <p:spPr bwMode="auto">
            <a:xfrm>
              <a:off x="3082214" y="2590800"/>
              <a:ext cx="22493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200" dirty="0" smtClean="0"/>
                <a:t>Network Management System</a:t>
              </a:r>
              <a:endParaRPr lang="en-US" sz="1200" dirty="0"/>
            </a:p>
          </p:txBody>
        </p:sp>
        <p:sp>
          <p:nvSpPr>
            <p:cNvPr id="59" name="Text Box 11"/>
            <p:cNvSpPr txBox="1">
              <a:spLocks noChangeArrowheads="1"/>
            </p:cNvSpPr>
            <p:nvPr/>
          </p:nvSpPr>
          <p:spPr bwMode="auto">
            <a:xfrm>
              <a:off x="4449763" y="3200400"/>
              <a:ext cx="13176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200"/>
                <a:t>SP Network Ops</a:t>
              </a:r>
            </a:p>
          </p:txBody>
        </p:sp>
      </p:grpSp>
      <p:cxnSp>
        <p:nvCxnSpPr>
          <p:cNvPr id="71" name="Shape 67"/>
          <p:cNvCxnSpPr/>
          <p:nvPr/>
        </p:nvCxnSpPr>
        <p:spPr>
          <a:xfrm rot="10800000" flipV="1">
            <a:off x="1765669" y="1483595"/>
            <a:ext cx="1130173" cy="1165695"/>
          </a:xfrm>
          <a:prstGeom prst="bentConnector2">
            <a:avLst/>
          </a:prstGeom>
          <a:ln w="1905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hape 70"/>
          <p:cNvCxnSpPr/>
          <p:nvPr/>
        </p:nvCxnSpPr>
        <p:spPr>
          <a:xfrm>
            <a:off x="5857872" y="1493365"/>
            <a:ext cx="1673838" cy="1107324"/>
          </a:xfrm>
          <a:prstGeom prst="bentConnector3">
            <a:avLst>
              <a:gd name="adj1" fmla="val 101361"/>
            </a:avLst>
          </a:prstGeom>
          <a:ln w="1905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 Box 11"/>
          <p:cNvSpPr txBox="1">
            <a:spLocks noChangeArrowheads="1"/>
          </p:cNvSpPr>
          <p:nvPr/>
        </p:nvSpPr>
        <p:spPr bwMode="auto">
          <a:xfrm>
            <a:off x="1734229" y="994071"/>
            <a:ext cx="13017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200" dirty="0"/>
              <a:t> </a:t>
            </a:r>
            <a:r>
              <a:rPr lang="en-US" sz="1200" dirty="0" smtClean="0"/>
              <a:t>Notify </a:t>
            </a:r>
            <a:endParaRPr lang="en-US" sz="1200" dirty="0"/>
          </a:p>
        </p:txBody>
      </p:sp>
      <p:sp>
        <p:nvSpPr>
          <p:cNvPr id="85" name="Text Box 11"/>
          <p:cNvSpPr txBox="1">
            <a:spLocks noChangeArrowheads="1"/>
          </p:cNvSpPr>
          <p:nvPr/>
        </p:nvSpPr>
        <p:spPr bwMode="auto">
          <a:xfrm>
            <a:off x="138556" y="842754"/>
            <a:ext cx="1701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200" dirty="0" smtClean="0"/>
              <a:t>Trouble Ticket System</a:t>
            </a:r>
            <a:endParaRPr lang="en-US" sz="1200" dirty="0"/>
          </a:p>
        </p:txBody>
      </p:sp>
      <p:cxnSp>
        <p:nvCxnSpPr>
          <p:cNvPr id="87" name="Shape 67"/>
          <p:cNvCxnSpPr>
            <a:endCxn id="98" idx="3"/>
          </p:cNvCxnSpPr>
          <p:nvPr/>
        </p:nvCxnSpPr>
        <p:spPr>
          <a:xfrm flipH="1">
            <a:off x="1008182" y="1328615"/>
            <a:ext cx="1834664" cy="41655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 bwMode="auto">
          <a:xfrm>
            <a:off x="6564926" y="1406764"/>
            <a:ext cx="849921" cy="4157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Box 11"/>
          <p:cNvSpPr txBox="1">
            <a:spLocks noChangeArrowheads="1"/>
          </p:cNvSpPr>
          <p:nvPr/>
        </p:nvSpPr>
        <p:spPr bwMode="auto">
          <a:xfrm>
            <a:off x="6394150" y="1167960"/>
            <a:ext cx="13001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200" dirty="0" smtClean="0"/>
              <a:t> SNMP </a:t>
            </a:r>
            <a:endParaRPr lang="en-US" sz="1200" dirty="0"/>
          </a:p>
        </p:txBody>
      </p:sp>
      <p:sp>
        <p:nvSpPr>
          <p:cNvPr id="94" name="Text Box 11"/>
          <p:cNvSpPr txBox="1">
            <a:spLocks noChangeArrowheads="1"/>
          </p:cNvSpPr>
          <p:nvPr/>
        </p:nvSpPr>
        <p:spPr bwMode="auto">
          <a:xfrm rot="16200000">
            <a:off x="870618" y="1632976"/>
            <a:ext cx="13001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200" dirty="0" smtClean="0"/>
              <a:t> SNMP </a:t>
            </a:r>
            <a:endParaRPr lang="en-US" sz="1200" dirty="0"/>
          </a:p>
        </p:txBody>
      </p:sp>
      <p:cxnSp>
        <p:nvCxnSpPr>
          <p:cNvPr id="95" name="Straight Arrow Connector 94"/>
          <p:cNvCxnSpPr/>
          <p:nvPr/>
        </p:nvCxnSpPr>
        <p:spPr bwMode="auto">
          <a:xfrm flipH="1" flipV="1">
            <a:off x="1637324" y="1465628"/>
            <a:ext cx="3907" cy="59568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18" descr="Deskt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057" y="1065470"/>
            <a:ext cx="492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Folded Corner 64"/>
          <p:cNvSpPr/>
          <p:nvPr/>
        </p:nvSpPr>
        <p:spPr>
          <a:xfrm>
            <a:off x="2123832" y="2151226"/>
            <a:ext cx="613508" cy="351651"/>
          </a:xfrm>
          <a:prstGeom prst="foldedCorne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Folded Corner 65"/>
          <p:cNvSpPr/>
          <p:nvPr/>
        </p:nvSpPr>
        <p:spPr>
          <a:xfrm>
            <a:off x="6523882" y="1832749"/>
            <a:ext cx="613508" cy="351651"/>
          </a:xfrm>
          <a:prstGeom prst="foldedCorne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Folded Corner 66"/>
          <p:cNvSpPr/>
          <p:nvPr/>
        </p:nvSpPr>
        <p:spPr>
          <a:xfrm>
            <a:off x="6676282" y="1985149"/>
            <a:ext cx="613508" cy="351651"/>
          </a:xfrm>
          <a:prstGeom prst="foldedCorne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Folded Corner 67"/>
          <p:cNvSpPr/>
          <p:nvPr/>
        </p:nvSpPr>
        <p:spPr>
          <a:xfrm>
            <a:off x="6828682" y="2137549"/>
            <a:ext cx="613508" cy="351651"/>
          </a:xfrm>
          <a:prstGeom prst="foldedCorne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MIB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389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9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9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9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9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9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9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9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9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8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9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9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9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9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8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9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9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89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9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89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9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9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89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9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89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8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89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89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8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39" grpId="0" animBg="1"/>
      <p:bldP spid="589840" grpId="0" animBg="1"/>
      <p:bldP spid="589841" grpId="0" animBg="1"/>
      <p:bldP spid="589848" grpId="0" animBg="1"/>
      <p:bldP spid="589855" grpId="0" animBg="1"/>
      <p:bldP spid="589850" grpId="0"/>
      <p:bldP spid="589851" grpId="0"/>
      <p:bldP spid="589857" grpId="0"/>
      <p:bldP spid="589922" grpId="0" animBg="1"/>
      <p:bldP spid="589924" grpId="0" animBg="1"/>
      <p:bldP spid="589925" grpId="0" animBg="1"/>
      <p:bldP spid="589926" grpId="0" animBg="1"/>
      <p:bldP spid="5899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SOAM FM MIB Components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153400" cy="4572000"/>
          </a:xfrm>
        </p:spPr>
        <p:txBody>
          <a:bodyPr/>
          <a:lstStyle/>
          <a:p>
            <a:r>
              <a:rPr lang="en-US" dirty="0" smtClean="0"/>
              <a:t>MEF 31 builds upon the Connectivity Fault Management (CFM) MIBs specified in IEEE 802.1ag and IEEE 802.1ap</a:t>
            </a:r>
          </a:p>
          <a:p>
            <a:r>
              <a:rPr lang="en-US" dirty="0" smtClean="0"/>
              <a:t>The IEEE CFM MIB set includes</a:t>
            </a:r>
          </a:p>
          <a:p>
            <a:pPr lvl="1"/>
            <a:r>
              <a:rPr lang="en-US" dirty="0" smtClean="0"/>
              <a:t>IEEE8021-CFM-MIB</a:t>
            </a:r>
          </a:p>
          <a:p>
            <a:pPr lvl="1"/>
            <a:r>
              <a:rPr lang="en-US" dirty="0" smtClean="0"/>
              <a:t>IEEE8021-CFM-V2-MIB</a:t>
            </a:r>
          </a:p>
          <a:p>
            <a:pPr lvl="1"/>
            <a:r>
              <a:rPr lang="en-US" dirty="0" smtClean="0"/>
              <a:t>IEEE8021-TC-MIB</a:t>
            </a:r>
          </a:p>
          <a:p>
            <a:r>
              <a:rPr lang="en-US" dirty="0" smtClean="0"/>
              <a:t>MEF 31 extends the CFM MIB set as follows</a:t>
            </a:r>
          </a:p>
          <a:p>
            <a:pPr lvl="1"/>
            <a:r>
              <a:rPr lang="en-US" dirty="0" smtClean="0"/>
              <a:t>MEF-SOAM-TC-MIB</a:t>
            </a:r>
          </a:p>
          <a:p>
            <a:pPr lvl="1"/>
            <a:r>
              <a:rPr lang="en-US" dirty="0" smtClean="0"/>
              <a:t>MEF-SOAM-FM-MIB</a:t>
            </a:r>
          </a:p>
        </p:txBody>
      </p:sp>
    </p:spTree>
    <p:extLst>
      <p:ext uri="{BB962C8B-B14F-4D97-AF65-F5344CB8AC3E}">
        <p14:creationId xmlns:p14="http://schemas.microsoft.com/office/powerpoint/2010/main" xmlns="" val="317804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SOAM TC MIB Overview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153400" cy="4572000"/>
          </a:xfrm>
        </p:spPr>
        <p:txBody>
          <a:bodyPr/>
          <a:lstStyle/>
          <a:p>
            <a:r>
              <a:rPr lang="en-US" dirty="0" smtClean="0"/>
              <a:t>MEF-SOAM-TC-MIB defines a collection of Textual Conventions (common data types)</a:t>
            </a:r>
          </a:p>
          <a:p>
            <a:pPr lvl="1"/>
            <a:r>
              <a:rPr lang="en-US" dirty="0" err="1" smtClean="0"/>
              <a:t>ConnectivityStatusType</a:t>
            </a:r>
            <a:endParaRPr lang="en-US" dirty="0" smtClean="0"/>
          </a:p>
          <a:p>
            <a:pPr lvl="1"/>
            <a:r>
              <a:rPr lang="en-US" dirty="0" err="1" smtClean="0"/>
              <a:t>DataPatternType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IntervalTypeAisLck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MegIdType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OperationTimeType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TestPatternType</a:t>
            </a:r>
            <a:r>
              <a:rPr lang="en-US" dirty="0" smtClean="0"/>
              <a:t> </a:t>
            </a:r>
            <a:endParaRPr lang="en-US" b="0" dirty="0" smtClean="0"/>
          </a:p>
          <a:p>
            <a:pPr lvl="1"/>
            <a:endParaRPr lang="en-US" b="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73207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marL="339725" indent="-339725" eaLnBrk="1" hangingPunct="1"/>
            <a:r>
              <a:rPr lang="en-US" dirty="0" smtClean="0"/>
              <a:t>	</a:t>
            </a:r>
            <a:r>
              <a:rPr lang="en-US" dirty="0"/>
              <a:t>SOAM FM MIB Overview</a:t>
            </a:r>
            <a:endParaRPr lang="en-US" dirty="0" smtClean="0"/>
          </a:p>
        </p:txBody>
      </p:sp>
      <p:sp>
        <p:nvSpPr>
          <p:cNvPr id="44035" name="Content Placeholder 2"/>
          <p:cNvSpPr>
            <a:spLocks noGrp="1"/>
          </p:cNvSpPr>
          <p:nvPr>
            <p:ph sz="half" idx="1"/>
          </p:nvPr>
        </p:nvSpPr>
        <p:spPr>
          <a:xfrm>
            <a:off x="447675" y="1806575"/>
            <a:ext cx="4000500" cy="22479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400" dirty="0" smtClean="0"/>
              <a:t>Continuity Check (CCM)</a:t>
            </a:r>
          </a:p>
          <a:p>
            <a:pPr eaLnBrk="1" hangingPunct="1"/>
            <a:r>
              <a:rPr lang="en-US" sz="2400" dirty="0" smtClean="0"/>
              <a:t>Remote Defect Indication Signal (RDI)</a:t>
            </a:r>
          </a:p>
          <a:p>
            <a:pPr eaLnBrk="1" hangingPunct="1"/>
            <a:r>
              <a:rPr lang="en-US" sz="2400" dirty="0" smtClean="0"/>
              <a:t>Alarm Indication Signal (AIS)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44036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1866900"/>
            <a:ext cx="4000500" cy="139065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400" dirty="0" err="1" smtClean="0"/>
              <a:t>Linktrace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Loopback</a:t>
            </a:r>
          </a:p>
          <a:p>
            <a:pPr eaLnBrk="1" hangingPunct="1"/>
            <a:r>
              <a:rPr lang="en-US" sz="2400" dirty="0" smtClean="0"/>
              <a:t>Locked Signal</a:t>
            </a:r>
          </a:p>
          <a:p>
            <a:pPr eaLnBrk="1" hangingPunct="1"/>
            <a:r>
              <a:rPr lang="en-US" sz="2400" dirty="0" smtClean="0"/>
              <a:t>Test Signal</a:t>
            </a: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470694" y="895349"/>
            <a:ext cx="81534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Arial" pitchFamily="-111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4A4A4A"/>
                </a:solidFill>
                <a:latin typeface="+mn-lt"/>
                <a:ea typeface="Arial" pitchFamily="-111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A4A4A"/>
                </a:solidFill>
                <a:latin typeface="+mn-lt"/>
                <a:ea typeface="Arial" pitchFamily="-111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4A4A4A"/>
                </a:solidFill>
                <a:latin typeface="+mn-lt"/>
                <a:ea typeface="Arial" pitchFamily="-111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333399"/>
                </a:solidFill>
                <a:latin typeface="+mn-lt"/>
                <a:ea typeface="Arial" pitchFamily="-111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333399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333399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333399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333399"/>
                </a:solidFill>
                <a:latin typeface="+mn-lt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FFFF"/>
                </a:solidFill>
              </a:rPr>
              <a:t>MEF-SOAM-FM-MIB defines the managed objects necessary to support SOAM FM functionality: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06343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0838" indent="-350838" eaLnBrk="1" hangingPunct="1"/>
            <a:r>
              <a:rPr lang="en-US" dirty="0" smtClean="0"/>
              <a:t>	Outline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Approved MEF  Specifications</a:t>
            </a:r>
          </a:p>
          <a:p>
            <a:r>
              <a:rPr lang="en-US" sz="2800" dirty="0" smtClean="0"/>
              <a:t>This presentation </a:t>
            </a:r>
          </a:p>
          <a:p>
            <a:r>
              <a:rPr lang="en-US" sz="2800" dirty="0" smtClean="0"/>
              <a:t>About this Specification</a:t>
            </a:r>
          </a:p>
          <a:p>
            <a:r>
              <a:rPr lang="en-US" sz="2800" dirty="0" smtClean="0"/>
              <a:t>In Scope / Out of Scope</a:t>
            </a:r>
          </a:p>
          <a:p>
            <a:r>
              <a:rPr lang="en-US" sz="2800" dirty="0" smtClean="0"/>
              <a:t>Terminology, Concepts &amp; Relationship to other standards</a:t>
            </a:r>
          </a:p>
          <a:p>
            <a:r>
              <a:rPr lang="en-US" sz="2800" dirty="0" smtClean="0"/>
              <a:t>Section Review</a:t>
            </a:r>
          </a:p>
          <a:p>
            <a:pPr lvl="1"/>
            <a:r>
              <a:rPr lang="en-US" sz="2400" dirty="0" smtClean="0"/>
              <a:t>Major topics</a:t>
            </a:r>
          </a:p>
          <a:p>
            <a:pPr lvl="2"/>
            <a:r>
              <a:rPr lang="en-US" dirty="0" smtClean="0"/>
              <a:t>Minor topics</a:t>
            </a:r>
          </a:p>
          <a:p>
            <a:r>
              <a:rPr lang="en-US" sz="2800" dirty="0" smtClean="0"/>
              <a:t>Examples/Use Cases</a:t>
            </a:r>
          </a:p>
          <a:p>
            <a:r>
              <a:rPr lang="en-US" sz="2800" dirty="0" smtClean="0"/>
              <a:t>Summary  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2835587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Initial SOAM Configuration </a:t>
            </a:r>
            <a:br>
              <a:rPr lang="en-US" dirty="0" smtClean="0"/>
            </a:br>
            <a:r>
              <a:rPr lang="en-US" sz="2000" dirty="0" smtClean="0"/>
              <a:t>via 802.1ag/</a:t>
            </a:r>
            <a:r>
              <a:rPr lang="en-US" sz="2000" dirty="0" err="1" smtClean="0"/>
              <a:t>ap</a:t>
            </a:r>
            <a:r>
              <a:rPr lang="en-US" sz="2000" dirty="0" smtClean="0"/>
              <a:t> MIBs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28501" y="971516"/>
            <a:ext cx="8343900" cy="5168900"/>
          </a:xfrm>
        </p:spPr>
        <p:txBody>
          <a:bodyPr/>
          <a:lstStyle/>
          <a:p>
            <a:r>
              <a:rPr lang="en-US" sz="2400" dirty="0" smtClean="0"/>
              <a:t>Before SOAM operations are instantiated by a NMS application, the following must be provisioned at each Network Element (NE) performing OAM Functions:</a:t>
            </a:r>
          </a:p>
          <a:p>
            <a:pPr lvl="1"/>
            <a:r>
              <a:rPr lang="en-US" dirty="0" smtClean="0"/>
              <a:t>Maintenance Domain (MD)</a:t>
            </a:r>
          </a:p>
          <a:p>
            <a:pPr lvl="2"/>
            <a:r>
              <a:rPr lang="en-US" dirty="0" smtClean="0"/>
              <a:t>Create </a:t>
            </a:r>
            <a:r>
              <a:rPr lang="en-US" dirty="0"/>
              <a:t>entry in </a:t>
            </a:r>
            <a:r>
              <a:rPr lang="en-US" dirty="0" smtClean="0"/>
              <a:t>dot1agCfmMdTable</a:t>
            </a:r>
          </a:p>
          <a:p>
            <a:pPr lvl="1"/>
            <a:r>
              <a:rPr lang="en-US" dirty="0" smtClean="0"/>
              <a:t> Maintenance Association (MA)/Maintenance Entity Group (MEG)</a:t>
            </a:r>
          </a:p>
          <a:p>
            <a:pPr lvl="2"/>
            <a:r>
              <a:rPr lang="en-US" dirty="0" smtClean="0"/>
              <a:t>Create </a:t>
            </a:r>
            <a:r>
              <a:rPr lang="en-US" dirty="0"/>
              <a:t>entry in </a:t>
            </a:r>
            <a:r>
              <a:rPr lang="en-US" dirty="0" smtClean="0"/>
              <a:t>dot1agCfmMaNetTable, ieee8021CfmMaCompTable, </a:t>
            </a:r>
            <a:r>
              <a:rPr lang="en-US" dirty="0" err="1" smtClean="0"/>
              <a:t>mefSoamNetCfgTable</a:t>
            </a:r>
            <a:r>
              <a:rPr lang="en-US" dirty="0" smtClean="0"/>
              <a:t> and </a:t>
            </a:r>
            <a:r>
              <a:rPr lang="en-US" dirty="0" err="1"/>
              <a:t>mefSoamMegCfgTable</a:t>
            </a:r>
            <a:endParaRPr lang="en-US" dirty="0" smtClean="0"/>
          </a:p>
          <a:p>
            <a:pPr lvl="1"/>
            <a:r>
              <a:rPr lang="en-US" dirty="0" smtClean="0"/>
              <a:t>MEG End Point (MEP)</a:t>
            </a:r>
          </a:p>
          <a:p>
            <a:pPr lvl="2"/>
            <a:r>
              <a:rPr lang="en-US" dirty="0" smtClean="0"/>
              <a:t>Create </a:t>
            </a:r>
            <a:r>
              <a:rPr lang="en-US" dirty="0"/>
              <a:t>entry in dot1agCfmMepTable</a:t>
            </a:r>
            <a:endParaRPr lang="en-US" dirty="0" smtClean="0"/>
          </a:p>
          <a:p>
            <a:pPr lvl="1"/>
            <a:endParaRPr lang="en-US" b="0" dirty="0"/>
          </a:p>
          <a:p>
            <a:pPr lvl="1"/>
            <a:endParaRPr lang="en-US" b="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4179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</a:t>
            </a:r>
            <a:r>
              <a:rPr lang="en-US" dirty="0" smtClean="0"/>
              <a:t>Check Configuration Entries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89244" cy="846667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These 2 tables configure the Continuity Check OAM function with the associated parameters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71932"/>
              </p:ext>
            </p:extLst>
          </p:nvPr>
        </p:nvGraphicFramePr>
        <p:xfrm>
          <a:off x="416967" y="2384552"/>
          <a:ext cx="426476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853"/>
                <a:gridCol w="20379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dot1agCfmMepTable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Object Description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Cci</a:t>
                      </a:r>
                      <a:r>
                        <a:rPr lang="en-US" sz="1200" baseline="0" dirty="0" err="1" smtClean="0"/>
                        <a:t>Enabled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CCM Enabled Flag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CcmLtmPriority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CCM Priority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LowPrDefect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Lowest</a:t>
                      </a:r>
                      <a:r>
                        <a:rPr lang="en-US" sz="1200" baseline="0" dirty="0" smtClean="0"/>
                        <a:t> Priority Defect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FngAlarmTime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Fault Alarm</a:t>
                      </a:r>
                      <a:r>
                        <a:rPr lang="en-US" sz="1200" baseline="0" dirty="0" smtClean="0"/>
                        <a:t> Time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FngResetTime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Fault Alarm</a:t>
                      </a:r>
                      <a:r>
                        <a:rPr lang="en-US" sz="1200" baseline="0" dirty="0" smtClean="0"/>
                        <a:t> Reset Time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7377771"/>
              </p:ext>
            </p:extLst>
          </p:nvPr>
        </p:nvGraphicFramePr>
        <p:xfrm>
          <a:off x="5018228" y="2377238"/>
          <a:ext cx="3928262" cy="753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131"/>
                <a:gridCol w="1964131"/>
              </a:tblGrid>
              <a:tr h="376758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mefSoamCcCfgTable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Object Description</a:t>
                      </a:r>
                      <a:endParaRPr lang="en-US" sz="1200" dirty="0"/>
                    </a:p>
                  </a:txBody>
                  <a:tcPr/>
                </a:tc>
              </a:tr>
              <a:tr h="376758">
                <a:tc>
                  <a:txBody>
                    <a:bodyPr/>
                    <a:lstStyle/>
                    <a:p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DropEligible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Drop Eligibility flag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384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</a:t>
            </a:r>
            <a:r>
              <a:rPr lang="en-US" dirty="0" smtClean="0"/>
              <a:t>Check Status/Result Entries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89244" cy="846667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These 2 tables provide the status and results </a:t>
            </a:r>
            <a:r>
              <a:rPr lang="en-US" sz="2400" smtClean="0">
                <a:latin typeface="+mj-lt"/>
              </a:rPr>
              <a:t>of the Continuity </a:t>
            </a:r>
            <a:r>
              <a:rPr lang="en-US" sz="2400" dirty="0" smtClean="0">
                <a:latin typeface="+mj-lt"/>
              </a:rPr>
              <a:t>Check OAM function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3914805"/>
              </p:ext>
            </p:extLst>
          </p:nvPr>
        </p:nvGraphicFramePr>
        <p:xfrm>
          <a:off x="315367" y="2384552"/>
          <a:ext cx="4264761" cy="322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853"/>
                <a:gridCol w="20379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dot1agCfmMepTable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Object Description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FngState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Current State</a:t>
                      </a:r>
                      <a:r>
                        <a:rPr lang="en-US" sz="1200" baseline="0" dirty="0" smtClean="0"/>
                        <a:t> of MEP FNG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HighestPrDefect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Highest Priority</a:t>
                      </a:r>
                      <a:r>
                        <a:rPr lang="en-US" sz="1200" baseline="0" dirty="0" smtClean="0"/>
                        <a:t> Defect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Defects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Active Defects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ErrorCcmLastFailure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Last-received CCM to trigger </a:t>
                      </a:r>
                      <a:r>
                        <a:rPr lang="en-US" sz="1200" dirty="0" err="1" smtClean="0"/>
                        <a:t>DefErrorCCM</a:t>
                      </a:r>
                      <a:r>
                        <a:rPr lang="en-US" sz="1200" dirty="0" smtClean="0"/>
                        <a:t> fault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XconCcmLastFailure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Last-received CCM to trigger </a:t>
                      </a:r>
                      <a:r>
                        <a:rPr lang="en-US" sz="1200" dirty="0" err="1" smtClean="0"/>
                        <a:t>DefXconCCM</a:t>
                      </a:r>
                      <a:r>
                        <a:rPr lang="en-US" sz="1200" dirty="0" smtClean="0"/>
                        <a:t> fault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CcmSequenceErrors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Total # out-of-sequence</a:t>
                      </a:r>
                      <a:r>
                        <a:rPr lang="en-US" sz="1200" baseline="0" dirty="0" smtClean="0"/>
                        <a:t> CCMs received</a:t>
                      </a:r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CciSentCcms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Total # CCMs sent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6857001"/>
              </p:ext>
            </p:extLst>
          </p:nvPr>
        </p:nvGraphicFramePr>
        <p:xfrm>
          <a:off x="4711700" y="2377238"/>
          <a:ext cx="4356100" cy="1210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3625"/>
                <a:gridCol w="2142475"/>
              </a:tblGrid>
              <a:tr h="376758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mefSoamMepFmStatsTable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Object Description</a:t>
                      </a:r>
                      <a:endParaRPr lang="en-US" sz="1200" dirty="0"/>
                    </a:p>
                  </a:txBody>
                  <a:tcPr/>
                </a:tc>
              </a:tr>
              <a:tr h="376758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InOamFramesDiscarded</a:t>
                      </a:r>
                      <a:r>
                        <a:rPr lang="en-US" sz="1200" dirty="0" smtClean="0"/>
                        <a:t>**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 # discarded OAM frames</a:t>
                      </a:r>
                      <a:endParaRPr lang="en-US" sz="1200" dirty="0"/>
                    </a:p>
                  </a:txBody>
                  <a:tcPr/>
                </a:tc>
              </a:tr>
              <a:tr h="376758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StatsInCcmTotal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 # valid received CCM</a:t>
                      </a:r>
                      <a:r>
                        <a:rPr lang="en-US" sz="1200" baseline="0" dirty="0" smtClean="0"/>
                        <a:t> frames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4166" y="5854700"/>
            <a:ext cx="8678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**Not directly related to the CCM OAM function but included here for Table completeness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423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Loopback Configuration Entries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89244" cy="846667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These 2 tables configure &amp; invoke the Loopback OAM function with the associated parameters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5415096"/>
              </p:ext>
            </p:extLst>
          </p:nvPr>
        </p:nvGraphicFramePr>
        <p:xfrm>
          <a:off x="416967" y="2384552"/>
          <a:ext cx="4264761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853"/>
                <a:gridCol w="20379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dot1agCfmMepTable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Object Description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TransmitLbmStatus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Status</a:t>
                      </a:r>
                      <a:r>
                        <a:rPr lang="en-US" sz="1200" baseline="0" dirty="0" smtClean="0"/>
                        <a:t> request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TransmitLbmDestMacAddress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Destination Mac</a:t>
                      </a:r>
                      <a:r>
                        <a:rPr lang="en-US" sz="1200" baseline="0" dirty="0" smtClean="0"/>
                        <a:t> address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TransmitLbmDestMepId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Destination MEP ID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TransmitLbmDestIsMepId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Destination MEP ID has been set (or not)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TransmitLbmMessages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 of Loopback messages to send (Trigger</a:t>
                      </a:r>
                      <a:r>
                        <a:rPr lang="en-US" sz="1200" baseline="0" dirty="0" smtClean="0"/>
                        <a:t> Mechanism)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TransmitLbmDataTlv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Data type length value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TransmitLbmVlanPriority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Vlan</a:t>
                      </a:r>
                      <a:r>
                        <a:rPr lang="en-US" sz="1200" dirty="0" smtClean="0"/>
                        <a:t> Priority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TransmitVlanDropEnable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Drop enable 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0950184"/>
              </p:ext>
            </p:extLst>
          </p:nvPr>
        </p:nvGraphicFramePr>
        <p:xfrm>
          <a:off x="5018228" y="2377238"/>
          <a:ext cx="3928262" cy="3174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131"/>
                <a:gridCol w="1964131"/>
              </a:tblGrid>
              <a:tr h="376758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mefSoamLbCfgTable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Object Description</a:t>
                      </a:r>
                      <a:endParaRPr lang="en-US" sz="1200" dirty="0"/>
                    </a:p>
                  </a:txBody>
                  <a:tcPr/>
                </a:tc>
              </a:tr>
              <a:tr h="376758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MulticastEnabled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Multicast Enabled flag</a:t>
                      </a:r>
                      <a:endParaRPr lang="en-US" sz="1200" dirty="0"/>
                    </a:p>
                  </a:txBody>
                  <a:tcPr/>
                </a:tc>
              </a:tr>
              <a:tr h="3767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Interval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Interval</a:t>
                      </a:r>
                      <a:endParaRPr lang="en-US" sz="1200" dirty="0"/>
                    </a:p>
                  </a:txBody>
                  <a:tcPr/>
                </a:tc>
              </a:tr>
              <a:tr h="376758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FrameSize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Frame Size</a:t>
                      </a:r>
                      <a:endParaRPr lang="en-US" sz="1200" dirty="0"/>
                    </a:p>
                  </a:txBody>
                  <a:tcPr/>
                </a:tc>
              </a:tr>
              <a:tr h="376758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DataPattern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Data Pattern</a:t>
                      </a:r>
                      <a:endParaRPr lang="en-US" sz="1200" dirty="0"/>
                    </a:p>
                  </a:txBody>
                  <a:tcPr/>
                </a:tc>
              </a:tr>
              <a:tr h="376758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TestTlvIncluded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Test Type Length Value included</a:t>
                      </a:r>
                      <a:endParaRPr lang="en-US" sz="1200" dirty="0"/>
                    </a:p>
                  </a:txBody>
                  <a:tcPr/>
                </a:tc>
              </a:tr>
              <a:tr h="376758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TestTlvPattern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Test Type Length Value Pattern</a:t>
                      </a:r>
                      <a:endParaRPr lang="en-US" sz="1200" dirty="0"/>
                    </a:p>
                  </a:txBody>
                  <a:tcPr/>
                </a:tc>
              </a:tr>
              <a:tr h="3767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Timeout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Timeout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6602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Loopback </a:t>
            </a:r>
            <a:r>
              <a:rPr lang="en-US" dirty="0" smtClean="0"/>
              <a:t>Status/Results </a:t>
            </a:r>
            <a:r>
              <a:rPr lang="en-US" dirty="0"/>
              <a:t>Entries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</a:t>
            </a:r>
            <a:r>
              <a:rPr lang="en-US" dirty="0" smtClean="0"/>
              <a:t>tables </a:t>
            </a:r>
            <a:r>
              <a:rPr lang="en-US" dirty="0"/>
              <a:t>provide the </a:t>
            </a:r>
            <a:r>
              <a:rPr lang="en-US" dirty="0" smtClean="0"/>
              <a:t>status and results </a:t>
            </a:r>
            <a:r>
              <a:rPr lang="en-US" dirty="0"/>
              <a:t>of the </a:t>
            </a:r>
            <a:r>
              <a:rPr lang="en-US" dirty="0" smtClean="0"/>
              <a:t>loopback OAM function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7661396"/>
              </p:ext>
            </p:extLst>
          </p:nvPr>
        </p:nvGraphicFramePr>
        <p:xfrm>
          <a:off x="223280" y="2445251"/>
          <a:ext cx="4221128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564"/>
                <a:gridCol w="21105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dot1agCfmMepTable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Object Description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LbrIn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 of Loopback responses received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LbrInOutOfOrder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 of Loopback responses received out of order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LbrBadMsdu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 of Loopback responses received w/bad MAC service data unit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LbrOut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 of Loopback replies transmitted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TransmitLbmResultOK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Results of the Loopback m</a:t>
                      </a:r>
                      <a:r>
                        <a:rPr lang="en-US" sz="1200" baseline="0" dirty="0" smtClean="0"/>
                        <a:t>essage operation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4364697"/>
              </p:ext>
            </p:extLst>
          </p:nvPr>
        </p:nvGraphicFramePr>
        <p:xfrm>
          <a:off x="4791737" y="2448795"/>
          <a:ext cx="419277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6386"/>
                <a:gridCol w="20963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mefSoamLbStatsTable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Object Description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LbStatsNumLbrInCrc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Number</a:t>
                      </a:r>
                      <a:r>
                        <a:rPr lang="en-US" sz="1200" baseline="0" dirty="0" smtClean="0"/>
                        <a:t> of LBR messages with CRC errors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2245511"/>
              </p:ext>
            </p:extLst>
          </p:nvPr>
        </p:nvGraphicFramePr>
        <p:xfrm>
          <a:off x="4774803" y="3504306"/>
          <a:ext cx="4192772" cy="183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7864"/>
                <a:gridCol w="20249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mefSoamLbrMulticastTable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Object Description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LbrMulticastTransld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Loopback Transaction ID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LbrMulticastReceiveOrder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 index to distinguish among multiple LBRs with the same Transaction ID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LbrMulticastReplyMac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Source MAC address returned of the LBR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0242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Alarm Indication Signal Configuration Entries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89244" cy="846667"/>
          </a:xfrm>
        </p:spPr>
        <p:txBody>
          <a:bodyPr/>
          <a:lstStyle/>
          <a:p>
            <a:r>
              <a:rPr lang="en-US" sz="2400" dirty="0"/>
              <a:t>This table configures &amp; invokes the </a:t>
            </a:r>
            <a:r>
              <a:rPr lang="en-US" sz="2400" dirty="0" smtClean="0"/>
              <a:t>Alarm Indication Signal (AIS) </a:t>
            </a:r>
            <a:r>
              <a:rPr lang="en-US" sz="2400" dirty="0"/>
              <a:t>OAM function with the associated parameters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4384330"/>
              </p:ext>
            </p:extLst>
          </p:nvPr>
        </p:nvGraphicFramePr>
        <p:xfrm>
          <a:off x="2446940" y="2366470"/>
          <a:ext cx="4264761" cy="248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853"/>
                <a:gridCol w="20379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mefSoamAisCfgTable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Object Description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Enabled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Specifies whether ETH-AIS transmission is enabled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Interval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Transmission period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Priority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Priority of frames with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ETH-AIS information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MdLevel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MEG/Maintenance Domain Level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DropEligible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Drop Eligibility flag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6893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AIS Status/Results </a:t>
            </a:r>
            <a:r>
              <a:rPr lang="en-US" dirty="0"/>
              <a:t>Entries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table provides </a:t>
            </a:r>
            <a:r>
              <a:rPr lang="en-US" dirty="0"/>
              <a:t>the </a:t>
            </a:r>
            <a:r>
              <a:rPr lang="en-US" dirty="0" smtClean="0"/>
              <a:t>status and results </a:t>
            </a:r>
            <a:r>
              <a:rPr lang="en-US" dirty="0"/>
              <a:t>of the </a:t>
            </a:r>
            <a:r>
              <a:rPr lang="en-US" dirty="0" smtClean="0"/>
              <a:t>Alarm Indication Status OAM function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8086150"/>
              </p:ext>
            </p:extLst>
          </p:nvPr>
        </p:nvGraphicFramePr>
        <p:xfrm>
          <a:off x="2371045" y="2442365"/>
          <a:ext cx="4221128" cy="231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564"/>
                <a:gridCol w="21105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mefSoamAisStatsTable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Object Description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OutStatus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AIS transmission status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OutCounter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 of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AIS messages sent 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InStatus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AIS receive status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InCounter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 of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AIS messages received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InMacAddr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source MAC Address Field of last AIS received 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3590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Linktrace</a:t>
            </a:r>
            <a:r>
              <a:rPr lang="en-US" dirty="0" smtClean="0"/>
              <a:t> Configuration Entries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89244" cy="846667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This table configures &amp; invokes the </a:t>
            </a:r>
            <a:r>
              <a:rPr lang="en-US" sz="2400" dirty="0" err="1" smtClean="0">
                <a:latin typeface="+mj-lt"/>
              </a:rPr>
              <a:t>Linktrace</a:t>
            </a:r>
            <a:r>
              <a:rPr lang="en-US" sz="2400" dirty="0" smtClean="0">
                <a:latin typeface="+mj-lt"/>
              </a:rPr>
              <a:t> OAM function with the associated parameters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3501350"/>
              </p:ext>
            </p:extLst>
          </p:nvPr>
        </p:nvGraphicFramePr>
        <p:xfrm>
          <a:off x="2143360" y="2366470"/>
          <a:ext cx="4370933" cy="368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8933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dot1agCfmMepTable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Object Description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CcmLtmPriority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LTM Priority value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TransmitLtmStatus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LTM </a:t>
                      </a:r>
                      <a:r>
                        <a:rPr kumimoji="0" lang="en-U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Msg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Transmission Locking Flag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TransmitLtmFlags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Flags Field (Trigger Mechanism)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TransmitLtmTarget</a:t>
                      </a:r>
                      <a:r>
                        <a:rPr lang="en-US" sz="1200" baseline="0" dirty="0" err="1" smtClean="0"/>
                        <a:t>MacAddress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Unicast Destination</a:t>
                      </a:r>
                      <a:r>
                        <a:rPr lang="en-US" sz="1200" baseline="0" dirty="0" smtClean="0"/>
                        <a:t> MAC Address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TransmitLtmTargetMepId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MEP ID Address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TransmitLtmTargetIsMepId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Target</a:t>
                      </a:r>
                      <a:r>
                        <a:rPr lang="en-US" sz="1200" baseline="0" dirty="0" smtClean="0"/>
                        <a:t> Address Indicator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TransmitLtmTtl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LTM</a:t>
                      </a:r>
                      <a:r>
                        <a:rPr lang="en-US" sz="1200" baseline="0" dirty="0" smtClean="0"/>
                        <a:t> TTL value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TransmitLtmEgressIdentifier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MEP </a:t>
                      </a:r>
                      <a:r>
                        <a:rPr lang="en-US" sz="1200" dirty="0" err="1" smtClean="0"/>
                        <a:t>Linktrace</a:t>
                      </a:r>
                      <a:r>
                        <a:rPr lang="en-US" sz="1200" dirty="0" smtClean="0"/>
                        <a:t> Initiator/Responder Identifier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312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Linktrace</a:t>
            </a:r>
            <a:r>
              <a:rPr lang="en-US" dirty="0" smtClean="0"/>
              <a:t> Status/Results </a:t>
            </a:r>
            <a:r>
              <a:rPr lang="en-US" dirty="0"/>
              <a:t>Entries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</a:t>
            </a:r>
            <a:r>
              <a:rPr lang="en-US" dirty="0" smtClean="0"/>
              <a:t>tables </a:t>
            </a:r>
            <a:r>
              <a:rPr lang="en-US" dirty="0"/>
              <a:t>provide the </a:t>
            </a:r>
            <a:r>
              <a:rPr lang="en-US" dirty="0" smtClean="0"/>
              <a:t>status and results </a:t>
            </a:r>
            <a:r>
              <a:rPr lang="en-US" dirty="0"/>
              <a:t>of the </a:t>
            </a:r>
            <a:r>
              <a:rPr lang="en-US" dirty="0" smtClean="0"/>
              <a:t>loopback OAM function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2719933"/>
              </p:ext>
            </p:extLst>
          </p:nvPr>
        </p:nvGraphicFramePr>
        <p:xfrm>
          <a:off x="223280" y="2445251"/>
          <a:ext cx="422112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564"/>
                <a:gridCol w="21105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dot1agCfmMepTable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Object Description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LtmNextSeqNumber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Next Transaction Id to be</a:t>
                      </a:r>
                      <a:r>
                        <a:rPr lang="en-US" sz="1200" baseline="0" dirty="0" smtClean="0"/>
                        <a:t> sent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UnexpLtrIn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 of unexpected LTRs received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TransmitLtmResult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Indicates result of operation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TransmitLtmSeqNumber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Transaction Id of LTM Sent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6200694"/>
              </p:ext>
            </p:extLst>
          </p:nvPr>
        </p:nvGraphicFramePr>
        <p:xfrm>
          <a:off x="4791737" y="2448795"/>
          <a:ext cx="4192772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6386"/>
                <a:gridCol w="20963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mefSoamLtStatsTable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Object Description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LtmTransmitted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# of LTM messages sent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LtrReceived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# of LTR messages received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LtmReceived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# of LTM messages received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LtrTransmitted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# of LTR messages sent</a:t>
                      </a:r>
                      <a:endParaRPr lang="en-US" sz="12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68565" y="5791200"/>
            <a:ext cx="1288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Continued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8089900" y="5867400"/>
            <a:ext cx="800100" cy="279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764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Linktrace</a:t>
            </a:r>
            <a:r>
              <a:rPr lang="en-US" dirty="0" smtClean="0"/>
              <a:t> Status/Results Entries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8156495"/>
              </p:ext>
            </p:extLst>
          </p:nvPr>
        </p:nvGraphicFramePr>
        <p:xfrm>
          <a:off x="508000" y="921249"/>
          <a:ext cx="8166100" cy="501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444"/>
                <a:gridCol w="6438656"/>
              </a:tblGrid>
              <a:tr h="37963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dot1agCfmLtrTable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Object Description</a:t>
                      </a:r>
                    </a:p>
                  </a:txBody>
                  <a:tcPr/>
                </a:tc>
              </a:tr>
              <a:tr h="37963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SeqNumber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Transaction Id of previous LTM</a:t>
                      </a:r>
                      <a:endParaRPr lang="en-US" sz="1200" dirty="0"/>
                    </a:p>
                  </a:txBody>
                  <a:tcPr/>
                </a:tc>
              </a:tr>
              <a:tr h="37963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ReceiveOrder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Unique index for</a:t>
                      </a:r>
                      <a:r>
                        <a:rPr lang="en-US" sz="1200" baseline="0" dirty="0" smtClean="0"/>
                        <a:t> multiple LTRs for same LTM Transaction Id</a:t>
                      </a:r>
                      <a:endParaRPr lang="en-US" sz="1200" dirty="0"/>
                    </a:p>
                  </a:txBody>
                  <a:tcPr/>
                </a:tc>
              </a:tr>
              <a:tr h="37963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Ttl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LTR TTL</a:t>
                      </a:r>
                      <a:endParaRPr lang="en-US" sz="1200" dirty="0"/>
                    </a:p>
                  </a:txBody>
                  <a:tcPr/>
                </a:tc>
              </a:tr>
              <a:tr h="37963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Forwarded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Indicates</a:t>
                      </a:r>
                      <a:r>
                        <a:rPr lang="en-US" sz="1200" baseline="0" dirty="0" smtClean="0"/>
                        <a:t> if a LTM was forwarded by the responding MP</a:t>
                      </a:r>
                      <a:endParaRPr lang="en-US" sz="1200" dirty="0"/>
                    </a:p>
                  </a:txBody>
                  <a:tcPr/>
                </a:tc>
              </a:tr>
              <a:tr h="37963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TerminalMep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Indicates if the LTM reached a MEP enclosing its</a:t>
                      </a:r>
                      <a:r>
                        <a:rPr lang="en-US" sz="1200" baseline="0" dirty="0" smtClean="0"/>
                        <a:t> MA</a:t>
                      </a:r>
                      <a:endParaRPr lang="en-US" sz="1200" dirty="0"/>
                    </a:p>
                  </a:txBody>
                  <a:tcPr/>
                </a:tc>
              </a:tr>
              <a:tr h="37963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LastEgressIndentifier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Identifies</a:t>
                      </a:r>
                      <a:r>
                        <a:rPr lang="en-US" sz="1200" baseline="0" dirty="0" smtClean="0"/>
                        <a:t> the MEP </a:t>
                      </a:r>
                      <a:r>
                        <a:rPr lang="en-US" sz="1200" baseline="0" dirty="0" err="1" smtClean="0"/>
                        <a:t>Linktrace</a:t>
                      </a:r>
                      <a:r>
                        <a:rPr lang="en-US" sz="1200" baseline="0" dirty="0" smtClean="0"/>
                        <a:t> Initiator/Responder for the LTM to which this LTR is the response</a:t>
                      </a:r>
                      <a:endParaRPr lang="en-US" sz="1200" dirty="0"/>
                    </a:p>
                  </a:txBody>
                  <a:tcPr/>
                </a:tc>
              </a:tr>
              <a:tr h="37963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NextEgressIdentifier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Identifies the </a:t>
                      </a:r>
                      <a:r>
                        <a:rPr lang="en-US" sz="1200" dirty="0" err="1" smtClean="0"/>
                        <a:t>Linktrace</a:t>
                      </a:r>
                      <a:r>
                        <a:rPr lang="en-US" sz="1200" dirty="0" smtClean="0"/>
                        <a:t> Responder</a:t>
                      </a:r>
                      <a:r>
                        <a:rPr lang="en-US" sz="1200" baseline="0" dirty="0" smtClean="0"/>
                        <a:t> that sent the LTR</a:t>
                      </a:r>
                      <a:endParaRPr lang="en-US" sz="1200" dirty="0"/>
                    </a:p>
                  </a:txBody>
                  <a:tcPr/>
                </a:tc>
              </a:tr>
              <a:tr h="37963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Relay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Relay Action value</a:t>
                      </a:r>
                      <a:endParaRPr lang="en-US" sz="1200" dirty="0"/>
                    </a:p>
                  </a:txBody>
                  <a:tcPr/>
                </a:tc>
              </a:tr>
              <a:tr h="37963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ChassisIdSubtype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format of the Chassis</a:t>
                      </a:r>
                      <a:r>
                        <a:rPr lang="en-US" sz="1200" baseline="0" dirty="0" smtClean="0"/>
                        <a:t> ID returned in the Sender ID TLV of the LTR</a:t>
                      </a:r>
                      <a:endParaRPr lang="en-US" sz="1200" dirty="0"/>
                    </a:p>
                  </a:txBody>
                  <a:tcPr/>
                </a:tc>
              </a:tr>
              <a:tr h="37963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ChassisId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Chassis ID</a:t>
                      </a:r>
                      <a:r>
                        <a:rPr lang="en-US" sz="1200" baseline="0" dirty="0" smtClean="0"/>
                        <a:t> returned in the Sender ID TLV of the LTR</a:t>
                      </a:r>
                      <a:endParaRPr lang="en-US" sz="1200" dirty="0"/>
                    </a:p>
                  </a:txBody>
                  <a:tcPr/>
                </a:tc>
              </a:tr>
              <a:tr h="37963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ManAddressDomain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Tdomain</a:t>
                      </a:r>
                      <a:r>
                        <a:rPr lang="en-US" sz="1200" dirty="0" smtClean="0"/>
                        <a:t> that identifies type/format</a:t>
                      </a:r>
                      <a:r>
                        <a:rPr lang="en-US" sz="1200" baseline="0" dirty="0" smtClean="0"/>
                        <a:t> of the </a:t>
                      </a:r>
                      <a:r>
                        <a:rPr lang="en-US" sz="1200" baseline="0" dirty="0" err="1" smtClean="0"/>
                        <a:t>mgmt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addr</a:t>
                      </a:r>
                      <a:r>
                        <a:rPr lang="en-US" sz="1200" baseline="0" dirty="0" smtClean="0"/>
                        <a:t> object used to access the SNMP agent of the system sending the LTR</a:t>
                      </a:r>
                      <a:endParaRPr lang="en-US" sz="1200" dirty="0"/>
                    </a:p>
                  </a:txBody>
                  <a:tcPr/>
                </a:tc>
              </a:tr>
              <a:tr h="37963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ManAddress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Taddress</a:t>
                      </a:r>
                      <a:r>
                        <a:rPr lang="en-US" sz="1200" baseline="0" dirty="0" smtClean="0"/>
                        <a:t> (</a:t>
                      </a:r>
                      <a:r>
                        <a:rPr lang="en-US" sz="1200" baseline="0" dirty="0" err="1" smtClean="0"/>
                        <a:t>mgmt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addr</a:t>
                      </a:r>
                      <a:r>
                        <a:rPr lang="en-US" sz="1200" baseline="0" dirty="0" smtClean="0"/>
                        <a:t>) for accessing the SNMP agent of the system sending the LTR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19365" y="5892800"/>
            <a:ext cx="1288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Continued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8140700" y="5969000"/>
            <a:ext cx="800100" cy="279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04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684890"/>
              </p:ext>
            </p:extLst>
          </p:nvPr>
        </p:nvGraphicFramePr>
        <p:xfrm>
          <a:off x="170090" y="928688"/>
          <a:ext cx="8670329" cy="463378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42005"/>
                <a:gridCol w="7228324"/>
              </a:tblGrid>
              <a:tr h="304862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Specification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Description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Requirements and Framework for Ethernet Service Protection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1450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Circuit Emulation Service Definitions, Framework and Requirements in Metro Ethernet Networks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4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Metro Ethernet Network Architecture Framework Part 1: Generic Framework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6.1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Metro Ethernet Services Definitions Phase 2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7.1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EMS-NMS Information Model</a:t>
                      </a:r>
                      <a:r>
                        <a:rPr lang="en-US" sz="1400" baseline="0" dirty="0" smtClean="0"/>
                        <a:t> Phase 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8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Implementation Agreement for the Emulation of PDH Circuits over Metro Ethernet Networks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9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Ethernet Services at the UNI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10.2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Ethernet Services Attributes Phase 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11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 Network Interface (UNI) Requirements and Framework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12.1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Metro Ethernet Network Architecture Framework Part 2: Ethernet Services Layer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13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 Network Interface (UNI) Type 1 Implementation Agreement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14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Traffic Management Phase 1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15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Requirements for Management of Metro Ethernet Phase 1 Network Elements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Ethernet Local Management Interface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</a:tbl>
          </a:graphicData>
        </a:graphic>
      </p:graphicFrame>
      <p:sp>
        <p:nvSpPr>
          <p:cNvPr id="822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7663" eaLnBrk="1" hangingPunct="1"/>
            <a:r>
              <a:rPr lang="en-US" dirty="0" smtClean="0"/>
              <a:t>	Approved MEF Specifications</a:t>
            </a:r>
            <a:r>
              <a:rPr lang="en-US" sz="3600" dirty="0" smtClean="0"/>
              <a:t>*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5971401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*Current at time of publication. See MEF web site for official current list, minor updates and superseded work (such as MEF 1 and MEF 5) 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Linktrace</a:t>
            </a:r>
            <a:r>
              <a:rPr lang="en-US" dirty="0" smtClean="0"/>
              <a:t> Status/Results Entries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1248658"/>
              </p:ext>
            </p:extLst>
          </p:nvPr>
        </p:nvGraphicFramePr>
        <p:xfrm>
          <a:off x="508000" y="1010149"/>
          <a:ext cx="8166100" cy="379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/>
                <a:gridCol w="6375400"/>
              </a:tblGrid>
              <a:tr h="37963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dot1agCfmLtrTable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Object Description</a:t>
                      </a:r>
                    </a:p>
                  </a:txBody>
                  <a:tcPr/>
                </a:tc>
              </a:tr>
              <a:tr h="37963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Ingress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Value returned</a:t>
                      </a:r>
                      <a:r>
                        <a:rPr lang="en-US" sz="1200" baseline="0" dirty="0" smtClean="0"/>
                        <a:t> in Ingress Action Field of LTM</a:t>
                      </a:r>
                      <a:endParaRPr lang="en-US" sz="1200" dirty="0"/>
                    </a:p>
                  </a:txBody>
                  <a:tcPr/>
                </a:tc>
              </a:tr>
              <a:tr h="37963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IngressMac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MAC Address returned in the ingress MAC</a:t>
                      </a:r>
                      <a:r>
                        <a:rPr lang="en-US" sz="1200" baseline="0" dirty="0" smtClean="0"/>
                        <a:t> Address field</a:t>
                      </a:r>
                      <a:endParaRPr lang="en-US" sz="1200" dirty="0"/>
                    </a:p>
                  </a:txBody>
                  <a:tcPr/>
                </a:tc>
              </a:tr>
              <a:tr h="37963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IngressPortIdSubtype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Format of the Ingress Port ID</a:t>
                      </a:r>
                      <a:endParaRPr lang="en-US" sz="1200" dirty="0"/>
                    </a:p>
                  </a:txBody>
                  <a:tcPr/>
                </a:tc>
              </a:tr>
              <a:tr h="37963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IngressPortId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Value</a:t>
                      </a:r>
                      <a:r>
                        <a:rPr lang="en-US" sz="1200" baseline="0" dirty="0" smtClean="0"/>
                        <a:t> of the Ingress Port ID</a:t>
                      </a:r>
                      <a:endParaRPr lang="en-US" sz="1200" dirty="0"/>
                    </a:p>
                  </a:txBody>
                  <a:tcPr/>
                </a:tc>
              </a:tr>
              <a:tr h="37963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Egress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Value returned in the Egress Action Field of LTM</a:t>
                      </a:r>
                      <a:endParaRPr lang="en-US" sz="1200" dirty="0"/>
                    </a:p>
                  </a:txBody>
                  <a:tcPr/>
                </a:tc>
              </a:tr>
              <a:tr h="37963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EgressMac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MAC Address returned in the Egress MAC Address field</a:t>
                      </a:r>
                      <a:endParaRPr lang="en-US" sz="1200" dirty="0"/>
                    </a:p>
                  </a:txBody>
                  <a:tcPr/>
                </a:tc>
              </a:tr>
              <a:tr h="37963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EgressPortIdSubtype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Format of the Egress Port ID</a:t>
                      </a:r>
                      <a:endParaRPr lang="en-US" sz="1200" dirty="0"/>
                    </a:p>
                  </a:txBody>
                  <a:tcPr/>
                </a:tc>
              </a:tr>
              <a:tr h="37963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EgressPortId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Value of the Egress Port ID</a:t>
                      </a:r>
                      <a:endParaRPr lang="en-US" sz="1200" dirty="0"/>
                    </a:p>
                  </a:txBody>
                  <a:tcPr/>
                </a:tc>
              </a:tr>
              <a:tr h="37963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OrganizationSpecificTlv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All Organization specific</a:t>
                      </a:r>
                      <a:r>
                        <a:rPr lang="en-US" sz="1200" baseline="0" dirty="0" smtClean="0"/>
                        <a:t> TLVs returned in the LTR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7382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Locked Signal Configuration Entries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89244" cy="846667"/>
          </a:xfrm>
        </p:spPr>
        <p:txBody>
          <a:bodyPr/>
          <a:lstStyle/>
          <a:p>
            <a:r>
              <a:rPr lang="en-US" sz="2400" dirty="0"/>
              <a:t>This table configures &amp; invokes the </a:t>
            </a:r>
            <a:r>
              <a:rPr lang="en-US" sz="2400" dirty="0" smtClean="0"/>
              <a:t>Locked Signal OAM </a:t>
            </a:r>
            <a:r>
              <a:rPr lang="en-US" sz="2400" dirty="0"/>
              <a:t>function with the associated parameters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215581"/>
              </p:ext>
            </p:extLst>
          </p:nvPr>
        </p:nvGraphicFramePr>
        <p:xfrm>
          <a:off x="2446940" y="2366470"/>
          <a:ext cx="4264761" cy="211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853"/>
                <a:gridCol w="20379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mefSoamLckCfgTable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Object Description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AdminState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Locking state (e.g., locked, unlocked)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Interval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Transmission period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Priority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Priority of frames with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ETH-LCK information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MdLevel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MEG/Maintenance Domain Level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8348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Locked Status/Results </a:t>
            </a:r>
            <a:r>
              <a:rPr lang="en-US" dirty="0"/>
              <a:t>Entries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table provides </a:t>
            </a:r>
            <a:r>
              <a:rPr lang="en-US" dirty="0"/>
              <a:t>the </a:t>
            </a:r>
            <a:r>
              <a:rPr lang="en-US" dirty="0" smtClean="0"/>
              <a:t>status and results </a:t>
            </a:r>
            <a:r>
              <a:rPr lang="en-US" dirty="0"/>
              <a:t>of the </a:t>
            </a:r>
            <a:r>
              <a:rPr lang="en-US" dirty="0" smtClean="0"/>
              <a:t>Locked Signal OAM function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8404356"/>
              </p:ext>
            </p:extLst>
          </p:nvPr>
        </p:nvGraphicFramePr>
        <p:xfrm>
          <a:off x="2371045" y="2442365"/>
          <a:ext cx="4221128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564"/>
                <a:gridCol w="21105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mefSoamLckStatsTable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Object Description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InStatus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LCK receive status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InCounter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 of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LCK messages received 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OutStatus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LCK transmission status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OutCounter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 of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LCK messages transmitted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156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Remote Defect Indication Signal Configuration Entries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89244" cy="846667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This 2 table configures the Remote Defect Indication (RDI) Signal OAM function with the associated parameters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84632"/>
              </p:ext>
            </p:extLst>
          </p:nvPr>
        </p:nvGraphicFramePr>
        <p:xfrm>
          <a:off x="2067465" y="2897735"/>
          <a:ext cx="42647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853"/>
                <a:gridCol w="20379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dot1agCfmMepTable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Object Description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Cci</a:t>
                      </a:r>
                      <a:r>
                        <a:rPr lang="en-US" sz="1200" baseline="0" dirty="0" err="1" smtClean="0"/>
                        <a:t>Enabled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CCM Enabled Flag**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9565" y="5554060"/>
            <a:ext cx="8560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**RDI is a 1-bit information element carried in the Flags field of the CCM OAM PDU and is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enabled through the CCM function.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85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RDI Status/Results </a:t>
            </a:r>
            <a:r>
              <a:rPr lang="en-US" dirty="0"/>
              <a:t>Entries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</a:t>
            </a:r>
            <a:r>
              <a:rPr lang="en-US" dirty="0" smtClean="0"/>
              <a:t>tables </a:t>
            </a:r>
            <a:r>
              <a:rPr lang="en-US" dirty="0"/>
              <a:t>provide the </a:t>
            </a:r>
            <a:r>
              <a:rPr lang="en-US" dirty="0" smtClean="0"/>
              <a:t>status and results </a:t>
            </a:r>
            <a:r>
              <a:rPr lang="en-US" dirty="0"/>
              <a:t>of the </a:t>
            </a:r>
            <a:r>
              <a:rPr lang="en-US" dirty="0" smtClean="0"/>
              <a:t>Remote Defect Indication OAM function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6002877"/>
              </p:ext>
            </p:extLst>
          </p:nvPr>
        </p:nvGraphicFramePr>
        <p:xfrm>
          <a:off x="223280" y="2445251"/>
          <a:ext cx="4221128" cy="156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564"/>
                <a:gridCol w="21105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dot1agCfmMepDbTable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Object Description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RMepIdentifier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Remote MEP ID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Rdi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State of RDI bit</a:t>
                      </a:r>
                      <a:r>
                        <a:rPr lang="en-US" sz="1200" baseline="0" dirty="0" smtClean="0"/>
                        <a:t> in the last received CCM for the remote MEP identified by </a:t>
                      </a:r>
                      <a:r>
                        <a:rPr lang="en-US" sz="1200" baseline="0" dirty="0" err="1" smtClean="0"/>
                        <a:t>RMepIdenfier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6400346"/>
              </p:ext>
            </p:extLst>
          </p:nvPr>
        </p:nvGraphicFramePr>
        <p:xfrm>
          <a:off x="4791737" y="2448795"/>
          <a:ext cx="419277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6386"/>
                <a:gridCol w="20963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mefSoamLtStatsTable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Object Description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RdiTransmitStatus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Indicates if local MEP is generating an RDI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497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Test Signal Configuration Entries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360"/>
            <a:ext cx="8489244" cy="846667"/>
          </a:xfrm>
        </p:spPr>
        <p:txBody>
          <a:bodyPr/>
          <a:lstStyle/>
          <a:p>
            <a:r>
              <a:rPr lang="en-US" sz="2400" dirty="0"/>
              <a:t>This table configures &amp; invokes the </a:t>
            </a:r>
            <a:r>
              <a:rPr lang="en-US" sz="2400" dirty="0" smtClean="0"/>
              <a:t>Test Signal OAM </a:t>
            </a:r>
            <a:r>
              <a:rPr lang="en-US" sz="2400" dirty="0"/>
              <a:t>function with the associated parameters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5182077"/>
              </p:ext>
            </p:extLst>
          </p:nvPr>
        </p:nvGraphicFramePr>
        <p:xfrm>
          <a:off x="245985" y="1911100"/>
          <a:ext cx="4264761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853"/>
                <a:gridCol w="20379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mefSoamTestCfgTable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Object Description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OutEnabled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Enables the ETH-Test transmit function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InEnabled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Enables the ETH-Test receive function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InService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Indicates in-service or out-of-service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DestMacAddress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Unicast Destination</a:t>
                      </a:r>
                      <a:r>
                        <a:rPr lang="en-US" sz="1200" baseline="0" dirty="0" smtClean="0"/>
                        <a:t> MAC Address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DestMepId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Destination MEP ID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DestIsMepId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Target</a:t>
                      </a:r>
                      <a:r>
                        <a:rPr lang="en-US" sz="1200" baseline="0" dirty="0" smtClean="0"/>
                        <a:t> Address Indicator</a:t>
                      </a:r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Interval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Transmission period</a:t>
                      </a:r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Priority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Priority of frames with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ETH-TST information</a:t>
                      </a:r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DropEligible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Drop Eligibility flag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FrameSize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Frame Size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79007057"/>
              </p:ext>
            </p:extLst>
          </p:nvPr>
        </p:nvGraphicFramePr>
        <p:xfrm>
          <a:off x="4647895" y="1911100"/>
          <a:ext cx="4264761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853"/>
                <a:gridCol w="20379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mefSoamTestCfgTable</a:t>
                      </a:r>
                      <a:r>
                        <a:rPr lang="en-US" sz="1200" dirty="0" smtClean="0"/>
                        <a:t> (</a:t>
                      </a:r>
                      <a:r>
                        <a:rPr lang="en-US" sz="1200" dirty="0" err="1" smtClean="0"/>
                        <a:t>cont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Object Description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Pattern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test pattern 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StartTimeType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scheduled start date/time to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 the on-demand ETH-Test operations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ScheduledStartDateAndTime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Scheduled start date/time to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 the on-demand ETH-Test operations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ScheduledStopDateAndTime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Scheduled stop date/time 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RelativeStartTime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Specifies the relative start time, from the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system time, to perform on-demand ETH-Test</a:t>
                      </a:r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DurationTime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Duration of the ETH-Test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operation</a:t>
                      </a:r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OutStatus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Flag indicator that another ETH-Test transmission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operation is active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25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Status/Results </a:t>
            </a:r>
            <a:r>
              <a:rPr lang="en-US" dirty="0"/>
              <a:t>Entries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table provides </a:t>
            </a:r>
            <a:r>
              <a:rPr lang="en-US" dirty="0"/>
              <a:t>the </a:t>
            </a:r>
            <a:r>
              <a:rPr lang="en-US" dirty="0" smtClean="0"/>
              <a:t>status and results </a:t>
            </a:r>
            <a:r>
              <a:rPr lang="en-US" dirty="0"/>
              <a:t>of the </a:t>
            </a:r>
            <a:r>
              <a:rPr lang="en-US" dirty="0" smtClean="0"/>
              <a:t>Test Signal OAM function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9011953"/>
              </p:ext>
            </p:extLst>
          </p:nvPr>
        </p:nvGraphicFramePr>
        <p:xfrm>
          <a:off x="2371045" y="2442365"/>
          <a:ext cx="4221128" cy="248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564"/>
                <a:gridCol w="21105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mefSoamTestStatsTable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Object Description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NumIn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 of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TST messages received 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NumInOutOfOrder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 of out-of-order TST messages received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NumInCrcErrors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 of TST messages received with BER or data errors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NumInBerErrors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 of out-of-order TST messages received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NumOut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# of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TST messages transmitted</a:t>
                      </a:r>
                      <a:endParaRPr lang="en-US" sz="1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734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Alarm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following objects provide alarm configuration for the 802.1ag CFM and MEF SNMP Notifications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7372156"/>
              </p:ext>
            </p:extLst>
          </p:nvPr>
        </p:nvGraphicFramePr>
        <p:xfrm>
          <a:off x="2371045" y="3145835"/>
          <a:ext cx="4857280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640"/>
                <a:gridCol w="24286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mefSoamFmNotificationCfg</a:t>
                      </a:r>
                      <a:r>
                        <a:rPr lang="en-US" sz="1200" dirty="0" smtClean="0"/>
                        <a:t> Group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Object Description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mefSoamAlarmInterval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value indicating the shortest time interval in seconds between the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generation of the same notification type per MEP to the list of notification destinations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mefSoamAlarmEnable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vector of bits that indicates whether a specific notification is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enabled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9450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SNMP Notifications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following MEF SNMP Notifications provide for Autonomous alarms and events</a:t>
            </a:r>
            <a:endParaRPr lang="en-US" dirty="0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86809819"/>
              </p:ext>
            </p:extLst>
          </p:nvPr>
        </p:nvGraphicFramePr>
        <p:xfrm>
          <a:off x="473670" y="2594155"/>
          <a:ext cx="81534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4533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SNMP Notifications (Traps)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Description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mefSoamMepDefectAlarm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notification is sent when the value of dot1agCfmMepDefects changes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mefSoamConfigErrorAssertAlarm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notification is sent when an entry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added to the ieee8021CfmConfigErrorListTable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mefSoamConfigErrorClearAlarm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notification is sent when an entry is deleted from the ieee8021CfmConfigErrorListTable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efSoamMepOperStatusAlarm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notification is sent when the value of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mefSoamMepOperationalState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changes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mefSoamLckAlarm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notification is sent when the LCK PDU is received or when either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mefSoamLckInStatus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mefSoamLckOutStatus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mefSoamAisAlarm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notification is sent when the state of either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mefSoamAisOutStatus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mefSoamAisInStatus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changes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437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marL="347663" eaLnBrk="1" hangingPunct="1"/>
            <a:r>
              <a:rPr lang="en-US" dirty="0" smtClean="0"/>
              <a:t>Summary MEF 31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14400"/>
            <a:ext cx="8458200" cy="5181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 smtClean="0"/>
              <a:t>MEF 31 defines the managed objects for using an SNMP management interface for the MEF 30 Service OAM Fault Management protocol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MEF 31 enables MEF equipment providers to provide a standardized management interface for the SOAM Fault Management functions: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smtClean="0"/>
              <a:t>Continuity Check/Remote Defect Indication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Loopback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 smtClean="0"/>
              <a:t>Linktrace</a:t>
            </a:r>
            <a:endParaRPr lang="en-US" sz="2800" dirty="0" smtClean="0"/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Alarm Indication Signal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smtClean="0"/>
              <a:t>Lock Signal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Test Signal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992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7663" eaLnBrk="1" hangingPunct="1"/>
            <a:r>
              <a:rPr lang="en-US" smtClean="0"/>
              <a:t>	Approved MEF Specifications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70090" y="838200"/>
          <a:ext cx="8803819" cy="432817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48819"/>
                <a:gridCol w="7255000"/>
              </a:tblGrid>
              <a:tr h="175054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Specification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Description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1458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17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Service OAM Framework and Requirements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17" marB="45717"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18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Circuit Emulation Services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19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UNI Type 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20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 Network Interface (UNI) Type 2 Implementation Agreement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UNI Type 2 Part 1: Link OAM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22.1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Mobile Backhaul Implementation Agreement Phase 2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23.1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Class of Service Implementation Agreement Phase 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24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UNI Type 2 Part 2: E-LMI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25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UNI Type 2 Part 3: Service OAM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26.1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kern="1200" dirty="0" err="1" smtClean="0"/>
                        <a:t>External</a:t>
                      </a:r>
                      <a:r>
                        <a:rPr lang="fr-FR" sz="1400" kern="1200" dirty="0" smtClean="0"/>
                        <a:t> Network </a:t>
                      </a:r>
                      <a:r>
                        <a:rPr lang="fr-FR" sz="1400" kern="1200" dirty="0" err="1" smtClean="0"/>
                        <a:t>Network</a:t>
                      </a:r>
                      <a:r>
                        <a:rPr lang="fr-FR" sz="1400" kern="1200" dirty="0" smtClean="0"/>
                        <a:t> Interface (ENNI) </a:t>
                      </a:r>
                      <a:r>
                        <a:rPr lang="en-US" sz="1400" kern="1200" dirty="0" smtClean="0"/>
                        <a:t>–</a:t>
                      </a:r>
                      <a:r>
                        <a:rPr lang="fr-FR" sz="1400" kern="1200" dirty="0" smtClean="0"/>
                        <a:t> Phase 2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27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effectLst/>
                        </a:rPr>
                        <a:t>Abstract Test Suite For UNI Type 2 Part 5: </a:t>
                      </a:r>
                      <a:r>
                        <a:rPr lang="fr-FR" sz="1400" dirty="0" err="1" smtClean="0">
                          <a:effectLst/>
                        </a:rPr>
                        <a:t>Enhanced</a:t>
                      </a:r>
                      <a:r>
                        <a:rPr lang="fr-FR" sz="1400" dirty="0" smtClean="0">
                          <a:effectLst/>
                        </a:rPr>
                        <a:t> UNI </a:t>
                      </a:r>
                      <a:r>
                        <a:rPr lang="fr-FR" sz="1400" dirty="0" err="1" smtClean="0">
                          <a:effectLst/>
                        </a:rPr>
                        <a:t>Attributes</a:t>
                      </a:r>
                      <a:r>
                        <a:rPr lang="fr-FR" sz="1400" dirty="0" smtClean="0">
                          <a:effectLst/>
                        </a:rPr>
                        <a:t> &amp; Part 6: L2CP Handling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28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External Network </a:t>
                      </a:r>
                      <a:r>
                        <a:rPr lang="en-US" sz="1400" dirty="0" err="1" smtClean="0">
                          <a:effectLst/>
                        </a:rPr>
                        <a:t>Network</a:t>
                      </a:r>
                      <a:r>
                        <a:rPr lang="en-US" sz="1400" dirty="0" smtClean="0">
                          <a:effectLst/>
                        </a:rPr>
                        <a:t> Interface (ENNI) Support for UNI Tunnel Access and Virtual UNI</a:t>
                      </a:r>
                      <a:endParaRPr lang="en-US" sz="1400" b="0" dirty="0" smtClean="0"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29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Ethernet Services Constructs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Word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92347" y="1081177"/>
            <a:ext cx="8153400" cy="4572000"/>
          </a:xfrm>
        </p:spPr>
        <p:txBody>
          <a:bodyPr/>
          <a:lstStyle/>
          <a:p>
            <a:r>
              <a:rPr lang="en-US" dirty="0" smtClean="0"/>
              <a:t>Service OAM </a:t>
            </a:r>
            <a:r>
              <a:rPr lang="en-US" sz="2400" dirty="0" smtClean="0"/>
              <a:t> </a:t>
            </a:r>
          </a:p>
          <a:p>
            <a:pPr lvl="1"/>
            <a:r>
              <a:rPr lang="en-US" dirty="0" smtClean="0"/>
              <a:t>In the context of MEF 31, data models (MIBs) are defined that support </a:t>
            </a:r>
            <a:r>
              <a:rPr lang="en-US" u="sng" dirty="0" smtClean="0"/>
              <a:t>service-level</a:t>
            </a:r>
            <a:r>
              <a:rPr lang="en-US" dirty="0" smtClean="0"/>
              <a:t> OAM in MENs </a:t>
            </a:r>
          </a:p>
          <a:p>
            <a:pPr>
              <a:spcBef>
                <a:spcPct val="0"/>
              </a:spcBef>
              <a:spcAft>
                <a:spcPct val="25000"/>
              </a:spcAft>
            </a:pPr>
            <a:r>
              <a:rPr lang="en-US" dirty="0" smtClean="0"/>
              <a:t>Next Actions (For Further Information)</a:t>
            </a:r>
          </a:p>
          <a:p>
            <a:pPr lvl="1">
              <a:spcBef>
                <a:spcPct val="0"/>
              </a:spcBef>
              <a:spcAft>
                <a:spcPct val="25000"/>
              </a:spcAft>
            </a:pPr>
            <a:r>
              <a:rPr lang="en-US" dirty="0" smtClean="0"/>
              <a:t>Read the full MEF 30 Fault Management Implementation Agreement specification</a:t>
            </a:r>
          </a:p>
          <a:p>
            <a:pPr lvl="1">
              <a:spcBef>
                <a:spcPct val="0"/>
              </a:spcBef>
              <a:spcAft>
                <a:spcPct val="25000"/>
              </a:spcAft>
            </a:pPr>
            <a:r>
              <a:rPr lang="en-US" dirty="0" smtClean="0"/>
              <a:t>Read the full MEF 31 specification (note, review of  MEF 17, MEF 7.1 and MEF 15 may also be helpful)</a:t>
            </a:r>
          </a:p>
          <a:p>
            <a:pPr lvl="1">
              <a:spcBef>
                <a:spcPct val="0"/>
              </a:spcBef>
              <a:spcAft>
                <a:spcPct val="25000"/>
              </a:spcAft>
            </a:pPr>
            <a:r>
              <a:rPr lang="en-US" dirty="0" smtClean="0"/>
              <a:t>Understand the principal service OAM components and capabilities</a:t>
            </a:r>
          </a:p>
        </p:txBody>
      </p:sp>
    </p:spTree>
    <p:extLst>
      <p:ext uri="{BB962C8B-B14F-4D97-AF65-F5344CB8AC3E}">
        <p14:creationId xmlns:p14="http://schemas.microsoft.com/office/powerpoint/2010/main" xmlns="" val="12543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For Full Details …</a:t>
            </a:r>
          </a:p>
        </p:txBody>
      </p:sp>
      <p:sp>
        <p:nvSpPr>
          <p:cNvPr id="17411" name="Text Box 61"/>
          <p:cNvSpPr txBox="1">
            <a:spLocks noChangeArrowheads="1"/>
          </p:cNvSpPr>
          <p:nvPr/>
        </p:nvSpPr>
        <p:spPr bwMode="auto">
          <a:xfrm>
            <a:off x="625460" y="1455730"/>
            <a:ext cx="387064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/>
              <a:t>Please visit </a:t>
            </a:r>
            <a:r>
              <a:rPr lang="en-US" b="1" dirty="0" smtClean="0">
                <a:hlinkClick r:id="rId3"/>
              </a:rPr>
              <a:t>www.metroethernetforum.org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Select Information Center on Left Navigation to </a:t>
            </a:r>
            <a:r>
              <a:rPr lang="en-US" b="1" dirty="0"/>
              <a:t>access the full </a:t>
            </a:r>
            <a:r>
              <a:rPr lang="en-US" b="1" dirty="0" smtClean="0"/>
              <a:t>specification and extracted MIB files</a:t>
            </a:r>
            <a:endParaRPr lang="en-US" b="1" dirty="0"/>
          </a:p>
        </p:txBody>
      </p:sp>
      <p:sp>
        <p:nvSpPr>
          <p:cNvPr id="70" name="Rounded Rectangle 69"/>
          <p:cNvSpPr/>
          <p:nvPr/>
        </p:nvSpPr>
        <p:spPr>
          <a:xfrm>
            <a:off x="4799685" y="1531625"/>
            <a:ext cx="3870644" cy="2578537"/>
          </a:xfrm>
          <a:prstGeom prst="roundRect">
            <a:avLst>
              <a:gd name="adj" fmla="val 688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1" name="Group 144"/>
          <p:cNvGrpSpPr/>
          <p:nvPr/>
        </p:nvGrpSpPr>
        <p:grpSpPr>
          <a:xfrm>
            <a:off x="5027370" y="2290575"/>
            <a:ext cx="3326779" cy="1667797"/>
            <a:chOff x="2097459" y="4215922"/>
            <a:chExt cx="3930828" cy="1970622"/>
          </a:xfrm>
        </p:grpSpPr>
        <p:pic>
          <p:nvPicPr>
            <p:cNvPr id="72" name="Picture 12" descr="sto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160" y="4263845"/>
              <a:ext cx="533400" cy="63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13" descr="Large Enterpris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7459" y="4393036"/>
              <a:ext cx="577166" cy="865231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16" descr="cloud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98730" y="4263845"/>
              <a:ext cx="2968479" cy="169570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5" name="Line 17"/>
            <p:cNvSpPr>
              <a:spLocks noChangeShapeType="1"/>
            </p:cNvSpPr>
            <p:nvPr/>
          </p:nvSpPr>
          <p:spPr bwMode="auto">
            <a:xfrm flipV="1">
              <a:off x="3208525" y="4728858"/>
              <a:ext cx="1447800" cy="533400"/>
            </a:xfrm>
            <a:prstGeom prst="line">
              <a:avLst/>
            </a:pr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6" name="Picture 21" descr="Medium Enterpris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515" y="5326375"/>
              <a:ext cx="671772" cy="62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Line 22"/>
            <p:cNvSpPr>
              <a:spLocks noChangeShapeType="1"/>
            </p:cNvSpPr>
            <p:nvPr/>
          </p:nvSpPr>
          <p:spPr bwMode="auto">
            <a:xfrm>
              <a:off x="3208525" y="5262258"/>
              <a:ext cx="1524000" cy="304800"/>
            </a:xfrm>
            <a:prstGeom prst="line">
              <a:avLst/>
            </a:pr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8" name="Picture 23" descr="Remote DSLAM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160" y="5554060"/>
              <a:ext cx="457200" cy="293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Text Box 24"/>
            <p:cNvSpPr txBox="1">
              <a:spLocks noChangeArrowheads="1"/>
            </p:cNvSpPr>
            <p:nvPr/>
          </p:nvSpPr>
          <p:spPr bwMode="auto">
            <a:xfrm>
              <a:off x="3619500" y="5098690"/>
              <a:ext cx="18288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000" dirty="0">
                  <a:latin typeface="+mn-lt"/>
                </a:rPr>
                <a:t>Carrier Ethernet Network</a:t>
              </a:r>
            </a:p>
          </p:txBody>
        </p:sp>
        <p:pic>
          <p:nvPicPr>
            <p:cNvPr id="80" name="Picture 25" descr="Remote DSLAM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285" y="4945676"/>
              <a:ext cx="457200" cy="293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29" descr="Remote DSLAM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5610" y="4567425"/>
              <a:ext cx="5334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32" descr="Router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725" y="5401602"/>
              <a:ext cx="615065" cy="397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Rectangle 17"/>
            <p:cNvSpPr>
              <a:spLocks noChangeArrowheads="1"/>
            </p:cNvSpPr>
            <p:nvPr/>
          </p:nvSpPr>
          <p:spPr bwMode="auto">
            <a:xfrm>
              <a:off x="4866982" y="4215922"/>
              <a:ext cx="354227" cy="1771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UNI</a:t>
              </a:r>
            </a:p>
          </p:txBody>
        </p:sp>
        <p:sp>
          <p:nvSpPr>
            <p:cNvPr id="84" name="Rectangle 17"/>
            <p:cNvSpPr>
              <a:spLocks noChangeArrowheads="1"/>
            </p:cNvSpPr>
            <p:nvPr/>
          </p:nvSpPr>
          <p:spPr bwMode="auto">
            <a:xfrm>
              <a:off x="5137400" y="6009430"/>
              <a:ext cx="354227" cy="1771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UNI</a:t>
              </a:r>
            </a:p>
          </p:txBody>
        </p:sp>
        <p:sp>
          <p:nvSpPr>
            <p:cNvPr id="85" name="Rectangle 30"/>
            <p:cNvSpPr>
              <a:spLocks noChangeArrowheads="1"/>
            </p:cNvSpPr>
            <p:nvPr/>
          </p:nvSpPr>
          <p:spPr bwMode="auto">
            <a:xfrm>
              <a:off x="2405180" y="5297228"/>
              <a:ext cx="263525" cy="1222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CE</a:t>
              </a:r>
            </a:p>
          </p:txBody>
        </p:sp>
        <p:sp>
          <p:nvSpPr>
            <p:cNvPr id="86" name="Rectangle 30"/>
            <p:cNvSpPr>
              <a:spLocks noChangeArrowheads="1"/>
            </p:cNvSpPr>
            <p:nvPr/>
          </p:nvSpPr>
          <p:spPr bwMode="auto">
            <a:xfrm>
              <a:off x="5372595" y="5879315"/>
              <a:ext cx="263525" cy="1222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CE</a:t>
              </a:r>
            </a:p>
          </p:txBody>
        </p:sp>
        <p:sp>
          <p:nvSpPr>
            <p:cNvPr id="87" name="Rectangle 30"/>
            <p:cNvSpPr>
              <a:spLocks noChangeArrowheads="1"/>
            </p:cNvSpPr>
            <p:nvPr/>
          </p:nvSpPr>
          <p:spPr bwMode="auto">
            <a:xfrm>
              <a:off x="5426840" y="4869275"/>
              <a:ext cx="263525" cy="1222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CE</a:t>
              </a:r>
            </a:p>
          </p:txBody>
        </p:sp>
        <p:sp>
          <p:nvSpPr>
            <p:cNvPr id="88" name="Line 22"/>
            <p:cNvSpPr>
              <a:spLocks noChangeShapeType="1"/>
            </p:cNvSpPr>
            <p:nvPr/>
          </p:nvSpPr>
          <p:spPr bwMode="auto">
            <a:xfrm>
              <a:off x="3205890" y="5326375"/>
              <a:ext cx="1524000" cy="304800"/>
            </a:xfrm>
            <a:prstGeom prst="line">
              <a:avLst/>
            </a:pr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Line 17"/>
            <p:cNvSpPr>
              <a:spLocks noChangeShapeType="1"/>
            </p:cNvSpPr>
            <p:nvPr/>
          </p:nvSpPr>
          <p:spPr bwMode="auto">
            <a:xfrm flipV="1">
              <a:off x="3281785" y="4641185"/>
              <a:ext cx="1447800" cy="533400"/>
            </a:xfrm>
            <a:prstGeom prst="line">
              <a:avLst/>
            </a:pr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Line 17"/>
            <p:cNvSpPr>
              <a:spLocks noChangeShapeType="1"/>
            </p:cNvSpPr>
            <p:nvPr/>
          </p:nvSpPr>
          <p:spPr bwMode="auto">
            <a:xfrm flipV="1">
              <a:off x="3434185" y="4719215"/>
              <a:ext cx="1447800" cy="533400"/>
            </a:xfrm>
            <a:prstGeom prst="line">
              <a:avLst/>
            </a:pr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1" name="Picture 90" descr="mefswitch2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34522" y="4469496"/>
              <a:ext cx="632458" cy="455370"/>
            </a:xfrm>
            <a:prstGeom prst="rect">
              <a:avLst/>
            </a:prstGeom>
            <a:ln>
              <a:noFill/>
            </a:ln>
            <a:effectLst>
              <a:outerShdw blurRad="190500" dist="1143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" name="Picture 91" descr="mefswitch2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26415" y="5058352"/>
              <a:ext cx="601286" cy="432927"/>
            </a:xfrm>
            <a:prstGeom prst="rect">
              <a:avLst/>
            </a:prstGeom>
            <a:ln>
              <a:noFill/>
            </a:ln>
            <a:effectLst>
              <a:outerShdw blurRad="190500" dist="1143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3" name="Picture 92" descr="uni-1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80288" y="4903617"/>
              <a:ext cx="48768" cy="4876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4" name="Picture 93" descr="uni-1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72645" y="4429891"/>
              <a:ext cx="48768" cy="4876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5" name="Picture 94" descr="uni-1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81965" y="5388359"/>
              <a:ext cx="48768" cy="4876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6" name="TextBox 95"/>
          <p:cNvSpPr txBox="1"/>
          <p:nvPr/>
        </p:nvSpPr>
        <p:spPr>
          <a:xfrm>
            <a:off x="5103265" y="1986995"/>
            <a:ext cx="1442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cs typeface="Century Gothic"/>
              </a:rPr>
              <a:t>Carrier Ethernet 2.0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cs typeface="Century Gothic"/>
              </a:rPr>
              <a:t>EVPL Services</a:t>
            </a:r>
            <a:endParaRPr lang="en-US" sz="1200" b="1" dirty="0">
              <a:solidFill>
                <a:srgbClr val="000000"/>
              </a:solidFill>
              <a:cs typeface="Century Gothic"/>
            </a:endParaRPr>
          </a:p>
        </p:txBody>
      </p:sp>
      <p:sp>
        <p:nvSpPr>
          <p:cNvPr id="97" name="Rectangle 17"/>
          <p:cNvSpPr>
            <a:spLocks noChangeArrowheads="1"/>
          </p:cNvSpPr>
          <p:nvPr/>
        </p:nvSpPr>
        <p:spPr bwMode="auto">
          <a:xfrm>
            <a:off x="5470139" y="2668157"/>
            <a:ext cx="299793" cy="1498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 dirty="0"/>
              <a:t>UNI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625460" y="2973630"/>
            <a:ext cx="3870644" cy="2656325"/>
          </a:xfrm>
          <a:prstGeom prst="roundRect">
            <a:avLst>
              <a:gd name="adj" fmla="val 688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613757" y="3429000"/>
            <a:ext cx="1442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cs typeface="Century Gothic"/>
              </a:rPr>
              <a:t>Carrier Ethernet 2.0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cs typeface="Century Gothic"/>
              </a:rPr>
              <a:t>EVP-LAN Service</a:t>
            </a:r>
            <a:endParaRPr lang="en-US" sz="1200" b="1" dirty="0">
              <a:solidFill>
                <a:srgbClr val="000000"/>
              </a:solidFill>
              <a:cs typeface="Century Gothic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925214" y="3429000"/>
            <a:ext cx="3494995" cy="2200955"/>
            <a:chOff x="5255055" y="3808475"/>
            <a:chExt cx="3022607" cy="1903471"/>
          </a:xfrm>
        </p:grpSpPr>
        <p:pic>
          <p:nvPicPr>
            <p:cNvPr id="101" name="Picture 3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3480" y="3808475"/>
              <a:ext cx="400801" cy="398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6" descr="ServiceProvider Central Office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9900" y="4112055"/>
              <a:ext cx="596505" cy="35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6" descr="cloud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53377" y="4266970"/>
              <a:ext cx="2446987" cy="1302842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Line 11"/>
            <p:cNvSpPr>
              <a:spLocks noChangeShapeType="1"/>
            </p:cNvSpPr>
            <p:nvPr/>
          </p:nvSpPr>
          <p:spPr bwMode="auto">
            <a:xfrm flipV="1">
              <a:off x="6143947" y="4893625"/>
              <a:ext cx="542209" cy="239822"/>
            </a:xfrm>
            <a:prstGeom prst="line">
              <a:avLst/>
            </a:prstGeom>
            <a:noFill/>
            <a:ln w="28575" cap="rnd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Line 23"/>
            <p:cNvSpPr>
              <a:spLocks noChangeShapeType="1"/>
            </p:cNvSpPr>
            <p:nvPr/>
          </p:nvSpPr>
          <p:spPr bwMode="auto">
            <a:xfrm flipH="1" flipV="1">
              <a:off x="6545270" y="4643319"/>
              <a:ext cx="250098" cy="232229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06" name="Picture 26" descr="Medium Enterprise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5485" y="5326375"/>
              <a:ext cx="442177" cy="385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27" descr="Remote DSLAM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0361" y="5346306"/>
              <a:ext cx="339919" cy="203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Line 28"/>
            <p:cNvSpPr>
              <a:spLocks noChangeShapeType="1"/>
            </p:cNvSpPr>
            <p:nvPr/>
          </p:nvSpPr>
          <p:spPr bwMode="auto">
            <a:xfrm flipV="1">
              <a:off x="6505465" y="4891359"/>
              <a:ext cx="1247100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09" name="Picture 29" descr="Remote DSLAM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9900" y="4263845"/>
              <a:ext cx="396573" cy="23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4" descr="Large Enterprise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5055" y="4871005"/>
              <a:ext cx="433084" cy="605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Line 11"/>
            <p:cNvSpPr>
              <a:spLocks noChangeShapeType="1"/>
            </p:cNvSpPr>
            <p:nvPr/>
          </p:nvSpPr>
          <p:spPr bwMode="auto">
            <a:xfrm flipH="1" flipV="1">
              <a:off x="7097567" y="4896298"/>
              <a:ext cx="120649" cy="224916"/>
            </a:xfrm>
            <a:prstGeom prst="line">
              <a:avLst/>
            </a:prstGeom>
            <a:noFill/>
            <a:ln w="28575" cap="rnd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Line 11"/>
            <p:cNvSpPr>
              <a:spLocks noChangeShapeType="1"/>
            </p:cNvSpPr>
            <p:nvPr/>
          </p:nvSpPr>
          <p:spPr bwMode="auto">
            <a:xfrm flipH="1">
              <a:off x="7520314" y="4585931"/>
              <a:ext cx="113358" cy="293311"/>
            </a:xfrm>
            <a:prstGeom prst="line">
              <a:avLst/>
            </a:prstGeom>
            <a:noFill/>
            <a:ln w="28575" cap="rnd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13" name="Picture 20" descr="Router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1690" y="4491530"/>
              <a:ext cx="414849" cy="24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cap="rnd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Picture 4" descr="Large Enterprise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1038" y="4136660"/>
              <a:ext cx="292471" cy="408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Picture 27" descr="Remote DSLAM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931" y="4366646"/>
              <a:ext cx="340645" cy="20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Text Box 34"/>
            <p:cNvSpPr txBox="1">
              <a:spLocks noChangeArrowheads="1"/>
            </p:cNvSpPr>
            <p:nvPr/>
          </p:nvSpPr>
          <p:spPr bwMode="auto">
            <a:xfrm>
              <a:off x="6617614" y="4112967"/>
              <a:ext cx="951082" cy="23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dirty="0">
                  <a:latin typeface="+mn-lt"/>
                </a:rPr>
                <a:t>ISP POP</a:t>
              </a:r>
            </a:p>
          </p:txBody>
        </p:sp>
        <p:sp>
          <p:nvSpPr>
            <p:cNvPr id="117" name="Text Box 39"/>
            <p:cNvSpPr txBox="1">
              <a:spLocks noChangeArrowheads="1"/>
            </p:cNvSpPr>
            <p:nvPr/>
          </p:nvSpPr>
          <p:spPr bwMode="auto">
            <a:xfrm>
              <a:off x="6671163" y="3884370"/>
              <a:ext cx="784847" cy="224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100" dirty="0">
                  <a:latin typeface="+mn-lt"/>
                </a:rPr>
                <a:t>Internet</a:t>
              </a:r>
            </a:p>
          </p:txBody>
        </p:sp>
        <p:sp>
          <p:nvSpPr>
            <p:cNvPr id="118" name="Rectangle 17"/>
            <p:cNvSpPr>
              <a:spLocks noChangeArrowheads="1"/>
            </p:cNvSpPr>
            <p:nvPr/>
          </p:nvSpPr>
          <p:spPr bwMode="auto">
            <a:xfrm>
              <a:off x="7489449" y="4949646"/>
              <a:ext cx="304040" cy="152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UNI</a:t>
              </a:r>
            </a:p>
          </p:txBody>
        </p:sp>
        <p:sp>
          <p:nvSpPr>
            <p:cNvPr id="119" name="Rectangle 17"/>
            <p:cNvSpPr>
              <a:spLocks noChangeArrowheads="1"/>
            </p:cNvSpPr>
            <p:nvPr/>
          </p:nvSpPr>
          <p:spPr bwMode="auto">
            <a:xfrm>
              <a:off x="5752950" y="5505008"/>
              <a:ext cx="304040" cy="152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UNI</a:t>
              </a:r>
            </a:p>
          </p:txBody>
        </p:sp>
        <p:pic>
          <p:nvPicPr>
            <p:cNvPr id="120" name="Picture 13" descr="Remote DSLAM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7951" y="5113817"/>
              <a:ext cx="339919" cy="203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Rectangle 30"/>
            <p:cNvSpPr>
              <a:spLocks noChangeArrowheads="1"/>
            </p:cNvSpPr>
            <p:nvPr/>
          </p:nvSpPr>
          <p:spPr bwMode="auto">
            <a:xfrm>
              <a:off x="5652185" y="4989940"/>
              <a:ext cx="226188" cy="10491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CE</a:t>
              </a:r>
            </a:p>
          </p:txBody>
        </p:sp>
        <p:pic>
          <p:nvPicPr>
            <p:cNvPr id="122" name="Picture 121" descr="uni.jp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 rot="5400000">
              <a:off x="6318567" y="4251880"/>
              <a:ext cx="45605" cy="5029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3" name="Line 11"/>
            <p:cNvSpPr>
              <a:spLocks noChangeShapeType="1"/>
            </p:cNvSpPr>
            <p:nvPr/>
          </p:nvSpPr>
          <p:spPr bwMode="auto">
            <a:xfrm flipV="1">
              <a:off x="6253159" y="4893626"/>
              <a:ext cx="542209" cy="239822"/>
            </a:xfrm>
            <a:prstGeom prst="line">
              <a:avLst/>
            </a:prstGeom>
            <a:noFill/>
            <a:ln w="28575" cap="rnd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24" name="Picture 123" descr="uni-1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83679" y="5059580"/>
              <a:ext cx="41858" cy="4185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5" name="Picture 124" descr="uni-1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23581" y="5094992"/>
              <a:ext cx="41858" cy="4185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6" name="Picture 125" descr="mefswitch2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38110" y="5022795"/>
              <a:ext cx="452376" cy="325711"/>
            </a:xfrm>
            <a:prstGeom prst="rect">
              <a:avLst/>
            </a:prstGeom>
            <a:ln>
              <a:noFill/>
            </a:ln>
            <a:effectLst>
              <a:outerShdw blurRad="190500" dist="1143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27" name="Picture 20" descr="Router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9165" y="4109796"/>
            <a:ext cx="655072" cy="39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127" descr="uni-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26317" y="3998426"/>
            <a:ext cx="48400" cy="4840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9" name="Picture 17" descr="Router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2959" y="4897332"/>
            <a:ext cx="655072" cy="39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" name="Rectangle 30"/>
          <p:cNvSpPr>
            <a:spLocks noChangeArrowheads="1"/>
          </p:cNvSpPr>
          <p:nvPr/>
        </p:nvSpPr>
        <p:spPr bwMode="auto">
          <a:xfrm>
            <a:off x="3674264" y="5414970"/>
            <a:ext cx="261538" cy="12131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 dirty="0"/>
              <a:t>CE</a:t>
            </a:r>
          </a:p>
        </p:txBody>
      </p:sp>
      <p:sp>
        <p:nvSpPr>
          <p:cNvPr id="131" name="Rectangle 30"/>
          <p:cNvSpPr>
            <a:spLocks noChangeArrowheads="1"/>
          </p:cNvSpPr>
          <p:nvPr/>
        </p:nvSpPr>
        <p:spPr bwMode="auto">
          <a:xfrm>
            <a:off x="3977234" y="4263845"/>
            <a:ext cx="261538" cy="12131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 dirty="0"/>
              <a:t>CE</a:t>
            </a:r>
          </a:p>
        </p:txBody>
      </p:sp>
      <p:sp>
        <p:nvSpPr>
          <p:cNvPr id="132" name="Rectangle 17"/>
          <p:cNvSpPr>
            <a:spLocks noChangeArrowheads="1"/>
          </p:cNvSpPr>
          <p:nvPr/>
        </p:nvSpPr>
        <p:spPr bwMode="auto">
          <a:xfrm>
            <a:off x="3762554" y="3744975"/>
            <a:ext cx="351557" cy="1757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 dirty="0"/>
              <a:t>UNI</a:t>
            </a:r>
          </a:p>
        </p:txBody>
      </p:sp>
      <p:sp>
        <p:nvSpPr>
          <p:cNvPr id="133" name="Text Box 24"/>
          <p:cNvSpPr txBox="1">
            <a:spLocks noChangeArrowheads="1"/>
          </p:cNvSpPr>
          <p:nvPr/>
        </p:nvSpPr>
        <p:spPr bwMode="auto">
          <a:xfrm>
            <a:off x="2067464" y="5372681"/>
            <a:ext cx="1547769" cy="18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000" dirty="0">
                <a:latin typeface="+mn-lt"/>
              </a:rPr>
              <a:t>Carrier Ethernet Network</a:t>
            </a:r>
          </a:p>
        </p:txBody>
      </p:sp>
      <p:sp>
        <p:nvSpPr>
          <p:cNvPr id="134" name="Text Box 27"/>
          <p:cNvSpPr txBox="1">
            <a:spLocks noChangeArrowheads="1"/>
          </p:cNvSpPr>
          <p:nvPr/>
        </p:nvSpPr>
        <p:spPr bwMode="auto">
          <a:xfrm>
            <a:off x="4723790" y="4567425"/>
            <a:ext cx="4098330" cy="174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804863" indent="-804863">
              <a:spcBef>
                <a:spcPct val="10000"/>
              </a:spcBef>
            </a:pPr>
            <a:r>
              <a:rPr lang="en-US" sz="1400" b="1" dirty="0" smtClean="0"/>
              <a:t>EVC:	</a:t>
            </a:r>
            <a:r>
              <a:rPr lang="en-US" sz="1400" dirty="0" smtClean="0"/>
              <a:t>Ethernet Virtual Connection</a:t>
            </a:r>
          </a:p>
          <a:p>
            <a:pPr marL="804863" indent="-804863">
              <a:spcBef>
                <a:spcPct val="10000"/>
              </a:spcBef>
            </a:pPr>
            <a:r>
              <a:rPr lang="en-US" sz="1400" b="1" dirty="0" smtClean="0"/>
              <a:t>UNI:	</a:t>
            </a:r>
            <a:r>
              <a:rPr lang="en-US" sz="1400" dirty="0" smtClean="0"/>
              <a:t>User </a:t>
            </a:r>
            <a:r>
              <a:rPr lang="en-US" sz="1400" dirty="0"/>
              <a:t>Network </a:t>
            </a:r>
            <a:r>
              <a:rPr lang="en-US" sz="1400" dirty="0" smtClean="0"/>
              <a:t>Interface. the physical demarcation point between the responsibility of the Service Provider and </a:t>
            </a:r>
            <a:br>
              <a:rPr lang="en-US" sz="1400" dirty="0" smtClean="0"/>
            </a:br>
            <a:r>
              <a:rPr lang="en-US" sz="1400" dirty="0" smtClean="0"/>
              <a:t>the responsibility of the End-User/Subscriber </a:t>
            </a:r>
          </a:p>
          <a:p>
            <a:pPr marL="804863" indent="-804863">
              <a:spcBef>
                <a:spcPct val="10000"/>
              </a:spcBef>
            </a:pPr>
            <a:r>
              <a:rPr lang="en-US" sz="1400" b="1" dirty="0" smtClean="0"/>
              <a:t>CE</a:t>
            </a:r>
            <a:r>
              <a:rPr lang="en-US" sz="1400" dirty="0" smtClean="0"/>
              <a:t>	Customer Equipment</a:t>
            </a:r>
            <a:endParaRPr lang="en-US" sz="1400" dirty="0"/>
          </a:p>
        </p:txBody>
      </p:sp>
      <p:sp>
        <p:nvSpPr>
          <p:cNvPr id="17414" name="Text Box 64"/>
          <p:cNvSpPr txBox="1">
            <a:spLocks noChangeArrowheads="1"/>
          </p:cNvSpPr>
          <p:nvPr/>
        </p:nvSpPr>
        <p:spPr bwMode="auto">
          <a:xfrm>
            <a:off x="1687990" y="3049525"/>
            <a:ext cx="1905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1400" b="1" dirty="0"/>
              <a:t>E-LAN Service type</a:t>
            </a:r>
          </a:p>
        </p:txBody>
      </p:sp>
      <p:sp>
        <p:nvSpPr>
          <p:cNvPr id="135" name="Text Box 64"/>
          <p:cNvSpPr txBox="1">
            <a:spLocks noChangeArrowheads="1"/>
          </p:cNvSpPr>
          <p:nvPr/>
        </p:nvSpPr>
        <p:spPr bwMode="auto">
          <a:xfrm>
            <a:off x="5710425" y="1607520"/>
            <a:ext cx="1905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1400" b="1" dirty="0" smtClean="0"/>
              <a:t>E-Line </a:t>
            </a:r>
            <a:r>
              <a:rPr lang="en-US" sz="1400" b="1" dirty="0"/>
              <a:t>Service type</a:t>
            </a:r>
          </a:p>
        </p:txBody>
      </p:sp>
    </p:spTree>
    <p:extLst>
      <p:ext uri="{BB962C8B-B14F-4D97-AF65-F5344CB8AC3E}">
        <p14:creationId xmlns:p14="http://schemas.microsoft.com/office/powerpoint/2010/main" xmlns="" val="2679047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i="1" dirty="0" smtClean="0"/>
              <a:t>Accelerating Worldwide Adoption of </a:t>
            </a:r>
            <a:br>
              <a:rPr lang="en-US" sz="2400" i="1" dirty="0" smtClean="0"/>
            </a:br>
            <a:r>
              <a:rPr lang="en-US" sz="2400" i="1" dirty="0" smtClean="0"/>
              <a:t>Carrier-class Ethernet Networks and Services</a:t>
            </a:r>
            <a:endParaRPr lang="en-US" sz="2400" i="1" dirty="0" smtClean="0">
              <a:solidFill>
                <a:srgbClr val="4D4D4D"/>
              </a:solidFill>
            </a:endParaRPr>
          </a:p>
        </p:txBody>
      </p:sp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1066800" y="4937125"/>
            <a:ext cx="693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www.MetroEthernetForum.org</a:t>
            </a:r>
          </a:p>
        </p:txBody>
      </p:sp>
      <p:pic>
        <p:nvPicPr>
          <p:cNvPr id="64515" name="Picture 21" descr="meflogowhit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2313" y="1255713"/>
            <a:ext cx="25431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10861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7663" eaLnBrk="1" hangingPunct="1"/>
            <a:r>
              <a:rPr lang="en-US" smtClean="0"/>
              <a:t>	Approved MEF Specifications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8136636"/>
              </p:ext>
            </p:extLst>
          </p:nvPr>
        </p:nvGraphicFramePr>
        <p:xfrm>
          <a:off x="151791" y="1025645"/>
          <a:ext cx="8822120" cy="353569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79902"/>
                <a:gridCol w="7042218"/>
              </a:tblGrid>
              <a:tr h="182518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Specification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Description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1521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30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Service OAM Fault Management Implementation Agreement 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521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MEF 31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effectLst/>
                        </a:rPr>
                        <a:t>Service OAM Fault Management Definition of Managed Objects 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rgbClr val="FFFFC0"/>
                    </a:solidFill>
                  </a:tcPr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Requirements for Service Protection Across External Interfaces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33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Ethernet Access Services Definition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34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Ethernet Access Services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35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Service OAM Performance Monitoring Implementation Agreement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36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Service OAM SNMP MIB for Performance Monitoring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37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 for ENNI</a:t>
                      </a:r>
                    </a:p>
                  </a:txBody>
                  <a:tcPr/>
                </a:tc>
              </a:tr>
              <a:tr h="1825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25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971401"/>
            <a:ext cx="9143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*Current at time of publication. See MEF web site for official current list, minor updates (such as MEF 31.0.1 amendment to this document)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and superseded work (such as MEF 1 and MEF 5) 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442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04799" y="1447800"/>
            <a:ext cx="8441425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AFCFD9"/>
              </a:gs>
            </a:gsLst>
            <a:lin ang="0" scaled="1"/>
          </a:gradFill>
          <a:ln w="9525" algn="ctr">
            <a:solidFill>
              <a:srgbClr val="4A4A4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marL="347663"/>
            <a:r>
              <a:rPr lang="en-US" dirty="0" smtClean="0"/>
              <a:t>MEF Specification Overview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657600" y="4038600"/>
            <a:ext cx="132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Standardized Services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04800" y="1905000"/>
            <a:ext cx="1600200" cy="1771651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 anchorCtr="1"/>
          <a:lstStyle/>
          <a:p>
            <a:pPr algn="l"/>
            <a:r>
              <a:rPr lang="en-US" b="1" dirty="0">
                <a:solidFill>
                  <a:srgbClr val="000000"/>
                </a:solidFill>
              </a:rPr>
              <a:t>Purpose</a:t>
            </a:r>
            <a:endParaRPr lang="en-US" b="1" dirty="0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904999" y="1905001"/>
            <a:ext cx="6841225" cy="177165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/>
          <a:lstStyle/>
          <a:p>
            <a:pPr algn="l"/>
            <a:r>
              <a:rPr lang="en-US" dirty="0" smtClean="0"/>
              <a:t>Specifies the Fault Management (FM) Management Information Base (MIB) necessary to implement </a:t>
            </a:r>
            <a:r>
              <a:rPr lang="en-US" dirty="0"/>
              <a:t>Service Operations, </a:t>
            </a:r>
            <a:r>
              <a:rPr lang="en-US" dirty="0" smtClean="0"/>
              <a:t>Administration</a:t>
            </a:r>
            <a:r>
              <a:rPr lang="en-US" dirty="0"/>
              <a:t>, and Maintenance (OAM) </a:t>
            </a:r>
            <a:r>
              <a:rPr lang="en-US" dirty="0" smtClean="0"/>
              <a:t>that satisfies the Service OAM requirements and framework specified </a:t>
            </a:r>
            <a:r>
              <a:rPr lang="en-US" dirty="0"/>
              <a:t>by </a:t>
            </a:r>
            <a:r>
              <a:rPr lang="en-US" dirty="0" smtClean="0"/>
              <a:t>MEF 17, MEF 30, the management objects specified in MEF 7.1, and the FM </a:t>
            </a:r>
            <a:r>
              <a:rPr lang="en-US" dirty="0"/>
              <a:t>functions </a:t>
            </a:r>
            <a:r>
              <a:rPr lang="en-US" dirty="0" smtClean="0"/>
              <a:t>defined </a:t>
            </a:r>
            <a:r>
              <a:rPr lang="en-US" dirty="0"/>
              <a:t>in </a:t>
            </a:r>
            <a:r>
              <a:rPr lang="en-US" dirty="0" smtClean="0"/>
              <a:t>IEEE 802.1ag </a:t>
            </a:r>
            <a:r>
              <a:rPr lang="en-US" dirty="0"/>
              <a:t>and </a:t>
            </a:r>
            <a:r>
              <a:rPr lang="en-US" dirty="0" smtClean="0"/>
              <a:t>ITU-T Y.1731.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04800" y="3676650"/>
            <a:ext cx="1600200" cy="10668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 anchorCtr="1"/>
          <a:lstStyle/>
          <a:p>
            <a:pPr algn="l"/>
            <a:r>
              <a:rPr lang="en-US" b="1" dirty="0">
                <a:solidFill>
                  <a:srgbClr val="000000"/>
                </a:solidFill>
              </a:rPr>
              <a:t>Audience</a:t>
            </a:r>
            <a:endParaRPr lang="en-US" b="1" dirty="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904999" y="3676650"/>
            <a:ext cx="6841225" cy="10668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/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Applicable to entire Metro Ethernet Market including Service Providers, Access Providers, equipment vendors, and </a:t>
            </a:r>
            <a:r>
              <a:rPr lang="en-US" dirty="0" smtClean="0">
                <a:solidFill>
                  <a:srgbClr val="000000"/>
                </a:solidFill>
              </a:rPr>
              <a:t>EMS/NMS/OSS </a:t>
            </a:r>
            <a:r>
              <a:rPr lang="en-US" dirty="0">
                <a:solidFill>
                  <a:srgbClr val="000000"/>
                </a:solidFill>
              </a:rPr>
              <a:t>vendors to </a:t>
            </a:r>
            <a:r>
              <a:rPr lang="en-US" dirty="0" smtClean="0">
                <a:solidFill>
                  <a:srgbClr val="000000"/>
                </a:solidFill>
              </a:rPr>
              <a:t>provision and monitor </a:t>
            </a:r>
            <a:r>
              <a:rPr lang="en-US" dirty="0">
                <a:solidFill>
                  <a:srgbClr val="000000"/>
                </a:solidFill>
              </a:rPr>
              <a:t>equipment that is MEF </a:t>
            </a:r>
            <a:r>
              <a:rPr lang="en-US" dirty="0" smtClean="0">
                <a:solidFill>
                  <a:srgbClr val="000000"/>
                </a:solidFill>
              </a:rPr>
              <a:t>compatible.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04800" y="1447800"/>
            <a:ext cx="81534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sm" len="sm"/>
          </a:ln>
        </p:spPr>
        <p:txBody>
          <a:bodyPr rIns="0" anchor="ctr" anchorCtr="1"/>
          <a:lstStyle/>
          <a:p>
            <a:r>
              <a:rPr lang="en-US" b="1" dirty="0">
                <a:solidFill>
                  <a:srgbClr val="4A4A4A"/>
                </a:solidFill>
              </a:rPr>
              <a:t>MEF </a:t>
            </a:r>
            <a:r>
              <a:rPr lang="en-US" b="1" dirty="0" smtClean="0">
                <a:solidFill>
                  <a:srgbClr val="4A4A4A"/>
                </a:solidFill>
              </a:rPr>
              <a:t>31 - Service OAM (SOAM) Fault Management Definition of Managed Objects</a:t>
            </a:r>
            <a:r>
              <a:rPr lang="en-US" dirty="0" smtClean="0"/>
              <a:t> </a:t>
            </a:r>
            <a:endParaRPr lang="en-US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0250" name="Rectangle 11"/>
          <p:cNvSpPr>
            <a:spLocks noChangeArrowheads="1"/>
          </p:cNvSpPr>
          <p:nvPr/>
        </p:nvSpPr>
        <p:spPr bwMode="auto">
          <a:xfrm>
            <a:off x="304799" y="1447799"/>
            <a:ext cx="8441425" cy="329565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4681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Overview of MEF 31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3830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marL="347663" eaLnBrk="1" hangingPunct="1"/>
            <a:r>
              <a:rPr lang="en-US" dirty="0" smtClean="0"/>
              <a:t>About MEF 31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066800"/>
            <a:ext cx="8153400" cy="4876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Purpose: </a:t>
            </a:r>
          </a:p>
          <a:p>
            <a:pPr lvl="1" eaLnBrk="1" hangingPunct="1"/>
            <a:r>
              <a:rPr lang="en-US" sz="2000" dirty="0" smtClean="0"/>
              <a:t>This presentation is an introduction to MEF 31 - Service </a:t>
            </a:r>
            <a:r>
              <a:rPr lang="en-US" sz="2000" dirty="0"/>
              <a:t>OAM Fault Management Definition of Managed </a:t>
            </a:r>
            <a:r>
              <a:rPr lang="en-US" sz="2000" dirty="0" smtClean="0"/>
              <a:t>Objects</a:t>
            </a:r>
          </a:p>
          <a:p>
            <a:pPr eaLnBrk="1" hangingPunct="1"/>
            <a:r>
              <a:rPr lang="en-US" sz="2400" dirty="0" smtClean="0"/>
              <a:t>Audience</a:t>
            </a:r>
          </a:p>
          <a:p>
            <a:pPr lvl="1" eaLnBrk="1" hangingPunct="1"/>
            <a:r>
              <a:rPr lang="en-US" sz="2000" dirty="0" smtClean="0"/>
              <a:t>Equipment Manufacturers building devices that will carry Carrier Ethernet  Services</a:t>
            </a:r>
          </a:p>
          <a:p>
            <a:pPr lvl="1" eaLnBrk="1" hangingPunct="1"/>
            <a:r>
              <a:rPr lang="en-US" sz="2000" dirty="0" smtClean="0"/>
              <a:t>Service Providers delivering Carrier Ethernet Services</a:t>
            </a:r>
          </a:p>
          <a:p>
            <a:pPr lvl="1" eaLnBrk="1" hangingPunct="1"/>
            <a:r>
              <a:rPr lang="en-US" sz="2000" dirty="0" smtClean="0"/>
              <a:t>EMS/NMS/OSS tool vendors developing back office applications for managing Carrier Ethernet Services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smtClean="0"/>
              <a:t>Other Documents</a:t>
            </a:r>
          </a:p>
          <a:p>
            <a:pPr lvl="1" eaLnBrk="1" hangingPunct="1"/>
            <a:r>
              <a:rPr lang="en-US" sz="2000" dirty="0" smtClean="0"/>
              <a:t>Presentations of other MEF specifications and an overview of all specifications is available on the MEF web site</a:t>
            </a:r>
          </a:p>
          <a:p>
            <a:pPr lvl="1" eaLnBrk="1" hangingPunct="1"/>
            <a:r>
              <a:rPr lang="en-US" sz="2000" dirty="0" smtClean="0"/>
              <a:t>Other materials such as white papers and case studies are also available</a:t>
            </a:r>
          </a:p>
        </p:txBody>
      </p:sp>
    </p:spTree>
    <p:extLst>
      <p:ext uri="{BB962C8B-B14F-4D97-AF65-F5344CB8AC3E}">
        <p14:creationId xmlns:p14="http://schemas.microsoft.com/office/powerpoint/2010/main" xmlns="" val="1432040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MEF 31 - In Scope/Out of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MEF 31 requirements are primarily driven by MEF 30 and leverage the OAM functions &amp; managed objects defined by IEEE 802.1ag/</a:t>
            </a:r>
            <a:r>
              <a:rPr lang="en-US" dirty="0" err="1" smtClean="0"/>
              <a:t>ap</a:t>
            </a:r>
            <a:r>
              <a:rPr lang="en-US" dirty="0" smtClean="0"/>
              <a:t> and ITU-T Y.1731</a:t>
            </a:r>
          </a:p>
          <a:p>
            <a:r>
              <a:rPr lang="en-US" dirty="0" smtClean="0"/>
              <a:t>Managed objects to perform Fault Management functions such as Continuity Check, Loopback and Link Trace are covered in this Technical Specification</a:t>
            </a:r>
          </a:p>
          <a:p>
            <a:r>
              <a:rPr lang="en-US" dirty="0" smtClean="0"/>
              <a:t>SOAM Performance Management capabilities will be covered in future a MEF document</a:t>
            </a:r>
          </a:p>
        </p:txBody>
      </p:sp>
    </p:spTree>
    <p:extLst>
      <p:ext uri="{BB962C8B-B14F-4D97-AF65-F5344CB8AC3E}">
        <p14:creationId xmlns:p14="http://schemas.microsoft.com/office/powerpoint/2010/main" xmlns="" val="87286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7037</TotalTime>
  <Words>2755</Words>
  <Application>Microsoft Office PowerPoint</Application>
  <PresentationFormat>On-screen Show (4:3)</PresentationFormat>
  <Paragraphs>661</Paragraphs>
  <Slides>42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Introducing the  Specifications of the MEF</vt:lpstr>
      <vt:lpstr> Outline</vt:lpstr>
      <vt:lpstr> Approved MEF Specifications*</vt:lpstr>
      <vt:lpstr> Approved MEF Specifications</vt:lpstr>
      <vt:lpstr> Approved MEF Specifications</vt:lpstr>
      <vt:lpstr>MEF Specification Overview</vt:lpstr>
      <vt:lpstr>Overview of MEF 31</vt:lpstr>
      <vt:lpstr>About MEF 31</vt:lpstr>
      <vt:lpstr>MEF 31 - In Scope/Out of Scope</vt:lpstr>
      <vt:lpstr>Terminology and Concepts</vt:lpstr>
      <vt:lpstr> Relationship with other Specifications</vt:lpstr>
      <vt:lpstr>MEF Service Lifecycle and SOAM</vt:lpstr>
      <vt:lpstr>MEF Specification Section Review</vt:lpstr>
      <vt:lpstr>Introducing MEF 31</vt:lpstr>
      <vt:lpstr>What is a MIB?</vt:lpstr>
      <vt:lpstr>Management Framework</vt:lpstr>
      <vt:lpstr>SOAM FM MIB Components</vt:lpstr>
      <vt:lpstr>SOAM TC MIB Overview</vt:lpstr>
      <vt:lpstr> SOAM FM MIB Overview</vt:lpstr>
      <vt:lpstr>Initial SOAM Configuration  via 802.1ag/ap MIBs</vt:lpstr>
      <vt:lpstr>Continuity Check Configuration Entries</vt:lpstr>
      <vt:lpstr>Continuity Check Status/Result Entries</vt:lpstr>
      <vt:lpstr>Loopback Configuration Entries</vt:lpstr>
      <vt:lpstr>Loopback Status/Results Entries</vt:lpstr>
      <vt:lpstr>Alarm Indication Signal Configuration Entries</vt:lpstr>
      <vt:lpstr>AIS Status/Results Entries</vt:lpstr>
      <vt:lpstr>Linktrace Configuration Entries</vt:lpstr>
      <vt:lpstr>Linktrace Status/Results Entries</vt:lpstr>
      <vt:lpstr>Linktrace Status/Results Entries (cont)</vt:lpstr>
      <vt:lpstr>Linktrace Status/Results Entries (cont)</vt:lpstr>
      <vt:lpstr>Locked Signal Configuration Entries</vt:lpstr>
      <vt:lpstr>Locked Status/Results Entries</vt:lpstr>
      <vt:lpstr>Remote Defect Indication Signal Configuration Entries</vt:lpstr>
      <vt:lpstr>RDI Status/Results Entries</vt:lpstr>
      <vt:lpstr>Test Signal Configuration Entries</vt:lpstr>
      <vt:lpstr>Test Status/Results Entries</vt:lpstr>
      <vt:lpstr>Alarm Configuration</vt:lpstr>
      <vt:lpstr>SNMP Notifications</vt:lpstr>
      <vt:lpstr>Summary MEF 31</vt:lpstr>
      <vt:lpstr>Final Word</vt:lpstr>
      <vt:lpstr>For Full Details …</vt:lpstr>
      <vt:lpstr>Accelerating Worldwide Adoption of  Carrier-class Ethernet Networks and Services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mark.fishburn</dc:creator>
  <cp:lastModifiedBy>mark.fishburn</cp:lastModifiedBy>
  <cp:revision>445</cp:revision>
  <dcterms:created xsi:type="dcterms:W3CDTF">2012-02-21T02:53:11Z</dcterms:created>
  <dcterms:modified xsi:type="dcterms:W3CDTF">2012-07-05T22:01:18Z</dcterms:modified>
</cp:coreProperties>
</file>