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5" r:id="rId31"/>
    <p:sldId id="285" r:id="rId32"/>
    <p:sldId id="286" r:id="rId33"/>
    <p:sldId id="29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B9"/>
    <a:srgbClr val="5353D5"/>
    <a:srgbClr val="7272DC"/>
    <a:srgbClr val="7979B9"/>
    <a:srgbClr val="9595C7"/>
    <a:srgbClr val="AFAFD5"/>
    <a:srgbClr val="BBBBDB"/>
    <a:srgbClr val="D0D0E6"/>
    <a:srgbClr val="EEEEF6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5058" autoAdjust="0"/>
  </p:normalViewPr>
  <p:slideViewPr>
    <p:cSldViewPr>
      <p:cViewPr>
        <p:scale>
          <a:sx n="89" d="100"/>
          <a:sy n="89" d="100"/>
        </p:scale>
        <p:origin x="-219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4B35C-8E98-437A-9273-1F47A7501E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32250-57B8-4735-ACAA-BA29CFD9D9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171AC-97B2-47B6-A116-D42F9C33D6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0ACD4-CD47-4EA6-A01F-B8D85F343F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DMM: 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DMR:  Delay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1DM: One-way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LMM: Loss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LMR: Loss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SLM: Synthetic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SLR: Synthetic Measurement Reply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37AA0-381B-451E-9191-B73606A660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FC5DD-F2EB-4B48-AA94-28D8AB6534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FFF5B-F915-453E-A332-B843127965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747DC-AA55-4206-B3BA-0463C11826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0225"/>
            <a:ext cx="5867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9F0C3-88F7-40F4-AF4F-5D4D7D754F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01F2A-503B-46AC-8B5C-DC0E0E12D1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09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MEF 35: Service OAM Performance Monitoring </a:t>
            </a:r>
            <a:br>
              <a:rPr lang="en-US" sz="2800" b="1" dirty="0" smtClean="0"/>
            </a:br>
            <a:r>
              <a:rPr lang="en-US" sz="2800" b="1" dirty="0" smtClean="0"/>
              <a:t>Implementation Agreement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(includes MEF 35.0.1)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December 2013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32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OAM</a:t>
            </a:r>
            <a:endParaRPr lang="en-US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MEF 17 provides the framework</a:t>
            </a:r>
          </a:p>
          <a:p>
            <a:pPr lvl="1"/>
            <a:r>
              <a:rPr lang="en-US" dirty="0" smtClean="0"/>
              <a:t>Relevant for Subscribers (customers), Operators and Service Providers</a:t>
            </a:r>
          </a:p>
          <a:p>
            <a:r>
              <a:rPr lang="en-US" dirty="0" smtClean="0"/>
              <a:t>Fault Management IA (MEF 30)</a:t>
            </a:r>
          </a:p>
          <a:p>
            <a:pPr lvl="1"/>
            <a:r>
              <a:rPr lang="en-US" dirty="0" smtClean="0"/>
              <a:t>FM of MEF Services</a:t>
            </a:r>
          </a:p>
          <a:p>
            <a:pPr lvl="1"/>
            <a:r>
              <a:rPr lang="en-US" dirty="0" smtClean="0"/>
              <a:t>Specifies profile of protocols defined in IEEE 802.1ag and ITU-T Y.1731</a:t>
            </a:r>
          </a:p>
          <a:p>
            <a:pPr lvl="1"/>
            <a:r>
              <a:rPr lang="en-US" dirty="0" smtClean="0"/>
              <a:t>Provides basic SOAM architecture and requirements for each of the recommended MEGs</a:t>
            </a:r>
          </a:p>
          <a:p>
            <a:r>
              <a:rPr lang="en-US" dirty="0" smtClean="0"/>
              <a:t>Performance Management IA (MEF 35)</a:t>
            </a:r>
          </a:p>
          <a:p>
            <a:pPr lvl="1"/>
            <a:r>
              <a:rPr lang="en-US" dirty="0" smtClean="0"/>
              <a:t>PM of MEF Services</a:t>
            </a:r>
          </a:p>
          <a:p>
            <a:pPr lvl="1"/>
            <a:r>
              <a:rPr lang="en-US" dirty="0" smtClean="0"/>
              <a:t>Specifies profile of protocols defined in ITU-T Y.1731</a:t>
            </a:r>
          </a:p>
          <a:p>
            <a:r>
              <a:rPr lang="en-US" dirty="0" smtClean="0"/>
              <a:t>Amendment for 1SL (MEF 35.0.1)</a:t>
            </a:r>
          </a:p>
          <a:p>
            <a:pPr lvl="1"/>
            <a:r>
              <a:rPr lang="en-US" dirty="0" smtClean="0"/>
              <a:t>Amendment to MEF 35 to add a fourth (optional) PM solution providing support for Dual-Ended Synthetic Loss Measurement.</a:t>
            </a:r>
          </a:p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MIBs (SNMP) for FM and PM covered in MEF 31 and MEF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93299" y="5282183"/>
            <a:ext cx="8557404" cy="813817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rtlCol="0"/>
          <a:lstStyle/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Performance management is a critical part of a circuit’s lifecycle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MEF Service Lifecycle and SOAM</a:t>
            </a:r>
            <a:endParaRPr lang="en-US" sz="6000" b="0" dirty="0" smtClean="0">
              <a:solidFill>
                <a:schemeClr val="tx2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3913" y="1560513"/>
            <a:ext cx="7423150" cy="3681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1450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3106738" y="879475"/>
            <a:ext cx="283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Network Management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MEF 35 Specification Section Review</a:t>
            </a:r>
          </a:p>
        </p:txBody>
      </p:sp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Introducing MEF 35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presentation is organized into the following sections: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Monitoring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Based on ITU-T Y.1731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Protocols or Performance Monitoring mechanisms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 Range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Inter-Frame Delay Variation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Loss Ratio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038225"/>
            <a:ext cx="8991600" cy="3824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198688" y="4359275"/>
            <a:ext cx="1096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1 Domain</a:t>
            </a:r>
          </a:p>
        </p:txBody>
      </p:sp>
      <p:sp>
        <p:nvSpPr>
          <p:cNvPr id="31747" name="Line 15"/>
          <p:cNvSpPr>
            <a:spLocks noChangeShapeType="1"/>
          </p:cNvSpPr>
          <p:nvPr/>
        </p:nvSpPr>
        <p:spPr bwMode="auto">
          <a:xfrm>
            <a:off x="1482725" y="2706688"/>
            <a:ext cx="6102350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8" name="Line 16"/>
          <p:cNvSpPr>
            <a:spLocks noChangeShapeType="1"/>
          </p:cNvSpPr>
          <p:nvPr/>
        </p:nvSpPr>
        <p:spPr bwMode="auto">
          <a:xfrm>
            <a:off x="2133600" y="3978275"/>
            <a:ext cx="47053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9" name="Line 17"/>
          <p:cNvSpPr>
            <a:spLocks noChangeShapeType="1"/>
          </p:cNvSpPr>
          <p:nvPr/>
        </p:nvSpPr>
        <p:spPr bwMode="auto">
          <a:xfrm flipV="1">
            <a:off x="2124075" y="4267200"/>
            <a:ext cx="1868488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0" name="Line 18"/>
          <p:cNvSpPr>
            <a:spLocks noChangeShapeType="1"/>
          </p:cNvSpPr>
          <p:nvPr/>
        </p:nvSpPr>
        <p:spPr bwMode="auto">
          <a:xfrm>
            <a:off x="5262563" y="4267200"/>
            <a:ext cx="16097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1" name="Text Box 19"/>
          <p:cNvSpPr txBox="1">
            <a:spLocks noChangeArrowheads="1"/>
          </p:cNvSpPr>
          <p:nvPr/>
        </p:nvSpPr>
        <p:spPr bwMode="auto">
          <a:xfrm>
            <a:off x="3846513" y="2224088"/>
            <a:ext cx="2095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-3175" y="374491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Provider Domain</a:t>
            </a:r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476875" y="4359275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2 Domain</a:t>
            </a:r>
          </a:p>
        </p:txBody>
      </p:sp>
      <p:sp>
        <p:nvSpPr>
          <p:cNvPr id="31754" name="Text Box 66"/>
          <p:cNvSpPr txBox="1">
            <a:spLocks noChangeArrowheads="1"/>
          </p:cNvSpPr>
          <p:nvPr/>
        </p:nvSpPr>
        <p:spPr bwMode="auto">
          <a:xfrm>
            <a:off x="1011238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5" name="Text Box 67"/>
          <p:cNvSpPr txBox="1">
            <a:spLocks noChangeArrowheads="1"/>
          </p:cNvSpPr>
          <p:nvPr/>
        </p:nvSpPr>
        <p:spPr bwMode="auto">
          <a:xfrm>
            <a:off x="7427913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6" name="Text Box 68"/>
          <p:cNvSpPr txBox="1">
            <a:spLocks noChangeArrowheads="1"/>
          </p:cNvSpPr>
          <p:nvPr/>
        </p:nvSpPr>
        <p:spPr bwMode="auto">
          <a:xfrm>
            <a:off x="3854450" y="1096963"/>
            <a:ext cx="179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Service Provider</a:t>
            </a:r>
          </a:p>
        </p:txBody>
      </p:sp>
      <p:sp>
        <p:nvSpPr>
          <p:cNvPr id="31757" name="Rectangle 70"/>
          <p:cNvSpPr>
            <a:spLocks noChangeArrowheads="1"/>
          </p:cNvSpPr>
          <p:nvPr/>
        </p:nvSpPr>
        <p:spPr bwMode="auto">
          <a:xfrm>
            <a:off x="7589838" y="2630488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>
            <a:off x="2022475" y="2630488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9" name="AutoShape 74"/>
          <p:cNvSpPr>
            <a:spLocks noChangeArrowheads="1"/>
          </p:cNvSpPr>
          <p:nvPr/>
        </p:nvSpPr>
        <p:spPr bwMode="auto">
          <a:xfrm>
            <a:off x="6896100" y="26035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0" name="AutoShape 75"/>
          <p:cNvSpPr>
            <a:spLocks noChangeArrowheads="1"/>
          </p:cNvSpPr>
          <p:nvPr/>
        </p:nvSpPr>
        <p:spPr bwMode="auto">
          <a:xfrm>
            <a:off x="1270000" y="266065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1" name="AutoShape 76"/>
          <p:cNvSpPr>
            <a:spLocks noChangeArrowheads="1"/>
          </p:cNvSpPr>
          <p:nvPr/>
        </p:nvSpPr>
        <p:spPr bwMode="auto">
          <a:xfrm>
            <a:off x="1931988" y="3905250"/>
            <a:ext cx="231775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2" name="AutoShape 77"/>
          <p:cNvSpPr>
            <a:spLocks noChangeArrowheads="1"/>
          </p:cNvSpPr>
          <p:nvPr/>
        </p:nvSpPr>
        <p:spPr bwMode="auto">
          <a:xfrm>
            <a:off x="3924300" y="3879850"/>
            <a:ext cx="185738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3" name="AutoShape 78"/>
          <p:cNvSpPr>
            <a:spLocks noChangeArrowheads="1"/>
          </p:cNvSpPr>
          <p:nvPr/>
        </p:nvSpPr>
        <p:spPr bwMode="auto">
          <a:xfrm>
            <a:off x="5078413" y="3875088"/>
            <a:ext cx="185737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4" name="AutoShape 79"/>
          <p:cNvSpPr>
            <a:spLocks noChangeArrowheads="1"/>
          </p:cNvSpPr>
          <p:nvPr/>
        </p:nvSpPr>
        <p:spPr bwMode="auto">
          <a:xfrm>
            <a:off x="6819900" y="3902075"/>
            <a:ext cx="233363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5" name="AutoShape 80"/>
          <p:cNvSpPr>
            <a:spLocks noChangeArrowheads="1"/>
          </p:cNvSpPr>
          <p:nvPr/>
        </p:nvSpPr>
        <p:spPr bwMode="auto">
          <a:xfrm>
            <a:off x="1946275" y="4210050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6" name="AutoShape 81"/>
          <p:cNvSpPr>
            <a:spLocks noChangeArrowheads="1"/>
          </p:cNvSpPr>
          <p:nvPr/>
        </p:nvSpPr>
        <p:spPr bwMode="auto">
          <a:xfrm>
            <a:off x="3937000" y="4206875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7" name="AutoShape 84"/>
          <p:cNvSpPr>
            <a:spLocks noChangeArrowheads="1"/>
          </p:cNvSpPr>
          <p:nvPr/>
        </p:nvSpPr>
        <p:spPr bwMode="auto">
          <a:xfrm>
            <a:off x="50942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8" name="AutoShape 85"/>
          <p:cNvSpPr>
            <a:spLocks noChangeArrowheads="1"/>
          </p:cNvSpPr>
          <p:nvPr/>
        </p:nvSpPr>
        <p:spPr bwMode="auto">
          <a:xfrm>
            <a:off x="68087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28753" name="Rectangle 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Hierarchical OAM Domains</a:t>
            </a:r>
          </a:p>
        </p:txBody>
      </p:sp>
      <p:sp>
        <p:nvSpPr>
          <p:cNvPr id="31770" name="Rectangle 92"/>
          <p:cNvSpPr>
            <a:spLocks noChangeArrowheads="1"/>
          </p:cNvSpPr>
          <p:nvPr/>
        </p:nvSpPr>
        <p:spPr bwMode="auto">
          <a:xfrm>
            <a:off x="590550" y="5029200"/>
            <a:ext cx="8023225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Hierarchical maintenance domains bind OAM flows &amp; OAM responsibilities</a:t>
            </a:r>
          </a:p>
        </p:txBody>
      </p:sp>
      <p:pic>
        <p:nvPicPr>
          <p:cNvPr id="31771" name="Picture 105" descr="Network"/>
          <p:cNvPicPr>
            <a:picLocks noChangeAspect="1" noChangeArrowheads="1"/>
          </p:cNvPicPr>
          <p:nvPr/>
        </p:nvPicPr>
        <p:blipFill>
          <a:blip r:embed="rId3" cstate="print"/>
          <a:srcRect l="1486"/>
          <a:stretch>
            <a:fillRect/>
          </a:stretch>
        </p:blipFill>
        <p:spPr bwMode="auto">
          <a:xfrm>
            <a:off x="152400" y="1765300"/>
            <a:ext cx="876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7712075" y="1438275"/>
            <a:ext cx="533400" cy="958850"/>
            <a:chOff x="4840" y="1010"/>
            <a:chExt cx="336" cy="604"/>
          </a:xfrm>
        </p:grpSpPr>
        <p:sp>
          <p:nvSpPr>
            <p:cNvPr id="31798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9" name="Line 108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300163" y="1471613"/>
            <a:ext cx="533400" cy="958850"/>
            <a:chOff x="4840" y="1010"/>
            <a:chExt cx="336" cy="604"/>
          </a:xfrm>
        </p:grpSpPr>
        <p:sp>
          <p:nvSpPr>
            <p:cNvPr id="31796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7" name="Line 111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74" name="Rectangle 55"/>
          <p:cNvSpPr>
            <a:spLocks noChangeArrowheads="1"/>
          </p:cNvSpPr>
          <p:nvPr/>
        </p:nvSpPr>
        <p:spPr bwMode="auto">
          <a:xfrm>
            <a:off x="4379913" y="14509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ENNI</a:t>
            </a:r>
          </a:p>
        </p:txBody>
      </p:sp>
      <p:sp>
        <p:nvSpPr>
          <p:cNvPr id="31775" name="Line 113"/>
          <p:cNvSpPr>
            <a:spLocks noChangeShapeType="1"/>
          </p:cNvSpPr>
          <p:nvPr/>
        </p:nvSpPr>
        <p:spPr bwMode="auto">
          <a:xfrm flipV="1">
            <a:off x="4670425" y="1733550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6" name="Text Box 114"/>
          <p:cNvSpPr txBox="1">
            <a:spLocks noChangeArrowheads="1"/>
          </p:cNvSpPr>
          <p:nvPr/>
        </p:nvSpPr>
        <p:spPr bwMode="auto">
          <a:xfrm>
            <a:off x="663575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7" name="Text Box 115"/>
          <p:cNvSpPr txBox="1">
            <a:spLocks noChangeArrowheads="1"/>
          </p:cNvSpPr>
          <p:nvPr/>
        </p:nvSpPr>
        <p:spPr bwMode="auto">
          <a:xfrm>
            <a:off x="8197850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8" name="Text Box 116"/>
          <p:cNvSpPr txBox="1">
            <a:spLocks noChangeArrowheads="1"/>
          </p:cNvSpPr>
          <p:nvPr/>
        </p:nvSpPr>
        <p:spPr bwMode="auto">
          <a:xfrm>
            <a:off x="2613025" y="1933575"/>
            <a:ext cx="17637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CC3300"/>
                </a:solidFill>
                <a:latin typeface="Calibri" pitchFamily="34" charset="0"/>
              </a:rPr>
              <a:t>Operator 1 Network</a:t>
            </a:r>
          </a:p>
        </p:txBody>
      </p:sp>
      <p:sp>
        <p:nvSpPr>
          <p:cNvPr id="31779" name="Text Box 117"/>
          <p:cNvSpPr txBox="1">
            <a:spLocks noChangeArrowheads="1"/>
          </p:cNvSpPr>
          <p:nvPr/>
        </p:nvSpPr>
        <p:spPr bwMode="auto">
          <a:xfrm>
            <a:off x="4937125" y="1933575"/>
            <a:ext cx="1763713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990033"/>
                </a:solidFill>
                <a:latin typeface="Calibri" pitchFamily="34" charset="0"/>
              </a:rPr>
              <a:t>Operator 2 Network</a:t>
            </a:r>
          </a:p>
        </p:txBody>
      </p:sp>
      <p:sp>
        <p:nvSpPr>
          <p:cNvPr id="31780" name="Rectangle 118"/>
          <p:cNvSpPr>
            <a:spLocks noChangeArrowheads="1"/>
          </p:cNvSpPr>
          <p:nvPr/>
        </p:nvSpPr>
        <p:spPr bwMode="auto">
          <a:xfrm>
            <a:off x="1550988" y="1989138"/>
            <a:ext cx="5127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1" name="Rectangle 119"/>
          <p:cNvSpPr>
            <a:spLocks noChangeArrowheads="1"/>
          </p:cNvSpPr>
          <p:nvPr/>
        </p:nvSpPr>
        <p:spPr bwMode="auto">
          <a:xfrm>
            <a:off x="7321550" y="1962150"/>
            <a:ext cx="5127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2" name="Line 14"/>
          <p:cNvSpPr>
            <a:spLocks noChangeShapeType="1"/>
          </p:cNvSpPr>
          <p:nvPr/>
        </p:nvSpPr>
        <p:spPr bwMode="auto">
          <a:xfrm>
            <a:off x="906463" y="2603500"/>
            <a:ext cx="74676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3" name="Text Box 23"/>
          <p:cNvSpPr txBox="1">
            <a:spLocks noChangeArrowheads="1"/>
          </p:cNvSpPr>
          <p:nvPr/>
        </p:nvSpPr>
        <p:spPr bwMode="auto">
          <a:xfrm>
            <a:off x="3629025" y="2660650"/>
            <a:ext cx="2093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Ethernet Virtual Connection</a:t>
            </a:r>
          </a:p>
        </p:txBody>
      </p:sp>
      <p:sp>
        <p:nvSpPr>
          <p:cNvPr id="31784" name="Line 15"/>
          <p:cNvSpPr>
            <a:spLocks noChangeShapeType="1"/>
          </p:cNvSpPr>
          <p:nvPr/>
        </p:nvSpPr>
        <p:spPr bwMode="auto">
          <a:xfrm>
            <a:off x="1406525" y="3378200"/>
            <a:ext cx="6764338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85" name="Text Box 19"/>
          <p:cNvSpPr txBox="1">
            <a:spLocks noChangeArrowheads="1"/>
          </p:cNvSpPr>
          <p:nvPr/>
        </p:nvSpPr>
        <p:spPr bwMode="auto">
          <a:xfrm>
            <a:off x="111125" y="3173413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86" name="Rectangle 70"/>
          <p:cNvSpPr>
            <a:spLocks noChangeArrowheads="1"/>
          </p:cNvSpPr>
          <p:nvPr/>
        </p:nvSpPr>
        <p:spPr bwMode="auto">
          <a:xfrm>
            <a:off x="8170863" y="3302000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7" name="AutoShape 73"/>
          <p:cNvSpPr>
            <a:spLocks noChangeArrowheads="1"/>
          </p:cNvSpPr>
          <p:nvPr/>
        </p:nvSpPr>
        <p:spPr bwMode="auto">
          <a:xfrm>
            <a:off x="1946275" y="33020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8" name="AutoShape 74"/>
          <p:cNvSpPr>
            <a:spLocks noChangeArrowheads="1"/>
          </p:cNvSpPr>
          <p:nvPr/>
        </p:nvSpPr>
        <p:spPr bwMode="auto">
          <a:xfrm>
            <a:off x="6819900" y="3275013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9" name="AutoShape 75"/>
          <p:cNvSpPr>
            <a:spLocks noChangeArrowheads="1"/>
          </p:cNvSpPr>
          <p:nvPr/>
        </p:nvSpPr>
        <p:spPr bwMode="auto">
          <a:xfrm>
            <a:off x="1193800" y="330200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90" name="Line 9"/>
          <p:cNvSpPr>
            <a:spLocks noChangeShapeType="1"/>
          </p:cNvSpPr>
          <p:nvPr/>
        </p:nvSpPr>
        <p:spPr bwMode="auto">
          <a:xfrm>
            <a:off x="1270000" y="2528888"/>
            <a:ext cx="301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1" name="Line 10"/>
          <p:cNvSpPr>
            <a:spLocks noChangeShapeType="1"/>
          </p:cNvSpPr>
          <p:nvPr/>
        </p:nvSpPr>
        <p:spPr bwMode="auto">
          <a:xfrm>
            <a:off x="2022475" y="2528888"/>
            <a:ext cx="26988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2" name="Line 11"/>
          <p:cNvSpPr>
            <a:spLocks noChangeShapeType="1"/>
          </p:cNvSpPr>
          <p:nvPr/>
        </p:nvSpPr>
        <p:spPr bwMode="auto">
          <a:xfrm>
            <a:off x="4041775" y="2528888"/>
            <a:ext cx="47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3" name="Line 12"/>
          <p:cNvSpPr>
            <a:spLocks noChangeShapeType="1"/>
          </p:cNvSpPr>
          <p:nvPr/>
        </p:nvSpPr>
        <p:spPr bwMode="auto">
          <a:xfrm>
            <a:off x="5170488" y="2528888"/>
            <a:ext cx="9525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4" name="Line 13"/>
          <p:cNvSpPr>
            <a:spLocks noChangeShapeType="1"/>
          </p:cNvSpPr>
          <p:nvPr/>
        </p:nvSpPr>
        <p:spPr bwMode="auto">
          <a:xfrm>
            <a:off x="6896100" y="2528888"/>
            <a:ext cx="174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5" name="Line 14"/>
          <p:cNvSpPr>
            <a:spLocks noChangeShapeType="1"/>
          </p:cNvSpPr>
          <p:nvPr/>
        </p:nvSpPr>
        <p:spPr bwMode="auto">
          <a:xfrm>
            <a:off x="8245475" y="2030413"/>
            <a:ext cx="0" cy="2117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Terminology and Concepts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112838"/>
            <a:ext cx="81534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MEF 35 builds upon MEF 17 and MEF 30 defined SOAM components including: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(ME)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Group (MEG)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End Point (MEP)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Intermediate Point (MIP)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Level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Class of Service (CoS)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MEF 30 and MEF 35 are based on terminology found in ITU Y.1731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Default MEG Level Usage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4908550"/>
            <a:ext cx="8153400" cy="1263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This is the complete set of default MEG levels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Not all MEG levels are required in every application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838200"/>
            <a:ext cx="8215313" cy="3505200"/>
            <a:chOff x="700088" y="838200"/>
            <a:chExt cx="8215312" cy="3505200"/>
          </a:xfrm>
        </p:grpSpPr>
        <p:sp>
          <p:nvSpPr>
            <p:cNvPr id="2" name="Rectangle 1"/>
            <p:cNvSpPr/>
            <p:nvPr/>
          </p:nvSpPr>
          <p:spPr>
            <a:xfrm>
              <a:off x="700088" y="838200"/>
              <a:ext cx="8215312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914400"/>
              <a:ext cx="718026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700088" y="1435100"/>
              <a:ext cx="1371600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 dirty="0">
                  <a:latin typeface="Calibri" pitchFamily="34" charset="0"/>
                </a:rPr>
                <a:t>Default MEG Level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  <a:p>
              <a:pPr algn="ctr"/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4</a:t>
              </a:r>
            </a:p>
            <a:p>
              <a:pPr algn="ctr"/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847" name="TextBox 5"/>
            <p:cNvSpPr txBox="1">
              <a:spLocks noChangeArrowheads="1"/>
            </p:cNvSpPr>
            <p:nvPr/>
          </p:nvSpPr>
          <p:spPr bwMode="auto">
            <a:xfrm>
              <a:off x="1497013" y="1897063"/>
              <a:ext cx="5953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……</a:t>
              </a:r>
            </a:p>
          </p:txBody>
        </p:sp>
        <p:sp>
          <p:nvSpPr>
            <p:cNvPr id="35848" name="TextBox 6"/>
            <p:cNvSpPr txBox="1">
              <a:spLocks noChangeArrowheads="1"/>
            </p:cNvSpPr>
            <p:nvPr/>
          </p:nvSpPr>
          <p:spPr bwMode="auto">
            <a:xfrm>
              <a:off x="1482725" y="2114550"/>
              <a:ext cx="10064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…………</a:t>
              </a:r>
            </a:p>
          </p:txBody>
        </p:sp>
        <p:sp>
          <p:nvSpPr>
            <p:cNvPr id="35849" name="TextBox 7"/>
            <p:cNvSpPr txBox="1">
              <a:spLocks noChangeArrowheads="1"/>
            </p:cNvSpPr>
            <p:nvPr/>
          </p:nvSpPr>
          <p:spPr bwMode="auto">
            <a:xfrm>
              <a:off x="1482725" y="2346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0" name="TextBox 8"/>
            <p:cNvSpPr txBox="1">
              <a:spLocks noChangeArrowheads="1"/>
            </p:cNvSpPr>
            <p:nvPr/>
          </p:nvSpPr>
          <p:spPr bwMode="auto">
            <a:xfrm>
              <a:off x="1482725" y="2600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1" name="TextBox 9"/>
            <p:cNvSpPr txBox="1">
              <a:spLocks noChangeArrowheads="1"/>
            </p:cNvSpPr>
            <p:nvPr/>
          </p:nvSpPr>
          <p:spPr bwMode="auto">
            <a:xfrm>
              <a:off x="1482725" y="28670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2" name="TextBox 10"/>
            <p:cNvSpPr txBox="1">
              <a:spLocks noChangeArrowheads="1"/>
            </p:cNvSpPr>
            <p:nvPr/>
          </p:nvSpPr>
          <p:spPr bwMode="auto">
            <a:xfrm>
              <a:off x="1482725" y="3121025"/>
              <a:ext cx="10318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.…….…..</a:t>
              </a:r>
            </a:p>
          </p:txBody>
        </p:sp>
        <p:sp>
          <p:nvSpPr>
            <p:cNvPr id="35853" name="TextBox 11"/>
            <p:cNvSpPr txBox="1">
              <a:spLocks noChangeArrowheads="1"/>
            </p:cNvSpPr>
            <p:nvPr/>
          </p:nvSpPr>
          <p:spPr bwMode="auto">
            <a:xfrm>
              <a:off x="2932113" y="3100388"/>
              <a:ext cx="18573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  <p:sp>
          <p:nvSpPr>
            <p:cNvPr id="35854" name="TextBox 12"/>
            <p:cNvSpPr txBox="1">
              <a:spLocks noChangeArrowheads="1"/>
            </p:cNvSpPr>
            <p:nvPr/>
          </p:nvSpPr>
          <p:spPr bwMode="auto">
            <a:xfrm>
              <a:off x="5827713" y="3122613"/>
              <a:ext cx="18573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Maintenance Entity Groups (MEGs)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6375" y="928688"/>
          <a:ext cx="8686800" cy="512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4226943"/>
                <a:gridCol w="1293962"/>
                <a:gridCol w="1302589"/>
              </a:tblGrid>
              <a:tr h="9144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MEG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Suggested</a:t>
                      </a:r>
                      <a:r>
                        <a:rPr lang="en-US" sz="1800" baseline="0" dirty="0" smtClean="0"/>
                        <a:t> Use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 Direction for MEPs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</a:t>
                      </a:r>
                      <a:r>
                        <a:rPr lang="en-US" sz="1800" baseline="0" dirty="0" smtClean="0"/>
                        <a:t> MEG Level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Subscriber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Subscriber monitoring of an Ethernet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or 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Test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isolation of subscriber reported problems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EVC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provided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Service Provider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Service Provider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Operator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 monitoring of their portion of a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3" marB="45723"/>
                </a:tc>
              </a:tr>
              <a:tr h="37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a UNI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Operators' monitoring of an ENNI 	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991600" cy="381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MEP Terminology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4800600"/>
            <a:ext cx="8153400" cy="137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Up MEPs are positioned toward the MAC Relay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the OAM traffic that comes through the MAC Relay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Down MEPs are positioned toward the LAN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traffic that enters the Switch from the LAN</a:t>
            </a:r>
            <a:endParaRPr lang="en-US" dirty="0"/>
          </a:p>
        </p:txBody>
      </p:sp>
      <p:sp>
        <p:nvSpPr>
          <p:cNvPr id="39940" name="Line 146"/>
          <p:cNvSpPr>
            <a:spLocks noChangeShapeType="1"/>
          </p:cNvSpPr>
          <p:nvPr/>
        </p:nvSpPr>
        <p:spPr bwMode="auto">
          <a:xfrm>
            <a:off x="2082800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1" name="Line 147"/>
          <p:cNvSpPr>
            <a:spLocks noChangeShapeType="1"/>
          </p:cNvSpPr>
          <p:nvPr/>
        </p:nvSpPr>
        <p:spPr bwMode="auto">
          <a:xfrm>
            <a:off x="6710363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2" name="Line 148"/>
          <p:cNvSpPr>
            <a:spLocks noChangeShapeType="1"/>
          </p:cNvSpPr>
          <p:nvPr/>
        </p:nvSpPr>
        <p:spPr bwMode="auto">
          <a:xfrm>
            <a:off x="2081213" y="990600"/>
            <a:ext cx="4632325" cy="127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3" name="Line 150"/>
          <p:cNvSpPr>
            <a:spLocks noChangeShapeType="1"/>
          </p:cNvSpPr>
          <p:nvPr/>
        </p:nvSpPr>
        <p:spPr bwMode="auto">
          <a:xfrm>
            <a:off x="2081213" y="4214813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4" name="Line 151"/>
          <p:cNvSpPr>
            <a:spLocks noChangeShapeType="1"/>
          </p:cNvSpPr>
          <p:nvPr/>
        </p:nvSpPr>
        <p:spPr bwMode="auto">
          <a:xfrm>
            <a:off x="5297488" y="4222750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5" name="Line 152"/>
          <p:cNvSpPr>
            <a:spLocks noChangeShapeType="1"/>
          </p:cNvSpPr>
          <p:nvPr/>
        </p:nvSpPr>
        <p:spPr bwMode="auto">
          <a:xfrm flipV="1">
            <a:off x="3476625" y="3121025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6" name="Line 153"/>
          <p:cNvSpPr>
            <a:spLocks noChangeShapeType="1"/>
          </p:cNvSpPr>
          <p:nvPr/>
        </p:nvSpPr>
        <p:spPr bwMode="auto">
          <a:xfrm flipV="1">
            <a:off x="5289550" y="3117850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7" name="Line 154"/>
          <p:cNvSpPr>
            <a:spLocks noChangeShapeType="1"/>
          </p:cNvSpPr>
          <p:nvPr/>
        </p:nvSpPr>
        <p:spPr bwMode="auto">
          <a:xfrm>
            <a:off x="3476625" y="3108325"/>
            <a:ext cx="1804988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8" name="Line 155"/>
          <p:cNvSpPr>
            <a:spLocks noChangeShapeType="1"/>
          </p:cNvSpPr>
          <p:nvPr/>
        </p:nvSpPr>
        <p:spPr bwMode="auto">
          <a:xfrm>
            <a:off x="2081213" y="990600"/>
            <a:ext cx="1395412" cy="21066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9" name="Line 156"/>
          <p:cNvSpPr>
            <a:spLocks noChangeShapeType="1"/>
          </p:cNvSpPr>
          <p:nvPr/>
        </p:nvSpPr>
        <p:spPr bwMode="auto">
          <a:xfrm flipV="1">
            <a:off x="5294313" y="990600"/>
            <a:ext cx="1406525" cy="2117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0" name="Text Box 157"/>
          <p:cNvSpPr txBox="1">
            <a:spLocks noChangeArrowheads="1"/>
          </p:cNvSpPr>
          <p:nvPr/>
        </p:nvSpPr>
        <p:spPr bwMode="auto">
          <a:xfrm>
            <a:off x="218916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</a:p>
        </p:txBody>
      </p:sp>
      <p:sp>
        <p:nvSpPr>
          <p:cNvPr id="39951" name="Text Box 158"/>
          <p:cNvSpPr txBox="1">
            <a:spLocks noChangeArrowheads="1"/>
          </p:cNvSpPr>
          <p:nvPr/>
        </p:nvSpPr>
        <p:spPr bwMode="auto">
          <a:xfrm>
            <a:off x="543401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2" name="Text Box 159"/>
          <p:cNvSpPr txBox="1">
            <a:spLocks noChangeArrowheads="1"/>
          </p:cNvSpPr>
          <p:nvPr/>
        </p:nvSpPr>
        <p:spPr bwMode="auto">
          <a:xfrm>
            <a:off x="3849688" y="1685925"/>
            <a:ext cx="1179512" cy="46196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Frame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3" name="Line 160"/>
          <p:cNvSpPr>
            <a:spLocks noChangeShapeType="1"/>
          </p:cNvSpPr>
          <p:nvPr/>
        </p:nvSpPr>
        <p:spPr bwMode="auto">
          <a:xfrm flipV="1">
            <a:off x="2586038" y="3722688"/>
            <a:ext cx="0" cy="9620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4" name="Line 163"/>
          <p:cNvSpPr>
            <a:spLocks noChangeShapeType="1"/>
          </p:cNvSpPr>
          <p:nvPr/>
        </p:nvSpPr>
        <p:spPr bwMode="auto">
          <a:xfrm>
            <a:off x="6096000" y="3722688"/>
            <a:ext cx="0" cy="7810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5" name="Line 164"/>
          <p:cNvSpPr>
            <a:spLocks noChangeShapeType="1"/>
          </p:cNvSpPr>
          <p:nvPr/>
        </p:nvSpPr>
        <p:spPr bwMode="auto">
          <a:xfrm flipV="1">
            <a:off x="6019800" y="3656013"/>
            <a:ext cx="0" cy="817562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6" name="Line 167"/>
          <p:cNvSpPr>
            <a:spLocks noChangeShapeType="1"/>
          </p:cNvSpPr>
          <p:nvPr/>
        </p:nvSpPr>
        <p:spPr bwMode="auto">
          <a:xfrm>
            <a:off x="2851150" y="3709988"/>
            <a:ext cx="0" cy="974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7" name="Text Box 168"/>
          <p:cNvSpPr txBox="1">
            <a:spLocks noChangeArrowheads="1"/>
          </p:cNvSpPr>
          <p:nvPr/>
        </p:nvSpPr>
        <p:spPr bwMode="auto">
          <a:xfrm>
            <a:off x="1395413" y="4335463"/>
            <a:ext cx="938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8" name="Text Box 169"/>
          <p:cNvSpPr txBox="1">
            <a:spLocks noChangeArrowheads="1"/>
          </p:cNvSpPr>
          <p:nvPr/>
        </p:nvSpPr>
        <p:spPr bwMode="auto">
          <a:xfrm>
            <a:off x="6577013" y="4416425"/>
            <a:ext cx="938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9" name="AutoShape 26"/>
          <p:cNvSpPr>
            <a:spLocks noChangeArrowheads="1"/>
          </p:cNvSpPr>
          <p:nvPr/>
        </p:nvSpPr>
        <p:spPr bwMode="auto">
          <a:xfrm flipV="1">
            <a:off x="5908675" y="39052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0" name="AutoShape 27"/>
          <p:cNvSpPr>
            <a:spLocks noChangeArrowheads="1"/>
          </p:cNvSpPr>
          <p:nvPr/>
        </p:nvSpPr>
        <p:spPr bwMode="auto">
          <a:xfrm>
            <a:off x="284163" y="1255713"/>
            <a:ext cx="279400" cy="312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1" name="AutoShape 28"/>
          <p:cNvSpPr>
            <a:spLocks noChangeArrowheads="1"/>
          </p:cNvSpPr>
          <p:nvPr/>
        </p:nvSpPr>
        <p:spPr bwMode="auto">
          <a:xfrm flipV="1">
            <a:off x="280988" y="17970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655638" y="128905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Up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633413" y="1811338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Down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4" name="Text Box 31"/>
          <p:cNvSpPr txBox="1">
            <a:spLocks noChangeArrowheads="1"/>
          </p:cNvSpPr>
          <p:nvPr/>
        </p:nvSpPr>
        <p:spPr bwMode="auto">
          <a:xfrm>
            <a:off x="3924300" y="10874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 Relay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5" name="Line 160"/>
          <p:cNvSpPr>
            <a:spLocks noChangeShapeType="1"/>
          </p:cNvSpPr>
          <p:nvPr/>
        </p:nvSpPr>
        <p:spPr bwMode="auto">
          <a:xfrm flipV="1">
            <a:off x="2382838" y="1797050"/>
            <a:ext cx="1466850" cy="16240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6" name="Line 160"/>
          <p:cNvSpPr>
            <a:spLocks noChangeShapeType="1"/>
          </p:cNvSpPr>
          <p:nvPr/>
        </p:nvSpPr>
        <p:spPr bwMode="auto">
          <a:xfrm rot="10800000" flipV="1">
            <a:off x="2535238" y="1947863"/>
            <a:ext cx="1314450" cy="14732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7" name="Line 160"/>
          <p:cNvSpPr>
            <a:spLocks noChangeShapeType="1"/>
          </p:cNvSpPr>
          <p:nvPr/>
        </p:nvSpPr>
        <p:spPr bwMode="auto">
          <a:xfrm rot="5400000" flipV="1">
            <a:off x="4860131" y="2093119"/>
            <a:ext cx="1544638" cy="11112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8" name="Line 160"/>
          <p:cNvSpPr>
            <a:spLocks noChangeShapeType="1"/>
          </p:cNvSpPr>
          <p:nvPr/>
        </p:nvSpPr>
        <p:spPr bwMode="auto">
          <a:xfrm rot="16200000" flipV="1">
            <a:off x="4833144" y="2150269"/>
            <a:ext cx="1387475" cy="99536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9" name="AutoShape 27"/>
          <p:cNvSpPr>
            <a:spLocks noChangeArrowheads="1"/>
          </p:cNvSpPr>
          <p:nvPr/>
        </p:nvSpPr>
        <p:spPr bwMode="auto">
          <a:xfrm>
            <a:off x="2711450" y="2784475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70" name="TextBox 2"/>
          <p:cNvSpPr txBox="1">
            <a:spLocks noChangeArrowheads="1"/>
          </p:cNvSpPr>
          <p:nvPr/>
        </p:nvSpPr>
        <p:spPr bwMode="auto">
          <a:xfrm rot="-2719422">
            <a:off x="-124618" y="2778919"/>
            <a:ext cx="231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See IEEE 802.1Q-2011</a:t>
            </a:r>
          </a:p>
          <a:p>
            <a:r>
              <a:rPr lang="en-US" dirty="0">
                <a:latin typeface="Calibri" pitchFamily="34" charset="0"/>
              </a:rPr>
              <a:t>Figure 22-4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4000" dirty="0" smtClean="0"/>
              <a:t>Outline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Approved MEF Specifications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Presentation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About this Specification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Summary  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 rot="19966183">
            <a:off x="4981926" y="1922588"/>
            <a:ext cx="324825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Includes information from 35.0.1 Amendment on 1SL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End Point – MEP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generate and respond to SOAM protocols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Up MEPs are oriented toward the MAC Relay (non-filled triangle)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Down MEPs are oriented toward the network (filled triangle)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3577906" y="1793875"/>
            <a:ext cx="637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MEG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3825875" y="1509713"/>
            <a:ext cx="138113" cy="136525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 Orientation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3948113"/>
            <a:ext cx="8153400" cy="23764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 smtClean="0"/>
              <a:t>Down MEP - is a MEP residing in a Bridge that receives SOAM PDUs from, and transmits them towards, the direction of the LAN. Note that in the MEF service model, the LAN is a transmission facility in the egress direction, rather than towards the Bridge Relay Entity. 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 - is a MEP residing in a Bridge that transmits SOAM PDUs towards, and receives them from, the direction of the Bridge Relay Entity . Note that in the MEF service model, the Bridge Relay Entity itself is out of scope.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A given MEG can be terminated by either Up or Down MEPs.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MEPs are the most commonly used MEP and are recommended for the following MEG levels: EVC, Service Provider, Operator and optionally the Subscriber.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922338"/>
            <a:ext cx="3495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 flipV="1">
            <a:off x="3778250" y="2122488"/>
            <a:ext cx="138113" cy="138112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Intermediate Point (MIP)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Intermediate Point – MIP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respond to SOAM protocols, but cannot generate requests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Defined to be located at External Interfaces such as ENNIs (or UNIs).  In practice can also be used in additional internal operator locations where monitoring is desired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621088" y="1793875"/>
            <a:ext cx="550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Sessions</a:t>
            </a:r>
          </a:p>
        </p:txBody>
      </p:sp>
      <p:sp>
        <p:nvSpPr>
          <p:cNvPr id="4710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 Components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9812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SOAM PM IA Focused on the Network Element Layer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A PM Solution is made up of one or more PM Functions</a:t>
            </a: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6575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1299365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There are four PM Solutions defined, each with different characteristics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 PM Solution uses PM Functions which use the PM tools defined in ITU-T Y.1731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90440"/>
              </p:ext>
            </p:extLst>
          </p:nvPr>
        </p:nvGraphicFramePr>
        <p:xfrm>
          <a:off x="211215" y="2341071"/>
          <a:ext cx="8686800" cy="252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25"/>
                <a:gridCol w="1600200"/>
                <a:gridCol w="2514600"/>
                <a:gridCol w="2209800"/>
                <a:gridCol w="1273175"/>
              </a:tblGrid>
              <a:tr h="465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Solution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Type(s)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Measurement Technique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for Loss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 Function(s)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Mandatory or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 Optional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Synthetic Testing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Mandatory</a:t>
                      </a:r>
                    </a:p>
                  </a:txBody>
                  <a:tcPr marL="68580" marR="68580" marT="0" marB="0"/>
                </a:tc>
              </a:tr>
              <a:tr h="500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Dual-Ended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  <a:tr h="532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Counting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Service Frames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  <a:tr h="532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PM-4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(35.0.1)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point-to-point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multipoint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Synthetic Testing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Dual-Ended Synthetic Loss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381"/>
              </p:ext>
            </p:extLst>
          </p:nvPr>
        </p:nvGraphicFramePr>
        <p:xfrm>
          <a:off x="228600" y="4957763"/>
          <a:ext cx="8686799" cy="150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733800"/>
                <a:gridCol w="2895599"/>
              </a:tblGrid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PM Function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PM Tool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PDU(s)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Two-way ETH-DM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DMM/DMR</a:t>
                      </a: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Dual-Ended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One-way ETH-DM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1DM</a:t>
                      </a: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LMM/LMR</a:t>
                      </a:r>
                    </a:p>
                  </a:txBody>
                  <a:tcPr marL="68580" marR="68580" marT="0" marB="0"/>
                </a:tc>
              </a:tr>
              <a:tr h="322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ETH-SLM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SLM/SLR</a:t>
                      </a:r>
                    </a:p>
                  </a:txBody>
                  <a:tcPr marL="68580" marR="68580" marT="0" marB="0"/>
                </a:tc>
              </a:tr>
              <a:tr h="322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Dual-Ended Synthetic Loss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ITU-T Dual-Ended ETH-SLM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1SL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Functions</a:t>
            </a:r>
          </a:p>
        </p:txBody>
      </p:sp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420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Dual-Ended Functions</a:t>
            </a:r>
          </a:p>
        </p:txBody>
      </p:sp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PM-1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Point-to-Point or Multipoint Delay and Synthetic Loss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functions send messages from a Controller MEP to a Responder MEP which responds back to the Controller MEP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Loss </a:t>
            </a:r>
            <a:r>
              <a:rPr lang="en-US" dirty="0" smtClean="0"/>
              <a:t>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Availability </a:t>
            </a:r>
            <a:r>
              <a:rPr lang="en-US" dirty="0"/>
              <a:t>for </a:t>
            </a:r>
            <a:r>
              <a:rPr lang="en-US" dirty="0" smtClean="0"/>
              <a:t>an </a:t>
            </a:r>
            <a:r>
              <a:rPr lang="en-US" dirty="0"/>
              <a:t>EVC or </a:t>
            </a:r>
            <a:r>
              <a:rPr lang="en-US" dirty="0" smtClean="0"/>
              <a:t>OVC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Resiliency-related </a:t>
            </a:r>
            <a:r>
              <a:rPr lang="en-US" dirty="0"/>
              <a:t>metrics for EVC or </a:t>
            </a:r>
            <a:r>
              <a:rPr lang="en-US" dirty="0" smtClean="0"/>
              <a:t>OVC</a:t>
            </a:r>
          </a:p>
          <a:p>
            <a:pPr lvl="1" fontAlgn="auto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PM-2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Point-to-Point or Multipoint Delay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functions send measurements from a Controller MEP to a Sink MEP where the calculations are made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PM-3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Service Loss Measurement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This solution uses the service traffic instead of synthetic traffic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Frame Loss 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Solutions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PM-4 (35.0.1)</a:t>
            </a:r>
            <a:endParaRPr lang="en-US" dirty="0"/>
          </a:p>
          <a:p>
            <a:pPr lvl="1">
              <a:defRPr/>
            </a:pPr>
            <a:r>
              <a:rPr lang="en-US" dirty="0"/>
              <a:t>Dual-Ended Point-to-Point or Multipoint Delay</a:t>
            </a:r>
          </a:p>
          <a:p>
            <a:pPr lvl="1">
              <a:defRPr/>
            </a:pPr>
            <a:r>
              <a:rPr lang="en-US" dirty="0"/>
              <a:t>Dual-Ended functions send measurements from a Controller MEP to a Sink MEP where the calculations are made</a:t>
            </a:r>
          </a:p>
          <a:p>
            <a:pPr lvl="1">
              <a:defRPr/>
            </a:pPr>
            <a:r>
              <a:rPr lang="en-US" dirty="0"/>
              <a:t>Metrics Collected</a:t>
            </a:r>
          </a:p>
          <a:p>
            <a:pPr lvl="2">
              <a:defRPr/>
            </a:pPr>
            <a:r>
              <a:rPr lang="en-US" dirty="0"/>
              <a:t>One-way </a:t>
            </a:r>
            <a:r>
              <a:rPr lang="en-US" dirty="0" smtClean="0"/>
              <a:t>Frame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PM-1 Example</a:t>
            </a:r>
          </a:p>
        </p:txBody>
      </p:sp>
      <p:sp>
        <p:nvSpPr>
          <p:cNvPr id="55298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8263" y="885825"/>
            <a:ext cx="8999537" cy="246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Synthetic Loss Measurement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3429000"/>
            <a:ext cx="8153400" cy="2743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SLM Message created at the Controller MEP (at MEP-A)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TestID is in the PDU to differentiate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Source MEP ID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Value of local counter (at MEP-A) containing the number of SLM messages sent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SLR Message is created at the Responder MEP (at MEP-B)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Received counts are copied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Local counter of received SLM messages are sent back to the Controller MEP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Frame Loss is calculated at the Controller MEP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84638" y="1754188"/>
            <a:ext cx="1905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5" descr="clou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73163"/>
            <a:ext cx="21336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1028" name="Picture 29" descr="clou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1157288"/>
            <a:ext cx="22098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7008813" y="1743075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28" name="Picture 9" descr="Small Enterpr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081088"/>
            <a:ext cx="565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Line 28"/>
          <p:cNvSpPr>
            <a:spLocks noChangeShapeType="1"/>
          </p:cNvSpPr>
          <p:nvPr/>
        </p:nvSpPr>
        <p:spPr bwMode="auto">
          <a:xfrm>
            <a:off x="7820025" y="1757363"/>
            <a:ext cx="1066800" cy="63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0" name="Picture 32" descr="Medium Enterpri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247775"/>
            <a:ext cx="762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Oval 19"/>
          <p:cNvSpPr>
            <a:spLocks noChangeAspect="1" noChangeArrowheads="1"/>
          </p:cNvSpPr>
          <p:nvPr/>
        </p:nvSpPr>
        <p:spPr bwMode="auto">
          <a:xfrm>
            <a:off x="4391025" y="1614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4156075" y="1190625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ENNI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7548563" y="17589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1060450" y="17764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5" name="Line 6"/>
          <p:cNvSpPr>
            <a:spLocks noChangeShapeType="1"/>
          </p:cNvSpPr>
          <p:nvPr/>
        </p:nvSpPr>
        <p:spPr bwMode="auto">
          <a:xfrm>
            <a:off x="1446213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6" name="Picture 18" descr="MEFstyleN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150" y="1552575"/>
            <a:ext cx="5095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Oval 31"/>
          <p:cNvSpPr>
            <a:spLocks noChangeAspect="1" noChangeArrowheads="1"/>
          </p:cNvSpPr>
          <p:nvPr/>
        </p:nvSpPr>
        <p:spPr bwMode="auto">
          <a:xfrm>
            <a:off x="7766050" y="1679575"/>
            <a:ext cx="139700" cy="139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8" name="Line 6"/>
          <p:cNvSpPr>
            <a:spLocks noChangeShapeType="1"/>
          </p:cNvSpPr>
          <p:nvPr/>
        </p:nvSpPr>
        <p:spPr bwMode="auto">
          <a:xfrm>
            <a:off x="806450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9" name="Picture 56" descr="MEFstyleN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1516063"/>
            <a:ext cx="533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Oval 31"/>
          <p:cNvSpPr>
            <a:spLocks noChangeAspect="1" noChangeArrowheads="1"/>
          </p:cNvSpPr>
          <p:nvPr/>
        </p:nvSpPr>
        <p:spPr bwMode="auto">
          <a:xfrm>
            <a:off x="1177925" y="1668463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1" name="Text Box 16"/>
          <p:cNvSpPr txBox="1">
            <a:spLocks noChangeArrowheads="1"/>
          </p:cNvSpPr>
          <p:nvPr/>
        </p:nvSpPr>
        <p:spPr bwMode="auto">
          <a:xfrm>
            <a:off x="1171575" y="1211263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NID-A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7229475" y="12398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NID-B</a:t>
            </a:r>
          </a:p>
        </p:txBody>
      </p:sp>
      <p:sp>
        <p:nvSpPr>
          <p:cNvPr id="56343" name="AutoShape 76"/>
          <p:cNvSpPr>
            <a:spLocks noChangeArrowheads="1"/>
          </p:cNvSpPr>
          <p:nvPr/>
        </p:nvSpPr>
        <p:spPr bwMode="auto">
          <a:xfrm>
            <a:off x="1450975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4" name="AutoShape 76"/>
          <p:cNvSpPr>
            <a:spLocks noChangeArrowheads="1"/>
          </p:cNvSpPr>
          <p:nvPr/>
        </p:nvSpPr>
        <p:spPr bwMode="auto">
          <a:xfrm>
            <a:off x="7626350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56345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8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10" descr="Route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38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10" descr="Router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1" name="Rectangle 12"/>
          <p:cNvSpPr>
            <a:spLocks noChangeArrowheads="1"/>
          </p:cNvSpPr>
          <p:nvPr/>
        </p:nvSpPr>
        <p:spPr bwMode="auto">
          <a:xfrm>
            <a:off x="5335588" y="1384300"/>
            <a:ext cx="123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2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(OOF operator)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2" name="Rectangle 12"/>
          <p:cNvSpPr>
            <a:spLocks noChangeArrowheads="1"/>
          </p:cNvSpPr>
          <p:nvPr/>
        </p:nvSpPr>
        <p:spPr bwMode="auto">
          <a:xfrm>
            <a:off x="2246313" y="1393825"/>
            <a:ext cx="141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1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(Service Provider)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3" name="Rectangle 60"/>
          <p:cNvSpPr>
            <a:spLocks noChangeArrowheads="1"/>
          </p:cNvSpPr>
          <p:nvPr/>
        </p:nvSpPr>
        <p:spPr bwMode="auto">
          <a:xfrm>
            <a:off x="1017588" y="2312988"/>
            <a:ext cx="1233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4" name="Rectangle 60"/>
          <p:cNvSpPr>
            <a:spLocks noChangeArrowheads="1"/>
          </p:cNvSpPr>
          <p:nvPr/>
        </p:nvSpPr>
        <p:spPr bwMode="auto">
          <a:xfrm>
            <a:off x="6975475" y="2981325"/>
            <a:ext cx="1131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sp>
        <p:nvSpPr>
          <p:cNvPr id="56355" name="Rectangle 60"/>
          <p:cNvSpPr>
            <a:spLocks noChangeArrowheads="1"/>
          </p:cNvSpPr>
          <p:nvPr/>
        </p:nvSpPr>
        <p:spPr bwMode="auto">
          <a:xfrm>
            <a:off x="1100138" y="2811463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6" name="Rectangle 60"/>
          <p:cNvSpPr>
            <a:spLocks noChangeArrowheads="1"/>
          </p:cNvSpPr>
          <p:nvPr/>
        </p:nvSpPr>
        <p:spPr bwMode="auto">
          <a:xfrm>
            <a:off x="7248525" y="2809875"/>
            <a:ext cx="10604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2" name="Curved Left Arrow 51"/>
          <p:cNvSpPr/>
          <p:nvPr/>
        </p:nvSpPr>
        <p:spPr>
          <a:xfrm>
            <a:off x="8016875" y="2432050"/>
            <a:ext cx="250825" cy="6381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58" name="Rectangle 60"/>
          <p:cNvSpPr>
            <a:spLocks noChangeArrowheads="1"/>
          </p:cNvSpPr>
          <p:nvPr/>
        </p:nvSpPr>
        <p:spPr bwMode="auto">
          <a:xfrm>
            <a:off x="7138988" y="2312988"/>
            <a:ext cx="1233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</a:p>
        </p:txBody>
      </p:sp>
      <p:sp>
        <p:nvSpPr>
          <p:cNvPr id="56359" name="Rectangle 60"/>
          <p:cNvSpPr>
            <a:spLocks noChangeArrowheads="1"/>
          </p:cNvSpPr>
          <p:nvPr/>
        </p:nvSpPr>
        <p:spPr bwMode="auto">
          <a:xfrm>
            <a:off x="1536700" y="2981325"/>
            <a:ext cx="1133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cxnSp>
        <p:nvCxnSpPr>
          <p:cNvPr id="24" name="Straight Arrow Connector 23"/>
          <p:cNvCxnSpPr>
            <a:stCxn id="56343" idx="0"/>
            <a:endCxn id="56344" idx="0"/>
          </p:cNvCxnSpPr>
          <p:nvPr/>
        </p:nvCxnSpPr>
        <p:spPr>
          <a:xfrm>
            <a:off x="1576388" y="2593975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6344" idx="2"/>
            <a:endCxn id="56343" idx="2"/>
          </p:cNvCxnSpPr>
          <p:nvPr/>
        </p:nvCxnSpPr>
        <p:spPr>
          <a:xfrm flipH="1">
            <a:off x="1576388" y="2770188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Threshold Crossing Alert</a:t>
            </a:r>
          </a:p>
        </p:txBody>
      </p:sp>
      <p:sp>
        <p:nvSpPr>
          <p:cNvPr id="55298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fontAlgn="auto">
              <a:spcAft>
                <a:spcPts val="0"/>
              </a:spcAft>
              <a:defRPr/>
            </a:pPr>
            <a:r>
              <a:rPr lang="en-US" dirty="0" smtClean="0"/>
              <a:t>	Related Specifications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077200" cy="52197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35 section 6 lists a full list of related MEF specifications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35.0.1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30 SOAM FM 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31 SOAM FM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36 SOAM PM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ITU-T Y.1731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17 SOAM requirements and frameworks phase 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12.1 Carrier Ethernet Network Architecture Part 2 – ETH Service Layer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Final Word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081088"/>
            <a:ext cx="815340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In the context of MEF 35, mechanisms are defined that support </a:t>
            </a:r>
            <a:r>
              <a:rPr lang="en-US" u="sng" dirty="0" smtClean="0"/>
              <a:t>service-level</a:t>
            </a:r>
            <a:r>
              <a:rPr lang="en-US" dirty="0" smtClean="0"/>
              <a:t> OAM in MENs.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Next Actions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35 specification 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30 specification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IEEE 802.1Q-2011 clauses 18, 19, 29, 21, and 22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ITU-T Y.1731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of  MEF 17, MEF 10 and MEF 15 may also be helpful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Understand the principal service OAM components and capabilities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also MEF 36, MEF 31 and MEF 12.1 specification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09600" y="1510605"/>
            <a:ext cx="38706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1600" b="1" dirty="0" smtClean="0"/>
              <a:t>Select Information Center on Left Navigation to </a:t>
            </a:r>
            <a:r>
              <a:rPr lang="en-US" sz="1600" b="1" dirty="0"/>
              <a:t>access the full </a:t>
            </a:r>
            <a:r>
              <a:rPr lang="en-US" sz="1600" b="1" dirty="0" smtClean="0"/>
              <a:t>specification and extracted MIB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3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val="267904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78200"/>
              </p:ext>
            </p:extLst>
          </p:nvPr>
        </p:nvGraphicFramePr>
        <p:xfrm>
          <a:off x="151791" y="1025645"/>
          <a:ext cx="8822120" cy="38404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 OAM Performance Monitoring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35.0.1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 Amendment 1 – 1SL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 Implementation Agreement (IA) which provides for Service Operations, Administration, and Maintenance (SOAM) that satisfies and extends the Performance Monitoring (PM) framework and requirements described in MEF 17.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447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Agreement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35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447800"/>
            <a:ext cx="8153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303940"/>
            <a:ext cx="8153400" cy="60106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35.0.1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Amendment to MEF 35 to add a fourth (optional) PM solution providing support for Dual-Ended Synthetic Loss Measurement.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303940"/>
            <a:ext cx="6553200" cy="6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</a:t>
            </a:r>
            <a:r>
              <a:rPr lang="en-US" b="1" dirty="0" smtClean="0">
                <a:solidFill>
                  <a:srgbClr val="4A4A4A"/>
                </a:solidFill>
                <a:latin typeface="Calibri" pitchFamily="34" charset="0"/>
              </a:rPr>
              <a:t>Agreement Amendment 1</a:t>
            </a:r>
            <a:endParaRPr lang="en-US" b="1" dirty="0">
              <a:solidFill>
                <a:srgbClr val="4A4A4A"/>
              </a:solidFill>
              <a:latin typeface="Calibri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35.0.1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303940"/>
            <a:ext cx="8153400" cy="31918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74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 of MEF 35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About MEF 35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Purpose: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This presentation is an introduction to MEF 35 – Service OAM Performance Monitoring Implementation Agreement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Audience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Vendors building devices supporting OAM functions for Carrier Ethernet  Services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Service Providers delivering Carrier Ethernet Services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17 – Service OAM Framework and Requirements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30 – Service OAM Fault Management Implementation 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2028</Words>
  <Application>Microsoft Office PowerPoint</Application>
  <PresentationFormat>On-screen Show (4:3)</PresentationFormat>
  <Paragraphs>460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MEF CE 2.0 layout</vt:lpstr>
      <vt:lpstr>Introducing the  Specifications of the MEF</vt:lpstr>
      <vt:lpstr>Outline</vt:lpstr>
      <vt:lpstr> Approved MEF Specifications*</vt:lpstr>
      <vt:lpstr> Approved MEF Specifications</vt:lpstr>
      <vt:lpstr> Approved MEF Specifications</vt:lpstr>
      <vt:lpstr>MEF 35 Specification Overview</vt:lpstr>
      <vt:lpstr>MEF 35.0.1 Specification Overview</vt:lpstr>
      <vt:lpstr>Overview of MEF 35</vt:lpstr>
      <vt:lpstr>About MEF 35</vt:lpstr>
      <vt:lpstr>Service OAM</vt:lpstr>
      <vt:lpstr>MEF Service Lifecycle and SOAM</vt:lpstr>
      <vt:lpstr>MEF 35 Specification Section Review</vt:lpstr>
      <vt:lpstr>Introducing MEF 35</vt:lpstr>
      <vt:lpstr>Performance Monitoring</vt:lpstr>
      <vt:lpstr>Hierarchical OAM Domains</vt:lpstr>
      <vt:lpstr> Terminology and Concepts</vt:lpstr>
      <vt:lpstr> Default MEG Level Usage</vt:lpstr>
      <vt:lpstr>Key Maintenance Entity Groups (MEGs)</vt:lpstr>
      <vt:lpstr>MEP Terminology</vt:lpstr>
      <vt:lpstr> MEG End Point (MEP)</vt:lpstr>
      <vt:lpstr> MEG End Point (MEP) Orientation</vt:lpstr>
      <vt:lpstr> MEG Intermediate Point (MIP)</vt:lpstr>
      <vt:lpstr>PM Sessions</vt:lpstr>
      <vt:lpstr>PM Solution Components</vt:lpstr>
      <vt:lpstr>PM Solutions</vt:lpstr>
      <vt:lpstr>Single-Ended Functions</vt:lpstr>
      <vt:lpstr>Dual-Ended Functions</vt:lpstr>
      <vt:lpstr>PM Solutions</vt:lpstr>
      <vt:lpstr>PM Solutions (continued)</vt:lpstr>
      <vt:lpstr>PM Solutions (continued)</vt:lpstr>
      <vt:lpstr>PM-1 Example</vt:lpstr>
      <vt:lpstr>Single-Ended Synthetic Loss Measurement</vt:lpstr>
      <vt:lpstr>Threshold Crossing Alert</vt:lpstr>
      <vt:lpstr>Summary</vt:lpstr>
      <vt:lpstr> Related Specifications</vt:lpstr>
      <vt:lpstr> 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</cp:lastModifiedBy>
  <cp:revision>399</cp:revision>
  <dcterms:created xsi:type="dcterms:W3CDTF">2012-02-21T02:53:11Z</dcterms:created>
  <dcterms:modified xsi:type="dcterms:W3CDTF">2014-01-10T18:28:48Z</dcterms:modified>
</cp:coreProperties>
</file>