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324" r:id="rId3"/>
    <p:sldId id="292" r:id="rId4"/>
    <p:sldId id="259" r:id="rId5"/>
    <p:sldId id="260" r:id="rId6"/>
    <p:sldId id="261" r:id="rId7"/>
    <p:sldId id="262" r:id="rId8"/>
    <p:sldId id="293" r:id="rId9"/>
    <p:sldId id="263" r:id="rId10"/>
    <p:sldId id="294" r:id="rId11"/>
    <p:sldId id="265" r:id="rId12"/>
    <p:sldId id="295" r:id="rId13"/>
    <p:sldId id="296" r:id="rId14"/>
    <p:sldId id="297" r:id="rId15"/>
    <p:sldId id="298" r:id="rId16"/>
    <p:sldId id="267" r:id="rId17"/>
    <p:sldId id="299" r:id="rId18"/>
    <p:sldId id="308" r:id="rId19"/>
    <p:sldId id="309" r:id="rId20"/>
    <p:sldId id="307" r:id="rId21"/>
    <p:sldId id="301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287" r:id="rId37"/>
    <p:sldId id="304" r:id="rId38"/>
    <p:sldId id="288" r:id="rId39"/>
    <p:sldId id="303" r:id="rId40"/>
    <p:sldId id="302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B9"/>
    <a:srgbClr val="5353D5"/>
    <a:srgbClr val="7272DC"/>
    <a:srgbClr val="7979B9"/>
    <a:srgbClr val="9595C7"/>
    <a:srgbClr val="AFAFD5"/>
    <a:srgbClr val="BBBBDB"/>
    <a:srgbClr val="D0D0E6"/>
    <a:srgbClr val="EEEEF6"/>
    <a:srgbClr val="00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 autoAdjust="0"/>
    <p:restoredTop sz="95058" autoAdjust="0"/>
  </p:normalViewPr>
  <p:slideViewPr>
    <p:cSldViewPr>
      <p:cViewPr>
        <p:scale>
          <a:sx n="120" d="100"/>
          <a:sy n="120" d="100"/>
        </p:scale>
        <p:origin x="-12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3026B-546F-435F-92FE-8E31877B91A3}" type="datetimeFigureOut">
              <a:rPr lang="en-US" smtClean="0"/>
              <a:pPr/>
              <a:t>11/21/2012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BCDBC-26FF-4D62-8BD6-DA4090E38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6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0C9548-DFD0-4044-883F-84B620C04202}" type="slidenum">
              <a:rPr lang="en-US" sz="1200" smtClean="0"/>
              <a:pPr eaLnBrk="1" hangingPunct="1"/>
              <a:t>4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25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26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27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28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29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30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31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97CD6-10C5-4B75-9907-45C8742918FE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32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33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34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35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37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0FC5DD-F2EB-4B48-AA94-28D8AB6534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6BFF6-F792-481E-97B8-0CE26CD5F0DD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This section goes into further detail in detailing the defined Service Attributes and parameters requirement and recommendations as specified for each of the defined services: EPL, EVPL and E-LAN.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(Refer to the Specs and the accompanying Ethernet Service Description document for more details)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82F81-744F-4A06-BACC-77679021ADA8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58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0225"/>
            <a:ext cx="5867400" cy="41116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176EB0-0BA5-44C3-90B8-ABF217F5793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dirty="0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</p:spPr>
        <p:txBody>
          <a:bodyPr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sz="18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97CD6-10C5-4B75-9907-45C8742918FE}" type="slidenum">
              <a:rPr lang="en-US" sz="1200" smtClean="0"/>
              <a:pPr eaLnBrk="1" hangingPunct="1"/>
              <a:t>6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F972C-BEED-4A23-A0CF-3BCF617CC0D9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582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0225"/>
            <a:ext cx="5867400" cy="4111625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0D072-6297-4C0A-B55B-A0BBC0533D71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0D072-6297-4C0A-B55B-A0BBC0533D71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0D072-6297-4C0A-B55B-A0BBC0533D71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82502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798980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013300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21840"/>
            <a:ext cx="9144000" cy="12143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20000"/>
                </a:schemeClr>
              </a:gs>
              <a:gs pos="80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21840"/>
            <a:ext cx="9144000" cy="1214320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meflogo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81785" y="1228045"/>
            <a:ext cx="2542976" cy="75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144855"/>
            <a:ext cx="9144000" cy="6709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20000"/>
                </a:schemeClr>
              </a:gs>
              <a:gs pos="80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5420"/>
            <a:ext cx="9144000" cy="683055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9144000" cy="106253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144855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792927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b="1"/>
            </a:lvl1pPr>
            <a:lvl2pPr marL="684213" indent="-342900">
              <a:spcBef>
                <a:spcPts val="0"/>
              </a:spcBef>
              <a:spcAft>
                <a:spcPts val="300"/>
              </a:spcAft>
              <a:defRPr/>
            </a:lvl2pPr>
            <a:lvl3pPr marL="974725" indent="-290513">
              <a:spcBef>
                <a:spcPts val="0"/>
              </a:spcBef>
              <a:spcAft>
                <a:spcPts val="300"/>
              </a:spcAft>
              <a:defRPr/>
            </a:lvl3pPr>
            <a:lvl4pPr marL="1255713" indent="-280988">
              <a:spcBef>
                <a:spcPts val="0"/>
              </a:spcBef>
              <a:spcAft>
                <a:spcPts val="300"/>
              </a:spcAft>
              <a:defRPr/>
            </a:lvl4pPr>
            <a:lvl5pPr marL="1598613" indent="-342900"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96752"/>
            <a:ext cx="8348450" cy="4929411"/>
          </a:xfr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32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1825" indent="-2905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8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4725" indent="-3429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4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038" indent="-3413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98613" indent="-282575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70090" y="772675"/>
            <a:ext cx="8803819" cy="5690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50" y="1000360"/>
            <a:ext cx="8449100" cy="530901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b="1">
                <a:solidFill>
                  <a:schemeClr val="tx1"/>
                </a:solidFill>
              </a:defRPr>
            </a:lvl1pPr>
            <a:lvl2pPr marL="742950" indent="-401638">
              <a:spcBef>
                <a:spcPts val="0"/>
              </a:spcBef>
              <a:spcAft>
                <a:spcPts val="300"/>
              </a:spcAft>
              <a:tabLst>
                <a:tab pos="684213" algn="l"/>
              </a:tabLst>
              <a:defRPr>
                <a:solidFill>
                  <a:schemeClr val="tx1"/>
                </a:solidFill>
              </a:defRPr>
            </a:lvl2pPr>
            <a:lvl3pPr marL="1085850" indent="-34290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3pPr>
            <a:lvl4pPr marL="1376363" indent="-290513">
              <a:spcBef>
                <a:spcPts val="0"/>
              </a:spcBef>
              <a:spcAft>
                <a:spcPts val="300"/>
              </a:spcAft>
              <a:tabLst/>
              <a:defRPr>
                <a:solidFill>
                  <a:schemeClr val="tx1"/>
                </a:solidFill>
              </a:defRPr>
            </a:lvl4pPr>
            <a:lvl5pPr marL="1657350" indent="-280988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70090" y="772675"/>
            <a:ext cx="8803819" cy="5690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k1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chemeClr val="bg1"/>
                </a:solidFill>
              </a:rPr>
              <a:pPr algn="r"/>
              <a:t>‹#›</a:t>
            </a:fld>
            <a:endParaRPr lang="en-US" altLang="zh-CN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649" r:id="rId2"/>
    <p:sldLayoutId id="2147483650" r:id="rId3"/>
    <p:sldLayoutId id="2147483657" r:id="rId4"/>
    <p:sldLayoutId id="2147483659" r:id="rId5"/>
    <p:sldLayoutId id="2147483660" r:id="rId6"/>
    <p:sldLayoutId id="2147483654" r:id="rId7"/>
    <p:sldLayoutId id="2147483656" r:id="rId8"/>
    <p:sldLayoutId id="2147483655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hyperlink" Target="http://www.metroethernetforum.org/" TargetMode="External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144000" cy="12097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MEF 38: Service OAM Fault Management YANG Modules</a:t>
            </a:r>
            <a:br>
              <a:rPr lang="en-US" sz="2800" b="1" dirty="0" smtClean="0"/>
            </a:br>
            <a:r>
              <a:rPr lang="en-US" sz="2800" b="1" dirty="0" smtClean="0"/>
              <a:t>Technical Specification</a:t>
            </a:r>
          </a:p>
          <a:p>
            <a:pPr>
              <a:spcBef>
                <a:spcPts val="0"/>
              </a:spcBef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/>
              <a:t>April 2012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821840"/>
            <a:ext cx="9144000" cy="121432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Introducing the </a:t>
            </a:r>
            <a:br>
              <a:rPr lang="en-US" sz="4000" dirty="0" smtClean="0"/>
            </a:br>
            <a:r>
              <a:rPr lang="en-US" sz="4000" dirty="0" smtClean="0"/>
              <a:t>Specifications of the MEF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325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smtClean="0"/>
              <a:t>About MEF 38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66800"/>
            <a:ext cx="8153400" cy="487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Purpose: </a:t>
            </a:r>
          </a:p>
          <a:p>
            <a:pPr lvl="1" eaLnBrk="1" hangingPunct="1"/>
            <a:r>
              <a:rPr lang="en-US" sz="2000" dirty="0" smtClean="0"/>
              <a:t>This presentation is an introduction to MEF 38 - Service </a:t>
            </a:r>
            <a:r>
              <a:rPr lang="en-US" sz="2000" dirty="0"/>
              <a:t>OAM Fault Management </a:t>
            </a:r>
            <a:r>
              <a:rPr lang="en-US" sz="2000" dirty="0" smtClean="0"/>
              <a:t>YANG Modules</a:t>
            </a:r>
          </a:p>
          <a:p>
            <a:pPr eaLnBrk="1" hangingPunct="1"/>
            <a:r>
              <a:rPr lang="en-US" sz="2400" dirty="0" smtClean="0"/>
              <a:t>Audience</a:t>
            </a:r>
          </a:p>
          <a:p>
            <a:pPr lvl="1" eaLnBrk="1" hangingPunct="1"/>
            <a:r>
              <a:rPr lang="en-US" sz="2000" dirty="0" smtClean="0"/>
              <a:t>Equipment Manufacturers building devices that will carry Carrier Ethernet  Services</a:t>
            </a:r>
          </a:p>
          <a:p>
            <a:pPr lvl="1" eaLnBrk="1" hangingPunct="1"/>
            <a:r>
              <a:rPr lang="en-US" sz="2000" dirty="0" smtClean="0"/>
              <a:t>Service Providers delivering Carrier Ethernet Services</a:t>
            </a:r>
          </a:p>
          <a:p>
            <a:pPr lvl="1" eaLnBrk="1" hangingPunct="1"/>
            <a:r>
              <a:rPr lang="en-US" sz="2000" dirty="0" smtClean="0"/>
              <a:t>EMS/NMS/OSS tool vendors developing back office applications for managing Carrier Ethernet Services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Other Documents</a:t>
            </a:r>
          </a:p>
          <a:p>
            <a:pPr lvl="1" eaLnBrk="1" hangingPunct="1"/>
            <a:r>
              <a:rPr lang="en-US" sz="2000" dirty="0" smtClean="0"/>
              <a:t>Presentations of other MEF specifications and an overview of all specifications is available on the MEF web site</a:t>
            </a:r>
          </a:p>
          <a:p>
            <a:pPr lvl="1" eaLnBrk="1" hangingPunct="1"/>
            <a:r>
              <a:rPr lang="en-US" sz="2000" dirty="0" smtClean="0"/>
              <a:t>Other materials such as white papers and case studies are also available</a:t>
            </a:r>
          </a:p>
        </p:txBody>
      </p:sp>
    </p:spTree>
    <p:extLst>
      <p:ext uri="{BB962C8B-B14F-4D97-AF65-F5344CB8AC3E}">
        <p14:creationId xmlns:p14="http://schemas.microsoft.com/office/powerpoint/2010/main" val="4240460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9153525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Service OAM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dirty="0" smtClean="0"/>
              <a:t>MEF 17 provides the framework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Relevant for Subscribers (customers), Operators and Service Providers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dirty="0" smtClean="0"/>
              <a:t>Fault Management IA (MEF 30)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FM of MEF Services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Specifies profile of protocols defined in IEEE 802.1Q and ITU-T Y.1731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Provides basic SOAM architecture and requirements for each of the recommended MEGs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dirty="0" smtClean="0"/>
              <a:t>Performance Management IA (MEF 35)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PM of MEF Services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Specifies profile of protocols defined in ITU-T Y.1731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dirty="0" smtClean="0"/>
              <a:t>MEF 31 &amp; MEF 36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SNMP MIBs (Definition of Management Objects) for FM (MEF 31) and PM (MEF 36)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Provides data models for SNMP-based network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MEF 38 - In Scope/Out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MEF 38 requirements are primarily driven by MEF 30 and leverage the OAM functions &amp; managed objects defined by MEF 31, IEEE 802.1Q and ITU-T Y.1731</a:t>
            </a:r>
          </a:p>
          <a:p>
            <a:r>
              <a:rPr lang="en-US" dirty="0" smtClean="0"/>
              <a:t>Managed objects to perform Fault Management functions such as Continuity Check, Loopback and Link Trace are covered in this Technical Specification</a:t>
            </a:r>
          </a:p>
          <a:p>
            <a:r>
              <a:rPr lang="en-US" dirty="0" smtClean="0"/>
              <a:t>SOAM Performance Management capabilities are covered in MEF 39</a:t>
            </a:r>
          </a:p>
        </p:txBody>
      </p:sp>
    </p:spTree>
    <p:extLst>
      <p:ext uri="{BB962C8B-B14F-4D97-AF65-F5344CB8AC3E}">
        <p14:creationId xmlns:p14="http://schemas.microsoft.com/office/powerpoint/2010/main" val="29683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and Concepts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16789" y="1112807"/>
            <a:ext cx="8153400" cy="4572000"/>
          </a:xfrm>
        </p:spPr>
        <p:txBody>
          <a:bodyPr/>
          <a:lstStyle/>
          <a:p>
            <a:r>
              <a:rPr lang="en-US" sz="2400" dirty="0" smtClean="0"/>
              <a:t>MEF 38 adheres to MEF 30 terminology:</a:t>
            </a:r>
          </a:p>
          <a:p>
            <a:pPr lvl="1"/>
            <a:r>
              <a:rPr lang="en-US" sz="2000" dirty="0" smtClean="0"/>
              <a:t>Refer to MEF 30 for ME, MEG, MEP, MIP, MEG Level, MEG </a:t>
            </a:r>
            <a:r>
              <a:rPr lang="en-US" sz="2000" dirty="0" err="1" smtClean="0"/>
              <a:t>CoS</a:t>
            </a:r>
            <a:endParaRPr lang="en-US" sz="2000" dirty="0" smtClean="0"/>
          </a:p>
          <a:p>
            <a:pPr lvl="1"/>
            <a:r>
              <a:rPr lang="en-US" sz="2000" dirty="0" smtClean="0"/>
              <a:t>Continuity Check Message (CCM)</a:t>
            </a:r>
          </a:p>
          <a:p>
            <a:pPr lvl="1"/>
            <a:r>
              <a:rPr lang="en-US" sz="2000" dirty="0" smtClean="0"/>
              <a:t>Alarm Indication Signal (AIS)</a:t>
            </a:r>
          </a:p>
          <a:p>
            <a:pPr lvl="1"/>
            <a:r>
              <a:rPr lang="en-US" sz="2000" dirty="0" smtClean="0"/>
              <a:t>Remote Defect Indication (RDI)</a:t>
            </a:r>
          </a:p>
          <a:p>
            <a:r>
              <a:rPr lang="en-US" sz="2400" dirty="0" smtClean="0"/>
              <a:t>MEF 38 introduces protocol specific terminology</a:t>
            </a:r>
          </a:p>
          <a:p>
            <a:pPr lvl="1"/>
            <a:r>
              <a:rPr lang="en-US" sz="2000" dirty="0" smtClean="0"/>
              <a:t>Network Configuration Protocol (NETCONF)</a:t>
            </a:r>
          </a:p>
          <a:p>
            <a:pPr lvl="1"/>
            <a:r>
              <a:rPr lang="en-US" sz="2000" dirty="0" smtClean="0"/>
              <a:t>NETCONF Client/Server</a:t>
            </a:r>
          </a:p>
          <a:p>
            <a:pPr lvl="1"/>
            <a:r>
              <a:rPr lang="en-US" sz="2000" dirty="0" smtClean="0"/>
              <a:t>YANG Data Modeling Language and Modules</a:t>
            </a:r>
          </a:p>
          <a:p>
            <a:pPr lvl="1"/>
            <a:r>
              <a:rPr lang="en-US" sz="2000" dirty="0" smtClean="0"/>
              <a:t>Element/Network Management System (EMS/NMS)</a:t>
            </a:r>
          </a:p>
          <a:p>
            <a:pPr lvl="1"/>
            <a:r>
              <a:rPr lang="en-US" sz="2000" dirty="0"/>
              <a:t>Operations Support System (OSS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Remote Procedure Call (RPC)</a:t>
            </a:r>
          </a:p>
          <a:p>
            <a:pPr lvl="1"/>
            <a:r>
              <a:rPr lang="en-US" sz="2000" dirty="0" smtClean="0"/>
              <a:t>Extensible Markup Language (XML)</a:t>
            </a:r>
          </a:p>
          <a:p>
            <a:pPr lvl="1"/>
            <a:r>
              <a:rPr lang="en-US" sz="2000" dirty="0" smtClean="0"/>
              <a:t>Secure Shell (SSH)</a:t>
            </a:r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36200" y="6161220"/>
            <a:ext cx="505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MEF-30 aligns with terminology found in ITU Y.1731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50838" indent="-350838" eaLnBrk="1" hangingPunct="1"/>
            <a:r>
              <a:rPr lang="en-US" dirty="0" smtClean="0"/>
              <a:t>	Relationship with other Specifications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217" r="-102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9107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MEF Service Lifecycle and SOAM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45985" y="848570"/>
            <a:ext cx="8550565" cy="5460805"/>
          </a:xfr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5150"/>
          <a:stretch>
            <a:fillRect/>
          </a:stretch>
        </p:blipFill>
        <p:spPr bwMode="auto">
          <a:xfrm>
            <a:off x="824512" y="1561067"/>
            <a:ext cx="7422341" cy="368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33400" y="1442064"/>
            <a:ext cx="7924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06366" y="879896"/>
            <a:ext cx="2834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Network </a:t>
            </a:r>
            <a:r>
              <a:rPr lang="en-US" sz="2000" b="1" dirty="0" smtClean="0"/>
              <a:t>Management</a:t>
            </a:r>
            <a:endParaRPr lang="en-US" sz="2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7775" y="5555409"/>
            <a:ext cx="8272555" cy="5003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400" b="1" smtClean="0">
                <a:solidFill>
                  <a:schemeClr val="tx1"/>
                </a:solidFill>
              </a:rPr>
              <a:t>Fault management is a critical part of a circuit’s lifecycle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MEF Specification Section Review</a:t>
            </a:r>
          </a:p>
        </p:txBody>
      </p:sp>
      <p:sp>
        <p:nvSpPr>
          <p:cNvPr id="28674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smtClean="0"/>
              <a:t>Introducing MEF 38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820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The presentation is broken into sections:</a:t>
            </a:r>
          </a:p>
          <a:p>
            <a:pPr lvl="1" eaLnBrk="1" hangingPunct="1"/>
            <a:r>
              <a:rPr lang="en-US" dirty="0"/>
              <a:t>Overview  </a:t>
            </a:r>
          </a:p>
          <a:p>
            <a:pPr lvl="1" eaLnBrk="1" hangingPunct="1"/>
            <a:r>
              <a:rPr lang="en-US" dirty="0"/>
              <a:t>Network Management Concepts/Topologies</a:t>
            </a:r>
          </a:p>
          <a:p>
            <a:pPr lvl="1" eaLnBrk="1" hangingPunct="1"/>
            <a:r>
              <a:rPr lang="en-US" dirty="0"/>
              <a:t>Initial Configuration</a:t>
            </a:r>
          </a:p>
          <a:p>
            <a:pPr lvl="1" eaLnBrk="1" hangingPunct="1"/>
            <a:r>
              <a:rPr lang="en-US" dirty="0"/>
              <a:t>OAM Functions</a:t>
            </a:r>
          </a:p>
          <a:p>
            <a:pPr lvl="2" eaLnBrk="1" hangingPunct="1"/>
            <a:r>
              <a:rPr lang="en-US" dirty="0"/>
              <a:t>Configuration</a:t>
            </a:r>
          </a:p>
          <a:p>
            <a:pPr lvl="2" eaLnBrk="1" hangingPunct="1"/>
            <a:r>
              <a:rPr lang="en-US" dirty="0"/>
              <a:t>Status</a:t>
            </a:r>
          </a:p>
          <a:p>
            <a:pPr lvl="1" eaLnBrk="1" hangingPunct="1"/>
            <a:r>
              <a:rPr lang="en-US" dirty="0"/>
              <a:t>Summary</a:t>
            </a:r>
          </a:p>
          <a:p>
            <a:pPr lvl="1" eaLnBrk="1" hangingPunct="1"/>
            <a:r>
              <a:rPr lang="en-US"/>
              <a:t>Where to find additional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1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smtClean="0"/>
              <a:t>Overview of NETCONF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82000" cy="5029200"/>
          </a:xfrm>
        </p:spPr>
        <p:txBody>
          <a:bodyPr/>
          <a:lstStyle/>
          <a:p>
            <a:r>
              <a:rPr lang="en-US" dirty="0"/>
              <a:t>NETCONF is an IETF network management protocol designed to manage </a:t>
            </a:r>
            <a:r>
              <a:rPr lang="en-US" dirty="0" smtClean="0"/>
              <a:t>configuration:</a:t>
            </a:r>
          </a:p>
          <a:p>
            <a:pPr lvl="1"/>
            <a:r>
              <a:rPr lang="en-US" dirty="0"/>
              <a:t>Distinction between configuration and state </a:t>
            </a:r>
            <a:r>
              <a:rPr lang="en-US" dirty="0" smtClean="0"/>
              <a:t>data </a:t>
            </a:r>
          </a:p>
          <a:p>
            <a:pPr lvl="1"/>
            <a:r>
              <a:rPr lang="en-US" dirty="0"/>
              <a:t>Multiple configuration data stores:</a:t>
            </a:r>
          </a:p>
          <a:p>
            <a:pPr lvl="2"/>
            <a:r>
              <a:rPr lang="en-US" dirty="0"/>
              <a:t>Candidate, running, </a:t>
            </a:r>
            <a:r>
              <a:rPr lang="en-US" dirty="0" smtClean="0"/>
              <a:t>startup</a:t>
            </a:r>
          </a:p>
          <a:p>
            <a:pPr lvl="1"/>
            <a:r>
              <a:rPr lang="en-US" dirty="0"/>
              <a:t>Configuration change validations</a:t>
            </a:r>
          </a:p>
          <a:p>
            <a:pPr lvl="1"/>
            <a:r>
              <a:rPr lang="en-US" dirty="0"/>
              <a:t>Configuration change transactions </a:t>
            </a:r>
          </a:p>
          <a:p>
            <a:pPr lvl="1"/>
            <a:r>
              <a:rPr lang="en-US" dirty="0"/>
              <a:t>Selective data retrieval with filtering</a:t>
            </a:r>
          </a:p>
          <a:p>
            <a:pPr lvl="1"/>
            <a:r>
              <a:rPr lang="en-US" dirty="0"/>
              <a:t>Extensible Remote Procedure Call (RPC) </a:t>
            </a:r>
            <a:r>
              <a:rPr lang="en-US" dirty="0" smtClean="0"/>
              <a:t>mechanism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54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smtClean="0"/>
              <a:t>Overview of YANG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82000" cy="5029200"/>
          </a:xfrm>
        </p:spPr>
        <p:txBody>
          <a:bodyPr/>
          <a:lstStyle/>
          <a:p>
            <a:r>
              <a:rPr lang="en-US" dirty="0"/>
              <a:t>YANG is a data modeling language for NETCONF:</a:t>
            </a:r>
            <a:endParaRPr lang="en-US" dirty="0" smtClean="0"/>
          </a:p>
          <a:p>
            <a:pPr lvl="1"/>
            <a:r>
              <a:rPr lang="en-US" dirty="0"/>
              <a:t>Human readable, and easy to learn </a:t>
            </a:r>
            <a:r>
              <a:rPr lang="en-US" dirty="0" smtClean="0"/>
              <a:t>representation</a:t>
            </a:r>
          </a:p>
          <a:p>
            <a:pPr lvl="1"/>
            <a:r>
              <a:rPr lang="en-US" dirty="0"/>
              <a:t>Hierarchical configuration data </a:t>
            </a:r>
            <a:r>
              <a:rPr lang="en-US" dirty="0" smtClean="0"/>
              <a:t>models</a:t>
            </a:r>
          </a:p>
          <a:p>
            <a:pPr lvl="1"/>
            <a:r>
              <a:rPr lang="en-US" dirty="0"/>
              <a:t>Reusable types and groupings (structured </a:t>
            </a:r>
            <a:r>
              <a:rPr lang="en-US" dirty="0" smtClean="0"/>
              <a:t>types) </a:t>
            </a:r>
            <a:endParaRPr lang="en-US" dirty="0"/>
          </a:p>
          <a:p>
            <a:pPr lvl="1"/>
            <a:r>
              <a:rPr lang="en-US" dirty="0"/>
              <a:t>Extensibility through augmentation </a:t>
            </a:r>
            <a:r>
              <a:rPr lang="en-US" dirty="0" smtClean="0"/>
              <a:t>mechanism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Supports definition of operations (</a:t>
            </a:r>
            <a:r>
              <a:rPr lang="en-US" dirty="0" smtClean="0"/>
              <a:t>RPCs)</a:t>
            </a:r>
          </a:p>
          <a:p>
            <a:pPr lvl="1"/>
            <a:r>
              <a:rPr lang="en-US" dirty="0"/>
              <a:t>Formal constraints for configuration </a:t>
            </a:r>
            <a:r>
              <a:rPr lang="en-US" dirty="0" smtClean="0"/>
              <a:t>validation</a:t>
            </a:r>
          </a:p>
          <a:p>
            <a:pPr lvl="1"/>
            <a:r>
              <a:rPr lang="en-US" dirty="0"/>
              <a:t>Data modularity through modules and sub-</a:t>
            </a:r>
            <a:r>
              <a:rPr lang="en-US" dirty="0" smtClean="0"/>
              <a:t>modules</a:t>
            </a:r>
          </a:p>
          <a:p>
            <a:pPr lvl="1"/>
            <a:r>
              <a:rPr lang="en-US" dirty="0"/>
              <a:t>Well defined versioning </a:t>
            </a:r>
            <a:r>
              <a:rPr lang="en-US" dirty="0" smtClean="0"/>
              <a:t>rules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56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MEF Reference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28178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Intention </a:t>
            </a:r>
          </a:p>
          <a:p>
            <a:pPr marL="736600" lvl="1" indent="-273050"/>
            <a:r>
              <a:rPr lang="en-US" sz="2000" dirty="0" smtClean="0"/>
              <a:t>These MEF reference presentations are intended to give general overviews of the MEF work and have been approved by the MEF Marketing Committee</a:t>
            </a:r>
          </a:p>
          <a:p>
            <a:pPr marL="736600" lvl="1" indent="-273050"/>
            <a:r>
              <a:rPr lang="en-US" sz="2000" dirty="0" smtClean="0"/>
              <a:t>Further details on the topic are to be found in related specifications, technical overviews, white papers in the MEF public site Information Center: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b="1" dirty="0" smtClean="0"/>
              <a:t>http://metroethernetforum.org/InformationCenter</a:t>
            </a:r>
            <a:endParaRPr lang="en-US" sz="24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1880" y="5562600"/>
            <a:ext cx="8822120" cy="758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1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Notice </a:t>
            </a:r>
          </a:p>
          <a:p>
            <a:pPr marL="336550" marR="0" lvl="1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The Metro Ethernet Forum 2012.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Any reproduction of this document, or any portion thereof, shall contain the following statement: "Reproduced with permission of the Metro Ethernet Forum." No user of this document is authorized to modify any of the information contained herein.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65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SNMP for Configuration?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235839"/>
              </p:ext>
            </p:extLst>
          </p:nvPr>
        </p:nvGraphicFramePr>
        <p:xfrm>
          <a:off x="443146" y="1770356"/>
          <a:ext cx="8238478" cy="235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239"/>
                <a:gridCol w="4119239"/>
              </a:tblGrid>
              <a:tr h="386292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Drawback</a:t>
                      </a:r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Stateless,</a:t>
                      </a:r>
                      <a:r>
                        <a:rPr lang="en-US" baseline="0" dirty="0" smtClean="0"/>
                        <a:t> connectionless, single attribute get and set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practical for complex,</a:t>
                      </a:r>
                      <a:r>
                        <a:rPr lang="en-US" baseline="0" dirty="0" smtClean="0"/>
                        <a:t> multi-device configuration changes</a:t>
                      </a:r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difference between configuration and state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support for backup and restore</a:t>
                      </a:r>
                      <a:endParaRPr lang="en-US" dirty="0"/>
                    </a:p>
                  </a:txBody>
                  <a:tcPr/>
                </a:tc>
              </a:tr>
              <a:tr h="386292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-centric (table-driven) view of the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 mismatch</a:t>
                      </a:r>
                      <a:r>
                        <a:rPr lang="en-US" baseline="0" dirty="0" smtClean="0"/>
                        <a:t> with task-oriented world of configuration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4268" y="4473309"/>
            <a:ext cx="8247356" cy="120032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NETCONF specifically </a:t>
            </a:r>
            <a:r>
              <a:rPr lang="en-US" sz="2400" u="sng" dirty="0" smtClean="0"/>
              <a:t>not</a:t>
            </a:r>
            <a:r>
              <a:rPr lang="en-US" sz="2400" dirty="0" smtClean="0"/>
              <a:t> meant to </a:t>
            </a:r>
            <a:r>
              <a:rPr lang="en-US" sz="2400" b="1" dirty="0" smtClean="0"/>
              <a:t>replace</a:t>
            </a:r>
            <a:r>
              <a:rPr lang="en-US" sz="2400" dirty="0" smtClean="0"/>
              <a:t> SNMP in general but to </a:t>
            </a:r>
            <a:r>
              <a:rPr lang="en-US" sz="2400" b="1" dirty="0" smtClean="0"/>
              <a:t>significantly improve</a:t>
            </a:r>
            <a:r>
              <a:rPr lang="en-US" sz="2400" dirty="0" smtClean="0"/>
              <a:t> in the area of configuration 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53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90" y="795697"/>
            <a:ext cx="5885785" cy="361993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Framework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99"/>
          <p:cNvGrpSpPr>
            <a:grpSpLocks/>
          </p:cNvGrpSpPr>
          <p:nvPr/>
        </p:nvGrpSpPr>
        <p:grpSpPr bwMode="auto">
          <a:xfrm>
            <a:off x="615217" y="4415635"/>
            <a:ext cx="7972425" cy="2049165"/>
            <a:chOff x="406" y="1740"/>
            <a:chExt cx="5022" cy="2152"/>
          </a:xfrm>
        </p:grpSpPr>
        <p:sp>
          <p:nvSpPr>
            <p:cNvPr id="589881" name="Line 57"/>
            <p:cNvSpPr>
              <a:spLocks noChangeShapeType="1"/>
            </p:cNvSpPr>
            <p:nvPr/>
          </p:nvSpPr>
          <p:spPr bwMode="auto">
            <a:xfrm>
              <a:off x="5428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2" name="Line 58"/>
            <p:cNvSpPr>
              <a:spLocks noChangeShapeType="1"/>
            </p:cNvSpPr>
            <p:nvPr/>
          </p:nvSpPr>
          <p:spPr bwMode="auto">
            <a:xfrm>
              <a:off x="4936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3" name="Line 59"/>
            <p:cNvSpPr>
              <a:spLocks noChangeShapeType="1"/>
            </p:cNvSpPr>
            <p:nvPr/>
          </p:nvSpPr>
          <p:spPr bwMode="auto">
            <a:xfrm>
              <a:off x="4300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4" name="Line 60"/>
            <p:cNvSpPr>
              <a:spLocks noChangeShapeType="1"/>
            </p:cNvSpPr>
            <p:nvPr/>
          </p:nvSpPr>
          <p:spPr bwMode="auto">
            <a:xfrm>
              <a:off x="3004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5" name="Line 61"/>
            <p:cNvSpPr>
              <a:spLocks noChangeShapeType="1"/>
            </p:cNvSpPr>
            <p:nvPr/>
          </p:nvSpPr>
          <p:spPr bwMode="auto">
            <a:xfrm>
              <a:off x="2698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6" name="Line 62"/>
            <p:cNvSpPr>
              <a:spLocks noChangeShapeType="1"/>
            </p:cNvSpPr>
            <p:nvPr/>
          </p:nvSpPr>
          <p:spPr bwMode="auto">
            <a:xfrm>
              <a:off x="1600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7" name="Line 63"/>
            <p:cNvSpPr>
              <a:spLocks noChangeShapeType="1"/>
            </p:cNvSpPr>
            <p:nvPr/>
          </p:nvSpPr>
          <p:spPr bwMode="auto">
            <a:xfrm>
              <a:off x="970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8" name="Line 64"/>
            <p:cNvSpPr>
              <a:spLocks noChangeShapeType="1"/>
            </p:cNvSpPr>
            <p:nvPr/>
          </p:nvSpPr>
          <p:spPr bwMode="auto">
            <a:xfrm>
              <a:off x="406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919" name="Line 95"/>
            <p:cNvSpPr>
              <a:spLocks noChangeShapeType="1"/>
            </p:cNvSpPr>
            <p:nvPr/>
          </p:nvSpPr>
          <p:spPr bwMode="auto">
            <a:xfrm>
              <a:off x="1235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920" name="Line 96"/>
            <p:cNvSpPr>
              <a:spLocks noChangeShapeType="1"/>
            </p:cNvSpPr>
            <p:nvPr/>
          </p:nvSpPr>
          <p:spPr bwMode="auto">
            <a:xfrm>
              <a:off x="4742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9839" name="Rectangle 2"/>
          <p:cNvSpPr>
            <a:spLocks noChangeArrowheads="1"/>
          </p:cNvSpPr>
          <p:nvPr/>
        </p:nvSpPr>
        <p:spPr bwMode="auto">
          <a:xfrm>
            <a:off x="642938" y="4498678"/>
            <a:ext cx="7972425" cy="979487"/>
          </a:xfrm>
          <a:prstGeom prst="rect">
            <a:avLst/>
          </a:prstGeom>
          <a:solidFill>
            <a:srgbClr val="CCFFCC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</a:pPr>
            <a:endParaRPr lang="he-IL" sz="1700" b="0">
              <a:cs typeface="Arial" charset="0"/>
            </a:endParaRPr>
          </a:p>
        </p:txBody>
      </p:sp>
      <p:sp>
        <p:nvSpPr>
          <p:cNvPr id="589840" name="Rectangle 3"/>
          <p:cNvSpPr>
            <a:spLocks noChangeArrowheads="1"/>
          </p:cNvSpPr>
          <p:nvPr/>
        </p:nvSpPr>
        <p:spPr bwMode="auto">
          <a:xfrm>
            <a:off x="642938" y="5475788"/>
            <a:ext cx="7972425" cy="989012"/>
          </a:xfrm>
          <a:prstGeom prst="rect">
            <a:avLst/>
          </a:prstGeom>
          <a:solidFill>
            <a:srgbClr val="CCFFFF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</a:pPr>
            <a:endParaRPr lang="he-IL" sz="1700" b="0">
              <a:cs typeface="Arial" charset="0"/>
            </a:endParaRPr>
          </a:p>
        </p:txBody>
      </p:sp>
      <p:sp>
        <p:nvSpPr>
          <p:cNvPr id="589841" name="Line 6"/>
          <p:cNvSpPr>
            <a:spLocks noChangeShapeType="1"/>
          </p:cNvSpPr>
          <p:nvPr/>
        </p:nvSpPr>
        <p:spPr bwMode="auto">
          <a:xfrm>
            <a:off x="1554163" y="5098690"/>
            <a:ext cx="626903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848" name="Line 13"/>
          <p:cNvSpPr>
            <a:spLocks noChangeShapeType="1"/>
          </p:cNvSpPr>
          <p:nvPr/>
        </p:nvSpPr>
        <p:spPr bwMode="auto">
          <a:xfrm>
            <a:off x="2533650" y="6313010"/>
            <a:ext cx="17526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855" name="Line 20"/>
          <p:cNvSpPr>
            <a:spLocks noChangeShapeType="1"/>
          </p:cNvSpPr>
          <p:nvPr/>
        </p:nvSpPr>
        <p:spPr bwMode="auto">
          <a:xfrm>
            <a:off x="4764088" y="6305073"/>
            <a:ext cx="2070100" cy="7937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850" name="Text Box 15"/>
          <p:cNvSpPr txBox="1">
            <a:spLocks noChangeArrowheads="1"/>
          </p:cNvSpPr>
          <p:nvPr/>
        </p:nvSpPr>
        <p:spPr bwMode="auto">
          <a:xfrm>
            <a:off x="1584325" y="5460765"/>
            <a:ext cx="661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1E1E1E"/>
                </a:solidFill>
              </a:rPr>
              <a:t>IEEE 802.1ag</a:t>
            </a:r>
            <a:r>
              <a:rPr lang="en-US" dirty="0">
                <a:solidFill>
                  <a:srgbClr val="1E1E1E"/>
                </a:solidFill>
              </a:rPr>
              <a:t>  </a:t>
            </a:r>
            <a:r>
              <a:rPr lang="en-US" sz="1600" dirty="0">
                <a:solidFill>
                  <a:srgbClr val="1E1E1E"/>
                </a:solidFill>
              </a:rPr>
              <a:t>End-to-End</a:t>
            </a:r>
            <a:r>
              <a:rPr lang="en-US" sz="1600" dirty="0"/>
              <a:t> </a:t>
            </a:r>
            <a:r>
              <a:rPr lang="en-US" sz="1700" dirty="0">
                <a:solidFill>
                  <a:srgbClr val="1E1E1E"/>
                </a:solidFill>
                <a:cs typeface="Arial" charset="0"/>
              </a:rPr>
              <a:t>Connectivity Fault Management</a:t>
            </a:r>
          </a:p>
        </p:txBody>
      </p:sp>
      <p:sp>
        <p:nvSpPr>
          <p:cNvPr id="589851" name="Text Box 16"/>
          <p:cNvSpPr txBox="1">
            <a:spLocks noChangeArrowheads="1"/>
          </p:cNvSpPr>
          <p:nvPr/>
        </p:nvSpPr>
        <p:spPr bwMode="auto">
          <a:xfrm>
            <a:off x="2032000" y="4474130"/>
            <a:ext cx="563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1E1E1E"/>
                </a:solidFill>
              </a:rPr>
              <a:t>ITU-T Y.1731</a:t>
            </a:r>
            <a:r>
              <a:rPr lang="en-US" dirty="0"/>
              <a:t>  </a:t>
            </a:r>
            <a:r>
              <a:rPr lang="en-US" sz="1700" dirty="0">
                <a:solidFill>
                  <a:srgbClr val="1E1E1E"/>
                </a:solidFill>
                <a:cs typeface="Arial" charset="0"/>
              </a:rPr>
              <a:t>End-to-End Performance Monitoring</a:t>
            </a:r>
          </a:p>
        </p:txBody>
      </p:sp>
      <p:sp>
        <p:nvSpPr>
          <p:cNvPr id="589857" name="Text Box 16"/>
          <p:cNvSpPr txBox="1">
            <a:spLocks noChangeArrowheads="1"/>
          </p:cNvSpPr>
          <p:nvPr/>
        </p:nvSpPr>
        <p:spPr bwMode="auto">
          <a:xfrm>
            <a:off x="3433575" y="4170550"/>
            <a:ext cx="180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1E1E1E"/>
                </a:solidFill>
                <a:cs typeface="Arial" charset="0"/>
              </a:rPr>
              <a:t>Service OAM</a:t>
            </a:r>
          </a:p>
        </p:txBody>
      </p:sp>
      <p:sp>
        <p:nvSpPr>
          <p:cNvPr id="589922" name="Line 21"/>
          <p:cNvSpPr>
            <a:spLocks noChangeShapeType="1"/>
          </p:cNvSpPr>
          <p:nvPr/>
        </p:nvSpPr>
        <p:spPr bwMode="auto">
          <a:xfrm>
            <a:off x="1544638" y="6085325"/>
            <a:ext cx="6310312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924" name="Line 6"/>
          <p:cNvSpPr>
            <a:spLocks noChangeShapeType="1"/>
          </p:cNvSpPr>
          <p:nvPr/>
        </p:nvSpPr>
        <p:spPr bwMode="auto">
          <a:xfrm>
            <a:off x="627063" y="4871005"/>
            <a:ext cx="79565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925" name="Line 6"/>
          <p:cNvSpPr>
            <a:spLocks noChangeShapeType="1"/>
          </p:cNvSpPr>
          <p:nvPr/>
        </p:nvSpPr>
        <p:spPr bwMode="auto">
          <a:xfrm>
            <a:off x="2520950" y="5326375"/>
            <a:ext cx="172878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926" name="Line 6"/>
          <p:cNvSpPr>
            <a:spLocks noChangeShapeType="1"/>
          </p:cNvSpPr>
          <p:nvPr/>
        </p:nvSpPr>
        <p:spPr bwMode="auto">
          <a:xfrm>
            <a:off x="4772025" y="5326375"/>
            <a:ext cx="207803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927" name="Line 21"/>
          <p:cNvSpPr>
            <a:spLocks noChangeShapeType="1"/>
          </p:cNvSpPr>
          <p:nvPr/>
        </p:nvSpPr>
        <p:spPr bwMode="auto">
          <a:xfrm>
            <a:off x="663575" y="5857640"/>
            <a:ext cx="7964488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0" y="3277210"/>
            <a:ext cx="2579582" cy="986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2955" y="2973630"/>
            <a:ext cx="2240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NETCONF 4-Layer Model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328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9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9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9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9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9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9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9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9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9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9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8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39" grpId="0" animBg="1"/>
      <p:bldP spid="589840" grpId="0" animBg="1"/>
      <p:bldP spid="589841" grpId="0" animBg="1"/>
      <p:bldP spid="589848" grpId="0" animBg="1"/>
      <p:bldP spid="589855" grpId="0" animBg="1"/>
      <p:bldP spid="589850" grpId="0"/>
      <p:bldP spid="589851" grpId="0"/>
      <p:bldP spid="589857" grpId="0"/>
      <p:bldP spid="589922" grpId="0" animBg="1"/>
      <p:bldP spid="589924" grpId="0" animBg="1"/>
      <p:bldP spid="589925" grpId="0" animBg="1"/>
      <p:bldP spid="589926" grpId="0" animBg="1"/>
      <p:bldP spid="5899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7663" eaLnBrk="1" hangingPunct="1"/>
            <a:r>
              <a:rPr lang="en-US" dirty="0" smtClean="0"/>
              <a:t>SOAM CFM YANG Module Overview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47450" y="1000360"/>
            <a:ext cx="5514765" cy="530901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4D4D4D"/>
                </a:solidFill>
              </a:rPr>
              <a:t>Connectivity Fault Management module describes IEEE 802.1Q and 802.1ap by implementing the objects and </a:t>
            </a:r>
            <a:r>
              <a:rPr lang="en-US" dirty="0" err="1">
                <a:solidFill>
                  <a:srgbClr val="4D4D4D"/>
                </a:solidFill>
              </a:rPr>
              <a:t>fuctions</a:t>
            </a:r>
            <a:r>
              <a:rPr lang="en-US" dirty="0">
                <a:solidFill>
                  <a:srgbClr val="4D4D4D"/>
                </a:solidFill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4D4D4D"/>
                </a:solidFill>
              </a:rPr>
              <a:t>Provides all managed objects which are defined in the corresponding SNMP MIB Modules: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4D4D4D"/>
                </a:solidFill>
              </a:rPr>
              <a:t>IEEE8021-CFM-MIB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4D4D4D"/>
                </a:solidFill>
              </a:rPr>
              <a:t>IEEE8021-CFM-V2-MIB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4D4D4D"/>
                </a:solidFill>
              </a:rPr>
              <a:t>IEEE8021-TC-MIB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4D4D4D"/>
                </a:solidFill>
              </a:rPr>
              <a:t>Provides top level structure of Ethernet CFM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4D4D4D"/>
                </a:solidFill>
              </a:rPr>
              <a:t>MD, MA, MEP</a:t>
            </a:r>
          </a:p>
        </p:txBody>
      </p:sp>
      <p:pic>
        <p:nvPicPr>
          <p:cNvPr id="2" name="Picture 1" descr="MEF-SOAM-CF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20" y="772675"/>
            <a:ext cx="2670260" cy="56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33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7663" eaLnBrk="1" hangingPunct="1"/>
            <a:r>
              <a:rPr lang="en-US" dirty="0" smtClean="0"/>
              <a:t>SOAM FM YANG Module Overview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47450" y="1000360"/>
            <a:ext cx="5514765" cy="530901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4D4D4D"/>
                </a:solidFill>
              </a:rPr>
              <a:t>Fault </a:t>
            </a:r>
            <a:r>
              <a:rPr lang="en-US" dirty="0">
                <a:solidFill>
                  <a:srgbClr val="4D4D4D"/>
                </a:solidFill>
              </a:rPr>
              <a:t>Management module describes </a:t>
            </a:r>
            <a:r>
              <a:rPr lang="en-US" dirty="0" smtClean="0">
                <a:solidFill>
                  <a:srgbClr val="4D4D4D"/>
                </a:solidFill>
              </a:rPr>
              <a:t>SOAM FM (MEF 30) </a:t>
            </a:r>
            <a:r>
              <a:rPr lang="en-US" dirty="0">
                <a:solidFill>
                  <a:srgbClr val="4D4D4D"/>
                </a:solidFill>
              </a:rPr>
              <a:t>by implementing the objects and </a:t>
            </a:r>
            <a:r>
              <a:rPr lang="en-US" dirty="0" err="1">
                <a:solidFill>
                  <a:srgbClr val="4D4D4D"/>
                </a:solidFill>
              </a:rPr>
              <a:t>fuctions</a:t>
            </a:r>
            <a:r>
              <a:rPr lang="en-US" dirty="0">
                <a:solidFill>
                  <a:srgbClr val="4D4D4D"/>
                </a:solidFill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4D4D4D"/>
                </a:solidFill>
              </a:rPr>
              <a:t>Provides all managed objects which are defined in the corresponding SNMP MIB Modules (MEF 31):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4D4D4D"/>
                </a:solidFill>
              </a:rPr>
              <a:t>MEF-SOAM-FM-MIB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4D4D4D"/>
                </a:solidFill>
              </a:rPr>
              <a:t>MEF-SOAM-TC-MIB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4D4D4D"/>
                </a:solidFill>
              </a:rPr>
              <a:t>Provides extensions to IEEE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4D4D4D"/>
                </a:solidFill>
              </a:rPr>
              <a:t>CC, LB, LT, AIS, LCK, Test</a:t>
            </a:r>
          </a:p>
        </p:txBody>
      </p:sp>
      <p:pic>
        <p:nvPicPr>
          <p:cNvPr id="3" name="Picture 2" descr="MEF-SOAM-F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20" y="772674"/>
            <a:ext cx="2927906" cy="56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28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YANG Module Details</a:t>
            </a:r>
          </a:p>
        </p:txBody>
      </p:sp>
      <p:sp>
        <p:nvSpPr>
          <p:cNvPr id="57346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38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err="1" smtClean="0"/>
              <a:t>mef-cfm.yang</a:t>
            </a:r>
            <a:r>
              <a:rPr lang="en-US" dirty="0" smtClean="0"/>
              <a:t> Module Details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458200" cy="5181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The next several slides highlight the data model hierarchy of the </a:t>
            </a:r>
            <a:r>
              <a:rPr lang="en-US" dirty="0" err="1" smtClean="0"/>
              <a:t>mef-cfg.yang</a:t>
            </a:r>
            <a:r>
              <a:rPr lang="en-US" dirty="0" smtClean="0"/>
              <a:t> module.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Refer to the specification for node descriptions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Container: default-md-levels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md-level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</a:t>
            </a:r>
            <a:r>
              <a:rPr lang="en-US" dirty="0" err="1" smtClean="0"/>
              <a:t>mhf</a:t>
            </a:r>
            <a:r>
              <a:rPr lang="en-US" dirty="0" smtClean="0"/>
              <a:t>-creation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default-id-permission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List: default-md-level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primary-vid (key)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component-id (key)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 smtClean="0"/>
              <a:t>Leaflist</a:t>
            </a:r>
            <a:r>
              <a:rPr lang="en-US" dirty="0" smtClean="0"/>
              <a:t>: vid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status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md-level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</a:t>
            </a:r>
            <a:r>
              <a:rPr lang="en-US" dirty="0" err="1" smtClean="0"/>
              <a:t>mhf</a:t>
            </a:r>
            <a:r>
              <a:rPr lang="en-US" dirty="0" smtClean="0"/>
              <a:t>-creation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default-id-permission</a:t>
            </a:r>
          </a:p>
        </p:txBody>
      </p:sp>
    </p:spTree>
    <p:extLst>
      <p:ext uri="{BB962C8B-B14F-4D97-AF65-F5344CB8AC3E}">
        <p14:creationId xmlns:p14="http://schemas.microsoft.com/office/powerpoint/2010/main" val="3038909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err="1" smtClean="0"/>
              <a:t>mef-cfm.yang</a:t>
            </a:r>
            <a:r>
              <a:rPr lang="en-US" dirty="0" smtClean="0"/>
              <a:t> Module Details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4582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List: configuration-error-list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</a:t>
            </a:r>
            <a:r>
              <a:rPr lang="en-US" dirty="0" err="1" smtClean="0"/>
              <a:t>vlan</a:t>
            </a:r>
            <a:r>
              <a:rPr lang="en-US" dirty="0" smtClean="0"/>
              <a:t>-identifier (key)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interface (key)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error-conditions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List: maintenance-domain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id (key)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name-type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name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md-level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</a:t>
            </a:r>
            <a:r>
              <a:rPr lang="en-US" dirty="0" err="1" smtClean="0"/>
              <a:t>mhf</a:t>
            </a:r>
            <a:r>
              <a:rPr lang="en-US" dirty="0" smtClean="0"/>
              <a:t>-creation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id-permission</a:t>
            </a:r>
          </a:p>
        </p:txBody>
      </p:sp>
    </p:spTree>
    <p:extLst>
      <p:ext uri="{BB962C8B-B14F-4D97-AF65-F5344CB8AC3E}">
        <p14:creationId xmlns:p14="http://schemas.microsoft.com/office/powerpoint/2010/main" val="1270543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err="1" smtClean="0"/>
              <a:t>mef-cfm.yang</a:t>
            </a:r>
            <a:r>
              <a:rPr lang="en-US" dirty="0" smtClean="0"/>
              <a:t> Module Details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458200" cy="51816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List: maintenance-association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id (key)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name-type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name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List: component-list</a:t>
            </a:r>
          </a:p>
          <a:p>
            <a:pPr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component-id (key)</a:t>
            </a:r>
          </a:p>
          <a:p>
            <a:pPr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 smtClean="0"/>
              <a:t>Leaflist</a:t>
            </a:r>
            <a:r>
              <a:rPr lang="en-US" dirty="0" smtClean="0"/>
              <a:t>: vid</a:t>
            </a:r>
          </a:p>
          <a:p>
            <a:pPr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</a:t>
            </a:r>
            <a:r>
              <a:rPr lang="en-US" dirty="0" err="1" smtClean="0"/>
              <a:t>mhf</a:t>
            </a:r>
            <a:r>
              <a:rPr lang="en-US" dirty="0" smtClean="0"/>
              <a:t>-creation</a:t>
            </a:r>
          </a:p>
          <a:p>
            <a:pPr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id-permission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</a:t>
            </a:r>
            <a:r>
              <a:rPr lang="en-US" dirty="0" err="1" smtClean="0"/>
              <a:t>ccm</a:t>
            </a:r>
            <a:r>
              <a:rPr lang="en-US" dirty="0" smtClean="0"/>
              <a:t>-interval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 smtClean="0"/>
              <a:t>Leaflist</a:t>
            </a:r>
            <a:r>
              <a:rPr lang="en-US" dirty="0" smtClean="0"/>
              <a:t>: remote-</a:t>
            </a:r>
            <a:r>
              <a:rPr lang="en-US" dirty="0" err="1" smtClean="0"/>
              <a:t>meps</a:t>
            </a:r>
            <a:endParaRPr lang="en-US" dirty="0" smtClean="0"/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List: maintenance-association-end-point</a:t>
            </a:r>
          </a:p>
          <a:p>
            <a:pPr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</a:t>
            </a:r>
            <a:r>
              <a:rPr lang="en-US" dirty="0" err="1" smtClean="0"/>
              <a:t>mep</a:t>
            </a:r>
            <a:r>
              <a:rPr lang="en-US" dirty="0" smtClean="0"/>
              <a:t>-identifier (key)</a:t>
            </a:r>
          </a:p>
        </p:txBody>
      </p:sp>
    </p:spTree>
    <p:extLst>
      <p:ext uri="{BB962C8B-B14F-4D97-AF65-F5344CB8AC3E}">
        <p14:creationId xmlns:p14="http://schemas.microsoft.com/office/powerpoint/2010/main" val="424431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err="1" smtClean="0"/>
              <a:t>mef-cfm.yang</a:t>
            </a:r>
            <a:r>
              <a:rPr lang="en-US" dirty="0" smtClean="0"/>
              <a:t> Module Details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458200" cy="5181600"/>
          </a:xfrm>
        </p:spPr>
        <p:txBody>
          <a:bodyPr>
            <a:normAutofit/>
          </a:bodyPr>
          <a:lstStyle/>
          <a:p>
            <a:pPr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interface</a:t>
            </a:r>
          </a:p>
          <a:p>
            <a:pPr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direction</a:t>
            </a:r>
          </a:p>
          <a:p>
            <a:pPr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primary-vid</a:t>
            </a:r>
          </a:p>
          <a:p>
            <a:pPr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administrative-state</a:t>
            </a:r>
          </a:p>
          <a:p>
            <a:pPr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mac-address</a:t>
            </a:r>
          </a:p>
          <a:p>
            <a:pPr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</a:t>
            </a:r>
            <a:r>
              <a:rPr lang="en-US" dirty="0" err="1" smtClean="0"/>
              <a:t>ccm</a:t>
            </a:r>
            <a:r>
              <a:rPr lang="en-US" dirty="0" smtClean="0"/>
              <a:t>-</a:t>
            </a:r>
            <a:r>
              <a:rPr lang="en-US" dirty="0" err="1" smtClean="0"/>
              <a:t>ltm</a:t>
            </a:r>
            <a:r>
              <a:rPr lang="en-US" dirty="0" smtClean="0"/>
              <a:t>-priority</a:t>
            </a:r>
          </a:p>
          <a:p>
            <a:pPr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Container: continuity-check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cci-enabled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</a:t>
            </a:r>
            <a:r>
              <a:rPr lang="en-US" dirty="0" err="1" smtClean="0"/>
              <a:t>fng</a:t>
            </a:r>
            <a:r>
              <a:rPr lang="en-US" dirty="0" smtClean="0"/>
              <a:t>-state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lowest-fault-priority-defect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highest-priority-defect-found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</a:t>
            </a:r>
            <a:r>
              <a:rPr lang="en-US" dirty="0" err="1" smtClean="0"/>
              <a:t>fng</a:t>
            </a:r>
            <a:r>
              <a:rPr lang="en-US" dirty="0" smtClean="0"/>
              <a:t>-alarm-time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</a:t>
            </a:r>
            <a:r>
              <a:rPr lang="en-US" dirty="0" err="1" smtClean="0"/>
              <a:t>fng</a:t>
            </a:r>
            <a:r>
              <a:rPr lang="en-US" dirty="0" smtClean="0"/>
              <a:t>-reset-time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active-defects</a:t>
            </a:r>
          </a:p>
        </p:txBody>
      </p:sp>
    </p:spTree>
    <p:extLst>
      <p:ext uri="{BB962C8B-B14F-4D97-AF65-F5344CB8AC3E}">
        <p14:creationId xmlns:p14="http://schemas.microsoft.com/office/powerpoint/2010/main" val="1331554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err="1" smtClean="0"/>
              <a:t>mef-cfm.yang</a:t>
            </a:r>
            <a:r>
              <a:rPr lang="en-US" dirty="0" smtClean="0"/>
              <a:t> Module Details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458200" cy="5181600"/>
          </a:xfrm>
        </p:spPr>
        <p:txBody>
          <a:bodyPr>
            <a:normAutofit/>
          </a:bodyPr>
          <a:lstStyle/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last-error-</a:t>
            </a:r>
            <a:r>
              <a:rPr lang="en-US" dirty="0" err="1" smtClean="0"/>
              <a:t>ccm</a:t>
            </a:r>
            <a:endParaRPr lang="en-US" dirty="0" smtClean="0"/>
          </a:p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last-cross-connect-</a:t>
            </a:r>
            <a:r>
              <a:rPr lang="en-US" dirty="0" err="1" smtClean="0"/>
              <a:t>ccm</a:t>
            </a:r>
            <a:endParaRPr lang="en-US" dirty="0" smtClean="0"/>
          </a:p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</a:t>
            </a:r>
            <a:r>
              <a:rPr lang="en-US" dirty="0" err="1" smtClean="0"/>
              <a:t>ccm</a:t>
            </a:r>
            <a:r>
              <a:rPr lang="en-US" dirty="0" smtClean="0"/>
              <a:t>-sequence-error-count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sent-</a:t>
            </a:r>
            <a:r>
              <a:rPr lang="en-US" dirty="0" err="1" smtClean="0"/>
              <a:t>ccms</a:t>
            </a:r>
            <a:endParaRPr lang="en-US" dirty="0" smtClean="0"/>
          </a:p>
          <a:p>
            <a:pPr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Container: loopback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replies-received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replies-transmitted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out-of-order-replies-received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bad-</a:t>
            </a:r>
            <a:r>
              <a:rPr lang="en-US" dirty="0" err="1" smtClean="0"/>
              <a:t>msdu</a:t>
            </a:r>
            <a:endParaRPr lang="en-US" dirty="0" smtClean="0"/>
          </a:p>
          <a:p>
            <a:pPr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Container: </a:t>
            </a:r>
            <a:r>
              <a:rPr lang="en-US" dirty="0" err="1" smtClean="0"/>
              <a:t>linktrace</a:t>
            </a:r>
            <a:endParaRPr lang="en-US" dirty="0" smtClean="0"/>
          </a:p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unexpected-replies-received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Container: </a:t>
            </a:r>
            <a:r>
              <a:rPr lang="en-US" dirty="0" err="1" smtClean="0"/>
              <a:t>linktrace</a:t>
            </a:r>
            <a:r>
              <a:rPr lang="en-US" dirty="0" smtClean="0"/>
              <a:t>-database</a:t>
            </a:r>
          </a:p>
          <a:p>
            <a:pPr lvl="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List: </a:t>
            </a:r>
            <a:r>
              <a:rPr lang="en-US" dirty="0" err="1" smtClean="0">
                <a:solidFill>
                  <a:schemeClr val="bg1"/>
                </a:solidFill>
              </a:rPr>
              <a:t>linktrace</a:t>
            </a:r>
            <a:endParaRPr lang="en-US" dirty="0" smtClean="0">
              <a:solidFill>
                <a:schemeClr val="bg1"/>
              </a:solidFill>
            </a:endParaRPr>
          </a:p>
          <a:p>
            <a:pPr lvl="6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transaction-id (key)</a:t>
            </a:r>
          </a:p>
        </p:txBody>
      </p:sp>
    </p:spTree>
    <p:extLst>
      <p:ext uri="{BB962C8B-B14F-4D97-AF65-F5344CB8AC3E}">
        <p14:creationId xmlns:p14="http://schemas.microsoft.com/office/powerpoint/2010/main" val="4245991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0838" indent="-350838" eaLnBrk="1" hangingPunct="1"/>
            <a:r>
              <a:rPr lang="en-US" dirty="0" smtClean="0"/>
              <a:t>	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Approved MEF  Specifications</a:t>
            </a:r>
          </a:p>
          <a:p>
            <a:r>
              <a:rPr lang="en-US" sz="2800" dirty="0" smtClean="0"/>
              <a:t>This presentation </a:t>
            </a:r>
          </a:p>
          <a:p>
            <a:r>
              <a:rPr lang="en-US" sz="2800" dirty="0" smtClean="0"/>
              <a:t>About this Specification</a:t>
            </a:r>
          </a:p>
          <a:p>
            <a:r>
              <a:rPr lang="en-US" sz="2800" dirty="0" smtClean="0"/>
              <a:t>In Scope / Out of Scope</a:t>
            </a:r>
          </a:p>
          <a:p>
            <a:r>
              <a:rPr lang="en-US" sz="2800" dirty="0" smtClean="0"/>
              <a:t>Terminology, Concepts &amp; Relationship to other standards</a:t>
            </a:r>
          </a:p>
          <a:p>
            <a:r>
              <a:rPr lang="en-US" sz="2800" dirty="0" smtClean="0"/>
              <a:t>Section Review</a:t>
            </a:r>
          </a:p>
          <a:p>
            <a:pPr lvl="1"/>
            <a:r>
              <a:rPr lang="en-US" sz="2400" dirty="0" smtClean="0"/>
              <a:t>Major topics</a:t>
            </a:r>
          </a:p>
          <a:p>
            <a:pPr lvl="2"/>
            <a:r>
              <a:rPr lang="en-US" dirty="0" smtClean="0"/>
              <a:t>Minor topics</a:t>
            </a:r>
          </a:p>
          <a:p>
            <a:r>
              <a:rPr lang="en-US" sz="2800" dirty="0" smtClean="0"/>
              <a:t>Examples/Use Cases</a:t>
            </a:r>
          </a:p>
          <a:p>
            <a:r>
              <a:rPr lang="en-US" sz="2800" dirty="0" smtClean="0"/>
              <a:t>Summary  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07091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err="1" smtClean="0"/>
              <a:t>mef-cfm.yang</a:t>
            </a:r>
            <a:r>
              <a:rPr lang="en-US" dirty="0" smtClean="0"/>
              <a:t> Module Details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458200" cy="5181600"/>
          </a:xfrm>
        </p:spPr>
        <p:txBody>
          <a:bodyPr>
            <a:normAutofit/>
          </a:bodyPr>
          <a:lstStyle/>
          <a:p>
            <a:pPr lvl="6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Container: target-address</a:t>
            </a:r>
          </a:p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Choice: address-type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mac-address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</a:t>
            </a:r>
            <a:r>
              <a:rPr lang="en-US" dirty="0" err="1" smtClean="0">
                <a:solidFill>
                  <a:schemeClr val="bg1"/>
                </a:solidFill>
              </a:rPr>
              <a:t>mep</a:t>
            </a:r>
            <a:r>
              <a:rPr lang="en-US" dirty="0" smtClean="0">
                <a:solidFill>
                  <a:schemeClr val="bg1"/>
                </a:solidFill>
              </a:rPr>
              <a:t>-id</a:t>
            </a:r>
          </a:p>
          <a:p>
            <a:pPr lvl="6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transmit-</a:t>
            </a:r>
            <a:r>
              <a:rPr lang="en-US" dirty="0" err="1" smtClean="0">
                <a:solidFill>
                  <a:schemeClr val="bg1"/>
                </a:solidFill>
              </a:rPr>
              <a:t>ltm</a:t>
            </a:r>
            <a:r>
              <a:rPr lang="en-US" dirty="0" smtClean="0">
                <a:solidFill>
                  <a:schemeClr val="bg1"/>
                </a:solidFill>
              </a:rPr>
              <a:t>-flags</a:t>
            </a:r>
          </a:p>
          <a:p>
            <a:pPr lvl="6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default-</a:t>
            </a:r>
            <a:r>
              <a:rPr lang="en-US" dirty="0" err="1" smtClean="0">
                <a:solidFill>
                  <a:schemeClr val="bg1"/>
                </a:solidFill>
              </a:rPr>
              <a:t>ttl</a:t>
            </a:r>
            <a:endParaRPr lang="en-US" dirty="0" smtClean="0">
              <a:solidFill>
                <a:schemeClr val="bg1"/>
              </a:solidFill>
            </a:endParaRPr>
          </a:p>
          <a:p>
            <a:pPr lvl="6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List: reply</a:t>
            </a:r>
          </a:p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reply-order (key)</a:t>
            </a:r>
          </a:p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reply-</a:t>
            </a:r>
            <a:r>
              <a:rPr lang="en-US" dirty="0" err="1" smtClean="0">
                <a:solidFill>
                  <a:schemeClr val="bg1"/>
                </a:solidFill>
              </a:rPr>
              <a:t>ttl</a:t>
            </a:r>
            <a:endParaRPr lang="en-US" dirty="0" smtClean="0">
              <a:solidFill>
                <a:schemeClr val="bg1"/>
              </a:solidFill>
            </a:endParaRPr>
          </a:p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forwarded</a:t>
            </a:r>
          </a:p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terminal-</a:t>
            </a:r>
            <a:r>
              <a:rPr lang="en-US" dirty="0" err="1" smtClean="0">
                <a:solidFill>
                  <a:schemeClr val="bg1"/>
                </a:solidFill>
              </a:rPr>
              <a:t>mep</a:t>
            </a:r>
            <a:endParaRPr lang="en-US" dirty="0" smtClean="0">
              <a:solidFill>
                <a:schemeClr val="bg1"/>
              </a:solidFill>
            </a:endParaRPr>
          </a:p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last-egress-identifier</a:t>
            </a:r>
          </a:p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next-egress-identifier</a:t>
            </a:r>
          </a:p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</a:t>
            </a:r>
            <a:r>
              <a:rPr lang="en-US" dirty="0" err="1" smtClean="0">
                <a:solidFill>
                  <a:schemeClr val="bg1"/>
                </a:solidFill>
              </a:rPr>
              <a:t>ltr</a:t>
            </a:r>
            <a:r>
              <a:rPr lang="en-US" dirty="0" smtClean="0">
                <a:solidFill>
                  <a:schemeClr val="bg1"/>
                </a:solidFill>
              </a:rPr>
              <a:t>-relay</a:t>
            </a:r>
          </a:p>
        </p:txBody>
      </p:sp>
    </p:spTree>
    <p:extLst>
      <p:ext uri="{BB962C8B-B14F-4D97-AF65-F5344CB8AC3E}">
        <p14:creationId xmlns:p14="http://schemas.microsoft.com/office/powerpoint/2010/main" val="638796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err="1" smtClean="0"/>
              <a:t>mef-cfm.yang</a:t>
            </a:r>
            <a:r>
              <a:rPr lang="en-US" dirty="0" smtClean="0"/>
              <a:t> Module Details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458200" cy="5181600"/>
          </a:xfrm>
        </p:spPr>
        <p:txBody>
          <a:bodyPr>
            <a:normAutofit/>
          </a:bodyPr>
          <a:lstStyle/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Choice: chassis-id-subtype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chassis-component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interface-alias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port-component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mac-address-type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network-address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interface-name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local</a:t>
            </a:r>
          </a:p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Container: management-address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Choice: management-address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&lt;series of case statements&gt;</a:t>
            </a:r>
          </a:p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ingress-action</a:t>
            </a:r>
          </a:p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ingress-mac</a:t>
            </a:r>
          </a:p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Container: ingress-port-id</a:t>
            </a:r>
          </a:p>
        </p:txBody>
      </p:sp>
    </p:spTree>
    <p:extLst>
      <p:ext uri="{BB962C8B-B14F-4D97-AF65-F5344CB8AC3E}">
        <p14:creationId xmlns:p14="http://schemas.microsoft.com/office/powerpoint/2010/main" val="3454338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err="1" smtClean="0"/>
              <a:t>mef-cfm.yang</a:t>
            </a:r>
            <a:r>
              <a:rPr lang="en-US" dirty="0" smtClean="0"/>
              <a:t> Module Details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458200" cy="5181600"/>
          </a:xfrm>
        </p:spPr>
        <p:txBody>
          <a:bodyPr>
            <a:normAutofit/>
          </a:bodyPr>
          <a:lstStyle/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Choice: port-id-subtype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Leaf: interface-alias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Leaf: port-component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Leaf: mac-address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Leaf: network-address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Leaf: interface-name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Leaf: agent-circuit-id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Leaf: local</a:t>
            </a:r>
          </a:p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egress-action</a:t>
            </a:r>
          </a:p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egress-mac</a:t>
            </a:r>
          </a:p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Container: egress-port-id</a:t>
            </a:r>
          </a:p>
          <a:p>
            <a:pPr lvl="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Choice: port-id-subtype (see above)</a:t>
            </a:r>
          </a:p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organization-specific-</a:t>
            </a:r>
            <a:r>
              <a:rPr lang="en-US" dirty="0" err="1" smtClean="0">
                <a:solidFill>
                  <a:schemeClr val="bg1"/>
                </a:solidFill>
              </a:rPr>
              <a:t>tlv</a:t>
            </a:r>
            <a:endParaRPr lang="en-US" dirty="0" smtClean="0">
              <a:solidFill>
                <a:schemeClr val="bg1"/>
              </a:solidFill>
            </a:endParaRPr>
          </a:p>
          <a:p>
            <a:pPr marL="1371600" lvl="3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2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err="1" smtClean="0"/>
              <a:t>mef-cfm.yang</a:t>
            </a:r>
            <a:r>
              <a:rPr lang="en-US" dirty="0" smtClean="0"/>
              <a:t> Module Details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458200" cy="5181600"/>
          </a:xfrm>
        </p:spPr>
        <p:txBody>
          <a:bodyPr>
            <a:normAutofit/>
          </a:bodyPr>
          <a:lstStyle/>
          <a:p>
            <a:pPr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Container: remote-</a:t>
            </a:r>
            <a:r>
              <a:rPr lang="en-US" dirty="0" err="1" smtClean="0"/>
              <a:t>mep</a:t>
            </a:r>
            <a:r>
              <a:rPr lang="en-US" dirty="0" smtClean="0"/>
              <a:t>-database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List: remote-</a:t>
            </a:r>
            <a:r>
              <a:rPr lang="en-US" dirty="0" err="1" smtClean="0"/>
              <a:t>mep</a:t>
            </a:r>
            <a:endParaRPr lang="en-US" dirty="0"/>
          </a:p>
          <a:p>
            <a:pPr lvl="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remote-</a:t>
            </a:r>
            <a:r>
              <a:rPr lang="en-US" dirty="0" err="1" smtClean="0">
                <a:solidFill>
                  <a:schemeClr val="bg1"/>
                </a:solidFill>
              </a:rPr>
              <a:t>mep</a:t>
            </a:r>
            <a:r>
              <a:rPr lang="en-US" dirty="0" smtClean="0">
                <a:solidFill>
                  <a:schemeClr val="bg1"/>
                </a:solidFill>
              </a:rPr>
              <a:t>-id (key)</a:t>
            </a:r>
          </a:p>
          <a:p>
            <a:pPr lvl="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remote-</a:t>
            </a:r>
            <a:r>
              <a:rPr lang="en-US" dirty="0" err="1" smtClean="0">
                <a:solidFill>
                  <a:schemeClr val="bg1"/>
                </a:solidFill>
              </a:rPr>
              <a:t>mep</a:t>
            </a:r>
            <a:r>
              <a:rPr lang="en-US" dirty="0" smtClean="0">
                <a:solidFill>
                  <a:schemeClr val="bg1"/>
                </a:solidFill>
              </a:rPr>
              <a:t>-state</a:t>
            </a:r>
          </a:p>
          <a:p>
            <a:pPr lvl="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failed-ok-time</a:t>
            </a:r>
          </a:p>
          <a:p>
            <a:pPr lvl="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mac-address</a:t>
            </a:r>
          </a:p>
          <a:p>
            <a:pPr lvl="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</a:t>
            </a:r>
            <a:r>
              <a:rPr lang="en-US" dirty="0" err="1" smtClean="0">
                <a:solidFill>
                  <a:schemeClr val="bg1"/>
                </a:solidFill>
              </a:rPr>
              <a:t>rdi</a:t>
            </a:r>
            <a:endParaRPr lang="en-US" dirty="0" smtClean="0">
              <a:solidFill>
                <a:schemeClr val="bg1"/>
              </a:solidFill>
            </a:endParaRPr>
          </a:p>
          <a:p>
            <a:pPr lvl="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port-status-</a:t>
            </a:r>
            <a:r>
              <a:rPr lang="en-US" dirty="0" err="1" smtClean="0">
                <a:solidFill>
                  <a:schemeClr val="bg1"/>
                </a:solidFill>
              </a:rPr>
              <a:t>tlv</a:t>
            </a:r>
            <a:endParaRPr lang="en-US" dirty="0" smtClean="0">
              <a:solidFill>
                <a:schemeClr val="bg1"/>
              </a:solidFill>
            </a:endParaRPr>
          </a:p>
          <a:p>
            <a:pPr lvl="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Leaf: interface-status-</a:t>
            </a:r>
            <a:r>
              <a:rPr lang="en-US" dirty="0" err="1" smtClean="0">
                <a:solidFill>
                  <a:schemeClr val="bg1"/>
                </a:solidFill>
              </a:rPr>
              <a:t>tlv</a:t>
            </a:r>
            <a:endParaRPr lang="en-US" dirty="0" smtClean="0">
              <a:solidFill>
                <a:schemeClr val="bg1"/>
              </a:solidFill>
            </a:endParaRPr>
          </a:p>
          <a:p>
            <a:pPr lvl="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Choice: chassis-id-subtype (see above)</a:t>
            </a:r>
          </a:p>
        </p:txBody>
      </p:sp>
    </p:spTree>
    <p:extLst>
      <p:ext uri="{BB962C8B-B14F-4D97-AF65-F5344CB8AC3E}">
        <p14:creationId xmlns:p14="http://schemas.microsoft.com/office/powerpoint/2010/main" val="1364801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err="1" smtClean="0"/>
              <a:t>mef-cfm.yang</a:t>
            </a:r>
            <a:r>
              <a:rPr lang="en-US" dirty="0" smtClean="0"/>
              <a:t> Module Details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4582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RPC: transmit-loopback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Inputs: </a:t>
            </a:r>
            <a:r>
              <a:rPr lang="en-US" dirty="0" err="1" smtClean="0"/>
              <a:t>mep</a:t>
            </a:r>
            <a:r>
              <a:rPr lang="en-US" dirty="0" smtClean="0"/>
              <a:t>-id, target-address, number-of-messages, data-</a:t>
            </a:r>
            <a:r>
              <a:rPr lang="en-US" dirty="0" err="1" smtClean="0"/>
              <a:t>tlv</a:t>
            </a:r>
            <a:r>
              <a:rPr lang="en-US" dirty="0" smtClean="0"/>
              <a:t>, </a:t>
            </a:r>
            <a:r>
              <a:rPr lang="en-US" dirty="0" err="1" smtClean="0"/>
              <a:t>vlan</a:t>
            </a:r>
            <a:r>
              <a:rPr lang="en-US" dirty="0" smtClean="0"/>
              <a:t>-priority, </a:t>
            </a:r>
            <a:r>
              <a:rPr lang="en-US" dirty="0" err="1" smtClean="0"/>
              <a:t>vlan</a:t>
            </a:r>
            <a:r>
              <a:rPr lang="en-US" dirty="0" smtClean="0"/>
              <a:t>-drop-eligible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Outputs: none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RPC: abort-loopback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Inputs: </a:t>
            </a:r>
            <a:r>
              <a:rPr lang="en-US" dirty="0" err="1" smtClean="0"/>
              <a:t>mep</a:t>
            </a:r>
            <a:r>
              <a:rPr lang="en-US" dirty="0" smtClean="0"/>
              <a:t>-id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Outputs: none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RPC: transmit-</a:t>
            </a:r>
            <a:r>
              <a:rPr lang="en-US" dirty="0" err="1" smtClean="0"/>
              <a:t>linktrace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Inputs: </a:t>
            </a:r>
            <a:r>
              <a:rPr lang="en-US" dirty="0" err="1" smtClean="0"/>
              <a:t>mep</a:t>
            </a:r>
            <a:r>
              <a:rPr lang="en-US" dirty="0" smtClean="0"/>
              <a:t>-id, target-address, transmit-</a:t>
            </a:r>
            <a:r>
              <a:rPr lang="en-US" dirty="0" err="1" smtClean="0"/>
              <a:t>ltm</a:t>
            </a:r>
            <a:r>
              <a:rPr lang="en-US" dirty="0" smtClean="0"/>
              <a:t>-flags, default-</a:t>
            </a:r>
            <a:r>
              <a:rPr lang="en-US" dirty="0" err="1" smtClean="0"/>
              <a:t>ttl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Outputs: transaction-id</a:t>
            </a:r>
          </a:p>
        </p:txBody>
      </p:sp>
    </p:spTree>
    <p:extLst>
      <p:ext uri="{BB962C8B-B14F-4D97-AF65-F5344CB8AC3E}">
        <p14:creationId xmlns:p14="http://schemas.microsoft.com/office/powerpoint/2010/main" val="64395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err="1" smtClean="0"/>
              <a:t>mef-cfm.yang</a:t>
            </a:r>
            <a:r>
              <a:rPr lang="en-US" dirty="0" smtClean="0"/>
              <a:t> Module Details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4582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Notification identifier: fault-alarm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Container: alarm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</a:t>
            </a:r>
            <a:r>
              <a:rPr lang="en-US" dirty="0" err="1" smtClean="0"/>
              <a:t>mep</a:t>
            </a:r>
            <a:r>
              <a:rPr lang="en-US" dirty="0" smtClean="0"/>
              <a:t>-id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Leaf: active-defects</a:t>
            </a:r>
          </a:p>
        </p:txBody>
      </p:sp>
    </p:spTree>
    <p:extLst>
      <p:ext uri="{BB962C8B-B14F-4D97-AF65-F5344CB8AC3E}">
        <p14:creationId xmlns:p14="http://schemas.microsoft.com/office/powerpoint/2010/main" val="738679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Summary</a:t>
            </a:r>
          </a:p>
        </p:txBody>
      </p:sp>
      <p:sp>
        <p:nvSpPr>
          <p:cNvPr id="57346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smtClean="0"/>
              <a:t>Summary MEF 38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458200" cy="5181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/>
              <a:t>MEF 38 defines the managed objects specified with the YANG data modeling language for using the NETCONF network management interface for the MEF 30 Service OAM Fault Management protocol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MEF 38 enables MEF equipment providers to provide a standardized XML-based new generation management interface for the SOAM Fault Management functions: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smtClean="0"/>
              <a:t>Continuity Check/Remote Defect Indication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Loopback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 smtClean="0"/>
              <a:t>Linktrace</a:t>
            </a:r>
            <a:endParaRPr lang="en-US" sz="28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Alarm Indication Signal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smtClean="0"/>
              <a:t>Lock Signal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Test Signal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66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0838" indent="-350838" fontAlgn="auto">
              <a:spcAft>
                <a:spcPts val="0"/>
              </a:spcAft>
              <a:defRPr/>
            </a:pPr>
            <a:r>
              <a:rPr lang="en-US" dirty="0" smtClean="0"/>
              <a:t>	Related Specifications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942975"/>
            <a:ext cx="8077200" cy="5219700"/>
          </a:xfrm>
        </p:spPr>
        <p:txBody>
          <a:bodyPr rtlCol="0">
            <a:normAutofit/>
          </a:bodyPr>
          <a:lstStyle/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MEF 30 SOAM FM 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MEF 31 SOAM FM MIB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IEEE 802.1Q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ITU-T Y.1731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MEF 17 SOAM Requirements &amp; Framework - Phase 1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MEF 12.1 CE Network Architecture Framework Part 2: ETH Service Layer – Base Elements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IETF RFC 6241 (NETCONF) &amp; RFC 6020 (YANG)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Word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92347" y="1081177"/>
            <a:ext cx="8153400" cy="4572000"/>
          </a:xfrm>
        </p:spPr>
        <p:txBody>
          <a:bodyPr/>
          <a:lstStyle/>
          <a:p>
            <a:r>
              <a:rPr lang="en-US" dirty="0" smtClean="0"/>
              <a:t>Service OAM </a:t>
            </a:r>
            <a:r>
              <a:rPr lang="en-US" sz="2400" dirty="0" smtClean="0"/>
              <a:t> </a:t>
            </a:r>
          </a:p>
          <a:p>
            <a:pPr lvl="1"/>
            <a:r>
              <a:rPr lang="en-US" sz="2600" dirty="0" smtClean="0"/>
              <a:t>In the context of MEF 38, data models (YANG Modules) are defined that support </a:t>
            </a:r>
            <a:r>
              <a:rPr lang="en-US" sz="2600" u="sng" dirty="0" smtClean="0"/>
              <a:t>service-level</a:t>
            </a:r>
            <a:r>
              <a:rPr lang="en-US" sz="2600" dirty="0" smtClean="0"/>
              <a:t> OAM in MENs </a:t>
            </a:r>
          </a:p>
          <a:p>
            <a:pPr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Next Actions (For Further Information)</a:t>
            </a:r>
          </a:p>
          <a:p>
            <a:pPr lvl="1">
              <a:spcBef>
                <a:spcPct val="0"/>
              </a:spcBef>
              <a:spcAft>
                <a:spcPct val="25000"/>
              </a:spcAft>
            </a:pPr>
            <a:r>
              <a:rPr lang="en-US" sz="2600" dirty="0" smtClean="0"/>
              <a:t>Read the full MEF 30 Fault Management Implementation Agreement specification</a:t>
            </a:r>
          </a:p>
          <a:p>
            <a:pPr lvl="1">
              <a:spcBef>
                <a:spcPct val="0"/>
              </a:spcBef>
              <a:spcAft>
                <a:spcPct val="25000"/>
              </a:spcAft>
            </a:pPr>
            <a:r>
              <a:rPr lang="en-US" sz="2600" dirty="0" smtClean="0"/>
              <a:t>Read the full MEF 38 specification (note, review of  MEF 17, MEF 7.1, MEF 31 and MEF 15 may also be helpful)</a:t>
            </a:r>
          </a:p>
          <a:p>
            <a:pPr lvl="1">
              <a:spcBef>
                <a:spcPct val="0"/>
              </a:spcBef>
              <a:spcAft>
                <a:spcPct val="25000"/>
              </a:spcAft>
            </a:pPr>
            <a:r>
              <a:rPr lang="en-US" sz="2600" dirty="0" smtClean="0"/>
              <a:t>Understand the principal service OAM components and capabilities</a:t>
            </a:r>
          </a:p>
        </p:txBody>
      </p:sp>
    </p:spTree>
    <p:extLst>
      <p:ext uri="{BB962C8B-B14F-4D97-AF65-F5344CB8AC3E}">
        <p14:creationId xmlns:p14="http://schemas.microsoft.com/office/powerpoint/2010/main" val="18146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4890"/>
              </p:ext>
            </p:extLst>
          </p:nvPr>
        </p:nvGraphicFramePr>
        <p:xfrm>
          <a:off x="170090" y="928688"/>
          <a:ext cx="8670329" cy="46337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2005"/>
                <a:gridCol w="7228324"/>
              </a:tblGrid>
              <a:tr h="304862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and Framework for Ethernet Service Protection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450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Circuit Emulation Service Definitions, Framework and Requirements in Metro Ethernet Networks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Network Architecture Framework Part 1: Generic Framework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6.1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Services Definitions Phase 2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7.1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EMS-NMS Information Model</a:t>
                      </a:r>
                      <a:r>
                        <a:rPr lang="en-US" sz="1400" baseline="0" dirty="0" smtClean="0"/>
                        <a:t> Phase 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Implementation Agreement for the Emulation of PDH Circuits over Metro Ethernet Networks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Ethernet Services at the UNI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10.2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Ethernet Services Attributes Phase 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11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Requirements and Framework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12.1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Network Architecture Framework Part 2: Ethernet Services Layer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Type 1 Implementation Agreement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Traffic Management Phase 1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for Management of Metro Ethernet Phase 1 Network Elements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Ethernet Local Management Interface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</a:tbl>
          </a:graphicData>
        </a:graphic>
      </p:graphicFrame>
      <p:sp>
        <p:nvSpPr>
          <p:cNvPr id="82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  <a:r>
              <a:rPr lang="en-US" sz="3600" dirty="0" smtClean="0"/>
              <a:t>*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5971401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*Current at time of publication. See MEF web site for official current list, minor updates and superseded work (such as MEF 1 and MEF 5)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For Full Details …</a:t>
            </a:r>
          </a:p>
        </p:txBody>
      </p:sp>
      <p:sp>
        <p:nvSpPr>
          <p:cNvPr id="17411" name="Text Box 61"/>
          <p:cNvSpPr txBox="1">
            <a:spLocks noChangeArrowheads="1"/>
          </p:cNvSpPr>
          <p:nvPr/>
        </p:nvSpPr>
        <p:spPr bwMode="auto">
          <a:xfrm>
            <a:off x="625460" y="1455730"/>
            <a:ext cx="387064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/>
              <a:t>Please visit </a:t>
            </a:r>
            <a:r>
              <a:rPr lang="en-US" b="1" dirty="0" smtClean="0">
                <a:hlinkClick r:id="rId3"/>
              </a:rPr>
              <a:t>www.metroethernetforum.org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Select Information Center on Left Navigation to </a:t>
            </a:r>
            <a:r>
              <a:rPr lang="en-US" b="1" dirty="0"/>
              <a:t>access the full </a:t>
            </a:r>
            <a:r>
              <a:rPr lang="en-US" b="1" dirty="0" smtClean="0"/>
              <a:t>specification and extracted YANG files</a:t>
            </a:r>
            <a:endParaRPr lang="en-US" b="1" dirty="0"/>
          </a:p>
        </p:txBody>
      </p:sp>
      <p:sp>
        <p:nvSpPr>
          <p:cNvPr id="70" name="Rounded Rectangle 69"/>
          <p:cNvSpPr/>
          <p:nvPr/>
        </p:nvSpPr>
        <p:spPr>
          <a:xfrm>
            <a:off x="4799685" y="1531625"/>
            <a:ext cx="3870644" cy="2578537"/>
          </a:xfrm>
          <a:prstGeom prst="roundRect">
            <a:avLst>
              <a:gd name="adj" fmla="val 68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144"/>
          <p:cNvGrpSpPr/>
          <p:nvPr/>
        </p:nvGrpSpPr>
        <p:grpSpPr>
          <a:xfrm>
            <a:off x="5027370" y="2290575"/>
            <a:ext cx="3326779" cy="1667797"/>
            <a:chOff x="2097459" y="4215922"/>
            <a:chExt cx="3930828" cy="1970622"/>
          </a:xfrm>
        </p:grpSpPr>
        <p:pic>
          <p:nvPicPr>
            <p:cNvPr id="72" name="Picture 12" descr="sto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160" y="4263845"/>
              <a:ext cx="533400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3" descr="Large Enterpris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459" y="4393036"/>
              <a:ext cx="577166" cy="86523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6" descr="cloud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8730" y="4263845"/>
              <a:ext cx="2968479" cy="169570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Line 17"/>
            <p:cNvSpPr>
              <a:spLocks noChangeShapeType="1"/>
            </p:cNvSpPr>
            <p:nvPr/>
          </p:nvSpPr>
          <p:spPr bwMode="auto">
            <a:xfrm flipV="1">
              <a:off x="3208525" y="4728858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6" name="Picture 21" descr="Medium Enterpris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515" y="5326375"/>
              <a:ext cx="671772" cy="62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Line 22"/>
            <p:cNvSpPr>
              <a:spLocks noChangeShapeType="1"/>
            </p:cNvSpPr>
            <p:nvPr/>
          </p:nvSpPr>
          <p:spPr bwMode="auto">
            <a:xfrm>
              <a:off x="3208525" y="5262258"/>
              <a:ext cx="1524000" cy="3048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8" name="Picture 23" descr="Remote DSLA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160" y="5554060"/>
              <a:ext cx="457200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 Box 24"/>
            <p:cNvSpPr txBox="1">
              <a:spLocks noChangeArrowheads="1"/>
            </p:cNvSpPr>
            <p:nvPr/>
          </p:nvSpPr>
          <p:spPr bwMode="auto">
            <a:xfrm>
              <a:off x="3619500" y="5098690"/>
              <a:ext cx="18288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000" dirty="0">
                  <a:latin typeface="+mn-lt"/>
                </a:rPr>
                <a:t>Carrier Ethernet Network</a:t>
              </a:r>
            </a:p>
          </p:txBody>
        </p:sp>
        <p:pic>
          <p:nvPicPr>
            <p:cNvPr id="80" name="Picture 25" descr="Remote DSLA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285" y="4945676"/>
              <a:ext cx="457200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29" descr="Remote DSLAM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610" y="4567425"/>
              <a:ext cx="5334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2" descr="Router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725" y="5401602"/>
              <a:ext cx="615065" cy="397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17"/>
            <p:cNvSpPr>
              <a:spLocks noChangeArrowheads="1"/>
            </p:cNvSpPr>
            <p:nvPr/>
          </p:nvSpPr>
          <p:spPr bwMode="auto">
            <a:xfrm>
              <a:off x="4866982" y="4215922"/>
              <a:ext cx="354227" cy="1771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84" name="Rectangle 17"/>
            <p:cNvSpPr>
              <a:spLocks noChangeArrowheads="1"/>
            </p:cNvSpPr>
            <p:nvPr/>
          </p:nvSpPr>
          <p:spPr bwMode="auto">
            <a:xfrm>
              <a:off x="5137400" y="6009430"/>
              <a:ext cx="354227" cy="1771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2405180" y="5297228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6" name="Rectangle 30"/>
            <p:cNvSpPr>
              <a:spLocks noChangeArrowheads="1"/>
            </p:cNvSpPr>
            <p:nvPr/>
          </p:nvSpPr>
          <p:spPr bwMode="auto">
            <a:xfrm>
              <a:off x="5372595" y="5879315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7" name="Rectangle 30"/>
            <p:cNvSpPr>
              <a:spLocks noChangeArrowheads="1"/>
            </p:cNvSpPr>
            <p:nvPr/>
          </p:nvSpPr>
          <p:spPr bwMode="auto">
            <a:xfrm>
              <a:off x="5426840" y="4869275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3205890" y="5326375"/>
              <a:ext cx="1524000" cy="3048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3281785" y="4641185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V="1">
              <a:off x="3434185" y="4719215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1" name="Picture 90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34522" y="4469496"/>
              <a:ext cx="632458" cy="455370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" name="Picture 91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26415" y="5058352"/>
              <a:ext cx="601286" cy="432927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3" name="Picture 92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80288" y="4903617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Picture 93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72645" y="4429891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5" name="Picture 94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81965" y="5388359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6" name="TextBox 95"/>
          <p:cNvSpPr txBox="1"/>
          <p:nvPr/>
        </p:nvSpPr>
        <p:spPr>
          <a:xfrm>
            <a:off x="5103265" y="1986995"/>
            <a:ext cx="144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Carrier Ethernet 2.0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EVPL Services</a:t>
            </a:r>
            <a:endParaRPr lang="en-US" sz="1200" b="1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auto">
          <a:xfrm>
            <a:off x="5470139" y="2668157"/>
            <a:ext cx="299793" cy="1498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UNI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25460" y="2973630"/>
            <a:ext cx="3870644" cy="2656325"/>
          </a:xfrm>
          <a:prstGeom prst="roundRect">
            <a:avLst>
              <a:gd name="adj" fmla="val 68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13757" y="3429000"/>
            <a:ext cx="144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Carrier Ethernet 2.0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EVP-LAN Service</a:t>
            </a:r>
            <a:endParaRPr lang="en-US" sz="1200" b="1" dirty="0">
              <a:solidFill>
                <a:srgbClr val="000000"/>
              </a:solidFill>
              <a:cs typeface="Century Gothic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925214" y="3429000"/>
            <a:ext cx="3494995" cy="2200955"/>
            <a:chOff x="5255055" y="3808475"/>
            <a:chExt cx="3022607" cy="1903471"/>
          </a:xfrm>
        </p:grpSpPr>
        <p:pic>
          <p:nvPicPr>
            <p:cNvPr id="101" name="Picture 3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480" y="3808475"/>
              <a:ext cx="400801" cy="39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6" descr="ServiceProvider Central Offic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900" y="4112055"/>
              <a:ext cx="596505" cy="35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6" descr="cloud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3377" y="4266970"/>
              <a:ext cx="2446987" cy="1302842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Line 11"/>
            <p:cNvSpPr>
              <a:spLocks noChangeShapeType="1"/>
            </p:cNvSpPr>
            <p:nvPr/>
          </p:nvSpPr>
          <p:spPr bwMode="auto">
            <a:xfrm flipV="1">
              <a:off x="6143947" y="4893625"/>
              <a:ext cx="542209" cy="239822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 flipH="1" flipV="1">
              <a:off x="6545270" y="4643319"/>
              <a:ext cx="250098" cy="232229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06" name="Picture 26" descr="Medium Enterpris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485" y="5326375"/>
              <a:ext cx="442177" cy="38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27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361" y="5346306"/>
              <a:ext cx="339919" cy="20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Line 28"/>
            <p:cNvSpPr>
              <a:spLocks noChangeShapeType="1"/>
            </p:cNvSpPr>
            <p:nvPr/>
          </p:nvSpPr>
          <p:spPr bwMode="auto">
            <a:xfrm flipV="1">
              <a:off x="6505465" y="4891359"/>
              <a:ext cx="1247100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09" name="Picture 29" descr="Remote DSLAM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900" y="4263845"/>
              <a:ext cx="396573" cy="23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4" descr="Large Enterprise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055" y="4871005"/>
              <a:ext cx="433084" cy="60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Line 11"/>
            <p:cNvSpPr>
              <a:spLocks noChangeShapeType="1"/>
            </p:cNvSpPr>
            <p:nvPr/>
          </p:nvSpPr>
          <p:spPr bwMode="auto">
            <a:xfrm flipH="1" flipV="1">
              <a:off x="7097567" y="4896298"/>
              <a:ext cx="120649" cy="224916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Line 11"/>
            <p:cNvSpPr>
              <a:spLocks noChangeShapeType="1"/>
            </p:cNvSpPr>
            <p:nvPr/>
          </p:nvSpPr>
          <p:spPr bwMode="auto">
            <a:xfrm flipH="1">
              <a:off x="7520314" y="4585931"/>
              <a:ext cx="113358" cy="293311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13" name="Picture 20" descr="Router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690" y="4491530"/>
              <a:ext cx="414849" cy="2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4" descr="Large Enterprise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038" y="4136660"/>
              <a:ext cx="292471" cy="408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27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31" y="4366646"/>
              <a:ext cx="340645" cy="20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Text Box 34"/>
            <p:cNvSpPr txBox="1">
              <a:spLocks noChangeArrowheads="1"/>
            </p:cNvSpPr>
            <p:nvPr/>
          </p:nvSpPr>
          <p:spPr bwMode="auto">
            <a:xfrm>
              <a:off x="6617614" y="4112967"/>
              <a:ext cx="951082" cy="23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dirty="0">
                  <a:latin typeface="+mn-lt"/>
                </a:rPr>
                <a:t>ISP POP</a:t>
              </a:r>
            </a:p>
          </p:txBody>
        </p:sp>
        <p:sp>
          <p:nvSpPr>
            <p:cNvPr id="117" name="Text Box 39"/>
            <p:cNvSpPr txBox="1">
              <a:spLocks noChangeArrowheads="1"/>
            </p:cNvSpPr>
            <p:nvPr/>
          </p:nvSpPr>
          <p:spPr bwMode="auto">
            <a:xfrm>
              <a:off x="6671163" y="3884370"/>
              <a:ext cx="784847" cy="224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100" dirty="0">
                  <a:latin typeface="+mn-lt"/>
                </a:rPr>
                <a:t>Internet</a:t>
              </a:r>
            </a:p>
          </p:txBody>
        </p:sp>
        <p:sp>
          <p:nvSpPr>
            <p:cNvPr id="118" name="Rectangle 17"/>
            <p:cNvSpPr>
              <a:spLocks noChangeArrowheads="1"/>
            </p:cNvSpPr>
            <p:nvPr/>
          </p:nvSpPr>
          <p:spPr bwMode="auto">
            <a:xfrm>
              <a:off x="7489449" y="4949646"/>
              <a:ext cx="304040" cy="152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119" name="Rectangle 17"/>
            <p:cNvSpPr>
              <a:spLocks noChangeArrowheads="1"/>
            </p:cNvSpPr>
            <p:nvPr/>
          </p:nvSpPr>
          <p:spPr bwMode="auto">
            <a:xfrm>
              <a:off x="5752950" y="5505008"/>
              <a:ext cx="304040" cy="152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pic>
          <p:nvPicPr>
            <p:cNvPr id="120" name="Picture 13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951" y="5113817"/>
              <a:ext cx="339919" cy="20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Rectangle 30"/>
            <p:cNvSpPr>
              <a:spLocks noChangeArrowheads="1"/>
            </p:cNvSpPr>
            <p:nvPr/>
          </p:nvSpPr>
          <p:spPr bwMode="auto">
            <a:xfrm>
              <a:off x="5652185" y="4989940"/>
              <a:ext cx="226188" cy="1049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pic>
          <p:nvPicPr>
            <p:cNvPr id="122" name="Picture 121" descr="uni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5400000">
              <a:off x="6318567" y="4251880"/>
              <a:ext cx="45605" cy="5029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3" name="Line 11"/>
            <p:cNvSpPr>
              <a:spLocks noChangeShapeType="1"/>
            </p:cNvSpPr>
            <p:nvPr/>
          </p:nvSpPr>
          <p:spPr bwMode="auto">
            <a:xfrm flipV="1">
              <a:off x="6253159" y="4893626"/>
              <a:ext cx="542209" cy="239822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24" name="Picture 123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3679" y="5059580"/>
              <a:ext cx="41858" cy="4185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5" name="Picture 124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3581" y="5094992"/>
              <a:ext cx="41858" cy="4185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6" name="Picture 125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38110" y="5022795"/>
              <a:ext cx="452376" cy="325711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7" name="Picture 20" descr="Router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65" y="4109796"/>
            <a:ext cx="655072" cy="39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7" descr="uni-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6317" y="3998426"/>
            <a:ext cx="48400" cy="484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9" name="Picture 17" descr="Router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59" y="4897332"/>
            <a:ext cx="655072" cy="39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Rectangle 30"/>
          <p:cNvSpPr>
            <a:spLocks noChangeArrowheads="1"/>
          </p:cNvSpPr>
          <p:nvPr/>
        </p:nvSpPr>
        <p:spPr bwMode="auto">
          <a:xfrm>
            <a:off x="3674264" y="5414970"/>
            <a:ext cx="261538" cy="1213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CE</a:t>
            </a:r>
          </a:p>
        </p:txBody>
      </p:sp>
      <p:sp>
        <p:nvSpPr>
          <p:cNvPr id="131" name="Rectangle 30"/>
          <p:cNvSpPr>
            <a:spLocks noChangeArrowheads="1"/>
          </p:cNvSpPr>
          <p:nvPr/>
        </p:nvSpPr>
        <p:spPr bwMode="auto">
          <a:xfrm>
            <a:off x="3977234" y="4263845"/>
            <a:ext cx="261538" cy="1213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CE</a:t>
            </a:r>
          </a:p>
        </p:txBody>
      </p:sp>
      <p:sp>
        <p:nvSpPr>
          <p:cNvPr id="132" name="Rectangle 17"/>
          <p:cNvSpPr>
            <a:spLocks noChangeArrowheads="1"/>
          </p:cNvSpPr>
          <p:nvPr/>
        </p:nvSpPr>
        <p:spPr bwMode="auto">
          <a:xfrm>
            <a:off x="3762554" y="3744975"/>
            <a:ext cx="351557" cy="1757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UNI</a:t>
            </a:r>
          </a:p>
        </p:txBody>
      </p:sp>
      <p:sp>
        <p:nvSpPr>
          <p:cNvPr id="133" name="Text Box 24"/>
          <p:cNvSpPr txBox="1">
            <a:spLocks noChangeArrowheads="1"/>
          </p:cNvSpPr>
          <p:nvPr/>
        </p:nvSpPr>
        <p:spPr bwMode="auto">
          <a:xfrm>
            <a:off x="2067464" y="5372681"/>
            <a:ext cx="1547769" cy="18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000" dirty="0">
                <a:latin typeface="+mn-lt"/>
              </a:rPr>
              <a:t>Carrier Ethernet Network</a:t>
            </a:r>
          </a:p>
        </p:txBody>
      </p:sp>
      <p:sp>
        <p:nvSpPr>
          <p:cNvPr id="134" name="Text Box 27"/>
          <p:cNvSpPr txBox="1">
            <a:spLocks noChangeArrowheads="1"/>
          </p:cNvSpPr>
          <p:nvPr/>
        </p:nvSpPr>
        <p:spPr bwMode="auto">
          <a:xfrm>
            <a:off x="4723790" y="4567425"/>
            <a:ext cx="4098330" cy="174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EVC:	</a:t>
            </a:r>
            <a:r>
              <a:rPr lang="en-US" sz="1400" dirty="0" smtClean="0"/>
              <a:t>Ethernet Virtual Connection</a:t>
            </a:r>
          </a:p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UNI:	</a:t>
            </a:r>
            <a:r>
              <a:rPr lang="en-US" sz="1400" dirty="0" smtClean="0"/>
              <a:t>User </a:t>
            </a:r>
            <a:r>
              <a:rPr lang="en-US" sz="1400" dirty="0"/>
              <a:t>Network </a:t>
            </a:r>
            <a:r>
              <a:rPr lang="en-US" sz="1400" dirty="0" smtClean="0"/>
              <a:t>Interface. the physical demarcation point between the responsibility of the Service Provider and </a:t>
            </a:r>
            <a:br>
              <a:rPr lang="en-US" sz="1400" dirty="0" smtClean="0"/>
            </a:br>
            <a:r>
              <a:rPr lang="en-US" sz="1400" dirty="0" smtClean="0"/>
              <a:t>the responsibility of the End-User/Subscriber </a:t>
            </a:r>
          </a:p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CE</a:t>
            </a:r>
            <a:r>
              <a:rPr lang="en-US" sz="1400" dirty="0" smtClean="0"/>
              <a:t>	Customer Equipment</a:t>
            </a:r>
            <a:endParaRPr lang="en-US" sz="1400" dirty="0"/>
          </a:p>
        </p:txBody>
      </p:sp>
      <p:sp>
        <p:nvSpPr>
          <p:cNvPr id="17414" name="Text Box 64"/>
          <p:cNvSpPr txBox="1">
            <a:spLocks noChangeArrowheads="1"/>
          </p:cNvSpPr>
          <p:nvPr/>
        </p:nvSpPr>
        <p:spPr bwMode="auto">
          <a:xfrm>
            <a:off x="1687990" y="3049525"/>
            <a:ext cx="190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400" b="1" dirty="0"/>
              <a:t>E-LAN Service type</a:t>
            </a:r>
          </a:p>
        </p:txBody>
      </p:sp>
      <p:sp>
        <p:nvSpPr>
          <p:cNvPr id="135" name="Text Box 64"/>
          <p:cNvSpPr txBox="1">
            <a:spLocks noChangeArrowheads="1"/>
          </p:cNvSpPr>
          <p:nvPr/>
        </p:nvSpPr>
        <p:spPr bwMode="auto">
          <a:xfrm>
            <a:off x="5710425" y="1607520"/>
            <a:ext cx="190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400" b="1" dirty="0" smtClean="0"/>
              <a:t>E-Line </a:t>
            </a:r>
            <a:r>
              <a:rPr lang="en-US" sz="1400" b="1" dirty="0"/>
              <a:t>Service type</a:t>
            </a:r>
          </a:p>
        </p:txBody>
      </p:sp>
    </p:spTree>
    <p:extLst>
      <p:ext uri="{BB962C8B-B14F-4D97-AF65-F5344CB8AC3E}">
        <p14:creationId xmlns:p14="http://schemas.microsoft.com/office/powerpoint/2010/main" val="2724625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i="1" dirty="0" smtClean="0"/>
              <a:t>Accelerating Worldwide Adoption of </a:t>
            </a:r>
            <a:br>
              <a:rPr lang="en-US" sz="2400" i="1" dirty="0" smtClean="0"/>
            </a:br>
            <a:r>
              <a:rPr lang="en-US" sz="2400" i="1" dirty="0" smtClean="0"/>
              <a:t>Carrier-class Ethernet Networks and Services</a:t>
            </a:r>
            <a:endParaRPr lang="en-US" sz="2400" i="1" dirty="0" smtClean="0">
              <a:solidFill>
                <a:srgbClr val="4D4D4D"/>
              </a:solidFill>
            </a:endParaRPr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066800" y="4937125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www.MetroEthernetForum.org</a:t>
            </a:r>
          </a:p>
        </p:txBody>
      </p:sp>
      <p:pic>
        <p:nvPicPr>
          <p:cNvPr id="64515" name="Picture 21" descr="meflogo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3" y="1255713"/>
            <a:ext cx="25431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0090" y="838200"/>
          <a:ext cx="8803819" cy="432817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48819"/>
                <a:gridCol w="7255000"/>
              </a:tblGrid>
              <a:tr h="175054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458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OAM Framework and Requirements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7" marB="45717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18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Circuit Emulation Services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20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Type 2 Implementation Agreement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1: Link OAM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22.1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Mobile Backhaul Implementation Agreement Phase 2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23.1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 of Service Implementation Agreement Phase 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2: E-LMI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25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3: Service OAM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26.1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/>
                        <a:t>External Network Network Interface (ENNI) </a:t>
                      </a:r>
                      <a:r>
                        <a:rPr lang="en-US" sz="1400" kern="1200" dirty="0" smtClean="0"/>
                        <a:t>–</a:t>
                      </a:r>
                      <a:r>
                        <a:rPr lang="fr-FR" sz="1400" kern="1200" dirty="0" smtClean="0"/>
                        <a:t> Phase 2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27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effectLst/>
                        </a:rPr>
                        <a:t>Abstract Test Suite For UNI Type 2 Part 5: Enhanced UNI </a:t>
                      </a:r>
                      <a:r>
                        <a:rPr lang="fr-FR" sz="1400" dirty="0" err="1" smtClean="0">
                          <a:effectLst/>
                        </a:rPr>
                        <a:t>Attributes</a:t>
                      </a:r>
                      <a:r>
                        <a:rPr lang="fr-FR" sz="1400" dirty="0" smtClean="0">
                          <a:effectLst/>
                        </a:rPr>
                        <a:t> &amp; Part 6: L2CP Handling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28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External Network </a:t>
                      </a:r>
                      <a:r>
                        <a:rPr lang="en-US" sz="1400" dirty="0" err="1" smtClean="0">
                          <a:effectLst/>
                        </a:rPr>
                        <a:t>Network</a:t>
                      </a:r>
                      <a:r>
                        <a:rPr lang="en-US" sz="1400" dirty="0" smtClean="0">
                          <a:effectLst/>
                        </a:rPr>
                        <a:t> Interface (ENNI) Support for UNI Tunnel Access and Virtual UNI</a:t>
                      </a:r>
                      <a:endParaRPr lang="en-US" sz="1400" b="0" dirty="0" smtClean="0"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29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Ethernet Services Constructs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746490"/>
              </p:ext>
            </p:extLst>
          </p:nvPr>
        </p:nvGraphicFramePr>
        <p:xfrm>
          <a:off x="151791" y="1025645"/>
          <a:ext cx="8822120" cy="341377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79902"/>
                <a:gridCol w="7042218"/>
              </a:tblGrid>
              <a:tr h="182518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521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30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Service OAM Fault Management Implementation Agreement 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521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/>
                        <a:t>MEF 31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/>
                        <a:t>Service OAM Fault Management Definition of Managed Objects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for Service Protection Across External Interfaces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33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Ethernet Access Services Definition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Ethernet Access Services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MEF 35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Service OAM Performance Monitoring Implementation Agreement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36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OAM SNMP MIB for Performance Monitoring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MEF</a:t>
                      </a:r>
                      <a:r>
                        <a:rPr lang="en-US" sz="1400" dirty="0" smtClean="0"/>
                        <a:t> 37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 for ENNI</a:t>
                      </a:r>
                    </a:p>
                  </a:txBody>
                  <a:tcPr/>
                </a:tc>
              </a:tr>
              <a:tr h="18250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MEF 38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Service OAM Fault Management YANG Modules Technical</a:t>
                      </a:r>
                      <a:r>
                        <a:rPr lang="en-US" sz="1400" b="1" baseline="0" dirty="0" smtClean="0"/>
                        <a:t> Specification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00">
                        <a:alpha val="40000"/>
                      </a:srgbClr>
                    </a:solidFill>
                  </a:tcPr>
                </a:tc>
              </a:tr>
              <a:tr h="182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Service OAM Performance Monitoring YANG</a:t>
                      </a:r>
                      <a:r>
                        <a:rPr lang="en-US" sz="1400" b="0" baseline="0" dirty="0" smtClean="0"/>
                        <a:t> Modules Technical Specifications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442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304800" y="1447800"/>
            <a:ext cx="81534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FCFD9"/>
              </a:gs>
            </a:gsLst>
            <a:lin ang="0" scaled="1"/>
          </a:gradFill>
          <a:ln w="9525" algn="ctr">
            <a:solidFill>
              <a:srgbClr val="4A4A4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fontAlgn="auto">
              <a:spcAft>
                <a:spcPts val="0"/>
              </a:spcAft>
              <a:defRPr/>
            </a:pPr>
            <a:r>
              <a:rPr lang="en-US" dirty="0" smtClean="0"/>
              <a:t>MEF 38 Specification Overview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657600" y="4038600"/>
            <a:ext cx="132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Standardized Services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04800" y="1905000"/>
            <a:ext cx="1447800" cy="1219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Purpose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752600" y="1905000"/>
            <a:ext cx="6705600" cy="1219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 Implementation Agreement (IA) which provides for Service Operations, Administration, and Maintenance (SOAM) that satisfies and extends the Performance Monitoring (PM) framework and requirements described in MEF 17.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04800" y="3124200"/>
            <a:ext cx="1447800" cy="13716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Audience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752600" y="3124200"/>
            <a:ext cx="6705600" cy="13716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All, since it provides the fundamentals required to deliver Carrier Ethernet services.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828800" y="1447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4A4A4A"/>
                </a:solidFill>
                <a:latin typeface="Calibri" pitchFamily="34" charset="0"/>
              </a:rPr>
              <a:t>Service OAM </a:t>
            </a:r>
            <a:r>
              <a:rPr lang="en-US" b="1" dirty="0" smtClean="0">
                <a:solidFill>
                  <a:srgbClr val="4A4A4A"/>
                </a:solidFill>
                <a:latin typeface="Calibri" pitchFamily="34" charset="0"/>
              </a:rPr>
              <a:t>Fault Management YANG Modules Technical Spec</a:t>
            </a:r>
            <a:endParaRPr lang="en-US" b="1" dirty="0">
              <a:solidFill>
                <a:srgbClr val="4A4A4A"/>
              </a:solidFill>
              <a:latin typeface="Calibri" pitchFamily="34" charset="0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304800" y="1524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MEF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38</a:t>
            </a: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304800" y="1447800"/>
            <a:ext cx="8153400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799" y="1447800"/>
            <a:ext cx="8441425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FCFD9"/>
              </a:gs>
            </a:gsLst>
            <a:lin ang="0" scaled="1"/>
          </a:gradFill>
          <a:ln w="9525" algn="ctr">
            <a:solidFill>
              <a:srgbClr val="4A4A4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/>
            <a:r>
              <a:rPr lang="en-US" dirty="0" smtClean="0"/>
              <a:t>MEF Specification Overview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657600" y="4038600"/>
            <a:ext cx="132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Standardized Services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04800" y="1905000"/>
            <a:ext cx="1600200" cy="1771651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Purpose</a:t>
            </a:r>
            <a:endParaRPr lang="en-US" b="1" dirty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904999" y="1905001"/>
            <a:ext cx="6841225" cy="177165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pPr algn="l"/>
            <a:r>
              <a:rPr lang="en-US" dirty="0" smtClean="0"/>
              <a:t>Specifies the Fault Management (FM) YANG Modules necessary to implement </a:t>
            </a:r>
            <a:r>
              <a:rPr lang="en-US" dirty="0"/>
              <a:t>Service Operations, </a:t>
            </a:r>
            <a:r>
              <a:rPr lang="en-US" dirty="0" smtClean="0"/>
              <a:t>Administration</a:t>
            </a:r>
            <a:r>
              <a:rPr lang="en-US" dirty="0"/>
              <a:t>, and Maintenance (OAM) </a:t>
            </a:r>
            <a:r>
              <a:rPr lang="en-US" dirty="0" smtClean="0"/>
              <a:t>that satisfies the Service OAM requirements and framework specified </a:t>
            </a:r>
            <a:r>
              <a:rPr lang="en-US" dirty="0"/>
              <a:t>by </a:t>
            </a:r>
            <a:r>
              <a:rPr lang="en-US" dirty="0" smtClean="0"/>
              <a:t>MEF 17, MEF 30, the management objects specified in MEF 7.1, MEF 31,  and the FM </a:t>
            </a:r>
            <a:r>
              <a:rPr lang="en-US" dirty="0"/>
              <a:t>functions </a:t>
            </a:r>
            <a:r>
              <a:rPr lang="en-US" dirty="0" smtClean="0"/>
              <a:t>defined </a:t>
            </a:r>
            <a:r>
              <a:rPr lang="en-US" dirty="0"/>
              <a:t>in </a:t>
            </a:r>
            <a:r>
              <a:rPr lang="en-US" dirty="0" smtClean="0"/>
              <a:t>IEEE 802.1Q </a:t>
            </a:r>
            <a:r>
              <a:rPr lang="en-US" dirty="0"/>
              <a:t>and </a:t>
            </a:r>
            <a:r>
              <a:rPr lang="en-US" dirty="0" smtClean="0"/>
              <a:t>ITU-T Y.1731.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04800" y="3676650"/>
            <a:ext cx="1600200" cy="10668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Audience</a:t>
            </a:r>
            <a:endParaRPr lang="en-US" b="1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04999" y="3676650"/>
            <a:ext cx="6841225" cy="10668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Applicable to entire Metro Ethernet Market including Service Providers, Access Providers, equipment vendors, and </a:t>
            </a:r>
            <a:r>
              <a:rPr lang="en-US" dirty="0" smtClean="0">
                <a:solidFill>
                  <a:srgbClr val="000000"/>
                </a:solidFill>
              </a:rPr>
              <a:t>EMS/NMS/OSS </a:t>
            </a:r>
            <a:r>
              <a:rPr lang="en-US" dirty="0">
                <a:solidFill>
                  <a:srgbClr val="000000"/>
                </a:solidFill>
              </a:rPr>
              <a:t>vendors to </a:t>
            </a:r>
            <a:r>
              <a:rPr lang="en-US" dirty="0" smtClean="0">
                <a:solidFill>
                  <a:srgbClr val="000000"/>
                </a:solidFill>
              </a:rPr>
              <a:t>provision and monitor </a:t>
            </a:r>
            <a:r>
              <a:rPr lang="en-US" dirty="0">
                <a:solidFill>
                  <a:srgbClr val="000000"/>
                </a:solidFill>
              </a:rPr>
              <a:t>equipment that is MEF </a:t>
            </a:r>
            <a:r>
              <a:rPr lang="en-US" dirty="0" smtClean="0">
                <a:solidFill>
                  <a:srgbClr val="000000"/>
                </a:solidFill>
              </a:rPr>
              <a:t>compatible.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04800" y="1447800"/>
            <a:ext cx="81534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4A4A4A"/>
                </a:solidFill>
              </a:rPr>
              <a:t>MEF </a:t>
            </a:r>
            <a:r>
              <a:rPr lang="en-US" b="1" dirty="0" smtClean="0">
                <a:solidFill>
                  <a:srgbClr val="4A4A4A"/>
                </a:solidFill>
              </a:rPr>
              <a:t>38 - Service OAM Fault Management YANG Modules Technical Specification</a:t>
            </a:r>
            <a:r>
              <a:rPr lang="en-US" dirty="0" smtClean="0"/>
              <a:t> </a:t>
            </a:r>
            <a:endParaRPr lang="en-US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304799" y="1447799"/>
            <a:ext cx="8441425" cy="32956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42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Overview of MEF 38</a:t>
            </a:r>
          </a:p>
        </p:txBody>
      </p:sp>
      <p:sp>
        <p:nvSpPr>
          <p:cNvPr id="23554" name="Subtitle 3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F CE 2.0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6950</TotalTime>
  <Words>2231</Words>
  <Application>Microsoft Office PowerPoint</Application>
  <PresentationFormat>On-screen Show (4:3)</PresentationFormat>
  <Paragraphs>452</Paragraphs>
  <Slides>41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MEF CE 2.0 layout</vt:lpstr>
      <vt:lpstr>Introducing the  Specifications of the MEF</vt:lpstr>
      <vt:lpstr>MEF Reference Presentations</vt:lpstr>
      <vt:lpstr> Outline</vt:lpstr>
      <vt:lpstr> Approved MEF Specifications*</vt:lpstr>
      <vt:lpstr> Approved MEF Specifications</vt:lpstr>
      <vt:lpstr> Approved MEF Specifications</vt:lpstr>
      <vt:lpstr>MEF 38 Specification Overview</vt:lpstr>
      <vt:lpstr>MEF Specification Overview</vt:lpstr>
      <vt:lpstr>Overview of MEF 38</vt:lpstr>
      <vt:lpstr>About MEF 38</vt:lpstr>
      <vt:lpstr>Service OAM</vt:lpstr>
      <vt:lpstr>MEF 38 - In Scope/Out of Scope</vt:lpstr>
      <vt:lpstr>Terminology and Concepts</vt:lpstr>
      <vt:lpstr> Relationship with other Specifications</vt:lpstr>
      <vt:lpstr>MEF Service Lifecycle and SOAM</vt:lpstr>
      <vt:lpstr>MEF Specification Section Review</vt:lpstr>
      <vt:lpstr>Introducing MEF 38</vt:lpstr>
      <vt:lpstr>Overview of NETCONF</vt:lpstr>
      <vt:lpstr>Overview of YANG</vt:lpstr>
      <vt:lpstr>Why Not SNMP for Configuration?</vt:lpstr>
      <vt:lpstr>Management Framework</vt:lpstr>
      <vt:lpstr>SOAM CFM YANG Module Overview</vt:lpstr>
      <vt:lpstr>SOAM FM YANG Module Overview</vt:lpstr>
      <vt:lpstr>YANG Module Details</vt:lpstr>
      <vt:lpstr>mef-cfm.yang Module Details</vt:lpstr>
      <vt:lpstr>mef-cfm.yang Module Details</vt:lpstr>
      <vt:lpstr>mef-cfm.yang Module Details</vt:lpstr>
      <vt:lpstr>mef-cfm.yang Module Details</vt:lpstr>
      <vt:lpstr>mef-cfm.yang Module Details</vt:lpstr>
      <vt:lpstr>mef-cfm.yang Module Details</vt:lpstr>
      <vt:lpstr>mef-cfm.yang Module Details</vt:lpstr>
      <vt:lpstr>mef-cfm.yang Module Details</vt:lpstr>
      <vt:lpstr>mef-cfm.yang Module Details</vt:lpstr>
      <vt:lpstr>mef-cfm.yang Module Details</vt:lpstr>
      <vt:lpstr>mef-cfm.yang Module Details</vt:lpstr>
      <vt:lpstr>Summary</vt:lpstr>
      <vt:lpstr>Summary MEF 38</vt:lpstr>
      <vt:lpstr> Related Specifications</vt:lpstr>
      <vt:lpstr>Final Word</vt:lpstr>
      <vt:lpstr>For Full Details …</vt:lpstr>
      <vt:lpstr>Accelerating Worldwide Adoption of  Carrier-class Ethernet Networks and Services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mark.fishburn</dc:creator>
  <cp:lastModifiedBy>mark</cp:lastModifiedBy>
  <cp:revision>448</cp:revision>
  <dcterms:created xsi:type="dcterms:W3CDTF">2012-02-21T02:53:11Z</dcterms:created>
  <dcterms:modified xsi:type="dcterms:W3CDTF">2012-11-21T16:15:32Z</dcterms:modified>
</cp:coreProperties>
</file>