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2" r:id="rId3"/>
    <p:sldId id="259" r:id="rId4"/>
    <p:sldId id="260" r:id="rId5"/>
    <p:sldId id="261" r:id="rId6"/>
    <p:sldId id="293" r:id="rId7"/>
    <p:sldId id="263" r:id="rId8"/>
    <p:sldId id="294" r:id="rId9"/>
    <p:sldId id="265" r:id="rId10"/>
    <p:sldId id="295" r:id="rId11"/>
    <p:sldId id="296" r:id="rId12"/>
    <p:sldId id="297" r:id="rId13"/>
    <p:sldId id="335" r:id="rId14"/>
    <p:sldId id="267" r:id="rId15"/>
    <p:sldId id="299" r:id="rId16"/>
    <p:sldId id="308" r:id="rId17"/>
    <p:sldId id="309" r:id="rId18"/>
    <p:sldId id="307" r:id="rId19"/>
    <p:sldId id="301" r:id="rId20"/>
    <p:sldId id="310" r:id="rId21"/>
    <p:sldId id="312" r:id="rId22"/>
    <p:sldId id="336" r:id="rId23"/>
    <p:sldId id="287" r:id="rId24"/>
    <p:sldId id="304" r:id="rId25"/>
    <p:sldId id="288" r:id="rId26"/>
    <p:sldId id="303" r:id="rId27"/>
    <p:sldId id="302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B9"/>
    <a:srgbClr val="5353D5"/>
    <a:srgbClr val="7272DC"/>
    <a:srgbClr val="7979B9"/>
    <a:srgbClr val="9595C7"/>
    <a:srgbClr val="AFAFD5"/>
    <a:srgbClr val="BBBBDB"/>
    <a:srgbClr val="D0D0E6"/>
    <a:srgbClr val="EEEEF6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95058" autoAdjust="0"/>
  </p:normalViewPr>
  <p:slideViewPr>
    <p:cSldViewPr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FC5DD-F2EB-4B48-AA94-28D8AB6534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BFF6-F792-481E-97B8-0CE26CD5F0DD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section goes into further detail in detailing the defined Service Attributes and parameters requirement and recommendations as specified for each of the defined services: EPL, EVPL and E-LAN.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(Refer to the Specs and the accompanying Ethernet Service Description document for more details)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F972C-BEED-4A23-A0CF-3BCF617CC0D9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09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b="1" dirty="0" smtClean="0"/>
              <a:t>MEF 39: Service OAM Performance Monitoring YANG Module</a:t>
            </a:r>
            <a:br>
              <a:rPr lang="en-US" sz="2600" b="1" dirty="0" smtClean="0"/>
            </a:br>
            <a:r>
              <a:rPr lang="en-US" sz="2600" b="1" dirty="0" smtClean="0"/>
              <a:t>Technical Specification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32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MEF 39 - In Scope/Out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MEF 39 requirements are primarily driven by MEF 35 and leverage the OAM functions &amp; managed objects defined by MEF 7.1, and ITU-T Y.1731</a:t>
            </a:r>
          </a:p>
          <a:p>
            <a:r>
              <a:rPr lang="en-US" dirty="0" smtClean="0"/>
              <a:t>Managed objects to perform Performance Monitoring functions such as loss and delay measurements and threshold crossing alerts are covered in this Technical Specification</a:t>
            </a:r>
          </a:p>
          <a:p>
            <a:r>
              <a:rPr lang="en-US" dirty="0" smtClean="0"/>
              <a:t>SOAM Fault Management YANG capabilities are covered in MEF 38</a:t>
            </a:r>
          </a:p>
        </p:txBody>
      </p:sp>
    </p:spTree>
    <p:extLst>
      <p:ext uri="{BB962C8B-B14F-4D97-AF65-F5344CB8AC3E}">
        <p14:creationId xmlns:p14="http://schemas.microsoft.com/office/powerpoint/2010/main" val="29683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Concepts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6789" y="1112807"/>
            <a:ext cx="8153400" cy="4572000"/>
          </a:xfrm>
        </p:spPr>
        <p:txBody>
          <a:bodyPr/>
          <a:lstStyle/>
          <a:p>
            <a:r>
              <a:rPr lang="en-US" sz="2400" dirty="0" smtClean="0"/>
              <a:t>MEF 39 adheres to MEF 30 &amp; 35 terminology:</a:t>
            </a:r>
          </a:p>
          <a:p>
            <a:pPr lvl="1"/>
            <a:r>
              <a:rPr lang="en-US" sz="2000" dirty="0" smtClean="0"/>
              <a:t>Refer to MEF 30 for ME, MEG, MEP, MIP, MEG Level, MEG </a:t>
            </a:r>
            <a:r>
              <a:rPr lang="en-US" sz="2000" dirty="0" err="1" smtClean="0"/>
              <a:t>CoS</a:t>
            </a:r>
            <a:endParaRPr lang="en-US" sz="2000" dirty="0" smtClean="0"/>
          </a:p>
          <a:p>
            <a:pPr lvl="1"/>
            <a:r>
              <a:rPr lang="en-US" sz="2000" dirty="0"/>
              <a:t>Refer to MEF 35 for Single-Ended, Dual-Ended, one-way, two-way,  PM Function, PM Session, PM Solution, PM Tool,  Controller MEP, Responder MEP,  Measurement Bin, and Measurement </a:t>
            </a:r>
            <a:r>
              <a:rPr lang="en-US" sz="2000" dirty="0" smtClean="0"/>
              <a:t>Interval</a:t>
            </a:r>
          </a:p>
          <a:p>
            <a:r>
              <a:rPr lang="en-US" sz="2400" dirty="0" smtClean="0"/>
              <a:t>MEF 38 introduces protocol specific terminology</a:t>
            </a:r>
          </a:p>
          <a:p>
            <a:pPr lvl="1"/>
            <a:r>
              <a:rPr lang="en-US" sz="2000" dirty="0" smtClean="0"/>
              <a:t>Network Configuration Protocol (NETCONF)</a:t>
            </a:r>
          </a:p>
          <a:p>
            <a:pPr lvl="1"/>
            <a:r>
              <a:rPr lang="en-US" sz="2000" dirty="0" smtClean="0"/>
              <a:t>NETCONF Client/Server</a:t>
            </a:r>
          </a:p>
          <a:p>
            <a:pPr lvl="1"/>
            <a:r>
              <a:rPr lang="en-US" sz="2000" dirty="0" smtClean="0"/>
              <a:t>YANG Data Modeling Language and Modules</a:t>
            </a:r>
          </a:p>
          <a:p>
            <a:pPr lvl="1"/>
            <a:r>
              <a:rPr lang="en-US" sz="2000" dirty="0" smtClean="0"/>
              <a:t>Element/Network Management System (EMS/NMS)</a:t>
            </a:r>
          </a:p>
          <a:p>
            <a:pPr lvl="1"/>
            <a:r>
              <a:rPr lang="en-US" sz="2000" dirty="0"/>
              <a:t>Operations Support System (OSS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Remote Procedure Call (RPC)</a:t>
            </a:r>
          </a:p>
          <a:p>
            <a:pPr lvl="1"/>
            <a:r>
              <a:rPr lang="en-US" sz="2000" dirty="0" smtClean="0"/>
              <a:t>Extensible Markup Language (XML)</a:t>
            </a:r>
          </a:p>
          <a:p>
            <a:pPr lvl="1"/>
            <a:r>
              <a:rPr lang="en-US" sz="2000" dirty="0" smtClean="0"/>
              <a:t>Secure Shell (SSH)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36200" y="6161220"/>
            <a:ext cx="552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MEF 30 &amp; 35 aligns with terminology found in ITU Y.1731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50838" indent="-350838" eaLnBrk="1" hangingPunct="1"/>
            <a:r>
              <a:rPr lang="en-US" dirty="0" smtClean="0"/>
              <a:t>	Relationship with other Specifications</a:t>
            </a:r>
          </a:p>
        </p:txBody>
      </p:sp>
      <p:pic>
        <p:nvPicPr>
          <p:cNvPr id="3" name="Content Placeholder 2" descr="YANG Structure ME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7" r="-12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9107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MEF Service Lifecycle and SOAM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45985" y="848570"/>
            <a:ext cx="8550565" cy="5460805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4512" y="1561067"/>
            <a:ext cx="7422341" cy="368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2064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06366" y="879896"/>
            <a:ext cx="2834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Network </a:t>
            </a:r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775" y="5555409"/>
            <a:ext cx="8272555" cy="500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Performance Management is use to monitor the service</a:t>
            </a:r>
          </a:p>
        </p:txBody>
      </p:sp>
    </p:spTree>
    <p:extLst>
      <p:ext uri="{BB962C8B-B14F-4D97-AF65-F5344CB8AC3E}">
        <p14:creationId xmlns:p14="http://schemas.microsoft.com/office/powerpoint/2010/main" val="6588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MEF Specification Section Review</a:t>
            </a:r>
          </a:p>
        </p:txBody>
      </p:sp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Introducing MEF 39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The presentation is broken into sections:</a:t>
            </a:r>
          </a:p>
          <a:p>
            <a:pPr lvl="1" eaLnBrk="1" hangingPunct="1"/>
            <a:r>
              <a:rPr lang="en-US" dirty="0" smtClean="0"/>
              <a:t>Overview of NETCONF and YANG  </a:t>
            </a:r>
            <a:endParaRPr lang="en-US" dirty="0"/>
          </a:p>
          <a:p>
            <a:pPr lvl="1" eaLnBrk="1" hangingPunct="1"/>
            <a:r>
              <a:rPr lang="en-US" dirty="0"/>
              <a:t>Network Management Concepts/Topologies</a:t>
            </a:r>
          </a:p>
          <a:p>
            <a:pPr lvl="1" eaLnBrk="1" hangingPunct="1"/>
            <a:r>
              <a:rPr lang="en-US" dirty="0" smtClean="0"/>
              <a:t>Overview of </a:t>
            </a:r>
            <a:r>
              <a:rPr lang="en-US" dirty="0"/>
              <a:t>P</a:t>
            </a:r>
            <a:r>
              <a:rPr lang="en-US" dirty="0" smtClean="0"/>
              <a:t>M Module</a:t>
            </a:r>
            <a:endParaRPr lang="en-US" dirty="0"/>
          </a:p>
          <a:p>
            <a:pPr lvl="1" eaLnBrk="1" hangingPunct="1"/>
            <a:r>
              <a:rPr lang="en-US" dirty="0" smtClean="0"/>
              <a:t>Detailed YANG Tree output</a:t>
            </a:r>
          </a:p>
          <a:p>
            <a:pPr lvl="1" eaLnBrk="1" hangingPunct="1"/>
            <a:r>
              <a:rPr lang="en-US" dirty="0" smtClean="0"/>
              <a:t>Summary</a:t>
            </a:r>
            <a:endParaRPr lang="en-US" dirty="0"/>
          </a:p>
          <a:p>
            <a:pPr lvl="1" eaLnBrk="1" hangingPunct="1"/>
            <a:r>
              <a:rPr lang="en-US" dirty="0"/>
              <a:t>Where to find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21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Overview of NETCONF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r>
              <a:rPr lang="en-US" dirty="0"/>
              <a:t>NETCONF is an IETF network management protocol designed to manage </a:t>
            </a:r>
            <a:r>
              <a:rPr lang="en-US" dirty="0" smtClean="0"/>
              <a:t>configuration:</a:t>
            </a:r>
          </a:p>
          <a:p>
            <a:pPr lvl="1"/>
            <a:r>
              <a:rPr lang="en-US" dirty="0"/>
              <a:t>Distinction between configuration and state </a:t>
            </a:r>
            <a:r>
              <a:rPr lang="en-US" dirty="0" smtClean="0"/>
              <a:t>data </a:t>
            </a:r>
          </a:p>
          <a:p>
            <a:pPr lvl="1"/>
            <a:r>
              <a:rPr lang="en-US" dirty="0"/>
              <a:t>Multiple configuration data stores:</a:t>
            </a:r>
          </a:p>
          <a:p>
            <a:pPr lvl="2"/>
            <a:r>
              <a:rPr lang="en-US" dirty="0"/>
              <a:t>Candidate, </a:t>
            </a:r>
            <a:r>
              <a:rPr lang="en-US" dirty="0" smtClean="0"/>
              <a:t>Running</a:t>
            </a:r>
            <a:r>
              <a:rPr lang="en-US" dirty="0"/>
              <a:t>, S</a:t>
            </a:r>
            <a:r>
              <a:rPr lang="en-US" dirty="0" smtClean="0"/>
              <a:t>tartup</a:t>
            </a:r>
          </a:p>
          <a:p>
            <a:pPr lvl="1"/>
            <a:r>
              <a:rPr lang="en-US" dirty="0"/>
              <a:t>Configuration change validations</a:t>
            </a:r>
          </a:p>
          <a:p>
            <a:pPr lvl="1"/>
            <a:r>
              <a:rPr lang="en-US" dirty="0"/>
              <a:t>Configuration change transactions </a:t>
            </a:r>
          </a:p>
          <a:p>
            <a:pPr lvl="1"/>
            <a:r>
              <a:rPr lang="en-US" dirty="0"/>
              <a:t>Selective data retrieval with filtering</a:t>
            </a:r>
          </a:p>
          <a:p>
            <a:pPr lvl="1"/>
            <a:r>
              <a:rPr lang="en-US" dirty="0"/>
              <a:t>Extensible Remote Procedure Call (RPC) </a:t>
            </a:r>
            <a:r>
              <a:rPr lang="en-US" dirty="0" smtClean="0"/>
              <a:t>mechanism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5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Overview of YANG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r>
              <a:rPr lang="en-US" dirty="0"/>
              <a:t>YANG is a data modeling language for NETCONF:</a:t>
            </a:r>
            <a:endParaRPr lang="en-US" dirty="0" smtClean="0"/>
          </a:p>
          <a:p>
            <a:pPr lvl="1"/>
            <a:r>
              <a:rPr lang="en-US" dirty="0"/>
              <a:t>Human readable, and easy to learn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/>
              <a:t>Hierarchical configuration data </a:t>
            </a:r>
            <a:r>
              <a:rPr lang="en-US" dirty="0" smtClean="0"/>
              <a:t>models</a:t>
            </a:r>
          </a:p>
          <a:p>
            <a:pPr lvl="1"/>
            <a:r>
              <a:rPr lang="en-US" dirty="0"/>
              <a:t>Reusable types and groupings (structured </a:t>
            </a:r>
            <a:r>
              <a:rPr lang="en-US" dirty="0" smtClean="0"/>
              <a:t>types) </a:t>
            </a:r>
            <a:endParaRPr lang="en-US" dirty="0"/>
          </a:p>
          <a:p>
            <a:pPr lvl="1"/>
            <a:r>
              <a:rPr lang="en-US" dirty="0"/>
              <a:t>Extensibility through augmentation </a:t>
            </a:r>
            <a:r>
              <a:rPr lang="en-US" dirty="0" smtClean="0"/>
              <a:t>mechanism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Supports definition of operations (</a:t>
            </a:r>
            <a:r>
              <a:rPr lang="en-US" dirty="0" smtClean="0"/>
              <a:t>RPCs)</a:t>
            </a:r>
          </a:p>
          <a:p>
            <a:pPr lvl="1"/>
            <a:r>
              <a:rPr lang="en-US" dirty="0"/>
              <a:t>Formal constraints for configuration </a:t>
            </a:r>
            <a:r>
              <a:rPr lang="en-US" dirty="0" smtClean="0"/>
              <a:t>validation</a:t>
            </a:r>
          </a:p>
          <a:p>
            <a:pPr lvl="1"/>
            <a:r>
              <a:rPr lang="en-US" dirty="0"/>
              <a:t>Data modularity through modules and sub-</a:t>
            </a:r>
            <a:r>
              <a:rPr lang="en-US" dirty="0" smtClean="0"/>
              <a:t>modules</a:t>
            </a:r>
          </a:p>
          <a:p>
            <a:pPr lvl="1"/>
            <a:r>
              <a:rPr lang="en-US" dirty="0"/>
              <a:t>Well defined versioning </a:t>
            </a:r>
            <a:r>
              <a:rPr lang="en-US" dirty="0" smtClean="0"/>
              <a:t>rules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5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SNMP for Configuration?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35839"/>
              </p:ext>
            </p:extLst>
          </p:nvPr>
        </p:nvGraphicFramePr>
        <p:xfrm>
          <a:off x="443146" y="1770356"/>
          <a:ext cx="8238478" cy="235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239"/>
                <a:gridCol w="4119239"/>
              </a:tblGrid>
              <a:tr h="386292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Drawback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Stateless,</a:t>
                      </a:r>
                      <a:r>
                        <a:rPr lang="en-US" baseline="0" dirty="0" smtClean="0"/>
                        <a:t> connectionless, single attribute get and set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practical for complex,</a:t>
                      </a:r>
                      <a:r>
                        <a:rPr lang="en-US" baseline="0" dirty="0" smtClean="0"/>
                        <a:t> multi-device configuration changes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difference between configuration and state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support for backup and restore</a:t>
                      </a:r>
                      <a:endParaRPr lang="en-US" dirty="0"/>
                    </a:p>
                  </a:txBody>
                  <a:tcPr/>
                </a:tc>
              </a:tr>
              <a:tr h="386292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-centric (table-driven) view of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mismatch</a:t>
                      </a:r>
                      <a:r>
                        <a:rPr lang="en-US" baseline="0" dirty="0" smtClean="0"/>
                        <a:t> with task-oriented world of configuration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268" y="4473309"/>
            <a:ext cx="8247356" cy="12003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NETCONF specifically </a:t>
            </a:r>
            <a:r>
              <a:rPr lang="en-US" sz="2400" u="sng" dirty="0" smtClean="0"/>
              <a:t>not</a:t>
            </a:r>
            <a:r>
              <a:rPr lang="en-US" sz="2400" dirty="0" smtClean="0"/>
              <a:t> meant to </a:t>
            </a:r>
            <a:r>
              <a:rPr lang="en-US" sz="2400" b="1" dirty="0" smtClean="0"/>
              <a:t>replace</a:t>
            </a:r>
            <a:r>
              <a:rPr lang="en-US" sz="2400" dirty="0" smtClean="0"/>
              <a:t> SNMP in general but to </a:t>
            </a:r>
            <a:r>
              <a:rPr lang="en-US" sz="2400" b="1" dirty="0" smtClean="0"/>
              <a:t>significantly improve</a:t>
            </a:r>
            <a:r>
              <a:rPr lang="en-US" sz="2400" dirty="0" smtClean="0"/>
              <a:t> in the area of configuration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3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0" y="795697"/>
            <a:ext cx="5885785" cy="36199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Framework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15217" y="4415635"/>
            <a:ext cx="7972425" cy="2049165"/>
            <a:chOff x="406" y="1740"/>
            <a:chExt cx="5022" cy="2152"/>
          </a:xfrm>
        </p:grpSpPr>
        <p:sp>
          <p:nvSpPr>
            <p:cNvPr id="589881" name="Line 57"/>
            <p:cNvSpPr>
              <a:spLocks noChangeShapeType="1"/>
            </p:cNvSpPr>
            <p:nvPr/>
          </p:nvSpPr>
          <p:spPr bwMode="auto">
            <a:xfrm>
              <a:off x="542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2" name="Line 58"/>
            <p:cNvSpPr>
              <a:spLocks noChangeShapeType="1"/>
            </p:cNvSpPr>
            <p:nvPr/>
          </p:nvSpPr>
          <p:spPr bwMode="auto">
            <a:xfrm>
              <a:off x="493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3" name="Line 59"/>
            <p:cNvSpPr>
              <a:spLocks noChangeShapeType="1"/>
            </p:cNvSpPr>
            <p:nvPr/>
          </p:nvSpPr>
          <p:spPr bwMode="auto">
            <a:xfrm>
              <a:off x="43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4" name="Line 60"/>
            <p:cNvSpPr>
              <a:spLocks noChangeShapeType="1"/>
            </p:cNvSpPr>
            <p:nvPr/>
          </p:nvSpPr>
          <p:spPr bwMode="auto">
            <a:xfrm>
              <a:off x="3004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5" name="Line 61"/>
            <p:cNvSpPr>
              <a:spLocks noChangeShapeType="1"/>
            </p:cNvSpPr>
            <p:nvPr/>
          </p:nvSpPr>
          <p:spPr bwMode="auto">
            <a:xfrm>
              <a:off x="269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6" name="Line 62"/>
            <p:cNvSpPr>
              <a:spLocks noChangeShapeType="1"/>
            </p:cNvSpPr>
            <p:nvPr/>
          </p:nvSpPr>
          <p:spPr bwMode="auto">
            <a:xfrm>
              <a:off x="16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7" name="Line 63"/>
            <p:cNvSpPr>
              <a:spLocks noChangeShapeType="1"/>
            </p:cNvSpPr>
            <p:nvPr/>
          </p:nvSpPr>
          <p:spPr bwMode="auto">
            <a:xfrm>
              <a:off x="97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8" name="Line 64"/>
            <p:cNvSpPr>
              <a:spLocks noChangeShapeType="1"/>
            </p:cNvSpPr>
            <p:nvPr/>
          </p:nvSpPr>
          <p:spPr bwMode="auto">
            <a:xfrm>
              <a:off x="40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19" name="Line 95"/>
            <p:cNvSpPr>
              <a:spLocks noChangeShapeType="1"/>
            </p:cNvSpPr>
            <p:nvPr/>
          </p:nvSpPr>
          <p:spPr bwMode="auto">
            <a:xfrm>
              <a:off x="1235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20" name="Line 96"/>
            <p:cNvSpPr>
              <a:spLocks noChangeShapeType="1"/>
            </p:cNvSpPr>
            <p:nvPr/>
          </p:nvSpPr>
          <p:spPr bwMode="auto">
            <a:xfrm>
              <a:off x="4742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839" name="Rectangle 2"/>
          <p:cNvSpPr>
            <a:spLocks noChangeArrowheads="1"/>
          </p:cNvSpPr>
          <p:nvPr/>
        </p:nvSpPr>
        <p:spPr bwMode="auto">
          <a:xfrm>
            <a:off x="642938" y="4498678"/>
            <a:ext cx="7972425" cy="979487"/>
          </a:xfrm>
          <a:prstGeom prst="rect">
            <a:avLst/>
          </a:prstGeom>
          <a:solidFill>
            <a:srgbClr val="CCFFC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0" name="Rectangle 3"/>
          <p:cNvSpPr>
            <a:spLocks noChangeArrowheads="1"/>
          </p:cNvSpPr>
          <p:nvPr/>
        </p:nvSpPr>
        <p:spPr bwMode="auto">
          <a:xfrm>
            <a:off x="642938" y="5475788"/>
            <a:ext cx="7972425" cy="989012"/>
          </a:xfrm>
          <a:prstGeom prst="rect">
            <a:avLst/>
          </a:prstGeom>
          <a:solidFill>
            <a:srgbClr val="CCFFFF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1" name="Line 6"/>
          <p:cNvSpPr>
            <a:spLocks noChangeShapeType="1"/>
          </p:cNvSpPr>
          <p:nvPr/>
        </p:nvSpPr>
        <p:spPr bwMode="auto">
          <a:xfrm>
            <a:off x="1554163" y="5098690"/>
            <a:ext cx="62690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48" name="Line 13"/>
          <p:cNvSpPr>
            <a:spLocks noChangeShapeType="1"/>
          </p:cNvSpPr>
          <p:nvPr/>
        </p:nvSpPr>
        <p:spPr bwMode="auto">
          <a:xfrm>
            <a:off x="2533650" y="6313010"/>
            <a:ext cx="1752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5" name="Line 20"/>
          <p:cNvSpPr>
            <a:spLocks noChangeShapeType="1"/>
          </p:cNvSpPr>
          <p:nvPr/>
        </p:nvSpPr>
        <p:spPr bwMode="auto">
          <a:xfrm>
            <a:off x="4764088" y="6305073"/>
            <a:ext cx="2070100" cy="79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0" name="Text Box 15"/>
          <p:cNvSpPr txBox="1">
            <a:spLocks noChangeArrowheads="1"/>
          </p:cNvSpPr>
          <p:nvPr/>
        </p:nvSpPr>
        <p:spPr bwMode="auto">
          <a:xfrm>
            <a:off x="1584325" y="5460765"/>
            <a:ext cx="661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</a:rPr>
              <a:t>IEEE 802.1ag</a:t>
            </a:r>
            <a:r>
              <a:rPr lang="en-US" dirty="0">
                <a:solidFill>
                  <a:srgbClr val="1E1E1E"/>
                </a:solidFill>
              </a:rPr>
              <a:t>  </a:t>
            </a:r>
            <a:r>
              <a:rPr lang="en-US" sz="1600" dirty="0">
                <a:solidFill>
                  <a:srgbClr val="1E1E1E"/>
                </a:solidFill>
              </a:rPr>
              <a:t>End-to-End</a:t>
            </a:r>
            <a:r>
              <a:rPr lang="en-US" sz="1600" dirty="0"/>
              <a:t> </a:t>
            </a:r>
            <a:r>
              <a:rPr lang="en-US" sz="1700" dirty="0">
                <a:solidFill>
                  <a:srgbClr val="1E1E1E"/>
                </a:solidFill>
                <a:cs typeface="Arial" charset="0"/>
              </a:rPr>
              <a:t>Connectivity Fault Management</a:t>
            </a:r>
          </a:p>
        </p:txBody>
      </p:sp>
      <p:sp>
        <p:nvSpPr>
          <p:cNvPr id="589851" name="Text Box 16"/>
          <p:cNvSpPr txBox="1">
            <a:spLocks noChangeArrowheads="1"/>
          </p:cNvSpPr>
          <p:nvPr/>
        </p:nvSpPr>
        <p:spPr bwMode="auto">
          <a:xfrm>
            <a:off x="2032000" y="4474130"/>
            <a:ext cx="563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</a:rPr>
              <a:t>ITU-T Y.1731</a:t>
            </a:r>
            <a:r>
              <a:rPr lang="en-US" dirty="0"/>
              <a:t>  </a:t>
            </a:r>
            <a:r>
              <a:rPr lang="en-US" sz="1700" dirty="0">
                <a:solidFill>
                  <a:srgbClr val="1E1E1E"/>
                </a:solidFill>
                <a:cs typeface="Arial" charset="0"/>
              </a:rPr>
              <a:t>End-to-End Performance Monitoring</a:t>
            </a:r>
          </a:p>
        </p:txBody>
      </p:sp>
      <p:sp>
        <p:nvSpPr>
          <p:cNvPr id="589857" name="Text Box 16"/>
          <p:cNvSpPr txBox="1">
            <a:spLocks noChangeArrowheads="1"/>
          </p:cNvSpPr>
          <p:nvPr/>
        </p:nvSpPr>
        <p:spPr bwMode="auto">
          <a:xfrm>
            <a:off x="3433575" y="4170550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  <a:cs typeface="Arial" charset="0"/>
              </a:rPr>
              <a:t>Service OAM</a:t>
            </a:r>
          </a:p>
        </p:txBody>
      </p:sp>
      <p:sp>
        <p:nvSpPr>
          <p:cNvPr id="589922" name="Line 21"/>
          <p:cNvSpPr>
            <a:spLocks noChangeShapeType="1"/>
          </p:cNvSpPr>
          <p:nvPr/>
        </p:nvSpPr>
        <p:spPr bwMode="auto">
          <a:xfrm>
            <a:off x="1544638" y="6085325"/>
            <a:ext cx="63103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4" name="Line 6"/>
          <p:cNvSpPr>
            <a:spLocks noChangeShapeType="1"/>
          </p:cNvSpPr>
          <p:nvPr/>
        </p:nvSpPr>
        <p:spPr bwMode="auto">
          <a:xfrm>
            <a:off x="627063" y="4871005"/>
            <a:ext cx="7956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5" name="Line 6"/>
          <p:cNvSpPr>
            <a:spLocks noChangeShapeType="1"/>
          </p:cNvSpPr>
          <p:nvPr/>
        </p:nvSpPr>
        <p:spPr bwMode="auto">
          <a:xfrm>
            <a:off x="2520950" y="5326375"/>
            <a:ext cx="17287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6" name="Line 6"/>
          <p:cNvSpPr>
            <a:spLocks noChangeShapeType="1"/>
          </p:cNvSpPr>
          <p:nvPr/>
        </p:nvSpPr>
        <p:spPr bwMode="auto">
          <a:xfrm>
            <a:off x="4772025" y="5326375"/>
            <a:ext cx="20780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7" name="Line 21"/>
          <p:cNvSpPr>
            <a:spLocks noChangeShapeType="1"/>
          </p:cNvSpPr>
          <p:nvPr/>
        </p:nvSpPr>
        <p:spPr bwMode="auto">
          <a:xfrm>
            <a:off x="663575" y="5857640"/>
            <a:ext cx="79644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0" y="3277210"/>
            <a:ext cx="2579582" cy="986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955" y="2973630"/>
            <a:ext cx="224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NETCONF 4-Layer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32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9" grpId="0" animBg="1"/>
      <p:bldP spid="589840" grpId="0" animBg="1"/>
      <p:bldP spid="589841" grpId="0" animBg="1"/>
      <p:bldP spid="589848" grpId="0" animBg="1"/>
      <p:bldP spid="589855" grpId="0" animBg="1"/>
      <p:bldP spid="589850" grpId="0"/>
      <p:bldP spid="589851" grpId="0"/>
      <p:bldP spid="589857" grpId="0"/>
      <p:bldP spid="589922" grpId="0" animBg="1"/>
      <p:bldP spid="589924" grpId="0" animBg="1"/>
      <p:bldP spid="589925" grpId="0" animBg="1"/>
      <p:bldP spid="589926" grpId="0" animBg="1"/>
      <p:bldP spid="5899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eaLnBrk="1" hangingPunct="1"/>
            <a:r>
              <a:rPr lang="en-US" dirty="0" smtClean="0"/>
              <a:t>	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Approved MEF Specifications</a:t>
            </a:r>
          </a:p>
          <a:p>
            <a:r>
              <a:rPr lang="en-US" sz="2800" dirty="0" smtClean="0"/>
              <a:t>This presentation </a:t>
            </a:r>
          </a:p>
          <a:p>
            <a:r>
              <a:rPr lang="en-US" sz="2800" dirty="0" smtClean="0"/>
              <a:t>About this Specification</a:t>
            </a:r>
          </a:p>
          <a:p>
            <a:r>
              <a:rPr lang="en-US" sz="2800" dirty="0" smtClean="0"/>
              <a:t>In Scope / Out of Scope</a:t>
            </a:r>
          </a:p>
          <a:p>
            <a:r>
              <a:rPr lang="en-US" sz="2800" dirty="0" smtClean="0"/>
              <a:t>Terminology, Concepts &amp; Relationship to other standards</a:t>
            </a:r>
          </a:p>
          <a:p>
            <a:r>
              <a:rPr lang="en-US" sz="2800" dirty="0" smtClean="0"/>
              <a:t>Section Review</a:t>
            </a:r>
          </a:p>
          <a:p>
            <a:pPr lvl="1"/>
            <a:r>
              <a:rPr lang="en-US" sz="2400" dirty="0" smtClean="0"/>
              <a:t>Major topics</a:t>
            </a:r>
          </a:p>
          <a:p>
            <a:pPr lvl="2"/>
            <a:r>
              <a:rPr lang="en-US" dirty="0" smtClean="0"/>
              <a:t>Minor topics</a:t>
            </a:r>
          </a:p>
          <a:p>
            <a:r>
              <a:rPr lang="en-US" sz="2800" dirty="0" smtClean="0"/>
              <a:t>Examples/Use Cases</a:t>
            </a:r>
          </a:p>
          <a:p>
            <a:r>
              <a:rPr lang="en-US" sz="2800" dirty="0" smtClean="0"/>
              <a:t>Summary  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709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eaLnBrk="1" hangingPunct="1"/>
            <a:r>
              <a:rPr lang="en-US" dirty="0" smtClean="0"/>
              <a:t>SOAM </a:t>
            </a:r>
            <a:r>
              <a:rPr lang="en-US" dirty="0"/>
              <a:t>P</a:t>
            </a:r>
            <a:r>
              <a:rPr lang="en-US" dirty="0" smtClean="0"/>
              <a:t>M YANG Module Overview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1000360"/>
            <a:ext cx="5514765" cy="53090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Performance Monitoring </a:t>
            </a:r>
            <a:r>
              <a:rPr lang="en-US" dirty="0">
                <a:solidFill>
                  <a:srgbClr val="4D4D4D"/>
                </a:solidFill>
              </a:rPr>
              <a:t>module </a:t>
            </a:r>
            <a:r>
              <a:rPr lang="en-US" dirty="0" smtClean="0">
                <a:solidFill>
                  <a:srgbClr val="4D4D4D"/>
                </a:solidFill>
              </a:rPr>
              <a:t>augments the CFM MEP with parameters/functions related to SOAM PM</a:t>
            </a:r>
            <a:endParaRPr lang="en-US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Defines Loss Measurement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Defines Delay Measurement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Defines PM Notifications</a:t>
            </a:r>
          </a:p>
        </p:txBody>
      </p:sp>
      <p:pic>
        <p:nvPicPr>
          <p:cNvPr id="3" name="Picture 2" descr="MEF-SOAM-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10" y="772675"/>
            <a:ext cx="2763523" cy="57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YANG Module Details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The </a:t>
            </a:r>
            <a:r>
              <a:rPr lang="en-US" sz="2400" dirty="0" smtClean="0"/>
              <a:t>following slide includes an embedded HTML file which details </a:t>
            </a:r>
            <a:r>
              <a:rPr lang="en-US" sz="2400" dirty="0"/>
              <a:t>the data model </a:t>
            </a:r>
            <a:r>
              <a:rPr lang="en-US" sz="2400" dirty="0" smtClean="0"/>
              <a:t>hierarchy </a:t>
            </a:r>
            <a:r>
              <a:rPr lang="en-US" sz="2400" dirty="0"/>
              <a:t>of the </a:t>
            </a:r>
            <a:r>
              <a:rPr lang="en-US" sz="2400" dirty="0" smtClean="0"/>
              <a:t>module</a:t>
            </a: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Refer to the specification for </a:t>
            </a:r>
            <a:r>
              <a:rPr lang="en-US" sz="2400" dirty="0" smtClean="0"/>
              <a:t>detailed </a:t>
            </a:r>
            <a:r>
              <a:rPr lang="en-US" sz="2400" dirty="0"/>
              <a:t>descriptions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eaLnBrk="1" hangingPunct="1"/>
            <a:r>
              <a:rPr lang="en-US" dirty="0" smtClean="0"/>
              <a:t>Module Details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924465"/>
            <a:ext cx="4326015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/>
              <a:t>Module Tree View Symbol Legend</a:t>
            </a:r>
          </a:p>
          <a:p>
            <a:r>
              <a:rPr lang="en-US" sz="1400" b="1" i="1" dirty="0" err="1" smtClean="0"/>
              <a:t>config</a:t>
            </a:r>
            <a:r>
              <a:rPr lang="en-US" sz="1400" dirty="0" smtClean="0"/>
              <a:t> indicates a configuration node</a:t>
            </a:r>
            <a:endParaRPr lang="en-US" sz="1400" dirty="0"/>
          </a:p>
          <a:p>
            <a:r>
              <a:rPr lang="en-US" sz="1400" b="1" i="1" dirty="0" smtClean="0"/>
              <a:t>no </a:t>
            </a:r>
            <a:r>
              <a:rPr lang="en-US" sz="1400" b="1" i="1" dirty="0" err="1" smtClean="0"/>
              <a:t>config</a:t>
            </a:r>
            <a:r>
              <a:rPr lang="en-US" sz="1400" dirty="0" smtClean="0"/>
              <a:t> indicates operational </a:t>
            </a:r>
            <a:r>
              <a:rPr lang="en-US" sz="1400" dirty="0"/>
              <a:t>state </a:t>
            </a:r>
            <a:r>
              <a:rPr lang="en-US" sz="1400" dirty="0" smtClean="0"/>
              <a:t>data</a:t>
            </a:r>
          </a:p>
          <a:p>
            <a:r>
              <a:rPr lang="en-US" sz="1400" b="1" i="1" dirty="0"/>
              <a:t>[</a:t>
            </a:r>
            <a:r>
              <a:rPr lang="en-US" sz="1400" b="1" i="1" dirty="0" smtClean="0"/>
              <a:t>Brackets] </a:t>
            </a:r>
            <a:r>
              <a:rPr lang="en-US" sz="1400" dirty="0" smtClean="0"/>
              <a:t>enclose &amp; identify </a:t>
            </a:r>
            <a:r>
              <a:rPr lang="en-US" sz="1400" dirty="0"/>
              <a:t>list </a:t>
            </a:r>
            <a:r>
              <a:rPr lang="en-US" sz="1400" dirty="0" smtClean="0"/>
              <a:t>keys</a:t>
            </a:r>
            <a:endParaRPr lang="en-US" sz="1400" dirty="0"/>
          </a:p>
          <a:p>
            <a:r>
              <a:rPr lang="en-US" sz="1400" b="1" i="1" dirty="0" smtClean="0"/>
              <a:t>?</a:t>
            </a:r>
            <a:r>
              <a:rPr lang="en-US" sz="1400" dirty="0" smtClean="0"/>
              <a:t> indicates </a:t>
            </a:r>
            <a:r>
              <a:rPr lang="en-US" sz="1400" dirty="0"/>
              <a:t>optional </a:t>
            </a:r>
            <a:r>
              <a:rPr lang="en-US" sz="1400" dirty="0" smtClean="0"/>
              <a:t>node</a:t>
            </a:r>
            <a:endParaRPr lang="en-US" sz="1400" dirty="0"/>
          </a:p>
          <a:p>
            <a:r>
              <a:rPr lang="en-US" sz="1400" b="1" i="1" dirty="0"/>
              <a:t>(</a:t>
            </a:r>
            <a:r>
              <a:rPr lang="en-US" sz="1400" b="1" i="1" dirty="0" smtClean="0"/>
              <a:t>Parentheses)</a:t>
            </a:r>
            <a:r>
              <a:rPr lang="en-US" sz="1400" dirty="0" smtClean="0"/>
              <a:t> </a:t>
            </a:r>
            <a:r>
              <a:rPr lang="en-US" sz="1400" dirty="0"/>
              <a:t>enclose choice and case </a:t>
            </a:r>
            <a:r>
              <a:rPr lang="en-US" sz="1400" dirty="0" smtClean="0"/>
              <a:t>nodes</a:t>
            </a:r>
            <a:endParaRPr lang="en-US" sz="1400" dirty="0"/>
          </a:p>
          <a:p>
            <a:r>
              <a:rPr lang="en-US" sz="1400" dirty="0"/>
              <a:t>case nodes are marked with a </a:t>
            </a:r>
            <a:r>
              <a:rPr lang="en-US" sz="1400" b="1" i="1" dirty="0"/>
              <a:t>colon </a:t>
            </a:r>
            <a:r>
              <a:rPr lang="en-US" sz="1400" b="1" i="1" dirty="0" smtClean="0"/>
              <a:t>:</a:t>
            </a:r>
          </a:p>
          <a:p>
            <a:r>
              <a:rPr lang="en-US" sz="1400" dirty="0" smtClean="0"/>
              <a:t>Leaf nodes are followed by their data type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2905431"/>
            <a:ext cx="4326015" cy="16619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/>
              <a:t>Remote Procedure Calls (RPCs)</a:t>
            </a:r>
          </a:p>
          <a:p>
            <a:r>
              <a:rPr lang="en-US" sz="1400" dirty="0" smtClean="0"/>
              <a:t>YANG RPCs are used to define NETCONF RPC Operations</a:t>
            </a:r>
          </a:p>
          <a:p>
            <a:r>
              <a:rPr lang="en-US" sz="1400" dirty="0" smtClean="0"/>
              <a:t>Each RPC node has a mandatory identifier.</a:t>
            </a:r>
          </a:p>
          <a:p>
            <a:r>
              <a:rPr lang="en-US" sz="1400" dirty="0" smtClean="0"/>
              <a:t>An optional </a:t>
            </a:r>
            <a:r>
              <a:rPr lang="en-US" sz="1400" b="1" i="1" dirty="0" smtClean="0"/>
              <a:t>input</a:t>
            </a:r>
            <a:r>
              <a:rPr lang="en-US" sz="1400" dirty="0" smtClean="0"/>
              <a:t> is defined which includes the input parameters to the operation.</a:t>
            </a:r>
          </a:p>
          <a:p>
            <a:r>
              <a:rPr lang="en-US" sz="1400" dirty="0" smtClean="0"/>
              <a:t>An optional </a:t>
            </a:r>
            <a:r>
              <a:rPr lang="en-US" sz="1400" b="1" i="1" dirty="0" smtClean="0"/>
              <a:t>output</a:t>
            </a:r>
            <a:r>
              <a:rPr lang="en-US" sz="1400" dirty="0" smtClean="0"/>
              <a:t> is defined which includes the outputs from the operation.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4714670"/>
            <a:ext cx="4326015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/>
              <a:t>Notifications</a:t>
            </a:r>
          </a:p>
          <a:p>
            <a:r>
              <a:rPr lang="en-US" sz="1400" dirty="0" smtClean="0"/>
              <a:t>YANG notifications are used to define NETCONF Notifications</a:t>
            </a:r>
          </a:p>
          <a:p>
            <a:r>
              <a:rPr lang="en-US" sz="1400" dirty="0" smtClean="0"/>
              <a:t>Each Notifications node has a mandatory identifier.</a:t>
            </a:r>
          </a:p>
          <a:p>
            <a:r>
              <a:rPr lang="en-US" sz="1400" dirty="0" smtClean="0"/>
              <a:t>A leaf marked as mandatory=true must be sent in the notification.</a:t>
            </a:r>
            <a:endParaRPr lang="en-US" sz="1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848736"/>
              </p:ext>
            </p:extLst>
          </p:nvPr>
        </p:nvGraphicFramePr>
        <p:xfrm>
          <a:off x="549565" y="107625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" showAsIcon="1" r:id="rId4" imgW="914400" imgH="714240" progId="Package">
                  <p:embed/>
                </p:oleObj>
              </mc:Choice>
              <mc:Fallback>
                <p:oleObj name="Package" showAsIcon="1" r:id="rId4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565" y="1076255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7775" y="1986995"/>
            <a:ext cx="4148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Double-click the icon to launch</a:t>
            </a:r>
          </a:p>
          <a:p>
            <a:r>
              <a:rPr lang="en-US" dirty="0" smtClean="0"/>
              <a:t>a web browser to view a navigable version</a:t>
            </a:r>
          </a:p>
          <a:p>
            <a:r>
              <a:rPr lang="en-US" dirty="0" smtClean="0"/>
              <a:t>of the YANG PM Module. The Module</a:t>
            </a:r>
          </a:p>
          <a:p>
            <a:r>
              <a:rPr lang="en-US" dirty="0" smtClean="0"/>
              <a:t>is best viewed with Google Chrome or</a:t>
            </a:r>
          </a:p>
          <a:p>
            <a:r>
              <a:rPr lang="en-US" dirty="0" smtClean="0"/>
              <a:t>Mozilla Firefox.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Summary MEF 39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/>
              <a:t>MEF 39 defines the managed objects specified with the YANG data modeling language for using the NETCONF network management interface for the MEF 35 Service OAM </a:t>
            </a:r>
            <a:r>
              <a:rPr lang="en-US" dirty="0" smtClean="0"/>
              <a:t>Performance Monitoring</a:t>
            </a:r>
            <a:r>
              <a:rPr lang="en-US" sz="3200" dirty="0" smtClean="0"/>
              <a:t> protocol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MEF 39 enables MEF equipment providers to provide a standardized XML-based new generation management interface for the SOAM Performance Monitoring functions: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Loss Measurement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Delay Measurement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Threshold Crossing Configuration and Alerts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6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fontAlgn="auto">
              <a:spcAft>
                <a:spcPts val="0"/>
              </a:spcAft>
              <a:defRPr/>
            </a:pPr>
            <a:r>
              <a:rPr lang="en-US" dirty="0" smtClean="0"/>
              <a:t>	Related Specifications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077200" cy="5219700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35 SOAM PM 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ITU-T Y.1731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17 SOAM Requirements &amp; Framework - Phase 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12.1 CE Network Architecture Framework Part 2: ETH Service Layer – Base Elements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IETF RFC 6241 (NETCONF) &amp; RFC 6020 (YANG)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92347" y="1081177"/>
            <a:ext cx="8153400" cy="4572000"/>
          </a:xfrm>
        </p:spPr>
        <p:txBody>
          <a:bodyPr/>
          <a:lstStyle/>
          <a:p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/>
            <a:r>
              <a:rPr lang="en-US" sz="2600" dirty="0" smtClean="0"/>
              <a:t>In the context of MEF 39, data models (YANG Modules) are defined that support </a:t>
            </a:r>
            <a:r>
              <a:rPr lang="en-US" sz="2600" u="sng" dirty="0" smtClean="0"/>
              <a:t>service-level</a:t>
            </a:r>
            <a:r>
              <a:rPr lang="en-US" sz="2600" dirty="0" smtClean="0"/>
              <a:t> OAM in CENs 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Next Actions (For Further Information)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Read the full MEF 35 Performance Monitoring Implementation Agreement specification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Read the full MEF 39 specification (note, review of  MEF 17, MEF 7.1, and MEF 15 may also be helpful)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Understand the principal Service OAM components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18146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25460" y="1455730"/>
            <a:ext cx="3870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Select Information Center on Left Navigation to </a:t>
            </a:r>
            <a:r>
              <a:rPr lang="en-US" b="1" dirty="0"/>
              <a:t>access the full </a:t>
            </a:r>
            <a:r>
              <a:rPr lang="en-US" b="1" dirty="0" smtClean="0"/>
              <a:t>specification and extracted YANG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val="272462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93011"/>
              </p:ext>
            </p:extLst>
          </p:nvPr>
        </p:nvGraphicFramePr>
        <p:xfrm>
          <a:off x="151791" y="1025645"/>
          <a:ext cx="8822120" cy="34137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 35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Service OAM Performance Monitoring Implementation Agreement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MEF</a:t>
                      </a:r>
                      <a:r>
                        <a:rPr lang="en-US" sz="1400" dirty="0" smtClean="0"/>
                        <a:t>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 38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Service OAM Fault Management YANG Modules Technical</a:t>
                      </a:r>
                      <a:r>
                        <a:rPr lang="en-US" sz="1400" b="0" baseline="0" dirty="0" smtClean="0"/>
                        <a:t> Specification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39</a:t>
                      </a: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Service OAM Performance Monitoring YANG</a:t>
                      </a:r>
                      <a:r>
                        <a:rPr lang="en-US" sz="1400" b="1" baseline="0" dirty="0" smtClean="0"/>
                        <a:t> Module Technical Specification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799" y="1447800"/>
            <a:ext cx="84414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/>
            <a:r>
              <a:rPr lang="en-US" dirty="0" smtClean="0"/>
              <a:t>MEF Specification Overview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Standardized Services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1905000"/>
            <a:ext cx="1600200" cy="177165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Purpose</a:t>
            </a:r>
            <a:endParaRPr lang="en-US" b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04999" y="1905001"/>
            <a:ext cx="6841225" cy="17716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 smtClean="0"/>
              <a:t>Specifies the Performance Monitoring (</a:t>
            </a:r>
            <a:r>
              <a:rPr lang="en-US" dirty="0"/>
              <a:t>P</a:t>
            </a:r>
            <a:r>
              <a:rPr lang="en-US" dirty="0" smtClean="0"/>
              <a:t>M) YANG Modules necessary to implement </a:t>
            </a:r>
            <a:r>
              <a:rPr lang="en-US" dirty="0"/>
              <a:t>Service Operations, </a:t>
            </a:r>
            <a:r>
              <a:rPr lang="en-US" dirty="0" smtClean="0"/>
              <a:t>Administration</a:t>
            </a:r>
            <a:r>
              <a:rPr lang="en-US" dirty="0"/>
              <a:t>, and Maintenance (OAM) </a:t>
            </a:r>
            <a:r>
              <a:rPr lang="en-US" dirty="0" smtClean="0"/>
              <a:t>that satisfies the Service OAM requirements and framework specified </a:t>
            </a:r>
            <a:r>
              <a:rPr lang="en-US" dirty="0"/>
              <a:t>by </a:t>
            </a:r>
            <a:r>
              <a:rPr lang="en-US" dirty="0" smtClean="0"/>
              <a:t>MEF 17, MEF 35, the PM management objects specified in MEF 7.1, MEF 36,  and the PM </a:t>
            </a:r>
            <a:r>
              <a:rPr lang="en-US" dirty="0"/>
              <a:t>functions </a:t>
            </a:r>
            <a:r>
              <a:rPr lang="en-US" dirty="0" smtClean="0"/>
              <a:t>defined </a:t>
            </a:r>
            <a:r>
              <a:rPr lang="en-US" dirty="0"/>
              <a:t>in </a:t>
            </a:r>
            <a:r>
              <a:rPr lang="en-US" dirty="0" smtClean="0"/>
              <a:t>ITU-T Y.1731. </a:t>
            </a:r>
            <a:endParaRPr lang="en-US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3676650"/>
            <a:ext cx="1600200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Audience</a:t>
            </a:r>
            <a:endParaRPr lang="en-US" b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04999" y="3676650"/>
            <a:ext cx="6841225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Applicable to entire Metro Ethernet Market including Service Providers, Access Providers, equipment vendors, and </a:t>
            </a:r>
            <a:r>
              <a:rPr lang="en-US" dirty="0" smtClean="0">
                <a:solidFill>
                  <a:srgbClr val="000000"/>
                </a:solidFill>
              </a:rPr>
              <a:t>EMS/NMS/OSS </a:t>
            </a:r>
            <a:r>
              <a:rPr lang="en-US" dirty="0">
                <a:solidFill>
                  <a:srgbClr val="000000"/>
                </a:solidFill>
              </a:rPr>
              <a:t>vendors to </a:t>
            </a:r>
            <a:r>
              <a:rPr lang="en-US" dirty="0" smtClean="0">
                <a:solidFill>
                  <a:srgbClr val="000000"/>
                </a:solidFill>
              </a:rPr>
              <a:t>provision and monitor </a:t>
            </a:r>
            <a:r>
              <a:rPr lang="en-US" dirty="0">
                <a:solidFill>
                  <a:srgbClr val="000000"/>
                </a:solidFill>
              </a:rPr>
              <a:t>equipment that is MEF </a:t>
            </a:r>
            <a:r>
              <a:rPr lang="en-US" dirty="0" smtClean="0">
                <a:solidFill>
                  <a:srgbClr val="000000"/>
                </a:solidFill>
              </a:rPr>
              <a:t>compatible.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sz="1600" b="1" dirty="0">
                <a:solidFill>
                  <a:srgbClr val="4A4A4A"/>
                </a:solidFill>
              </a:rPr>
              <a:t>MEF </a:t>
            </a:r>
            <a:r>
              <a:rPr lang="en-US" sz="1600" b="1" dirty="0" smtClean="0">
                <a:solidFill>
                  <a:srgbClr val="4A4A4A"/>
                </a:solidFill>
              </a:rPr>
              <a:t>39 - Service OAM Performance Monitoring YANG Modules Technical Specification</a:t>
            </a:r>
            <a:r>
              <a:rPr lang="en-US" dirty="0" smtClean="0"/>
              <a:t> 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04799" y="1447799"/>
            <a:ext cx="8441425" cy="32956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42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 of MEF 39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About MEF 39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Purpose: </a:t>
            </a:r>
          </a:p>
          <a:p>
            <a:pPr lvl="1" eaLnBrk="1" hangingPunct="1"/>
            <a:r>
              <a:rPr lang="en-US" sz="2000" dirty="0" smtClean="0"/>
              <a:t>This presentation is an introduction to MEF 39 - Service </a:t>
            </a:r>
            <a:r>
              <a:rPr lang="en-US" sz="2000" dirty="0"/>
              <a:t>OAM </a:t>
            </a:r>
            <a:r>
              <a:rPr lang="en-US" sz="2000" dirty="0" smtClean="0"/>
              <a:t>Performance Monitoring YANG Modules</a:t>
            </a:r>
          </a:p>
          <a:p>
            <a:pPr eaLnBrk="1" hangingPunct="1"/>
            <a:r>
              <a:rPr lang="en-US" sz="2400" dirty="0" smtClean="0"/>
              <a:t>Audience</a:t>
            </a:r>
          </a:p>
          <a:p>
            <a:pPr lvl="1" eaLnBrk="1" hangingPunct="1"/>
            <a:r>
              <a:rPr lang="en-US" sz="2000" dirty="0" smtClean="0"/>
              <a:t>Equipment Manufacturers building devices that will carry Carrier Ethernet  Services</a:t>
            </a:r>
          </a:p>
          <a:p>
            <a:pPr lvl="1" eaLnBrk="1" hangingPunct="1"/>
            <a:r>
              <a:rPr lang="en-US" sz="2000" dirty="0" smtClean="0"/>
              <a:t>Service Providers delivering Carrier Ethernet Services</a:t>
            </a:r>
          </a:p>
          <a:p>
            <a:pPr lvl="1" eaLnBrk="1" hangingPunct="1"/>
            <a:r>
              <a:rPr lang="en-US" sz="2000" dirty="0" smtClean="0"/>
              <a:t>EMS/NMS/OSS tool vendors developing back office applications for managing Carrier Ethernet Services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 eaLnBrk="1" hangingPunct="1"/>
            <a:r>
              <a:rPr lang="en-US" sz="2000" dirty="0" smtClean="0"/>
              <a:t>Presentations of other MEF specifications and an overview of all specifications is available on the MEF web site</a:t>
            </a:r>
          </a:p>
          <a:p>
            <a:pPr lvl="1" eaLnBrk="1" hangingPunct="1"/>
            <a:r>
              <a:rPr lang="en-US" sz="2000" dirty="0" smtClean="0"/>
              <a:t>Other materials such as white papers and case studies are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424046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53525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Service OAM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MEF 17 provides the framework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Relevant for Subscribers (customers), Operators and Service Providers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Fault Management IA (MEF 30)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FM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IEEE 802.1Q and ITU-T Y.1731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Provides basic SOAM architecture and requirements for each of the recommended MEGs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Performance Management IA (MEF 35)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ITU-T Y.1731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MEF 31 &amp; MEF 36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SNMP MIBs (Definition of Management Objects) for FM (MEF 31) and PM (MEF 36)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Provides data models for SNMP-based network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1709</Words>
  <Application>Microsoft Office PowerPoint</Application>
  <PresentationFormat>On-screen Show (4:3)</PresentationFormat>
  <Paragraphs>290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MEF CE 2.0 layout</vt:lpstr>
      <vt:lpstr>Package</vt:lpstr>
      <vt:lpstr>Introducing the  Specifications of the MEF</vt:lpstr>
      <vt:lpstr> Outline</vt:lpstr>
      <vt:lpstr> Approved MEF Specifications*</vt:lpstr>
      <vt:lpstr> Approved MEF Specifications</vt:lpstr>
      <vt:lpstr> Approved MEF Specifications</vt:lpstr>
      <vt:lpstr>MEF Specification Overview</vt:lpstr>
      <vt:lpstr>Overview of MEF 39</vt:lpstr>
      <vt:lpstr>About MEF 39</vt:lpstr>
      <vt:lpstr>Service OAM</vt:lpstr>
      <vt:lpstr>MEF 39 - In Scope/Out of Scope</vt:lpstr>
      <vt:lpstr>Terminology and Concepts</vt:lpstr>
      <vt:lpstr> Relationship with other Specifications</vt:lpstr>
      <vt:lpstr>MEF Service Lifecycle and SOAM</vt:lpstr>
      <vt:lpstr>MEF Specification Section Review</vt:lpstr>
      <vt:lpstr>Introducing MEF 39</vt:lpstr>
      <vt:lpstr>Overview of NETCONF</vt:lpstr>
      <vt:lpstr>Overview of YANG</vt:lpstr>
      <vt:lpstr>Why Not SNMP for Configuration?</vt:lpstr>
      <vt:lpstr>Management Framework</vt:lpstr>
      <vt:lpstr>SOAM PM YANG Module Overview</vt:lpstr>
      <vt:lpstr>YANG Module Details</vt:lpstr>
      <vt:lpstr>Module Details</vt:lpstr>
      <vt:lpstr>Summary</vt:lpstr>
      <vt:lpstr>Summary MEF 39</vt:lpstr>
      <vt:lpstr> Related Specifications</vt:lpstr>
      <vt:lpstr>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</cp:lastModifiedBy>
  <cp:revision>526</cp:revision>
  <dcterms:created xsi:type="dcterms:W3CDTF">2012-02-21T02:53:11Z</dcterms:created>
  <dcterms:modified xsi:type="dcterms:W3CDTF">2012-12-14T16:21:27Z</dcterms:modified>
</cp:coreProperties>
</file>