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2" r:id="rId2"/>
    <p:sldId id="365" r:id="rId3"/>
    <p:sldId id="291" r:id="rId4"/>
    <p:sldId id="349" r:id="rId5"/>
    <p:sldId id="350" r:id="rId6"/>
    <p:sldId id="351" r:id="rId7"/>
    <p:sldId id="294" r:id="rId8"/>
    <p:sldId id="296" r:id="rId9"/>
    <p:sldId id="371" r:id="rId10"/>
    <p:sldId id="369" r:id="rId11"/>
    <p:sldId id="372" r:id="rId12"/>
    <p:sldId id="373" r:id="rId13"/>
    <p:sldId id="374" r:id="rId14"/>
    <p:sldId id="370" r:id="rId15"/>
    <p:sldId id="376" r:id="rId16"/>
    <p:sldId id="378" r:id="rId17"/>
    <p:sldId id="381" r:id="rId18"/>
    <p:sldId id="380" r:id="rId19"/>
    <p:sldId id="382" r:id="rId20"/>
    <p:sldId id="377" r:id="rId21"/>
    <p:sldId id="379" r:id="rId22"/>
    <p:sldId id="383" r:id="rId23"/>
    <p:sldId id="384" r:id="rId24"/>
    <p:sldId id="368" r:id="rId25"/>
    <p:sldId id="327" r:id="rId26"/>
    <p:sldId id="329" r:id="rId27"/>
    <p:sldId id="34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0"/>
    <a:srgbClr val="355E8F"/>
    <a:srgbClr val="335A89"/>
    <a:srgbClr val="2D2DB9"/>
    <a:srgbClr val="5353D5"/>
    <a:srgbClr val="7272DC"/>
    <a:srgbClr val="797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58" autoAdjust="0"/>
  </p:normalViewPr>
  <p:slideViewPr>
    <p:cSldViewPr>
      <p:cViewPr>
        <p:scale>
          <a:sx n="60" d="100"/>
          <a:sy n="60" d="100"/>
        </p:scale>
        <p:origin x="-101" y="-58"/>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A48BC3-2B88-4E4F-8354-AA5013A509E8}" type="datetimeFigureOut">
              <a:rPr lang="en-US"/>
              <a:pPr>
                <a:defRPr/>
              </a:pPr>
              <a:t>7/25/2013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223C50-E9E3-420C-A2E2-58A1465EA6A8}" type="slidenum">
              <a:rPr lang="en-US"/>
              <a:pPr>
                <a:defRPr/>
              </a:pPr>
              <a:t>‹#›</a:t>
            </a:fld>
            <a:endParaRPr lang="en-US" dirty="0"/>
          </a:p>
        </p:txBody>
      </p:sp>
    </p:spTree>
    <p:extLst>
      <p:ext uri="{BB962C8B-B14F-4D97-AF65-F5344CB8AC3E}">
        <p14:creationId xmlns:p14="http://schemas.microsoft.com/office/powerpoint/2010/main" val="1925761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BCE040A-1D43-4170-B00E-874C809F8CBA}" type="slidenum">
              <a:rPr lang="en-US" smtClean="0">
                <a:latin typeface="Arial" charset="0"/>
              </a:rPr>
              <a:pPr eaLnBrk="1" fontAlgn="base" hangingPunct="1">
                <a:spcBef>
                  <a:spcPct val="0"/>
                </a:spcBef>
                <a:spcAft>
                  <a:spcPct val="0"/>
                </a:spcAft>
              </a:pPr>
              <a:t>4</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E217948-4EB3-4A7C-936B-2DE733EF69B3}" type="slidenum">
              <a:rPr lang="en-US" smtClean="0">
                <a:latin typeface="Arial" charset="0"/>
              </a:rPr>
              <a:pPr eaLnBrk="1" fontAlgn="base" hangingPunct="1">
                <a:spcBef>
                  <a:spcPct val="0"/>
                </a:spcBef>
                <a:spcAft>
                  <a:spcPct val="0"/>
                </a:spcAft>
              </a:pPr>
              <a:t>5</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DEF2969-E3C3-4C26-8476-8BD9AD81F7F0}" type="slidenum">
              <a:rPr lang="en-US" smtClean="0">
                <a:latin typeface="Arial" charset="0"/>
              </a:rPr>
              <a:pPr eaLnBrk="1" fontAlgn="base" hangingPunct="1">
                <a:spcBef>
                  <a:spcPct val="0"/>
                </a:spcBef>
                <a:spcAft>
                  <a:spcPct val="0"/>
                </a:spcAft>
              </a:pPr>
              <a:t>6</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C80FB5F-CB55-4EA8-BD4D-B9FD333D9D44}" type="slidenum">
              <a:rPr lang="en-US" smtClean="0">
                <a:latin typeface="Arial" charset="0"/>
              </a:rPr>
              <a:pPr eaLnBrk="1" fontAlgn="base" hangingPunct="1">
                <a:spcBef>
                  <a:spcPct val="0"/>
                </a:spcBef>
                <a:spcAft>
                  <a:spcPct val="0"/>
                </a:spcAft>
              </a:pPr>
              <a:t>8</a:t>
            </a:fld>
            <a:endParaRPr lang="en-US" smtClean="0">
              <a:latin typeface="Arial" charset="0"/>
            </a:endParaRPr>
          </a:p>
        </p:txBody>
      </p:sp>
      <p:sp>
        <p:nvSpPr>
          <p:cNvPr id="45059"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533400" y="4340225"/>
            <a:ext cx="58674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C7CB288-D439-478E-9659-7AEC74365681}" type="slidenum">
              <a:rPr lang="en-US" smtClean="0">
                <a:latin typeface="Arial" charset="0"/>
              </a:rPr>
              <a:pPr eaLnBrk="1" fontAlgn="base" hangingPunct="1">
                <a:spcBef>
                  <a:spcPct val="0"/>
                </a:spcBef>
                <a:spcAft>
                  <a:spcPct val="0"/>
                </a:spcAft>
              </a:pPr>
              <a:t>25</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0A1440-7830-4C86-9671-D8A9430AB72D}" type="slidenum">
              <a:rPr lang="en-US" smtClean="0"/>
              <a:pPr fontAlgn="base">
                <a:spcBef>
                  <a:spcPct val="0"/>
                </a:spcBef>
                <a:spcAft>
                  <a:spcPct val="0"/>
                </a:spcAft>
                <a:defRPr/>
              </a:pPr>
              <a:t>26</a:t>
            </a:fld>
            <a:endParaRPr lang="en-US" dirty="0" smtClean="0"/>
          </a:p>
        </p:txBody>
      </p:sp>
      <p:sp>
        <p:nvSpPr>
          <p:cNvPr id="47107"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533400" y="4340225"/>
            <a:ext cx="58674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2C9FDBA-30FF-4842-B7B1-1A7074990A9B}" type="slidenum">
              <a:rPr lang="en-US" smtClean="0"/>
              <a:pPr eaLnBrk="1" fontAlgn="base" hangingPunct="1">
                <a:spcBef>
                  <a:spcPct val="0"/>
                </a:spcBef>
                <a:spcAft>
                  <a:spcPct val="0"/>
                </a:spcAft>
              </a:pPr>
              <a:t>27</a:t>
            </a:fld>
            <a:endParaRPr lang="en-US" smtClean="0"/>
          </a:p>
        </p:txBody>
      </p:sp>
      <p:sp>
        <p:nvSpPr>
          <p:cNvPr id="48131"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02" tIns="46151" rIns="92302" bIns="46151" numCol="1" anchor="t" anchorCtr="0" compatLnSpc="1">
            <a:prstTxWarp prst="textNoShape">
              <a:avLst/>
            </a:prstTxWarp>
          </a:bodyPr>
          <a:lstStyle/>
          <a:p>
            <a:pPr eaLnBrk="1" hangingPunct="1">
              <a:spcBef>
                <a:spcPct val="0"/>
              </a:spcBef>
            </a:pPr>
            <a:endParaRPr lang="sv-SE" sz="18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2798763"/>
            <a:ext cx="9144000" cy="23812"/>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4013200"/>
            <a:ext cx="9144000" cy="22225"/>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2822575"/>
            <a:ext cx="9144000" cy="1212850"/>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0" descr="meflogo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5163" y="1228725"/>
            <a:ext cx="25431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0" y="4653136"/>
            <a:ext cx="9144000" cy="825029"/>
          </a:xfrm>
        </p:spPr>
        <p:txBody>
          <a:bodyPr rtlCol="0">
            <a:noAutofit/>
          </a:bodyPr>
          <a:lstStyle>
            <a:lvl1pPr marL="0" indent="0" algn="ctr" defTabSz="914400" rtl="0" eaLnBrk="1" latinLnBrk="0" hangingPunct="1">
              <a:spcBef>
                <a:spcPct val="20000"/>
              </a:spcBef>
              <a:buFont typeface="Arial" pitchFamily="34" charset="0"/>
              <a:buNone/>
              <a:defRPr lang="en-US" sz="32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0" y="2821840"/>
            <a:ext cx="9144000" cy="1214320"/>
          </a:xfrm>
        </p:spPr>
        <p:txBody>
          <a:bodyP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58326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 mef webinar.png"/>
          <p:cNvPicPr>
            <a:picLocks noChangeAspect="1"/>
          </p:cNvPicPr>
          <p:nvPr userDrawn="1"/>
        </p:nvPicPr>
        <p:blipFill>
          <a:blip r:embed="rId3"/>
          <a:stretch>
            <a:fillRect/>
          </a:stretch>
        </p:blipFill>
        <p:spPr>
          <a:xfrm>
            <a:off x="3281363" y="4035425"/>
            <a:ext cx="2743200" cy="1193800"/>
          </a:xfrm>
          <a:prstGeom prst="rect">
            <a:avLst/>
          </a:prstGeom>
          <a:effectLst>
            <a:outerShdw blurRad="50800" dist="38100" dir="2700000" algn="tl" rotWithShape="0">
              <a:prstClr val="black">
                <a:alpha val="40000"/>
              </a:prstClr>
            </a:outerShdw>
          </a:effectLst>
        </p:spPr>
      </p:pic>
      <p:pic>
        <p:nvPicPr>
          <p:cNvPr id="4" name="Picture 3" descr="the mef seminar.png"/>
          <p:cNvPicPr>
            <a:picLocks noChangeAspect="1"/>
          </p:cNvPicPr>
          <p:nvPr userDrawn="1"/>
        </p:nvPicPr>
        <p:blipFill>
          <a:blip r:embed="rId4"/>
          <a:stretch>
            <a:fillRect/>
          </a:stretch>
        </p:blipFill>
        <p:spPr>
          <a:xfrm>
            <a:off x="3357563" y="5402263"/>
            <a:ext cx="2579687" cy="1203325"/>
          </a:xfrm>
          <a:prstGeom prst="rect">
            <a:avLst/>
          </a:prstGeom>
          <a:effectLst>
            <a:outerShdw blurRad="50800" dist="38100" dir="2700000" algn="tl" rotWithShape="0">
              <a:prstClr val="black">
                <a:alpha val="40000"/>
              </a:prstClr>
            </a:outerShdw>
          </a:effectLst>
        </p:spPr>
      </p:pic>
      <p:grpSp>
        <p:nvGrpSpPr>
          <p:cNvPr id="5" name="Group 10"/>
          <p:cNvGrpSpPr>
            <a:grpSpLocks/>
          </p:cNvGrpSpPr>
          <p:nvPr userDrawn="1"/>
        </p:nvGrpSpPr>
        <p:grpSpPr bwMode="auto">
          <a:xfrm>
            <a:off x="3281363" y="2214563"/>
            <a:ext cx="2493962" cy="1779587"/>
            <a:chOff x="195508" y="2467098"/>
            <a:chExt cx="3907416" cy="2788280"/>
          </a:xfrm>
        </p:grpSpPr>
        <p:pic>
          <p:nvPicPr>
            <p:cNvPr id="6" name="Picture 11" descr="Sprite 19.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08" y="2467098"/>
              <a:ext cx="3907416" cy="17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Sprite 24.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1645" y="4265684"/>
              <a:ext cx="3886200" cy="9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userDrawn="1"/>
        </p:nvSpPr>
        <p:spPr bwMode="auto">
          <a:xfrm>
            <a:off x="612775" y="2746375"/>
            <a:ext cx="3048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dirty="0" smtClean="0">
                <a:solidFill>
                  <a:srgbClr val="FFFF00"/>
                </a:solidFill>
              </a:rPr>
              <a:t>Copy one to title master</a:t>
            </a:r>
          </a:p>
        </p:txBody>
      </p:sp>
      <p:pic>
        <p:nvPicPr>
          <p:cNvPr id="9" name="Picture 14" descr="meflogowhite.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05163" y="1228725"/>
            <a:ext cx="25431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73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3144838"/>
            <a:ext cx="9144000" cy="671512"/>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3144838"/>
            <a:ext cx="9144000" cy="22225"/>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792538"/>
            <a:ext cx="9144000" cy="23812"/>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125420"/>
            <a:ext cx="9144000" cy="683055"/>
          </a:xfrm>
        </p:spPr>
        <p:txBody>
          <a:bodyPr>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0" y="4567425"/>
            <a:ext cx="9144000" cy="1062530"/>
          </a:xfrm>
        </p:spPr>
        <p:txBody>
          <a:bodyPr>
            <a:noAutofit/>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399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765175"/>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5"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b="1"/>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613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5" descr="slbgrnd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765175"/>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6"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8594725" y="65405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C606E499-D8CD-4991-8DE0-BDB295B93890}" type="slidenum">
              <a:rPr lang="zh-CN" altLang="en-US" sz="1200">
                <a:solidFill>
                  <a:srgbClr val="C6D9F1"/>
                </a:solidFill>
              </a:rPr>
              <a:pPr algn="r"/>
              <a:t>‹#›</a:t>
            </a:fld>
            <a:endParaRPr lang="en-US" altLang="zh-CN" sz="1200">
              <a:solidFill>
                <a:srgbClr val="C6D9F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589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5" descr="slbgrnd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69863" y="773113"/>
            <a:ext cx="8804275" cy="5689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8594725" y="65405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8A6CA8E-8647-4E8D-AD1A-699B53FE5E6F}" type="slidenum">
              <a:rPr lang="zh-CN" altLang="en-US" sz="1200">
                <a:solidFill>
                  <a:srgbClr val="C6D9F1"/>
                </a:solidFill>
              </a:rPr>
              <a:pPr algn="r"/>
              <a:t>‹#›</a:t>
            </a:fld>
            <a:endParaRPr lang="en-US" altLang="zh-CN" sz="1200">
              <a:solidFill>
                <a:srgbClr val="C6D9F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7450" y="1000360"/>
            <a:ext cx="8449100" cy="5309015"/>
          </a:xfrm>
        </p:spPr>
        <p:txBody>
          <a:bodyPr>
            <a:noAutofit/>
          </a:bodyPr>
          <a:lstStyle>
            <a:lvl1pPr>
              <a:spcBef>
                <a:spcPts val="0"/>
              </a:spcBef>
              <a:spcAft>
                <a:spcPts val="300"/>
              </a:spcAft>
              <a:defRPr b="1">
                <a:solidFill>
                  <a:schemeClr val="tx1"/>
                </a:solidFill>
              </a:defRPr>
            </a:lvl1pPr>
            <a:lvl2pPr>
              <a:spcBef>
                <a:spcPts val="0"/>
              </a:spcBef>
              <a:spcAft>
                <a:spcPts val="300"/>
              </a:spcAft>
              <a:defRPr>
                <a:solidFill>
                  <a:schemeClr val="tx1"/>
                </a:solidFill>
              </a:defRPr>
            </a:lvl2pPr>
            <a:lvl3pPr>
              <a:spcBef>
                <a:spcPts val="0"/>
              </a:spcBef>
              <a:spcAft>
                <a:spcPts val="300"/>
              </a:spcAft>
              <a:defRPr>
                <a:solidFill>
                  <a:schemeClr val="tx1"/>
                </a:solidFill>
              </a:defRPr>
            </a:lvl3pPr>
            <a:lvl4pPr>
              <a:spcBef>
                <a:spcPts val="0"/>
              </a:spcBef>
              <a:spcAft>
                <a:spcPts val="300"/>
              </a:spcAft>
              <a:defRPr>
                <a:solidFill>
                  <a:schemeClr val="tx1"/>
                </a:solidFill>
              </a:defRPr>
            </a:lvl4pPr>
            <a:lvl5pPr>
              <a:spcBef>
                <a:spcPts val="0"/>
              </a:spcBef>
              <a:spcAft>
                <a:spcPts val="300"/>
              </a:spcAf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71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5" descr="slbgrnd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8594725" y="65405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B5513895-9CF8-42ED-93E0-2120CA8C3B6C}" type="slidenum">
              <a:rPr lang="zh-CN" altLang="en-US" sz="1200">
                <a:solidFill>
                  <a:srgbClr val="C6D9F1"/>
                </a:solidFill>
              </a:rPr>
              <a:pPr algn="r"/>
              <a:t>‹#›</a:t>
            </a:fld>
            <a:endParaRPr lang="en-US" altLang="zh-CN" sz="1200">
              <a:solidFill>
                <a:srgbClr val="C6D9F1"/>
              </a:solidFill>
            </a:endParaRPr>
          </a:p>
        </p:txBody>
      </p:sp>
      <p:sp>
        <p:nvSpPr>
          <p:cNvPr id="6" name="Rectangle 5"/>
          <p:cNvSpPr/>
          <p:nvPr userDrawn="1"/>
        </p:nvSpPr>
        <p:spPr>
          <a:xfrm>
            <a:off x="169863" y="773113"/>
            <a:ext cx="8804275" cy="5689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671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auto">
          <a:xfrm>
            <a:off x="8594725" y="65405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6323C28F-5D05-42CC-B483-A6D4383DE6B9}" type="slidenum">
              <a:rPr lang="zh-CN" altLang="en-US" sz="1200">
                <a:solidFill>
                  <a:srgbClr val="C6D9F1"/>
                </a:solidFill>
              </a:rPr>
              <a:pPr algn="r"/>
              <a:t>‹#›</a:t>
            </a:fld>
            <a:endParaRPr lang="en-US" altLang="zh-CN" sz="1200">
              <a:solidFill>
                <a:srgbClr val="C6D9F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422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5" descr="slbgrnd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65175"/>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5"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auto">
          <a:xfrm>
            <a:off x="8594725" y="65405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75ED13BB-8663-4CF6-B0FA-4CA85669887E}" type="slidenum">
              <a:rPr lang="zh-CN" altLang="en-US" sz="1200">
                <a:solidFill>
                  <a:srgbClr val="C6D9F1"/>
                </a:solidFill>
              </a:rPr>
              <a:pPr algn="r"/>
              <a:t>‹#›</a:t>
            </a:fld>
            <a:endParaRPr lang="en-US" altLang="zh-CN" sz="1200">
              <a:solidFill>
                <a:srgbClr val="C6D9F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513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100" y="6529388"/>
            <a:ext cx="839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1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k1.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0" y="0"/>
            <a:ext cx="9144000" cy="76517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userDrawn="1"/>
        </p:nvSpPr>
        <p:spPr bwMode="auto">
          <a:xfrm>
            <a:off x="8594725" y="65405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9BF1CCAB-543C-4C5D-9FC9-8988356BEEF9}" type="slidenum">
              <a:rPr lang="zh-CN" altLang="en-US" sz="1200">
                <a:solidFill>
                  <a:schemeClr val="bg1"/>
                </a:solidFill>
              </a:rPr>
              <a:pPr algn="r"/>
              <a:t>‹#›</a:t>
            </a:fld>
            <a:endParaRPr lang="en-US" altLang="zh-CN"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bg1"/>
          </a:solidFill>
          <a:latin typeface="+mn-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hyperlink" Target="http://www.metroethernetforum.org/" TargetMode="External"/><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4"/>
          <p:cNvSpPr>
            <a:spLocks noGrp="1"/>
          </p:cNvSpPr>
          <p:nvPr>
            <p:ph type="subTitle" idx="1"/>
          </p:nvPr>
        </p:nvSpPr>
        <p:spPr>
          <a:xfrm>
            <a:off x="0" y="4567238"/>
            <a:ext cx="9144000" cy="1214437"/>
          </a:xfrm>
        </p:spPr>
        <p:txBody>
          <a:bodyPr/>
          <a:lstStyle/>
          <a:p>
            <a:pPr>
              <a:spcBef>
                <a:spcPct val="0"/>
              </a:spcBef>
              <a:buFont typeface="Arial" charset="0"/>
              <a:buNone/>
            </a:pPr>
            <a:r>
              <a:rPr sz="2800" b="1" smtClean="0"/>
              <a:t>MEF 7.2: Carrier Ethernet</a:t>
            </a:r>
          </a:p>
          <a:p>
            <a:pPr>
              <a:spcBef>
                <a:spcPct val="0"/>
              </a:spcBef>
              <a:buFont typeface="Arial" charset="0"/>
              <a:buNone/>
            </a:pPr>
            <a:r>
              <a:rPr sz="2800" b="1" smtClean="0"/>
              <a:t>Management Information Model</a:t>
            </a:r>
          </a:p>
          <a:p>
            <a:pPr>
              <a:spcBef>
                <a:spcPct val="0"/>
              </a:spcBef>
              <a:buFont typeface="Arial" charset="0"/>
              <a:buNone/>
            </a:pPr>
            <a:endParaRPr sz="2800" b="1" smtClean="0"/>
          </a:p>
          <a:p>
            <a:pPr>
              <a:spcBef>
                <a:spcPct val="0"/>
              </a:spcBef>
              <a:buFont typeface="Arial" charset="0"/>
              <a:buNone/>
            </a:pPr>
            <a:r>
              <a:rPr sz="2000" b="1" smtClean="0"/>
              <a:t>July 2013</a:t>
            </a:r>
          </a:p>
        </p:txBody>
      </p:sp>
      <p:sp>
        <p:nvSpPr>
          <p:cNvPr id="4" name="Title 3"/>
          <p:cNvSpPr>
            <a:spLocks noGrp="1"/>
          </p:cNvSpPr>
          <p:nvPr>
            <p:ph type="ctrTitle"/>
          </p:nvPr>
        </p:nvSpPr>
        <p:spPr>
          <a:xfrm>
            <a:off x="0" y="2822575"/>
            <a:ext cx="9144000" cy="1212850"/>
          </a:xfrm>
        </p:spPr>
        <p:txBody>
          <a:bodyPr/>
          <a:lstStyle/>
          <a:p>
            <a:pPr eaLnBrk="1" fontAlgn="auto" hangingPunct="1">
              <a:spcAft>
                <a:spcPts val="0"/>
              </a:spcAft>
              <a:defRPr/>
            </a:pPr>
            <a:r>
              <a:rPr lang="en-US" sz="4000" dirty="0" smtClean="0"/>
              <a:t>Introducing the </a:t>
            </a:r>
            <a:br>
              <a:rPr lang="en-US" sz="4000" dirty="0" smtClean="0"/>
            </a:br>
            <a:r>
              <a:rPr lang="en-US" sz="4000" dirty="0" smtClean="0"/>
              <a:t>Specifications of the MEF</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0" y="3125788"/>
            <a:ext cx="9144000" cy="682625"/>
          </a:xfrm>
        </p:spPr>
        <p:txBody>
          <a:bodyPr/>
          <a:lstStyle/>
          <a:p>
            <a:pPr eaLnBrk="1" fontAlgn="auto" hangingPunct="1">
              <a:spcAft>
                <a:spcPts val="0"/>
              </a:spcAft>
              <a:defRPr/>
            </a:pPr>
            <a:r>
              <a:rPr lang="en-US" dirty="0" smtClean="0"/>
              <a:t>OAM Overview</a:t>
            </a:r>
          </a:p>
        </p:txBody>
      </p:sp>
      <p:sp>
        <p:nvSpPr>
          <p:cNvPr id="21507" name="Subtitle 4"/>
          <p:cNvSpPr>
            <a:spLocks noGrp="1"/>
          </p:cNvSpPr>
          <p:nvPr>
            <p:ph type="subTitle" idx="1"/>
          </p:nvPr>
        </p:nvSpPr>
        <p:spPr>
          <a:xfrm>
            <a:off x="0" y="4567238"/>
            <a:ext cx="9144000" cy="1062037"/>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MEF Service OAM</a:t>
            </a:r>
            <a:endParaRPr lang="en-US" dirty="0"/>
          </a:p>
        </p:txBody>
      </p:sp>
      <p:sp>
        <p:nvSpPr>
          <p:cNvPr id="5" name="Content Placeholder 4"/>
          <p:cNvSpPr>
            <a:spLocks noGrp="1"/>
          </p:cNvSpPr>
          <p:nvPr>
            <p:ph idx="1"/>
          </p:nvPr>
        </p:nvSpPr>
        <p:spPr/>
        <p:txBody>
          <a:bodyPr rtlCol="0">
            <a:normAutofit fontScale="85000" lnSpcReduction="10000"/>
          </a:bodyPr>
          <a:lstStyle/>
          <a:p>
            <a:pPr eaLnBrk="1" fontAlgn="auto" hangingPunct="1">
              <a:buFont typeface="Arial" pitchFamily="34" charset="0"/>
              <a:buChar char="•"/>
              <a:defRPr/>
            </a:pPr>
            <a:r>
              <a:rPr lang="en-US" dirty="0"/>
              <a:t>MEF </a:t>
            </a:r>
            <a:r>
              <a:rPr lang="en-US" dirty="0" smtClean="0"/>
              <a:t>7.2 </a:t>
            </a:r>
            <a:r>
              <a:rPr lang="en-US" dirty="0"/>
              <a:t>defines a </a:t>
            </a:r>
            <a:r>
              <a:rPr lang="en-US" dirty="0" smtClean="0"/>
              <a:t>means </a:t>
            </a:r>
            <a:r>
              <a:rPr lang="en-US" dirty="0"/>
              <a:t>to provide OAM at the Ethernet Services layer</a:t>
            </a:r>
          </a:p>
          <a:p>
            <a:pPr lvl="1" eaLnBrk="1" fontAlgn="auto" hangingPunct="1">
              <a:buFont typeface="Arial" pitchFamily="34" charset="0"/>
              <a:buChar char="–"/>
              <a:defRPr/>
            </a:pPr>
            <a:r>
              <a:rPr lang="en-US" dirty="0"/>
              <a:t>Does not define OAM at the transport link/ network layers</a:t>
            </a:r>
          </a:p>
          <a:p>
            <a:pPr lvl="1" eaLnBrk="1" fontAlgn="auto" hangingPunct="1">
              <a:buFont typeface="Arial" pitchFamily="34" charset="0"/>
              <a:buChar char="–"/>
              <a:defRPr/>
            </a:pPr>
            <a:r>
              <a:rPr lang="en-US" dirty="0"/>
              <a:t>Compliments/relies on the work done in the ITU, IEEE and IETF at the Transport data link and Network layers</a:t>
            </a:r>
          </a:p>
          <a:p>
            <a:pPr eaLnBrk="1" fontAlgn="auto" hangingPunct="1">
              <a:buFont typeface="Arial" pitchFamily="34" charset="0"/>
              <a:buChar char="•"/>
              <a:defRPr/>
            </a:pPr>
            <a:r>
              <a:rPr lang="en-US" dirty="0"/>
              <a:t>Provides a frame work and concepts for managing and monitoring flows across a connectionless network </a:t>
            </a:r>
          </a:p>
          <a:p>
            <a:pPr lvl="1" eaLnBrk="1" fontAlgn="auto" hangingPunct="1">
              <a:buFont typeface="Arial" pitchFamily="34" charset="0"/>
              <a:buChar char="–"/>
              <a:defRPr/>
            </a:pPr>
            <a:r>
              <a:rPr lang="en-US" dirty="0" smtClean="0"/>
              <a:t>From </a:t>
            </a:r>
            <a:r>
              <a:rPr lang="en-US" dirty="0"/>
              <a:t>end to </a:t>
            </a:r>
            <a:r>
              <a:rPr lang="en-US" dirty="0" smtClean="0"/>
              <a:t>end</a:t>
            </a:r>
          </a:p>
          <a:p>
            <a:pPr lvl="1" eaLnBrk="1" fontAlgn="auto" hangingPunct="1">
              <a:buFont typeface="Arial" pitchFamily="34" charset="0"/>
              <a:buChar char="–"/>
              <a:defRPr/>
            </a:pPr>
            <a:r>
              <a:rPr lang="en-US" dirty="0" smtClean="0"/>
              <a:t>From Operator to Operator</a:t>
            </a:r>
            <a:endParaRPr lang="en-US" dirty="0"/>
          </a:p>
          <a:p>
            <a:pPr eaLnBrk="1" fontAlgn="auto" hangingPunct="1">
              <a:buFont typeface="Arial" pitchFamily="34" charset="0"/>
              <a:buChar char="•"/>
              <a:defRPr/>
            </a:pPr>
            <a:r>
              <a:rPr lang="en-US" dirty="0"/>
              <a:t>Provides mechanism to perform:</a:t>
            </a:r>
          </a:p>
          <a:p>
            <a:pPr lvl="1" eaLnBrk="1" fontAlgn="auto" hangingPunct="1">
              <a:buFont typeface="Arial" pitchFamily="34" charset="0"/>
              <a:buChar char="–"/>
              <a:defRPr/>
            </a:pPr>
            <a:r>
              <a:rPr lang="en-US" dirty="0" smtClean="0"/>
              <a:t>Node </a:t>
            </a:r>
            <a:r>
              <a:rPr lang="en-US" dirty="0"/>
              <a:t>Discovery, Establish connectivity, monitor CoS, and detect service impairments</a:t>
            </a:r>
          </a:p>
          <a:p>
            <a:pPr eaLnBrk="1" fontAlgn="auto" hangingPunct="1">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Key Assumptions behind MEF OAM</a:t>
            </a:r>
            <a:endParaRPr lang="en-US" dirty="0"/>
          </a:p>
        </p:txBody>
      </p:sp>
      <p:sp>
        <p:nvSpPr>
          <p:cNvPr id="3" name="Content Placeholder 2"/>
          <p:cNvSpPr>
            <a:spLocks noGrp="1"/>
          </p:cNvSpPr>
          <p:nvPr>
            <p:ph idx="1"/>
          </p:nvPr>
        </p:nvSpPr>
        <p:spPr>
          <a:xfrm>
            <a:off x="457200" y="1187207"/>
            <a:ext cx="8229600" cy="5201698"/>
          </a:xfrm>
        </p:spPr>
        <p:txBody>
          <a:bodyPr rtlCol="0">
            <a:normAutofit fontScale="70000" lnSpcReduction="20000"/>
          </a:bodyPr>
          <a:lstStyle/>
          <a:p>
            <a:pPr eaLnBrk="1" fontAlgn="auto" hangingPunct="1">
              <a:buFont typeface="Arial" pitchFamily="34" charset="0"/>
              <a:buChar char="•"/>
              <a:defRPr/>
            </a:pPr>
            <a:r>
              <a:rPr lang="en-US" dirty="0" smtClean="0"/>
              <a:t>Assumes Ethernet is only common denominator</a:t>
            </a:r>
          </a:p>
          <a:p>
            <a:pPr lvl="1" eaLnBrk="1" fontAlgn="auto" hangingPunct="1">
              <a:buFont typeface="Arial" pitchFamily="34" charset="0"/>
              <a:buChar char="–"/>
              <a:defRPr/>
            </a:pPr>
            <a:r>
              <a:rPr lang="en-US" dirty="0" smtClean="0"/>
              <a:t>For example: 802.3 Ethernet, Ethernet over SONET/SDH, RPR, etc.</a:t>
            </a:r>
          </a:p>
          <a:p>
            <a:pPr lvl="1" eaLnBrk="1" fontAlgn="auto" hangingPunct="1">
              <a:buFont typeface="Arial" pitchFamily="34" charset="0"/>
              <a:buChar char="–"/>
              <a:defRPr/>
            </a:pPr>
            <a:r>
              <a:rPr lang="en-US" dirty="0" smtClean="0"/>
              <a:t>Must use Ethernet framing for OAM communications</a:t>
            </a:r>
          </a:p>
          <a:p>
            <a:pPr eaLnBrk="1" fontAlgn="auto" hangingPunct="1">
              <a:buFont typeface="Arial" pitchFamily="34" charset="0"/>
              <a:buChar char="•"/>
              <a:defRPr/>
            </a:pPr>
            <a:r>
              <a:rPr lang="en-US" dirty="0" smtClean="0"/>
              <a:t>Ethernet segments interconnected with forwarding entities (bridges, etc.)</a:t>
            </a:r>
          </a:p>
          <a:p>
            <a:pPr lvl="1" eaLnBrk="1" fontAlgn="auto" hangingPunct="1">
              <a:buFont typeface="Arial" pitchFamily="34" charset="0"/>
              <a:buChar char="–"/>
              <a:defRPr/>
            </a:pPr>
            <a:r>
              <a:rPr lang="en-US" dirty="0" smtClean="0"/>
              <a:t>Connectionless (like IP)</a:t>
            </a:r>
          </a:p>
          <a:p>
            <a:pPr lvl="1" eaLnBrk="1" fontAlgn="auto" hangingPunct="1">
              <a:buFont typeface="Arial" pitchFamily="34" charset="0"/>
              <a:buChar char="–"/>
              <a:defRPr/>
            </a:pPr>
            <a:r>
              <a:rPr lang="en-US" dirty="0" smtClean="0"/>
              <a:t>Segment can be real or virtual</a:t>
            </a:r>
          </a:p>
          <a:p>
            <a:pPr eaLnBrk="1" fontAlgn="auto" hangingPunct="1">
              <a:buFont typeface="Arial" pitchFamily="34" charset="0"/>
              <a:buChar char="•"/>
              <a:defRPr/>
            </a:pPr>
            <a:r>
              <a:rPr lang="en-US" dirty="0" smtClean="0"/>
              <a:t>Must measure “per service” and “fate share” with the data plane</a:t>
            </a:r>
          </a:p>
          <a:p>
            <a:pPr lvl="1" eaLnBrk="1" fontAlgn="auto" hangingPunct="1">
              <a:buFont typeface="Arial" pitchFamily="34" charset="0"/>
              <a:buChar char="–"/>
              <a:defRPr/>
            </a:pPr>
            <a:r>
              <a:rPr lang="en-US" dirty="0" smtClean="0"/>
              <a:t>Out-of-band OAM not reflective of the data plane</a:t>
            </a:r>
          </a:p>
          <a:p>
            <a:pPr lvl="1" eaLnBrk="1" fontAlgn="auto" hangingPunct="1">
              <a:buFont typeface="Arial" pitchFamily="34" charset="0"/>
              <a:buChar char="–"/>
              <a:defRPr/>
            </a:pPr>
            <a:r>
              <a:rPr lang="en-US" dirty="0" smtClean="0"/>
              <a:t>OAM mixes with user data within the core network</a:t>
            </a:r>
          </a:p>
          <a:p>
            <a:pPr eaLnBrk="1" fontAlgn="auto" hangingPunct="1">
              <a:buFont typeface="Arial" pitchFamily="34" charset="0"/>
              <a:buChar char="•"/>
              <a:defRPr/>
            </a:pPr>
            <a:r>
              <a:rPr lang="en-US" dirty="0" smtClean="0"/>
              <a:t>Small initial focus on “SLA” metrics</a:t>
            </a:r>
          </a:p>
          <a:p>
            <a:pPr lvl="1" eaLnBrk="1" fontAlgn="auto" hangingPunct="1">
              <a:buFont typeface="Arial" pitchFamily="34" charset="0"/>
              <a:buChar char="–"/>
              <a:defRPr/>
            </a:pPr>
            <a:r>
              <a:rPr lang="en-US" dirty="0" smtClean="0"/>
              <a:t>Connectivity, latency, loss, </a:t>
            </a:r>
            <a:r>
              <a:rPr lang="en-US" dirty="0" smtClean="0"/>
              <a:t>jitter, availability</a:t>
            </a:r>
            <a:endParaRPr lang="en-US" dirty="0" smtClean="0"/>
          </a:p>
          <a:p>
            <a:pPr eaLnBrk="1" fontAlgn="auto" hangingPunct="1">
              <a:buFont typeface="Arial" pitchFamily="34" charset="0"/>
              <a:buChar char="•"/>
              <a:defRPr/>
            </a:pPr>
            <a:r>
              <a:rPr lang="en-US" dirty="0" smtClean="0"/>
              <a:t>Other functions may follow later</a:t>
            </a:r>
          </a:p>
          <a:p>
            <a:pPr lvl="1" eaLnBrk="1" fontAlgn="auto" hangingPunct="1">
              <a:buFont typeface="Arial" pitchFamily="34" charset="0"/>
              <a:buChar char="–"/>
              <a:defRPr/>
            </a:pPr>
            <a:r>
              <a:rPr lang="en-US" dirty="0" smtClean="0"/>
              <a:t>Traceroute, RDI/AIS, other</a:t>
            </a:r>
          </a:p>
          <a:p>
            <a:pPr eaLnBrk="1" fontAlgn="auto" hangingPunct="1">
              <a:buFont typeface="Arial" pitchFamily="34" charset="0"/>
              <a:buChar char="•"/>
              <a:defRPr/>
            </a:pPr>
            <a:r>
              <a:rPr lang="en-US" dirty="0" smtClean="0"/>
              <a:t>Domain oriented</a:t>
            </a:r>
          </a:p>
          <a:p>
            <a:pPr lvl="1" eaLnBrk="1" fontAlgn="auto" hangingPunct="1">
              <a:buFont typeface="Arial" pitchFamily="34" charset="0"/>
              <a:buChar char="–"/>
              <a:defRPr/>
            </a:pPr>
            <a:r>
              <a:rPr lang="en-US" dirty="0" smtClean="0"/>
              <a:t>Domain may be intra-provider, inter-provider, customer-to-customer, etc</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79413" y="923925"/>
            <a:ext cx="5559425" cy="318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Network Layering Concepts</a:t>
            </a:r>
            <a:endParaRPr lang="en-US" dirty="0"/>
          </a:p>
        </p:txBody>
      </p:sp>
      <p:sp>
        <p:nvSpPr>
          <p:cNvPr id="3" name="Content Placeholder 2"/>
          <p:cNvSpPr>
            <a:spLocks noGrp="1"/>
          </p:cNvSpPr>
          <p:nvPr>
            <p:ph idx="1"/>
          </p:nvPr>
        </p:nvSpPr>
        <p:spPr>
          <a:xfrm>
            <a:off x="457200" y="4298950"/>
            <a:ext cx="8229600" cy="2014538"/>
          </a:xfrm>
        </p:spPr>
        <p:txBody>
          <a:bodyPr rtlCol="0">
            <a:normAutofit fontScale="85000" lnSpcReduction="20000"/>
          </a:bodyPr>
          <a:lstStyle/>
          <a:p>
            <a:pPr eaLnBrk="1" fontAlgn="auto" hangingPunct="1">
              <a:buFont typeface="Arial" pitchFamily="34" charset="0"/>
              <a:buChar char="•"/>
              <a:defRPr/>
            </a:pPr>
            <a:r>
              <a:rPr lang="en-US" dirty="0"/>
              <a:t>Flows, connections and resources can all be managed separately at each LND</a:t>
            </a:r>
          </a:p>
          <a:p>
            <a:pPr eaLnBrk="1" fontAlgn="auto" hangingPunct="1">
              <a:buFont typeface="Arial" pitchFamily="34" charset="0"/>
              <a:buChar char="•"/>
              <a:defRPr/>
            </a:pPr>
            <a:r>
              <a:rPr lang="en-US" dirty="0"/>
              <a:t>Each can remain independent</a:t>
            </a:r>
          </a:p>
          <a:p>
            <a:pPr eaLnBrk="1" fontAlgn="auto" hangingPunct="1">
              <a:buFont typeface="Arial" pitchFamily="34" charset="0"/>
              <a:buChar char="•"/>
              <a:defRPr/>
            </a:pPr>
            <a:r>
              <a:rPr lang="en-US" dirty="0"/>
              <a:t>Each in turn can pass information to upper management domains to isolate issues</a:t>
            </a:r>
            <a:r>
              <a:rPr lang="en-US" dirty="0" smtClean="0"/>
              <a:t>.</a:t>
            </a:r>
            <a:endParaRPr lang="en-US" dirty="0"/>
          </a:p>
        </p:txBody>
      </p:sp>
      <p:sp>
        <p:nvSpPr>
          <p:cNvPr id="24581" name="Rectangle 5"/>
          <p:cNvSpPr>
            <a:spLocks noChangeArrowheads="1"/>
          </p:cNvSpPr>
          <p:nvPr/>
        </p:nvSpPr>
        <p:spPr bwMode="auto">
          <a:xfrm>
            <a:off x="5559425" y="2001838"/>
            <a:ext cx="333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chemeClr val="bg1"/>
                </a:solidFill>
                <a:latin typeface="Arial" charset="0"/>
              </a:rPr>
              <a:t>Layer Network Domains</a:t>
            </a:r>
          </a:p>
          <a:p>
            <a:pPr algn="ctr"/>
            <a:r>
              <a:rPr lang="en-US" sz="2400" b="1">
                <a:solidFill>
                  <a:schemeClr val="bg1"/>
                </a:solidFill>
                <a:latin typeface="Arial" charset="0"/>
              </a:rPr>
              <a:t>(LND)</a:t>
            </a:r>
          </a:p>
        </p:txBody>
      </p:sp>
      <p:grpSp>
        <p:nvGrpSpPr>
          <p:cNvPr id="24582" name="Group 6"/>
          <p:cNvGrpSpPr>
            <a:grpSpLocks/>
          </p:cNvGrpSpPr>
          <p:nvPr/>
        </p:nvGrpSpPr>
        <p:grpSpPr bwMode="auto">
          <a:xfrm>
            <a:off x="379413" y="923925"/>
            <a:ext cx="5559425" cy="3036888"/>
            <a:chOff x="838200" y="1123038"/>
            <a:chExt cx="8305800" cy="4066500"/>
          </a:xfrm>
        </p:grpSpPr>
        <p:sp>
          <p:nvSpPr>
            <p:cNvPr id="24583" name="AutoShape 459" descr="Parchment"/>
            <p:cNvSpPr>
              <a:spLocks noChangeArrowheads="1"/>
            </p:cNvSpPr>
            <p:nvPr/>
          </p:nvSpPr>
          <p:spPr bwMode="auto">
            <a:xfrm>
              <a:off x="838200" y="1295400"/>
              <a:ext cx="8305800" cy="539750"/>
            </a:xfrm>
            <a:prstGeom prst="parallelogram">
              <a:avLst>
                <a:gd name="adj" fmla="val 253550"/>
              </a:avLst>
            </a:prstGeom>
            <a:blipFill dpi="0" rotWithShape="0">
              <a:blip r:embed="rId2"/>
              <a:srcRect/>
              <a:tile tx="0" ty="0" sx="100000" sy="100000" flip="none" algn="tl"/>
            </a:blipFill>
            <a:ln w="25400">
              <a:solidFill>
                <a:schemeClr val="tx1"/>
              </a:solidFill>
              <a:miter lim="800000"/>
              <a:headEnd/>
              <a:tailEnd/>
            </a:ln>
          </p:spPr>
          <p:txBody>
            <a:bodyPr wrap="none" anchor="ctr"/>
            <a:lstStyle/>
            <a:p>
              <a:endParaRPr lang="en-US"/>
            </a:p>
          </p:txBody>
        </p:sp>
        <p:sp>
          <p:nvSpPr>
            <p:cNvPr id="24584" name="AutoShape 460" descr="Bouquet"/>
            <p:cNvSpPr>
              <a:spLocks noChangeArrowheads="1"/>
            </p:cNvSpPr>
            <p:nvPr/>
          </p:nvSpPr>
          <p:spPr bwMode="auto">
            <a:xfrm>
              <a:off x="1295400" y="2147888"/>
              <a:ext cx="7391399" cy="539750"/>
            </a:xfrm>
            <a:prstGeom prst="parallelogram">
              <a:avLst>
                <a:gd name="adj" fmla="val 253531"/>
              </a:avLst>
            </a:prstGeom>
            <a:blipFill dpi="0" rotWithShape="0">
              <a:blip r:embed="rId3"/>
              <a:srcRect/>
              <a:tile tx="0" ty="0" sx="100000" sy="100000" flip="none" algn="tl"/>
            </a:blipFill>
            <a:ln w="25400">
              <a:solidFill>
                <a:schemeClr val="tx1"/>
              </a:solidFill>
              <a:miter lim="800000"/>
              <a:headEnd/>
              <a:tailEnd/>
            </a:ln>
          </p:spPr>
          <p:txBody>
            <a:bodyPr wrap="none" anchor="ctr"/>
            <a:lstStyle/>
            <a:p>
              <a:endParaRPr lang="en-US"/>
            </a:p>
          </p:txBody>
        </p:sp>
        <p:sp>
          <p:nvSpPr>
            <p:cNvPr id="24585" name="AutoShape 461" descr="Blue tissue paper"/>
            <p:cNvSpPr>
              <a:spLocks noChangeArrowheads="1"/>
            </p:cNvSpPr>
            <p:nvPr/>
          </p:nvSpPr>
          <p:spPr bwMode="auto">
            <a:xfrm>
              <a:off x="1905000" y="2986088"/>
              <a:ext cx="6248400" cy="539750"/>
            </a:xfrm>
            <a:prstGeom prst="parallelogram">
              <a:avLst>
                <a:gd name="adj" fmla="val 253557"/>
              </a:avLst>
            </a:prstGeom>
            <a:blipFill dpi="0" rotWithShape="0">
              <a:blip r:embed="rId4"/>
              <a:srcRect/>
              <a:tile tx="0" ty="0" sx="100000" sy="100000" flip="none" algn="tl"/>
            </a:blipFill>
            <a:ln w="25400">
              <a:solidFill>
                <a:schemeClr val="tx1"/>
              </a:solidFill>
              <a:miter lim="800000"/>
              <a:headEnd/>
              <a:tailEnd/>
            </a:ln>
          </p:spPr>
          <p:txBody>
            <a:bodyPr wrap="none" anchor="ctr"/>
            <a:lstStyle/>
            <a:p>
              <a:endParaRPr lang="en-US"/>
            </a:p>
          </p:txBody>
        </p:sp>
        <p:sp>
          <p:nvSpPr>
            <p:cNvPr id="24586" name="AutoShape 462" descr="White marble"/>
            <p:cNvSpPr>
              <a:spLocks noChangeArrowheads="1"/>
            </p:cNvSpPr>
            <p:nvPr/>
          </p:nvSpPr>
          <p:spPr bwMode="auto">
            <a:xfrm>
              <a:off x="2309813" y="3824288"/>
              <a:ext cx="5476875" cy="539750"/>
            </a:xfrm>
            <a:prstGeom prst="parallelogram">
              <a:avLst>
                <a:gd name="adj" fmla="val 253536"/>
              </a:avLst>
            </a:prstGeom>
            <a:blipFill dpi="0" rotWithShape="0">
              <a:blip r:embed="rId5"/>
              <a:srcRect/>
              <a:tile tx="0" ty="0" sx="100000" sy="100000" flip="none" algn="tl"/>
            </a:blipFill>
            <a:ln w="25400">
              <a:solidFill>
                <a:schemeClr val="tx1"/>
              </a:solidFill>
              <a:miter lim="800000"/>
              <a:headEnd/>
              <a:tailEnd/>
            </a:ln>
          </p:spPr>
          <p:txBody>
            <a:bodyPr wrap="none" anchor="ctr"/>
            <a:lstStyle/>
            <a:p>
              <a:endParaRPr lang="en-US"/>
            </a:p>
          </p:txBody>
        </p:sp>
        <p:sp>
          <p:nvSpPr>
            <p:cNvPr id="24587" name="Rectangle 11"/>
            <p:cNvSpPr>
              <a:spLocks noChangeArrowheads="1"/>
            </p:cNvSpPr>
            <p:nvPr/>
          </p:nvSpPr>
          <p:spPr bwMode="auto">
            <a:xfrm>
              <a:off x="982190" y="1123038"/>
              <a:ext cx="387929"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171450" indent="-171450" eaLnBrk="0" hangingPunct="0">
                <a:lnSpc>
                  <a:spcPct val="95000"/>
                </a:lnSpc>
                <a:spcBef>
                  <a:spcPct val="35000"/>
                </a:spcBef>
              </a:pPr>
              <a:r>
                <a:rPr lang="en-US" sz="2000" b="1"/>
                <a:t>IP</a:t>
              </a:r>
            </a:p>
          </p:txBody>
        </p:sp>
        <p:sp>
          <p:nvSpPr>
            <p:cNvPr id="24588" name="Rectangle 12"/>
            <p:cNvSpPr>
              <a:spLocks noChangeArrowheads="1"/>
            </p:cNvSpPr>
            <p:nvPr/>
          </p:nvSpPr>
          <p:spPr bwMode="auto">
            <a:xfrm>
              <a:off x="941037" y="2020819"/>
              <a:ext cx="593112"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171450" indent="-171450" eaLnBrk="0" hangingPunct="0">
                <a:lnSpc>
                  <a:spcPct val="95000"/>
                </a:lnSpc>
                <a:spcBef>
                  <a:spcPct val="35000"/>
                </a:spcBef>
              </a:pPr>
              <a:r>
                <a:rPr lang="en-US" sz="2000" b="1"/>
                <a:t>ETH</a:t>
              </a:r>
            </a:p>
          </p:txBody>
        </p:sp>
        <p:sp>
          <p:nvSpPr>
            <p:cNvPr id="24589" name="Rectangle 13"/>
            <p:cNvSpPr>
              <a:spLocks noChangeArrowheads="1"/>
            </p:cNvSpPr>
            <p:nvPr/>
          </p:nvSpPr>
          <p:spPr bwMode="auto">
            <a:xfrm>
              <a:off x="941037" y="2914950"/>
              <a:ext cx="774252"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171450" indent="-171450" eaLnBrk="0" hangingPunct="0">
                <a:lnSpc>
                  <a:spcPct val="95000"/>
                </a:lnSpc>
                <a:spcBef>
                  <a:spcPct val="35000"/>
                </a:spcBef>
              </a:pPr>
              <a:r>
                <a:rPr lang="en-US" sz="2000" b="1"/>
                <a:t>MPLS</a:t>
              </a:r>
            </a:p>
          </p:txBody>
        </p:sp>
        <p:sp>
          <p:nvSpPr>
            <p:cNvPr id="24590" name="Rectangle 14"/>
            <p:cNvSpPr>
              <a:spLocks noChangeArrowheads="1"/>
            </p:cNvSpPr>
            <p:nvPr/>
          </p:nvSpPr>
          <p:spPr bwMode="auto">
            <a:xfrm>
              <a:off x="941037" y="3682912"/>
              <a:ext cx="1438922"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171450" indent="-171450" eaLnBrk="0" hangingPunct="0">
                <a:lnSpc>
                  <a:spcPct val="95000"/>
                </a:lnSpc>
                <a:spcBef>
                  <a:spcPct val="35000"/>
                </a:spcBef>
              </a:pPr>
              <a:r>
                <a:rPr lang="en-US" sz="2000" b="1"/>
                <a:t>SONET/SDH</a:t>
              </a:r>
            </a:p>
          </p:txBody>
        </p:sp>
        <p:sp>
          <p:nvSpPr>
            <p:cNvPr id="24591" name="Oval 15"/>
            <p:cNvSpPr>
              <a:spLocks noChangeArrowheads="1"/>
            </p:cNvSpPr>
            <p:nvPr/>
          </p:nvSpPr>
          <p:spPr bwMode="auto">
            <a:xfrm>
              <a:off x="1981200" y="1371600"/>
              <a:ext cx="2209800"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Oval 16"/>
            <p:cNvSpPr>
              <a:spLocks noChangeArrowheads="1"/>
            </p:cNvSpPr>
            <p:nvPr/>
          </p:nvSpPr>
          <p:spPr bwMode="auto">
            <a:xfrm>
              <a:off x="5791200" y="1371600"/>
              <a:ext cx="2057400"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3" name="Line 469"/>
            <p:cNvSpPr>
              <a:spLocks noChangeShapeType="1"/>
            </p:cNvSpPr>
            <p:nvPr/>
          </p:nvSpPr>
          <p:spPr bwMode="auto">
            <a:xfrm>
              <a:off x="4038600" y="1447801"/>
              <a:ext cx="1981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470"/>
            <p:cNvSpPr>
              <a:spLocks noChangeShapeType="1"/>
            </p:cNvSpPr>
            <p:nvPr/>
          </p:nvSpPr>
          <p:spPr bwMode="auto">
            <a:xfrm flipV="1">
              <a:off x="4038600" y="1600200"/>
              <a:ext cx="1905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471"/>
            <p:cNvSpPr>
              <a:spLocks noChangeShapeType="1"/>
            </p:cNvSpPr>
            <p:nvPr/>
          </p:nvSpPr>
          <p:spPr bwMode="auto">
            <a:xfrm flipH="1">
              <a:off x="2667000" y="1600201"/>
              <a:ext cx="1447800" cy="6858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472"/>
            <p:cNvSpPr>
              <a:spLocks noChangeShapeType="1"/>
            </p:cNvSpPr>
            <p:nvPr/>
          </p:nvSpPr>
          <p:spPr bwMode="auto">
            <a:xfrm>
              <a:off x="5945187" y="1600200"/>
              <a:ext cx="1598613" cy="6858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473"/>
            <p:cNvSpPr>
              <a:spLocks noChangeShapeType="1"/>
            </p:cNvSpPr>
            <p:nvPr/>
          </p:nvSpPr>
          <p:spPr bwMode="auto">
            <a:xfrm flipH="1">
              <a:off x="3200399" y="2438400"/>
              <a:ext cx="1217613" cy="7620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474"/>
            <p:cNvSpPr>
              <a:spLocks noChangeShapeType="1"/>
            </p:cNvSpPr>
            <p:nvPr/>
          </p:nvSpPr>
          <p:spPr bwMode="auto">
            <a:xfrm>
              <a:off x="5868987" y="2438400"/>
              <a:ext cx="1293813" cy="6858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Oval 23"/>
            <p:cNvSpPr>
              <a:spLocks noChangeArrowheads="1"/>
            </p:cNvSpPr>
            <p:nvPr/>
          </p:nvSpPr>
          <p:spPr bwMode="auto">
            <a:xfrm>
              <a:off x="2514600" y="2209800"/>
              <a:ext cx="1905000"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0" name="Oval 24"/>
            <p:cNvSpPr>
              <a:spLocks noChangeArrowheads="1"/>
            </p:cNvSpPr>
            <p:nvPr/>
          </p:nvSpPr>
          <p:spPr bwMode="auto">
            <a:xfrm>
              <a:off x="5791200" y="2219325"/>
              <a:ext cx="1849438"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1" name="Line 477"/>
            <p:cNvSpPr>
              <a:spLocks noChangeShapeType="1"/>
            </p:cNvSpPr>
            <p:nvPr/>
          </p:nvSpPr>
          <p:spPr bwMode="auto">
            <a:xfrm flipV="1">
              <a:off x="4267200" y="22860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478"/>
            <p:cNvSpPr>
              <a:spLocks noChangeShapeType="1"/>
            </p:cNvSpPr>
            <p:nvPr/>
          </p:nvSpPr>
          <p:spPr bwMode="auto">
            <a:xfrm>
              <a:off x="4343400" y="2438400"/>
              <a:ext cx="160020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3" name="Oval 27"/>
            <p:cNvSpPr>
              <a:spLocks noChangeArrowheads="1"/>
            </p:cNvSpPr>
            <p:nvPr/>
          </p:nvSpPr>
          <p:spPr bwMode="auto">
            <a:xfrm>
              <a:off x="3124200" y="3063875"/>
              <a:ext cx="1624013"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4" name="Oval 28"/>
            <p:cNvSpPr>
              <a:spLocks noChangeArrowheads="1"/>
            </p:cNvSpPr>
            <p:nvPr/>
          </p:nvSpPr>
          <p:spPr bwMode="auto">
            <a:xfrm>
              <a:off x="5641974" y="3063875"/>
              <a:ext cx="1597025"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5" name="Line 481"/>
            <p:cNvSpPr>
              <a:spLocks noChangeShapeType="1"/>
            </p:cNvSpPr>
            <p:nvPr/>
          </p:nvSpPr>
          <p:spPr bwMode="auto">
            <a:xfrm>
              <a:off x="4572000" y="3124200"/>
              <a:ext cx="1154113"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6" name="Line 482"/>
            <p:cNvSpPr>
              <a:spLocks noChangeShapeType="1"/>
            </p:cNvSpPr>
            <p:nvPr/>
          </p:nvSpPr>
          <p:spPr bwMode="auto">
            <a:xfrm flipV="1">
              <a:off x="4648200" y="3276600"/>
              <a:ext cx="1143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7" name="Oval 31"/>
            <p:cNvSpPr>
              <a:spLocks noChangeArrowheads="1"/>
            </p:cNvSpPr>
            <p:nvPr/>
          </p:nvSpPr>
          <p:spPr bwMode="auto">
            <a:xfrm>
              <a:off x="3543300" y="3902075"/>
              <a:ext cx="1392238"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8" name="Oval 32"/>
            <p:cNvSpPr>
              <a:spLocks noChangeArrowheads="1"/>
            </p:cNvSpPr>
            <p:nvPr/>
          </p:nvSpPr>
          <p:spPr bwMode="auto">
            <a:xfrm>
              <a:off x="5524500" y="3902075"/>
              <a:ext cx="1392238"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9" name="Line 485"/>
            <p:cNvSpPr>
              <a:spLocks noChangeShapeType="1"/>
            </p:cNvSpPr>
            <p:nvPr/>
          </p:nvSpPr>
          <p:spPr bwMode="auto">
            <a:xfrm flipV="1">
              <a:off x="4822825" y="3962400"/>
              <a:ext cx="815975"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Line 486"/>
            <p:cNvSpPr>
              <a:spLocks noChangeShapeType="1"/>
            </p:cNvSpPr>
            <p:nvPr/>
          </p:nvSpPr>
          <p:spPr bwMode="auto">
            <a:xfrm flipV="1">
              <a:off x="4876801" y="4114800"/>
              <a:ext cx="685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487"/>
            <p:cNvSpPr>
              <a:spLocks noChangeShapeType="1"/>
            </p:cNvSpPr>
            <p:nvPr/>
          </p:nvSpPr>
          <p:spPr bwMode="auto">
            <a:xfrm flipH="1">
              <a:off x="3581399" y="3276600"/>
              <a:ext cx="1141413" cy="7620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2" name="Line 488"/>
            <p:cNvSpPr>
              <a:spLocks noChangeShapeType="1"/>
            </p:cNvSpPr>
            <p:nvPr/>
          </p:nvSpPr>
          <p:spPr bwMode="auto">
            <a:xfrm>
              <a:off x="5716587" y="3276600"/>
              <a:ext cx="1141413" cy="7620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3" name="AutoShape 489"/>
            <p:cNvSpPr>
              <a:spLocks noChangeArrowheads="1"/>
            </p:cNvSpPr>
            <p:nvPr/>
          </p:nvSpPr>
          <p:spPr bwMode="auto">
            <a:xfrm>
              <a:off x="2590801" y="4649788"/>
              <a:ext cx="4952999" cy="539750"/>
            </a:xfrm>
            <a:prstGeom prst="parallelogram">
              <a:avLst>
                <a:gd name="adj" fmla="val 253542"/>
              </a:avLst>
            </a:prstGeom>
            <a:blipFill dpi="0" rotWithShape="0">
              <a:blip r:embed="rId6"/>
              <a:srcRect/>
              <a:tile tx="0" ty="0" sx="100000" sy="100000" flip="none" algn="tl"/>
            </a:blipFill>
            <a:ln w="25400">
              <a:solidFill>
                <a:schemeClr val="tx1"/>
              </a:solidFill>
              <a:miter lim="800000"/>
              <a:headEnd/>
              <a:tailEnd/>
            </a:ln>
          </p:spPr>
          <p:txBody>
            <a:bodyPr wrap="none" anchor="ctr"/>
            <a:lstStyle/>
            <a:p>
              <a:endParaRPr lang="en-US"/>
            </a:p>
          </p:txBody>
        </p:sp>
        <p:sp>
          <p:nvSpPr>
            <p:cNvPr id="24614" name="Rectangle 38"/>
            <p:cNvSpPr>
              <a:spLocks noChangeArrowheads="1"/>
            </p:cNvSpPr>
            <p:nvPr/>
          </p:nvSpPr>
          <p:spPr bwMode="auto">
            <a:xfrm>
              <a:off x="1942227" y="4450875"/>
              <a:ext cx="801502" cy="38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marL="171450" indent="-171450" eaLnBrk="0" hangingPunct="0">
                <a:lnSpc>
                  <a:spcPct val="95000"/>
                </a:lnSpc>
                <a:spcBef>
                  <a:spcPct val="35000"/>
                </a:spcBef>
              </a:pPr>
              <a:r>
                <a:rPr lang="en-US" sz="2000" b="1"/>
                <a:t>WDM</a:t>
              </a:r>
            </a:p>
          </p:txBody>
        </p:sp>
        <p:sp>
          <p:nvSpPr>
            <p:cNvPr id="24615" name="Oval 39"/>
            <p:cNvSpPr>
              <a:spLocks noChangeArrowheads="1"/>
            </p:cNvSpPr>
            <p:nvPr/>
          </p:nvSpPr>
          <p:spPr bwMode="auto">
            <a:xfrm>
              <a:off x="3673475" y="4727575"/>
              <a:ext cx="1203325"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6" name="Oval 40"/>
            <p:cNvSpPr>
              <a:spLocks noChangeArrowheads="1"/>
            </p:cNvSpPr>
            <p:nvPr/>
          </p:nvSpPr>
          <p:spPr bwMode="auto">
            <a:xfrm>
              <a:off x="5502275" y="4727575"/>
              <a:ext cx="1203325" cy="2952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7" name="Line 493"/>
            <p:cNvSpPr>
              <a:spLocks noChangeShapeType="1"/>
            </p:cNvSpPr>
            <p:nvPr/>
          </p:nvSpPr>
          <p:spPr bwMode="auto">
            <a:xfrm>
              <a:off x="4800600" y="4791075"/>
              <a:ext cx="7858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8" name="Line 494"/>
            <p:cNvSpPr>
              <a:spLocks noChangeShapeType="1"/>
            </p:cNvSpPr>
            <p:nvPr/>
          </p:nvSpPr>
          <p:spPr bwMode="auto">
            <a:xfrm flipV="1">
              <a:off x="4800600" y="4952998"/>
              <a:ext cx="76200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9" name="Line 495"/>
            <p:cNvSpPr>
              <a:spLocks noChangeShapeType="1"/>
            </p:cNvSpPr>
            <p:nvPr/>
          </p:nvSpPr>
          <p:spPr bwMode="auto">
            <a:xfrm flipH="1">
              <a:off x="3733799" y="4114800"/>
              <a:ext cx="1141413" cy="6858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0" name="Line 496"/>
            <p:cNvSpPr>
              <a:spLocks noChangeShapeType="1"/>
            </p:cNvSpPr>
            <p:nvPr/>
          </p:nvSpPr>
          <p:spPr bwMode="auto">
            <a:xfrm>
              <a:off x="5562600" y="4114800"/>
              <a:ext cx="1066800" cy="7620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1" name="Line 497"/>
            <p:cNvSpPr>
              <a:spLocks noChangeShapeType="1"/>
            </p:cNvSpPr>
            <p:nvPr/>
          </p:nvSpPr>
          <p:spPr bwMode="auto">
            <a:xfrm>
              <a:off x="6438900" y="43592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2" name="Line 498"/>
            <p:cNvSpPr>
              <a:spLocks noChangeShapeType="1"/>
            </p:cNvSpPr>
            <p:nvPr/>
          </p:nvSpPr>
          <p:spPr bwMode="auto">
            <a:xfrm flipH="1">
              <a:off x="2286000" y="4498975"/>
              <a:ext cx="4152900" cy="12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3" name="Line 499"/>
            <p:cNvSpPr>
              <a:spLocks noChangeShapeType="1"/>
            </p:cNvSpPr>
            <p:nvPr/>
          </p:nvSpPr>
          <p:spPr bwMode="auto">
            <a:xfrm>
              <a:off x="2320925" y="43719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4" name="Line 500"/>
            <p:cNvSpPr>
              <a:spLocks noChangeShapeType="1"/>
            </p:cNvSpPr>
            <p:nvPr/>
          </p:nvSpPr>
          <p:spPr bwMode="auto">
            <a:xfrm flipV="1">
              <a:off x="6426200" y="3978275"/>
              <a:ext cx="14097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5" name="Line 501"/>
            <p:cNvSpPr>
              <a:spLocks noChangeShapeType="1"/>
            </p:cNvSpPr>
            <p:nvPr/>
          </p:nvSpPr>
          <p:spPr bwMode="auto">
            <a:xfrm>
              <a:off x="7810500" y="3825875"/>
              <a:ext cx="0" cy="177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0" y="3125788"/>
            <a:ext cx="9144000" cy="682625"/>
          </a:xfrm>
        </p:spPr>
        <p:txBody>
          <a:bodyPr/>
          <a:lstStyle/>
          <a:p>
            <a:pPr eaLnBrk="1" fontAlgn="auto" hangingPunct="1">
              <a:spcAft>
                <a:spcPts val="0"/>
              </a:spcAft>
              <a:defRPr/>
            </a:pPr>
            <a:r>
              <a:rPr lang="en-US" dirty="0" smtClean="0"/>
              <a:t>Use Cases</a:t>
            </a:r>
          </a:p>
        </p:txBody>
      </p:sp>
      <p:sp>
        <p:nvSpPr>
          <p:cNvPr id="25603" name="Subtitle 4"/>
          <p:cNvSpPr>
            <a:spLocks noGrp="1"/>
          </p:cNvSpPr>
          <p:nvPr>
            <p:ph type="subTitle" idx="1"/>
          </p:nvPr>
        </p:nvSpPr>
        <p:spPr>
          <a:xfrm>
            <a:off x="0" y="4567238"/>
            <a:ext cx="9144000" cy="1062037"/>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Carrier Ethernet Management</a:t>
            </a:r>
            <a:endParaRPr lang="en-US" dirty="0"/>
          </a:p>
        </p:txBody>
      </p:sp>
      <p:sp>
        <p:nvSpPr>
          <p:cNvPr id="26627" name="Content Placeholder 4"/>
          <p:cNvSpPr>
            <a:spLocks noGrp="1"/>
          </p:cNvSpPr>
          <p:nvPr>
            <p:ph idx="1"/>
          </p:nvPr>
        </p:nvSpPr>
        <p:spPr>
          <a:xfrm>
            <a:off x="322263" y="5346700"/>
            <a:ext cx="8364537" cy="1042988"/>
          </a:xfrm>
        </p:spPr>
        <p:txBody>
          <a:bodyPr/>
          <a:lstStyle/>
          <a:p>
            <a:pPr eaLnBrk="1" hangingPunct="1">
              <a:spcBef>
                <a:spcPct val="0"/>
              </a:spcBef>
            </a:pPr>
            <a:r>
              <a:rPr lang="en-US" smtClean="0"/>
              <a:t>Management Interface includes Configuration, Fault, Performance, and Common functions</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898525"/>
            <a:ext cx="705802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Configuration Management (CM)</a:t>
            </a:r>
            <a:endParaRPr lang="en-US" dirty="0"/>
          </a:p>
        </p:txBody>
      </p:sp>
      <p:sp>
        <p:nvSpPr>
          <p:cNvPr id="3" name="Content Placeholder 2"/>
          <p:cNvSpPr>
            <a:spLocks noGrp="1"/>
          </p:cNvSpPr>
          <p:nvPr>
            <p:ph idx="1"/>
          </p:nvPr>
        </p:nvSpPr>
        <p:spPr>
          <a:xfrm>
            <a:off x="457200" y="4035425"/>
            <a:ext cx="8229600" cy="2090738"/>
          </a:xfrm>
        </p:spPr>
        <p:txBody>
          <a:bodyPr rtlCol="0">
            <a:normAutofit fontScale="92500"/>
          </a:bodyPr>
          <a:lstStyle/>
          <a:p>
            <a:pPr eaLnBrk="1" fontAlgn="auto" hangingPunct="1">
              <a:buFont typeface="Arial" pitchFamily="34" charset="0"/>
              <a:buChar char="•"/>
              <a:defRPr/>
            </a:pPr>
            <a:r>
              <a:rPr lang="en-US" dirty="0" smtClean="0"/>
              <a:t>Provides the description of the various elements necessary for Configuration of Carrier Ethernet</a:t>
            </a:r>
          </a:p>
          <a:p>
            <a:pPr eaLnBrk="1" fontAlgn="auto" hangingPunct="1">
              <a:buFont typeface="Arial" pitchFamily="34" charset="0"/>
              <a:buChar char="•"/>
              <a:defRPr/>
            </a:pPr>
            <a:r>
              <a:rPr lang="en-US" dirty="0" smtClean="0"/>
              <a:t>A couple of Configuration Function examples are given in the following slides</a:t>
            </a:r>
            <a:endParaRPr lang="en-US"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849313"/>
            <a:ext cx="885825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CM Example </a:t>
            </a:r>
            <a:endParaRPr lang="en-US" dirty="0"/>
          </a:p>
        </p:txBody>
      </p:sp>
      <p:sp>
        <p:nvSpPr>
          <p:cNvPr id="28675" name="Content Placeholder 2"/>
          <p:cNvSpPr>
            <a:spLocks noGrp="1"/>
          </p:cNvSpPr>
          <p:nvPr>
            <p:ph idx="1"/>
          </p:nvPr>
        </p:nvSpPr>
        <p:spPr/>
        <p:txBody>
          <a:bodyPr/>
          <a:lstStyle/>
          <a:p>
            <a:pPr eaLnBrk="1" hangingPunct="1">
              <a:spcBef>
                <a:spcPct val="0"/>
              </a:spcBef>
            </a:pPr>
            <a:r>
              <a:rPr lang="en-US" smtClean="0"/>
              <a:t>The next slide provides an example of the detail contained in MEF 7.2</a:t>
            </a:r>
          </a:p>
          <a:p>
            <a:pPr eaLnBrk="1" hangingPunct="1">
              <a:spcBef>
                <a:spcPct val="0"/>
              </a:spcBef>
            </a:pPr>
            <a:r>
              <a:rPr lang="en-US" smtClean="0"/>
              <a:t>The figure shows the functions for Interface Management</a:t>
            </a:r>
          </a:p>
          <a:p>
            <a:pPr eaLnBrk="1" hangingPunct="1">
              <a:spcBef>
                <a:spcPct val="0"/>
              </a:spcBef>
            </a:pPr>
            <a:r>
              <a:rPr lang="en-US" smtClean="0"/>
              <a:t>The slide after that shows the text describing ENNI Creation</a:t>
            </a:r>
          </a:p>
          <a:p>
            <a:pPr eaLnBrk="1" hangingPunct="1">
              <a:spcBef>
                <a:spcPct val="0"/>
              </a:spcBef>
            </a:pPr>
            <a:r>
              <a:rPr lang="en-US" smtClean="0"/>
              <a:t>Each function is documented in manner displayed on the </a:t>
            </a:r>
            <a:r>
              <a:rPr lang="en-US" smtClean="0">
                <a:hlinkClick r:id="rId2" action="ppaction://hlinksldjump"/>
              </a:rPr>
              <a:t>ENNI Creation Example</a:t>
            </a:r>
            <a:r>
              <a:rPr lang="en-US" smtClean="0"/>
              <a:t> slide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CM Example – Interface Management </a:t>
            </a:r>
            <a:endParaRPr lang="en-US" dirty="0"/>
          </a:p>
        </p:txBody>
      </p:sp>
      <p:sp>
        <p:nvSpPr>
          <p:cNvPr id="3" name="Content Placeholder 2"/>
          <p:cNvSpPr>
            <a:spLocks noGrp="1"/>
          </p:cNvSpPr>
          <p:nvPr>
            <p:ph idx="1"/>
          </p:nvPr>
        </p:nvSpPr>
        <p:spPr>
          <a:xfrm>
            <a:off x="457200" y="4719638"/>
            <a:ext cx="8229600" cy="1670050"/>
          </a:xfrm>
        </p:spPr>
        <p:txBody>
          <a:bodyPr rtlCol="0">
            <a:normAutofit fontScale="77500" lnSpcReduction="20000"/>
          </a:bodyPr>
          <a:lstStyle/>
          <a:p>
            <a:pPr eaLnBrk="1" fontAlgn="auto" hangingPunct="1">
              <a:buFont typeface="Arial" pitchFamily="34" charset="0"/>
              <a:buChar char="•"/>
              <a:defRPr/>
            </a:pPr>
            <a:r>
              <a:rPr lang="en-US" dirty="0" smtClean="0"/>
              <a:t>Create, Delete, Modify, Query functions defined for</a:t>
            </a:r>
          </a:p>
          <a:p>
            <a:pPr lvl="1" eaLnBrk="1" fontAlgn="auto" hangingPunct="1">
              <a:buFont typeface="Arial" pitchFamily="34" charset="0"/>
              <a:buChar char="–"/>
              <a:defRPr/>
            </a:pPr>
            <a:r>
              <a:rPr lang="en-US" dirty="0" smtClean="0"/>
              <a:t>UNI</a:t>
            </a:r>
          </a:p>
          <a:p>
            <a:pPr lvl="1" eaLnBrk="1" fontAlgn="auto" hangingPunct="1">
              <a:buFont typeface="Arial" pitchFamily="34" charset="0"/>
              <a:buChar char="–"/>
              <a:defRPr/>
            </a:pPr>
            <a:r>
              <a:rPr lang="en-US" dirty="0" smtClean="0"/>
              <a:t>VUNI</a:t>
            </a:r>
          </a:p>
          <a:p>
            <a:pPr lvl="1" eaLnBrk="1" fontAlgn="auto" hangingPunct="1">
              <a:buFont typeface="Arial" pitchFamily="34" charset="0"/>
              <a:buChar char="–"/>
              <a:defRPr/>
            </a:pPr>
            <a:r>
              <a:rPr lang="en-US" dirty="0" smtClean="0"/>
              <a:t>ENNI</a:t>
            </a:r>
          </a:p>
          <a:p>
            <a:pPr eaLnBrk="1" fontAlgn="auto" hangingPunct="1">
              <a:buFont typeface="Arial" pitchFamily="34" charset="0"/>
              <a:buChar char="•"/>
              <a:defRPr/>
            </a:pPr>
            <a:r>
              <a:rPr lang="en-US" dirty="0" smtClean="0"/>
              <a:t>Flow Point Pool (FPP) Management</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923925"/>
            <a:ext cx="8678862"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ENNI Creation Example</a:t>
            </a:r>
            <a:endParaRPr lang="en-US" dirty="0"/>
          </a:p>
        </p:txBody>
      </p:sp>
      <p:graphicFrame>
        <p:nvGraphicFramePr>
          <p:cNvPr id="7" name="Table 6"/>
          <p:cNvGraphicFramePr>
            <a:graphicFrameLocks noGrp="1"/>
          </p:cNvGraphicFramePr>
          <p:nvPr/>
        </p:nvGraphicFramePr>
        <p:xfrm>
          <a:off x="0" y="772675"/>
          <a:ext cx="4799685" cy="5710690"/>
        </p:xfrm>
        <a:graphic>
          <a:graphicData uri="http://schemas.openxmlformats.org/drawingml/2006/table">
            <a:tbl>
              <a:tblPr>
                <a:tableStyleId>{5C22544A-7EE6-4342-B048-85BDC9FD1C3A}</a:tableStyleId>
              </a:tblPr>
              <a:tblGrid>
                <a:gridCol w="1095976"/>
                <a:gridCol w="3703709"/>
              </a:tblGrid>
              <a:tr h="15858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Name</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ETH Flow Point Pool (FPP) ENNI Creation</a:t>
                      </a:r>
                      <a:endParaRPr lang="en-US" sz="1000" dirty="0">
                        <a:effectLst/>
                        <a:latin typeface="Times New Roman"/>
                        <a:ea typeface="SimSun"/>
                      </a:endParaRPr>
                    </a:p>
                  </a:txBody>
                  <a:tcPr marL="62777" marR="62777" marT="0" marB="0"/>
                </a:tc>
              </a:tr>
              <a:tr h="634351">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Summary</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The Carrier Ethernet Manager creates and configures an ETH ENNI on a pre-selected port. ETH FPP ENNIs may be created automatically by Managed System when physical ports are created, and can be retrieved by Carrier Ethernet Manager.</a:t>
                      </a:r>
                      <a:endParaRPr lang="en-US" sz="1000" dirty="0">
                        <a:effectLst/>
                        <a:latin typeface="Times New Roman"/>
                        <a:ea typeface="SimSun"/>
                      </a:endParaRPr>
                    </a:p>
                  </a:txBody>
                  <a:tcPr marL="62777" marR="62777" marT="0" marB="0"/>
                </a:tc>
              </a:tr>
              <a:tr h="15858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Actor(s)</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Carrier Ethernet Manager</a:t>
                      </a:r>
                      <a:endParaRPr lang="en-US" sz="1000" dirty="0">
                        <a:effectLst/>
                        <a:latin typeface="Times New Roman"/>
                        <a:ea typeface="SimSun"/>
                      </a:endParaRPr>
                    </a:p>
                  </a:txBody>
                  <a:tcPr marL="62777" marR="62777" marT="0" marB="0"/>
                </a:tc>
              </a:tr>
              <a:tr h="313123">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Assumptions</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The Carrier Ethernet Manager has the authority to create the ETH ENNI. </a:t>
                      </a:r>
                      <a:endParaRPr lang="en-US" sz="1000" dirty="0">
                        <a:effectLst/>
                        <a:latin typeface="Times New Roman"/>
                        <a:ea typeface="SimSun"/>
                      </a:endParaRPr>
                    </a:p>
                  </a:txBody>
                  <a:tcPr marL="62777" marR="62777" marT="0" marB="0"/>
                </a:tc>
              </a:tr>
              <a:tr h="317177">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Pre-Conditions</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The Carrier Ethernet Manager has established communication with Managed System.</a:t>
                      </a:r>
                      <a:endParaRPr lang="en-US" sz="1000" dirty="0">
                        <a:effectLst/>
                        <a:latin typeface="Times New Roman"/>
                        <a:ea typeface="SimSun"/>
                      </a:endParaRPr>
                    </a:p>
                  </a:txBody>
                  <a:tcPr marL="62777" marR="62777" marT="0" marB="0"/>
                </a:tc>
              </a:tr>
              <a:tr h="475764">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Begins When</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The Carrier Ethernet Manager has selected a port (e.g., Generic Transport TTP) and sends a request to provision an ETH_FPP_ENNI representing an Ethernet ENNI on the port.</a:t>
                      </a:r>
                      <a:endParaRPr lang="en-US" sz="1000" dirty="0">
                        <a:effectLst/>
                        <a:latin typeface="Times New Roman"/>
                        <a:ea typeface="SimSun"/>
                      </a:endParaRPr>
                    </a:p>
                  </a:txBody>
                  <a:tcPr marL="62777" marR="62777" marT="0" marB="0"/>
                </a:tc>
              </a:tr>
              <a:tr h="365309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Description</a:t>
                      </a:r>
                      <a:endParaRPr lang="en-US" sz="1000" dirty="0">
                        <a:effectLst/>
                        <a:latin typeface="Times New Roman"/>
                        <a:ea typeface="SimSun"/>
                      </a:endParaRPr>
                    </a:p>
                  </a:txBody>
                  <a:tcPr marL="62777" marR="62777"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The Carrier Ethernet Manager needs to create a new ETH ENNI associated with a specific port. The Carrier Ethernet Manager requests the creation of a new Ethernet FPP ENNI to be managed by the Managed System. As part of the creation request, the Carrier Ethernet Manager provides Ethernet ENNI configuration parameters. Based on the creation request, the Managed System creates an instance of ETH FPP ENNI and returns the name of the new ETH FPP ENNI instance. In addition, an Object Creation Notification for the new instance of ETH FPP ENNI is autonomously sent from the Managed System.</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For an ETH FPP ENNI, the following information may be provided by the Carrier Ethernet Manager as part of the creation request:</a:t>
                      </a:r>
                    </a:p>
                    <a:p>
                      <a:pPr marL="180340" marR="0" indent="-18034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	FPP Type: Indicates that the ETH FPP is </a:t>
                      </a:r>
                      <a:r>
                        <a:rPr lang="en-US" sz="1000" strike="sngStrike" dirty="0" smtClean="0">
                          <a:effectLst/>
                        </a:rPr>
                        <a:t>an</a:t>
                      </a:r>
                      <a:r>
                        <a:rPr lang="en-US" sz="1000" dirty="0" smtClean="0">
                          <a:effectLst/>
                        </a:rPr>
                        <a:t> </a:t>
                      </a:r>
                      <a:r>
                        <a:rPr lang="en-US" sz="1000" dirty="0">
                          <a:effectLst/>
                        </a:rPr>
                        <a:t>ENNI.</a:t>
                      </a:r>
                    </a:p>
                    <a:p>
                      <a:pPr marL="180340" marR="0" indent="-18034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	FPP SubType (Optional): A string that indicates the detailed FPP sub-type. </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	User Label.</a:t>
                      </a:r>
                    </a:p>
                    <a:p>
                      <a:pPr marL="180340" marR="0" indent="-18034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	IEEE 802.3Address (Optional): The [IEEE 802.3] address which is placed in the source-address field of any non-FDFr specific Ethernet frames that originate at this interface. </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	Max Number of Virtual Connections (Optional).</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000" dirty="0">
                          <a:effectLst/>
                        </a:rPr>
                        <a:t>–	MTU Size.</a:t>
                      </a:r>
                      <a:endParaRPr lang="en-US" sz="1000" dirty="0">
                        <a:effectLst/>
                        <a:latin typeface="Times New Roman"/>
                        <a:ea typeface="SimSun"/>
                      </a:endParaRPr>
                    </a:p>
                  </a:txBody>
                  <a:tcPr marL="62777" marR="62777" marT="0" marB="0"/>
                </a:tc>
              </a:tr>
            </a:tbl>
          </a:graphicData>
        </a:graphic>
      </p:graphicFrame>
      <p:graphicFrame>
        <p:nvGraphicFramePr>
          <p:cNvPr id="8" name="Table 7"/>
          <p:cNvGraphicFramePr>
            <a:graphicFrameLocks noGrp="1"/>
          </p:cNvGraphicFramePr>
          <p:nvPr/>
        </p:nvGraphicFramePr>
        <p:xfrm>
          <a:off x="4875213" y="773113"/>
          <a:ext cx="4268787" cy="5711825"/>
        </p:xfrm>
        <a:graphic>
          <a:graphicData uri="http://schemas.openxmlformats.org/drawingml/2006/table">
            <a:tbl>
              <a:tblPr>
                <a:tableStyleId>{5C22544A-7EE6-4342-B048-85BDC9FD1C3A}</a:tableStyleId>
              </a:tblPr>
              <a:tblGrid>
                <a:gridCol w="974749"/>
                <a:gridCol w="3294038"/>
              </a:tblGrid>
              <a:tr h="4581973">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Description (cont.)</a:t>
                      </a:r>
                      <a:endParaRPr lang="en-US" sz="900" dirty="0">
                        <a:effectLst/>
                        <a:latin typeface="Times New Roman"/>
                        <a:ea typeface="SimSun"/>
                      </a:endParaRPr>
                    </a:p>
                  </a:txBody>
                  <a:tcPr marL="57075" marR="57075"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ENNI Label: Describes the ENNI within the scope of the Ethernet provider domain. The ENNI Label attribute is a value that is assigned to the ENNI by the Ethernet Provider. </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Protection Mechanism: The method for protection, if any, against a failure.</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SVLAN-ID Mapping: The map that associates each S-Tagged ENNI Frame with an End Point. The End Point Type within an End Point Map for ENNI frames mapped to an OVC MUST take the value of “OVC”. The End Point Type within an End Point Map for ENNI frames mapped to a VUNI MUST take the value of “VUNI”.</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Maximum Number of OVC End Points per OVC: The Maximum Number of OVC End Points per OVC provides an upper bound on the number of OVC End Points that are associated by an OVC that the Operator can support at the ENNI. Note that if the Maximum Number of OVC End Points per OVC is one, then hairpin switching cannot be supported at the ENNI.</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Supported By (GET, SET BY CREATE): Relationship with supporting objects. </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Client/Server (GET, SET BY CREATE): Relationship with TRANS layer TTP (Encapsulation Port).</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Flow Domain Interfaces (GET, SET BY CREATE): Relationship with ETH Flow Domain that contains the FPP in a given layer.</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Ingress Bandwidth Profile (Optional): This attribute indicates the ingress bandwidth profile for all ETH services at the ETH FPP ENNI in the ingress direction.</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	Egress Bandwidth Profile (Optional): This attribute indicates the egress bandwidth profile for all ETH services at the ETH FPP ENNI in the egress direction</a:t>
                      </a:r>
                      <a:endParaRPr lang="en-US" sz="900" dirty="0">
                        <a:effectLst/>
                        <a:latin typeface="Times New Roman"/>
                        <a:ea typeface="SimSun"/>
                      </a:endParaRPr>
                    </a:p>
                  </a:txBody>
                  <a:tcPr marL="57075" marR="57075" marT="0" marB="0"/>
                </a:tc>
              </a:tr>
              <a:tr h="468494">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Ends When</a:t>
                      </a:r>
                      <a:endParaRPr lang="en-US" sz="900" dirty="0">
                        <a:effectLst/>
                        <a:latin typeface="Times New Roman"/>
                        <a:ea typeface="SimSun"/>
                      </a:endParaRPr>
                    </a:p>
                  </a:txBody>
                  <a:tcPr marL="57075" marR="57075"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1)	Managed System returns the creation response to Carrier Ethernet Manager</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2)	Exception happens</a:t>
                      </a:r>
                      <a:endParaRPr lang="en-US" sz="900" dirty="0">
                        <a:effectLst/>
                        <a:latin typeface="Times New Roman"/>
                        <a:ea typeface="SimSun"/>
                      </a:endParaRPr>
                    </a:p>
                  </a:txBody>
                  <a:tcPr marL="57075" marR="57075" marT="0" marB="0"/>
                </a:tc>
              </a:tr>
              <a:tr h="519977">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Exceptions</a:t>
                      </a:r>
                      <a:endParaRPr lang="en-US" sz="900" dirty="0">
                        <a:effectLst/>
                        <a:latin typeface="Times New Roman"/>
                        <a:ea typeface="SimSun"/>
                      </a:endParaRPr>
                    </a:p>
                  </a:txBody>
                  <a:tcPr marL="57075" marR="57075"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1)	Unknown Managed Entity</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2)	Managed System Processing Error</a:t>
                      </a: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3)	Invalid Parameter</a:t>
                      </a:r>
                      <a:endParaRPr lang="en-US" sz="900" dirty="0">
                        <a:effectLst/>
                        <a:latin typeface="Times New Roman"/>
                        <a:ea typeface="SimSun"/>
                      </a:endParaRPr>
                    </a:p>
                  </a:txBody>
                  <a:tcPr marL="57075" marR="57075" marT="0" marB="0"/>
                </a:tc>
              </a:tr>
              <a:tr h="141381">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Post-Conditions</a:t>
                      </a:r>
                      <a:endParaRPr lang="en-US" sz="900" dirty="0">
                        <a:effectLst/>
                        <a:latin typeface="Times New Roman"/>
                        <a:ea typeface="SimSun"/>
                      </a:endParaRPr>
                    </a:p>
                  </a:txBody>
                  <a:tcPr marL="57075" marR="57075"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900" dirty="0">
                          <a:effectLst/>
                        </a:rPr>
                        <a:t>A new instance of ETH Flow Point Pool ENNI is created.</a:t>
                      </a:r>
                      <a:endParaRPr lang="en-US" sz="900" dirty="0">
                        <a:effectLst/>
                        <a:latin typeface="Times New Roman"/>
                        <a:ea typeface="SimSun"/>
                      </a:endParaRPr>
                    </a:p>
                  </a:txBody>
                  <a:tcPr marL="57075" marR="57075"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rmAutofit fontScale="90000"/>
          </a:bodyPr>
          <a:lstStyle/>
          <a:p>
            <a:pPr eaLnBrk="1" fontAlgn="auto" hangingPunct="1">
              <a:spcAft>
                <a:spcPts val="0"/>
              </a:spcAft>
              <a:defRPr/>
            </a:pPr>
            <a:r>
              <a:rPr lang="en-US" dirty="0" smtClean="0"/>
              <a:t>MEF Reference Presentations</a:t>
            </a:r>
            <a:endParaRPr lang="en-US" dirty="0"/>
          </a:p>
        </p:txBody>
      </p:sp>
      <p:sp>
        <p:nvSpPr>
          <p:cNvPr id="13315" name="Content Placeholder 2"/>
          <p:cNvSpPr>
            <a:spLocks noGrp="1"/>
          </p:cNvSpPr>
          <p:nvPr>
            <p:ph idx="1"/>
          </p:nvPr>
        </p:nvSpPr>
        <p:spPr>
          <a:xfrm>
            <a:off x="457200" y="990600"/>
            <a:ext cx="8153400" cy="2817813"/>
          </a:xfrm>
        </p:spPr>
        <p:txBody>
          <a:bodyPr/>
          <a:lstStyle/>
          <a:p>
            <a:pPr eaLnBrk="1" hangingPunct="1">
              <a:spcBef>
                <a:spcPct val="0"/>
              </a:spcBef>
            </a:pPr>
            <a:r>
              <a:rPr lang="en-US" sz="2400" smtClean="0"/>
              <a:t>Intention </a:t>
            </a:r>
          </a:p>
          <a:p>
            <a:pPr marL="736600" lvl="1" indent="-273050" eaLnBrk="1" hangingPunct="1">
              <a:spcBef>
                <a:spcPct val="0"/>
              </a:spcBef>
            </a:pPr>
            <a:r>
              <a:rPr lang="en-US" sz="2000" smtClean="0"/>
              <a:t>These MEF reference presentations are intended to give general overviews of the MEF work and have been approved by the MEF Marketing Committee</a:t>
            </a:r>
          </a:p>
          <a:p>
            <a:pPr marL="736600" lvl="1" indent="-273050" eaLnBrk="1" hangingPunct="1">
              <a:spcBef>
                <a:spcPct val="0"/>
              </a:spcBef>
            </a:pPr>
            <a:r>
              <a:rPr lang="en-US" sz="2000" smtClean="0"/>
              <a:t>Further details on the topic are to be found in related specifications, technical overviews, white papers in the MEF public site Information Center:</a:t>
            </a:r>
            <a:r>
              <a:rPr lang="en-US" sz="2400" smtClean="0"/>
              <a:t/>
            </a:r>
            <a:br>
              <a:rPr lang="en-US" sz="2400" smtClean="0"/>
            </a:br>
            <a:r>
              <a:rPr lang="en-US" sz="1800" b="1" smtClean="0"/>
              <a:t>http://metroethernetforum.org/InformationCenter</a:t>
            </a:r>
            <a:endParaRPr lang="en-US" sz="2400" b="1" smtClean="0"/>
          </a:p>
        </p:txBody>
      </p:sp>
      <p:sp>
        <p:nvSpPr>
          <p:cNvPr id="4" name="Content Placeholder 2"/>
          <p:cNvSpPr txBox="1">
            <a:spLocks/>
          </p:cNvSpPr>
          <p:nvPr/>
        </p:nvSpPr>
        <p:spPr>
          <a:xfrm>
            <a:off x="322263" y="5562600"/>
            <a:ext cx="8821737" cy="758825"/>
          </a:xfrm>
          <a:prstGeom prst="rect">
            <a:avLst/>
          </a:prstGeom>
        </p:spPr>
        <p:txBody>
          <a:bodyPr>
            <a:normAutofit fontScale="70000" lnSpcReduction="20000"/>
          </a:bodyPr>
          <a:lstStyle/>
          <a:p>
            <a:pPr marL="342900" lvl="1" indent="-1588" fontAlgn="auto">
              <a:spcBef>
                <a:spcPct val="20000"/>
              </a:spcBef>
              <a:spcAft>
                <a:spcPts val="0"/>
              </a:spcAft>
              <a:defRPr/>
            </a:pPr>
            <a:r>
              <a:rPr lang="en-US" sz="2000" b="1" dirty="0">
                <a:solidFill>
                  <a:schemeClr val="bg1"/>
                </a:solidFill>
                <a:latin typeface="Arial" pitchFamily="34" charset="0"/>
                <a:cs typeface="Arial" pitchFamily="34" charset="0"/>
              </a:rPr>
              <a:t>Notice </a:t>
            </a:r>
          </a:p>
          <a:p>
            <a:pPr marL="336550" lvl="1" indent="-1588" fontAlgn="auto">
              <a:spcBef>
                <a:spcPct val="20000"/>
              </a:spcBef>
              <a:spcAft>
                <a:spcPts val="0"/>
              </a:spcAft>
              <a:buFont typeface="Arial" pitchFamily="34" charset="0"/>
              <a:buNone/>
              <a:defRPr/>
            </a:pPr>
            <a:r>
              <a:rPr lang="en-US" sz="1600" dirty="0">
                <a:solidFill>
                  <a:schemeClr val="bg1"/>
                </a:solidFill>
                <a:latin typeface="Arial" pitchFamily="34" charset="0"/>
                <a:cs typeface="Arial" pitchFamily="34" charset="0"/>
              </a:rPr>
              <a:t>© The Metro Ethernet Forum 2013. </a:t>
            </a:r>
            <a:br>
              <a:rPr lang="en-US" sz="1600" dirty="0">
                <a:solidFill>
                  <a:schemeClr val="bg1"/>
                </a:solidFill>
                <a:latin typeface="Arial" pitchFamily="34" charset="0"/>
                <a:cs typeface="Arial" pitchFamily="34" charset="0"/>
              </a:rPr>
            </a:br>
            <a:r>
              <a:rPr lang="en-US" sz="1600" dirty="0">
                <a:solidFill>
                  <a:schemeClr val="bg1"/>
                </a:solidFill>
                <a:latin typeface="Arial" pitchFamily="34" charset="0"/>
                <a:cs typeface="Arial" pitchFamily="34" charset="0"/>
              </a:rPr>
              <a:t>Any reproduction of this document, or any portion thereof, shall contain the following statement: "Reproduced with permission of the Metro Ethernet Forum." No user of this document is authorized to modify any of the information contained herein.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Performance Management</a:t>
            </a:r>
            <a:endParaRPr lang="en-US" dirty="0"/>
          </a:p>
        </p:txBody>
      </p:sp>
      <p:sp>
        <p:nvSpPr>
          <p:cNvPr id="31747" name="Content Placeholder 2"/>
          <p:cNvSpPr>
            <a:spLocks noGrp="1"/>
          </p:cNvSpPr>
          <p:nvPr>
            <p:ph idx="1"/>
          </p:nvPr>
        </p:nvSpPr>
        <p:spPr>
          <a:xfrm>
            <a:off x="457200" y="4035425"/>
            <a:ext cx="8229600" cy="2090738"/>
          </a:xfrm>
        </p:spPr>
        <p:txBody>
          <a:bodyPr/>
          <a:lstStyle/>
          <a:p>
            <a:pPr eaLnBrk="1" hangingPunct="1">
              <a:spcBef>
                <a:spcPct val="0"/>
              </a:spcBef>
            </a:pPr>
            <a:r>
              <a:rPr lang="en-US" smtClean="0"/>
              <a:t>Functions to control SOAM PM (MEF 35)</a:t>
            </a:r>
          </a:p>
          <a:p>
            <a:pPr eaLnBrk="1" hangingPunct="1">
              <a:spcBef>
                <a:spcPct val="0"/>
              </a:spcBef>
            </a:pPr>
            <a:r>
              <a:rPr lang="en-US" smtClean="0"/>
              <a:t>Loss, Delay, and Availability are covered</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849313"/>
            <a:ext cx="8208963"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Fault Management</a:t>
            </a:r>
            <a:endParaRPr lang="en-US" dirty="0"/>
          </a:p>
        </p:txBody>
      </p:sp>
      <p:sp>
        <p:nvSpPr>
          <p:cNvPr id="3" name="Content Placeholder 2"/>
          <p:cNvSpPr>
            <a:spLocks noGrp="1"/>
          </p:cNvSpPr>
          <p:nvPr>
            <p:ph idx="1"/>
          </p:nvPr>
        </p:nvSpPr>
        <p:spPr>
          <a:xfrm>
            <a:off x="457200" y="4264025"/>
            <a:ext cx="8229600" cy="1862138"/>
          </a:xfrm>
        </p:spPr>
        <p:txBody>
          <a:bodyPr rtlCol="0">
            <a:normAutofit fontScale="92500" lnSpcReduction="10000"/>
          </a:bodyPr>
          <a:lstStyle/>
          <a:p>
            <a:pPr eaLnBrk="1" fontAlgn="auto" hangingPunct="1">
              <a:buFont typeface="Arial" pitchFamily="34" charset="0"/>
              <a:buChar char="•"/>
              <a:defRPr/>
            </a:pPr>
            <a:r>
              <a:rPr lang="en-US" dirty="0" smtClean="0"/>
              <a:t>Fault Management functions as defined by MEF 30</a:t>
            </a:r>
          </a:p>
          <a:p>
            <a:pPr eaLnBrk="1" fontAlgn="auto" hangingPunct="1">
              <a:buFont typeface="Arial" pitchFamily="34" charset="0"/>
              <a:buChar char="•"/>
              <a:defRPr/>
            </a:pPr>
            <a:r>
              <a:rPr lang="en-US" dirty="0" smtClean="0"/>
              <a:t>Loopback, Link Trace, Lock</a:t>
            </a:r>
          </a:p>
          <a:p>
            <a:pPr eaLnBrk="1" fontAlgn="auto" hangingPunct="1">
              <a:buFont typeface="Arial" pitchFamily="34" charset="0"/>
              <a:buChar char="•"/>
              <a:defRPr/>
            </a:pPr>
            <a:r>
              <a:rPr lang="en-US" dirty="0" smtClean="0"/>
              <a:t>Alarm and Notifications</a:t>
            </a:r>
            <a:endParaRPr lang="en-US" dirty="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000125"/>
            <a:ext cx="5243513"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Information Model</a:t>
            </a:r>
            <a:endParaRPr lang="en-US" dirty="0"/>
          </a:p>
        </p:txBody>
      </p:sp>
      <p:sp>
        <p:nvSpPr>
          <p:cNvPr id="33795" name="Content Placeholder 2"/>
          <p:cNvSpPr>
            <a:spLocks noGrp="1"/>
          </p:cNvSpPr>
          <p:nvPr>
            <p:ph idx="1"/>
          </p:nvPr>
        </p:nvSpPr>
        <p:spPr>
          <a:xfrm>
            <a:off x="457200" y="1196975"/>
            <a:ext cx="8229600" cy="1169988"/>
          </a:xfrm>
        </p:spPr>
        <p:txBody>
          <a:bodyPr/>
          <a:lstStyle/>
          <a:p>
            <a:pPr eaLnBrk="1" hangingPunct="1">
              <a:spcBef>
                <a:spcPct val="0"/>
              </a:spcBef>
            </a:pPr>
            <a:r>
              <a:rPr lang="en-US" smtClean="0"/>
              <a:t>MEF 7.2 provides MEF specific extensions to the ITU-T Q.827.1 information model</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214563"/>
            <a:ext cx="7286625"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MEF Specific Information Model</a:t>
            </a:r>
            <a:endParaRPr lang="en-US" dirty="0"/>
          </a:p>
        </p:txBody>
      </p:sp>
      <p:sp>
        <p:nvSpPr>
          <p:cNvPr id="34819" name="Content Placeholder 2"/>
          <p:cNvSpPr>
            <a:spLocks noGrp="1"/>
          </p:cNvSpPr>
          <p:nvPr>
            <p:ph idx="1"/>
          </p:nvPr>
        </p:nvSpPr>
        <p:spPr>
          <a:xfrm>
            <a:off x="398463" y="773113"/>
            <a:ext cx="8229600" cy="2079625"/>
          </a:xfrm>
        </p:spPr>
        <p:txBody>
          <a:bodyPr/>
          <a:lstStyle/>
          <a:p>
            <a:pPr eaLnBrk="1" hangingPunct="1">
              <a:spcBef>
                <a:spcPct val="0"/>
              </a:spcBef>
            </a:pPr>
            <a:r>
              <a:rPr lang="en-US" smtClean="0"/>
              <a:t>MEF 7.2 provides the class object diagrams for the MEF specific Carrier Ethernet Services</a:t>
            </a:r>
          </a:p>
          <a:p>
            <a:pPr eaLnBrk="1" hangingPunct="1">
              <a:spcBef>
                <a:spcPct val="0"/>
              </a:spcBef>
            </a:pPr>
            <a:r>
              <a:rPr lang="en-US" smtClean="0"/>
              <a:t>For example, below is the diagram for the ENNI related bandwidth profile attributes:</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2746375"/>
            <a:ext cx="5907088"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0" y="3125788"/>
            <a:ext cx="9144000" cy="682625"/>
          </a:xfrm>
        </p:spPr>
        <p:txBody>
          <a:bodyPr/>
          <a:lstStyle/>
          <a:p>
            <a:pPr eaLnBrk="1" fontAlgn="auto" hangingPunct="1">
              <a:spcAft>
                <a:spcPts val="0"/>
              </a:spcAft>
              <a:defRPr/>
            </a:pPr>
            <a:r>
              <a:rPr lang="en-US" dirty="0" smtClean="0"/>
              <a:t>Summary</a:t>
            </a:r>
          </a:p>
        </p:txBody>
      </p:sp>
      <p:sp>
        <p:nvSpPr>
          <p:cNvPr id="35843" name="Subtitle 4"/>
          <p:cNvSpPr>
            <a:spLocks noGrp="1"/>
          </p:cNvSpPr>
          <p:nvPr>
            <p:ph type="subTitle" idx="1"/>
          </p:nvPr>
        </p:nvSpPr>
        <p:spPr>
          <a:xfrm>
            <a:off x="0" y="4567238"/>
            <a:ext cx="9144000" cy="1062037"/>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fontAlgn="auto" hangingPunct="1">
              <a:spcAft>
                <a:spcPts val="0"/>
              </a:spcAft>
              <a:defRPr/>
            </a:pPr>
            <a:r>
              <a:rPr lang="en-US" dirty="0" smtClean="0"/>
              <a:t>Summary MEF 7.2</a:t>
            </a:r>
          </a:p>
        </p:txBody>
      </p:sp>
      <p:sp>
        <p:nvSpPr>
          <p:cNvPr id="36867" name="Rectangle 3"/>
          <p:cNvSpPr>
            <a:spLocks noGrp="1" noChangeArrowheads="1"/>
          </p:cNvSpPr>
          <p:nvPr>
            <p:ph type="body" idx="4294967295"/>
          </p:nvPr>
        </p:nvSpPr>
        <p:spPr>
          <a:xfrm>
            <a:off x="685800" y="914400"/>
            <a:ext cx="8458200" cy="5181600"/>
          </a:xfrm>
        </p:spPr>
        <p:txBody>
          <a:bodyPr/>
          <a:lstStyle/>
          <a:p>
            <a:pPr eaLnBrk="1" hangingPunct="1">
              <a:lnSpc>
                <a:spcPct val="90000"/>
              </a:lnSpc>
              <a:spcBef>
                <a:spcPct val="0"/>
              </a:spcBef>
              <a:spcAft>
                <a:spcPts val="600"/>
              </a:spcAft>
            </a:pPr>
            <a:r>
              <a:rPr lang="en-US" smtClean="0"/>
              <a:t>MEF 7.2 provides the EMS-NMS Management Information Model</a:t>
            </a:r>
          </a:p>
          <a:p>
            <a:pPr eaLnBrk="1" hangingPunct="1">
              <a:lnSpc>
                <a:spcPct val="90000"/>
              </a:lnSpc>
              <a:spcBef>
                <a:spcPct val="0"/>
              </a:spcBef>
              <a:spcAft>
                <a:spcPts val="600"/>
              </a:spcAft>
            </a:pPr>
            <a:r>
              <a:rPr lang="en-US" smtClean="0"/>
              <a:t>Provides the Use Cases needed for the EMS-NMS Management Interface</a:t>
            </a:r>
          </a:p>
          <a:p>
            <a:pPr eaLnBrk="1" hangingPunct="1">
              <a:lnSpc>
                <a:spcPct val="90000"/>
              </a:lnSpc>
              <a:spcBef>
                <a:spcPct val="0"/>
              </a:spcBef>
              <a:spcAft>
                <a:spcPts val="600"/>
              </a:spcAft>
            </a:pPr>
            <a:r>
              <a:rPr lang="en-US" smtClean="0"/>
              <a:t>Provides detailed functional decomposition</a:t>
            </a:r>
          </a:p>
          <a:p>
            <a:pPr eaLnBrk="1" hangingPunct="1">
              <a:lnSpc>
                <a:spcPct val="90000"/>
              </a:lnSpc>
              <a:spcBef>
                <a:spcPct val="0"/>
              </a:spcBef>
              <a:spcAft>
                <a:spcPts val="600"/>
              </a:spcAft>
            </a:pPr>
            <a:r>
              <a:rPr lang="en-US" smtClean="0"/>
              <a:t>Shows the linkage between the MEF specific objects and the common models from the ITU-T and TMF</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fontAlgn="auto" hangingPunct="1">
              <a:spcAft>
                <a:spcPts val="0"/>
              </a:spcAft>
              <a:defRPr/>
            </a:pPr>
            <a:r>
              <a:rPr lang="en-US" sz="4000" dirty="0" smtClean="0"/>
              <a:t>For Full Details …</a:t>
            </a:r>
          </a:p>
        </p:txBody>
      </p:sp>
      <p:sp>
        <p:nvSpPr>
          <p:cNvPr id="37891" name="Text Box 61"/>
          <p:cNvSpPr txBox="1">
            <a:spLocks noChangeArrowheads="1"/>
          </p:cNvSpPr>
          <p:nvPr/>
        </p:nvSpPr>
        <p:spPr bwMode="auto">
          <a:xfrm>
            <a:off x="625475" y="1455738"/>
            <a:ext cx="3870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b="1"/>
              <a:t>Please visit </a:t>
            </a:r>
            <a:r>
              <a:rPr lang="en-US" b="1">
                <a:hlinkClick r:id="rId3"/>
              </a:rPr>
              <a:t>www.metroethernetforum.org</a:t>
            </a:r>
            <a:r>
              <a:rPr lang="en-US" b="1"/>
              <a:t> </a:t>
            </a:r>
            <a:br>
              <a:rPr lang="en-US" b="1"/>
            </a:br>
            <a:r>
              <a:rPr lang="en-US" b="1"/>
              <a:t>Select Information Center on Left Navigation to access the full specification and extracted MIB files</a:t>
            </a:r>
          </a:p>
        </p:txBody>
      </p:sp>
      <p:sp>
        <p:nvSpPr>
          <p:cNvPr id="70" name="Rounded Rectangle 69"/>
          <p:cNvSpPr/>
          <p:nvPr/>
        </p:nvSpPr>
        <p:spPr>
          <a:xfrm>
            <a:off x="4799013" y="1531938"/>
            <a:ext cx="3871912" cy="2578100"/>
          </a:xfrm>
          <a:prstGeom prst="roundRect">
            <a:avLst>
              <a:gd name="adj" fmla="val 6884"/>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p>
        </p:txBody>
      </p:sp>
      <p:grpSp>
        <p:nvGrpSpPr>
          <p:cNvPr id="37893" name="Group 144"/>
          <p:cNvGrpSpPr>
            <a:grpSpLocks/>
          </p:cNvGrpSpPr>
          <p:nvPr/>
        </p:nvGrpSpPr>
        <p:grpSpPr bwMode="auto">
          <a:xfrm>
            <a:off x="5027613" y="2290763"/>
            <a:ext cx="3325812" cy="1666875"/>
            <a:chOff x="2097459" y="4215922"/>
            <a:chExt cx="3930828" cy="1970622"/>
          </a:xfrm>
        </p:grpSpPr>
        <p:pic>
          <p:nvPicPr>
            <p:cNvPr id="37935" name="Picture 12" descr="st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60" y="4263845"/>
              <a:ext cx="533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13" descr="Large Enterpri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459" y="4393036"/>
              <a:ext cx="577166" cy="86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6" descr="cloud2"/>
            <p:cNvPicPr>
              <a:picLocks noChangeAspect="1" noChangeArrowheads="1"/>
            </p:cNvPicPr>
            <p:nvPr/>
          </p:nvPicPr>
          <p:blipFill>
            <a:blip r:embed="rId6"/>
            <a:srcRect/>
            <a:stretch>
              <a:fillRect/>
            </a:stretch>
          </p:blipFill>
          <p:spPr bwMode="auto">
            <a:xfrm>
              <a:off x="2598428" y="4264718"/>
              <a:ext cx="2968292" cy="1694734"/>
            </a:xfrm>
            <a:prstGeom prst="rect">
              <a:avLst/>
            </a:prstGeom>
            <a:ln>
              <a:noFill/>
            </a:ln>
            <a:effectLst>
              <a:outerShdw blurRad="50800" dist="38100" dir="2700000" algn="tl" rotWithShape="0">
                <a:prstClr val="black">
                  <a:alpha val="40000"/>
                </a:prstClr>
              </a:outerShdw>
            </a:effectLst>
          </p:spPr>
        </p:pic>
        <p:sp>
          <p:nvSpPr>
            <p:cNvPr id="37938" name="Line 17"/>
            <p:cNvSpPr>
              <a:spLocks noChangeShapeType="1"/>
            </p:cNvSpPr>
            <p:nvPr/>
          </p:nvSpPr>
          <p:spPr bwMode="auto">
            <a:xfrm flipV="1">
              <a:off x="3208525" y="4728858"/>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7939" name="Picture 21" descr="Medium Enterpri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515" y="5326375"/>
              <a:ext cx="671772" cy="62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0" name="Line 22"/>
            <p:cNvSpPr>
              <a:spLocks noChangeShapeType="1"/>
            </p:cNvSpPr>
            <p:nvPr/>
          </p:nvSpPr>
          <p:spPr bwMode="auto">
            <a:xfrm>
              <a:off x="3208525" y="5262258"/>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7941" name="Picture 23"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9160" y="5554060"/>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24"/>
            <p:cNvSpPr txBox="1">
              <a:spLocks noChangeArrowheads="1"/>
            </p:cNvSpPr>
            <p:nvPr/>
          </p:nvSpPr>
          <p:spPr bwMode="auto">
            <a:xfrm>
              <a:off x="3619130" y="5098010"/>
              <a:ext cx="1829384" cy="21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fontAlgn="auto">
                <a:lnSpc>
                  <a:spcPct val="80000"/>
                </a:lnSpc>
                <a:spcBef>
                  <a:spcPts val="0"/>
                </a:spcBef>
                <a:spcAft>
                  <a:spcPts val="0"/>
                </a:spcAft>
                <a:defRPr/>
              </a:pPr>
              <a:r>
                <a:rPr lang="en-US" sz="1000" dirty="0">
                  <a:latin typeface="+mn-lt"/>
                </a:rPr>
                <a:t>Carrier Ethernet Network</a:t>
              </a:r>
            </a:p>
          </p:txBody>
        </p:sp>
        <p:pic>
          <p:nvPicPr>
            <p:cNvPr id="37943" name="Picture 25"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9285" y="4945676"/>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4" name="Picture 29" descr="Remote DSL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5610" y="4567425"/>
              <a:ext cx="53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5" name="Picture 32" descr="Route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725" y="5401602"/>
              <a:ext cx="615065" cy="3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6" name="Rectangle 17"/>
            <p:cNvSpPr>
              <a:spLocks noChangeArrowheads="1"/>
            </p:cNvSpPr>
            <p:nvPr/>
          </p:nvSpPr>
          <p:spPr bwMode="auto">
            <a:xfrm>
              <a:off x="4866982" y="4215922"/>
              <a:ext cx="354227" cy="1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1000" b="1"/>
                <a:t>UNI</a:t>
              </a:r>
            </a:p>
          </p:txBody>
        </p:sp>
        <p:sp>
          <p:nvSpPr>
            <p:cNvPr id="37947" name="Rectangle 17"/>
            <p:cNvSpPr>
              <a:spLocks noChangeArrowheads="1"/>
            </p:cNvSpPr>
            <p:nvPr/>
          </p:nvSpPr>
          <p:spPr bwMode="auto">
            <a:xfrm>
              <a:off x="5137400" y="6009430"/>
              <a:ext cx="354227" cy="1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1000" b="1"/>
                <a:t>UNI</a:t>
              </a:r>
            </a:p>
          </p:txBody>
        </p:sp>
        <p:sp>
          <p:nvSpPr>
            <p:cNvPr id="37948" name="Rectangle 30"/>
            <p:cNvSpPr>
              <a:spLocks noChangeArrowheads="1"/>
            </p:cNvSpPr>
            <p:nvPr/>
          </p:nvSpPr>
          <p:spPr bwMode="auto">
            <a:xfrm>
              <a:off x="2405180" y="5297228"/>
              <a:ext cx="263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000" b="1"/>
                <a:t>CE</a:t>
              </a:r>
            </a:p>
          </p:txBody>
        </p:sp>
        <p:sp>
          <p:nvSpPr>
            <p:cNvPr id="37949" name="Rectangle 30"/>
            <p:cNvSpPr>
              <a:spLocks noChangeArrowheads="1"/>
            </p:cNvSpPr>
            <p:nvPr/>
          </p:nvSpPr>
          <p:spPr bwMode="auto">
            <a:xfrm>
              <a:off x="5372595" y="5879315"/>
              <a:ext cx="263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000" b="1"/>
                <a:t>CE</a:t>
              </a:r>
            </a:p>
          </p:txBody>
        </p:sp>
        <p:sp>
          <p:nvSpPr>
            <p:cNvPr id="37950" name="Rectangle 30"/>
            <p:cNvSpPr>
              <a:spLocks noChangeArrowheads="1"/>
            </p:cNvSpPr>
            <p:nvPr/>
          </p:nvSpPr>
          <p:spPr bwMode="auto">
            <a:xfrm>
              <a:off x="5426840" y="4869275"/>
              <a:ext cx="263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000" b="1"/>
                <a:t>CE</a:t>
              </a:r>
            </a:p>
          </p:txBody>
        </p:sp>
        <p:sp>
          <p:nvSpPr>
            <p:cNvPr id="37951" name="Line 22"/>
            <p:cNvSpPr>
              <a:spLocks noChangeShapeType="1"/>
            </p:cNvSpPr>
            <p:nvPr/>
          </p:nvSpPr>
          <p:spPr bwMode="auto">
            <a:xfrm>
              <a:off x="3205890" y="5326375"/>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2" name="Line 17"/>
            <p:cNvSpPr>
              <a:spLocks noChangeShapeType="1"/>
            </p:cNvSpPr>
            <p:nvPr/>
          </p:nvSpPr>
          <p:spPr bwMode="auto">
            <a:xfrm flipV="1">
              <a:off x="3281785" y="4641185"/>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Line 17"/>
            <p:cNvSpPr>
              <a:spLocks noChangeShapeType="1"/>
            </p:cNvSpPr>
            <p:nvPr/>
          </p:nvSpPr>
          <p:spPr bwMode="auto">
            <a:xfrm flipV="1">
              <a:off x="3434185" y="4719215"/>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91" name="Picture 90" descr="mefswitch2.png"/>
            <p:cNvPicPr>
              <a:picLocks noChangeAspect="1"/>
            </p:cNvPicPr>
            <p:nvPr/>
          </p:nvPicPr>
          <p:blipFill>
            <a:blip r:embed="rId11"/>
            <a:stretch>
              <a:fillRect/>
            </a:stretch>
          </p:blipFill>
          <p:spPr>
            <a:xfrm>
              <a:off x="4333997" y="4469287"/>
              <a:ext cx="632309" cy="456059"/>
            </a:xfrm>
            <a:prstGeom prst="rect">
              <a:avLst/>
            </a:prstGeom>
            <a:ln>
              <a:noFill/>
            </a:ln>
            <a:effectLst>
              <a:outerShdw blurRad="190500" dist="114300" dir="2700000" algn="tl" rotWithShape="0">
                <a:srgbClr val="333333">
                  <a:alpha val="65000"/>
                </a:srgbClr>
              </a:outerShdw>
            </a:effectLst>
          </p:spPr>
        </p:pic>
        <p:pic>
          <p:nvPicPr>
            <p:cNvPr id="92" name="Picture 91" descr="mefswitch2.png"/>
            <p:cNvPicPr>
              <a:picLocks noChangeAspect="1"/>
            </p:cNvPicPr>
            <p:nvPr/>
          </p:nvPicPr>
          <p:blipFill>
            <a:blip r:embed="rId11"/>
            <a:stretch>
              <a:fillRect/>
            </a:stretch>
          </p:blipFill>
          <p:spPr>
            <a:xfrm>
              <a:off x="2827335" y="5058597"/>
              <a:ext cx="600413" cy="433537"/>
            </a:xfrm>
            <a:prstGeom prst="rect">
              <a:avLst/>
            </a:prstGeom>
            <a:ln>
              <a:noFill/>
            </a:ln>
            <a:effectLst>
              <a:outerShdw blurRad="190500" dist="114300" dir="2700000" algn="tl" rotWithShape="0">
                <a:srgbClr val="333333">
                  <a:alpha val="65000"/>
                </a:srgbClr>
              </a:outerShdw>
            </a:effectLst>
          </p:spPr>
        </p:pic>
        <p:pic>
          <p:nvPicPr>
            <p:cNvPr id="93" name="Picture 92" descr="uni-1.jpg"/>
            <p:cNvPicPr>
              <a:picLocks noChangeAspect="1"/>
            </p:cNvPicPr>
            <p:nvPr/>
          </p:nvPicPr>
          <p:blipFill>
            <a:blip r:embed="rId12"/>
            <a:stretch>
              <a:fillRect/>
            </a:stretch>
          </p:blipFill>
          <p:spPr>
            <a:xfrm>
              <a:off x="2780429" y="4902825"/>
              <a:ext cx="48784" cy="487964"/>
            </a:xfrm>
            <a:prstGeom prst="rect">
              <a:avLst/>
            </a:prstGeom>
            <a:effectLst>
              <a:outerShdw blurRad="50800" dist="38100" dir="2700000" algn="tl" rotWithShape="0">
                <a:prstClr val="black">
                  <a:alpha val="40000"/>
                </a:prstClr>
              </a:outerShdw>
            </a:effectLst>
          </p:spPr>
        </p:pic>
        <p:pic>
          <p:nvPicPr>
            <p:cNvPr id="94" name="Picture 93" descr="uni-1.jpg"/>
            <p:cNvPicPr>
              <a:picLocks noChangeAspect="1"/>
            </p:cNvPicPr>
            <p:nvPr/>
          </p:nvPicPr>
          <p:blipFill>
            <a:blip r:embed="rId12"/>
            <a:stretch>
              <a:fillRect/>
            </a:stretch>
          </p:blipFill>
          <p:spPr>
            <a:xfrm>
              <a:off x="4971936" y="4429875"/>
              <a:ext cx="48784" cy="487964"/>
            </a:xfrm>
            <a:prstGeom prst="rect">
              <a:avLst/>
            </a:prstGeom>
            <a:effectLst>
              <a:outerShdw blurRad="50800" dist="38100" dir="2700000" algn="tl" rotWithShape="0">
                <a:prstClr val="black">
                  <a:alpha val="40000"/>
                </a:prstClr>
              </a:outerShdw>
            </a:effectLst>
          </p:spPr>
        </p:pic>
        <p:pic>
          <p:nvPicPr>
            <p:cNvPr id="95" name="Picture 94" descr="uni-1.jpg"/>
            <p:cNvPicPr>
              <a:picLocks noChangeAspect="1"/>
            </p:cNvPicPr>
            <p:nvPr/>
          </p:nvPicPr>
          <p:blipFill>
            <a:blip r:embed="rId12"/>
            <a:stretch>
              <a:fillRect/>
            </a:stretch>
          </p:blipFill>
          <p:spPr>
            <a:xfrm>
              <a:off x="5182081" y="5388911"/>
              <a:ext cx="48784" cy="487964"/>
            </a:xfrm>
            <a:prstGeom prst="rect">
              <a:avLst/>
            </a:prstGeom>
            <a:effectLst>
              <a:outerShdw blurRad="50800" dist="38100" dir="2700000" algn="tl" rotWithShape="0">
                <a:prstClr val="black">
                  <a:alpha val="40000"/>
                </a:prstClr>
              </a:outerShdw>
            </a:effectLst>
          </p:spPr>
        </p:pic>
      </p:grpSp>
      <p:sp>
        <p:nvSpPr>
          <p:cNvPr id="37894" name="TextBox 95"/>
          <p:cNvSpPr txBox="1">
            <a:spLocks noChangeArrowheads="1"/>
          </p:cNvSpPr>
          <p:nvPr/>
        </p:nvSpPr>
        <p:spPr bwMode="auto">
          <a:xfrm>
            <a:off x="5103813" y="1987550"/>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b="1">
                <a:solidFill>
                  <a:srgbClr val="000000"/>
                </a:solidFill>
              </a:rPr>
              <a:t>Carrier Ethernet 2.0</a:t>
            </a:r>
          </a:p>
          <a:p>
            <a:pPr algn="ctr" eaLnBrk="1" hangingPunct="1"/>
            <a:r>
              <a:rPr lang="en-US" sz="1200" b="1">
                <a:solidFill>
                  <a:srgbClr val="000000"/>
                </a:solidFill>
              </a:rPr>
              <a:t>EVPL Services</a:t>
            </a:r>
          </a:p>
        </p:txBody>
      </p:sp>
      <p:sp>
        <p:nvSpPr>
          <p:cNvPr id="37895" name="Rectangle 17"/>
          <p:cNvSpPr>
            <a:spLocks noChangeArrowheads="1"/>
          </p:cNvSpPr>
          <p:nvPr/>
        </p:nvSpPr>
        <p:spPr bwMode="auto">
          <a:xfrm>
            <a:off x="5470525" y="2668588"/>
            <a:ext cx="3000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1000" b="1"/>
              <a:t>UNI</a:t>
            </a:r>
          </a:p>
        </p:txBody>
      </p:sp>
      <p:sp>
        <p:nvSpPr>
          <p:cNvPr id="98" name="Rounded Rectangle 97"/>
          <p:cNvSpPr/>
          <p:nvPr/>
        </p:nvSpPr>
        <p:spPr>
          <a:xfrm>
            <a:off x="625475" y="2973388"/>
            <a:ext cx="3870325" cy="2655887"/>
          </a:xfrm>
          <a:prstGeom prst="roundRect">
            <a:avLst>
              <a:gd name="adj" fmla="val 6884"/>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37897" name="TextBox 98"/>
          <p:cNvSpPr txBox="1">
            <a:spLocks noChangeArrowheads="1"/>
          </p:cNvSpPr>
          <p:nvPr/>
        </p:nvSpPr>
        <p:spPr bwMode="auto">
          <a:xfrm>
            <a:off x="614363" y="3429000"/>
            <a:ext cx="1443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b="1">
                <a:solidFill>
                  <a:srgbClr val="000000"/>
                </a:solidFill>
              </a:rPr>
              <a:t>Carrier Ethernet 2.0</a:t>
            </a:r>
          </a:p>
          <a:p>
            <a:pPr algn="ctr" eaLnBrk="1" hangingPunct="1"/>
            <a:r>
              <a:rPr lang="en-US" sz="1200" b="1">
                <a:solidFill>
                  <a:srgbClr val="000000"/>
                </a:solidFill>
              </a:rPr>
              <a:t>EVP-LAN Service</a:t>
            </a:r>
          </a:p>
        </p:txBody>
      </p:sp>
      <p:grpSp>
        <p:nvGrpSpPr>
          <p:cNvPr id="37898" name="Group 99"/>
          <p:cNvGrpSpPr>
            <a:grpSpLocks/>
          </p:cNvGrpSpPr>
          <p:nvPr/>
        </p:nvGrpSpPr>
        <p:grpSpPr bwMode="auto">
          <a:xfrm>
            <a:off x="925513" y="3429000"/>
            <a:ext cx="3494087" cy="2200275"/>
            <a:chOff x="5255055" y="3808475"/>
            <a:chExt cx="3022607" cy="1903471"/>
          </a:xfrm>
        </p:grpSpPr>
        <p:pic>
          <p:nvPicPr>
            <p:cNvPr id="37909"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3480" y="3808475"/>
              <a:ext cx="400801" cy="3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6" descr="ServiceProvider Central Offic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9900" y="4112055"/>
              <a:ext cx="596505" cy="35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6" descr="cloud2"/>
            <p:cNvPicPr>
              <a:picLocks noChangeAspect="1" noChangeArrowheads="1"/>
            </p:cNvPicPr>
            <p:nvPr/>
          </p:nvPicPr>
          <p:blipFill>
            <a:blip r:embed="rId6"/>
            <a:srcRect/>
            <a:stretch>
              <a:fillRect/>
            </a:stretch>
          </p:blipFill>
          <p:spPr bwMode="auto">
            <a:xfrm>
              <a:off x="5753558" y="4267176"/>
              <a:ext cx="2447200" cy="1303315"/>
            </a:xfrm>
            <a:prstGeom prst="rect">
              <a:avLst/>
            </a:prstGeom>
            <a:ln>
              <a:noFill/>
            </a:ln>
            <a:effectLst>
              <a:outerShdw blurRad="50800" dist="38100" dir="2700000" algn="tl" rotWithShape="0">
                <a:prstClr val="black">
                  <a:alpha val="40000"/>
                </a:prstClr>
              </a:outerShdw>
            </a:effectLst>
          </p:spPr>
        </p:pic>
        <p:sp>
          <p:nvSpPr>
            <p:cNvPr id="37912" name="Line 11"/>
            <p:cNvSpPr>
              <a:spLocks noChangeShapeType="1"/>
            </p:cNvSpPr>
            <p:nvPr/>
          </p:nvSpPr>
          <p:spPr bwMode="auto">
            <a:xfrm flipV="1">
              <a:off x="6143947" y="4893625"/>
              <a:ext cx="542209" cy="23982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23"/>
            <p:cNvSpPr>
              <a:spLocks noChangeShapeType="1"/>
            </p:cNvSpPr>
            <p:nvPr/>
          </p:nvSpPr>
          <p:spPr bwMode="auto">
            <a:xfrm flipH="1" flipV="1">
              <a:off x="6545270" y="4643319"/>
              <a:ext cx="250098" cy="232229"/>
            </a:xfrm>
            <a:prstGeom prst="line">
              <a:avLst/>
            </a:prstGeom>
            <a:noFill/>
            <a:ln w="28575" cap="rnd">
              <a:solidFill>
                <a:srgbClr val="007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7914" name="Picture 26" descr="Medium Enterpris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35485" y="5326375"/>
              <a:ext cx="442177" cy="38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27"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60361" y="5346306"/>
              <a:ext cx="339919" cy="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Line 28"/>
            <p:cNvSpPr>
              <a:spLocks noChangeShapeType="1"/>
            </p:cNvSpPr>
            <p:nvPr/>
          </p:nvSpPr>
          <p:spPr bwMode="auto">
            <a:xfrm flipV="1">
              <a:off x="6505465" y="4891359"/>
              <a:ext cx="1247100" cy="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7917" name="Picture 29" descr="Remote DSLAM"/>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89900" y="4263845"/>
              <a:ext cx="396573" cy="23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4" descr="Large Enterpris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5055" y="4871005"/>
              <a:ext cx="433084" cy="6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Line 11"/>
            <p:cNvSpPr>
              <a:spLocks noChangeShapeType="1"/>
            </p:cNvSpPr>
            <p:nvPr/>
          </p:nvSpPr>
          <p:spPr bwMode="auto">
            <a:xfrm flipH="1" flipV="1">
              <a:off x="7097567" y="4896298"/>
              <a:ext cx="120649" cy="224916"/>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20" name="Line 11"/>
            <p:cNvSpPr>
              <a:spLocks noChangeShapeType="1"/>
            </p:cNvSpPr>
            <p:nvPr/>
          </p:nvSpPr>
          <p:spPr bwMode="auto">
            <a:xfrm flipH="1">
              <a:off x="7520314" y="4585931"/>
              <a:ext cx="113358" cy="293311"/>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7921" name="Picture 20" descr="Router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41690" y="4491530"/>
              <a:ext cx="414849" cy="2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37922" name="Picture 4" descr="Large Enterpris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81038" y="4136660"/>
              <a:ext cx="292471" cy="40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27"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82931" y="4366646"/>
              <a:ext cx="340645" cy="20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 Box 34"/>
            <p:cNvSpPr txBox="1">
              <a:spLocks noChangeArrowheads="1"/>
            </p:cNvSpPr>
            <p:nvPr/>
          </p:nvSpPr>
          <p:spPr bwMode="auto">
            <a:xfrm>
              <a:off x="6617357" y="4113360"/>
              <a:ext cx="951688" cy="2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fontAlgn="auto">
                <a:spcBef>
                  <a:spcPts val="0"/>
                </a:spcBef>
                <a:spcAft>
                  <a:spcPts val="0"/>
                </a:spcAft>
                <a:defRPr/>
              </a:pPr>
              <a:r>
                <a:rPr lang="en-US" sz="1200" dirty="0">
                  <a:latin typeface="+mn-lt"/>
                </a:rPr>
                <a:t>ISP POP</a:t>
              </a:r>
            </a:p>
          </p:txBody>
        </p:sp>
        <p:sp>
          <p:nvSpPr>
            <p:cNvPr id="117" name="Text Box 39"/>
            <p:cNvSpPr txBox="1">
              <a:spLocks noChangeArrowheads="1"/>
            </p:cNvSpPr>
            <p:nvPr/>
          </p:nvSpPr>
          <p:spPr bwMode="auto">
            <a:xfrm>
              <a:off x="6670915" y="3884010"/>
              <a:ext cx="785521" cy="22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fontAlgn="auto">
                <a:spcBef>
                  <a:spcPts val="0"/>
                </a:spcBef>
                <a:spcAft>
                  <a:spcPts val="0"/>
                </a:spcAft>
                <a:defRPr/>
              </a:pPr>
              <a:r>
                <a:rPr lang="en-US" sz="1100" dirty="0">
                  <a:latin typeface="+mn-lt"/>
                </a:rPr>
                <a:t>Internet</a:t>
              </a:r>
            </a:p>
          </p:txBody>
        </p:sp>
        <p:sp>
          <p:nvSpPr>
            <p:cNvPr id="37926" name="Rectangle 17"/>
            <p:cNvSpPr>
              <a:spLocks noChangeArrowheads="1"/>
            </p:cNvSpPr>
            <p:nvPr/>
          </p:nvSpPr>
          <p:spPr bwMode="auto">
            <a:xfrm>
              <a:off x="7489449" y="4949646"/>
              <a:ext cx="304040" cy="1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1000" b="1"/>
                <a:t>UNI</a:t>
              </a:r>
            </a:p>
          </p:txBody>
        </p:sp>
        <p:sp>
          <p:nvSpPr>
            <p:cNvPr id="37927" name="Rectangle 17"/>
            <p:cNvSpPr>
              <a:spLocks noChangeArrowheads="1"/>
            </p:cNvSpPr>
            <p:nvPr/>
          </p:nvSpPr>
          <p:spPr bwMode="auto">
            <a:xfrm>
              <a:off x="5752950" y="5505008"/>
              <a:ext cx="304040" cy="1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1000" b="1"/>
                <a:t>UNI</a:t>
              </a:r>
            </a:p>
          </p:txBody>
        </p:sp>
        <p:pic>
          <p:nvPicPr>
            <p:cNvPr id="37928" name="Picture 13"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57951" y="5113817"/>
              <a:ext cx="339919" cy="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Rectangle 30"/>
            <p:cNvSpPr>
              <a:spLocks noChangeArrowheads="1"/>
            </p:cNvSpPr>
            <p:nvPr/>
          </p:nvSpPr>
          <p:spPr bwMode="auto">
            <a:xfrm>
              <a:off x="5652185" y="4989940"/>
              <a:ext cx="226188" cy="10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000" b="1"/>
                <a:t>CE</a:t>
              </a:r>
            </a:p>
          </p:txBody>
        </p:sp>
        <p:pic>
          <p:nvPicPr>
            <p:cNvPr id="122" name="Picture 121" descr="uni.jpg"/>
            <p:cNvPicPr>
              <a:picLocks noChangeAspect="1"/>
            </p:cNvPicPr>
            <p:nvPr/>
          </p:nvPicPr>
          <p:blipFill>
            <a:blip r:embed="rId21"/>
            <a:stretch>
              <a:fillRect/>
            </a:stretch>
          </p:blipFill>
          <p:spPr>
            <a:xfrm rot="5400000">
              <a:off x="6317979" y="4252082"/>
              <a:ext cx="46694" cy="502623"/>
            </a:xfrm>
            <a:prstGeom prst="rect">
              <a:avLst/>
            </a:prstGeom>
            <a:effectLst>
              <a:outerShdw blurRad="50800" dist="38100" dir="2700000" algn="tl" rotWithShape="0">
                <a:prstClr val="black">
                  <a:alpha val="40000"/>
                </a:prstClr>
              </a:outerShdw>
            </a:effectLst>
          </p:spPr>
        </p:pic>
        <p:sp>
          <p:nvSpPr>
            <p:cNvPr id="37931" name="Line 11"/>
            <p:cNvSpPr>
              <a:spLocks noChangeShapeType="1"/>
            </p:cNvSpPr>
            <p:nvPr/>
          </p:nvSpPr>
          <p:spPr bwMode="auto">
            <a:xfrm flipV="1">
              <a:off x="6253159" y="4893626"/>
              <a:ext cx="542209" cy="23982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124" name="Picture 123" descr="uni-1.jpg"/>
            <p:cNvPicPr>
              <a:picLocks noChangeAspect="1"/>
            </p:cNvPicPr>
            <p:nvPr/>
          </p:nvPicPr>
          <p:blipFill>
            <a:blip r:embed="rId12"/>
            <a:stretch>
              <a:fillRect/>
            </a:stretch>
          </p:blipFill>
          <p:spPr>
            <a:xfrm>
              <a:off x="5884021" y="5059602"/>
              <a:ext cx="41199" cy="418873"/>
            </a:xfrm>
            <a:prstGeom prst="rect">
              <a:avLst/>
            </a:prstGeom>
            <a:effectLst>
              <a:outerShdw blurRad="50800" dist="38100" dir="2700000" algn="tl" rotWithShape="0">
                <a:prstClr val="black">
                  <a:alpha val="40000"/>
                </a:prstClr>
              </a:outerShdw>
            </a:effectLst>
          </p:spPr>
        </p:pic>
        <p:pic>
          <p:nvPicPr>
            <p:cNvPr id="125" name="Picture 124" descr="uni-1.jpg"/>
            <p:cNvPicPr>
              <a:picLocks noChangeAspect="1"/>
            </p:cNvPicPr>
            <p:nvPr/>
          </p:nvPicPr>
          <p:blipFill>
            <a:blip r:embed="rId12"/>
            <a:stretch>
              <a:fillRect/>
            </a:stretch>
          </p:blipFill>
          <p:spPr>
            <a:xfrm>
              <a:off x="7623977" y="5095310"/>
              <a:ext cx="41199" cy="418873"/>
            </a:xfrm>
            <a:prstGeom prst="rect">
              <a:avLst/>
            </a:prstGeom>
            <a:effectLst>
              <a:outerShdw blurRad="50800" dist="38100" dir="2700000" algn="tl" rotWithShape="0">
                <a:prstClr val="black">
                  <a:alpha val="40000"/>
                </a:prstClr>
              </a:outerShdw>
            </a:effectLst>
          </p:spPr>
        </p:pic>
        <p:pic>
          <p:nvPicPr>
            <p:cNvPr id="126" name="Picture 125" descr="mefswitch2.png"/>
            <p:cNvPicPr>
              <a:picLocks noChangeAspect="1"/>
            </p:cNvPicPr>
            <p:nvPr/>
          </p:nvPicPr>
          <p:blipFill>
            <a:blip r:embed="rId11"/>
            <a:stretch>
              <a:fillRect/>
            </a:stretch>
          </p:blipFill>
          <p:spPr>
            <a:xfrm>
              <a:off x="5937579" y="5022521"/>
              <a:ext cx="453185" cy="325486"/>
            </a:xfrm>
            <a:prstGeom prst="rect">
              <a:avLst/>
            </a:prstGeom>
            <a:ln>
              <a:noFill/>
            </a:ln>
            <a:effectLst>
              <a:outerShdw blurRad="190500" dist="114300" dir="2700000" algn="tl" rotWithShape="0">
                <a:srgbClr val="333333">
                  <a:alpha val="65000"/>
                </a:srgbClr>
              </a:outerShdw>
            </a:effectLst>
          </p:spPr>
        </p:pic>
      </p:grpSp>
      <p:pic>
        <p:nvPicPr>
          <p:cNvPr id="37899" name="Picture 20" descr="Router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09938" y="41100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128" name="Picture 127" descr="uni-1.jpg"/>
          <p:cNvPicPr>
            <a:picLocks noChangeAspect="1"/>
          </p:cNvPicPr>
          <p:nvPr/>
        </p:nvPicPr>
        <p:blipFill>
          <a:blip r:embed="rId12"/>
          <a:stretch>
            <a:fillRect/>
          </a:stretch>
        </p:blipFill>
        <p:spPr>
          <a:xfrm>
            <a:off x="3925888" y="3998913"/>
            <a:ext cx="49212" cy="484187"/>
          </a:xfrm>
          <a:prstGeom prst="rect">
            <a:avLst/>
          </a:prstGeom>
          <a:effectLst>
            <a:outerShdw blurRad="50800" dist="38100" dir="2700000" algn="tl" rotWithShape="0">
              <a:prstClr val="black">
                <a:alpha val="40000"/>
              </a:prstClr>
            </a:outerShdw>
          </a:effectLst>
        </p:spPr>
      </p:pic>
      <p:pic>
        <p:nvPicPr>
          <p:cNvPr id="37901" name="Picture 17" descr="Router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03550" y="48974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Rectangle 30"/>
          <p:cNvSpPr>
            <a:spLocks noChangeArrowheads="1"/>
          </p:cNvSpPr>
          <p:nvPr/>
        </p:nvSpPr>
        <p:spPr bwMode="auto">
          <a:xfrm>
            <a:off x="3673475" y="5414963"/>
            <a:ext cx="261938"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000" b="1"/>
              <a:t>CE</a:t>
            </a:r>
          </a:p>
        </p:txBody>
      </p:sp>
      <p:sp>
        <p:nvSpPr>
          <p:cNvPr id="37903" name="Rectangle 30"/>
          <p:cNvSpPr>
            <a:spLocks noChangeArrowheads="1"/>
          </p:cNvSpPr>
          <p:nvPr/>
        </p:nvSpPr>
        <p:spPr bwMode="auto">
          <a:xfrm>
            <a:off x="3976688" y="4264025"/>
            <a:ext cx="261937"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000" b="1"/>
              <a:t>CE</a:t>
            </a:r>
          </a:p>
        </p:txBody>
      </p:sp>
      <p:sp>
        <p:nvSpPr>
          <p:cNvPr id="37904" name="Rectangle 17"/>
          <p:cNvSpPr>
            <a:spLocks noChangeArrowheads="1"/>
          </p:cNvSpPr>
          <p:nvPr/>
        </p:nvSpPr>
        <p:spPr bwMode="auto">
          <a:xfrm>
            <a:off x="3762375" y="3744913"/>
            <a:ext cx="35242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1000" b="1"/>
              <a:t>UNI</a:t>
            </a:r>
          </a:p>
        </p:txBody>
      </p:sp>
      <p:sp>
        <p:nvSpPr>
          <p:cNvPr id="133" name="Text Box 24"/>
          <p:cNvSpPr txBox="1">
            <a:spLocks noChangeArrowheads="1"/>
          </p:cNvSpPr>
          <p:nvPr/>
        </p:nvSpPr>
        <p:spPr bwMode="auto">
          <a:xfrm>
            <a:off x="2066925" y="5372100"/>
            <a:ext cx="15478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fontAlgn="auto">
              <a:lnSpc>
                <a:spcPct val="80000"/>
              </a:lnSpc>
              <a:spcBef>
                <a:spcPts val="0"/>
              </a:spcBef>
              <a:spcAft>
                <a:spcPts val="0"/>
              </a:spcAft>
              <a:defRPr/>
            </a:pPr>
            <a:r>
              <a:rPr lang="en-US" sz="1000" dirty="0">
                <a:latin typeface="+mn-lt"/>
              </a:rPr>
              <a:t>Carrier Ethernet Network</a:t>
            </a:r>
          </a:p>
        </p:txBody>
      </p:sp>
      <p:sp>
        <p:nvSpPr>
          <p:cNvPr id="37906" name="Text Box 27"/>
          <p:cNvSpPr txBox="1">
            <a:spLocks noChangeArrowheads="1"/>
          </p:cNvSpPr>
          <p:nvPr/>
        </p:nvSpPr>
        <p:spPr bwMode="auto">
          <a:xfrm>
            <a:off x="4724400" y="4567238"/>
            <a:ext cx="40973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4863" indent="-8048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10000"/>
              </a:spcBef>
            </a:pPr>
            <a:r>
              <a:rPr lang="en-US" sz="1400" b="1"/>
              <a:t>EVC:	</a:t>
            </a:r>
            <a:r>
              <a:rPr lang="en-US" sz="1400"/>
              <a:t>Ethernet Virtual Connection</a:t>
            </a:r>
          </a:p>
          <a:p>
            <a:pPr eaLnBrk="1" hangingPunct="1">
              <a:spcBef>
                <a:spcPct val="10000"/>
              </a:spcBef>
            </a:pPr>
            <a:r>
              <a:rPr lang="en-US" sz="1400" b="1"/>
              <a:t>UNI:	</a:t>
            </a:r>
            <a:r>
              <a:rPr lang="en-US" sz="1400"/>
              <a:t>User Network Interface. the physical demarcation point between the responsibility of the Service Provider and </a:t>
            </a:r>
            <a:br>
              <a:rPr lang="en-US" sz="1400"/>
            </a:br>
            <a:r>
              <a:rPr lang="en-US" sz="1400"/>
              <a:t>the responsibility of the End-User/Subscriber </a:t>
            </a:r>
          </a:p>
          <a:p>
            <a:pPr eaLnBrk="1" hangingPunct="1">
              <a:spcBef>
                <a:spcPct val="10000"/>
              </a:spcBef>
            </a:pPr>
            <a:r>
              <a:rPr lang="en-US" sz="1400" b="1"/>
              <a:t>CE</a:t>
            </a:r>
            <a:r>
              <a:rPr lang="en-US" sz="1400"/>
              <a:t>	Customer Equipment</a:t>
            </a:r>
          </a:p>
        </p:txBody>
      </p:sp>
      <p:sp>
        <p:nvSpPr>
          <p:cNvPr id="37907" name="Text Box 64"/>
          <p:cNvSpPr txBox="1">
            <a:spLocks noChangeArrowheads="1"/>
          </p:cNvSpPr>
          <p:nvPr/>
        </p:nvSpPr>
        <p:spPr bwMode="auto">
          <a:xfrm>
            <a:off x="1687513" y="304958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sz="1400" b="1"/>
              <a:t>E-LAN Service type</a:t>
            </a:r>
          </a:p>
        </p:txBody>
      </p:sp>
      <p:sp>
        <p:nvSpPr>
          <p:cNvPr id="37908" name="Text Box 64"/>
          <p:cNvSpPr txBox="1">
            <a:spLocks noChangeArrowheads="1"/>
          </p:cNvSpPr>
          <p:nvPr/>
        </p:nvSpPr>
        <p:spPr bwMode="auto">
          <a:xfrm>
            <a:off x="5710238" y="16081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80000"/>
              </a:lnSpc>
            </a:pPr>
            <a:r>
              <a:rPr lang="en-US" sz="1400" b="1"/>
              <a:t>E-Line Service type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0" y="2819400"/>
            <a:ext cx="9144000" cy="1295400"/>
          </a:xfrm>
        </p:spPr>
        <p:txBody>
          <a:bodyPr/>
          <a:lstStyle/>
          <a:p>
            <a:pPr eaLnBrk="1" fontAlgn="auto" hangingPunct="1">
              <a:spcAft>
                <a:spcPts val="0"/>
              </a:spcAft>
              <a:defRPr/>
            </a:pPr>
            <a:r>
              <a:rPr lang="en-US" sz="2400" i="1" dirty="0" smtClean="0"/>
              <a:t>Accelerating Worldwide Adoption of </a:t>
            </a:r>
            <a:br>
              <a:rPr lang="en-US" sz="2400" i="1" dirty="0" smtClean="0"/>
            </a:br>
            <a:r>
              <a:rPr lang="en-US" sz="2400" i="1" dirty="0" smtClean="0"/>
              <a:t>Carrier-class Ethernet Networks and Services</a:t>
            </a:r>
            <a:endParaRPr lang="en-US" sz="2400" i="1" dirty="0" smtClean="0">
              <a:solidFill>
                <a:srgbClr val="4D4D4D"/>
              </a:solidFill>
            </a:endParaRPr>
          </a:p>
        </p:txBody>
      </p:sp>
      <p:sp>
        <p:nvSpPr>
          <p:cNvPr id="38915" name="Text Box 3"/>
          <p:cNvSpPr txBox="1">
            <a:spLocks noChangeArrowheads="1"/>
          </p:cNvSpPr>
          <p:nvPr/>
        </p:nvSpPr>
        <p:spPr bwMode="auto">
          <a:xfrm>
            <a:off x="1066800" y="4937125"/>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000" b="1">
                <a:solidFill>
                  <a:schemeClr val="bg1"/>
                </a:solidFill>
              </a:rPr>
              <a:t>www.MetroEthernetForum.org</a:t>
            </a:r>
          </a:p>
        </p:txBody>
      </p:sp>
      <p:pic>
        <p:nvPicPr>
          <p:cNvPr id="38916" name="Picture 21" descr="meflogo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1255713"/>
            <a:ext cx="25431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marL="350838" indent="-350838" eaLnBrk="1" fontAlgn="auto" hangingPunct="1">
              <a:spcAft>
                <a:spcPts val="0"/>
              </a:spcAft>
              <a:defRPr/>
            </a:pPr>
            <a:r>
              <a:rPr lang="en-US" dirty="0" smtClean="0"/>
              <a:t>	Outline</a:t>
            </a:r>
          </a:p>
        </p:txBody>
      </p:sp>
      <p:sp>
        <p:nvSpPr>
          <p:cNvPr id="7171" name="Content Placeholder 2"/>
          <p:cNvSpPr>
            <a:spLocks noGrp="1"/>
          </p:cNvSpPr>
          <p:nvPr>
            <p:ph idx="1"/>
          </p:nvPr>
        </p:nvSpPr>
        <p:spPr/>
        <p:txBody>
          <a:bodyPr rtlCol="0"/>
          <a:lstStyle/>
          <a:p>
            <a:pPr eaLnBrk="1" fontAlgn="auto" hangingPunct="1">
              <a:buFont typeface="Arial" pitchFamily="34" charset="0"/>
              <a:buChar char="•"/>
              <a:defRPr/>
            </a:pPr>
            <a:r>
              <a:rPr lang="en-US" sz="2800" dirty="0" smtClean="0"/>
              <a:t>Approved MEF Specifications</a:t>
            </a:r>
          </a:p>
          <a:p>
            <a:pPr eaLnBrk="1" fontAlgn="auto" hangingPunct="1">
              <a:buFont typeface="Arial" pitchFamily="34" charset="0"/>
              <a:buChar char="•"/>
              <a:defRPr/>
            </a:pPr>
            <a:r>
              <a:rPr lang="en-US" sz="2800" dirty="0" smtClean="0"/>
              <a:t>Specification Overview</a:t>
            </a:r>
          </a:p>
          <a:p>
            <a:pPr eaLnBrk="1" fontAlgn="auto" hangingPunct="1">
              <a:buFont typeface="Arial" pitchFamily="34" charset="0"/>
              <a:buChar char="•"/>
              <a:defRPr/>
            </a:pPr>
            <a:r>
              <a:rPr lang="en-US" sz="2800" dirty="0" smtClean="0"/>
              <a:t>OAM Overview</a:t>
            </a:r>
          </a:p>
          <a:p>
            <a:pPr eaLnBrk="1" fontAlgn="auto" hangingPunct="1">
              <a:buFont typeface="Arial" pitchFamily="34" charset="0"/>
              <a:buChar char="•"/>
              <a:defRPr/>
            </a:pPr>
            <a:r>
              <a:rPr lang="en-US" sz="2800" dirty="0" smtClean="0"/>
              <a:t>Use Cases</a:t>
            </a:r>
          </a:p>
          <a:p>
            <a:pPr eaLnBrk="1" fontAlgn="auto" hangingPunct="1">
              <a:buFont typeface="Arial" pitchFamily="34" charset="0"/>
              <a:buChar char="•"/>
              <a:defRPr/>
            </a:pPr>
            <a:r>
              <a:rPr lang="en-US" sz="2800" dirty="0" smtClean="0"/>
              <a:t>Summary </a:t>
            </a:r>
          </a:p>
          <a:p>
            <a:pPr marL="0" indent="0" eaLnBrk="1" fontAlgn="auto" hangingPunct="1">
              <a:buFont typeface="Arial" pitchFamily="34" charset="0"/>
              <a:buNone/>
              <a:defRPr/>
            </a:pPr>
            <a:endParaRPr lang="en-US" sz="2800" dirty="0" smtClean="0"/>
          </a:p>
          <a:p>
            <a:pPr eaLnBrk="1" fontAlgn="auto" hangingPunct="1">
              <a:buFontTx/>
              <a:buNone/>
              <a:defRPr/>
            </a:pPr>
            <a:endParaRPr lang="en-US" sz="2800" dirty="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70090" y="928688"/>
          <a:ext cx="8670329" cy="4633787"/>
        </p:xfrm>
        <a:graphic>
          <a:graphicData uri="http://schemas.openxmlformats.org/drawingml/2006/table">
            <a:tbl>
              <a:tblPr firstRow="1" bandRow="1">
                <a:tableStyleId>{3C2FFA5D-87B4-456A-9821-1D502468CF0F}</a:tableStyleId>
              </a:tblPr>
              <a:tblGrid>
                <a:gridCol w="1442005"/>
                <a:gridCol w="7228324"/>
              </a:tblGrid>
              <a:tr h="304862">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Requirements and Framework for Ethernet Service Protection </a:t>
                      </a:r>
                      <a:endParaRPr lang="en-US" sz="1400" b="0" dirty="0">
                        <a:solidFill>
                          <a:schemeClr val="tx1"/>
                        </a:solidFill>
                        <a:latin typeface="Verdana" pitchFamily="34" charset="0"/>
                        <a:ea typeface="Verdana" pitchFamily="34" charset="0"/>
                        <a:cs typeface="Verdana" pitchFamily="34" charset="0"/>
                      </a:endParaRPr>
                    </a:p>
                  </a:txBody>
                  <a:tcPr marT="45729" marB="45729"/>
                </a:tc>
              </a:tr>
              <a:tr h="145003">
                <a:tc>
                  <a:txBody>
                    <a:bodyPr/>
                    <a:lstStyle/>
                    <a:p>
                      <a:r>
                        <a:rPr lang="en-US" sz="1400" dirty="0" smtClean="0"/>
                        <a:t>MEF 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Circuit Emulation Service Definitions, Framework and Requirements in Metro Ethernet Networks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4</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1: Generic Framework</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6.1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Services Definitions Phase 2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7.2</a:t>
                      </a:r>
                      <a:endParaRPr lang="en-US" sz="1400" b="1" dirty="0">
                        <a:solidFill>
                          <a:schemeClr val="bg1"/>
                        </a:solidFill>
                        <a:latin typeface="Verdana" pitchFamily="34" charset="0"/>
                        <a:ea typeface="Verdana" pitchFamily="34" charset="0"/>
                        <a:cs typeface="Verdana" pitchFamily="34" charset="0"/>
                      </a:endParaRPr>
                    </a:p>
                  </a:txBody>
                  <a:tcPr marT="45729" marB="45729">
                    <a:solidFill>
                      <a:schemeClr val="accent6">
                        <a:alpha val="40000"/>
                      </a:schemeClr>
                    </a:solidFill>
                  </a:tcPr>
                </a:tc>
                <a:tc>
                  <a:txBody>
                    <a:bodyPr/>
                    <a:lstStyle/>
                    <a:p>
                      <a:r>
                        <a:rPr lang="en-US" sz="1400" dirty="0" smtClean="0"/>
                        <a:t>Carrier</a:t>
                      </a:r>
                      <a:r>
                        <a:rPr lang="en-US" sz="1400" baseline="0" dirty="0" smtClean="0"/>
                        <a:t> Ethernet Management </a:t>
                      </a:r>
                      <a:r>
                        <a:rPr lang="en-US" sz="1400" dirty="0" smtClean="0"/>
                        <a:t>Information Model</a:t>
                      </a:r>
                      <a:endParaRPr lang="en-US" sz="1400" b="0" dirty="0">
                        <a:solidFill>
                          <a:schemeClr val="tx1"/>
                        </a:solidFill>
                        <a:latin typeface="Verdana" pitchFamily="34" charset="0"/>
                        <a:ea typeface="Verdana" pitchFamily="34" charset="0"/>
                        <a:cs typeface="Verdana" pitchFamily="34" charset="0"/>
                      </a:endParaRPr>
                    </a:p>
                  </a:txBody>
                  <a:tcPr marT="45729" marB="45729">
                    <a:solidFill>
                      <a:schemeClr val="accent6">
                        <a:alpha val="40000"/>
                      </a:schemeClr>
                    </a:solidFill>
                  </a:tcPr>
                </a:tc>
              </a:tr>
              <a:tr h="304847">
                <a:tc>
                  <a:txBody>
                    <a:bodyPr/>
                    <a:lstStyle/>
                    <a:p>
                      <a:r>
                        <a:rPr lang="en-US" sz="1400" dirty="0" smtClean="0"/>
                        <a:t>MEF 8</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Implementation Agreement for the Emulation of PDH Circuits over Metro Ethernet Networks</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9</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Abstract Test Suite for Ethernet Services at the UNI</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10.2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Ethernet Services Attributes Phase 2</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11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Requirements and Framework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12.1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2: Ethernet Services Layer</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Type 1 Implementation Agreement</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14</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Abstract Test Suite for Traffic Management Phase 1 </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15</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Requirements for Management of Metro Ethernet Phase 1 Network Elements</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16</a:t>
                      </a:r>
                      <a:endParaRPr lang="en-US" sz="1400" b="0" dirty="0">
                        <a:solidFill>
                          <a:schemeClr val="tx1"/>
                        </a:solidFill>
                        <a:latin typeface="+mj-lt"/>
                        <a:ea typeface="Verdana" pitchFamily="34" charset="0"/>
                        <a:cs typeface="Verdana"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Ethernet Local Management Interface</a:t>
                      </a:r>
                      <a:endParaRPr lang="en-US" sz="1400" b="1" dirty="0" smtClean="0">
                        <a:solidFill>
                          <a:schemeClr val="bg1"/>
                        </a:solidFill>
                        <a:latin typeface="Verdana" pitchFamily="34" charset="0"/>
                        <a:ea typeface="Verdana" pitchFamily="34" charset="0"/>
                        <a:cs typeface="Verdana" pitchFamily="34" charset="0"/>
                      </a:endParaRPr>
                    </a:p>
                  </a:txBody>
                  <a:tcPr marT="45729" marB="45729"/>
                </a:tc>
              </a:tr>
            </a:tbl>
          </a:graphicData>
        </a:graphic>
      </p:graphicFrame>
      <p:sp>
        <p:nvSpPr>
          <p:cNvPr id="8225" name="Rectangle 3"/>
          <p:cNvSpPr>
            <a:spLocks noGrp="1" noChangeArrowheads="1"/>
          </p:cNvSpPr>
          <p:nvPr>
            <p:ph type="title"/>
          </p:nvPr>
        </p:nvSpPr>
        <p:spPr/>
        <p:txBody>
          <a:bodyPr/>
          <a:lstStyle/>
          <a:p>
            <a:pPr marL="347663" eaLnBrk="1" fontAlgn="auto" hangingPunct="1">
              <a:spcAft>
                <a:spcPts val="0"/>
              </a:spcAft>
              <a:defRPr/>
            </a:pPr>
            <a:r>
              <a:rPr lang="en-US" dirty="0" smtClean="0"/>
              <a:t>	Approved MEF Specifications</a:t>
            </a:r>
            <a:r>
              <a:rPr lang="en-US" sz="3600" dirty="0" smtClean="0"/>
              <a:t>*</a:t>
            </a:r>
            <a:endParaRPr lang="en-US" dirty="0" smtClean="0"/>
          </a:p>
        </p:txBody>
      </p:sp>
      <p:sp>
        <p:nvSpPr>
          <p:cNvPr id="15364" name="TextBox 4"/>
          <p:cNvSpPr txBox="1">
            <a:spLocks noChangeArrowheads="1"/>
          </p:cNvSpPr>
          <p:nvPr/>
        </p:nvSpPr>
        <p:spPr bwMode="auto">
          <a:xfrm>
            <a:off x="0" y="59721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a:solidFill>
                  <a:schemeClr val="bg1"/>
                </a:solidFill>
              </a:rPr>
              <a:t>*Current at time of publication. See MEF web site for official current list, minor updates and superseded work (such as MEF 1 and MEF 5)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fontAlgn="auto" hangingPunct="1">
              <a:spcAft>
                <a:spcPts val="0"/>
              </a:spcAft>
              <a:defRPr/>
            </a:pPr>
            <a:r>
              <a:rPr lang="en-US" dirty="0" smtClean="0"/>
              <a:t>	Approved MEF Specifications</a:t>
            </a:r>
          </a:p>
        </p:txBody>
      </p:sp>
      <p:graphicFrame>
        <p:nvGraphicFramePr>
          <p:cNvPr id="10" name="Table 9"/>
          <p:cNvGraphicFramePr>
            <a:graphicFrameLocks noGrp="1"/>
          </p:cNvGraphicFramePr>
          <p:nvPr/>
        </p:nvGraphicFramePr>
        <p:xfrm>
          <a:off x="170090" y="838200"/>
          <a:ext cx="8803819" cy="4328172"/>
        </p:xfrm>
        <a:graphic>
          <a:graphicData uri="http://schemas.openxmlformats.org/drawingml/2006/table">
            <a:tbl>
              <a:tblPr firstRow="1" bandRow="1">
                <a:tableStyleId>{3C2FFA5D-87B4-456A-9821-1D502468CF0F}</a:tableStyleId>
              </a:tblPr>
              <a:tblGrid>
                <a:gridCol w="1548819"/>
                <a:gridCol w="7255000"/>
              </a:tblGrid>
              <a:tr h="175054">
                <a:tc>
                  <a:txBody>
                    <a:bodyPr/>
                    <a:lstStyle/>
                    <a:p>
                      <a:r>
                        <a:rPr lang="en-US" sz="1800" baseline="0" noProof="0" dirty="0" smtClean="0">
                          <a:solidFill>
                            <a:schemeClr val="lt1"/>
                          </a:solidFill>
                          <a:latin typeface="+mn-lt"/>
                          <a:ea typeface="+mn-ea"/>
                          <a:cs typeface="+mn-cs"/>
                        </a:rPr>
                        <a:t>Specification</a:t>
                      </a:r>
                      <a:endParaRPr lang="en-US" sz="1800" noProof="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noProof="0" dirty="0" smtClean="0"/>
                        <a:t>Description</a:t>
                      </a:r>
                      <a:endParaRPr lang="en-US" sz="1800" noProof="0" dirty="0">
                        <a:solidFill>
                          <a:schemeClr val="tx1"/>
                        </a:solidFill>
                        <a:latin typeface="Verdana" pitchFamily="34" charset="0"/>
                        <a:ea typeface="Verdana" pitchFamily="34" charset="0"/>
                        <a:cs typeface="Verdana" pitchFamily="34" charset="0"/>
                      </a:endParaRPr>
                    </a:p>
                  </a:txBody>
                  <a:tcPr marT="45729" marB="45729"/>
                </a:tc>
              </a:tr>
              <a:tr h="145868">
                <a:tc>
                  <a:txBody>
                    <a:bodyPr/>
                    <a:lstStyle/>
                    <a:p>
                      <a:r>
                        <a:rPr lang="en-US" sz="1400" noProof="0" dirty="0" smtClean="0"/>
                        <a:t>MEF 17</a:t>
                      </a:r>
                      <a:endParaRPr lang="en-US" sz="1400" b="1" noProof="0" dirty="0">
                        <a:solidFill>
                          <a:schemeClr val="bg1"/>
                        </a:solidFill>
                        <a:latin typeface="Verdana" pitchFamily="34" charset="0"/>
                        <a:ea typeface="Verdana" pitchFamily="34" charset="0"/>
                        <a:cs typeface="Verdana" pitchFamily="34" charset="0"/>
                      </a:endParaRPr>
                    </a:p>
                  </a:txBody>
                  <a:tcPr marT="45717" marB="45717"/>
                </a:tc>
                <a:tc>
                  <a:txBody>
                    <a:bodyPr/>
                    <a:lstStyle/>
                    <a:p>
                      <a:r>
                        <a:rPr lang="en-US" sz="1400" noProof="0" dirty="0" smtClean="0"/>
                        <a:t>Service OAM Framework and Requirements</a:t>
                      </a:r>
                      <a:endParaRPr lang="en-US" sz="1400" b="1" noProof="0" dirty="0">
                        <a:solidFill>
                          <a:schemeClr val="bg1"/>
                        </a:solidFill>
                        <a:latin typeface="Verdana" pitchFamily="34" charset="0"/>
                        <a:ea typeface="Verdana" pitchFamily="34" charset="0"/>
                        <a:cs typeface="Verdana" pitchFamily="34" charset="0"/>
                      </a:endParaRPr>
                    </a:p>
                  </a:txBody>
                  <a:tcPr marT="45717" marB="45717"/>
                </a:tc>
              </a:tr>
              <a:tr h="145871">
                <a:tc>
                  <a:txBody>
                    <a:bodyPr/>
                    <a:lstStyle/>
                    <a:p>
                      <a:r>
                        <a:rPr lang="en-US" sz="1400" noProof="0" dirty="0" smtClean="0"/>
                        <a:t>MEF</a:t>
                      </a:r>
                      <a:r>
                        <a:rPr lang="en-US" sz="1400" baseline="0" noProof="0" dirty="0" smtClean="0"/>
                        <a:t> 18</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Abstract Test Suite for Circuit Emulation Services</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 19</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Abstract Test Suite for UNI Type 1</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 20</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User Network Interface (UNI) Type 2 Implementation Agreement</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 21</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Abstract Test Suite for UNI Type 2 Part 1: Link OAM</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 22.1</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Mobile Backhaul Implementation Agreement Phase 2 </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a:t>
                      </a:r>
                      <a:r>
                        <a:rPr lang="en-US" sz="1400" baseline="0" noProof="0" dirty="0" smtClean="0"/>
                        <a:t> 23.1</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Class of Service Implementation Agreement Phase 2</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 24</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Abstract Test Suite for UNI Type 2 Part 2: E-LMI </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 25</a:t>
                      </a:r>
                      <a:endParaRPr lang="en-US" sz="1400" b="1" noProof="0" dirty="0">
                        <a:solidFill>
                          <a:schemeClr val="bg1"/>
                        </a:solidFill>
                        <a:latin typeface="Verdana" pitchFamily="34" charset="0"/>
                        <a:ea typeface="Verdana" pitchFamily="34" charset="0"/>
                        <a:cs typeface="Verdana" pitchFamily="34" charset="0"/>
                      </a:endParaRPr>
                    </a:p>
                  </a:txBody>
                  <a:tcPr/>
                </a:tc>
                <a:tc>
                  <a:txBody>
                    <a:bodyPr/>
                    <a:lstStyle/>
                    <a:p>
                      <a:r>
                        <a:rPr lang="en-US" sz="1400" noProof="0" dirty="0" smtClean="0"/>
                        <a:t>Abstract Test Suite for UNI Type 2 Part 3: Service OAM</a:t>
                      </a:r>
                      <a:endParaRPr lang="en-US" sz="1400" b="1" noProof="0"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noProof="0" dirty="0" smtClean="0"/>
                        <a:t>MEF</a:t>
                      </a:r>
                      <a:r>
                        <a:rPr lang="en-US" sz="1400" baseline="0" noProof="0" dirty="0" smtClean="0"/>
                        <a:t> 26.1</a:t>
                      </a:r>
                      <a:endParaRPr lang="en-US" sz="1400" b="0" noProof="0" dirty="0" smtClean="0">
                        <a:solidFill>
                          <a:schemeClr val="tx1"/>
                        </a:solidFill>
                        <a:latin typeface="+mj-lt"/>
                        <a:ea typeface="Verdana" pitchFamily="34" charset="0"/>
                        <a:cs typeface="Verdana" pitchFamily="34" charset="0"/>
                      </a:endParaRPr>
                    </a:p>
                  </a:txBody>
                  <a:tcPr anchor="ctr"/>
                </a:tc>
                <a:tc>
                  <a:txBody>
                    <a:bodyPr/>
                    <a:lstStyle/>
                    <a:p>
                      <a:r>
                        <a:rPr lang="en-US" sz="1400" kern="1200" noProof="0" dirty="0" smtClean="0"/>
                        <a:t>External Network Network Interface (ENNI) – Phase 2</a:t>
                      </a:r>
                      <a:endParaRPr lang="en-US" sz="1400" b="0" kern="1200" noProof="0" dirty="0">
                        <a:solidFill>
                          <a:schemeClr val="tx1"/>
                        </a:solidFill>
                        <a:latin typeface="+mj-lt"/>
                        <a:ea typeface="Verdana" pitchFamily="34" charset="0"/>
                        <a:cs typeface="Verdana" pitchFamily="34" charset="0"/>
                      </a:endParaRPr>
                    </a:p>
                  </a:txBody>
                  <a:tcPr anchor="ctr"/>
                </a:tc>
              </a:tr>
              <a:tr h="145871">
                <a:tc>
                  <a:txBody>
                    <a:bodyPr/>
                    <a:lstStyle/>
                    <a:p>
                      <a:r>
                        <a:rPr lang="en-US" sz="1400" noProof="0" dirty="0" smtClean="0"/>
                        <a:t>MEF 27</a:t>
                      </a:r>
                      <a:endParaRPr lang="en-US" sz="1400" b="0" noProof="0" dirty="0" smtClean="0">
                        <a:solidFill>
                          <a:schemeClr val="tx1"/>
                        </a:solidFill>
                        <a:latin typeface="+mj-lt"/>
                        <a:ea typeface="Verdana" pitchFamily="34" charset="0"/>
                        <a:cs typeface="Verdana" pitchFamily="34" charset="0"/>
                      </a:endParaRPr>
                    </a:p>
                  </a:txBody>
                  <a:tcPr anchor="ctr"/>
                </a:tc>
                <a:tc>
                  <a:txBody>
                    <a:bodyPr/>
                    <a:lstStyle/>
                    <a:p>
                      <a:r>
                        <a:rPr lang="en-US" sz="1400" noProof="0" dirty="0" smtClean="0">
                          <a:effectLst/>
                        </a:rPr>
                        <a:t>Abstract Test Suite For UNI Type 2 Part 5: Enhanced UNI Attributes &amp; Part 6: L2CP Handling</a:t>
                      </a:r>
                      <a:endParaRPr lang="en-US" sz="1400" b="0" kern="1200" noProof="0" dirty="0">
                        <a:solidFill>
                          <a:schemeClr val="tx1"/>
                        </a:solidFill>
                        <a:latin typeface="+mj-lt"/>
                        <a:ea typeface="Verdana" pitchFamily="34" charset="0"/>
                        <a:cs typeface="Verdana" pitchFamily="34" charset="0"/>
                      </a:endParaRPr>
                    </a:p>
                  </a:txBody>
                  <a:tcPr anchor="ctr"/>
                </a:tc>
              </a:tr>
              <a:tr h="145871">
                <a:tc>
                  <a:txBody>
                    <a:bodyPr/>
                    <a:lstStyle/>
                    <a:p>
                      <a:r>
                        <a:rPr lang="en-US" sz="1400" noProof="0" dirty="0" smtClean="0"/>
                        <a:t>MEF</a:t>
                      </a:r>
                      <a:r>
                        <a:rPr lang="en-US" sz="1400" baseline="0" noProof="0" dirty="0" smtClean="0"/>
                        <a:t> 28</a:t>
                      </a:r>
                      <a:endParaRPr lang="en-US" sz="1400" b="0" noProof="0" dirty="0" smtClean="0">
                        <a:solidFill>
                          <a:schemeClr val="tx1"/>
                        </a:solidFill>
                        <a:latin typeface="+mj-lt"/>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effectLst/>
                        </a:rPr>
                        <a:t>External Network Network Interface (ENNI) Support for UNI Tunnel Access and Virtual UNI</a:t>
                      </a:r>
                      <a:endParaRPr lang="en-US" sz="1400" b="0" noProof="0" dirty="0" smtClean="0">
                        <a:effectLst/>
                        <a:latin typeface="+mj-lt"/>
                      </a:endParaRPr>
                    </a:p>
                  </a:txBody>
                  <a:tcPr anchor="ctr"/>
                </a:tc>
              </a:tr>
              <a:tr h="145871">
                <a:tc>
                  <a:txBody>
                    <a:bodyPr/>
                    <a:lstStyle/>
                    <a:p>
                      <a:r>
                        <a:rPr lang="en-US" sz="1400" noProof="0" dirty="0" smtClean="0"/>
                        <a:t>MEF 29</a:t>
                      </a:r>
                      <a:endParaRPr lang="en-US" sz="1400" b="0" noProof="0" dirty="0" smtClean="0">
                        <a:solidFill>
                          <a:schemeClr val="tx1"/>
                        </a:solidFill>
                        <a:latin typeface="+mj-lt"/>
                        <a:ea typeface="Verdana" pitchFamily="34" charset="0"/>
                        <a:cs typeface="Verdana" pitchFamily="34" charset="0"/>
                      </a:endParaRPr>
                    </a:p>
                  </a:txBody>
                  <a:tcPr anchor="ctr"/>
                </a:tc>
                <a:tc>
                  <a:txBody>
                    <a:bodyPr/>
                    <a:lstStyle/>
                    <a:p>
                      <a:r>
                        <a:rPr lang="en-US" sz="1400" noProof="0" dirty="0" smtClean="0">
                          <a:effectLst/>
                        </a:rPr>
                        <a:t>Ethernet Services Constructs</a:t>
                      </a:r>
                      <a:endParaRPr lang="en-US" sz="1400" b="0" kern="1200" noProof="0" dirty="0">
                        <a:solidFill>
                          <a:schemeClr val="tx1"/>
                        </a:solidFill>
                        <a:latin typeface="+mj-lt"/>
                        <a:ea typeface="Verdana" pitchFamily="34" charset="0"/>
                        <a:cs typeface="Verdana" pitchFamily="34" charset="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fontAlgn="auto" hangingPunct="1">
              <a:spcAft>
                <a:spcPts val="0"/>
              </a:spcAft>
              <a:defRPr/>
            </a:pPr>
            <a:r>
              <a:rPr lang="en-US" dirty="0" smtClean="0"/>
              <a:t>	Approved MEF Specifications</a:t>
            </a:r>
          </a:p>
        </p:txBody>
      </p:sp>
      <p:graphicFrame>
        <p:nvGraphicFramePr>
          <p:cNvPr id="10" name="Table 9"/>
          <p:cNvGraphicFramePr>
            <a:graphicFrameLocks noGrp="1"/>
          </p:cNvGraphicFramePr>
          <p:nvPr/>
        </p:nvGraphicFramePr>
        <p:xfrm>
          <a:off x="151791" y="1025645"/>
          <a:ext cx="8822120" cy="3718578"/>
        </p:xfrm>
        <a:graphic>
          <a:graphicData uri="http://schemas.openxmlformats.org/drawingml/2006/table">
            <a:tbl>
              <a:tblPr firstRow="1" bandRow="1">
                <a:tableStyleId>{3C2FFA5D-87B4-456A-9821-1D502468CF0F}</a:tableStyleId>
              </a:tblPr>
              <a:tblGrid>
                <a:gridCol w="1779902"/>
                <a:gridCol w="7042218"/>
              </a:tblGrid>
              <a:tr h="182518">
                <a:tc>
                  <a:txBody>
                    <a:bodyPr/>
                    <a:lstStyle/>
                    <a:p>
                      <a:r>
                        <a:rPr lang="en-US" sz="1800" baseline="0" dirty="0" smtClean="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52100">
                <a:tc>
                  <a:txBody>
                    <a:bodyPr/>
                    <a:lstStyle/>
                    <a:p>
                      <a:r>
                        <a:rPr lang="en-US" sz="1400" dirty="0" smtClean="0"/>
                        <a:t>MEF 30.1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Implementation Agreement:</a:t>
                      </a:r>
                      <a:r>
                        <a:rPr lang="en-US" sz="1400" baseline="0" dirty="0" smtClean="0">
                          <a:effectLst/>
                        </a:rPr>
                        <a:t> Phase 2</a:t>
                      </a:r>
                      <a:endParaRPr lang="en-US" sz="1400" b="0" kern="1200" dirty="0">
                        <a:solidFill>
                          <a:schemeClr val="tx1"/>
                        </a:solidFill>
                        <a:latin typeface="+mj-lt"/>
                        <a:ea typeface="Verdana" pitchFamily="34" charset="0"/>
                        <a:cs typeface="Verdana" pitchFamily="34" charset="0"/>
                      </a:endParaRPr>
                    </a:p>
                  </a:txBody>
                  <a:tcPr anchor="ctr"/>
                </a:tc>
              </a:tr>
              <a:tr h="152100">
                <a:tc>
                  <a:txBody>
                    <a:bodyPr/>
                    <a:lstStyle/>
                    <a:p>
                      <a:r>
                        <a:rPr lang="en-US" sz="1400" dirty="0" smtClean="0"/>
                        <a:t>MEF 31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Definition of Managed Objects </a:t>
                      </a:r>
                      <a:endParaRPr lang="en-US" sz="1400" b="0" kern="1200" dirty="0">
                        <a:solidFill>
                          <a:schemeClr val="tx1"/>
                        </a:solidFill>
                        <a:latin typeface="+mj-lt"/>
                        <a:ea typeface="Verdana" pitchFamily="34" charset="0"/>
                        <a:cs typeface="Verdana" pitchFamily="34" charset="0"/>
                      </a:endParaRPr>
                    </a:p>
                  </a:txBody>
                  <a:tcPr anchor="ctr"/>
                </a:tc>
              </a:tr>
              <a:tr h="152091">
                <a:tc>
                  <a:txBody>
                    <a:bodyPr/>
                    <a:lstStyle/>
                    <a:p>
                      <a:r>
                        <a:rPr lang="en-US" sz="1400" dirty="0" smtClean="0"/>
                        <a:t>MEF 32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Requirements for Service Protection Across External Interfaces</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a:t>
                      </a:r>
                      <a:r>
                        <a:rPr lang="en-US" sz="1400" baseline="0" dirty="0" smtClean="0"/>
                        <a:t> 33</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Ethernet Access Services Definition</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Ethernet Access Services </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Performance Monitoring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36</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SNMP MIB for Performance Monitoring</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37</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ENNI</a:t>
                      </a:r>
                    </a:p>
                  </a:txBody>
                  <a:tcPr/>
                </a:tc>
              </a:tr>
              <a:tr h="182509">
                <a:tc>
                  <a:txBody>
                    <a:bodyPr/>
                    <a:lstStyle/>
                    <a:p>
                      <a:r>
                        <a:rPr lang="en-US" sz="1400" b="0" dirty="0" smtClean="0"/>
                        <a:t>MEF 38</a:t>
                      </a:r>
                      <a:endParaRPr lang="en-US" sz="1400" b="0" dirty="0">
                        <a:solidFill>
                          <a:schemeClr val="bg1"/>
                        </a:solidFill>
                        <a:latin typeface="Verdana" pitchFamily="34" charset="0"/>
                        <a:ea typeface="Verdana" pitchFamily="34" charset="0"/>
                        <a:cs typeface="Verdana" pitchFamily="34" charset="0"/>
                      </a:endParaRPr>
                    </a:p>
                  </a:txBody>
                  <a:tcPr>
                    <a:solidFill>
                      <a:schemeClr val="accent1">
                        <a:alpha val="40000"/>
                      </a:schemeClr>
                    </a:solidFill>
                  </a:tcPr>
                </a:tc>
                <a:tc>
                  <a:txBody>
                    <a:bodyPr/>
                    <a:lstStyle/>
                    <a:p>
                      <a:r>
                        <a:rPr lang="en-US" sz="1400" b="0" dirty="0" smtClean="0"/>
                        <a:t>Service OAM Fault Management YANG Modules Technical</a:t>
                      </a:r>
                      <a:r>
                        <a:rPr lang="en-US" sz="1400" b="0" baseline="0" dirty="0" smtClean="0"/>
                        <a:t> Specification</a:t>
                      </a:r>
                      <a:endParaRPr lang="en-US" sz="1400" b="0" dirty="0">
                        <a:solidFill>
                          <a:schemeClr val="bg1"/>
                        </a:solidFill>
                        <a:latin typeface="Verdana" pitchFamily="34" charset="0"/>
                        <a:ea typeface="Verdana" pitchFamily="34" charset="0"/>
                        <a:cs typeface="Verdana" pitchFamily="34" charset="0"/>
                      </a:endParaRPr>
                    </a:p>
                  </a:txBody>
                  <a:tcPr>
                    <a:solidFill>
                      <a:schemeClr val="accent1">
                        <a:alpha val="40000"/>
                      </a:schemeClr>
                    </a:solidFill>
                  </a:tcPr>
                </a:tc>
              </a:tr>
              <a:tr h="182509">
                <a:tc>
                  <a:txBody>
                    <a:bodyPr/>
                    <a:lstStyle/>
                    <a:p>
                      <a:r>
                        <a:rPr lang="en-US" sz="1400" dirty="0" smtClean="0"/>
                        <a:t>MEF 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OAM Performance Monitoring YANG</a:t>
                      </a:r>
                      <a:r>
                        <a:rPr lang="en-US" sz="1400" baseline="0" dirty="0" smtClean="0"/>
                        <a:t> Modules Technical Specifications</a:t>
                      </a:r>
                      <a:endParaRPr lang="en-US" sz="1400" b="0" dirty="0" smtClean="0">
                        <a:solidFill>
                          <a:schemeClr val="bg1"/>
                        </a:solidFill>
                        <a:latin typeface="Verdana" pitchFamily="34" charset="0"/>
                        <a:ea typeface="Verdana" pitchFamily="34" charset="0"/>
                        <a:cs typeface="Verdana" pitchFamily="34" charset="0"/>
                      </a:endParaRPr>
                    </a:p>
                  </a:txBody>
                  <a:tcPr/>
                </a:tc>
              </a:tr>
              <a:tr h="182509">
                <a:tc>
                  <a:txBody>
                    <a:bodyPr/>
                    <a:lstStyle/>
                    <a:p>
                      <a:pPr marL="0" algn="l" defTabSz="914400" rtl="0" eaLnBrk="1" latinLnBrk="0" hangingPunct="1"/>
                      <a:r>
                        <a:rPr lang="en-US" sz="1400" b="0" kern="1200" dirty="0" smtClean="0">
                          <a:solidFill>
                            <a:schemeClr val="dk1"/>
                          </a:solidFill>
                          <a:latin typeface="+mn-lt"/>
                          <a:ea typeface="+mn-ea"/>
                          <a:cs typeface="+mn-cs"/>
                        </a:rPr>
                        <a:t>MEF 40</a:t>
                      </a:r>
                    </a:p>
                  </a:txBody>
                  <a:tcPr>
                    <a:solidFill>
                      <a:schemeClr val="accent1">
                        <a:alpha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UNI and EVC Definition of Managed Objects </a:t>
                      </a:r>
                    </a:p>
                  </a:txBody>
                  <a:tcPr>
                    <a:solidFill>
                      <a:schemeClr val="accent1">
                        <a:alpha val="40000"/>
                      </a:schemeClr>
                    </a:solidFill>
                  </a:tcPr>
                </a:tc>
              </a:tr>
            </a:tbl>
          </a:graphicData>
        </a:graphic>
      </p:graphicFrame>
      <p:sp>
        <p:nvSpPr>
          <p:cNvPr id="17412" name="TextBox 3"/>
          <p:cNvSpPr txBox="1">
            <a:spLocks noChangeArrowheads="1"/>
          </p:cNvSpPr>
          <p:nvPr/>
        </p:nvSpPr>
        <p:spPr bwMode="auto">
          <a:xfrm>
            <a:off x="0" y="59721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a:solidFill>
                  <a:schemeClr val="bg1"/>
                </a:solidFill>
              </a:rPr>
              <a:t>*Current at time of publication. See MEF web site for official current list, minor updates (such as MEF 31.0.1 amendment to this document) </a:t>
            </a:r>
            <a:br>
              <a:rPr lang="en-US" sz="1100">
                <a:solidFill>
                  <a:schemeClr val="bg1"/>
                </a:solidFill>
              </a:rPr>
            </a:br>
            <a:r>
              <a:rPr lang="en-US" sz="1100">
                <a:solidFill>
                  <a:schemeClr val="bg1"/>
                </a:solidFill>
              </a:rPr>
              <a:t>and superseded work (such as MEF 1 and MEF 5)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0" y="0"/>
            <a:ext cx="9144000" cy="685800"/>
          </a:xfrm>
        </p:spPr>
        <p:txBody>
          <a:bodyPr>
            <a:normAutofit fontScale="90000"/>
          </a:bodyPr>
          <a:lstStyle/>
          <a:p>
            <a:pPr marL="347663" eaLnBrk="1" fontAlgn="auto" hangingPunct="1">
              <a:spcAft>
                <a:spcPts val="0"/>
              </a:spcAft>
              <a:defRPr/>
            </a:pPr>
            <a:r>
              <a:rPr lang="en-US" dirty="0" smtClean="0"/>
              <a:t>MEF Specification Overview</a:t>
            </a:r>
          </a:p>
        </p:txBody>
      </p:sp>
      <p:sp>
        <p:nvSpPr>
          <p:cNvPr id="18435" name="Rectangle 7"/>
          <p:cNvSpPr>
            <a:spLocks noChangeArrowheads="1"/>
          </p:cNvSpPr>
          <p:nvPr/>
        </p:nvSpPr>
        <p:spPr bwMode="auto">
          <a:xfrm>
            <a:off x="381000" y="2209800"/>
            <a:ext cx="1462088" cy="2027238"/>
          </a:xfrm>
          <a:prstGeom prst="rect">
            <a:avLst/>
          </a:prstGeom>
          <a:solidFill>
            <a:srgbClr val="FFFFFF"/>
          </a:solidFill>
          <a:ln w="9525" algn="ctr">
            <a:solidFill>
              <a:srgbClr val="000066"/>
            </a:solidFill>
            <a:miter lim="800000"/>
            <a:headEnd/>
            <a:tailEnd type="none" w="sm" len="sm"/>
          </a:ln>
        </p:spPr>
        <p:txBody>
          <a:bodyPr rIns="0" anchor="ctr" anchorCtr="1"/>
          <a:lstStyle/>
          <a:p>
            <a:r>
              <a:rPr lang="en-US" sz="1600" b="1">
                <a:solidFill>
                  <a:srgbClr val="000000"/>
                </a:solidFill>
                <a:latin typeface="Arial" charset="0"/>
              </a:rPr>
              <a:t>Purpose</a:t>
            </a:r>
            <a:endParaRPr lang="en-US" sz="1600" b="1">
              <a:latin typeface="Arial" charset="0"/>
            </a:endParaRPr>
          </a:p>
        </p:txBody>
      </p:sp>
      <p:sp>
        <p:nvSpPr>
          <p:cNvPr id="18436" name="Rectangle 8"/>
          <p:cNvSpPr>
            <a:spLocks noChangeArrowheads="1"/>
          </p:cNvSpPr>
          <p:nvPr/>
        </p:nvSpPr>
        <p:spPr bwMode="auto">
          <a:xfrm>
            <a:off x="1828800" y="2209800"/>
            <a:ext cx="7002463" cy="2027238"/>
          </a:xfrm>
          <a:prstGeom prst="rect">
            <a:avLst/>
          </a:prstGeom>
          <a:solidFill>
            <a:srgbClr val="FFFFFF"/>
          </a:solidFill>
          <a:ln w="9525" algn="ctr">
            <a:solidFill>
              <a:srgbClr val="000066"/>
            </a:solidFill>
            <a:miter lim="800000"/>
            <a:headEnd/>
            <a:tailEnd type="none" w="sm" len="sm"/>
          </a:ln>
        </p:spPr>
        <p:txBody>
          <a:bodyPr rIns="0" anchor="ctr"/>
          <a:lstStyle/>
          <a:p>
            <a:r>
              <a:rPr lang="en-US" sz="1600">
                <a:solidFill>
                  <a:srgbClr val="000000"/>
                </a:solidFill>
                <a:latin typeface="Arial" charset="0"/>
              </a:rPr>
              <a:t>This Specification defines a common set of managed object definitions that are consistent and readily integrated into a Carrier Ethernet Provider’s operations environment. This common management model helps ensure that vendors provide management functionality and information in their OSSs, NMSs, EMSs, and NEs in a logically consistent fashion, and allows service providers to readily integrate such capabilities into their management environment..</a:t>
            </a:r>
          </a:p>
        </p:txBody>
      </p:sp>
      <p:sp>
        <p:nvSpPr>
          <p:cNvPr id="18437" name="Rectangle 9"/>
          <p:cNvSpPr>
            <a:spLocks noChangeArrowheads="1"/>
          </p:cNvSpPr>
          <p:nvPr/>
        </p:nvSpPr>
        <p:spPr bwMode="auto">
          <a:xfrm>
            <a:off x="381000" y="4237038"/>
            <a:ext cx="1462088" cy="1468812"/>
          </a:xfrm>
          <a:prstGeom prst="rect">
            <a:avLst/>
          </a:prstGeom>
          <a:solidFill>
            <a:srgbClr val="FFFFFF"/>
          </a:solidFill>
          <a:ln w="9525" algn="ctr">
            <a:solidFill>
              <a:srgbClr val="000066"/>
            </a:solidFill>
            <a:miter lim="800000"/>
            <a:headEnd/>
            <a:tailEnd type="none" w="sm" len="sm"/>
          </a:ln>
        </p:spPr>
        <p:txBody>
          <a:bodyPr rIns="0" anchor="ctr" anchorCtr="1"/>
          <a:lstStyle/>
          <a:p>
            <a:r>
              <a:rPr lang="en-US" sz="1600" b="1">
                <a:solidFill>
                  <a:srgbClr val="000000"/>
                </a:solidFill>
                <a:latin typeface="Arial" charset="0"/>
              </a:rPr>
              <a:t>Audience</a:t>
            </a:r>
            <a:endParaRPr lang="en-US" sz="1600" b="1">
              <a:latin typeface="Arial" charset="0"/>
            </a:endParaRPr>
          </a:p>
        </p:txBody>
      </p:sp>
      <p:sp>
        <p:nvSpPr>
          <p:cNvPr id="18438" name="Rectangle 10"/>
          <p:cNvSpPr>
            <a:spLocks noChangeArrowheads="1"/>
          </p:cNvSpPr>
          <p:nvPr/>
        </p:nvSpPr>
        <p:spPr bwMode="auto">
          <a:xfrm>
            <a:off x="1828800" y="4237038"/>
            <a:ext cx="7002463" cy="1468812"/>
          </a:xfrm>
          <a:prstGeom prst="rect">
            <a:avLst/>
          </a:prstGeom>
          <a:solidFill>
            <a:srgbClr val="FFFFFF"/>
          </a:solidFill>
          <a:ln w="9525" algn="ctr">
            <a:solidFill>
              <a:srgbClr val="000066"/>
            </a:solidFill>
            <a:miter lim="800000"/>
            <a:headEnd/>
            <a:tailEnd type="none" w="sm" len="sm"/>
          </a:ln>
        </p:spPr>
        <p:txBody>
          <a:bodyPr rIns="0" anchor="ctr"/>
          <a:lstStyle/>
          <a:p>
            <a:pPr marL="285750" indent="-285750">
              <a:buFont typeface="Arial" pitchFamily="34" charset="0"/>
              <a:buChar char="•"/>
            </a:pPr>
            <a:r>
              <a:rPr lang="en-US" sz="1600" dirty="0">
                <a:solidFill>
                  <a:srgbClr val="000000"/>
                </a:solidFill>
                <a:latin typeface="Arial" charset="0"/>
              </a:rPr>
              <a:t>Equipment Manufacturers building devices that will carry Carrier Ethernet  </a:t>
            </a:r>
            <a:r>
              <a:rPr lang="en-US" sz="1600" dirty="0" smtClean="0">
                <a:solidFill>
                  <a:srgbClr val="000000"/>
                </a:solidFill>
                <a:latin typeface="Arial" charset="0"/>
              </a:rPr>
              <a:t>Services</a:t>
            </a:r>
          </a:p>
          <a:p>
            <a:pPr marL="285750" indent="-285750">
              <a:buFont typeface="Arial" pitchFamily="34" charset="0"/>
              <a:buChar char="•"/>
            </a:pPr>
            <a:r>
              <a:rPr lang="en-US" sz="1600" dirty="0" smtClean="0">
                <a:solidFill>
                  <a:srgbClr val="000000"/>
                </a:solidFill>
                <a:latin typeface="Arial" charset="0"/>
              </a:rPr>
              <a:t>Useful </a:t>
            </a:r>
            <a:r>
              <a:rPr lang="en-US" sz="1600" dirty="0">
                <a:solidFill>
                  <a:srgbClr val="000000"/>
                </a:solidFill>
                <a:latin typeface="Arial" charset="0"/>
              </a:rPr>
              <a:t>for Service Providers architecting their </a:t>
            </a:r>
            <a:r>
              <a:rPr lang="en-US" sz="1600" dirty="0" smtClean="0">
                <a:solidFill>
                  <a:srgbClr val="000000"/>
                </a:solidFill>
                <a:latin typeface="Arial" charset="0"/>
              </a:rPr>
              <a:t>systems and providing services.</a:t>
            </a:r>
          </a:p>
          <a:p>
            <a:pPr marL="285750" indent="-285750">
              <a:buFont typeface="Arial" pitchFamily="34" charset="0"/>
              <a:buChar char="•"/>
            </a:pPr>
            <a:r>
              <a:rPr lang="en-US" sz="1600" dirty="0" smtClean="0">
                <a:solidFill>
                  <a:srgbClr val="000000"/>
                </a:solidFill>
                <a:latin typeface="Arial" charset="0"/>
              </a:rPr>
              <a:t>Tool vendors for developing back office applications</a:t>
            </a:r>
          </a:p>
        </p:txBody>
      </p:sp>
      <p:sp>
        <p:nvSpPr>
          <p:cNvPr id="18439" name="Rectangle 11"/>
          <p:cNvSpPr>
            <a:spLocks noChangeArrowheads="1"/>
          </p:cNvSpPr>
          <p:nvPr/>
        </p:nvSpPr>
        <p:spPr bwMode="auto">
          <a:xfrm>
            <a:off x="381000" y="1371600"/>
            <a:ext cx="8450263" cy="433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0" name="Rectangle 2"/>
          <p:cNvSpPr>
            <a:spLocks noChangeArrowheads="1"/>
          </p:cNvSpPr>
          <p:nvPr/>
        </p:nvSpPr>
        <p:spPr bwMode="auto">
          <a:xfrm>
            <a:off x="381000" y="1371600"/>
            <a:ext cx="8450263" cy="838200"/>
          </a:xfrm>
          <a:prstGeom prst="rect">
            <a:avLst/>
          </a:prstGeom>
          <a:gradFill rotWithShape="1">
            <a:gsLst>
              <a:gs pos="0">
                <a:schemeClr val="bg1"/>
              </a:gs>
              <a:gs pos="100000">
                <a:srgbClr val="AFCFD9"/>
              </a:gs>
            </a:gsLst>
            <a:lin ang="0" scaled="1"/>
          </a:gradFill>
          <a:ln w="9525" algn="ctr">
            <a:solidFill>
              <a:srgbClr val="4A4A4A"/>
            </a:solidFill>
            <a:miter lim="800000"/>
            <a:headEnd/>
            <a:tailEnd/>
          </a:ln>
        </p:spPr>
        <p:txBody>
          <a:bodyPr anchor="ctr"/>
          <a:lstStyle/>
          <a:p>
            <a:r>
              <a:rPr lang="en-US"/>
              <a:t>MEF 7 - EMS-NMS Information Model Element Management System–Network Management System</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p:spPr>
        <p:txBody>
          <a:bodyPr>
            <a:normAutofit fontScale="90000"/>
          </a:bodyPr>
          <a:lstStyle/>
          <a:p>
            <a:pPr marL="347663" eaLnBrk="1" fontAlgn="auto" hangingPunct="1">
              <a:spcAft>
                <a:spcPts val="0"/>
              </a:spcAft>
              <a:defRPr/>
            </a:pPr>
            <a:r>
              <a:rPr lang="en-US" dirty="0" smtClean="0"/>
              <a:t>About MEF 7.2</a:t>
            </a:r>
          </a:p>
        </p:txBody>
      </p:sp>
      <p:sp>
        <p:nvSpPr>
          <p:cNvPr id="19459" name="Rectangle 3"/>
          <p:cNvSpPr>
            <a:spLocks noGrp="1" noChangeArrowheads="1"/>
          </p:cNvSpPr>
          <p:nvPr>
            <p:ph idx="1"/>
          </p:nvPr>
        </p:nvSpPr>
        <p:spPr>
          <a:xfrm>
            <a:off x="465138" y="1066800"/>
            <a:ext cx="8153400" cy="4876800"/>
          </a:xfrm>
        </p:spPr>
        <p:txBody>
          <a:bodyPr/>
          <a:lstStyle/>
          <a:p>
            <a:pPr eaLnBrk="1" hangingPunct="1">
              <a:spcBef>
                <a:spcPct val="0"/>
              </a:spcBef>
            </a:pPr>
            <a:r>
              <a:rPr lang="en-US" sz="2400" smtClean="0"/>
              <a:t>Purpose: </a:t>
            </a:r>
          </a:p>
          <a:p>
            <a:pPr lvl="1" eaLnBrk="1" hangingPunct="1">
              <a:spcBef>
                <a:spcPct val="0"/>
              </a:spcBef>
            </a:pPr>
            <a:r>
              <a:rPr lang="en-US" sz="2000" smtClean="0"/>
              <a:t>This presentation is an introduction to MEF 7.2 – Carrier Ethernet Management Information Model</a:t>
            </a:r>
          </a:p>
          <a:p>
            <a:pPr eaLnBrk="1" hangingPunct="1">
              <a:spcBef>
                <a:spcPct val="0"/>
              </a:spcBef>
            </a:pPr>
            <a:r>
              <a:rPr lang="en-US" sz="2400" smtClean="0"/>
              <a:t>Audience</a:t>
            </a:r>
          </a:p>
          <a:p>
            <a:pPr lvl="1" eaLnBrk="1" hangingPunct="1">
              <a:spcBef>
                <a:spcPct val="0"/>
              </a:spcBef>
            </a:pPr>
            <a:r>
              <a:rPr lang="en-US" sz="2000" smtClean="0"/>
              <a:t>Equipment Manufacturers building devices that will carry Carrier Ethernet  Services</a:t>
            </a:r>
          </a:p>
          <a:p>
            <a:pPr lvl="1" eaLnBrk="1" hangingPunct="1">
              <a:spcBef>
                <a:spcPct val="0"/>
              </a:spcBef>
            </a:pPr>
            <a:r>
              <a:rPr lang="en-US" sz="2000" smtClean="0"/>
              <a:t>Service Providers delivering Carrier Ethernet Services</a:t>
            </a:r>
          </a:p>
          <a:p>
            <a:pPr lvl="1" eaLnBrk="1" hangingPunct="1">
              <a:spcBef>
                <a:spcPct val="0"/>
              </a:spcBef>
            </a:pPr>
            <a:r>
              <a:rPr lang="en-US" sz="2000" smtClean="0"/>
              <a:t>EMS/NMS/OSS tool vendors developing back office applications for managing, provisioning and monitoring Carrier Ethernet Services</a:t>
            </a:r>
          </a:p>
          <a:p>
            <a:pPr eaLnBrk="1" hangingPunct="1">
              <a:spcBef>
                <a:spcPct val="0"/>
              </a:spcBef>
            </a:pPr>
            <a:r>
              <a:rPr lang="en-US" sz="2400" smtClean="0"/>
              <a:t>Other Documents</a:t>
            </a:r>
          </a:p>
          <a:p>
            <a:pPr lvl="1" eaLnBrk="1" hangingPunct="1">
              <a:spcBef>
                <a:spcPct val="0"/>
              </a:spcBef>
            </a:pPr>
            <a:r>
              <a:rPr lang="en-US" sz="2000" smtClean="0"/>
              <a:t>Presentations of other MEF specifications and an overview of all specifications is available on the MEF web site</a:t>
            </a:r>
          </a:p>
          <a:p>
            <a:pPr lvl="1" eaLnBrk="1" hangingPunct="1">
              <a:spcBef>
                <a:spcPct val="0"/>
              </a:spcBef>
            </a:pPr>
            <a:r>
              <a:rPr lang="en-US" sz="2000" smtClean="0"/>
              <a:t>Other materials such as white papers and case studies are also available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EMS – NMS Information Model</a:t>
            </a:r>
            <a:endParaRPr lang="en-US" dirty="0"/>
          </a:p>
        </p:txBody>
      </p:sp>
      <p:sp>
        <p:nvSpPr>
          <p:cNvPr id="3" name="Content Placeholder 2"/>
          <p:cNvSpPr>
            <a:spLocks noGrp="1"/>
          </p:cNvSpPr>
          <p:nvPr>
            <p:ph idx="1"/>
          </p:nvPr>
        </p:nvSpPr>
        <p:spPr>
          <a:xfrm>
            <a:off x="457200" y="1196975"/>
            <a:ext cx="8229600" cy="5343525"/>
          </a:xfrm>
        </p:spPr>
        <p:txBody>
          <a:bodyPr rtlCol="0">
            <a:normAutofit fontScale="62500" lnSpcReduction="20000"/>
          </a:bodyPr>
          <a:lstStyle/>
          <a:p>
            <a:pPr eaLnBrk="1" fontAlgn="auto" hangingPunct="1">
              <a:buFont typeface="Arial" pitchFamily="34" charset="0"/>
              <a:buChar char="•"/>
              <a:defRPr/>
            </a:pPr>
            <a:r>
              <a:rPr lang="en-US" dirty="0"/>
              <a:t>A </a:t>
            </a:r>
            <a:r>
              <a:rPr lang="en-US" dirty="0" smtClean="0"/>
              <a:t>Specification</a:t>
            </a:r>
            <a:endParaRPr lang="en-US" dirty="0"/>
          </a:p>
          <a:p>
            <a:pPr lvl="1" eaLnBrk="1" fontAlgn="auto" hangingPunct="1">
              <a:buFont typeface="Arial" pitchFamily="34" charset="0"/>
              <a:buChar char="–"/>
              <a:defRPr/>
            </a:pPr>
            <a:r>
              <a:rPr lang="en-US" dirty="0"/>
              <a:t>Enable consistent definition of the management information required to manage Carrier Ethernet.  </a:t>
            </a:r>
          </a:p>
          <a:p>
            <a:pPr eaLnBrk="1" fontAlgn="auto" hangingPunct="1">
              <a:buFont typeface="Arial" pitchFamily="34" charset="0"/>
              <a:buChar char="•"/>
              <a:defRPr/>
            </a:pPr>
            <a:endParaRPr lang="en-US" dirty="0"/>
          </a:p>
          <a:p>
            <a:pPr eaLnBrk="1" fontAlgn="auto" hangingPunct="1">
              <a:buFont typeface="Arial" pitchFamily="34" charset="0"/>
              <a:buChar char="•"/>
              <a:defRPr/>
            </a:pPr>
            <a:r>
              <a:rPr lang="en-US" dirty="0"/>
              <a:t>A Model</a:t>
            </a:r>
          </a:p>
          <a:p>
            <a:pPr lvl="1" eaLnBrk="1" fontAlgn="auto" hangingPunct="1">
              <a:buFont typeface="Arial" pitchFamily="34" charset="0"/>
              <a:buChar char="–"/>
              <a:defRPr/>
            </a:pPr>
            <a:r>
              <a:rPr lang="en-US" dirty="0" smtClean="0"/>
              <a:t>Defines </a:t>
            </a:r>
            <a:r>
              <a:rPr lang="en-US" dirty="0"/>
              <a:t>the specific EMS-NMS management interface and objects for each specific interface profile </a:t>
            </a:r>
            <a:r>
              <a:rPr lang="en-US" dirty="0" smtClean="0"/>
              <a:t>such </a:t>
            </a:r>
            <a:r>
              <a:rPr lang="en-US" dirty="0"/>
              <a:t>as Common Object Request Broker Object (CORBA) IDL, Simple Network Management Protocol (SNMP), JAVA, XML, etc.</a:t>
            </a:r>
          </a:p>
          <a:p>
            <a:pPr eaLnBrk="1" fontAlgn="auto" hangingPunct="1">
              <a:buFont typeface="Arial" pitchFamily="34" charset="0"/>
              <a:buChar char="•"/>
              <a:defRPr/>
            </a:pPr>
            <a:endParaRPr lang="en-US" dirty="0"/>
          </a:p>
          <a:p>
            <a:pPr eaLnBrk="1" fontAlgn="auto" hangingPunct="1">
              <a:buFont typeface="Arial" pitchFamily="34" charset="0"/>
              <a:buChar char="•"/>
              <a:defRPr/>
            </a:pPr>
            <a:r>
              <a:rPr lang="en-US" dirty="0"/>
              <a:t>Scope</a:t>
            </a:r>
          </a:p>
          <a:p>
            <a:pPr lvl="1" eaLnBrk="1" fontAlgn="auto" hangingPunct="1">
              <a:buFont typeface="Arial" pitchFamily="34" charset="0"/>
              <a:buChar char="–"/>
              <a:defRPr/>
            </a:pPr>
            <a:r>
              <a:rPr lang="en-US" dirty="0"/>
              <a:t>Ethernet (ETH) layer UNI configuration provisioning </a:t>
            </a:r>
          </a:p>
          <a:p>
            <a:pPr lvl="1" eaLnBrk="1" fontAlgn="auto" hangingPunct="1">
              <a:buFont typeface="Arial" pitchFamily="34" charset="0"/>
              <a:buChar char="–"/>
              <a:defRPr/>
            </a:pPr>
            <a:r>
              <a:rPr lang="en-US" dirty="0"/>
              <a:t>ETH layer configuration and provisioning</a:t>
            </a:r>
          </a:p>
          <a:p>
            <a:pPr lvl="1" eaLnBrk="1" fontAlgn="auto" hangingPunct="1">
              <a:buFont typeface="Arial" pitchFamily="34" charset="0"/>
              <a:buChar char="–"/>
              <a:defRPr/>
            </a:pPr>
            <a:r>
              <a:rPr lang="en-US" dirty="0"/>
              <a:t>ETH layer network connection and fault management (including setup/modification, notification, testing</a:t>
            </a:r>
            <a:r>
              <a:rPr lang="en-US" dirty="0" smtClean="0"/>
              <a:t>)</a:t>
            </a:r>
          </a:p>
          <a:p>
            <a:pPr lvl="1" eaLnBrk="1" fontAlgn="auto" hangingPunct="1">
              <a:buFont typeface="Arial" pitchFamily="34" charset="0"/>
              <a:buChar char="–"/>
              <a:defRPr/>
            </a:pPr>
            <a:r>
              <a:rPr lang="en-US" dirty="0" smtClean="0"/>
              <a:t>Ethernet </a:t>
            </a:r>
            <a:r>
              <a:rPr lang="en-US" dirty="0"/>
              <a:t>External Network Network Interface (ENNI) Service </a:t>
            </a:r>
            <a:r>
              <a:rPr lang="en-US" dirty="0" smtClean="0"/>
              <a:t>Attributes</a:t>
            </a:r>
            <a:endParaRPr lang="en-US" dirty="0"/>
          </a:p>
          <a:p>
            <a:pPr lvl="1" eaLnBrk="1" fontAlgn="auto" hangingPunct="1">
              <a:buFont typeface="Arial" pitchFamily="34" charset="0"/>
              <a:buChar char="–"/>
              <a:defRPr/>
            </a:pPr>
            <a:r>
              <a:rPr lang="en-US" dirty="0" smtClean="0"/>
              <a:t>UNI </a:t>
            </a:r>
            <a:r>
              <a:rPr lang="en-US" dirty="0"/>
              <a:t>Tunnel Access (UTA) / Virtual User Network Interface (VUNI) Service </a:t>
            </a:r>
            <a:r>
              <a:rPr lang="en-US" dirty="0" smtClean="0"/>
              <a:t>Attributes</a:t>
            </a:r>
            <a:endParaRPr lang="en-US" dirty="0"/>
          </a:p>
          <a:p>
            <a:pPr lvl="1" eaLnBrk="1" fontAlgn="auto" hangingPunct="1">
              <a:buFont typeface="Arial" pitchFamily="34" charset="0"/>
              <a:buChar char="–"/>
              <a:defRPr/>
            </a:pPr>
            <a:r>
              <a:rPr lang="en-US" dirty="0" smtClean="0"/>
              <a:t>SOAM </a:t>
            </a:r>
            <a:r>
              <a:rPr lang="en-US" dirty="0"/>
              <a:t>Service </a:t>
            </a:r>
            <a:r>
              <a:rPr lang="en-US" dirty="0" smtClean="0"/>
              <a:t>Attributes</a:t>
            </a:r>
            <a:endParaRPr lang="en-US" dirty="0"/>
          </a:p>
          <a:p>
            <a:pPr lvl="1" eaLnBrk="1" fontAlgn="auto" hangingPunct="1">
              <a:buFont typeface="Arial" pitchFamily="34" charset="0"/>
              <a:buChar char="–"/>
              <a:defRPr/>
            </a:pPr>
            <a:r>
              <a:rPr lang="en-US" dirty="0" smtClean="0"/>
              <a:t>Virtual </a:t>
            </a:r>
            <a:r>
              <a:rPr lang="en-US" dirty="0"/>
              <a:t>Network Interface Device (vNID) Remote Management </a:t>
            </a:r>
            <a:r>
              <a:rPr lang="en-US" dirty="0" smtClean="0"/>
              <a:t>Interface</a:t>
            </a:r>
            <a:endParaRPr lang="en-US" dirty="0"/>
          </a:p>
          <a:p>
            <a:pPr lvl="1" eaLnBrk="1" fontAlgn="auto" hangingPunct="1">
              <a:buFont typeface="Arial" pitchFamily="34" charset="0"/>
              <a:buChar char="–"/>
              <a:defRPr/>
            </a:pPr>
            <a:r>
              <a:rPr lang="en-US" dirty="0" smtClean="0"/>
              <a:t>Ethernet </a:t>
            </a:r>
            <a:r>
              <a:rPr lang="en-US" dirty="0"/>
              <a:t>Access </a:t>
            </a:r>
            <a:r>
              <a:rPr lang="en-US" dirty="0" smtClean="0"/>
              <a:t>Services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20499</TotalTime>
  <Words>1707</Words>
  <Application>Microsoft Office PowerPoint</Application>
  <PresentationFormat>On-screen Show (4:3)</PresentationFormat>
  <Paragraphs>287</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Arial</vt:lpstr>
      <vt:lpstr>SimSun</vt:lpstr>
      <vt:lpstr>Times New Roman</vt:lpstr>
      <vt:lpstr>Century Gothic</vt:lpstr>
      <vt:lpstr>Office Theme</vt:lpstr>
      <vt:lpstr>Introducing the  Specifications of the MEF</vt:lpstr>
      <vt:lpstr>MEF Reference Presentations</vt:lpstr>
      <vt:lpstr> Outline</vt:lpstr>
      <vt:lpstr> Approved MEF Specifications*</vt:lpstr>
      <vt:lpstr> Approved MEF Specifications</vt:lpstr>
      <vt:lpstr> Approved MEF Specifications</vt:lpstr>
      <vt:lpstr>MEF Specification Overview</vt:lpstr>
      <vt:lpstr>About MEF 7.2</vt:lpstr>
      <vt:lpstr>EMS – NMS Information Model</vt:lpstr>
      <vt:lpstr>OAM Overview</vt:lpstr>
      <vt:lpstr>MEF Service OAM</vt:lpstr>
      <vt:lpstr>Key Assumptions behind MEF OAM</vt:lpstr>
      <vt:lpstr>Network Layering Concepts</vt:lpstr>
      <vt:lpstr>Use Cases</vt:lpstr>
      <vt:lpstr>Carrier Ethernet Management</vt:lpstr>
      <vt:lpstr>Configuration Management (CM)</vt:lpstr>
      <vt:lpstr>CM Example </vt:lpstr>
      <vt:lpstr>CM Example – Interface Management </vt:lpstr>
      <vt:lpstr>ENNI Creation Example</vt:lpstr>
      <vt:lpstr>Performance Management</vt:lpstr>
      <vt:lpstr>Fault Management</vt:lpstr>
      <vt:lpstr>Information Model</vt:lpstr>
      <vt:lpstr>MEF Specific Information Model</vt:lpstr>
      <vt:lpstr>Summary</vt:lpstr>
      <vt:lpstr>Summary MEF 7.2</vt:lpstr>
      <vt:lpstr>For Full Details …</vt:lpstr>
      <vt:lpstr>Accelerating Worldwide Adoption of  Carrier-class Ethernet Networks and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mark.fishburn</dc:creator>
  <cp:lastModifiedBy>Scott Mansfield</cp:lastModifiedBy>
  <cp:revision>563</cp:revision>
  <dcterms:created xsi:type="dcterms:W3CDTF">2012-02-21T02:53:11Z</dcterms:created>
  <dcterms:modified xsi:type="dcterms:W3CDTF">2013-07-25T14:01:23Z</dcterms:modified>
</cp:coreProperties>
</file>