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90" r:id="rId2"/>
    <p:sldId id="458" r:id="rId3"/>
    <p:sldId id="459" r:id="rId4"/>
    <p:sldId id="492" r:id="rId5"/>
    <p:sldId id="493" r:id="rId6"/>
    <p:sldId id="494" r:id="rId7"/>
    <p:sldId id="495" r:id="rId8"/>
    <p:sldId id="496" r:id="rId9"/>
    <p:sldId id="465" r:id="rId10"/>
    <p:sldId id="466" r:id="rId11"/>
    <p:sldId id="467" r:id="rId12"/>
    <p:sldId id="497" r:id="rId13"/>
    <p:sldId id="469" r:id="rId14"/>
    <p:sldId id="498" r:id="rId15"/>
    <p:sldId id="499" r:id="rId16"/>
    <p:sldId id="472" r:id="rId17"/>
    <p:sldId id="473" r:id="rId18"/>
    <p:sldId id="500" r:id="rId19"/>
    <p:sldId id="501" r:id="rId20"/>
    <p:sldId id="476" r:id="rId21"/>
    <p:sldId id="477" r:id="rId22"/>
    <p:sldId id="478" r:id="rId23"/>
    <p:sldId id="479" r:id="rId24"/>
    <p:sldId id="480" r:id="rId25"/>
    <p:sldId id="481" r:id="rId26"/>
    <p:sldId id="502" r:id="rId27"/>
    <p:sldId id="483" r:id="rId28"/>
    <p:sldId id="484" r:id="rId29"/>
    <p:sldId id="485" r:id="rId30"/>
    <p:sldId id="486" r:id="rId31"/>
    <p:sldId id="487" r:id="rId32"/>
    <p:sldId id="488" r:id="rId33"/>
    <p:sldId id="4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0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B36"/>
    <a:srgbClr val="6161FF"/>
    <a:srgbClr val="4B4BFF"/>
    <a:srgbClr val="B5B5B5"/>
    <a:srgbClr val="7272DC"/>
    <a:srgbClr val="B8B8EE"/>
    <a:srgbClr val="E4E4E4"/>
    <a:srgbClr val="FAFAFA"/>
    <a:srgbClr val="F7F7F7"/>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3677" autoAdjust="0"/>
  </p:normalViewPr>
  <p:slideViewPr>
    <p:cSldViewPr>
      <p:cViewPr varScale="1">
        <p:scale>
          <a:sx n="103" d="100"/>
          <a:sy n="103" d="100"/>
        </p:scale>
        <p:origin x="132" y="120"/>
      </p:cViewPr>
      <p:guideLst>
        <p:guide orient="horz" pos="2160"/>
        <p:guide pos="3840"/>
        <p:guide orient="horz" pos="3020"/>
      </p:guideLst>
    </p:cSldViewPr>
  </p:slideViewPr>
  <p:outlineViewPr>
    <p:cViewPr>
      <p:scale>
        <a:sx n="33" d="100"/>
        <a:sy n="33" d="100"/>
      </p:scale>
      <p:origin x="0" y="7987"/>
    </p:cViewPr>
  </p:outlineViewPr>
  <p:notesTextViewPr>
    <p:cViewPr>
      <p:scale>
        <a:sx n="100" d="100"/>
        <a:sy n="100" d="100"/>
      </p:scale>
      <p:origin x="0" y="0"/>
    </p:cViewPr>
  </p:notesTextViewPr>
  <p:sorterViewPr>
    <p:cViewPr>
      <p:scale>
        <a:sx n="49" d="100"/>
        <a:sy n="49" d="100"/>
      </p:scale>
      <p:origin x="0" y="0"/>
    </p:cViewPr>
  </p:sorterViewPr>
  <p:notesViewPr>
    <p:cSldViewPr>
      <p:cViewPr varScale="1">
        <p:scale>
          <a:sx n="53" d="100"/>
          <a:sy n="53" d="100"/>
        </p:scale>
        <p:origin x="2148" y="84"/>
      </p:cViewPr>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BD9DE-34A6-411E-90E2-147072CC6145}" type="datetimeFigureOut">
              <a:rPr lang="en-US" smtClean="0"/>
              <a:t>4/12/2016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80E0EF-9712-4AE4-9971-1DF5D1559B46}" type="slidenum">
              <a:rPr lang="en-US" smtClean="0"/>
              <a:t>‹#›</a:t>
            </a:fld>
            <a:endParaRPr lang="en-US" dirty="0"/>
          </a:p>
        </p:txBody>
      </p:sp>
    </p:spTree>
    <p:extLst>
      <p:ext uri="{BB962C8B-B14F-4D97-AF65-F5344CB8AC3E}">
        <p14:creationId xmlns:p14="http://schemas.microsoft.com/office/powerpoint/2010/main" val="2895824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3026B-546F-435F-92FE-8E31877B91A3}" type="datetimeFigureOut">
              <a:rPr lang="en-US" smtClean="0"/>
              <a:pPr/>
              <a:t>4/12/2016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CDBC-26FF-4D62-8BD6-DA4090E382B2}" type="slidenum">
              <a:rPr lang="en-US" smtClean="0"/>
              <a:pPr/>
              <a:t>‹#›</a:t>
            </a:fld>
            <a:endParaRPr lang="en-US" dirty="0"/>
          </a:p>
        </p:txBody>
      </p:sp>
    </p:spTree>
    <p:extLst>
      <p:ext uri="{BB962C8B-B14F-4D97-AF65-F5344CB8AC3E}">
        <p14:creationId xmlns:p14="http://schemas.microsoft.com/office/powerpoint/2010/main" val="242766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400" dirty="0"/>
              <a:t>Approved MEF Specifications</a:t>
            </a:r>
          </a:p>
          <a:p>
            <a:r>
              <a:rPr lang="en-US" sz="1400" dirty="0"/>
              <a:t>Implementation Guide Overview</a:t>
            </a:r>
          </a:p>
          <a:p>
            <a:r>
              <a:rPr lang="en-US" sz="1400" dirty="0"/>
              <a:t>About MEF 5X</a:t>
            </a:r>
          </a:p>
          <a:p>
            <a:r>
              <a:rPr lang="en-US" sz="1400" dirty="0"/>
              <a:t>In Scope / Out of Scope</a:t>
            </a:r>
          </a:p>
          <a:p>
            <a:r>
              <a:rPr lang="en-US" sz="1400" dirty="0"/>
              <a:t>Terminology / Concepts </a:t>
            </a:r>
          </a:p>
          <a:p>
            <a:r>
              <a:rPr lang="en-US" sz="1400" dirty="0"/>
              <a:t>Key Companies That Made This Possible</a:t>
            </a:r>
          </a:p>
          <a:p>
            <a:r>
              <a:rPr lang="en-US" sz="1400" dirty="0"/>
              <a:t>Project Review</a:t>
            </a:r>
          </a:p>
          <a:p>
            <a:pPr lvl="1"/>
            <a:r>
              <a:rPr lang="en-US" sz="1200" dirty="0"/>
              <a:t>Era of Ethernet </a:t>
            </a:r>
          </a:p>
          <a:p>
            <a:pPr lvl="2"/>
            <a:r>
              <a:rPr lang="en-US" sz="1100" dirty="0"/>
              <a:t>Interconnection Landscape</a:t>
            </a:r>
          </a:p>
          <a:p>
            <a:pPr lvl="2"/>
            <a:r>
              <a:rPr lang="en-US" sz="1100" dirty="0"/>
              <a:t>MEF Specifications and Possible Obstacles </a:t>
            </a:r>
          </a:p>
          <a:p>
            <a:pPr lvl="2"/>
            <a:r>
              <a:rPr lang="en-US" sz="1100" dirty="0"/>
              <a:t>Evolution of Tagging and TPIDs</a:t>
            </a:r>
          </a:p>
          <a:p>
            <a:pPr lvl="1"/>
            <a:r>
              <a:rPr lang="en-US" sz="1200" dirty="0"/>
              <a:t>EIP Project</a:t>
            </a:r>
          </a:p>
          <a:p>
            <a:pPr lvl="1"/>
            <a:r>
              <a:rPr lang="en-US" sz="1200" dirty="0"/>
              <a:t>Rapid Prototyping at UNH IOL </a:t>
            </a:r>
          </a:p>
          <a:p>
            <a:pPr lvl="1"/>
            <a:r>
              <a:rPr lang="en-US" sz="1200" dirty="0"/>
              <a:t>Overview of Network Connection Tested</a:t>
            </a:r>
          </a:p>
          <a:p>
            <a:pPr lvl="1"/>
            <a:r>
              <a:rPr lang="en-US" sz="1200" dirty="0"/>
              <a:t>Summary of Test Results </a:t>
            </a:r>
          </a:p>
          <a:p>
            <a:pPr lvl="2"/>
            <a:r>
              <a:rPr lang="en-US" sz="1100" dirty="0"/>
              <a:t>Operator Becomes Completely Isolated</a:t>
            </a:r>
          </a:p>
          <a:p>
            <a:pPr lvl="2"/>
            <a:r>
              <a:rPr lang="en-US" sz="1100" dirty="0"/>
              <a:t>Operator Becomes Partially Isolated</a:t>
            </a:r>
          </a:p>
          <a:p>
            <a:pPr lvl="2"/>
            <a:r>
              <a:rPr lang="en-US" sz="1100" dirty="0"/>
              <a:t>Operator Becomes Bilingual</a:t>
            </a:r>
          </a:p>
          <a:p>
            <a:pPr lvl="2"/>
            <a:r>
              <a:rPr lang="en-US" sz="1100" dirty="0"/>
              <a:t>Obstacles and How We Overcame </a:t>
            </a:r>
          </a:p>
          <a:p>
            <a:pPr lvl="2"/>
            <a:r>
              <a:rPr lang="en-US" sz="1100" dirty="0"/>
              <a:t>Operators Need to Know</a:t>
            </a:r>
          </a:p>
          <a:p>
            <a:pPr lvl="1"/>
            <a:endParaRPr lang="en-US" sz="1200" dirty="0"/>
          </a:p>
          <a:p>
            <a:r>
              <a:rPr lang="en-US" sz="1400" dirty="0"/>
              <a:t>Summary  </a:t>
            </a:r>
          </a:p>
          <a:p>
            <a:pPr lvl="1"/>
            <a:r>
              <a:rPr lang="en-US" sz="1200" dirty="0"/>
              <a:t>What’s Next for EIP</a:t>
            </a:r>
          </a:p>
          <a:p>
            <a:pPr lvl="1"/>
            <a:r>
              <a:rPr lang="en-US" sz="1200" dirty="0"/>
              <a:t>Full Details </a:t>
            </a:r>
          </a:p>
          <a:p>
            <a:pPr lvl="1"/>
            <a:r>
              <a:rPr lang="en-US" sz="1200" dirty="0"/>
              <a:t>Related Documents</a:t>
            </a:r>
          </a:p>
          <a:p>
            <a:pPr lvl="1"/>
            <a:r>
              <a:rPr lang="en-US" sz="1200" dirty="0"/>
              <a:t>How to Perform EIP Testing and Certification </a:t>
            </a:r>
          </a:p>
          <a:p>
            <a:endParaRPr lang="en-US" sz="1400" dirty="0"/>
          </a:p>
          <a:p>
            <a:endParaRPr lang="en-US" sz="1400" dirty="0"/>
          </a:p>
          <a:p>
            <a:endParaRPr lang="en-CA" dirty="0"/>
          </a:p>
        </p:txBody>
      </p:sp>
      <p:sp>
        <p:nvSpPr>
          <p:cNvPr id="4" name="Slide Number Placeholder 3"/>
          <p:cNvSpPr>
            <a:spLocks noGrp="1"/>
          </p:cNvSpPr>
          <p:nvPr>
            <p:ph type="sldNum" sz="quarter" idx="10"/>
          </p:nvPr>
        </p:nvSpPr>
        <p:spPr/>
        <p:txBody>
          <a:bodyPr/>
          <a:lstStyle/>
          <a:p>
            <a:fld id="{980BCDBC-26FF-4D62-8BD6-DA4090E382B2}" type="slidenum">
              <a:rPr lang="en-US" smtClean="0"/>
              <a:pPr/>
              <a:t>3</a:t>
            </a:fld>
            <a:endParaRPr lang="en-US" dirty="0"/>
          </a:p>
        </p:txBody>
      </p:sp>
    </p:spTree>
    <p:extLst>
      <p:ext uri="{BB962C8B-B14F-4D97-AF65-F5344CB8AC3E}">
        <p14:creationId xmlns:p14="http://schemas.microsoft.com/office/powerpoint/2010/main" val="673383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900">
                <a:solidFill>
                  <a:schemeClr val="tx1"/>
                </a:solidFill>
                <a:latin typeface="Arial" charset="0"/>
                <a:cs typeface="Arial" charset="0"/>
              </a:defRPr>
            </a:lvl1pPr>
            <a:lvl2pPr marL="757011" indent="-291158" eaLnBrk="0" hangingPunct="0">
              <a:defRPr sz="2900">
                <a:solidFill>
                  <a:schemeClr val="tx1"/>
                </a:solidFill>
                <a:latin typeface="Arial" charset="0"/>
                <a:cs typeface="Arial" charset="0"/>
              </a:defRPr>
            </a:lvl2pPr>
            <a:lvl3pPr marL="1164633" indent="-232927" eaLnBrk="0" hangingPunct="0">
              <a:defRPr sz="2900">
                <a:solidFill>
                  <a:schemeClr val="tx1"/>
                </a:solidFill>
                <a:latin typeface="Arial" charset="0"/>
                <a:cs typeface="Arial" charset="0"/>
              </a:defRPr>
            </a:lvl3pPr>
            <a:lvl4pPr marL="1630486" indent="-232927" eaLnBrk="0" hangingPunct="0">
              <a:defRPr sz="2900">
                <a:solidFill>
                  <a:schemeClr val="tx1"/>
                </a:solidFill>
                <a:latin typeface="Arial" charset="0"/>
                <a:cs typeface="Arial" charset="0"/>
              </a:defRPr>
            </a:lvl4pPr>
            <a:lvl5pPr marL="2096340" indent="-232927" eaLnBrk="0" hangingPunct="0">
              <a:defRPr sz="2900">
                <a:solidFill>
                  <a:schemeClr val="tx1"/>
                </a:solidFill>
                <a:latin typeface="Arial" charset="0"/>
                <a:cs typeface="Arial" charset="0"/>
              </a:defRPr>
            </a:lvl5pPr>
            <a:lvl6pPr marL="2562192" indent="-232927" eaLnBrk="0" fontAlgn="base" hangingPunct="0">
              <a:spcBef>
                <a:spcPct val="0"/>
              </a:spcBef>
              <a:spcAft>
                <a:spcPct val="0"/>
              </a:spcAft>
              <a:defRPr sz="2900">
                <a:solidFill>
                  <a:schemeClr val="tx1"/>
                </a:solidFill>
                <a:latin typeface="Arial" charset="0"/>
                <a:cs typeface="Arial" charset="0"/>
              </a:defRPr>
            </a:lvl6pPr>
            <a:lvl7pPr marL="3028045" indent="-232927" eaLnBrk="0" fontAlgn="base" hangingPunct="0">
              <a:spcBef>
                <a:spcPct val="0"/>
              </a:spcBef>
              <a:spcAft>
                <a:spcPct val="0"/>
              </a:spcAft>
              <a:defRPr sz="2900">
                <a:solidFill>
                  <a:schemeClr val="tx1"/>
                </a:solidFill>
                <a:latin typeface="Arial" charset="0"/>
                <a:cs typeface="Arial" charset="0"/>
              </a:defRPr>
            </a:lvl7pPr>
            <a:lvl8pPr marL="3493898" indent="-232927" eaLnBrk="0" fontAlgn="base" hangingPunct="0">
              <a:spcBef>
                <a:spcPct val="0"/>
              </a:spcBef>
              <a:spcAft>
                <a:spcPct val="0"/>
              </a:spcAft>
              <a:defRPr sz="2900">
                <a:solidFill>
                  <a:schemeClr val="tx1"/>
                </a:solidFill>
                <a:latin typeface="Arial" charset="0"/>
                <a:cs typeface="Arial" charset="0"/>
              </a:defRPr>
            </a:lvl8pPr>
            <a:lvl9pPr marL="3959751" indent="-232927" eaLnBrk="0" fontAlgn="base" hangingPunct="0">
              <a:spcBef>
                <a:spcPct val="0"/>
              </a:spcBef>
              <a:spcAft>
                <a:spcPct val="0"/>
              </a:spcAft>
              <a:defRPr sz="2900">
                <a:solidFill>
                  <a:schemeClr val="tx1"/>
                </a:solidFill>
                <a:latin typeface="Arial" charset="0"/>
                <a:cs typeface="Arial" charset="0"/>
              </a:defRPr>
            </a:lvl9pPr>
          </a:lstStyle>
          <a:p>
            <a:pPr eaLnBrk="1" hangingPunct="1"/>
            <a:fld id="{AC447905-8E52-4757-8008-17C844474CD1}" type="slidenum">
              <a:rPr lang="en-US" sz="1200"/>
              <a:pPr eaLnBrk="1" hangingPunct="1"/>
              <a:t>22</a:t>
            </a:fld>
            <a:endParaRPr lang="en-US" sz="12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dirty="0"/>
              <a:t>The picture is taken</a:t>
            </a:r>
            <a:r>
              <a:rPr lang="en-US" baseline="0" dirty="0"/>
              <a:t> from MEF 50 (Carrier Ethernet Service Lifecycle Process Model)</a:t>
            </a:r>
            <a:endParaRPr lang="en-US" dirty="0"/>
          </a:p>
        </p:txBody>
      </p:sp>
    </p:spTree>
    <p:extLst>
      <p:ext uri="{BB962C8B-B14F-4D97-AF65-F5344CB8AC3E}">
        <p14:creationId xmlns:p14="http://schemas.microsoft.com/office/powerpoint/2010/main" val="3455925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Given the inherent variability in the six Operators at the UNH Lab we immediately encountered obstacles that were preventing us from interconnecting.  For example, some Operators are color-aware, and some color-blind, and some Operators offer CIR only, and some offer CIR and EIR offers.  Realizing that we'd need to use the "crawl, walk, run" approach we employed the following tactics to hurdle these obstacles:</a:t>
            </a:r>
          </a:p>
          <a:p>
            <a:endParaRPr lang="en-US" dirty="0"/>
          </a:p>
        </p:txBody>
      </p:sp>
      <p:sp>
        <p:nvSpPr>
          <p:cNvPr id="4" name="Slide Number Placeholder 3"/>
          <p:cNvSpPr>
            <a:spLocks noGrp="1"/>
          </p:cNvSpPr>
          <p:nvPr>
            <p:ph type="sldNum" sz="quarter" idx="10"/>
          </p:nvPr>
        </p:nvSpPr>
        <p:spPr/>
        <p:txBody>
          <a:bodyPr/>
          <a:lstStyle/>
          <a:p>
            <a:fld id="{980BCDBC-26FF-4D62-8BD6-DA4090E382B2}" type="slidenum">
              <a:rPr lang="en-US" smtClean="0"/>
              <a:pPr/>
              <a:t>26</a:t>
            </a:fld>
            <a:endParaRPr lang="en-US" dirty="0"/>
          </a:p>
        </p:txBody>
      </p:sp>
    </p:spTree>
    <p:extLst>
      <p:ext uri="{BB962C8B-B14F-4D97-AF65-F5344CB8AC3E}">
        <p14:creationId xmlns:p14="http://schemas.microsoft.com/office/powerpoint/2010/main" val="75041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a:latin typeface="Arial" charset="0"/>
              <a:cs typeface="Arial" charset="0"/>
            </a:endParaRPr>
          </a:p>
        </p:txBody>
      </p:sp>
      <p:sp>
        <p:nvSpPr>
          <p:cNvPr id="96260" name="Slide Number Placeholder 3"/>
          <p:cNvSpPr>
            <a:spLocks noGrp="1"/>
          </p:cNvSpPr>
          <p:nvPr>
            <p:ph type="sldNum" sz="quarter" idx="5"/>
          </p:nvPr>
        </p:nvSpPr>
        <p:spPr>
          <a:noFill/>
        </p:spPr>
        <p:txBody>
          <a:bodyPr/>
          <a:lstStyle/>
          <a:p>
            <a:fld id="{F29BE8A9-06AA-4860-B9DD-B2BC51B253C6}" type="slidenum">
              <a:rPr lang="en-US" smtClean="0">
                <a:latin typeface="Arial" charset="0"/>
                <a:cs typeface="Arial" charset="0"/>
              </a:rPr>
              <a:pPr/>
              <a:t>29</a:t>
            </a:fld>
            <a:endParaRPr lang="en-US" dirty="0">
              <a:latin typeface="Arial" charset="0"/>
              <a:cs typeface="Arial" charset="0"/>
            </a:endParaRPr>
          </a:p>
        </p:txBody>
      </p:sp>
    </p:spTree>
    <p:extLst>
      <p:ext uri="{BB962C8B-B14F-4D97-AF65-F5344CB8AC3E}">
        <p14:creationId xmlns:p14="http://schemas.microsoft.com/office/powerpoint/2010/main" val="1927828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7C82F81-744F-4A06-BACC-77679021ADA8}" type="slidenum">
              <a:rPr lang="en-US"/>
              <a:pPr/>
              <a:t>30</a:t>
            </a:fld>
            <a:endParaRPr lang="en-US" dirty="0"/>
          </a:p>
        </p:txBody>
      </p:sp>
      <p:sp>
        <p:nvSpPr>
          <p:cNvPr id="24579" name="Rectangle 2"/>
          <p:cNvSpPr>
            <a:spLocks noGrp="1" noRot="1" noChangeAspect="1" noChangeArrowheads="1" noTextEdit="1"/>
          </p:cNvSpPr>
          <p:nvPr>
            <p:ph type="sldImg"/>
          </p:nvPr>
        </p:nvSpPr>
        <p:spPr>
          <a:xfrm>
            <a:off x="407988" y="696913"/>
            <a:ext cx="6189662" cy="3482975"/>
          </a:xfrm>
          <a:ln/>
        </p:spPr>
      </p:sp>
      <p:sp>
        <p:nvSpPr>
          <p:cNvPr id="24580" name="Rectangle 3"/>
          <p:cNvSpPr>
            <a:spLocks noGrp="1" noChangeArrowheads="1"/>
          </p:cNvSpPr>
          <p:nvPr>
            <p:ph type="body" idx="1"/>
          </p:nvPr>
        </p:nvSpPr>
        <p:spPr>
          <a:xfrm>
            <a:off x="545253" y="4412563"/>
            <a:ext cx="5997787" cy="4180152"/>
          </a:xfrm>
          <a:noFill/>
          <a:ln/>
        </p:spPr>
        <p:txBody>
          <a:bodyPr/>
          <a:lstStyle/>
          <a:p>
            <a:pPr eaLnBrk="1" hangingPunct="1"/>
            <a:endParaRPr lang="en-US" dirty="0"/>
          </a:p>
        </p:txBody>
      </p:sp>
    </p:spTree>
    <p:extLst>
      <p:ext uri="{BB962C8B-B14F-4D97-AF65-F5344CB8AC3E}">
        <p14:creationId xmlns:p14="http://schemas.microsoft.com/office/powerpoint/2010/main" val="1329519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0FC5DD-F2EB-4B48-AA94-28D8AB65340A}" type="slidenum">
              <a:rPr lang="en-US">
                <a:cs typeface="Arial" charset="0"/>
              </a:rPr>
              <a:pPr fontAlgn="base">
                <a:spcBef>
                  <a:spcPct val="0"/>
                </a:spcBef>
                <a:spcAft>
                  <a:spcPct val="0"/>
                </a:spcAft>
              </a:pPr>
              <a:t>31</a:t>
            </a:fld>
            <a:endParaRPr lang="en-US" dirty="0">
              <a:cs typeface="Arial" charset="0"/>
            </a:endParaRPr>
          </a:p>
        </p:txBody>
      </p:sp>
    </p:spTree>
    <p:extLst>
      <p:ext uri="{BB962C8B-B14F-4D97-AF65-F5344CB8AC3E}">
        <p14:creationId xmlns:p14="http://schemas.microsoft.com/office/powerpoint/2010/main" val="53630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0FC5DD-F2EB-4B48-AA94-28D8AB65340A}" type="slidenum">
              <a:rPr lang="en-US">
                <a:cs typeface="Arial" charset="0"/>
              </a:rPr>
              <a:pPr fontAlgn="base">
                <a:spcBef>
                  <a:spcPct val="0"/>
                </a:spcBef>
                <a:spcAft>
                  <a:spcPct val="0"/>
                </a:spcAft>
              </a:pPr>
              <a:t>32</a:t>
            </a:fld>
            <a:endParaRPr lang="en-US" dirty="0">
              <a:cs typeface="Arial" charset="0"/>
            </a:endParaRPr>
          </a:p>
        </p:txBody>
      </p:sp>
    </p:spTree>
    <p:extLst>
      <p:ext uri="{BB962C8B-B14F-4D97-AF65-F5344CB8AC3E}">
        <p14:creationId xmlns:p14="http://schemas.microsoft.com/office/powerpoint/2010/main" val="59987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0" name="Rectangle 3"/>
          <p:cNvSpPr>
            <a:spLocks noGrp="1" noChangeArrowheads="1"/>
          </p:cNvSpPr>
          <p:nvPr>
            <p:ph type="body" idx="1"/>
          </p:nvPr>
        </p:nvSpPr>
        <p:spPr bwMode="auto">
          <a:xfrm>
            <a:off x="934720" y="4417404"/>
            <a:ext cx="5140960" cy="4181766"/>
          </a:xfrm>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49161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45F972C-BEED-4A23-A0CF-3BCF617CC0D9}" type="slidenum">
              <a:rPr lang="en-US" smtClean="0">
                <a:latin typeface="Arial" charset="0"/>
                <a:cs typeface="Arial" charset="0"/>
              </a:rPr>
              <a:pPr/>
              <a:t>10</a:t>
            </a:fld>
            <a:endParaRPr lang="en-US" dirty="0">
              <a:latin typeface="Arial" charset="0"/>
              <a:cs typeface="Arial" charset="0"/>
            </a:endParaRPr>
          </a:p>
        </p:txBody>
      </p:sp>
      <p:sp>
        <p:nvSpPr>
          <p:cNvPr id="56323" name="Rectangle 2"/>
          <p:cNvSpPr>
            <a:spLocks noGrp="1" noRot="1" noChangeAspect="1" noChangeArrowheads="1" noTextEdit="1"/>
          </p:cNvSpPr>
          <p:nvPr>
            <p:ph type="sldImg"/>
          </p:nvPr>
        </p:nvSpPr>
        <p:spPr>
          <a:xfrm>
            <a:off x="407988" y="696913"/>
            <a:ext cx="6189662" cy="3482975"/>
          </a:xfrm>
          <a:ln/>
        </p:spPr>
      </p:sp>
      <p:sp>
        <p:nvSpPr>
          <p:cNvPr id="56324" name="Rectangle 3"/>
          <p:cNvSpPr>
            <a:spLocks noGrp="1" noChangeArrowheads="1"/>
          </p:cNvSpPr>
          <p:nvPr>
            <p:ph type="body" idx="1"/>
          </p:nvPr>
        </p:nvSpPr>
        <p:spPr>
          <a:xfrm>
            <a:off x="545253" y="4412563"/>
            <a:ext cx="5997787" cy="4180152"/>
          </a:xfrm>
          <a:noFill/>
          <a:ln/>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44962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telecommunications industry has entered the “Era of Ethernet,” and for the first time in history, a globally recognized standard for networking is unfolding.  What's most remarkable is the same technology is used in a LAN, Metro, and WAN.  Never before in the history of telecom has a single technology been so universal for both customers (subscribers), and Operators (Carriers).  While the specific dates below are debatable, the trend is not.</a:t>
            </a:r>
          </a:p>
          <a:p>
            <a:endParaRPr lang="en-US" dirty="0"/>
          </a:p>
        </p:txBody>
      </p:sp>
      <p:sp>
        <p:nvSpPr>
          <p:cNvPr id="4" name="Slide Number Placeholder 3"/>
          <p:cNvSpPr>
            <a:spLocks noGrp="1"/>
          </p:cNvSpPr>
          <p:nvPr>
            <p:ph type="sldNum" sz="quarter" idx="10"/>
          </p:nvPr>
        </p:nvSpPr>
        <p:spPr/>
        <p:txBody>
          <a:bodyPr/>
          <a:lstStyle/>
          <a:p>
            <a:fld id="{980BCDBC-26FF-4D62-8BD6-DA4090E382B2}" type="slidenum">
              <a:rPr lang="en-US" smtClean="0"/>
              <a:pPr/>
              <a:t>14</a:t>
            </a:fld>
            <a:endParaRPr lang="en-US" dirty="0"/>
          </a:p>
        </p:txBody>
      </p:sp>
    </p:spTree>
    <p:extLst>
      <p:ext uri="{BB962C8B-B14F-4D97-AF65-F5344CB8AC3E}">
        <p14:creationId xmlns:p14="http://schemas.microsoft.com/office/powerpoint/2010/main" val="2950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C0C0C"/>
                </a:solidFill>
                <a:cs typeface="Arial" pitchFamily="-111" charset="-52"/>
              </a:rPr>
              <a:t>Standardized TDM Meet Points enabled mass scalability of Private Lines (T1) and were the foundation of the Internet and the digital explosion (~1980-2010).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C0C0C"/>
              </a:solidFill>
              <a:cs typeface="Arial" pitchFamily="-111" charset="-5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C0C0C"/>
                </a:solidFill>
                <a:cs typeface="Arial" pitchFamily="-111" charset="-52"/>
              </a:rPr>
              <a:t>Lack of standardization is hindering Ethernet growth.  This gets worse as more customers demand Ethernet.  Solution is getting the industry to use the Standard (ENNI) (2010-Present day)</a:t>
            </a:r>
            <a:endParaRPr lang="en-US" sz="1000" b="1" dirty="0">
              <a:solidFill>
                <a:srgbClr val="0C0C0C"/>
              </a:solidFill>
              <a:cs typeface="Arial" pitchFamily="-111" charset="-5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C0C0C"/>
              </a:solidFill>
              <a:cs typeface="Arial" pitchFamily="-111" charset="-5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C0C0C"/>
                </a:solidFill>
                <a:cs typeface="Arial" pitchFamily="-111" charset="-52"/>
              </a:rPr>
              <a:t> </a:t>
            </a:r>
            <a:endParaRPr lang="en-US" sz="1000" b="1" dirty="0">
              <a:solidFill>
                <a:srgbClr val="0C0C0C"/>
              </a:solidFill>
              <a:cs typeface="Arial" pitchFamily="-111" charset="-52"/>
            </a:endParaRPr>
          </a:p>
          <a:p>
            <a:endParaRPr lang="en-US" dirty="0"/>
          </a:p>
          <a:p>
            <a:endParaRPr lang="en-CA" dirty="0"/>
          </a:p>
        </p:txBody>
      </p:sp>
      <p:sp>
        <p:nvSpPr>
          <p:cNvPr id="4" name="Slide Number Placeholder 3"/>
          <p:cNvSpPr>
            <a:spLocks noGrp="1"/>
          </p:cNvSpPr>
          <p:nvPr>
            <p:ph type="sldNum" sz="quarter" idx="10"/>
          </p:nvPr>
        </p:nvSpPr>
        <p:spPr/>
        <p:txBody>
          <a:bodyPr/>
          <a:lstStyle/>
          <a:p>
            <a:fld id="{980BCDBC-26FF-4D62-8BD6-DA4090E382B2}" type="slidenum">
              <a:rPr lang="en-US" smtClean="0"/>
              <a:pPr/>
              <a:t>15</a:t>
            </a:fld>
            <a:endParaRPr lang="en-US" dirty="0"/>
          </a:p>
        </p:txBody>
      </p:sp>
    </p:spTree>
    <p:extLst>
      <p:ext uri="{BB962C8B-B14F-4D97-AF65-F5344CB8AC3E}">
        <p14:creationId xmlns:p14="http://schemas.microsoft.com/office/powerpoint/2010/main" val="402373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As Ethernet has evolved from LAN to MAN to WAN services, Operators have been required to upgrade their backbones and IT support systems to keep pace.  This figure attempts to provide a representation of how TPIDs (Tag Protocol Identifier) and tagging have evolved.  While the goal of this project is to help Operators reach full MEF 33 compliance, it's evident the current global marketplace contains thousands of Operators that fit into one of the “stages” below.  This project is raising awareness of  stage "3.5.“  This stage helps Operators who cannot reach stage 4 (full MEF 33 compliance) in one step due to upgrade costs.  While there is no market data that accurately places the thousands of global operators into the stages below, it is the belief of the Operators leading this project that the vast majority fall into stage 3.</a:t>
            </a:r>
          </a:p>
          <a:p>
            <a:endParaRPr lang="en-US" dirty="0"/>
          </a:p>
        </p:txBody>
      </p:sp>
      <p:sp>
        <p:nvSpPr>
          <p:cNvPr id="4" name="Slide Number Placeholder 3"/>
          <p:cNvSpPr>
            <a:spLocks noGrp="1"/>
          </p:cNvSpPr>
          <p:nvPr>
            <p:ph type="sldNum" sz="quarter" idx="10"/>
          </p:nvPr>
        </p:nvSpPr>
        <p:spPr/>
        <p:txBody>
          <a:bodyPr/>
          <a:lstStyle/>
          <a:p>
            <a:fld id="{980BCDBC-26FF-4D62-8BD6-DA4090E382B2}" type="slidenum">
              <a:rPr lang="en-US" smtClean="0"/>
              <a:pPr/>
              <a:t>18</a:t>
            </a:fld>
            <a:endParaRPr lang="en-US" dirty="0"/>
          </a:p>
        </p:txBody>
      </p:sp>
    </p:spTree>
    <p:extLst>
      <p:ext uri="{BB962C8B-B14F-4D97-AF65-F5344CB8AC3E}">
        <p14:creationId xmlns:p14="http://schemas.microsoft.com/office/powerpoint/2010/main" val="404617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000"/>
              </a:lnSpc>
              <a:spcAft>
                <a:spcPts val="0"/>
              </a:spcAft>
              <a:buClr>
                <a:schemeClr val="bg1"/>
              </a:buClr>
              <a:defRPr/>
            </a:pPr>
            <a:r>
              <a:rPr lang="en-US" sz="1200" b="1" dirty="0">
                <a:solidFill>
                  <a:schemeClr val="tx1"/>
                </a:solidFill>
                <a:latin typeface="+mn-lt"/>
              </a:rPr>
              <a:t>Created to understand, and document, why the movement towards standardized interconnections is slow, and to help the global marketplace move forward on their interconnection journey. </a:t>
            </a:r>
          </a:p>
          <a:p>
            <a:pPr>
              <a:lnSpc>
                <a:spcPts val="2000"/>
              </a:lnSpc>
              <a:spcAft>
                <a:spcPts val="0"/>
              </a:spcAft>
              <a:buClr>
                <a:schemeClr val="bg1"/>
              </a:buClr>
              <a:defRPr/>
            </a:pPr>
            <a:endParaRPr lang="en-US" sz="1200" b="1" dirty="0">
              <a:solidFill>
                <a:schemeClr val="tx1"/>
              </a:solidFill>
              <a:latin typeface="+mn-lt"/>
            </a:endParaRPr>
          </a:p>
          <a:p>
            <a:pPr>
              <a:lnSpc>
                <a:spcPts val="2000"/>
              </a:lnSpc>
              <a:spcAft>
                <a:spcPts val="0"/>
              </a:spcAft>
              <a:buClr>
                <a:schemeClr val="bg1"/>
              </a:buClr>
              <a:defRPr/>
            </a:pPr>
            <a:r>
              <a:rPr lang="en-US" sz="1200" b="1" dirty="0">
                <a:solidFill>
                  <a:schemeClr val="tx1"/>
                </a:solidFill>
              </a:rPr>
              <a:t>Consists of six large US-based Operators, all co-located under one roof, with representative portions of their Ethernet network to conduct interoperability testing. </a:t>
            </a:r>
            <a:endParaRPr lang="en-US" sz="800" b="1" dirty="0">
              <a:solidFill>
                <a:schemeClr val="tx1"/>
              </a:solidFill>
              <a:latin typeface="+mn-lt"/>
            </a:endParaRPr>
          </a:p>
          <a:p>
            <a:pPr marL="0" indent="0">
              <a:lnSpc>
                <a:spcPts val="1500"/>
              </a:lnSpc>
              <a:spcAft>
                <a:spcPts val="0"/>
              </a:spcAft>
              <a:buClr>
                <a:schemeClr val="bg1"/>
              </a:buClr>
              <a:buNone/>
              <a:defRPr/>
            </a:pPr>
            <a:endParaRPr lang="en-US" sz="1200" b="1" dirty="0">
              <a:solidFill>
                <a:schemeClr val="tx1"/>
              </a:solidFill>
              <a:latin typeface="+mn-lt"/>
            </a:endParaRPr>
          </a:p>
          <a:p>
            <a:pPr>
              <a:lnSpc>
                <a:spcPts val="2000"/>
              </a:lnSpc>
              <a:spcAft>
                <a:spcPts val="0"/>
              </a:spcAft>
              <a:buClr>
                <a:schemeClr val="bg1"/>
              </a:buClr>
              <a:defRPr/>
            </a:pPr>
            <a:r>
              <a:rPr lang="en-US" sz="1200" b="1" dirty="0">
                <a:solidFill>
                  <a:schemeClr val="tx1"/>
                </a:solidFill>
                <a:latin typeface="+mn-lt"/>
              </a:rPr>
              <a:t>EIP implementation guidelines use MEF specifications and certifications.</a:t>
            </a:r>
          </a:p>
          <a:p>
            <a:endParaRPr lang="en-US" dirty="0"/>
          </a:p>
        </p:txBody>
      </p:sp>
      <p:sp>
        <p:nvSpPr>
          <p:cNvPr id="4" name="Slide Number Placeholder 3"/>
          <p:cNvSpPr>
            <a:spLocks noGrp="1"/>
          </p:cNvSpPr>
          <p:nvPr>
            <p:ph type="sldNum" sz="quarter" idx="10"/>
          </p:nvPr>
        </p:nvSpPr>
        <p:spPr/>
        <p:txBody>
          <a:bodyPr/>
          <a:lstStyle/>
          <a:p>
            <a:fld id="{980BCDBC-26FF-4D62-8BD6-DA4090E382B2}" type="slidenum">
              <a:rPr lang="en-US" smtClean="0"/>
              <a:pPr/>
              <a:t>19</a:t>
            </a:fld>
            <a:endParaRPr lang="en-US" dirty="0"/>
          </a:p>
        </p:txBody>
      </p:sp>
    </p:spTree>
    <p:extLst>
      <p:ext uri="{BB962C8B-B14F-4D97-AF65-F5344CB8AC3E}">
        <p14:creationId xmlns:p14="http://schemas.microsoft.com/office/powerpoint/2010/main" val="2674323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900">
                <a:solidFill>
                  <a:schemeClr val="tx1"/>
                </a:solidFill>
                <a:latin typeface="Arial" charset="0"/>
                <a:cs typeface="Arial" charset="0"/>
              </a:defRPr>
            </a:lvl1pPr>
            <a:lvl2pPr marL="757011" indent="-291158" eaLnBrk="0" hangingPunct="0">
              <a:defRPr sz="2900">
                <a:solidFill>
                  <a:schemeClr val="tx1"/>
                </a:solidFill>
                <a:latin typeface="Arial" charset="0"/>
                <a:cs typeface="Arial" charset="0"/>
              </a:defRPr>
            </a:lvl2pPr>
            <a:lvl3pPr marL="1164633" indent="-232927" eaLnBrk="0" hangingPunct="0">
              <a:defRPr sz="2900">
                <a:solidFill>
                  <a:schemeClr val="tx1"/>
                </a:solidFill>
                <a:latin typeface="Arial" charset="0"/>
                <a:cs typeface="Arial" charset="0"/>
              </a:defRPr>
            </a:lvl3pPr>
            <a:lvl4pPr marL="1630486" indent="-232927" eaLnBrk="0" hangingPunct="0">
              <a:defRPr sz="2900">
                <a:solidFill>
                  <a:schemeClr val="tx1"/>
                </a:solidFill>
                <a:latin typeface="Arial" charset="0"/>
                <a:cs typeface="Arial" charset="0"/>
              </a:defRPr>
            </a:lvl4pPr>
            <a:lvl5pPr marL="2096340" indent="-232927" eaLnBrk="0" hangingPunct="0">
              <a:defRPr sz="2900">
                <a:solidFill>
                  <a:schemeClr val="tx1"/>
                </a:solidFill>
                <a:latin typeface="Arial" charset="0"/>
                <a:cs typeface="Arial" charset="0"/>
              </a:defRPr>
            </a:lvl5pPr>
            <a:lvl6pPr marL="2562192" indent="-232927" eaLnBrk="0" fontAlgn="base" hangingPunct="0">
              <a:spcBef>
                <a:spcPct val="0"/>
              </a:spcBef>
              <a:spcAft>
                <a:spcPct val="0"/>
              </a:spcAft>
              <a:defRPr sz="2900">
                <a:solidFill>
                  <a:schemeClr val="tx1"/>
                </a:solidFill>
                <a:latin typeface="Arial" charset="0"/>
                <a:cs typeface="Arial" charset="0"/>
              </a:defRPr>
            </a:lvl6pPr>
            <a:lvl7pPr marL="3028045" indent="-232927" eaLnBrk="0" fontAlgn="base" hangingPunct="0">
              <a:spcBef>
                <a:spcPct val="0"/>
              </a:spcBef>
              <a:spcAft>
                <a:spcPct val="0"/>
              </a:spcAft>
              <a:defRPr sz="2900">
                <a:solidFill>
                  <a:schemeClr val="tx1"/>
                </a:solidFill>
                <a:latin typeface="Arial" charset="0"/>
                <a:cs typeface="Arial" charset="0"/>
              </a:defRPr>
            </a:lvl7pPr>
            <a:lvl8pPr marL="3493898" indent="-232927" eaLnBrk="0" fontAlgn="base" hangingPunct="0">
              <a:spcBef>
                <a:spcPct val="0"/>
              </a:spcBef>
              <a:spcAft>
                <a:spcPct val="0"/>
              </a:spcAft>
              <a:defRPr sz="2900">
                <a:solidFill>
                  <a:schemeClr val="tx1"/>
                </a:solidFill>
                <a:latin typeface="Arial" charset="0"/>
                <a:cs typeface="Arial" charset="0"/>
              </a:defRPr>
            </a:lvl8pPr>
            <a:lvl9pPr marL="3959751" indent="-232927" eaLnBrk="0" fontAlgn="base" hangingPunct="0">
              <a:spcBef>
                <a:spcPct val="0"/>
              </a:spcBef>
              <a:spcAft>
                <a:spcPct val="0"/>
              </a:spcAft>
              <a:defRPr sz="2900">
                <a:solidFill>
                  <a:schemeClr val="tx1"/>
                </a:solidFill>
                <a:latin typeface="Arial" charset="0"/>
                <a:cs typeface="Arial" charset="0"/>
              </a:defRPr>
            </a:lvl9pPr>
          </a:lstStyle>
          <a:p>
            <a:pPr eaLnBrk="1" hangingPunct="1"/>
            <a:fld id="{AC447905-8E52-4757-8008-17C844474CD1}" type="slidenum">
              <a:rPr lang="en-US" sz="1200"/>
              <a:pPr eaLnBrk="1" hangingPunct="1"/>
              <a:t>20</a:t>
            </a:fld>
            <a:endParaRPr lang="en-US" sz="12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dirty="0"/>
              <a:t>The picture is taken</a:t>
            </a:r>
            <a:r>
              <a:rPr lang="en-US" baseline="0" dirty="0"/>
              <a:t> from MEF 50 (Carrier Ethernet Service Lifecycle Process Model)</a:t>
            </a:r>
            <a:endParaRPr lang="en-US" dirty="0"/>
          </a:p>
        </p:txBody>
      </p:sp>
    </p:spTree>
    <p:extLst>
      <p:ext uri="{BB962C8B-B14F-4D97-AF65-F5344CB8AC3E}">
        <p14:creationId xmlns:p14="http://schemas.microsoft.com/office/powerpoint/2010/main" val="217930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900">
                <a:solidFill>
                  <a:schemeClr val="tx1"/>
                </a:solidFill>
                <a:latin typeface="Arial" charset="0"/>
                <a:cs typeface="Arial" charset="0"/>
              </a:defRPr>
            </a:lvl1pPr>
            <a:lvl2pPr marL="757011" indent="-291158" eaLnBrk="0" hangingPunct="0">
              <a:defRPr sz="2900">
                <a:solidFill>
                  <a:schemeClr val="tx1"/>
                </a:solidFill>
                <a:latin typeface="Arial" charset="0"/>
                <a:cs typeface="Arial" charset="0"/>
              </a:defRPr>
            </a:lvl2pPr>
            <a:lvl3pPr marL="1164633" indent="-232927" eaLnBrk="0" hangingPunct="0">
              <a:defRPr sz="2900">
                <a:solidFill>
                  <a:schemeClr val="tx1"/>
                </a:solidFill>
                <a:latin typeface="Arial" charset="0"/>
                <a:cs typeface="Arial" charset="0"/>
              </a:defRPr>
            </a:lvl3pPr>
            <a:lvl4pPr marL="1630486" indent="-232927" eaLnBrk="0" hangingPunct="0">
              <a:defRPr sz="2900">
                <a:solidFill>
                  <a:schemeClr val="tx1"/>
                </a:solidFill>
                <a:latin typeface="Arial" charset="0"/>
                <a:cs typeface="Arial" charset="0"/>
              </a:defRPr>
            </a:lvl4pPr>
            <a:lvl5pPr marL="2096340" indent="-232927" eaLnBrk="0" hangingPunct="0">
              <a:defRPr sz="2900">
                <a:solidFill>
                  <a:schemeClr val="tx1"/>
                </a:solidFill>
                <a:latin typeface="Arial" charset="0"/>
                <a:cs typeface="Arial" charset="0"/>
              </a:defRPr>
            </a:lvl5pPr>
            <a:lvl6pPr marL="2562192" indent="-232927" eaLnBrk="0" fontAlgn="base" hangingPunct="0">
              <a:spcBef>
                <a:spcPct val="0"/>
              </a:spcBef>
              <a:spcAft>
                <a:spcPct val="0"/>
              </a:spcAft>
              <a:defRPr sz="2900">
                <a:solidFill>
                  <a:schemeClr val="tx1"/>
                </a:solidFill>
                <a:latin typeface="Arial" charset="0"/>
                <a:cs typeface="Arial" charset="0"/>
              </a:defRPr>
            </a:lvl6pPr>
            <a:lvl7pPr marL="3028045" indent="-232927" eaLnBrk="0" fontAlgn="base" hangingPunct="0">
              <a:spcBef>
                <a:spcPct val="0"/>
              </a:spcBef>
              <a:spcAft>
                <a:spcPct val="0"/>
              </a:spcAft>
              <a:defRPr sz="2900">
                <a:solidFill>
                  <a:schemeClr val="tx1"/>
                </a:solidFill>
                <a:latin typeface="Arial" charset="0"/>
                <a:cs typeface="Arial" charset="0"/>
              </a:defRPr>
            </a:lvl7pPr>
            <a:lvl8pPr marL="3493898" indent="-232927" eaLnBrk="0" fontAlgn="base" hangingPunct="0">
              <a:spcBef>
                <a:spcPct val="0"/>
              </a:spcBef>
              <a:spcAft>
                <a:spcPct val="0"/>
              </a:spcAft>
              <a:defRPr sz="2900">
                <a:solidFill>
                  <a:schemeClr val="tx1"/>
                </a:solidFill>
                <a:latin typeface="Arial" charset="0"/>
                <a:cs typeface="Arial" charset="0"/>
              </a:defRPr>
            </a:lvl8pPr>
            <a:lvl9pPr marL="3959751" indent="-232927" eaLnBrk="0" fontAlgn="base" hangingPunct="0">
              <a:spcBef>
                <a:spcPct val="0"/>
              </a:spcBef>
              <a:spcAft>
                <a:spcPct val="0"/>
              </a:spcAft>
              <a:defRPr sz="2900">
                <a:solidFill>
                  <a:schemeClr val="tx1"/>
                </a:solidFill>
                <a:latin typeface="Arial" charset="0"/>
                <a:cs typeface="Arial" charset="0"/>
              </a:defRPr>
            </a:lvl9pPr>
          </a:lstStyle>
          <a:p>
            <a:pPr eaLnBrk="1" hangingPunct="1"/>
            <a:fld id="{AC447905-8E52-4757-8008-17C844474CD1}" type="slidenum">
              <a:rPr lang="en-US" sz="1200"/>
              <a:pPr eaLnBrk="1" hangingPunct="1"/>
              <a:t>21</a:t>
            </a:fld>
            <a:endParaRPr lang="en-US" sz="12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dirty="0"/>
              <a:t>The picture is taken</a:t>
            </a:r>
            <a:r>
              <a:rPr lang="en-US" baseline="0" dirty="0"/>
              <a:t> from MEF 50 (Carrier Ethernet Service Lifecycle Process Model)</a:t>
            </a:r>
            <a:endParaRPr lang="en-US" dirty="0"/>
          </a:p>
        </p:txBody>
      </p:sp>
    </p:spTree>
    <p:extLst>
      <p:ext uri="{BB962C8B-B14F-4D97-AF65-F5344CB8AC3E}">
        <p14:creationId xmlns:p14="http://schemas.microsoft.com/office/powerpoint/2010/main" val="965375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EF_Title">
    <p:spTree>
      <p:nvGrpSpPr>
        <p:cNvPr id="1" name=""/>
        <p:cNvGrpSpPr/>
        <p:nvPr/>
      </p:nvGrpSpPr>
      <p:grpSpPr>
        <a:xfrm>
          <a:off x="0" y="0"/>
          <a:ext cx="0" cy="0"/>
          <a:chOff x="0" y="0"/>
          <a:chExt cx="0" cy="0"/>
        </a:xfrm>
      </p:grpSpPr>
      <p:sp>
        <p:nvSpPr>
          <p:cNvPr id="4" name="Subtitle 2"/>
          <p:cNvSpPr>
            <a:spLocks noGrp="1"/>
          </p:cNvSpPr>
          <p:nvPr>
            <p:ph type="subTitle" idx="1"/>
          </p:nvPr>
        </p:nvSpPr>
        <p:spPr>
          <a:xfrm>
            <a:off x="0" y="4653137"/>
            <a:ext cx="12192000" cy="825029"/>
          </a:xfr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lang="en-US" sz="3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798980"/>
            <a:ext cx="12192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6" name="Rectangle 5"/>
          <p:cNvSpPr/>
          <p:nvPr userDrawn="1"/>
        </p:nvSpPr>
        <p:spPr>
          <a:xfrm>
            <a:off x="0" y="4013300"/>
            <a:ext cx="12192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12" name="Title 11"/>
          <p:cNvSpPr>
            <a:spLocks noGrp="1"/>
          </p:cNvSpPr>
          <p:nvPr>
            <p:ph type="title"/>
          </p:nvPr>
        </p:nvSpPr>
        <p:spPr>
          <a:xfrm>
            <a:off x="0" y="3045061"/>
            <a:ext cx="12192000" cy="764704"/>
          </a:xfrm>
        </p:spPr>
        <p:txBody>
          <a:bodyPr/>
          <a:lstStyle>
            <a:lvl1pPr>
              <a:defRPr>
                <a:solidFill>
                  <a:srgbClr val="000000"/>
                </a:solidFill>
              </a:defRPr>
            </a:lvl1pPr>
          </a:lstStyle>
          <a:p>
            <a:r>
              <a:rPr lang="fr-CA"/>
              <a:t>Click to edit Master title style</a:t>
            </a:r>
            <a:endParaRPr lang="en-US"/>
          </a:p>
        </p:txBody>
      </p:sp>
      <p:pic>
        <p:nvPicPr>
          <p:cNvPr id="8" name="Picture 7"/>
          <p:cNvPicPr>
            <a:picLocks noChangeAspect="1"/>
          </p:cNvPicPr>
          <p:nvPr userDrawn="1"/>
        </p:nvPicPr>
        <p:blipFill>
          <a:blip r:embed="rId2"/>
          <a:stretch>
            <a:fillRect/>
          </a:stretch>
        </p:blipFill>
        <p:spPr>
          <a:xfrm>
            <a:off x="4672657" y="770083"/>
            <a:ext cx="2846070" cy="972407"/>
          </a:xfrm>
          <a:prstGeom prst="rect">
            <a:avLst/>
          </a:prstGeom>
        </p:spPr>
      </p:pic>
      <p:pic>
        <p:nvPicPr>
          <p:cNvPr id="9" name="Picture 8" descr="slbgrnd6.jpg"/>
          <p:cNvPicPr>
            <a:picLocks noChangeAspect="1"/>
          </p:cNvPicPr>
          <p:nvPr userDrawn="1"/>
        </p:nvPicPr>
        <p:blipFill rotWithShape="1">
          <a:blip r:embed="rId3" cstate="print"/>
          <a:srcRect t="93206"/>
          <a:stretch/>
        </p:blipFill>
        <p:spPr>
          <a:xfrm>
            <a:off x="6240" y="6388904"/>
            <a:ext cx="12192000" cy="465953"/>
          </a:xfrm>
          <a:prstGeom prst="rect">
            <a:avLst/>
          </a:prstGeom>
        </p:spPr>
      </p:pic>
    </p:spTree>
    <p:extLst>
      <p:ext uri="{BB962C8B-B14F-4D97-AF65-F5344CB8AC3E}">
        <p14:creationId xmlns:p14="http://schemas.microsoft.com/office/powerpoint/2010/main" val="303726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F Single Title">
    <p:spTree>
      <p:nvGrpSpPr>
        <p:cNvPr id="1" name=""/>
        <p:cNvGrpSpPr/>
        <p:nvPr/>
      </p:nvGrpSpPr>
      <p:grpSpPr>
        <a:xfrm>
          <a:off x="0" y="0"/>
          <a:ext cx="0" cy="0"/>
          <a:chOff x="0" y="0"/>
          <a:chExt cx="0" cy="0"/>
        </a:xfrm>
      </p:grpSpPr>
      <p:sp>
        <p:nvSpPr>
          <p:cNvPr id="16" name="Rectangle 15"/>
          <p:cNvSpPr/>
          <p:nvPr userDrawn="1"/>
        </p:nvSpPr>
        <p:spPr>
          <a:xfrm>
            <a:off x="0" y="2798980"/>
            <a:ext cx="12192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17" name="Rectangle 16"/>
          <p:cNvSpPr/>
          <p:nvPr userDrawn="1"/>
        </p:nvSpPr>
        <p:spPr>
          <a:xfrm>
            <a:off x="0" y="4013300"/>
            <a:ext cx="12192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19" name="Rectangle 18"/>
          <p:cNvSpPr/>
          <p:nvPr userDrawn="1"/>
        </p:nvSpPr>
        <p:spPr>
          <a:xfrm>
            <a:off x="0" y="2798980"/>
            <a:ext cx="12192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0" y="4013300"/>
            <a:ext cx="12192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itle 11"/>
          <p:cNvSpPr>
            <a:spLocks noGrp="1"/>
          </p:cNvSpPr>
          <p:nvPr>
            <p:ph type="title"/>
          </p:nvPr>
        </p:nvSpPr>
        <p:spPr>
          <a:xfrm>
            <a:off x="0" y="3045061"/>
            <a:ext cx="12192000" cy="764704"/>
          </a:xfrm>
        </p:spPr>
        <p:txBody>
          <a:bodyPr/>
          <a:lstStyle>
            <a:lvl1pPr>
              <a:defRPr>
                <a:solidFill>
                  <a:srgbClr val="000000"/>
                </a:solidFill>
              </a:defRPr>
            </a:lvl1pPr>
          </a:lstStyle>
          <a:p>
            <a:r>
              <a:rPr lang="fr-CA"/>
              <a:t>Click to edit Master title style</a:t>
            </a:r>
            <a:endParaRPr lang="en-US"/>
          </a:p>
        </p:txBody>
      </p:sp>
      <p:pic>
        <p:nvPicPr>
          <p:cNvPr id="9" name="Picture 8"/>
          <p:cNvPicPr>
            <a:picLocks noChangeAspect="1"/>
          </p:cNvPicPr>
          <p:nvPr userDrawn="1"/>
        </p:nvPicPr>
        <p:blipFill>
          <a:blip r:embed="rId2"/>
          <a:stretch>
            <a:fillRect/>
          </a:stretch>
        </p:blipFill>
        <p:spPr>
          <a:xfrm>
            <a:off x="4672657" y="770083"/>
            <a:ext cx="2846070" cy="972407"/>
          </a:xfrm>
          <a:prstGeom prst="rect">
            <a:avLst/>
          </a:prstGeom>
        </p:spPr>
      </p:pic>
      <p:pic>
        <p:nvPicPr>
          <p:cNvPr id="10" name="Picture 9" descr="slbgrnd6.jpg"/>
          <p:cNvPicPr>
            <a:picLocks noChangeAspect="1"/>
          </p:cNvPicPr>
          <p:nvPr userDrawn="1"/>
        </p:nvPicPr>
        <p:blipFill rotWithShape="1">
          <a:blip r:embed="rId3" cstate="print"/>
          <a:srcRect t="93206"/>
          <a:stretch/>
        </p:blipFill>
        <p:spPr>
          <a:xfrm>
            <a:off x="6240" y="6388904"/>
            <a:ext cx="12192000" cy="4659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11"/>
          <p:cNvSpPr>
            <a:spLocks noChangeArrowheads="1"/>
          </p:cNvSpPr>
          <p:nvPr/>
        </p:nvSpPr>
        <p:spPr bwMode="auto">
          <a:xfrm>
            <a:off x="11572507" y="6494464"/>
            <a:ext cx="3674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a:fld id="{AEA35889-6E67-C74C-9605-CB8A7E897D2A}" type="slidenum">
              <a:rPr lang="zh-CN" altLang="en-US" sz="1200">
                <a:solidFill>
                  <a:srgbClr val="002060"/>
                </a:solidFill>
                <a:ea typeface="宋体" charset="0"/>
                <a:cs typeface="宋体" charset="0"/>
              </a:rPr>
              <a:pPr algn="r"/>
              <a:t>‹#›</a:t>
            </a:fld>
            <a:endParaRPr lang="en-US" altLang="zh-CN" sz="1200" dirty="0">
              <a:solidFill>
                <a:srgbClr val="002060"/>
              </a:solidFill>
              <a:ea typeface="宋体" charset="0"/>
              <a:cs typeface="宋体" charset="0"/>
            </a:endParaRPr>
          </a:p>
        </p:txBody>
      </p:sp>
      <p:pic>
        <p:nvPicPr>
          <p:cNvPr id="7" name="Picture 6" descr="mefpurpl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8167" y="6497639"/>
            <a:ext cx="884682" cy="26403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ln>
            <a:noFill/>
          </a:ln>
        </p:spPr>
        <p:txBody>
          <a:bodyPr/>
          <a:lstStyle>
            <a:lvl1pPr>
              <a:defRPr>
                <a:solidFill>
                  <a:schemeClr val="tx2"/>
                </a:solidFill>
              </a:defRPr>
            </a:lvl1pPr>
          </a:lstStyle>
          <a:p>
            <a:r>
              <a:rPr lang="en-US" noProof="0" dirty="0"/>
              <a:t>Click to edit Master title style</a:t>
            </a:r>
          </a:p>
        </p:txBody>
      </p:sp>
      <p:sp>
        <p:nvSpPr>
          <p:cNvPr id="3" name="Content Placeholder 2"/>
          <p:cNvSpPr>
            <a:spLocks noGrp="1"/>
          </p:cNvSpPr>
          <p:nvPr>
            <p:ph idx="1"/>
          </p:nvPr>
        </p:nvSpPr>
        <p:spPr>
          <a:xfrm>
            <a:off x="226787" y="1000360"/>
            <a:ext cx="11725643" cy="5309015"/>
          </a:xfrm>
        </p:spPr>
        <p:txBody>
          <a:bodyPr>
            <a:noAutofit/>
          </a:bodyPr>
          <a:lstStyle>
            <a:lvl1pPr>
              <a:spcBef>
                <a:spcPts val="0"/>
              </a:spcBef>
              <a:spcAft>
                <a:spcPts val="300"/>
              </a:spcAft>
              <a:defRPr b="1">
                <a:solidFill>
                  <a:schemeClr val="tx1"/>
                </a:solidFill>
              </a:defRPr>
            </a:lvl1pPr>
            <a:lvl2pPr marL="742950" indent="-401638">
              <a:spcBef>
                <a:spcPts val="0"/>
              </a:spcBef>
              <a:spcAft>
                <a:spcPts val="300"/>
              </a:spcAft>
              <a:tabLst>
                <a:tab pos="684213" algn="l"/>
              </a:tabLst>
              <a:defRPr>
                <a:solidFill>
                  <a:schemeClr val="tx1"/>
                </a:solidFill>
              </a:defRPr>
            </a:lvl2pPr>
            <a:lvl3pPr marL="1085850" indent="-342900">
              <a:spcBef>
                <a:spcPts val="0"/>
              </a:spcBef>
              <a:spcAft>
                <a:spcPts val="300"/>
              </a:spcAft>
              <a:defRPr>
                <a:solidFill>
                  <a:schemeClr val="tx1"/>
                </a:solidFill>
              </a:defRPr>
            </a:lvl3pPr>
            <a:lvl4pPr marL="1376363" indent="-290513">
              <a:spcBef>
                <a:spcPts val="0"/>
              </a:spcBef>
              <a:spcAft>
                <a:spcPts val="300"/>
              </a:spcAft>
              <a:tabLst/>
              <a:defRPr>
                <a:solidFill>
                  <a:schemeClr val="tx1"/>
                </a:solidFill>
              </a:defRPr>
            </a:lvl4pPr>
            <a:lvl5pPr marL="1657350" indent="-280988">
              <a:spcBef>
                <a:spcPts val="0"/>
              </a:spcBef>
              <a:spcAft>
                <a:spcPts val="300"/>
              </a:spcAft>
              <a:defRPr>
                <a:solidFill>
                  <a:schemeClr val="tx1"/>
                </a:solidFill>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dirty="0"/>
          </a:p>
        </p:txBody>
      </p:sp>
      <p:cxnSp>
        <p:nvCxnSpPr>
          <p:cNvPr id="8" name="Straight Connector 7"/>
          <p:cNvCxnSpPr/>
          <p:nvPr userDrawn="1"/>
        </p:nvCxnSpPr>
        <p:spPr>
          <a:xfrm>
            <a:off x="554567" y="848570"/>
            <a:ext cx="1110706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743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97D"/>
                </a:solidFill>
              </a:defRPr>
            </a:lvl1pPr>
          </a:lstStyle>
          <a:p>
            <a:r>
              <a:rPr lang="fr-CA"/>
              <a:t>Click to edit Master title style</a:t>
            </a:r>
            <a:endParaRPr lang="en-US"/>
          </a:p>
        </p:txBody>
      </p:sp>
      <p:sp>
        <p:nvSpPr>
          <p:cNvPr id="3" name="Content Placeholder 2"/>
          <p:cNvSpPr>
            <a:spLocks noGrp="1"/>
          </p:cNvSpPr>
          <p:nvPr>
            <p:ph idx="1"/>
          </p:nvPr>
        </p:nvSpPr>
        <p:spPr>
          <a:xfrm>
            <a:off x="226787" y="1000360"/>
            <a:ext cx="5768020" cy="5309015"/>
          </a:xfrm>
        </p:spPr>
        <p:txBody>
          <a:bodyPr>
            <a:noAutofit/>
          </a:bodyPr>
          <a:lstStyle>
            <a:lvl1pPr>
              <a:spcBef>
                <a:spcPts val="0"/>
              </a:spcBef>
              <a:spcAft>
                <a:spcPts val="300"/>
              </a:spcAft>
              <a:defRPr b="1">
                <a:solidFill>
                  <a:schemeClr val="tx1"/>
                </a:solidFill>
              </a:defRPr>
            </a:lvl1pPr>
            <a:lvl2pPr marL="742950" indent="-401638">
              <a:spcBef>
                <a:spcPts val="0"/>
              </a:spcBef>
              <a:spcAft>
                <a:spcPts val="300"/>
              </a:spcAft>
              <a:tabLst>
                <a:tab pos="684213" algn="l"/>
              </a:tabLst>
              <a:defRPr>
                <a:solidFill>
                  <a:schemeClr val="tx1"/>
                </a:solidFill>
              </a:defRPr>
            </a:lvl2pPr>
            <a:lvl3pPr marL="1085850" indent="-342900">
              <a:spcBef>
                <a:spcPts val="0"/>
              </a:spcBef>
              <a:spcAft>
                <a:spcPts val="300"/>
              </a:spcAft>
              <a:defRPr>
                <a:solidFill>
                  <a:schemeClr val="tx1"/>
                </a:solidFill>
              </a:defRPr>
            </a:lvl3pPr>
            <a:lvl4pPr marL="1376363" indent="-290513">
              <a:spcBef>
                <a:spcPts val="0"/>
              </a:spcBef>
              <a:spcAft>
                <a:spcPts val="300"/>
              </a:spcAft>
              <a:tabLst/>
              <a:defRPr>
                <a:solidFill>
                  <a:schemeClr val="tx1"/>
                </a:solidFill>
              </a:defRPr>
            </a:lvl4pPr>
            <a:lvl5pPr marL="1657350" indent="-280988">
              <a:spcBef>
                <a:spcPts val="0"/>
              </a:spcBef>
              <a:spcAft>
                <a:spcPts val="300"/>
              </a:spcAft>
              <a:defRPr>
                <a:solidFill>
                  <a:schemeClr val="tx1"/>
                </a:solidFill>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dirty="0"/>
          </a:p>
        </p:txBody>
      </p:sp>
      <p:sp>
        <p:nvSpPr>
          <p:cNvPr id="10" name="Content Placeholder 2"/>
          <p:cNvSpPr>
            <a:spLocks noGrp="1"/>
          </p:cNvSpPr>
          <p:nvPr>
            <p:ph idx="10"/>
          </p:nvPr>
        </p:nvSpPr>
        <p:spPr>
          <a:xfrm>
            <a:off x="6096001" y="1000360"/>
            <a:ext cx="5768020" cy="5309015"/>
          </a:xfrm>
        </p:spPr>
        <p:txBody>
          <a:bodyPr>
            <a:noAutofit/>
          </a:bodyPr>
          <a:lstStyle>
            <a:lvl1pPr>
              <a:spcBef>
                <a:spcPts val="0"/>
              </a:spcBef>
              <a:spcAft>
                <a:spcPts val="300"/>
              </a:spcAft>
              <a:defRPr b="1">
                <a:solidFill>
                  <a:schemeClr val="tx1"/>
                </a:solidFill>
              </a:defRPr>
            </a:lvl1pPr>
            <a:lvl2pPr marL="742950" indent="-401638">
              <a:spcBef>
                <a:spcPts val="0"/>
              </a:spcBef>
              <a:spcAft>
                <a:spcPts val="300"/>
              </a:spcAft>
              <a:tabLst>
                <a:tab pos="684213" algn="l"/>
              </a:tabLst>
              <a:defRPr>
                <a:solidFill>
                  <a:schemeClr val="tx1"/>
                </a:solidFill>
              </a:defRPr>
            </a:lvl2pPr>
            <a:lvl3pPr marL="1085850" indent="-342900">
              <a:spcBef>
                <a:spcPts val="0"/>
              </a:spcBef>
              <a:spcAft>
                <a:spcPts val="300"/>
              </a:spcAft>
              <a:defRPr>
                <a:solidFill>
                  <a:schemeClr val="tx1"/>
                </a:solidFill>
              </a:defRPr>
            </a:lvl3pPr>
            <a:lvl4pPr marL="1376363" indent="-290513">
              <a:spcBef>
                <a:spcPts val="0"/>
              </a:spcBef>
              <a:spcAft>
                <a:spcPts val="300"/>
              </a:spcAft>
              <a:tabLst/>
              <a:defRPr>
                <a:solidFill>
                  <a:schemeClr val="tx1"/>
                </a:solidFill>
              </a:defRPr>
            </a:lvl4pPr>
            <a:lvl5pPr marL="1657350" indent="-280988">
              <a:spcBef>
                <a:spcPts val="0"/>
              </a:spcBef>
              <a:spcAft>
                <a:spcPts val="300"/>
              </a:spcAft>
              <a:defRPr>
                <a:solidFill>
                  <a:schemeClr val="tx1"/>
                </a:solidFill>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dirty="0"/>
          </a:p>
        </p:txBody>
      </p:sp>
      <p:cxnSp>
        <p:nvCxnSpPr>
          <p:cNvPr id="9" name="Straight Connector 8"/>
          <p:cNvCxnSpPr/>
          <p:nvPr userDrawn="1"/>
        </p:nvCxnSpPr>
        <p:spPr>
          <a:xfrm>
            <a:off x="554567" y="848570"/>
            <a:ext cx="11107067"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mefpurpl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8167" y="6497639"/>
            <a:ext cx="884682" cy="264033"/>
          </a:xfrm>
          <a:prstGeom prst="rect">
            <a:avLst/>
          </a:prstGeom>
          <a:effectLst>
            <a:outerShdw blurRad="50800" dist="38100" dir="2700000" algn="tl" rotWithShape="0">
              <a:prstClr val="black">
                <a:alpha val="40000"/>
              </a:prstClr>
            </a:outerShdw>
          </a:effectLst>
        </p:spPr>
      </p:pic>
      <p:sp>
        <p:nvSpPr>
          <p:cNvPr id="13" name="Rectangle 11"/>
          <p:cNvSpPr>
            <a:spLocks noChangeArrowheads="1"/>
          </p:cNvSpPr>
          <p:nvPr userDrawn="1"/>
        </p:nvSpPr>
        <p:spPr bwMode="auto">
          <a:xfrm>
            <a:off x="11572507" y="6494464"/>
            <a:ext cx="3674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a:fld id="{AEA35889-6E67-C74C-9605-CB8A7E897D2A}" type="slidenum">
              <a:rPr lang="zh-CN" altLang="en-US" sz="1200">
                <a:solidFill>
                  <a:srgbClr val="002060"/>
                </a:solidFill>
                <a:ea typeface="宋体" charset="0"/>
                <a:cs typeface="宋体" charset="0"/>
              </a:rPr>
              <a:pPr algn="r"/>
              <a:t>‹#›</a:t>
            </a:fld>
            <a:endParaRPr lang="en-US" altLang="zh-CN" sz="1200" dirty="0">
              <a:solidFill>
                <a:srgbClr val="002060"/>
              </a:solidFill>
              <a:ea typeface="宋体" charset="0"/>
              <a:cs typeface="宋体" charset="0"/>
            </a:endParaRPr>
          </a:p>
        </p:txBody>
      </p:sp>
    </p:spTree>
    <p:extLst>
      <p:ext uri="{BB962C8B-B14F-4D97-AF65-F5344CB8AC3E}">
        <p14:creationId xmlns:p14="http://schemas.microsoft.com/office/powerpoint/2010/main" val="100567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97D"/>
                </a:solidFill>
              </a:defRPr>
            </a:lvl1pPr>
          </a:lstStyle>
          <a:p>
            <a:r>
              <a:rPr lang="fr-CA"/>
              <a:t>Click to edit Master title style</a:t>
            </a:r>
            <a:endParaRPr lang="en-US"/>
          </a:p>
        </p:txBody>
      </p:sp>
      <p:cxnSp>
        <p:nvCxnSpPr>
          <p:cNvPr id="10" name="Straight Connector 9"/>
          <p:cNvCxnSpPr/>
          <p:nvPr userDrawn="1"/>
        </p:nvCxnSpPr>
        <p:spPr>
          <a:xfrm>
            <a:off x="554567" y="848570"/>
            <a:ext cx="11107067"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a:spLocks noChangeArrowheads="1"/>
          </p:cNvSpPr>
          <p:nvPr userDrawn="1"/>
        </p:nvSpPr>
        <p:spPr bwMode="auto">
          <a:xfrm>
            <a:off x="11572507" y="6494464"/>
            <a:ext cx="3674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a:fld id="{AEA35889-6E67-C74C-9605-CB8A7E897D2A}" type="slidenum">
              <a:rPr lang="zh-CN" altLang="en-US" sz="1200">
                <a:solidFill>
                  <a:srgbClr val="002060"/>
                </a:solidFill>
                <a:ea typeface="宋体" charset="0"/>
                <a:cs typeface="宋体" charset="0"/>
              </a:rPr>
              <a:pPr algn="r"/>
              <a:t>‹#›</a:t>
            </a:fld>
            <a:endParaRPr lang="en-US" altLang="zh-CN" sz="1200" dirty="0">
              <a:solidFill>
                <a:srgbClr val="002060"/>
              </a:solidFill>
              <a:ea typeface="宋体" charset="0"/>
              <a:cs typeface="宋体" charset="0"/>
            </a:endParaRPr>
          </a:p>
        </p:txBody>
      </p:sp>
      <p:pic>
        <p:nvPicPr>
          <p:cNvPr id="11" name="Picture 10" descr="mefpurpl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8167" y="6497639"/>
            <a:ext cx="884682" cy="264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1518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97D"/>
                </a:solidFill>
              </a:defRPr>
            </a:lvl1pPr>
          </a:lstStyle>
          <a:p>
            <a:r>
              <a:rPr lang="fr-CA"/>
              <a:t>Click to edit Master title style</a:t>
            </a:r>
            <a:endParaRPr lang="en-US"/>
          </a:p>
        </p:txBody>
      </p:sp>
      <p:cxnSp>
        <p:nvCxnSpPr>
          <p:cNvPr id="8" name="Straight Connector 7"/>
          <p:cNvCxnSpPr/>
          <p:nvPr userDrawn="1"/>
        </p:nvCxnSpPr>
        <p:spPr>
          <a:xfrm>
            <a:off x="554567" y="848570"/>
            <a:ext cx="1110706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179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5" name="Picture 4" descr="slbgrnd6.jpg"/>
          <p:cNvPicPr>
            <a:picLocks noChangeAspect="1"/>
          </p:cNvPicPr>
          <p:nvPr userDrawn="1"/>
        </p:nvPicPr>
        <p:blipFill>
          <a:blip r:embed="rId2" cstate="print"/>
          <a:stretch>
            <a:fillRect/>
          </a:stretch>
        </p:blipFill>
        <p:spPr>
          <a:xfrm>
            <a:off x="0" y="764704"/>
            <a:ext cx="12192000" cy="609329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8" name="Rectangle 7"/>
          <p:cNvSpPr/>
          <p:nvPr userDrawn="1"/>
        </p:nvSpPr>
        <p:spPr>
          <a:xfrm>
            <a:off x="0" y="772676"/>
            <a:ext cx="12192000" cy="60853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a:spLocks noChangeArrowheads="1"/>
          </p:cNvSpPr>
          <p:nvPr userDrawn="1"/>
        </p:nvSpPr>
        <p:spPr bwMode="auto">
          <a:xfrm>
            <a:off x="11699000" y="6493744"/>
            <a:ext cx="3674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002060"/>
                </a:solidFill>
              </a:rPr>
              <a:pPr algn="r"/>
              <a:t>‹#›</a:t>
            </a:fld>
            <a:endParaRPr lang="en-US" altLang="zh-CN" sz="1200" dirty="0">
              <a:solidFill>
                <a:srgbClr val="002060"/>
              </a:solidFill>
            </a:endParaRPr>
          </a:p>
        </p:txBody>
      </p:sp>
      <p:pic>
        <p:nvPicPr>
          <p:cNvPr id="9" name="Picture 8" descr="mefpurple.png"/>
          <p:cNvPicPr>
            <a:picLocks noChangeAspect="1"/>
          </p:cNvPicPr>
          <p:nvPr userDrawn="1"/>
        </p:nvPicPr>
        <p:blipFill>
          <a:blip r:embed="rId3" cstate="print"/>
          <a:stretch>
            <a:fillRect/>
          </a:stretch>
        </p:blipFill>
        <p:spPr>
          <a:xfrm>
            <a:off x="226787" y="6528186"/>
            <a:ext cx="1090605" cy="244118"/>
          </a:xfrm>
          <a:prstGeom prst="rect">
            <a:avLst/>
          </a:prstGeom>
        </p:spPr>
      </p:pic>
    </p:spTree>
    <p:extLst>
      <p:ext uri="{BB962C8B-B14F-4D97-AF65-F5344CB8AC3E}">
        <p14:creationId xmlns:p14="http://schemas.microsoft.com/office/powerpoint/2010/main" val="2697509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4"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0891" y="6529954"/>
            <a:ext cx="1119023"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29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0891" y="6529954"/>
            <a:ext cx="1119023"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userDrawn="1"/>
        </p:nvSpPr>
        <p:spPr bwMode="auto">
          <a:xfrm>
            <a:off x="11585022" y="6540696"/>
            <a:ext cx="3674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
        <p:nvSpPr>
          <p:cNvPr id="7" name="Rectangle 6"/>
          <p:cNvSpPr/>
          <p:nvPr userDrawn="1"/>
        </p:nvSpPr>
        <p:spPr>
          <a:xfrm>
            <a:off x="226788" y="772676"/>
            <a:ext cx="11738425" cy="569031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4597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76470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0" y="0"/>
            <a:ext cx="12192000" cy="6858000"/>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 bg1="lt1" tx1="dk1" bg2="lt2" tx2="dk2" accent1="accent1" accent2="accent2" accent3="accent3" accent4="accent4" accent5="accent5" accent6="accent6" hlink="hlink" folHlink="folHlink"/>
  <p:sldLayoutIdLst>
    <p:sldLayoutId id="2147483800" r:id="rId1"/>
    <p:sldLayoutId id="2147483649" r:id="rId2"/>
    <p:sldLayoutId id="2147483818" r:id="rId3"/>
    <p:sldLayoutId id="2147483819" r:id="rId4"/>
    <p:sldLayoutId id="2147483820" r:id="rId5"/>
    <p:sldLayoutId id="2147483821" r:id="rId6"/>
    <p:sldLayoutId id="2147483823" r:id="rId7"/>
    <p:sldLayoutId id="2147483824" r:id="rId8"/>
    <p:sldLayoutId id="2147483825" r:id="rId9"/>
  </p:sldLayoutIdLst>
  <p:txStyles>
    <p:titleStyle>
      <a:lvl1pPr algn="ctr" defTabSz="914400" rtl="0" eaLnBrk="1" latinLnBrk="0" hangingPunct="1">
        <a:spcBef>
          <a:spcPct val="0"/>
        </a:spcBef>
        <a:buNone/>
        <a:defRPr lang="en-US" sz="4400" b="1" kern="1200" dirty="0">
          <a:solidFill>
            <a:schemeClr val="tx2"/>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mef.net/carrier-ethernet/technical-specification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met.net/eipprojec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mef.net/Assets/Technical_Specifications/PDF/MEF-54.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iol.unh.ed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mef.net/certification/services-certification-overview"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505811"/>
            <a:ext cx="12192000" cy="825029"/>
          </a:xfrm>
        </p:spPr>
        <p:txBody>
          <a:bodyPr/>
          <a:lstStyle/>
          <a:p>
            <a:r>
              <a:rPr lang="en-US" dirty="0"/>
              <a:t>MEF 54: Ethernet Interconnection Point (EIP): </a:t>
            </a:r>
          </a:p>
          <a:p>
            <a:r>
              <a:rPr lang="en-US" dirty="0"/>
              <a:t>An ENNI Implementation Agreement</a:t>
            </a:r>
          </a:p>
          <a:p>
            <a:endParaRPr lang="en-US" sz="1400" dirty="0"/>
          </a:p>
          <a:p>
            <a:r>
              <a:rPr lang="en-US" sz="2000" dirty="0"/>
              <a:t>April 2016</a:t>
            </a:r>
          </a:p>
        </p:txBody>
      </p:sp>
      <p:sp>
        <p:nvSpPr>
          <p:cNvPr id="20482" name="Title 2"/>
          <p:cNvSpPr>
            <a:spLocks noGrp="1"/>
          </p:cNvSpPr>
          <p:nvPr>
            <p:ph type="title"/>
          </p:nvPr>
        </p:nvSpPr>
        <p:spPr>
          <a:xfrm>
            <a:off x="0" y="2897735"/>
            <a:ext cx="12192000" cy="764704"/>
          </a:xfrm>
        </p:spPr>
        <p:txBody>
          <a:bodyPr>
            <a:normAutofit fontScale="90000"/>
          </a:bodyPr>
          <a:lstStyle/>
          <a:p>
            <a:r>
              <a:rPr lang="en-US" dirty="0"/>
              <a:t>Introducing the </a:t>
            </a:r>
            <a:br>
              <a:rPr lang="en-US" dirty="0"/>
            </a:br>
            <a:r>
              <a:rPr lang="en-US" dirty="0"/>
              <a:t>Specifications of the MEF</a:t>
            </a:r>
          </a:p>
        </p:txBody>
      </p:sp>
    </p:spTree>
    <p:extLst>
      <p:ext uri="{BB962C8B-B14F-4D97-AF65-F5344CB8AC3E}">
        <p14:creationId xmlns:p14="http://schemas.microsoft.com/office/powerpoint/2010/main" val="302897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About MEF 54</a:t>
            </a:r>
          </a:p>
        </p:txBody>
      </p:sp>
      <p:sp>
        <p:nvSpPr>
          <p:cNvPr id="9219" name="Rectangle 3"/>
          <p:cNvSpPr>
            <a:spLocks noGrp="1" noChangeArrowheads="1"/>
          </p:cNvSpPr>
          <p:nvPr>
            <p:ph idx="1"/>
          </p:nvPr>
        </p:nvSpPr>
        <p:spPr/>
        <p:txBody>
          <a:bodyPr/>
          <a:lstStyle/>
          <a:p>
            <a:r>
              <a:rPr lang="en-US" sz="2800" dirty="0"/>
              <a:t>Purpose </a:t>
            </a:r>
          </a:p>
          <a:p>
            <a:pPr lvl="1"/>
            <a:r>
              <a:rPr lang="en-US" sz="2400" dirty="0"/>
              <a:t>This presentation is an introduction to MEF 54 – Ethernet Interconnection Point (EIP):  An ENNI Implementation Agreement.</a:t>
            </a:r>
          </a:p>
          <a:p>
            <a:r>
              <a:rPr lang="en-US" sz="2800" dirty="0"/>
              <a:t>Audience</a:t>
            </a:r>
          </a:p>
          <a:p>
            <a:pPr lvl="1"/>
            <a:r>
              <a:rPr lang="en-US" sz="2400" dirty="0"/>
              <a:t>Operators who buy wholesale Ethernet services from other Operators and interconnect their networks for the purpose of E-Access.</a:t>
            </a:r>
          </a:p>
          <a:p>
            <a:pPr lvl="1"/>
            <a:r>
              <a:rPr lang="en-US" sz="2400" dirty="0"/>
              <a:t>e.g. – Operator 1 buys an Ethernet UNI (ENNI) from Operator 2 and uses this UNI (ENNI) to reach multiple customers located within Operator 2’s footprint.</a:t>
            </a:r>
          </a:p>
          <a:p>
            <a:r>
              <a:rPr lang="en-US" sz="2800" dirty="0"/>
              <a:t>Other Documents</a:t>
            </a:r>
          </a:p>
          <a:p>
            <a:pPr lvl="1"/>
            <a:r>
              <a:rPr lang="en-US" sz="2400" dirty="0"/>
              <a:t>MEF 26.1 - Technical specifications for External Network Network Interface (ENNI) – Phase 2 (Provider Bridging) </a:t>
            </a:r>
          </a:p>
          <a:p>
            <a:pPr lvl="1"/>
            <a:r>
              <a:rPr lang="en-US" sz="2400" dirty="0"/>
              <a:t>MEF 33 - Ethernet Access Services Definition</a:t>
            </a:r>
          </a:p>
          <a:p>
            <a:pPr lvl="1"/>
            <a:r>
              <a:rPr lang="en-US" sz="2400" dirty="0"/>
              <a:t>MEF 51 - OVC Services Definitions Technical Specification</a:t>
            </a:r>
          </a:p>
        </p:txBody>
      </p:sp>
    </p:spTree>
    <p:extLst>
      <p:ext uri="{BB962C8B-B14F-4D97-AF65-F5344CB8AC3E}">
        <p14:creationId xmlns:p14="http://schemas.microsoft.com/office/powerpoint/2010/main" val="9289008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MEF 54 - In Scope/Out of Scope</a:t>
            </a:r>
          </a:p>
        </p:txBody>
      </p:sp>
      <p:sp>
        <p:nvSpPr>
          <p:cNvPr id="3" name="Content Placeholder 2"/>
          <p:cNvSpPr>
            <a:spLocks noGrp="1"/>
          </p:cNvSpPr>
          <p:nvPr>
            <p:ph idx="1"/>
          </p:nvPr>
        </p:nvSpPr>
        <p:spPr/>
        <p:txBody>
          <a:bodyPr/>
          <a:lstStyle/>
          <a:p>
            <a:pPr marL="0" indent="0">
              <a:buNone/>
            </a:pPr>
            <a:r>
              <a:rPr lang="en-US" dirty="0"/>
              <a:t>In Scope</a:t>
            </a:r>
          </a:p>
          <a:p>
            <a:r>
              <a:rPr lang="en-US" sz="2400" dirty="0"/>
              <a:t>This version of the Implementation Agreement (IA) used the most basic Ethernet E-Access configuration possible so that the six Operators performing interoperability testing could interconnect and create Ethernet Private Line (EPL) service spanning two Operators. </a:t>
            </a:r>
          </a:p>
          <a:p>
            <a:endParaRPr lang="en-US" sz="2400" dirty="0"/>
          </a:p>
          <a:p>
            <a:pPr marL="0" indent="0">
              <a:buNone/>
            </a:pPr>
            <a:r>
              <a:rPr lang="en-US" dirty="0"/>
              <a:t>Out of Scope</a:t>
            </a:r>
          </a:p>
          <a:p>
            <a:r>
              <a:rPr lang="en-US" sz="2400" dirty="0"/>
              <a:t>Ethernet Virtual Private Line (EVPL), Access EVPL</a:t>
            </a:r>
          </a:p>
          <a:p>
            <a:r>
              <a:rPr lang="en-US" sz="2400" dirty="0"/>
              <a:t>E-LAN, E-Tree, E-Transit</a:t>
            </a:r>
          </a:p>
          <a:p>
            <a:r>
              <a:rPr lang="en-US" sz="2400" dirty="0"/>
              <a:t>Any service with an Excess Information Rate (EIR)</a:t>
            </a:r>
          </a:p>
          <a:p>
            <a:r>
              <a:rPr lang="en-US" sz="2400" dirty="0"/>
              <a:t>Class of Service (CoS) Medium and Low</a:t>
            </a:r>
          </a:p>
        </p:txBody>
      </p:sp>
    </p:spTree>
    <p:extLst>
      <p:ext uri="{BB962C8B-B14F-4D97-AF65-F5344CB8AC3E}">
        <p14:creationId xmlns:p14="http://schemas.microsoft.com/office/powerpoint/2010/main" val="363184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Terminology &amp; Concepts</a:t>
            </a:r>
          </a:p>
        </p:txBody>
      </p:sp>
      <p:sp>
        <p:nvSpPr>
          <p:cNvPr id="13315" name="Rectangle 3"/>
          <p:cNvSpPr>
            <a:spLocks noGrp="1" noChangeArrowheads="1"/>
          </p:cNvSpPr>
          <p:nvPr>
            <p:ph idx="1"/>
          </p:nvPr>
        </p:nvSpPr>
        <p:spPr>
          <a:xfrm>
            <a:off x="555665" y="1076255"/>
            <a:ext cx="6678759" cy="5309015"/>
          </a:xfrm>
        </p:spPr>
        <p:txBody>
          <a:bodyPr/>
          <a:lstStyle/>
          <a:p>
            <a:pPr marL="0" indent="0">
              <a:buNone/>
            </a:pPr>
            <a:r>
              <a:rPr lang="en-US" sz="2800" dirty="0"/>
              <a:t>Key Terminology </a:t>
            </a:r>
          </a:p>
          <a:p>
            <a:pPr marL="0" indent="0">
              <a:buNone/>
            </a:pPr>
            <a:endParaRPr lang="en-US" sz="1800" dirty="0"/>
          </a:p>
          <a:p>
            <a:r>
              <a:rPr lang="en-US" sz="2400" dirty="0"/>
              <a:t>ENNI</a:t>
            </a:r>
            <a:r>
              <a:rPr lang="en-US" sz="2400" b="0" dirty="0"/>
              <a:t> = External Network to Network Interface</a:t>
            </a:r>
          </a:p>
          <a:p>
            <a:r>
              <a:rPr lang="en-US" sz="2400" dirty="0"/>
              <a:t>E-Access </a:t>
            </a:r>
            <a:r>
              <a:rPr lang="en-US" sz="2400" b="0" dirty="0"/>
              <a:t>= Ethernet Access</a:t>
            </a:r>
          </a:p>
          <a:p>
            <a:r>
              <a:rPr lang="en-US" sz="2400" dirty="0"/>
              <a:t>NNI</a:t>
            </a:r>
            <a:r>
              <a:rPr lang="en-US" sz="2400" b="0" dirty="0"/>
              <a:t> = Network to Network Interface </a:t>
            </a:r>
          </a:p>
          <a:p>
            <a:r>
              <a:rPr lang="en-US" sz="2400" dirty="0"/>
              <a:t>TPID</a:t>
            </a:r>
            <a:r>
              <a:rPr lang="en-US" sz="2400" b="0" dirty="0"/>
              <a:t> = Tag Protocol Identification </a:t>
            </a:r>
          </a:p>
          <a:p>
            <a:r>
              <a:rPr lang="en-US" sz="2400" dirty="0"/>
              <a:t>S-Tag </a:t>
            </a:r>
            <a:r>
              <a:rPr lang="en-US" sz="2400" b="0" dirty="0"/>
              <a:t>= An Ethertype with a value of 0x88a8</a:t>
            </a:r>
          </a:p>
          <a:p>
            <a:r>
              <a:rPr lang="en-US" sz="2400" dirty="0"/>
              <a:t>C-Tag </a:t>
            </a:r>
            <a:r>
              <a:rPr lang="en-US" sz="2400" b="0" dirty="0"/>
              <a:t>= An Ethertype with a value of 0x8100</a:t>
            </a:r>
          </a:p>
          <a:p>
            <a:r>
              <a:rPr lang="en-US" sz="2400" dirty="0"/>
              <a:t>Q-in-Q </a:t>
            </a:r>
            <a:r>
              <a:rPr lang="en-US" sz="2400" b="0" dirty="0"/>
              <a:t>= Non-standard double tagging method commonly used in the industry.  Uses two C-Tags.</a:t>
            </a:r>
          </a:p>
          <a:p>
            <a:endParaRPr lang="en-US" sz="2800" dirty="0"/>
          </a:p>
          <a:p>
            <a:endParaRPr lang="en-US" sz="2800" dirty="0"/>
          </a:p>
        </p:txBody>
      </p:sp>
      <p:sp>
        <p:nvSpPr>
          <p:cNvPr id="6" name="Content Placeholder 5"/>
          <p:cNvSpPr>
            <a:spLocks noGrp="1"/>
          </p:cNvSpPr>
          <p:nvPr>
            <p:ph idx="10"/>
          </p:nvPr>
        </p:nvSpPr>
        <p:spPr>
          <a:xfrm>
            <a:off x="7386215" y="1076255"/>
            <a:ext cx="4174225" cy="5309015"/>
          </a:xfrm>
        </p:spPr>
        <p:txBody>
          <a:bodyPr/>
          <a:lstStyle/>
          <a:p>
            <a:pPr marL="0" indent="0">
              <a:buNone/>
            </a:pPr>
            <a:r>
              <a:rPr lang="en-US" sz="2800" dirty="0"/>
              <a:t>New Terminology </a:t>
            </a:r>
          </a:p>
          <a:p>
            <a:pPr marL="0" indent="0">
              <a:buNone/>
            </a:pPr>
            <a:endParaRPr lang="en-US" sz="1800" dirty="0"/>
          </a:p>
          <a:p>
            <a:r>
              <a:rPr lang="en-US" sz="2400" dirty="0">
                <a:solidFill>
                  <a:srgbClr val="000000"/>
                </a:solidFill>
              </a:rPr>
              <a:t>Bilingual Operator </a:t>
            </a:r>
            <a:r>
              <a:rPr lang="en-US" sz="2400" b="0" dirty="0">
                <a:solidFill>
                  <a:srgbClr val="000000"/>
                </a:solidFill>
              </a:rPr>
              <a:t>– An Ethernet Operator that can create Ethernet Interconnections using either a non-standard NNI or the new ENNI</a:t>
            </a:r>
          </a:p>
          <a:p>
            <a:endParaRPr lang="en-US" sz="2400" b="0" dirty="0">
              <a:solidFill>
                <a:srgbClr val="000000"/>
              </a:solidFill>
            </a:endParaRPr>
          </a:p>
          <a:p>
            <a:r>
              <a:rPr lang="en-US" sz="2400" dirty="0">
                <a:solidFill>
                  <a:srgbClr val="000000"/>
                </a:solidFill>
              </a:rPr>
              <a:t>Rapid Prototyping </a:t>
            </a:r>
            <a:r>
              <a:rPr lang="en-US" sz="2400" b="0" dirty="0">
                <a:solidFill>
                  <a:srgbClr val="000000"/>
                </a:solidFill>
              </a:rPr>
              <a:t>– Quick interoperability testing between Operators at the University of New Hampshire</a:t>
            </a:r>
          </a:p>
        </p:txBody>
      </p:sp>
    </p:spTree>
    <p:extLst>
      <p:ext uri="{BB962C8B-B14F-4D97-AF65-F5344CB8AC3E}">
        <p14:creationId xmlns:p14="http://schemas.microsoft.com/office/powerpoint/2010/main" val="126399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Companies That Made This Possible</a:t>
            </a:r>
          </a:p>
        </p:txBody>
      </p:sp>
      <p:sp>
        <p:nvSpPr>
          <p:cNvPr id="3" name="Content Placeholder 2"/>
          <p:cNvSpPr>
            <a:spLocks noGrp="1"/>
          </p:cNvSpPr>
          <p:nvPr>
            <p:ph idx="1"/>
          </p:nvPr>
        </p:nvSpPr>
        <p:spPr/>
        <p:txBody>
          <a:bodyPr/>
          <a:lstStyle/>
          <a:p>
            <a:r>
              <a:rPr lang="en-US" sz="2800" dirty="0"/>
              <a:t>This project relied heavily upon the six Operators who donated time, talent, and a spirit of mutual respect and cooperation to moving the industry forward (AT&amp;T, Frontier, CenturyLink, TelePacific, Verizon, Windstream) – Thank you!  </a:t>
            </a:r>
          </a:p>
          <a:p>
            <a:r>
              <a:rPr lang="en-US" sz="2800" dirty="0"/>
              <a:t>This Project relied heavily upon the testing (rapid prototyping) conducted at the University of New Hampshire’s Interoperability Lab – Thank you! </a:t>
            </a:r>
          </a:p>
          <a:p>
            <a:r>
              <a:rPr lang="en-US" sz="2800" dirty="0"/>
              <a:t>This project relied heavily upon the equipment vendors who donated time and equipment to facilitate the testing at UNH Lab (Accedian, Alcatel-Lucent, Canoga Perkins, Ciena, Cisco, Juniper, RAD) – Thank you!</a:t>
            </a:r>
          </a:p>
          <a:p>
            <a:r>
              <a:rPr lang="en-US" sz="2800" dirty="0"/>
              <a:t>This project relied heavily upon Veryx technologies to measure performance between Operators during testing – Thank you! </a:t>
            </a:r>
          </a:p>
          <a:p>
            <a:endParaRPr lang="en-US" sz="2800" dirty="0"/>
          </a:p>
        </p:txBody>
      </p:sp>
    </p:spTree>
    <p:extLst>
      <p:ext uri="{BB962C8B-B14F-4D97-AF65-F5344CB8AC3E}">
        <p14:creationId xmlns:p14="http://schemas.microsoft.com/office/powerpoint/2010/main" val="2395087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Global Era of Ethernet</a:t>
            </a:r>
          </a:p>
        </p:txBody>
      </p:sp>
      <p:grpSp>
        <p:nvGrpSpPr>
          <p:cNvPr id="2" name="Group 1"/>
          <p:cNvGrpSpPr/>
          <p:nvPr/>
        </p:nvGrpSpPr>
        <p:grpSpPr>
          <a:xfrm>
            <a:off x="555665" y="1152150"/>
            <a:ext cx="11080670" cy="5330944"/>
            <a:chOff x="1542300" y="1747116"/>
            <a:chExt cx="9077944" cy="4141668"/>
          </a:xfrm>
        </p:grpSpPr>
        <p:sp>
          <p:nvSpPr>
            <p:cNvPr id="5" name="Content Placeholder 3"/>
            <p:cNvSpPr txBox="1">
              <a:spLocks/>
            </p:cNvSpPr>
            <p:nvPr/>
          </p:nvSpPr>
          <p:spPr>
            <a:xfrm>
              <a:off x="1542300" y="1761404"/>
              <a:ext cx="9077944" cy="271463"/>
            </a:xfrm>
            <a:prstGeom prst="rect">
              <a:avLst/>
            </a:prstGeom>
          </p:spPr>
          <p:txBody>
            <a:bodyPr vert="horz" lIns="91440" tIns="0" rIns="91440" bIns="45720" rtlCol="0">
              <a:noAutofit/>
            </a:bodyPr>
            <a:lstStyle>
              <a:lvl1pPr marL="227013" indent="-227013" algn="l" defTabSz="457200" rtl="0" eaLnBrk="1" latinLnBrk="0" hangingPunct="1">
                <a:lnSpc>
                  <a:spcPct val="95000"/>
                </a:lnSpc>
                <a:spcBef>
                  <a:spcPts val="0"/>
                </a:spcBef>
                <a:spcAft>
                  <a:spcPts val="500"/>
                </a:spcAft>
                <a:buClr>
                  <a:srgbClr val="2B3589"/>
                </a:buClr>
                <a:buSzPct val="80000"/>
                <a:buFont typeface="Arial"/>
                <a:buChar char="•"/>
                <a:defRPr sz="2500" kern="1200">
                  <a:solidFill>
                    <a:srgbClr val="404040"/>
                  </a:solidFill>
                  <a:latin typeface="+mn-lt"/>
                  <a:ea typeface="+mn-ea"/>
                  <a:cs typeface="+mn-cs"/>
                </a:defRPr>
              </a:lvl1pPr>
              <a:lvl2pPr marL="454025" indent="-227013" algn="l" defTabSz="457200" rtl="0" eaLnBrk="1" latinLnBrk="0" hangingPunct="1">
                <a:lnSpc>
                  <a:spcPct val="95000"/>
                </a:lnSpc>
                <a:spcBef>
                  <a:spcPts val="0"/>
                </a:spcBef>
                <a:spcAft>
                  <a:spcPts val="400"/>
                </a:spcAft>
                <a:buSzPct val="80000"/>
                <a:buFont typeface="Arial"/>
                <a:buChar char="–"/>
                <a:defRPr sz="2300" kern="1200">
                  <a:solidFill>
                    <a:srgbClr val="404040"/>
                  </a:solidFill>
                  <a:latin typeface="+mn-lt"/>
                  <a:ea typeface="+mn-ea"/>
                  <a:cs typeface="+mn-cs"/>
                </a:defRPr>
              </a:lvl2pPr>
              <a:lvl3pPr marL="625475" indent="-171450" algn="l" defTabSz="457200" rtl="0" eaLnBrk="1" latinLnBrk="0" hangingPunct="1">
                <a:lnSpc>
                  <a:spcPct val="95000"/>
                </a:lnSpc>
                <a:spcBef>
                  <a:spcPts val="0"/>
                </a:spcBef>
                <a:spcAft>
                  <a:spcPts val="400"/>
                </a:spcAft>
                <a:buClr>
                  <a:srgbClr val="2B3589"/>
                </a:buClr>
                <a:buSzPct val="80000"/>
                <a:buFont typeface="Arial"/>
                <a:buChar char="•"/>
                <a:tabLst/>
                <a:defRPr sz="2000" kern="1200">
                  <a:solidFill>
                    <a:srgbClr val="404040"/>
                  </a:solidFill>
                  <a:latin typeface="+mn-lt"/>
                  <a:ea typeface="+mn-ea"/>
                  <a:cs typeface="+mn-cs"/>
                </a:defRPr>
              </a:lvl3pPr>
              <a:lvl4pPr marL="798513" indent="-161925" algn="l" defTabSz="457200" rtl="0" eaLnBrk="1" latinLnBrk="0" hangingPunct="1">
                <a:lnSpc>
                  <a:spcPct val="95000"/>
                </a:lnSpc>
                <a:spcBef>
                  <a:spcPts val="0"/>
                </a:spcBef>
                <a:spcAft>
                  <a:spcPts val="400"/>
                </a:spcAft>
                <a:buSzPct val="80000"/>
                <a:buFont typeface="Arial"/>
                <a:buChar char="–"/>
                <a:defRPr sz="1800" kern="1200">
                  <a:solidFill>
                    <a:srgbClr val="404040"/>
                  </a:solidFill>
                  <a:latin typeface="+mn-lt"/>
                  <a:ea typeface="+mn-ea"/>
                  <a:cs typeface="+mn-cs"/>
                </a:defRPr>
              </a:lvl4pPr>
              <a:lvl5pPr marL="915988" indent="-117475" algn="l" defTabSz="457200" rtl="0" eaLnBrk="1" latinLnBrk="0" hangingPunct="1">
                <a:lnSpc>
                  <a:spcPct val="95000"/>
                </a:lnSpc>
                <a:spcBef>
                  <a:spcPts val="0"/>
                </a:spcBef>
                <a:spcAft>
                  <a:spcPts val="400"/>
                </a:spcAft>
                <a:buClr>
                  <a:srgbClr val="2B3589"/>
                </a:buClr>
                <a:buSzPct val="80000"/>
                <a:buFont typeface="Arial"/>
                <a:buChar char="•"/>
                <a:defRPr sz="15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713"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a:ea typeface="+mn-ea"/>
                  <a:cs typeface="+mn-cs"/>
                </a:rPr>
                <a:t>------The Era of the T1/E1/J1----------------------------------The Era of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SONET</a:t>
              </a:r>
              <a:r>
                <a:rPr kumimoji="0" lang="en-US" sz="1800" b="1" i="0" u="none" strike="noStrike" kern="0" cap="none" spc="0" normalizeH="0" baseline="0" noProof="0" dirty="0">
                  <a:ln>
                    <a:noFill/>
                  </a:ln>
                  <a:solidFill>
                    <a:sysClr val="windowText" lastClr="000000"/>
                  </a:solidFill>
                  <a:effectLst/>
                  <a:uLnTx/>
                  <a:uFillTx/>
                  <a:latin typeface="Calibri"/>
                  <a:ea typeface="+mn-ea"/>
                  <a:cs typeface="+mn-cs"/>
                </a:rPr>
                <a:t>-----------------------The Era of Ethernet-------- </a:t>
              </a:r>
            </a:p>
          </p:txBody>
        </p:sp>
        <p:sp>
          <p:nvSpPr>
            <p:cNvPr id="6" name="Rectangle 5"/>
            <p:cNvSpPr/>
            <p:nvPr/>
          </p:nvSpPr>
          <p:spPr>
            <a:xfrm>
              <a:off x="1617364" y="2389101"/>
              <a:ext cx="3516481" cy="657225"/>
            </a:xfrm>
            <a:prstGeom prst="rect">
              <a:avLst/>
            </a:prstGeom>
            <a:solidFill>
              <a:srgbClr val="FF7200"/>
            </a:solidFill>
            <a:ln w="25400" cap="flat" cmpd="sng" algn="ctr">
              <a:solidFill>
                <a:srgbClr val="FF72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USA/Canada Implements  “T1/T3”</a:t>
              </a:r>
            </a:p>
          </p:txBody>
        </p:sp>
        <p:sp>
          <p:nvSpPr>
            <p:cNvPr id="7" name="Rectangle 6"/>
            <p:cNvSpPr/>
            <p:nvPr/>
          </p:nvSpPr>
          <p:spPr>
            <a:xfrm>
              <a:off x="1617365" y="3372081"/>
              <a:ext cx="3516480" cy="657225"/>
            </a:xfrm>
            <a:prstGeom prst="rect">
              <a:avLst/>
            </a:prstGeom>
            <a:solidFill>
              <a:srgbClr val="FFC000"/>
            </a:solidFill>
            <a:ln w="25400" cap="flat" cmpd="sng" algn="ctr">
              <a:solidFill>
                <a:srgbClr val="FF72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Europe / Asia / CALA Implements “E1/E3”</a:t>
              </a:r>
            </a:p>
          </p:txBody>
        </p:sp>
        <p:sp>
          <p:nvSpPr>
            <p:cNvPr id="8" name="Rectangle 7"/>
            <p:cNvSpPr/>
            <p:nvPr/>
          </p:nvSpPr>
          <p:spPr>
            <a:xfrm>
              <a:off x="1609593" y="4354585"/>
              <a:ext cx="1766009" cy="657225"/>
            </a:xfrm>
            <a:prstGeom prst="rect">
              <a:avLst/>
            </a:prstGeom>
            <a:solidFill>
              <a:sysClr val="window" lastClr="FFFFFF">
                <a:lumMod val="85000"/>
              </a:sysClr>
            </a:solidFill>
            <a:ln w="25400" cap="flat" cmpd="sng" algn="ctr">
              <a:solidFill>
                <a:srgbClr val="FF72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Japan Implements “J1/J3”</a:t>
              </a:r>
            </a:p>
          </p:txBody>
        </p:sp>
        <p:sp>
          <p:nvSpPr>
            <p:cNvPr id="9" name="Rectangle 8"/>
            <p:cNvSpPr/>
            <p:nvPr/>
          </p:nvSpPr>
          <p:spPr>
            <a:xfrm>
              <a:off x="5133844" y="2811535"/>
              <a:ext cx="2733675" cy="657225"/>
            </a:xfrm>
            <a:prstGeom prst="rect">
              <a:avLst/>
            </a:prstGeom>
            <a:solidFill>
              <a:srgbClr val="7CC6FF">
                <a:lumMod val="60000"/>
                <a:lumOff val="40000"/>
              </a:srgbClr>
            </a:solidFill>
            <a:ln w="25400" cap="flat" cmpd="sng" algn="ctr">
              <a:solidFill>
                <a:srgbClr val="FF72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USA/Canada Implements  SONET (OCX)</a:t>
              </a:r>
            </a:p>
          </p:txBody>
        </p:sp>
        <p:sp>
          <p:nvSpPr>
            <p:cNvPr id="10" name="Rectangle 9"/>
            <p:cNvSpPr/>
            <p:nvPr/>
          </p:nvSpPr>
          <p:spPr>
            <a:xfrm>
              <a:off x="5133844" y="3847378"/>
              <a:ext cx="2733674" cy="657225"/>
            </a:xfrm>
            <a:prstGeom prst="rect">
              <a:avLst/>
            </a:prstGeom>
            <a:solidFill>
              <a:srgbClr val="067AB4">
                <a:lumMod val="60000"/>
                <a:lumOff val="40000"/>
              </a:srgbClr>
            </a:solidFill>
            <a:ln w="25400" cap="flat" cmpd="sng" algn="ctr">
              <a:solidFill>
                <a:srgbClr val="FF72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Most of World Implements  SDH (STMx)</a:t>
              </a:r>
            </a:p>
          </p:txBody>
        </p:sp>
        <p:sp>
          <p:nvSpPr>
            <p:cNvPr id="11" name="Rectangle 10"/>
            <p:cNvSpPr/>
            <p:nvPr/>
          </p:nvSpPr>
          <p:spPr>
            <a:xfrm>
              <a:off x="7877044" y="3347316"/>
              <a:ext cx="2600325" cy="657225"/>
            </a:xfrm>
            <a:prstGeom prst="rect">
              <a:avLst/>
            </a:prstGeom>
            <a:solidFill>
              <a:srgbClr val="6EBB1F"/>
            </a:solidFill>
            <a:ln w="25400" cap="flat" cmpd="sng" algn="ctr">
              <a:solidFill>
                <a:srgbClr val="FF72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Global Ethernet Implementation</a:t>
              </a:r>
            </a:p>
          </p:txBody>
        </p:sp>
        <p:sp>
          <p:nvSpPr>
            <p:cNvPr id="12" name="Right Arrow 11"/>
            <p:cNvSpPr/>
            <p:nvPr/>
          </p:nvSpPr>
          <p:spPr>
            <a:xfrm>
              <a:off x="1617365" y="5233266"/>
              <a:ext cx="8926680" cy="521494"/>
            </a:xfrm>
            <a:prstGeom prst="rightArrow">
              <a:avLst/>
            </a:prstGeom>
            <a:solidFill>
              <a:sysClr val="window" lastClr="FFFFFF"/>
            </a:solidFill>
            <a:ln w="25400" cap="flat" cmpd="sng" algn="ctr">
              <a:solidFill>
                <a:srgbClr val="FF7200">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1970                          1980                          1990                             2000                             2010                             2020</a:t>
              </a:r>
            </a:p>
          </p:txBody>
        </p:sp>
        <p:sp>
          <p:nvSpPr>
            <p:cNvPr id="13" name="TextBox 12"/>
            <p:cNvSpPr txBox="1"/>
            <p:nvPr/>
          </p:nvSpPr>
          <p:spPr>
            <a:xfrm>
              <a:off x="3526368" y="5625758"/>
              <a:ext cx="5024439" cy="26302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ysClr val="windowText" lastClr="000000"/>
                  </a:solidFill>
                  <a:effectLst/>
                  <a:uLnTx/>
                  <a:uFillTx/>
                </a:rPr>
                <a:t>Dates are demonstrative to show market trends</a:t>
              </a:r>
            </a:p>
          </p:txBody>
        </p:sp>
        <p:cxnSp>
          <p:nvCxnSpPr>
            <p:cNvPr id="14" name="Straight Connector 13"/>
            <p:cNvCxnSpPr/>
            <p:nvPr/>
          </p:nvCxnSpPr>
          <p:spPr>
            <a:xfrm>
              <a:off x="7867520" y="1747116"/>
              <a:ext cx="9525" cy="3839765"/>
            </a:xfrm>
            <a:prstGeom prst="line">
              <a:avLst/>
            </a:prstGeom>
            <a:noFill/>
            <a:ln w="38100" cap="flat" cmpd="sng" algn="ctr">
              <a:solidFill>
                <a:sysClr val="windowText" lastClr="000000"/>
              </a:solidFill>
              <a:prstDash val="sysDash"/>
            </a:ln>
            <a:effectLst/>
          </p:spPr>
        </p:cxnSp>
        <p:cxnSp>
          <p:nvCxnSpPr>
            <p:cNvPr id="15" name="Straight Connector 14"/>
            <p:cNvCxnSpPr/>
            <p:nvPr/>
          </p:nvCxnSpPr>
          <p:spPr>
            <a:xfrm>
              <a:off x="5143370" y="1747116"/>
              <a:ext cx="0" cy="3832622"/>
            </a:xfrm>
            <a:prstGeom prst="line">
              <a:avLst/>
            </a:prstGeom>
            <a:noFill/>
            <a:ln w="38100" cap="flat" cmpd="sng" algn="ctr">
              <a:solidFill>
                <a:sysClr val="windowText" lastClr="000000"/>
              </a:solidFill>
              <a:prstDash val="sysDash"/>
            </a:ln>
            <a:effectLst/>
          </p:spPr>
        </p:cxnSp>
        <p:sp>
          <p:nvSpPr>
            <p:cNvPr id="16" name="Rounded Rectangle 15"/>
            <p:cNvSpPr/>
            <p:nvPr/>
          </p:nvSpPr>
          <p:spPr>
            <a:xfrm>
              <a:off x="1617365" y="2158419"/>
              <a:ext cx="6259679" cy="207169"/>
            </a:xfrm>
            <a:prstGeom prst="roundRect">
              <a:avLst/>
            </a:prstGeom>
            <a:solidFill>
              <a:srgbClr val="FFFF00"/>
            </a:solidFill>
            <a:ln w="25400" cap="flat" cmpd="sng" algn="ctr">
              <a:solidFill>
                <a:srgbClr val="FF72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TDM technologies </a:t>
              </a:r>
            </a:p>
          </p:txBody>
        </p:sp>
        <p:sp>
          <p:nvSpPr>
            <p:cNvPr id="17" name="Rectangle 16"/>
            <p:cNvSpPr/>
            <p:nvPr/>
          </p:nvSpPr>
          <p:spPr>
            <a:xfrm>
              <a:off x="3375603" y="4354585"/>
              <a:ext cx="1749406" cy="657225"/>
            </a:xfrm>
            <a:prstGeom prst="rect">
              <a:avLst/>
            </a:prstGeom>
            <a:solidFill>
              <a:srgbClr val="FF7200"/>
            </a:solidFill>
            <a:ln w="25400" cap="flat" cmpd="sng" algn="ctr">
              <a:solidFill>
                <a:srgbClr val="FF72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Japan Implements “T1/T3”</a:t>
              </a:r>
            </a:p>
          </p:txBody>
        </p:sp>
        <p:sp>
          <p:nvSpPr>
            <p:cNvPr id="19" name="TextBox 18"/>
            <p:cNvSpPr txBox="1"/>
            <p:nvPr/>
          </p:nvSpPr>
          <p:spPr>
            <a:xfrm>
              <a:off x="8188988" y="4695298"/>
              <a:ext cx="2119313" cy="645611"/>
            </a:xfrm>
            <a:prstGeom prst="rect">
              <a:avLst/>
            </a:prstGeom>
            <a:noFill/>
          </p:spPr>
          <p:txBody>
            <a:bodyPr wrap="square" rtlCol="0">
              <a:spAutoFit/>
            </a:bodyPr>
            <a:lstStyle/>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FF0000"/>
                  </a:solidFill>
                  <a:effectLst/>
                  <a:uLnTx/>
                  <a:uFillTx/>
                </a:rPr>
                <a:t>Ethernet in the LAN</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FF0000"/>
                  </a:solidFill>
                  <a:effectLst/>
                  <a:uLnTx/>
                  <a:uFillTx/>
                </a:rPr>
                <a:t>Ethernet in the Metro</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FF0000"/>
                  </a:solidFill>
                  <a:effectLst/>
                  <a:uLnTx/>
                  <a:uFillTx/>
                </a:rPr>
                <a:t>Ethernet across the WAN</a:t>
              </a:r>
            </a:p>
          </p:txBody>
        </p:sp>
        <p:sp>
          <p:nvSpPr>
            <p:cNvPr id="20" name="TextBox 19"/>
            <p:cNvSpPr txBox="1"/>
            <p:nvPr/>
          </p:nvSpPr>
          <p:spPr>
            <a:xfrm>
              <a:off x="5748206" y="4872189"/>
              <a:ext cx="2119313" cy="454318"/>
            </a:xfrm>
            <a:prstGeom prst="rect">
              <a:avLst/>
            </a:prstGeom>
            <a:noFill/>
          </p:spPr>
          <p:txBody>
            <a:bodyPr wrap="square" rtlCol="0">
              <a:spAutoFit/>
            </a:bodyPr>
            <a:lstStyle/>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FF0000"/>
                  </a:solidFill>
                  <a:effectLst/>
                  <a:uLnTx/>
                  <a:uFillTx/>
                </a:rPr>
                <a:t>Ethernet in the LAN</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FF0000"/>
                  </a:solidFill>
                  <a:effectLst/>
                  <a:uLnTx/>
                  <a:uFillTx/>
                </a:rPr>
                <a:t>Ethernet in the Metro</a:t>
              </a:r>
            </a:p>
          </p:txBody>
        </p:sp>
        <p:sp>
          <p:nvSpPr>
            <p:cNvPr id="21" name="TextBox 20"/>
            <p:cNvSpPr txBox="1"/>
            <p:nvPr/>
          </p:nvSpPr>
          <p:spPr>
            <a:xfrm>
              <a:off x="3005696" y="5108044"/>
              <a:ext cx="2119313" cy="263026"/>
            </a:xfrm>
            <a:prstGeom prst="rect">
              <a:avLst/>
            </a:prstGeom>
            <a:noFill/>
          </p:spPr>
          <p:txBody>
            <a:bodyPr wrap="square" rtlCol="0">
              <a:spAutoFit/>
            </a:bodyPr>
            <a:lstStyle/>
            <a:p>
              <a:pPr marL="171450" marR="0" lvl="0" indent="-171450" algn="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rgbClr val="FF0000"/>
                  </a:solidFill>
                  <a:effectLst/>
                  <a:uLnTx/>
                  <a:uFillTx/>
                </a:rPr>
                <a:t>Ethernet in the LAN</a:t>
              </a:r>
            </a:p>
          </p:txBody>
        </p:sp>
      </p:grpSp>
    </p:spTree>
    <p:extLst>
      <p:ext uri="{BB962C8B-B14F-4D97-AF65-F5344CB8AC3E}">
        <p14:creationId xmlns:p14="http://schemas.microsoft.com/office/powerpoint/2010/main" val="197975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325033" y="5934891"/>
            <a:ext cx="866849" cy="8386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dirty="0"/>
          </a:p>
        </p:txBody>
      </p:sp>
      <p:sp>
        <p:nvSpPr>
          <p:cNvPr id="60" name="Title 3" title="One-photo slide"/>
          <p:cNvSpPr>
            <a:spLocks noGrp="1"/>
          </p:cNvSpPr>
          <p:nvPr>
            <p:ph type="title"/>
          </p:nvPr>
        </p:nvSpPr>
        <p:spPr/>
        <p:txBody>
          <a:bodyPr>
            <a:normAutofit/>
          </a:bodyPr>
          <a:lstStyle/>
          <a:p>
            <a:r>
              <a:rPr lang="en-US" sz="3800" dirty="0"/>
              <a:t>Multi-Carrier Interconnection Capability: TDM vs. Ethernet</a:t>
            </a:r>
          </a:p>
        </p:txBody>
      </p:sp>
      <p:sp>
        <p:nvSpPr>
          <p:cNvPr id="85" name="TextBox 84"/>
          <p:cNvSpPr txBox="1"/>
          <p:nvPr/>
        </p:nvSpPr>
        <p:spPr>
          <a:xfrm>
            <a:off x="127458" y="1135152"/>
            <a:ext cx="3792420" cy="748805"/>
          </a:xfrm>
          <a:prstGeom prst="rect">
            <a:avLst/>
          </a:prstGeom>
          <a:solidFill>
            <a:srgbClr val="00B050"/>
          </a:solidFill>
        </p:spPr>
        <p:txBody>
          <a:bodyPr wrap="square" lIns="91448" tIns="45725" rIns="91448" bIns="45725" rtlCol="0" anchor="ctr" anchorCtr="0">
            <a:spAutoFit/>
          </a:bodyPr>
          <a:lstStyle/>
          <a:p>
            <a:pPr algn="ctr" defTabSz="914460">
              <a:spcAft>
                <a:spcPts val="600"/>
              </a:spcAft>
              <a:defRPr/>
            </a:pPr>
            <a:r>
              <a:rPr lang="en-US" sz="2133" b="1" kern="0" dirty="0">
                <a:solidFill>
                  <a:prstClr val="white"/>
                </a:solidFill>
              </a:rPr>
              <a:t>Current TDM Interconnection Capability</a:t>
            </a:r>
            <a:endParaRPr lang="en-US" sz="1400" b="1" kern="0" dirty="0">
              <a:solidFill>
                <a:prstClr val="white"/>
              </a:solidFill>
            </a:endParaRPr>
          </a:p>
        </p:txBody>
      </p:sp>
      <p:grpSp>
        <p:nvGrpSpPr>
          <p:cNvPr id="6" name="Group 5"/>
          <p:cNvGrpSpPr/>
          <p:nvPr/>
        </p:nvGrpSpPr>
        <p:grpSpPr>
          <a:xfrm>
            <a:off x="8156971" y="1884021"/>
            <a:ext cx="4187429" cy="4625077"/>
            <a:chOff x="6388239" y="1968116"/>
            <a:chExt cx="5359226" cy="4380855"/>
          </a:xfrm>
        </p:grpSpPr>
        <p:sp>
          <p:nvSpPr>
            <p:cNvPr id="131" name="TextBox 130"/>
            <p:cNvSpPr txBox="1"/>
            <p:nvPr/>
          </p:nvSpPr>
          <p:spPr>
            <a:xfrm>
              <a:off x="6419851" y="1968116"/>
              <a:ext cx="5132420" cy="634066"/>
            </a:xfrm>
            <a:prstGeom prst="rect">
              <a:avLst/>
            </a:prstGeom>
            <a:noFill/>
          </p:spPr>
          <p:txBody>
            <a:bodyPr wrap="square" rtlCol="0">
              <a:spAutoFit/>
            </a:bodyPr>
            <a:lstStyle/>
            <a:p>
              <a:pPr algn="ctr" defTabSz="914460" eaLnBrk="0" hangingPunct="0">
                <a:lnSpc>
                  <a:spcPts val="1467"/>
                </a:lnSpc>
              </a:pPr>
              <a:r>
                <a:rPr lang="en-US" sz="1467" b="1" dirty="0">
                  <a:solidFill>
                    <a:srgbClr val="0C0C0C"/>
                  </a:solidFill>
                  <a:cs typeface="Arial" pitchFamily="-111" charset="-52"/>
                </a:rPr>
                <a:t>As MEF standardized Ethernet Interconnections take hold, (ENNIs) Ethernet availability becomes as ubiquitous as TDM</a:t>
              </a:r>
            </a:p>
          </p:txBody>
        </p:sp>
        <p:grpSp>
          <p:nvGrpSpPr>
            <p:cNvPr id="3" name="Group 2"/>
            <p:cNvGrpSpPr/>
            <p:nvPr/>
          </p:nvGrpSpPr>
          <p:grpSpPr>
            <a:xfrm>
              <a:off x="6388239" y="2823195"/>
              <a:ext cx="5359226" cy="3525776"/>
              <a:chOff x="6138023" y="3122739"/>
              <a:chExt cx="4783753" cy="2954932"/>
            </a:xfrm>
          </p:grpSpPr>
          <p:pic>
            <p:nvPicPr>
              <p:cNvPr id="108" name="Picture 8" descr="NetworkCloud_25"/>
              <p:cNvPicPr>
                <a:picLocks noChangeAspect="1" noChangeArrowheads="1"/>
              </p:cNvPicPr>
              <p:nvPr/>
            </p:nvPicPr>
            <p:blipFill>
              <a:blip r:embed="rId3"/>
              <a:srcRect/>
              <a:stretch>
                <a:fillRect/>
              </a:stretch>
            </p:blipFill>
            <p:spPr bwMode="gray">
              <a:xfrm>
                <a:off x="7644767" y="3122739"/>
                <a:ext cx="1600199" cy="914399"/>
              </a:xfrm>
              <a:prstGeom prst="rect">
                <a:avLst/>
              </a:prstGeom>
              <a:noFill/>
              <a:ln w="9525">
                <a:noFill/>
                <a:miter lim="800000"/>
                <a:headEnd/>
                <a:tailEnd/>
              </a:ln>
            </p:spPr>
          </p:pic>
          <p:sp>
            <p:nvSpPr>
              <p:cNvPr id="109" name="TextBox 108"/>
              <p:cNvSpPr txBox="1"/>
              <p:nvPr/>
            </p:nvSpPr>
            <p:spPr>
              <a:xfrm>
                <a:off x="7806923" y="3332280"/>
                <a:ext cx="1249394" cy="529321"/>
              </a:xfrm>
              <a:prstGeom prst="rect">
                <a:avLst/>
              </a:prstGeom>
              <a:noFill/>
            </p:spPr>
            <p:txBody>
              <a:bodyPr wrap="square" rtlCol="0">
                <a:spAutoFit/>
              </a:bodyPr>
              <a:lstStyle/>
              <a:p>
                <a:pPr algn="ctr" defTabSz="914460">
                  <a:defRPr/>
                </a:pPr>
                <a:r>
                  <a:rPr lang="en-US" sz="1400" b="1" kern="0" dirty="0">
                    <a:solidFill>
                      <a:sysClr val="windowText" lastClr="000000"/>
                    </a:solidFill>
                    <a:latin typeface="Verdana" pitchFamily="-111" charset="0"/>
                    <a:cs typeface="Arial" pitchFamily="-111" charset="-52"/>
                  </a:rPr>
                  <a:t>AT&amp;T </a:t>
                </a:r>
              </a:p>
              <a:p>
                <a:pPr algn="ctr" defTabSz="914460">
                  <a:defRPr/>
                </a:pPr>
                <a:r>
                  <a:rPr lang="en-US" sz="1400" b="1" kern="0" dirty="0">
                    <a:solidFill>
                      <a:sysClr val="windowText" lastClr="000000"/>
                    </a:solidFill>
                    <a:latin typeface="Verdana" pitchFamily="-111" charset="0"/>
                    <a:cs typeface="Arial" pitchFamily="-111" charset="-52"/>
                  </a:rPr>
                  <a:t>Ethernet</a:t>
                </a:r>
                <a:endParaRPr lang="en-US" sz="933" b="1" kern="0" dirty="0">
                  <a:solidFill>
                    <a:sysClr val="windowText" lastClr="000000"/>
                  </a:solidFill>
                  <a:latin typeface="Verdana" pitchFamily="-111" charset="0"/>
                  <a:cs typeface="Arial" pitchFamily="-111" charset="-52"/>
                </a:endParaRPr>
              </a:p>
              <a:p>
                <a:pPr algn="ctr" defTabSz="914460">
                  <a:defRPr/>
                </a:pPr>
                <a:endParaRPr lang="en-US" sz="933" b="1" kern="0" dirty="0">
                  <a:solidFill>
                    <a:sysClr val="windowText" lastClr="000000"/>
                  </a:solidFill>
                  <a:latin typeface="Verdana" pitchFamily="-111" charset="0"/>
                  <a:cs typeface="Arial" pitchFamily="-111" charset="-52"/>
                </a:endParaRPr>
              </a:p>
            </p:txBody>
          </p:sp>
          <p:pic>
            <p:nvPicPr>
              <p:cNvPr id="111" name="Picture 8" descr="NetworkCloud_25"/>
              <p:cNvPicPr>
                <a:picLocks noChangeAspect="1" noChangeArrowheads="1"/>
              </p:cNvPicPr>
              <p:nvPr/>
            </p:nvPicPr>
            <p:blipFill>
              <a:blip r:embed="rId3"/>
              <a:srcRect/>
              <a:stretch>
                <a:fillRect/>
              </a:stretch>
            </p:blipFill>
            <p:spPr bwMode="gray">
              <a:xfrm>
                <a:off x="7732343" y="4980114"/>
                <a:ext cx="1539702" cy="914399"/>
              </a:xfrm>
              <a:prstGeom prst="rect">
                <a:avLst/>
              </a:prstGeom>
              <a:noFill/>
              <a:ln w="9525">
                <a:noFill/>
                <a:miter lim="800000"/>
                <a:headEnd/>
                <a:tailEnd/>
              </a:ln>
            </p:spPr>
          </p:pic>
          <p:sp>
            <p:nvSpPr>
              <p:cNvPr id="112" name="TextBox 111"/>
              <p:cNvSpPr txBox="1"/>
              <p:nvPr/>
            </p:nvSpPr>
            <p:spPr>
              <a:xfrm>
                <a:off x="7846644" y="5224836"/>
                <a:ext cx="1322124" cy="415353"/>
              </a:xfrm>
              <a:prstGeom prst="rect">
                <a:avLst/>
              </a:prstGeom>
              <a:noFill/>
            </p:spPr>
            <p:txBody>
              <a:bodyPr wrap="square" rtlCol="0">
                <a:spAutoFit/>
              </a:bodyPr>
              <a:lstStyle/>
              <a:p>
                <a:pPr algn="ctr" defTabSz="914460">
                  <a:defRPr/>
                </a:pPr>
                <a:r>
                  <a:rPr lang="en-US" sz="1400" b="1" kern="0" dirty="0">
                    <a:solidFill>
                      <a:sysClr val="windowText" lastClr="000000"/>
                    </a:solidFill>
                    <a:latin typeface="Verdana" pitchFamily="-111" charset="0"/>
                    <a:cs typeface="Arial" pitchFamily="-111" charset="-52"/>
                  </a:rPr>
                  <a:t>Verizon</a:t>
                </a:r>
              </a:p>
              <a:p>
                <a:pPr algn="ctr" defTabSz="914460">
                  <a:defRPr/>
                </a:pPr>
                <a:r>
                  <a:rPr lang="en-US" sz="1400" b="1" kern="0" dirty="0">
                    <a:solidFill>
                      <a:sysClr val="windowText" lastClr="000000"/>
                    </a:solidFill>
                    <a:latin typeface="Verdana" pitchFamily="-111" charset="0"/>
                    <a:cs typeface="Arial" pitchFamily="-111" charset="-52"/>
                  </a:rPr>
                  <a:t> Ethernet</a:t>
                </a:r>
              </a:p>
            </p:txBody>
          </p:sp>
          <p:pic>
            <p:nvPicPr>
              <p:cNvPr id="114" name="Picture 8" descr="NetworkCloud_25"/>
              <p:cNvPicPr>
                <a:picLocks noChangeAspect="1" noChangeArrowheads="1"/>
              </p:cNvPicPr>
              <p:nvPr/>
            </p:nvPicPr>
            <p:blipFill>
              <a:blip r:embed="rId3"/>
              <a:srcRect/>
              <a:stretch>
                <a:fillRect/>
              </a:stretch>
            </p:blipFill>
            <p:spPr bwMode="gray">
              <a:xfrm>
                <a:off x="9037268" y="4065459"/>
                <a:ext cx="1600199" cy="914399"/>
              </a:xfrm>
              <a:prstGeom prst="rect">
                <a:avLst/>
              </a:prstGeom>
              <a:noFill/>
              <a:ln w="9525">
                <a:noFill/>
                <a:miter lim="800000"/>
                <a:headEnd/>
                <a:tailEnd/>
              </a:ln>
            </p:spPr>
          </p:pic>
          <p:sp>
            <p:nvSpPr>
              <p:cNvPr id="115" name="TextBox 114"/>
              <p:cNvSpPr txBox="1"/>
              <p:nvPr/>
            </p:nvSpPr>
            <p:spPr>
              <a:xfrm>
                <a:off x="9262821" y="4235052"/>
                <a:ext cx="1249394" cy="586381"/>
              </a:xfrm>
              <a:prstGeom prst="rect">
                <a:avLst/>
              </a:prstGeom>
              <a:noFill/>
            </p:spPr>
            <p:txBody>
              <a:bodyPr wrap="square" rtlCol="0">
                <a:spAutoFit/>
              </a:bodyPr>
              <a:lstStyle/>
              <a:p>
                <a:pPr algn="ctr" defTabSz="914460">
                  <a:defRPr/>
                </a:pPr>
                <a:r>
                  <a:rPr lang="en-US" sz="1400" b="1" kern="0" dirty="0">
                    <a:solidFill>
                      <a:sysClr val="windowText" lastClr="000000"/>
                    </a:solidFill>
                    <a:latin typeface="Verdana" pitchFamily="-111" charset="0"/>
                    <a:cs typeface="Arial" pitchFamily="-111" charset="-52"/>
                  </a:rPr>
                  <a:t>Century-Link Ethernet </a:t>
                </a:r>
              </a:p>
            </p:txBody>
          </p:sp>
          <p:pic>
            <p:nvPicPr>
              <p:cNvPr id="116" name="Picture 8" descr="NetworkCloud_25"/>
              <p:cNvPicPr>
                <a:picLocks noChangeAspect="1" noChangeArrowheads="1"/>
              </p:cNvPicPr>
              <p:nvPr/>
            </p:nvPicPr>
            <p:blipFill>
              <a:blip r:embed="rId3"/>
              <a:srcRect/>
              <a:stretch>
                <a:fillRect/>
              </a:stretch>
            </p:blipFill>
            <p:spPr bwMode="gray">
              <a:xfrm>
                <a:off x="6275017" y="4054817"/>
                <a:ext cx="1600199" cy="914399"/>
              </a:xfrm>
              <a:prstGeom prst="rect">
                <a:avLst/>
              </a:prstGeom>
              <a:noFill/>
              <a:ln w="9525">
                <a:noFill/>
                <a:miter lim="800000"/>
                <a:headEnd/>
                <a:tailEnd/>
              </a:ln>
            </p:spPr>
          </p:pic>
          <p:sp>
            <p:nvSpPr>
              <p:cNvPr id="117" name="TextBox 116"/>
              <p:cNvSpPr txBox="1"/>
              <p:nvPr/>
            </p:nvSpPr>
            <p:spPr>
              <a:xfrm>
                <a:off x="6384645" y="4295300"/>
                <a:ext cx="1249394" cy="529321"/>
              </a:xfrm>
              <a:prstGeom prst="rect">
                <a:avLst/>
              </a:prstGeom>
              <a:noFill/>
            </p:spPr>
            <p:txBody>
              <a:bodyPr wrap="square" rtlCol="0">
                <a:spAutoFit/>
              </a:bodyPr>
              <a:lstStyle/>
              <a:p>
                <a:pPr algn="ctr" defTabSz="914460">
                  <a:defRPr/>
                </a:pPr>
                <a:r>
                  <a:rPr lang="en-US" sz="1400" b="1" kern="0" dirty="0">
                    <a:solidFill>
                      <a:sysClr val="windowText" lastClr="000000"/>
                    </a:solidFill>
                    <a:latin typeface="Verdana" pitchFamily="-111" charset="0"/>
                    <a:cs typeface="Arial" pitchFamily="-111" charset="-52"/>
                  </a:rPr>
                  <a:t>Frontier Ethernet</a:t>
                </a:r>
              </a:p>
              <a:p>
                <a:pPr algn="ctr" defTabSz="914460">
                  <a:defRPr/>
                </a:pPr>
                <a:endParaRPr lang="en-US" sz="933" b="1" kern="0" dirty="0">
                  <a:solidFill>
                    <a:sysClr val="windowText" lastClr="000000"/>
                  </a:solidFill>
                  <a:latin typeface="Verdana" pitchFamily="-111" charset="0"/>
                  <a:cs typeface="Arial" pitchFamily="-111" charset="-52"/>
                </a:endParaRPr>
              </a:p>
            </p:txBody>
          </p:sp>
          <p:cxnSp>
            <p:nvCxnSpPr>
              <p:cNvPr id="123" name="Straight Arrow Connector 122"/>
              <p:cNvCxnSpPr/>
              <p:nvPr/>
            </p:nvCxnSpPr>
            <p:spPr>
              <a:xfrm flipH="1">
                <a:off x="7523830" y="3747786"/>
                <a:ext cx="588474" cy="630880"/>
              </a:xfrm>
              <a:prstGeom prst="straightConnector1">
                <a:avLst/>
              </a:prstGeom>
              <a:noFill/>
              <a:ln w="41275" cap="flat" cmpd="sng" algn="ctr">
                <a:solidFill>
                  <a:schemeClr val="tx2"/>
                </a:solidFill>
                <a:prstDash val="sysDot"/>
                <a:headEnd type="triangle" w="med" len="med"/>
                <a:tailEnd type="triangle" w="med" len="med"/>
              </a:ln>
              <a:effectLst>
                <a:outerShdw blurRad="40000" dist="20000" dir="5400000" rotWithShape="0">
                  <a:srgbClr val="000000">
                    <a:alpha val="38000"/>
                  </a:srgbClr>
                </a:outerShdw>
              </a:effectLst>
            </p:spPr>
          </p:cxnSp>
          <p:cxnSp>
            <p:nvCxnSpPr>
              <p:cNvPr id="124" name="Straight Arrow Connector 123"/>
              <p:cNvCxnSpPr/>
              <p:nvPr/>
            </p:nvCxnSpPr>
            <p:spPr>
              <a:xfrm>
                <a:off x="8786905" y="3766836"/>
                <a:ext cx="640887" cy="564205"/>
              </a:xfrm>
              <a:prstGeom prst="straightConnector1">
                <a:avLst/>
              </a:prstGeom>
              <a:noFill/>
              <a:ln w="41275" cap="flat" cmpd="sng" algn="ctr">
                <a:solidFill>
                  <a:schemeClr val="tx2"/>
                </a:solidFill>
                <a:prstDash val="sysDot"/>
                <a:headEnd type="triangle" w="med" len="med"/>
                <a:tailEnd type="triangle" w="med" len="med"/>
              </a:ln>
              <a:effectLst>
                <a:outerShdw blurRad="40000" dist="20000" dir="5400000" rotWithShape="0">
                  <a:srgbClr val="000000">
                    <a:alpha val="38000"/>
                  </a:srgbClr>
                </a:outerShdw>
              </a:effectLst>
            </p:spPr>
          </p:cxnSp>
          <p:cxnSp>
            <p:nvCxnSpPr>
              <p:cNvPr id="125" name="Straight Arrow Connector 124"/>
              <p:cNvCxnSpPr/>
              <p:nvPr/>
            </p:nvCxnSpPr>
            <p:spPr>
              <a:xfrm flipH="1">
                <a:off x="8839318" y="4596883"/>
                <a:ext cx="588474" cy="630880"/>
              </a:xfrm>
              <a:prstGeom prst="straightConnector1">
                <a:avLst/>
              </a:prstGeom>
              <a:noFill/>
              <a:ln w="41275" cap="flat" cmpd="sng" algn="ctr">
                <a:solidFill>
                  <a:schemeClr val="tx2"/>
                </a:solidFill>
                <a:prstDash val="sysDot"/>
                <a:headEnd type="triangle" w="med" len="med"/>
                <a:tailEnd type="triangle" w="med" len="med"/>
              </a:ln>
              <a:effectLst>
                <a:outerShdw blurRad="40000" dist="20000" dir="5400000" rotWithShape="0">
                  <a:srgbClr val="000000">
                    <a:alpha val="38000"/>
                  </a:srgbClr>
                </a:outerShdw>
              </a:effectLst>
            </p:spPr>
          </p:cxnSp>
          <p:cxnSp>
            <p:nvCxnSpPr>
              <p:cNvPr id="126" name="Straight Arrow Connector 125"/>
              <p:cNvCxnSpPr/>
              <p:nvPr/>
            </p:nvCxnSpPr>
            <p:spPr>
              <a:xfrm flipH="1" flipV="1">
                <a:off x="7420906" y="4756419"/>
                <a:ext cx="764103" cy="424031"/>
              </a:xfrm>
              <a:prstGeom prst="straightConnector1">
                <a:avLst/>
              </a:prstGeom>
              <a:noFill/>
              <a:ln w="41275" cap="flat" cmpd="sng" algn="ctr">
                <a:solidFill>
                  <a:schemeClr val="tx2"/>
                </a:solidFill>
                <a:prstDash val="sysDot"/>
                <a:headEnd type="triangle" w="med" len="med"/>
                <a:tailEnd type="triangle" w="med" len="med"/>
              </a:ln>
              <a:effectLst>
                <a:outerShdw blurRad="40000" dist="20000" dir="5400000" rotWithShape="0">
                  <a:srgbClr val="000000">
                    <a:alpha val="38000"/>
                  </a:srgbClr>
                </a:outerShdw>
              </a:effectLst>
            </p:spPr>
          </p:cxnSp>
          <p:cxnSp>
            <p:nvCxnSpPr>
              <p:cNvPr id="127" name="Straight Arrow Connector 126"/>
              <p:cNvCxnSpPr/>
              <p:nvPr/>
            </p:nvCxnSpPr>
            <p:spPr>
              <a:xfrm flipV="1">
                <a:off x="7523830" y="4545191"/>
                <a:ext cx="1774421" cy="1"/>
              </a:xfrm>
              <a:prstGeom prst="straightConnector1">
                <a:avLst/>
              </a:prstGeom>
              <a:noFill/>
              <a:ln w="41275" cap="flat" cmpd="sng" algn="ctr">
                <a:solidFill>
                  <a:schemeClr val="tx2"/>
                </a:solidFill>
                <a:prstDash val="sysDot"/>
                <a:headEnd type="triangle" w="med" len="med"/>
                <a:tailEnd type="triangle" w="med" len="med"/>
              </a:ln>
              <a:effectLst>
                <a:outerShdw blurRad="40000" dist="20000" dir="5400000" rotWithShape="0">
                  <a:srgbClr val="000000">
                    <a:alpha val="38000"/>
                  </a:srgbClr>
                </a:outerShdw>
              </a:effectLst>
            </p:spPr>
          </p:cxnSp>
          <p:sp>
            <p:nvSpPr>
              <p:cNvPr id="128" name="Freeform 127"/>
              <p:cNvSpPr/>
              <p:nvPr/>
            </p:nvSpPr>
            <p:spPr>
              <a:xfrm>
                <a:off x="8475292" y="3873308"/>
                <a:ext cx="448674" cy="1247775"/>
              </a:xfrm>
              <a:custGeom>
                <a:avLst/>
                <a:gdLst>
                  <a:gd name="connsiteX0" fmla="*/ 19050 w 448674"/>
                  <a:gd name="connsiteY0" fmla="*/ 1247775 h 1247775"/>
                  <a:gd name="connsiteX1" fmla="*/ 447675 w 448674"/>
                  <a:gd name="connsiteY1" fmla="*/ 809625 h 1247775"/>
                  <a:gd name="connsiteX2" fmla="*/ 133350 w 448674"/>
                  <a:gd name="connsiteY2" fmla="*/ 419100 h 1247775"/>
                  <a:gd name="connsiteX3" fmla="*/ 0 w 448674"/>
                  <a:gd name="connsiteY3" fmla="*/ 0 h 1247775"/>
                </a:gdLst>
                <a:ahLst/>
                <a:cxnLst>
                  <a:cxn ang="0">
                    <a:pos x="connsiteX0" y="connsiteY0"/>
                  </a:cxn>
                  <a:cxn ang="0">
                    <a:pos x="connsiteX1" y="connsiteY1"/>
                  </a:cxn>
                  <a:cxn ang="0">
                    <a:pos x="connsiteX2" y="connsiteY2"/>
                  </a:cxn>
                  <a:cxn ang="0">
                    <a:pos x="connsiteX3" y="connsiteY3"/>
                  </a:cxn>
                </a:cxnLst>
                <a:rect l="l" t="t" r="r" b="b"/>
                <a:pathLst>
                  <a:path w="448674" h="1247775">
                    <a:moveTo>
                      <a:pt x="19050" y="1247775"/>
                    </a:moveTo>
                    <a:cubicBezTo>
                      <a:pt x="223837" y="1097756"/>
                      <a:pt x="428625" y="947737"/>
                      <a:pt x="447675" y="809625"/>
                    </a:cubicBezTo>
                    <a:cubicBezTo>
                      <a:pt x="466725" y="671513"/>
                      <a:pt x="207962" y="554037"/>
                      <a:pt x="133350" y="419100"/>
                    </a:cubicBezTo>
                    <a:cubicBezTo>
                      <a:pt x="58738" y="284163"/>
                      <a:pt x="29369" y="142081"/>
                      <a:pt x="0" y="0"/>
                    </a:cubicBezTo>
                  </a:path>
                </a:pathLst>
              </a:custGeom>
              <a:noFill/>
              <a:ln w="41275" cap="flat" cmpd="sng" algn="ctr">
                <a:solidFill>
                  <a:schemeClr val="tx2"/>
                </a:solidFill>
                <a:prstDash val="sysDot"/>
                <a:headEnd type="triangle"/>
                <a:tailEnd type="triangle"/>
              </a:ln>
              <a:effectLst>
                <a:outerShdw blurRad="40000" dist="23000" dir="5400000" rotWithShape="0">
                  <a:srgbClr val="000000">
                    <a:alpha val="35000"/>
                  </a:srgbClr>
                </a:outerShdw>
              </a:effectLst>
            </p:spPr>
            <p:txBody>
              <a:bodyPr rtlCol="0" anchor="ctr"/>
              <a:lstStyle/>
              <a:p>
                <a:pPr algn="ctr" defTabSz="914460">
                  <a:defRPr/>
                </a:pPr>
                <a:endParaRPr lang="en-US" sz="2400" kern="0" dirty="0">
                  <a:solidFill>
                    <a:prstClr val="white"/>
                  </a:solidFill>
                  <a:latin typeface="Calibri"/>
                </a:endParaRPr>
              </a:p>
            </p:txBody>
          </p:sp>
          <p:sp>
            <p:nvSpPr>
              <p:cNvPr id="132" name="Oval 131"/>
              <p:cNvSpPr/>
              <p:nvPr/>
            </p:nvSpPr>
            <p:spPr bwMode="auto">
              <a:xfrm>
                <a:off x="6138023" y="5756936"/>
                <a:ext cx="1150804" cy="320735"/>
              </a:xfrm>
              <a:prstGeom prst="ellipse">
                <a:avLst/>
              </a:prstGeom>
              <a:solidFill>
                <a:srgbClr val="00B05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ENNI</a:t>
                </a:r>
              </a:p>
            </p:txBody>
          </p:sp>
          <p:sp>
            <p:nvSpPr>
              <p:cNvPr id="133" name="TextBox 132"/>
              <p:cNvSpPr txBox="1"/>
              <p:nvPr/>
            </p:nvSpPr>
            <p:spPr>
              <a:xfrm>
                <a:off x="7155754" y="5804769"/>
                <a:ext cx="3766022" cy="244326"/>
              </a:xfrm>
              <a:prstGeom prst="rect">
                <a:avLst/>
              </a:prstGeom>
              <a:noFill/>
            </p:spPr>
            <p:txBody>
              <a:bodyPr wrap="square" rtlCol="0">
                <a:spAutoFit/>
              </a:bodyPr>
              <a:lstStyle/>
              <a:p>
                <a:pPr defTabSz="914460">
                  <a:defRPr/>
                </a:pPr>
                <a:r>
                  <a:rPr lang="en-US" sz="1333" b="1" kern="0" dirty="0">
                    <a:solidFill>
                      <a:srgbClr val="1B256A"/>
                    </a:solidFill>
                  </a:rPr>
                  <a:t>= </a:t>
                </a:r>
                <a:r>
                  <a:rPr lang="en-US" sz="1400" b="1" kern="0" dirty="0">
                    <a:solidFill>
                      <a:srgbClr val="1B256A"/>
                    </a:solidFill>
                  </a:rPr>
                  <a:t>External Network to Network Interface</a:t>
                </a:r>
              </a:p>
            </p:txBody>
          </p:sp>
          <p:sp>
            <p:nvSpPr>
              <p:cNvPr id="118" name="Oval 117"/>
              <p:cNvSpPr/>
              <p:nvPr/>
            </p:nvSpPr>
            <p:spPr bwMode="auto">
              <a:xfrm>
                <a:off x="6945009" y="3818539"/>
                <a:ext cx="1129814" cy="320735"/>
              </a:xfrm>
              <a:prstGeom prst="ellipse">
                <a:avLst/>
              </a:prstGeom>
              <a:solidFill>
                <a:srgbClr val="00B05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ENNI</a:t>
                </a:r>
              </a:p>
            </p:txBody>
          </p:sp>
        </p:grpSp>
      </p:grpSp>
      <p:cxnSp>
        <p:nvCxnSpPr>
          <p:cNvPr id="134" name="Straight Connector 133"/>
          <p:cNvCxnSpPr/>
          <p:nvPr/>
        </p:nvCxnSpPr>
        <p:spPr bwMode="auto">
          <a:xfrm flipV="1">
            <a:off x="4065236" y="1186388"/>
            <a:ext cx="0" cy="5669251"/>
          </a:xfrm>
          <a:prstGeom prst="line">
            <a:avLst/>
          </a:prstGeom>
          <a:noFill/>
          <a:ln w="38100" cap="flat" cmpd="sng" algn="ctr">
            <a:solidFill>
              <a:srgbClr val="1B256A"/>
            </a:solidFill>
            <a:prstDash val="solid"/>
            <a:headEnd type="none" w="med" len="med"/>
            <a:tailEnd type="none" w="med" len="med"/>
          </a:ln>
          <a:effectLst>
            <a:outerShdw blurRad="40000" dist="23000" dir="5400000" rotWithShape="0">
              <a:srgbClr val="000000">
                <a:alpha val="35000"/>
              </a:srgbClr>
            </a:outerShdw>
          </a:effectLst>
        </p:spPr>
      </p:cxnSp>
      <p:cxnSp>
        <p:nvCxnSpPr>
          <p:cNvPr id="83" name="Straight Connector 82"/>
          <p:cNvCxnSpPr/>
          <p:nvPr/>
        </p:nvCxnSpPr>
        <p:spPr bwMode="auto">
          <a:xfrm flipV="1">
            <a:off x="8116801" y="1186388"/>
            <a:ext cx="0" cy="5671616"/>
          </a:xfrm>
          <a:prstGeom prst="line">
            <a:avLst/>
          </a:prstGeom>
          <a:noFill/>
          <a:ln w="38100" cap="flat" cmpd="sng" algn="ctr">
            <a:solidFill>
              <a:srgbClr val="1B256A"/>
            </a:solidFill>
            <a:prstDash val="solid"/>
            <a:headEnd type="none" w="med" len="med"/>
            <a:tailEnd type="none" w="med" len="med"/>
          </a:ln>
          <a:effectLst>
            <a:outerShdw blurRad="40000" dist="23000" dir="5400000" rotWithShape="0">
              <a:srgbClr val="000000">
                <a:alpha val="35000"/>
              </a:srgbClr>
            </a:outerShdw>
          </a:effectLst>
        </p:spPr>
      </p:cxnSp>
      <p:sp>
        <p:nvSpPr>
          <p:cNvPr id="157" name="Oval 156"/>
          <p:cNvSpPr/>
          <p:nvPr/>
        </p:nvSpPr>
        <p:spPr bwMode="auto">
          <a:xfrm>
            <a:off x="8863361" y="5133018"/>
            <a:ext cx="870544" cy="360765"/>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8" tIns="45725" rIns="91448" bIns="45725"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ENNI</a:t>
            </a:r>
          </a:p>
        </p:txBody>
      </p:sp>
      <p:sp>
        <p:nvSpPr>
          <p:cNvPr id="158" name="Oval 157"/>
          <p:cNvSpPr/>
          <p:nvPr/>
        </p:nvSpPr>
        <p:spPr bwMode="auto">
          <a:xfrm>
            <a:off x="9647028" y="4226503"/>
            <a:ext cx="870544" cy="360765"/>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8" tIns="45725" rIns="91448" bIns="45725"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ENNI</a:t>
            </a:r>
          </a:p>
        </p:txBody>
      </p:sp>
      <p:sp>
        <p:nvSpPr>
          <p:cNvPr id="159" name="Oval 158"/>
          <p:cNvSpPr/>
          <p:nvPr/>
        </p:nvSpPr>
        <p:spPr bwMode="auto">
          <a:xfrm>
            <a:off x="10624091" y="5106366"/>
            <a:ext cx="870544" cy="360765"/>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8" tIns="45725" rIns="91448" bIns="45725"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ENNI</a:t>
            </a:r>
          </a:p>
        </p:txBody>
      </p:sp>
      <p:sp>
        <p:nvSpPr>
          <p:cNvPr id="160" name="Oval 159"/>
          <p:cNvSpPr/>
          <p:nvPr/>
        </p:nvSpPr>
        <p:spPr bwMode="auto">
          <a:xfrm>
            <a:off x="10647179" y="3804707"/>
            <a:ext cx="870544" cy="360765"/>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8" tIns="45725" rIns="91448" bIns="45725"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ENNI</a:t>
            </a:r>
          </a:p>
        </p:txBody>
      </p:sp>
      <p:sp>
        <p:nvSpPr>
          <p:cNvPr id="161" name="Oval 160"/>
          <p:cNvSpPr/>
          <p:nvPr/>
        </p:nvSpPr>
        <p:spPr bwMode="auto">
          <a:xfrm>
            <a:off x="9592384" y="4681899"/>
            <a:ext cx="870544" cy="360765"/>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8" tIns="45725" rIns="91448" bIns="45725"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ENNI</a:t>
            </a:r>
          </a:p>
        </p:txBody>
      </p:sp>
      <p:sp>
        <p:nvSpPr>
          <p:cNvPr id="162" name="TextBox 161"/>
          <p:cNvSpPr txBox="1"/>
          <p:nvPr/>
        </p:nvSpPr>
        <p:spPr>
          <a:xfrm>
            <a:off x="4210938" y="1135152"/>
            <a:ext cx="3776965" cy="748805"/>
          </a:xfrm>
          <a:prstGeom prst="rect">
            <a:avLst/>
          </a:prstGeom>
          <a:solidFill>
            <a:srgbClr val="00B050"/>
          </a:solidFill>
        </p:spPr>
        <p:txBody>
          <a:bodyPr wrap="square" lIns="91448" tIns="45725" rIns="91448" bIns="45725" rtlCol="0" anchor="ctr" anchorCtr="0">
            <a:spAutoFit/>
          </a:bodyPr>
          <a:lstStyle/>
          <a:p>
            <a:pPr algn="ctr" defTabSz="914460">
              <a:spcAft>
                <a:spcPts val="600"/>
              </a:spcAft>
              <a:defRPr/>
            </a:pPr>
            <a:r>
              <a:rPr lang="en-US" sz="2133" b="1" kern="0" dirty="0">
                <a:solidFill>
                  <a:prstClr val="white"/>
                </a:solidFill>
              </a:rPr>
              <a:t>Current Ethernet Interconnection Capability</a:t>
            </a:r>
            <a:endParaRPr lang="en-US" sz="1400" b="1" kern="0" dirty="0">
              <a:solidFill>
                <a:prstClr val="white"/>
              </a:solidFill>
            </a:endParaRPr>
          </a:p>
        </p:txBody>
      </p:sp>
      <p:sp>
        <p:nvSpPr>
          <p:cNvPr id="163" name="TextBox 162"/>
          <p:cNvSpPr txBox="1"/>
          <p:nvPr/>
        </p:nvSpPr>
        <p:spPr>
          <a:xfrm>
            <a:off x="8254739" y="1135148"/>
            <a:ext cx="3776965" cy="748805"/>
          </a:xfrm>
          <a:prstGeom prst="rect">
            <a:avLst/>
          </a:prstGeom>
          <a:solidFill>
            <a:srgbClr val="00B050"/>
          </a:solidFill>
        </p:spPr>
        <p:txBody>
          <a:bodyPr wrap="square" lIns="91448" tIns="45725" rIns="91448" bIns="45725" rtlCol="0" anchor="ctr" anchorCtr="0">
            <a:spAutoFit/>
          </a:bodyPr>
          <a:lstStyle/>
          <a:p>
            <a:pPr algn="ctr" defTabSz="914460">
              <a:spcAft>
                <a:spcPts val="600"/>
              </a:spcAft>
              <a:defRPr/>
            </a:pPr>
            <a:r>
              <a:rPr lang="en-US" sz="2133" b="1" kern="0" dirty="0">
                <a:solidFill>
                  <a:prstClr val="white"/>
                </a:solidFill>
              </a:rPr>
              <a:t>Future Ethernet Interconnection Capability</a:t>
            </a:r>
            <a:endParaRPr lang="en-US" sz="1400" b="1" kern="0" dirty="0">
              <a:solidFill>
                <a:prstClr val="white"/>
              </a:solidFill>
            </a:endParaRPr>
          </a:p>
        </p:txBody>
      </p:sp>
      <p:sp>
        <p:nvSpPr>
          <p:cNvPr id="14" name="TextBox 13"/>
          <p:cNvSpPr txBox="1"/>
          <p:nvPr/>
        </p:nvSpPr>
        <p:spPr>
          <a:xfrm>
            <a:off x="127459" y="777241"/>
            <a:ext cx="11904247" cy="409147"/>
          </a:xfrm>
          <a:prstGeom prst="rect">
            <a:avLst/>
          </a:prstGeom>
          <a:solidFill>
            <a:srgbClr val="FFC000"/>
          </a:solidFill>
          <a:ln>
            <a:noFill/>
          </a:ln>
        </p:spPr>
        <p:txBody>
          <a:bodyPr wrap="square" lIns="0" tIns="0" rIns="0" bIns="0" rtlCol="0">
            <a:noAutofit/>
          </a:bodyPr>
          <a:lstStyle/>
          <a:p>
            <a:r>
              <a:rPr lang="en-US" sz="2400" dirty="0"/>
              <a:t>              </a:t>
            </a:r>
            <a:r>
              <a:rPr lang="en-US" sz="2667" b="1" dirty="0"/>
              <a:t>1970 - 2020                                  2005 - 2020                              2020 - Forward </a:t>
            </a:r>
            <a:endParaRPr lang="en-US" sz="2400" b="1" dirty="0"/>
          </a:p>
        </p:txBody>
      </p:sp>
      <p:sp>
        <p:nvSpPr>
          <p:cNvPr id="119" name="TextBox 118"/>
          <p:cNvSpPr txBox="1"/>
          <p:nvPr/>
        </p:nvSpPr>
        <p:spPr>
          <a:xfrm>
            <a:off x="127458" y="1135152"/>
            <a:ext cx="3792420" cy="748805"/>
          </a:xfrm>
          <a:prstGeom prst="rect">
            <a:avLst/>
          </a:prstGeom>
          <a:solidFill>
            <a:srgbClr val="00B050"/>
          </a:solidFill>
        </p:spPr>
        <p:txBody>
          <a:bodyPr wrap="square" lIns="91448" tIns="45725" rIns="91448" bIns="45725" rtlCol="0" anchor="ctr" anchorCtr="0">
            <a:spAutoFit/>
          </a:bodyPr>
          <a:lstStyle/>
          <a:p>
            <a:pPr algn="ctr" defTabSz="914460">
              <a:spcAft>
                <a:spcPts val="600"/>
              </a:spcAft>
              <a:defRPr/>
            </a:pPr>
            <a:r>
              <a:rPr lang="en-US" sz="2133" b="1" kern="0" dirty="0">
                <a:solidFill>
                  <a:prstClr val="white"/>
                </a:solidFill>
              </a:rPr>
              <a:t>Current TDM Interconnection Capability</a:t>
            </a:r>
            <a:endParaRPr lang="en-US" sz="1400" b="1" kern="0" dirty="0">
              <a:solidFill>
                <a:prstClr val="white"/>
              </a:solidFill>
            </a:endParaRPr>
          </a:p>
        </p:txBody>
      </p:sp>
      <p:cxnSp>
        <p:nvCxnSpPr>
          <p:cNvPr id="120" name="Straight Connector 119"/>
          <p:cNvCxnSpPr/>
          <p:nvPr/>
        </p:nvCxnSpPr>
        <p:spPr bwMode="auto">
          <a:xfrm flipV="1">
            <a:off x="4065236" y="1186388"/>
            <a:ext cx="0" cy="5669251"/>
          </a:xfrm>
          <a:prstGeom prst="line">
            <a:avLst/>
          </a:prstGeom>
          <a:noFill/>
          <a:ln w="38100" cap="flat" cmpd="sng" algn="ctr">
            <a:solidFill>
              <a:srgbClr val="1B256A"/>
            </a:solidFill>
            <a:prstDash val="solid"/>
            <a:headEnd type="none" w="med" len="med"/>
            <a:tailEnd type="none" w="med" len="med"/>
          </a:ln>
          <a:effectLst>
            <a:outerShdw blurRad="40000" dist="23000" dir="5400000" rotWithShape="0">
              <a:srgbClr val="000000">
                <a:alpha val="35000"/>
              </a:srgbClr>
            </a:outerShdw>
          </a:effectLst>
        </p:spPr>
      </p:cxnSp>
      <p:cxnSp>
        <p:nvCxnSpPr>
          <p:cNvPr id="121" name="Straight Connector 120"/>
          <p:cNvCxnSpPr/>
          <p:nvPr/>
        </p:nvCxnSpPr>
        <p:spPr bwMode="auto">
          <a:xfrm flipV="1">
            <a:off x="8116801" y="1186388"/>
            <a:ext cx="0" cy="5671616"/>
          </a:xfrm>
          <a:prstGeom prst="line">
            <a:avLst/>
          </a:prstGeom>
          <a:noFill/>
          <a:ln w="38100" cap="flat" cmpd="sng" algn="ctr">
            <a:solidFill>
              <a:srgbClr val="1B256A"/>
            </a:solidFill>
            <a:prstDash val="solid"/>
            <a:headEnd type="none" w="med" len="med"/>
            <a:tailEnd type="none" w="med" len="med"/>
          </a:ln>
          <a:effectLst>
            <a:outerShdw blurRad="40000" dist="23000" dir="5400000" rotWithShape="0">
              <a:srgbClr val="000000">
                <a:alpha val="35000"/>
              </a:srgbClr>
            </a:outerShdw>
          </a:effectLst>
        </p:spPr>
      </p:cxnSp>
      <p:grpSp>
        <p:nvGrpSpPr>
          <p:cNvPr id="122" name="Group 121"/>
          <p:cNvGrpSpPr/>
          <p:nvPr/>
        </p:nvGrpSpPr>
        <p:grpSpPr>
          <a:xfrm>
            <a:off x="4054346" y="1884021"/>
            <a:ext cx="4011655" cy="4698325"/>
            <a:chOff x="6419851" y="1968116"/>
            <a:chExt cx="5152653" cy="4374322"/>
          </a:xfrm>
        </p:grpSpPr>
        <p:sp>
          <p:nvSpPr>
            <p:cNvPr id="164" name="TextBox 163"/>
            <p:cNvSpPr txBox="1"/>
            <p:nvPr/>
          </p:nvSpPr>
          <p:spPr>
            <a:xfrm>
              <a:off x="6419851" y="1968116"/>
              <a:ext cx="5132421" cy="802345"/>
            </a:xfrm>
            <a:prstGeom prst="rect">
              <a:avLst/>
            </a:prstGeom>
            <a:noFill/>
          </p:spPr>
          <p:txBody>
            <a:bodyPr wrap="square" rtlCol="0">
              <a:spAutoFit/>
            </a:bodyPr>
            <a:lstStyle/>
            <a:p>
              <a:pPr algn="ctr" defTabSz="914460" eaLnBrk="0" hangingPunct="0">
                <a:lnSpc>
                  <a:spcPts val="1467"/>
                </a:lnSpc>
              </a:pPr>
              <a:r>
                <a:rPr lang="en-US" sz="1467" b="1" dirty="0">
                  <a:solidFill>
                    <a:srgbClr val="0C0C0C"/>
                  </a:solidFill>
                  <a:cs typeface="Arial" pitchFamily="-111" charset="-52"/>
                </a:rPr>
                <a:t>Lack of standardization is hindering Ethernet growth.  This gets worse as more customers demand Ethernet.  Solution is getting the industry to use the MEF standard (ENNI)</a:t>
              </a:r>
              <a:endParaRPr lang="en-US" sz="1067" b="1" dirty="0">
                <a:solidFill>
                  <a:srgbClr val="0C0C0C"/>
                </a:solidFill>
                <a:cs typeface="Arial" pitchFamily="-111" charset="-52"/>
              </a:endParaRPr>
            </a:p>
          </p:txBody>
        </p:sp>
        <p:grpSp>
          <p:nvGrpSpPr>
            <p:cNvPr id="165" name="Group 164"/>
            <p:cNvGrpSpPr/>
            <p:nvPr/>
          </p:nvGrpSpPr>
          <p:grpSpPr>
            <a:xfrm>
              <a:off x="6463361" y="2823194"/>
              <a:ext cx="5109143" cy="3519244"/>
              <a:chOff x="6205079" y="3122739"/>
              <a:chExt cx="4560522" cy="2949459"/>
            </a:xfrm>
          </p:grpSpPr>
          <p:pic>
            <p:nvPicPr>
              <p:cNvPr id="166" name="Picture 8" descr="NetworkCloud_25"/>
              <p:cNvPicPr>
                <a:picLocks noChangeAspect="1" noChangeArrowheads="1"/>
              </p:cNvPicPr>
              <p:nvPr/>
            </p:nvPicPr>
            <p:blipFill>
              <a:blip r:embed="rId3"/>
              <a:srcRect/>
              <a:stretch>
                <a:fillRect/>
              </a:stretch>
            </p:blipFill>
            <p:spPr bwMode="gray">
              <a:xfrm>
                <a:off x="7644767" y="3122739"/>
                <a:ext cx="1600199" cy="914399"/>
              </a:xfrm>
              <a:prstGeom prst="rect">
                <a:avLst/>
              </a:prstGeom>
              <a:noFill/>
              <a:ln w="9525">
                <a:noFill/>
                <a:miter lim="800000"/>
                <a:headEnd/>
                <a:tailEnd/>
              </a:ln>
            </p:spPr>
          </p:pic>
          <p:sp>
            <p:nvSpPr>
              <p:cNvPr id="167" name="TextBox 166"/>
              <p:cNvSpPr txBox="1"/>
              <p:nvPr/>
            </p:nvSpPr>
            <p:spPr>
              <a:xfrm>
                <a:off x="7806923" y="3256323"/>
                <a:ext cx="1249394" cy="520292"/>
              </a:xfrm>
              <a:prstGeom prst="rect">
                <a:avLst/>
              </a:prstGeom>
              <a:noFill/>
            </p:spPr>
            <p:txBody>
              <a:bodyPr wrap="square" rtlCol="0">
                <a:spAutoFit/>
              </a:bodyPr>
              <a:lstStyle/>
              <a:p>
                <a:pPr algn="ctr" defTabSz="914460">
                  <a:defRPr/>
                </a:pPr>
                <a:r>
                  <a:rPr lang="en-US" sz="1400" b="1" kern="0" dirty="0">
                    <a:solidFill>
                      <a:sysClr val="windowText" lastClr="000000"/>
                    </a:solidFill>
                    <a:latin typeface="Verdana" pitchFamily="-111" charset="0"/>
                    <a:cs typeface="Arial" pitchFamily="-111" charset="-52"/>
                  </a:rPr>
                  <a:t>AT&amp;T </a:t>
                </a:r>
              </a:p>
              <a:p>
                <a:pPr algn="ctr" defTabSz="914460">
                  <a:defRPr/>
                </a:pPr>
                <a:r>
                  <a:rPr lang="en-US" sz="1400" b="1" kern="0" dirty="0">
                    <a:solidFill>
                      <a:sysClr val="windowText" lastClr="000000"/>
                    </a:solidFill>
                    <a:latin typeface="Verdana" pitchFamily="-111" charset="0"/>
                    <a:cs typeface="Arial" pitchFamily="-111" charset="-52"/>
                  </a:rPr>
                  <a:t>Ethernet</a:t>
                </a:r>
              </a:p>
              <a:p>
                <a:pPr algn="ctr" defTabSz="914460">
                  <a:defRPr/>
                </a:pPr>
                <a:endParaRPr lang="en-US" sz="933" b="1" kern="0" dirty="0">
                  <a:solidFill>
                    <a:sysClr val="windowText" lastClr="000000"/>
                  </a:solidFill>
                  <a:latin typeface="Verdana" pitchFamily="-111" charset="0"/>
                  <a:cs typeface="Arial" pitchFamily="-111" charset="-52"/>
                </a:endParaRPr>
              </a:p>
            </p:txBody>
          </p:sp>
          <p:pic>
            <p:nvPicPr>
              <p:cNvPr id="168" name="Picture 8" descr="NetworkCloud_25"/>
              <p:cNvPicPr>
                <a:picLocks noChangeAspect="1" noChangeArrowheads="1"/>
              </p:cNvPicPr>
              <p:nvPr/>
            </p:nvPicPr>
            <p:blipFill>
              <a:blip r:embed="rId3"/>
              <a:srcRect/>
              <a:stretch>
                <a:fillRect/>
              </a:stretch>
            </p:blipFill>
            <p:spPr bwMode="gray">
              <a:xfrm>
                <a:off x="7732343" y="4980114"/>
                <a:ext cx="1539702" cy="914399"/>
              </a:xfrm>
              <a:prstGeom prst="rect">
                <a:avLst/>
              </a:prstGeom>
              <a:noFill/>
              <a:ln w="9525">
                <a:noFill/>
                <a:miter lim="800000"/>
                <a:headEnd/>
                <a:tailEnd/>
              </a:ln>
            </p:spPr>
          </p:pic>
          <p:sp>
            <p:nvSpPr>
              <p:cNvPr id="169" name="TextBox 168"/>
              <p:cNvSpPr txBox="1"/>
              <p:nvPr/>
            </p:nvSpPr>
            <p:spPr>
              <a:xfrm>
                <a:off x="7846642" y="5255171"/>
                <a:ext cx="1322125" cy="408268"/>
              </a:xfrm>
              <a:prstGeom prst="rect">
                <a:avLst/>
              </a:prstGeom>
              <a:noFill/>
            </p:spPr>
            <p:txBody>
              <a:bodyPr wrap="square" rtlCol="0">
                <a:spAutoFit/>
              </a:bodyPr>
              <a:lstStyle/>
              <a:p>
                <a:pPr algn="ctr" defTabSz="914460">
                  <a:defRPr/>
                </a:pPr>
                <a:r>
                  <a:rPr lang="en-US" sz="1400" b="1" kern="0" dirty="0">
                    <a:solidFill>
                      <a:sysClr val="windowText" lastClr="000000"/>
                    </a:solidFill>
                    <a:latin typeface="Verdana" pitchFamily="-111" charset="0"/>
                    <a:cs typeface="Arial" pitchFamily="-111" charset="-52"/>
                  </a:rPr>
                  <a:t>Verizon</a:t>
                </a:r>
              </a:p>
              <a:p>
                <a:pPr algn="ctr" defTabSz="914460">
                  <a:defRPr/>
                </a:pPr>
                <a:r>
                  <a:rPr lang="en-US" sz="1400" b="1" kern="0" dirty="0">
                    <a:solidFill>
                      <a:sysClr val="windowText" lastClr="000000"/>
                    </a:solidFill>
                    <a:latin typeface="Verdana" pitchFamily="-111" charset="0"/>
                    <a:cs typeface="Arial" pitchFamily="-111" charset="-52"/>
                  </a:rPr>
                  <a:t> Ethernet</a:t>
                </a:r>
              </a:p>
            </p:txBody>
          </p:sp>
          <p:sp>
            <p:nvSpPr>
              <p:cNvPr id="170" name="Oval 169"/>
              <p:cNvSpPr/>
              <p:nvPr/>
            </p:nvSpPr>
            <p:spPr bwMode="auto">
              <a:xfrm>
                <a:off x="8974430" y="3818539"/>
                <a:ext cx="778950" cy="315264"/>
              </a:xfrm>
              <a:prstGeom prst="ellipse">
                <a:avLst/>
              </a:prstGeom>
              <a:solidFill>
                <a:srgbClr val="FFC00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CC</a:t>
                </a:r>
              </a:p>
            </p:txBody>
          </p:sp>
          <p:pic>
            <p:nvPicPr>
              <p:cNvPr id="171" name="Picture 8" descr="NetworkCloud_25"/>
              <p:cNvPicPr>
                <a:picLocks noChangeAspect="1" noChangeArrowheads="1"/>
              </p:cNvPicPr>
              <p:nvPr/>
            </p:nvPicPr>
            <p:blipFill>
              <a:blip r:embed="rId3"/>
              <a:srcRect/>
              <a:stretch>
                <a:fillRect/>
              </a:stretch>
            </p:blipFill>
            <p:spPr bwMode="gray">
              <a:xfrm>
                <a:off x="9037268" y="4065459"/>
                <a:ext cx="1600199" cy="914399"/>
              </a:xfrm>
              <a:prstGeom prst="rect">
                <a:avLst/>
              </a:prstGeom>
              <a:noFill/>
              <a:ln w="9525">
                <a:noFill/>
                <a:miter lim="800000"/>
                <a:headEnd/>
                <a:tailEnd/>
              </a:ln>
            </p:spPr>
          </p:pic>
          <p:sp>
            <p:nvSpPr>
              <p:cNvPr id="172" name="TextBox 171"/>
              <p:cNvSpPr txBox="1"/>
              <p:nvPr/>
            </p:nvSpPr>
            <p:spPr>
              <a:xfrm>
                <a:off x="9228000" y="4203855"/>
                <a:ext cx="1249394" cy="576378"/>
              </a:xfrm>
              <a:prstGeom prst="rect">
                <a:avLst/>
              </a:prstGeom>
              <a:noFill/>
            </p:spPr>
            <p:txBody>
              <a:bodyPr wrap="square" rtlCol="0">
                <a:spAutoFit/>
              </a:bodyPr>
              <a:lstStyle/>
              <a:p>
                <a:pPr algn="ctr" defTabSz="914460">
                  <a:defRPr/>
                </a:pPr>
                <a:r>
                  <a:rPr lang="en-US" sz="1400" b="1" kern="0" dirty="0">
                    <a:solidFill>
                      <a:sysClr val="windowText" lastClr="000000"/>
                    </a:solidFill>
                    <a:latin typeface="Verdana" pitchFamily="-111" charset="0"/>
                    <a:cs typeface="Arial" pitchFamily="-111" charset="-52"/>
                  </a:rPr>
                  <a:t>Century-Link Ethernet </a:t>
                </a:r>
              </a:p>
            </p:txBody>
          </p:sp>
          <p:pic>
            <p:nvPicPr>
              <p:cNvPr id="173" name="Picture 8" descr="NetworkCloud_25"/>
              <p:cNvPicPr>
                <a:picLocks noChangeAspect="1" noChangeArrowheads="1"/>
              </p:cNvPicPr>
              <p:nvPr/>
            </p:nvPicPr>
            <p:blipFill>
              <a:blip r:embed="rId3"/>
              <a:srcRect/>
              <a:stretch>
                <a:fillRect/>
              </a:stretch>
            </p:blipFill>
            <p:spPr bwMode="gray">
              <a:xfrm>
                <a:off x="6275017" y="4054817"/>
                <a:ext cx="1600199" cy="914399"/>
              </a:xfrm>
              <a:prstGeom prst="rect">
                <a:avLst/>
              </a:prstGeom>
              <a:noFill/>
              <a:ln w="9525">
                <a:noFill/>
                <a:miter lim="800000"/>
                <a:headEnd/>
                <a:tailEnd/>
              </a:ln>
            </p:spPr>
          </p:pic>
          <p:sp>
            <p:nvSpPr>
              <p:cNvPr id="174" name="TextBox 173"/>
              <p:cNvSpPr txBox="1"/>
              <p:nvPr/>
            </p:nvSpPr>
            <p:spPr>
              <a:xfrm>
                <a:off x="6384210" y="4275770"/>
                <a:ext cx="1249394" cy="520292"/>
              </a:xfrm>
              <a:prstGeom prst="rect">
                <a:avLst/>
              </a:prstGeom>
              <a:noFill/>
            </p:spPr>
            <p:txBody>
              <a:bodyPr wrap="square" rtlCol="0">
                <a:spAutoFit/>
              </a:bodyPr>
              <a:lstStyle/>
              <a:p>
                <a:pPr algn="ctr" defTabSz="914460">
                  <a:defRPr/>
                </a:pPr>
                <a:r>
                  <a:rPr lang="en-US" sz="1400" b="1" kern="0" dirty="0">
                    <a:solidFill>
                      <a:sysClr val="windowText" lastClr="000000"/>
                    </a:solidFill>
                    <a:latin typeface="Verdana" pitchFamily="-111" charset="0"/>
                    <a:cs typeface="Arial" pitchFamily="-111" charset="-52"/>
                  </a:rPr>
                  <a:t>Frontier Ethernet</a:t>
                </a:r>
                <a:endParaRPr lang="en-US" sz="933" b="1" kern="0" dirty="0">
                  <a:solidFill>
                    <a:sysClr val="windowText" lastClr="000000"/>
                  </a:solidFill>
                  <a:latin typeface="Verdana" pitchFamily="-111" charset="0"/>
                  <a:cs typeface="Arial" pitchFamily="-111" charset="-52"/>
                </a:endParaRPr>
              </a:p>
              <a:p>
                <a:pPr algn="ctr" defTabSz="914460">
                  <a:defRPr/>
                </a:pPr>
                <a:endParaRPr lang="en-US" sz="933" b="1" kern="0" dirty="0">
                  <a:solidFill>
                    <a:sysClr val="windowText" lastClr="000000"/>
                  </a:solidFill>
                  <a:latin typeface="Verdana" pitchFamily="-111" charset="0"/>
                  <a:cs typeface="Arial" pitchFamily="-111" charset="-52"/>
                </a:endParaRPr>
              </a:p>
            </p:txBody>
          </p:sp>
          <p:sp>
            <p:nvSpPr>
              <p:cNvPr id="175" name="Oval 174"/>
              <p:cNvSpPr/>
              <p:nvPr/>
            </p:nvSpPr>
            <p:spPr bwMode="auto">
              <a:xfrm>
                <a:off x="8977807" y="4834217"/>
                <a:ext cx="778950" cy="315264"/>
              </a:xfrm>
              <a:prstGeom prst="ellipse">
                <a:avLst/>
              </a:prstGeom>
              <a:solidFill>
                <a:srgbClr val="40403E">
                  <a:lumMod val="50000"/>
                </a:srgbClr>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defRPr/>
                </a:pPr>
                <a:r>
                  <a:rPr lang="en-US" sz="1067" b="1" kern="0" dirty="0">
                    <a:solidFill>
                      <a:schemeClr val="bg1"/>
                    </a:solidFill>
                    <a:latin typeface="Verdana" pitchFamily="-111" charset="0"/>
                    <a:ea typeface="Arial" pitchFamily="-111" charset="-52"/>
                    <a:cs typeface="Arial" pitchFamily="-111" charset="-52"/>
                  </a:rPr>
                  <a:t>CC</a:t>
                </a:r>
              </a:p>
            </p:txBody>
          </p:sp>
          <p:cxnSp>
            <p:nvCxnSpPr>
              <p:cNvPr id="176" name="Straight Arrow Connector 175"/>
              <p:cNvCxnSpPr/>
              <p:nvPr/>
            </p:nvCxnSpPr>
            <p:spPr>
              <a:xfrm flipH="1">
                <a:off x="7523830" y="3747786"/>
                <a:ext cx="588474" cy="630880"/>
              </a:xfrm>
              <a:prstGeom prst="straightConnector1">
                <a:avLst/>
              </a:prstGeom>
              <a:noFill/>
              <a:ln w="41275" cap="flat" cmpd="sng" algn="ctr">
                <a:solidFill>
                  <a:srgbClr val="00B050"/>
                </a:solidFill>
                <a:prstDash val="sysDot"/>
                <a:headEnd type="triangle" w="med" len="med"/>
                <a:tailEnd type="triangle" w="med" len="med"/>
              </a:ln>
              <a:effectLst>
                <a:outerShdw blurRad="40000" dist="20000" dir="5400000" rotWithShape="0">
                  <a:srgbClr val="000000">
                    <a:alpha val="38000"/>
                  </a:srgbClr>
                </a:outerShdw>
              </a:effectLst>
            </p:spPr>
          </p:cxnSp>
          <p:cxnSp>
            <p:nvCxnSpPr>
              <p:cNvPr id="177" name="Straight Arrow Connector 176"/>
              <p:cNvCxnSpPr/>
              <p:nvPr/>
            </p:nvCxnSpPr>
            <p:spPr>
              <a:xfrm>
                <a:off x="8786905" y="3766836"/>
                <a:ext cx="640887" cy="564205"/>
              </a:xfrm>
              <a:prstGeom prst="straightConnector1">
                <a:avLst/>
              </a:prstGeom>
              <a:noFill/>
              <a:ln w="41275" cap="flat" cmpd="sng" algn="ctr">
                <a:solidFill>
                  <a:srgbClr val="FFC000"/>
                </a:solidFill>
                <a:prstDash val="sysDot"/>
                <a:headEnd type="triangle" w="med" len="med"/>
                <a:tailEnd type="triangle" w="med" len="med"/>
              </a:ln>
              <a:effectLst>
                <a:outerShdw blurRad="40000" dist="20000" dir="5400000" rotWithShape="0">
                  <a:srgbClr val="000000">
                    <a:alpha val="38000"/>
                  </a:srgbClr>
                </a:outerShdw>
              </a:effectLst>
            </p:spPr>
          </p:cxnSp>
          <p:cxnSp>
            <p:nvCxnSpPr>
              <p:cNvPr id="178" name="Straight Arrow Connector 177"/>
              <p:cNvCxnSpPr/>
              <p:nvPr/>
            </p:nvCxnSpPr>
            <p:spPr>
              <a:xfrm flipH="1">
                <a:off x="8839318" y="4596883"/>
                <a:ext cx="588474" cy="630880"/>
              </a:xfrm>
              <a:prstGeom prst="straightConnector1">
                <a:avLst/>
              </a:prstGeom>
              <a:noFill/>
              <a:ln w="41275" cap="flat" cmpd="sng" algn="ctr">
                <a:solidFill>
                  <a:srgbClr val="40403E">
                    <a:lumMod val="50000"/>
                  </a:srgbClr>
                </a:solidFill>
                <a:prstDash val="sysDot"/>
                <a:headEnd type="triangle" w="med" len="med"/>
                <a:tailEnd type="triangle" w="med" len="med"/>
              </a:ln>
              <a:effectLst>
                <a:outerShdw blurRad="40000" dist="20000" dir="5400000" rotWithShape="0">
                  <a:srgbClr val="000000">
                    <a:alpha val="38000"/>
                  </a:srgbClr>
                </a:outerShdw>
              </a:effectLst>
            </p:spPr>
          </p:cxnSp>
          <p:cxnSp>
            <p:nvCxnSpPr>
              <p:cNvPr id="179" name="Straight Arrow Connector 178"/>
              <p:cNvCxnSpPr/>
              <p:nvPr/>
            </p:nvCxnSpPr>
            <p:spPr>
              <a:xfrm flipH="1" flipV="1">
                <a:off x="7420906" y="4756419"/>
                <a:ext cx="764103" cy="424031"/>
              </a:xfrm>
              <a:prstGeom prst="straightConnector1">
                <a:avLst/>
              </a:prstGeom>
              <a:noFill/>
              <a:ln w="41275" cap="flat" cmpd="sng" algn="ctr">
                <a:solidFill>
                  <a:srgbClr val="A99F17"/>
                </a:solidFill>
                <a:prstDash val="sysDot"/>
                <a:headEnd type="triangle" w="med" len="med"/>
                <a:tailEnd type="triangle" w="med" len="med"/>
              </a:ln>
              <a:effectLst>
                <a:outerShdw blurRad="40000" dist="20000" dir="5400000" rotWithShape="0">
                  <a:srgbClr val="000000">
                    <a:alpha val="38000"/>
                  </a:srgbClr>
                </a:outerShdw>
              </a:effectLst>
            </p:spPr>
          </p:cxnSp>
          <p:cxnSp>
            <p:nvCxnSpPr>
              <p:cNvPr id="180" name="Straight Arrow Connector 179"/>
              <p:cNvCxnSpPr/>
              <p:nvPr/>
            </p:nvCxnSpPr>
            <p:spPr>
              <a:xfrm flipV="1">
                <a:off x="7523830" y="4545191"/>
                <a:ext cx="1774421" cy="1"/>
              </a:xfrm>
              <a:prstGeom prst="straightConnector1">
                <a:avLst/>
              </a:prstGeom>
              <a:noFill/>
              <a:ln w="41275" cap="flat" cmpd="sng" algn="ctr">
                <a:solidFill>
                  <a:srgbClr val="40403E">
                    <a:lumMod val="60000"/>
                    <a:lumOff val="40000"/>
                  </a:srgbClr>
                </a:solidFill>
                <a:prstDash val="sysDot"/>
                <a:headEnd type="triangle" w="med" len="med"/>
                <a:tailEnd type="triangle" w="med" len="med"/>
              </a:ln>
              <a:effectLst>
                <a:outerShdw blurRad="40000" dist="20000" dir="5400000" rotWithShape="0">
                  <a:srgbClr val="000000">
                    <a:alpha val="38000"/>
                  </a:srgbClr>
                </a:outerShdw>
              </a:effectLst>
            </p:spPr>
          </p:cxnSp>
          <p:sp>
            <p:nvSpPr>
              <p:cNvPr id="181" name="Freeform 180"/>
              <p:cNvSpPr/>
              <p:nvPr/>
            </p:nvSpPr>
            <p:spPr>
              <a:xfrm>
                <a:off x="8475292" y="3873308"/>
                <a:ext cx="448674" cy="1247775"/>
              </a:xfrm>
              <a:custGeom>
                <a:avLst/>
                <a:gdLst>
                  <a:gd name="connsiteX0" fmla="*/ 19050 w 448674"/>
                  <a:gd name="connsiteY0" fmla="*/ 1247775 h 1247775"/>
                  <a:gd name="connsiteX1" fmla="*/ 447675 w 448674"/>
                  <a:gd name="connsiteY1" fmla="*/ 809625 h 1247775"/>
                  <a:gd name="connsiteX2" fmla="*/ 133350 w 448674"/>
                  <a:gd name="connsiteY2" fmla="*/ 419100 h 1247775"/>
                  <a:gd name="connsiteX3" fmla="*/ 0 w 448674"/>
                  <a:gd name="connsiteY3" fmla="*/ 0 h 1247775"/>
                </a:gdLst>
                <a:ahLst/>
                <a:cxnLst>
                  <a:cxn ang="0">
                    <a:pos x="connsiteX0" y="connsiteY0"/>
                  </a:cxn>
                  <a:cxn ang="0">
                    <a:pos x="connsiteX1" y="connsiteY1"/>
                  </a:cxn>
                  <a:cxn ang="0">
                    <a:pos x="connsiteX2" y="connsiteY2"/>
                  </a:cxn>
                  <a:cxn ang="0">
                    <a:pos x="connsiteX3" y="connsiteY3"/>
                  </a:cxn>
                </a:cxnLst>
                <a:rect l="l" t="t" r="r" b="b"/>
                <a:pathLst>
                  <a:path w="448674" h="1247775">
                    <a:moveTo>
                      <a:pt x="19050" y="1247775"/>
                    </a:moveTo>
                    <a:cubicBezTo>
                      <a:pt x="223837" y="1097756"/>
                      <a:pt x="428625" y="947737"/>
                      <a:pt x="447675" y="809625"/>
                    </a:cubicBezTo>
                    <a:cubicBezTo>
                      <a:pt x="466725" y="671513"/>
                      <a:pt x="207962" y="554037"/>
                      <a:pt x="133350" y="419100"/>
                    </a:cubicBezTo>
                    <a:cubicBezTo>
                      <a:pt x="58738" y="284163"/>
                      <a:pt x="29369" y="142081"/>
                      <a:pt x="0" y="0"/>
                    </a:cubicBezTo>
                  </a:path>
                </a:pathLst>
              </a:custGeom>
              <a:noFill/>
              <a:ln w="41275" cap="flat" cmpd="sng" algn="ctr">
                <a:solidFill>
                  <a:srgbClr val="1B256A">
                    <a:lumMod val="40000"/>
                    <a:lumOff val="60000"/>
                  </a:srgbClr>
                </a:solidFill>
                <a:prstDash val="sysDot"/>
                <a:headEnd type="triangle"/>
                <a:tailEnd type="triangle"/>
              </a:ln>
              <a:effectLst>
                <a:outerShdw blurRad="40000" dist="23000" dir="5400000" rotWithShape="0">
                  <a:srgbClr val="000000">
                    <a:alpha val="35000"/>
                  </a:srgbClr>
                </a:outerShdw>
              </a:effectLst>
            </p:spPr>
            <p:txBody>
              <a:bodyPr rtlCol="0" anchor="ctr"/>
              <a:lstStyle/>
              <a:p>
                <a:pPr algn="ctr" defTabSz="914460">
                  <a:defRPr/>
                </a:pPr>
                <a:endParaRPr lang="en-US" sz="2400" kern="0" dirty="0">
                  <a:solidFill>
                    <a:prstClr val="white"/>
                  </a:solidFill>
                  <a:latin typeface="Calibri"/>
                </a:endParaRPr>
              </a:p>
            </p:txBody>
          </p:sp>
          <p:sp>
            <p:nvSpPr>
              <p:cNvPr id="182" name="Oval 181"/>
              <p:cNvSpPr/>
              <p:nvPr/>
            </p:nvSpPr>
            <p:spPr bwMode="auto">
              <a:xfrm>
                <a:off x="6205079" y="5756934"/>
                <a:ext cx="822563" cy="315264"/>
              </a:xfrm>
              <a:prstGeom prst="ellipse">
                <a:avLst/>
              </a:prstGeom>
              <a:solidFill>
                <a:srgbClr val="00B05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CC</a:t>
                </a:r>
              </a:p>
            </p:txBody>
          </p:sp>
          <p:sp>
            <p:nvSpPr>
              <p:cNvPr id="183" name="TextBox 182"/>
              <p:cNvSpPr txBox="1"/>
              <p:nvPr/>
            </p:nvSpPr>
            <p:spPr>
              <a:xfrm>
                <a:off x="6950664" y="5804769"/>
                <a:ext cx="3814937" cy="232103"/>
              </a:xfrm>
              <a:prstGeom prst="rect">
                <a:avLst/>
              </a:prstGeom>
              <a:noFill/>
            </p:spPr>
            <p:txBody>
              <a:bodyPr wrap="square" rtlCol="0">
                <a:spAutoFit/>
              </a:bodyPr>
              <a:lstStyle/>
              <a:p>
                <a:pPr defTabSz="914460">
                  <a:defRPr/>
                </a:pPr>
                <a:r>
                  <a:rPr lang="en-US" sz="1333" b="1" kern="0" dirty="0">
                    <a:solidFill>
                      <a:srgbClr val="1B256A"/>
                    </a:solidFill>
                  </a:rPr>
                  <a:t>= Non-Standard Ethernet Collector Circuit </a:t>
                </a:r>
              </a:p>
            </p:txBody>
          </p:sp>
          <p:sp>
            <p:nvSpPr>
              <p:cNvPr id="184" name="Oval 183"/>
              <p:cNvSpPr/>
              <p:nvPr/>
            </p:nvSpPr>
            <p:spPr bwMode="auto">
              <a:xfrm>
                <a:off x="8165959" y="4081725"/>
                <a:ext cx="778950" cy="315264"/>
              </a:xfrm>
              <a:prstGeom prst="ellipse">
                <a:avLst/>
              </a:prstGeom>
              <a:solidFill>
                <a:srgbClr val="1B256A">
                  <a:lumMod val="40000"/>
                  <a:lumOff val="60000"/>
                </a:srgbClr>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defRPr/>
                </a:pPr>
                <a:r>
                  <a:rPr lang="en-US" sz="1067" b="1" kern="0" dirty="0">
                    <a:solidFill>
                      <a:schemeClr val="bg1"/>
                    </a:solidFill>
                    <a:latin typeface="Verdana" pitchFamily="-111" charset="0"/>
                    <a:ea typeface="Arial" pitchFamily="-111" charset="-52"/>
                    <a:cs typeface="Arial" pitchFamily="-111" charset="-52"/>
                  </a:rPr>
                  <a:t>CC</a:t>
                </a:r>
              </a:p>
            </p:txBody>
          </p:sp>
          <p:sp>
            <p:nvSpPr>
              <p:cNvPr id="185" name="Oval 184"/>
              <p:cNvSpPr/>
              <p:nvPr/>
            </p:nvSpPr>
            <p:spPr bwMode="auto">
              <a:xfrm>
                <a:off x="8179381" y="4507091"/>
                <a:ext cx="778950" cy="315264"/>
              </a:xfrm>
              <a:prstGeom prst="ellipse">
                <a:avLst/>
              </a:prstGeom>
              <a:solidFill>
                <a:sysClr val="window" lastClr="FFFFFF">
                  <a:lumMod val="50000"/>
                </a:sysClr>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defRPr/>
                </a:pPr>
                <a:r>
                  <a:rPr lang="en-US" sz="1067" b="1" kern="0" dirty="0">
                    <a:solidFill>
                      <a:schemeClr val="bg1"/>
                    </a:solidFill>
                    <a:latin typeface="Verdana" pitchFamily="-111" charset="0"/>
                    <a:ea typeface="Arial" pitchFamily="-111" charset="-52"/>
                    <a:cs typeface="Arial" pitchFamily="-111" charset="-52"/>
                  </a:rPr>
                  <a:t>CC</a:t>
                </a:r>
              </a:p>
            </p:txBody>
          </p:sp>
          <p:sp>
            <p:nvSpPr>
              <p:cNvPr id="186" name="Oval 185"/>
              <p:cNvSpPr/>
              <p:nvPr/>
            </p:nvSpPr>
            <p:spPr bwMode="auto">
              <a:xfrm>
                <a:off x="7400005" y="3818539"/>
                <a:ext cx="778950" cy="315264"/>
              </a:xfrm>
              <a:prstGeom prst="ellipse">
                <a:avLst/>
              </a:prstGeom>
              <a:solidFill>
                <a:srgbClr val="00B05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CC</a:t>
                </a:r>
              </a:p>
            </p:txBody>
          </p:sp>
          <p:sp>
            <p:nvSpPr>
              <p:cNvPr id="187" name="Oval 186"/>
              <p:cNvSpPr/>
              <p:nvPr/>
            </p:nvSpPr>
            <p:spPr bwMode="auto">
              <a:xfrm>
                <a:off x="7400003" y="4834216"/>
                <a:ext cx="778950" cy="315264"/>
              </a:xfrm>
              <a:prstGeom prst="ellipse">
                <a:avLst/>
              </a:prstGeom>
              <a:solidFill>
                <a:srgbClr val="A99F17"/>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CC</a:t>
                </a:r>
              </a:p>
            </p:txBody>
          </p:sp>
        </p:grpSp>
      </p:grpSp>
      <p:sp>
        <p:nvSpPr>
          <p:cNvPr id="188" name="TextBox 187"/>
          <p:cNvSpPr txBox="1"/>
          <p:nvPr/>
        </p:nvSpPr>
        <p:spPr>
          <a:xfrm>
            <a:off x="4210938" y="1135152"/>
            <a:ext cx="3776965" cy="748805"/>
          </a:xfrm>
          <a:prstGeom prst="rect">
            <a:avLst/>
          </a:prstGeom>
          <a:solidFill>
            <a:srgbClr val="00B050"/>
          </a:solidFill>
        </p:spPr>
        <p:txBody>
          <a:bodyPr wrap="square" lIns="91448" tIns="45725" rIns="91448" bIns="45725" rtlCol="0" anchor="ctr" anchorCtr="0">
            <a:spAutoFit/>
          </a:bodyPr>
          <a:lstStyle/>
          <a:p>
            <a:pPr algn="ctr" defTabSz="914460">
              <a:spcAft>
                <a:spcPts val="600"/>
              </a:spcAft>
              <a:defRPr/>
            </a:pPr>
            <a:r>
              <a:rPr lang="en-US" sz="2133" b="1" kern="0" dirty="0">
                <a:solidFill>
                  <a:prstClr val="white"/>
                </a:solidFill>
              </a:rPr>
              <a:t>Current Ethernet Interconnection Capability</a:t>
            </a:r>
            <a:endParaRPr lang="en-US" sz="1400" b="1" kern="0" dirty="0">
              <a:solidFill>
                <a:prstClr val="white"/>
              </a:solidFill>
            </a:endParaRPr>
          </a:p>
        </p:txBody>
      </p:sp>
      <p:grpSp>
        <p:nvGrpSpPr>
          <p:cNvPr id="189" name="Group 188"/>
          <p:cNvGrpSpPr/>
          <p:nvPr/>
        </p:nvGrpSpPr>
        <p:grpSpPr>
          <a:xfrm>
            <a:off x="66561" y="1884022"/>
            <a:ext cx="3987788" cy="4653734"/>
            <a:chOff x="464020" y="1960705"/>
            <a:chExt cx="5127155" cy="4409420"/>
          </a:xfrm>
        </p:grpSpPr>
        <p:sp>
          <p:nvSpPr>
            <p:cNvPr id="190" name="TextBox 189"/>
            <p:cNvSpPr txBox="1"/>
            <p:nvPr/>
          </p:nvSpPr>
          <p:spPr>
            <a:xfrm>
              <a:off x="542317" y="1960705"/>
              <a:ext cx="4891765" cy="816532"/>
            </a:xfrm>
            <a:prstGeom prst="rect">
              <a:avLst/>
            </a:prstGeom>
            <a:noFill/>
          </p:spPr>
          <p:txBody>
            <a:bodyPr wrap="square" rtlCol="0">
              <a:spAutoFit/>
            </a:bodyPr>
            <a:lstStyle/>
            <a:p>
              <a:pPr algn="ctr" defTabSz="914460" eaLnBrk="0" hangingPunct="0">
                <a:lnSpc>
                  <a:spcPts val="1467"/>
                </a:lnSpc>
              </a:pPr>
              <a:r>
                <a:rPr lang="en-US" sz="1467" b="1" dirty="0">
                  <a:solidFill>
                    <a:srgbClr val="0C0C0C"/>
                  </a:solidFill>
                  <a:cs typeface="Arial" pitchFamily="-111" charset="-52"/>
                </a:rPr>
                <a:t>Standardized TDM Meet Points enabled mass scalability of Private Lines (T1) and were the foundation of the Internet and the digital explosion (~1990-2010) </a:t>
              </a:r>
              <a:endParaRPr lang="en-US" sz="1067" b="1" dirty="0">
                <a:solidFill>
                  <a:srgbClr val="0C0C0C"/>
                </a:solidFill>
                <a:cs typeface="Arial" pitchFamily="-111" charset="-52"/>
              </a:endParaRPr>
            </a:p>
          </p:txBody>
        </p:sp>
        <p:grpSp>
          <p:nvGrpSpPr>
            <p:cNvPr id="191" name="Group 190"/>
            <p:cNvGrpSpPr/>
            <p:nvPr/>
          </p:nvGrpSpPr>
          <p:grpSpPr>
            <a:xfrm>
              <a:off x="464020" y="2819400"/>
              <a:ext cx="5127155" cy="3550725"/>
              <a:chOff x="1503176" y="3122739"/>
              <a:chExt cx="4476566" cy="2976742"/>
            </a:xfrm>
          </p:grpSpPr>
          <p:pic>
            <p:nvPicPr>
              <p:cNvPr id="192" name="Picture 8" descr="NetworkCloud_25"/>
              <p:cNvPicPr>
                <a:picLocks noChangeAspect="1" noChangeArrowheads="1"/>
              </p:cNvPicPr>
              <p:nvPr/>
            </p:nvPicPr>
            <p:blipFill>
              <a:blip r:embed="rId3"/>
              <a:srcRect/>
              <a:stretch>
                <a:fillRect/>
              </a:stretch>
            </p:blipFill>
            <p:spPr bwMode="gray">
              <a:xfrm>
                <a:off x="2987042" y="3122739"/>
                <a:ext cx="1600199" cy="914399"/>
              </a:xfrm>
              <a:prstGeom prst="rect">
                <a:avLst/>
              </a:prstGeom>
              <a:noFill/>
              <a:ln w="9525">
                <a:noFill/>
                <a:miter lim="800000"/>
                <a:headEnd/>
                <a:tailEnd/>
              </a:ln>
            </p:spPr>
          </p:pic>
          <p:sp>
            <p:nvSpPr>
              <p:cNvPr id="193" name="TextBox 192"/>
              <p:cNvSpPr txBox="1"/>
              <p:nvPr/>
            </p:nvSpPr>
            <p:spPr>
              <a:xfrm>
                <a:off x="3226904" y="3243546"/>
                <a:ext cx="1137473" cy="415612"/>
              </a:xfrm>
              <a:prstGeom prst="rect">
                <a:avLst/>
              </a:prstGeom>
              <a:noFill/>
            </p:spPr>
            <p:txBody>
              <a:bodyPr wrap="square" rtlCol="0">
                <a:spAutoFit/>
              </a:bodyPr>
              <a:lstStyle/>
              <a:p>
                <a:pPr algn="ctr" defTabSz="914460">
                  <a:defRPr/>
                </a:pPr>
                <a:r>
                  <a:rPr lang="en-US" sz="1400" b="1" kern="0" dirty="0">
                    <a:solidFill>
                      <a:sysClr val="windowText" lastClr="000000"/>
                    </a:solidFill>
                    <a:latin typeface="Verdana" pitchFamily="-111" charset="0"/>
                    <a:cs typeface="Arial" pitchFamily="-111" charset="-52"/>
                  </a:rPr>
                  <a:t>AT&amp;T TDM</a:t>
                </a:r>
              </a:p>
            </p:txBody>
          </p:sp>
          <p:pic>
            <p:nvPicPr>
              <p:cNvPr id="194" name="Picture 8" descr="NetworkCloud_25"/>
              <p:cNvPicPr>
                <a:picLocks noChangeAspect="1" noChangeArrowheads="1"/>
              </p:cNvPicPr>
              <p:nvPr/>
            </p:nvPicPr>
            <p:blipFill>
              <a:blip r:embed="rId3"/>
              <a:srcRect/>
              <a:stretch>
                <a:fillRect/>
              </a:stretch>
            </p:blipFill>
            <p:spPr bwMode="gray">
              <a:xfrm>
                <a:off x="3074618" y="4980114"/>
                <a:ext cx="1539702" cy="914399"/>
              </a:xfrm>
              <a:prstGeom prst="rect">
                <a:avLst/>
              </a:prstGeom>
              <a:noFill/>
              <a:ln w="9525">
                <a:noFill/>
                <a:miter lim="800000"/>
                <a:headEnd/>
                <a:tailEnd/>
              </a:ln>
            </p:spPr>
          </p:pic>
          <p:sp>
            <p:nvSpPr>
              <p:cNvPr id="195" name="TextBox 194"/>
              <p:cNvSpPr txBox="1"/>
              <p:nvPr/>
            </p:nvSpPr>
            <p:spPr>
              <a:xfrm>
                <a:off x="3188916" y="5208745"/>
                <a:ext cx="1322124" cy="415612"/>
              </a:xfrm>
              <a:prstGeom prst="rect">
                <a:avLst/>
              </a:prstGeom>
              <a:noFill/>
            </p:spPr>
            <p:txBody>
              <a:bodyPr wrap="square" rtlCol="0">
                <a:spAutoFit/>
              </a:bodyPr>
              <a:lstStyle/>
              <a:p>
                <a:pPr algn="ctr" defTabSz="914460">
                  <a:defRPr/>
                </a:pPr>
                <a:r>
                  <a:rPr lang="en-US" sz="1400" b="1" kern="0" dirty="0">
                    <a:solidFill>
                      <a:sysClr val="windowText" lastClr="000000"/>
                    </a:solidFill>
                    <a:latin typeface="Verdana" pitchFamily="-111" charset="0"/>
                    <a:cs typeface="Arial" pitchFamily="-111" charset="-52"/>
                  </a:rPr>
                  <a:t>Verizon TDM</a:t>
                </a:r>
              </a:p>
            </p:txBody>
          </p:sp>
          <p:pic>
            <p:nvPicPr>
              <p:cNvPr id="196" name="Picture 8" descr="NetworkCloud_25"/>
              <p:cNvPicPr>
                <a:picLocks noChangeAspect="1" noChangeArrowheads="1"/>
              </p:cNvPicPr>
              <p:nvPr/>
            </p:nvPicPr>
            <p:blipFill>
              <a:blip r:embed="rId3"/>
              <a:srcRect/>
              <a:stretch>
                <a:fillRect/>
              </a:stretch>
            </p:blipFill>
            <p:spPr bwMode="gray">
              <a:xfrm>
                <a:off x="4379543" y="4065459"/>
                <a:ext cx="1600199" cy="914399"/>
              </a:xfrm>
              <a:prstGeom prst="rect">
                <a:avLst/>
              </a:prstGeom>
              <a:noFill/>
              <a:ln w="9525">
                <a:noFill/>
                <a:miter lim="800000"/>
                <a:headEnd/>
                <a:tailEnd/>
              </a:ln>
            </p:spPr>
          </p:pic>
          <p:sp>
            <p:nvSpPr>
              <p:cNvPr id="197" name="TextBox 196"/>
              <p:cNvSpPr txBox="1"/>
              <p:nvPr/>
            </p:nvSpPr>
            <p:spPr>
              <a:xfrm>
                <a:off x="4604491" y="4210477"/>
                <a:ext cx="1249394" cy="415612"/>
              </a:xfrm>
              <a:prstGeom prst="rect">
                <a:avLst/>
              </a:prstGeom>
              <a:noFill/>
            </p:spPr>
            <p:txBody>
              <a:bodyPr wrap="square" rtlCol="0">
                <a:spAutoFit/>
              </a:bodyPr>
              <a:lstStyle/>
              <a:p>
                <a:pPr algn="ctr" defTabSz="914460">
                  <a:defRPr/>
                </a:pPr>
                <a:r>
                  <a:rPr lang="en-US" sz="1400" b="1" kern="0" dirty="0">
                    <a:solidFill>
                      <a:sysClr val="windowText" lastClr="000000"/>
                    </a:solidFill>
                    <a:latin typeface="Verdana" pitchFamily="-111" charset="0"/>
                    <a:cs typeface="Arial" pitchFamily="-111" charset="-52"/>
                  </a:rPr>
                  <a:t>Century-Link TDM</a:t>
                </a:r>
              </a:p>
            </p:txBody>
          </p:sp>
          <p:pic>
            <p:nvPicPr>
              <p:cNvPr id="198" name="Picture 8" descr="NetworkCloud_25"/>
              <p:cNvPicPr>
                <a:picLocks noChangeAspect="1" noChangeArrowheads="1"/>
              </p:cNvPicPr>
              <p:nvPr/>
            </p:nvPicPr>
            <p:blipFill>
              <a:blip r:embed="rId3"/>
              <a:srcRect/>
              <a:stretch>
                <a:fillRect/>
              </a:stretch>
            </p:blipFill>
            <p:spPr bwMode="gray">
              <a:xfrm>
                <a:off x="1617292" y="4054817"/>
                <a:ext cx="1600199" cy="914399"/>
              </a:xfrm>
              <a:prstGeom prst="rect">
                <a:avLst/>
              </a:prstGeom>
              <a:noFill/>
              <a:ln w="9525">
                <a:noFill/>
                <a:miter lim="800000"/>
                <a:headEnd/>
                <a:tailEnd/>
              </a:ln>
            </p:spPr>
          </p:pic>
          <p:sp>
            <p:nvSpPr>
              <p:cNvPr id="199" name="TextBox 198"/>
              <p:cNvSpPr txBox="1"/>
              <p:nvPr/>
            </p:nvSpPr>
            <p:spPr>
              <a:xfrm>
                <a:off x="1716781" y="4232117"/>
                <a:ext cx="1249394" cy="415612"/>
              </a:xfrm>
              <a:prstGeom prst="rect">
                <a:avLst/>
              </a:prstGeom>
              <a:noFill/>
            </p:spPr>
            <p:txBody>
              <a:bodyPr wrap="square" rtlCol="0">
                <a:spAutoFit/>
              </a:bodyPr>
              <a:lstStyle/>
              <a:p>
                <a:pPr algn="ctr" defTabSz="914460">
                  <a:defRPr/>
                </a:pPr>
                <a:r>
                  <a:rPr lang="en-US" sz="1400" b="1" kern="0" dirty="0">
                    <a:solidFill>
                      <a:sysClr val="windowText" lastClr="000000"/>
                    </a:solidFill>
                    <a:latin typeface="Verdana" pitchFamily="-111" charset="0"/>
                    <a:cs typeface="Arial" pitchFamily="-111" charset="-52"/>
                  </a:rPr>
                  <a:t>Frontier TDM</a:t>
                </a:r>
              </a:p>
            </p:txBody>
          </p:sp>
          <p:cxnSp>
            <p:nvCxnSpPr>
              <p:cNvPr id="200" name="Straight Arrow Connector 199"/>
              <p:cNvCxnSpPr/>
              <p:nvPr/>
            </p:nvCxnSpPr>
            <p:spPr>
              <a:xfrm flipH="1">
                <a:off x="2866105" y="3747786"/>
                <a:ext cx="588474" cy="630880"/>
              </a:xfrm>
              <a:prstGeom prst="straightConnector1">
                <a:avLst/>
              </a:prstGeom>
              <a:noFill/>
              <a:ln w="41275" cap="flat" cmpd="sng" algn="ctr">
                <a:solidFill>
                  <a:srgbClr val="102267"/>
                </a:solidFill>
                <a:prstDash val="sysDot"/>
                <a:headEnd type="triangle" w="med" len="med"/>
                <a:tailEnd type="triangle" w="med" len="med"/>
              </a:ln>
              <a:effectLst>
                <a:outerShdw blurRad="40000" dist="20000" dir="5400000" rotWithShape="0">
                  <a:srgbClr val="000000">
                    <a:alpha val="38000"/>
                  </a:srgbClr>
                </a:outerShdw>
              </a:effectLst>
            </p:spPr>
          </p:cxnSp>
          <p:cxnSp>
            <p:nvCxnSpPr>
              <p:cNvPr id="201" name="Straight Arrow Connector 200"/>
              <p:cNvCxnSpPr/>
              <p:nvPr/>
            </p:nvCxnSpPr>
            <p:spPr>
              <a:xfrm>
                <a:off x="4129180" y="3766836"/>
                <a:ext cx="640887" cy="564205"/>
              </a:xfrm>
              <a:prstGeom prst="straightConnector1">
                <a:avLst/>
              </a:prstGeom>
              <a:noFill/>
              <a:ln w="41275" cap="flat" cmpd="sng" algn="ctr">
                <a:solidFill>
                  <a:srgbClr val="102267"/>
                </a:solidFill>
                <a:prstDash val="sysDot"/>
                <a:headEnd type="triangle" w="med" len="med"/>
                <a:tailEnd type="triangle" w="med" len="med"/>
              </a:ln>
              <a:effectLst>
                <a:outerShdw blurRad="40000" dist="20000" dir="5400000" rotWithShape="0">
                  <a:srgbClr val="000000">
                    <a:alpha val="38000"/>
                  </a:srgbClr>
                </a:outerShdw>
              </a:effectLst>
            </p:spPr>
          </p:cxnSp>
          <p:cxnSp>
            <p:nvCxnSpPr>
              <p:cNvPr id="202" name="Straight Arrow Connector 201"/>
              <p:cNvCxnSpPr/>
              <p:nvPr/>
            </p:nvCxnSpPr>
            <p:spPr>
              <a:xfrm flipH="1">
                <a:off x="4181593" y="4596883"/>
                <a:ext cx="588474" cy="630880"/>
              </a:xfrm>
              <a:prstGeom prst="straightConnector1">
                <a:avLst/>
              </a:prstGeom>
              <a:noFill/>
              <a:ln w="41275" cap="flat" cmpd="sng" algn="ctr">
                <a:solidFill>
                  <a:srgbClr val="102267"/>
                </a:solidFill>
                <a:prstDash val="sysDot"/>
                <a:headEnd type="triangle" w="med" len="med"/>
                <a:tailEnd type="triangle" w="med" len="med"/>
              </a:ln>
              <a:effectLst>
                <a:outerShdw blurRad="40000" dist="20000" dir="5400000" rotWithShape="0">
                  <a:srgbClr val="000000">
                    <a:alpha val="38000"/>
                  </a:srgbClr>
                </a:outerShdw>
              </a:effectLst>
            </p:spPr>
          </p:cxnSp>
          <p:cxnSp>
            <p:nvCxnSpPr>
              <p:cNvPr id="203" name="Straight Arrow Connector 202"/>
              <p:cNvCxnSpPr/>
              <p:nvPr/>
            </p:nvCxnSpPr>
            <p:spPr>
              <a:xfrm flipH="1" flipV="1">
                <a:off x="2763181" y="4756419"/>
                <a:ext cx="764103" cy="424031"/>
              </a:xfrm>
              <a:prstGeom prst="straightConnector1">
                <a:avLst/>
              </a:prstGeom>
              <a:noFill/>
              <a:ln w="41275" cap="flat" cmpd="sng" algn="ctr">
                <a:solidFill>
                  <a:srgbClr val="102267"/>
                </a:solidFill>
                <a:prstDash val="sysDot"/>
                <a:headEnd type="triangle" w="med" len="med"/>
                <a:tailEnd type="triangle" w="med" len="med"/>
              </a:ln>
              <a:effectLst>
                <a:outerShdw blurRad="40000" dist="20000" dir="5400000" rotWithShape="0">
                  <a:srgbClr val="000000">
                    <a:alpha val="38000"/>
                  </a:srgbClr>
                </a:outerShdw>
              </a:effectLst>
            </p:spPr>
          </p:cxnSp>
          <p:cxnSp>
            <p:nvCxnSpPr>
              <p:cNvPr id="204" name="Straight Arrow Connector 203"/>
              <p:cNvCxnSpPr/>
              <p:nvPr/>
            </p:nvCxnSpPr>
            <p:spPr>
              <a:xfrm flipV="1">
                <a:off x="2866105" y="4545191"/>
                <a:ext cx="1774421" cy="1"/>
              </a:xfrm>
              <a:prstGeom prst="straightConnector1">
                <a:avLst/>
              </a:prstGeom>
              <a:noFill/>
              <a:ln w="41275" cap="flat" cmpd="sng" algn="ctr">
                <a:solidFill>
                  <a:srgbClr val="102267"/>
                </a:solidFill>
                <a:prstDash val="sysDot"/>
                <a:headEnd type="triangle" w="med" len="med"/>
                <a:tailEnd type="triangle" w="med" len="med"/>
              </a:ln>
              <a:effectLst>
                <a:outerShdw blurRad="40000" dist="20000" dir="5400000" rotWithShape="0">
                  <a:srgbClr val="000000">
                    <a:alpha val="38000"/>
                  </a:srgbClr>
                </a:outerShdw>
              </a:effectLst>
            </p:spPr>
          </p:cxnSp>
          <p:sp>
            <p:nvSpPr>
              <p:cNvPr id="205" name="Freeform 204"/>
              <p:cNvSpPr/>
              <p:nvPr/>
            </p:nvSpPr>
            <p:spPr>
              <a:xfrm>
                <a:off x="3817567" y="3873308"/>
                <a:ext cx="448674" cy="1247775"/>
              </a:xfrm>
              <a:custGeom>
                <a:avLst/>
                <a:gdLst>
                  <a:gd name="connsiteX0" fmla="*/ 19050 w 448674"/>
                  <a:gd name="connsiteY0" fmla="*/ 1247775 h 1247775"/>
                  <a:gd name="connsiteX1" fmla="*/ 447675 w 448674"/>
                  <a:gd name="connsiteY1" fmla="*/ 809625 h 1247775"/>
                  <a:gd name="connsiteX2" fmla="*/ 133350 w 448674"/>
                  <a:gd name="connsiteY2" fmla="*/ 419100 h 1247775"/>
                  <a:gd name="connsiteX3" fmla="*/ 0 w 448674"/>
                  <a:gd name="connsiteY3" fmla="*/ 0 h 1247775"/>
                </a:gdLst>
                <a:ahLst/>
                <a:cxnLst>
                  <a:cxn ang="0">
                    <a:pos x="connsiteX0" y="connsiteY0"/>
                  </a:cxn>
                  <a:cxn ang="0">
                    <a:pos x="connsiteX1" y="connsiteY1"/>
                  </a:cxn>
                  <a:cxn ang="0">
                    <a:pos x="connsiteX2" y="connsiteY2"/>
                  </a:cxn>
                  <a:cxn ang="0">
                    <a:pos x="connsiteX3" y="connsiteY3"/>
                  </a:cxn>
                </a:cxnLst>
                <a:rect l="l" t="t" r="r" b="b"/>
                <a:pathLst>
                  <a:path w="448674" h="1247775">
                    <a:moveTo>
                      <a:pt x="19050" y="1247775"/>
                    </a:moveTo>
                    <a:cubicBezTo>
                      <a:pt x="223837" y="1097756"/>
                      <a:pt x="428625" y="947737"/>
                      <a:pt x="447675" y="809625"/>
                    </a:cubicBezTo>
                    <a:cubicBezTo>
                      <a:pt x="466725" y="671513"/>
                      <a:pt x="207962" y="554037"/>
                      <a:pt x="133350" y="419100"/>
                    </a:cubicBezTo>
                    <a:cubicBezTo>
                      <a:pt x="58738" y="284163"/>
                      <a:pt x="29369" y="142081"/>
                      <a:pt x="0" y="0"/>
                    </a:cubicBezTo>
                  </a:path>
                </a:pathLst>
              </a:custGeom>
              <a:noFill/>
              <a:ln w="41275" cap="flat" cmpd="sng" algn="ctr">
                <a:solidFill>
                  <a:srgbClr val="102267">
                    <a:shade val="95000"/>
                    <a:satMod val="105000"/>
                  </a:srgbClr>
                </a:solidFill>
                <a:prstDash val="sysDot"/>
                <a:headEnd type="triangle"/>
                <a:tailEnd type="triangle"/>
              </a:ln>
              <a:effectLst>
                <a:outerShdw blurRad="40000" dist="23000" dir="5400000" rotWithShape="0">
                  <a:srgbClr val="000000">
                    <a:alpha val="35000"/>
                  </a:srgbClr>
                </a:outerShdw>
              </a:effectLst>
            </p:spPr>
            <p:txBody>
              <a:bodyPr rtlCol="0" anchor="ctr"/>
              <a:lstStyle/>
              <a:p>
                <a:pPr algn="ctr" defTabSz="914460">
                  <a:defRPr/>
                </a:pPr>
                <a:endParaRPr lang="en-US" sz="2400" kern="0" dirty="0">
                  <a:solidFill>
                    <a:prstClr val="white"/>
                  </a:solidFill>
                  <a:latin typeface="Calibri"/>
                </a:endParaRPr>
              </a:p>
            </p:txBody>
          </p:sp>
          <p:sp>
            <p:nvSpPr>
              <p:cNvPr id="206" name="Oval 205"/>
              <p:cNvSpPr/>
              <p:nvPr/>
            </p:nvSpPr>
            <p:spPr bwMode="auto">
              <a:xfrm>
                <a:off x="1503176" y="5778546"/>
                <a:ext cx="829328" cy="320935"/>
              </a:xfrm>
              <a:prstGeom prst="ellipse">
                <a:avLst/>
              </a:prstGeom>
              <a:solidFill>
                <a:srgbClr val="C0000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MP</a:t>
                </a:r>
              </a:p>
            </p:txBody>
          </p:sp>
          <p:sp>
            <p:nvSpPr>
              <p:cNvPr id="207" name="TextBox 206"/>
              <p:cNvSpPr txBox="1"/>
              <p:nvPr/>
            </p:nvSpPr>
            <p:spPr>
              <a:xfrm>
                <a:off x="2225312" y="5816646"/>
                <a:ext cx="3083711" cy="244478"/>
              </a:xfrm>
              <a:prstGeom prst="rect">
                <a:avLst/>
              </a:prstGeom>
              <a:noFill/>
            </p:spPr>
            <p:txBody>
              <a:bodyPr wrap="square" rtlCol="0">
                <a:spAutoFit/>
              </a:bodyPr>
              <a:lstStyle/>
              <a:p>
                <a:pPr defTabSz="914460">
                  <a:defRPr/>
                </a:pPr>
                <a:r>
                  <a:rPr lang="en-US" sz="1400" b="1" kern="0" dirty="0">
                    <a:solidFill>
                      <a:srgbClr val="1B256A"/>
                    </a:solidFill>
                  </a:rPr>
                  <a:t>= Standardized TDM Meet Point</a:t>
                </a:r>
              </a:p>
            </p:txBody>
          </p:sp>
          <p:sp>
            <p:nvSpPr>
              <p:cNvPr id="208" name="Oval 207"/>
              <p:cNvSpPr/>
              <p:nvPr/>
            </p:nvSpPr>
            <p:spPr bwMode="auto">
              <a:xfrm>
                <a:off x="3417015" y="4099976"/>
                <a:ext cx="859560" cy="320935"/>
              </a:xfrm>
              <a:prstGeom prst="ellipse">
                <a:avLst/>
              </a:prstGeom>
              <a:solidFill>
                <a:srgbClr val="C0000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MP</a:t>
                </a:r>
              </a:p>
            </p:txBody>
          </p:sp>
          <p:sp>
            <p:nvSpPr>
              <p:cNvPr id="209" name="Oval 208"/>
              <p:cNvSpPr/>
              <p:nvPr/>
            </p:nvSpPr>
            <p:spPr bwMode="auto">
              <a:xfrm>
                <a:off x="3326191" y="4497965"/>
                <a:ext cx="859560" cy="320935"/>
              </a:xfrm>
              <a:prstGeom prst="ellipse">
                <a:avLst/>
              </a:prstGeom>
              <a:solidFill>
                <a:srgbClr val="C0000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MP</a:t>
                </a:r>
              </a:p>
            </p:txBody>
          </p:sp>
          <p:sp>
            <p:nvSpPr>
              <p:cNvPr id="210" name="Oval 209"/>
              <p:cNvSpPr/>
              <p:nvPr/>
            </p:nvSpPr>
            <p:spPr bwMode="auto">
              <a:xfrm>
                <a:off x="2742281" y="3818539"/>
                <a:ext cx="859560" cy="320935"/>
              </a:xfrm>
              <a:prstGeom prst="ellipse">
                <a:avLst/>
              </a:prstGeom>
              <a:solidFill>
                <a:srgbClr val="C0000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MP</a:t>
                </a:r>
              </a:p>
            </p:txBody>
          </p:sp>
          <p:sp>
            <p:nvSpPr>
              <p:cNvPr id="211" name="Oval 210"/>
              <p:cNvSpPr/>
              <p:nvPr/>
            </p:nvSpPr>
            <p:spPr bwMode="auto">
              <a:xfrm>
                <a:off x="2651064" y="4934605"/>
                <a:ext cx="859560" cy="320935"/>
              </a:xfrm>
              <a:prstGeom prst="ellipse">
                <a:avLst/>
              </a:prstGeom>
              <a:solidFill>
                <a:srgbClr val="C0000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MP</a:t>
                </a:r>
              </a:p>
            </p:txBody>
          </p:sp>
          <p:sp>
            <p:nvSpPr>
              <p:cNvPr id="212" name="Oval 211"/>
              <p:cNvSpPr/>
              <p:nvPr/>
            </p:nvSpPr>
            <p:spPr bwMode="auto">
              <a:xfrm>
                <a:off x="4320081" y="4834216"/>
                <a:ext cx="859560" cy="320935"/>
              </a:xfrm>
              <a:prstGeom prst="ellipse">
                <a:avLst/>
              </a:prstGeom>
              <a:solidFill>
                <a:srgbClr val="C0000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MP</a:t>
                </a:r>
              </a:p>
            </p:txBody>
          </p:sp>
          <p:sp>
            <p:nvSpPr>
              <p:cNvPr id="213" name="Oval 212"/>
              <p:cNvSpPr/>
              <p:nvPr/>
            </p:nvSpPr>
            <p:spPr bwMode="auto">
              <a:xfrm>
                <a:off x="4316704" y="3818539"/>
                <a:ext cx="859560" cy="320935"/>
              </a:xfrm>
              <a:prstGeom prst="ellipse">
                <a:avLst/>
              </a:prstGeom>
              <a:solidFill>
                <a:srgbClr val="C0000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algn="ctr" defTabSz="914460" eaLnBrk="0" hangingPunct="0">
                  <a:spcBef>
                    <a:spcPct val="50000"/>
                  </a:spcBef>
                </a:pPr>
                <a:r>
                  <a:rPr lang="en-US" sz="1067" b="1" dirty="0">
                    <a:solidFill>
                      <a:schemeClr val="bg1"/>
                    </a:solidFill>
                    <a:latin typeface="Verdana" pitchFamily="-111" charset="0"/>
                    <a:ea typeface="Arial" pitchFamily="-111" charset="-52"/>
                    <a:cs typeface="Arial" pitchFamily="-111" charset="-52"/>
                  </a:rPr>
                  <a:t>MP</a:t>
                </a:r>
              </a:p>
            </p:txBody>
          </p:sp>
        </p:grpSp>
      </p:grpSp>
    </p:spTree>
    <p:extLst>
      <p:ext uri="{BB962C8B-B14F-4D97-AF65-F5344CB8AC3E}">
        <p14:creationId xmlns:p14="http://schemas.microsoft.com/office/powerpoint/2010/main" val="209897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Interconnection Landscape – From NNI to ENNI</a:t>
            </a:r>
          </a:p>
        </p:txBody>
      </p:sp>
      <p:sp>
        <p:nvSpPr>
          <p:cNvPr id="3" name="TextBox 2"/>
          <p:cNvSpPr txBox="1"/>
          <p:nvPr/>
        </p:nvSpPr>
        <p:spPr>
          <a:xfrm>
            <a:off x="1694090" y="1119803"/>
            <a:ext cx="8803820" cy="1759456"/>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sz="2000" b="1" dirty="0"/>
              <a:t>Most Ethernet interconnections in the market today are custom built between Operators and are typically referred to as “NNIs” (Network-to-Network Interconnections)</a:t>
            </a:r>
          </a:p>
          <a:p>
            <a:pPr marL="285750" indent="-285750">
              <a:lnSpc>
                <a:spcPts val="1000"/>
              </a:lnSpc>
              <a:buFont typeface="Arial" panose="020B0604020202020204" pitchFamily="34" charset="0"/>
              <a:buChar char="•"/>
            </a:pPr>
            <a:endParaRPr lang="en-US" b="1" dirty="0"/>
          </a:p>
          <a:p>
            <a:pPr marL="285750" indent="-285750">
              <a:lnSpc>
                <a:spcPts val="2000"/>
              </a:lnSpc>
              <a:buFont typeface="Arial" panose="020B0604020202020204" pitchFamily="34" charset="0"/>
              <a:buChar char="•"/>
            </a:pPr>
            <a:r>
              <a:rPr lang="en-US" sz="2000" b="1" dirty="0"/>
              <a:t>Since NNIs are custom (non-standard), there are many versions, which prevents the market from scaling.  The industry needs to build the same MEF standardized interconnection (ENNI) to rapidly scale and reduce complexity</a:t>
            </a:r>
            <a:r>
              <a:rPr lang="en-US" b="1" dirty="0"/>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881" y="2879259"/>
            <a:ext cx="8576135" cy="381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070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MEF Specifications and Possible Obstacles </a:t>
            </a:r>
          </a:p>
        </p:txBody>
      </p:sp>
      <p:sp>
        <p:nvSpPr>
          <p:cNvPr id="6" name="Content Placeholder 2"/>
          <p:cNvSpPr txBox="1">
            <a:spLocks/>
          </p:cNvSpPr>
          <p:nvPr/>
        </p:nvSpPr>
        <p:spPr>
          <a:xfrm>
            <a:off x="1673226" y="1000360"/>
            <a:ext cx="8824685" cy="1072290"/>
          </a:xfrm>
          <a:prstGeom prst="rect">
            <a:avLst/>
          </a:prstGeom>
        </p:spPr>
        <p:txBody>
          <a:bodyPr vert="horz" lIns="91440" tIns="45720" rIns="91440" bIns="45720" rtlCol="0">
            <a:noAutofit/>
          </a:bodyPr>
          <a:lstStyle>
            <a:lvl1pPr marL="342900" indent="-342900" algn="l" defTabSz="914400" rtl="0" eaLnBrk="1" latinLnBrk="0" hangingPunct="1">
              <a:spcBef>
                <a:spcPts val="0"/>
              </a:spcBef>
              <a:spcAft>
                <a:spcPts val="300"/>
              </a:spcAft>
              <a:buFont typeface="Arial" pitchFamily="34" charset="0"/>
              <a:buChar char="•"/>
              <a:defRPr sz="3200" b="1" kern="1200">
                <a:solidFill>
                  <a:schemeClr val="tx1"/>
                </a:solidFill>
                <a:latin typeface="+mn-lt"/>
                <a:ea typeface="+mn-ea"/>
                <a:cs typeface="+mn-cs"/>
              </a:defRPr>
            </a:lvl1pPr>
            <a:lvl2pPr marL="742950" indent="-401638" algn="l" defTabSz="914400" rtl="0" eaLnBrk="1" latinLnBrk="0" hangingPunct="1">
              <a:spcBef>
                <a:spcPts val="0"/>
              </a:spcBef>
              <a:spcAft>
                <a:spcPts val="300"/>
              </a:spcAft>
              <a:buFont typeface="Arial" pitchFamily="34" charset="0"/>
              <a:buChar char="–"/>
              <a:tabLst>
                <a:tab pos="684213" algn="l"/>
              </a:tabLst>
              <a:defRPr sz="2800" kern="1200">
                <a:solidFill>
                  <a:schemeClr val="tx1"/>
                </a:solidFill>
                <a:latin typeface="+mn-lt"/>
                <a:ea typeface="+mn-ea"/>
                <a:cs typeface="+mn-cs"/>
              </a:defRPr>
            </a:lvl2pPr>
            <a:lvl3pPr marL="1085850" indent="-342900" algn="l" defTabSz="914400" rtl="0" eaLnBrk="1" latinLnBrk="0" hangingPunct="1">
              <a:spcBef>
                <a:spcPts val="0"/>
              </a:spcBef>
              <a:spcAft>
                <a:spcPts val="300"/>
              </a:spcAft>
              <a:buFont typeface="Arial" pitchFamily="34" charset="0"/>
              <a:buChar char="•"/>
              <a:defRPr sz="2400" kern="1200">
                <a:solidFill>
                  <a:schemeClr val="tx1"/>
                </a:solidFill>
                <a:latin typeface="+mn-lt"/>
                <a:ea typeface="+mn-ea"/>
                <a:cs typeface="+mn-cs"/>
              </a:defRPr>
            </a:lvl3pPr>
            <a:lvl4pPr marL="1376363" indent="-290513" algn="l" defTabSz="914400" rtl="0" eaLnBrk="1" latinLnBrk="0" hangingPunct="1">
              <a:spcBef>
                <a:spcPts val="0"/>
              </a:spcBef>
              <a:spcAft>
                <a:spcPts val="300"/>
              </a:spcAft>
              <a:buFont typeface="Arial" pitchFamily="34" charset="0"/>
              <a:buChar char="–"/>
              <a:tabLst/>
              <a:defRPr sz="2000" kern="1200">
                <a:solidFill>
                  <a:schemeClr val="tx1"/>
                </a:solidFill>
                <a:latin typeface="+mn-lt"/>
                <a:ea typeface="+mn-ea"/>
                <a:cs typeface="+mn-cs"/>
              </a:defRPr>
            </a:lvl4pPr>
            <a:lvl5pPr marL="1657350" indent="-280988" algn="l" defTabSz="914400" rtl="0" eaLnBrk="1" latinLnBrk="0" hangingPunct="1">
              <a:spcBef>
                <a:spcPts val="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r>
              <a:rPr lang="en-US" sz="2000" dirty="0"/>
              <a:t>MEF 26.1 documents a </a:t>
            </a:r>
            <a:r>
              <a:rPr lang="en-US" sz="2000" i="1" u="sng" dirty="0"/>
              <a:t>Technical</a:t>
            </a:r>
            <a:r>
              <a:rPr lang="en-US" sz="2000" i="1" dirty="0"/>
              <a:t> </a:t>
            </a:r>
            <a:r>
              <a:rPr lang="en-US" sz="2000" dirty="0"/>
              <a:t>Industry Standard Called an External Network-to-Network Interface (ENNI). </a:t>
            </a:r>
          </a:p>
          <a:p>
            <a:pPr marL="171450" indent="-171450"/>
            <a:endParaRPr lang="en-US" sz="700" dirty="0"/>
          </a:p>
          <a:p>
            <a:pPr marL="171450" indent="-171450"/>
            <a:r>
              <a:rPr lang="en-US" sz="2000" dirty="0"/>
              <a:t>MEF 33 defines E-Access Services which use an ENNI defined in MEF 26.1 </a:t>
            </a:r>
          </a:p>
        </p:txBody>
      </p:sp>
      <p:sp>
        <p:nvSpPr>
          <p:cNvPr id="5" name="Rectangle 4"/>
          <p:cNvSpPr/>
          <p:nvPr/>
        </p:nvSpPr>
        <p:spPr>
          <a:xfrm>
            <a:off x="1673226" y="2594155"/>
            <a:ext cx="6472555" cy="4093428"/>
          </a:xfrm>
          <a:prstGeom prst="rect">
            <a:avLst/>
          </a:prstGeom>
        </p:spPr>
        <p:txBody>
          <a:bodyPr wrap="square">
            <a:spAutoFit/>
          </a:bodyPr>
          <a:lstStyle/>
          <a:p>
            <a:pPr defTabSz="457200">
              <a:spcAft>
                <a:spcPts val="1200"/>
              </a:spcAft>
              <a:defRPr/>
            </a:pPr>
            <a:r>
              <a:rPr lang="en-US" sz="2000" b="1" kern="0" dirty="0"/>
              <a:t>Obstacles Operators Can Encounter When Implementing MEF 26.1 and MEF 33 </a:t>
            </a:r>
          </a:p>
          <a:p>
            <a:pPr defTabSz="457200">
              <a:defRPr/>
            </a:pPr>
            <a:r>
              <a:rPr lang="en-US" b="1" kern="0" dirty="0">
                <a:solidFill>
                  <a:srgbClr val="0070C0"/>
                </a:solidFill>
              </a:rPr>
              <a:t>Network Hardware Cannot Support the Technical Configurations (Switch and/or Card and/or Operating System) </a:t>
            </a:r>
          </a:p>
          <a:p>
            <a:pPr lvl="1" defTabSz="457200">
              <a:defRPr/>
            </a:pPr>
            <a:endParaRPr lang="en-US" sz="1600" b="1" kern="0" dirty="0"/>
          </a:p>
          <a:p>
            <a:pPr marL="742950" lvl="1" indent="-285750" defTabSz="457200">
              <a:buFont typeface="Arial" panose="020B0604020202020204" pitchFamily="34" charset="0"/>
              <a:buChar char="•"/>
              <a:defRPr/>
            </a:pPr>
            <a:r>
              <a:rPr lang="en-US" b="1" kern="0" dirty="0"/>
              <a:t>Dual tagging with TPID of 88a8</a:t>
            </a:r>
          </a:p>
          <a:p>
            <a:pPr marL="742950" lvl="1" indent="-285750" defTabSz="457200">
              <a:buFont typeface="Arial" panose="020B0604020202020204" pitchFamily="34" charset="0"/>
              <a:buChar char="•"/>
              <a:defRPr/>
            </a:pPr>
            <a:r>
              <a:rPr lang="en-US" b="1" kern="0" dirty="0"/>
              <a:t>Color awareness</a:t>
            </a:r>
          </a:p>
          <a:p>
            <a:pPr marL="742950" lvl="1" indent="-285750" defTabSz="457200">
              <a:buFont typeface="Arial" panose="020B0604020202020204" pitchFamily="34" charset="0"/>
              <a:buChar char="•"/>
              <a:defRPr/>
            </a:pPr>
            <a:r>
              <a:rPr lang="en-US" b="1" kern="0" dirty="0"/>
              <a:t>CE-VLAN ID preservation</a:t>
            </a:r>
          </a:p>
          <a:p>
            <a:pPr marL="742950" lvl="1" indent="-285750" defTabSz="457200">
              <a:buFont typeface="Arial" panose="020B0604020202020204" pitchFamily="34" charset="0"/>
              <a:buChar char="•"/>
              <a:defRPr/>
            </a:pPr>
            <a:r>
              <a:rPr lang="en-US" b="1" kern="0" dirty="0"/>
              <a:t>Etc….</a:t>
            </a:r>
          </a:p>
          <a:p>
            <a:pPr marL="0" lvl="1" defTabSz="457200">
              <a:defRPr/>
            </a:pPr>
            <a:endParaRPr lang="en-US" sz="1400" kern="0" dirty="0">
              <a:solidFill>
                <a:srgbClr val="1B256A"/>
              </a:solidFill>
            </a:endParaRPr>
          </a:p>
          <a:p>
            <a:pPr defTabSz="457200">
              <a:defRPr/>
            </a:pPr>
            <a:r>
              <a:rPr lang="en-US" b="1" kern="0" dirty="0">
                <a:solidFill>
                  <a:srgbClr val="0070C0"/>
                </a:solidFill>
              </a:rPr>
              <a:t>IT Systems </a:t>
            </a:r>
          </a:p>
          <a:p>
            <a:pPr marL="742950" lvl="1" indent="-285750" defTabSz="457200">
              <a:buFont typeface="Arial" panose="020B0604020202020204" pitchFamily="34" charset="0"/>
              <a:buChar char="•"/>
              <a:defRPr/>
            </a:pPr>
            <a:r>
              <a:rPr lang="en-US" b="1" kern="0" dirty="0">
                <a:solidFill>
                  <a:srgbClr val="000000"/>
                </a:solidFill>
              </a:rPr>
              <a:t>Internal Operator IT systems cannot support the quote-to-cash capabilities for E-Access and ENNI configurations</a:t>
            </a:r>
          </a:p>
          <a:p>
            <a:pPr marL="742950" lvl="1" indent="-285750" defTabSz="457200">
              <a:buFont typeface="Arial" panose="020B0604020202020204" pitchFamily="34" charset="0"/>
              <a:buChar char="•"/>
              <a:defRPr/>
            </a:pPr>
            <a:r>
              <a:rPr lang="en-US" b="1" kern="0" dirty="0">
                <a:solidFill>
                  <a:srgbClr val="000000"/>
                </a:solidFill>
              </a:rPr>
              <a:t>Examples:  Support for OVCs / S-Tag preservation at ENNI</a:t>
            </a:r>
          </a:p>
        </p:txBody>
      </p:sp>
      <p:cxnSp>
        <p:nvCxnSpPr>
          <p:cNvPr id="3" name="Straight Connector 2"/>
          <p:cNvCxnSpPr/>
          <p:nvPr/>
        </p:nvCxnSpPr>
        <p:spPr>
          <a:xfrm>
            <a:off x="1673226" y="2290575"/>
            <a:ext cx="8824685"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8" name="Group 7"/>
          <p:cNvGrpSpPr/>
          <p:nvPr/>
        </p:nvGrpSpPr>
        <p:grpSpPr>
          <a:xfrm>
            <a:off x="8980010" y="2628823"/>
            <a:ext cx="1973271" cy="3852900"/>
            <a:chOff x="10346547" y="2611901"/>
            <a:chExt cx="1973271" cy="3852900"/>
          </a:xfrm>
        </p:grpSpPr>
        <p:sp>
          <p:nvSpPr>
            <p:cNvPr id="2" name="Rectangle 1"/>
            <p:cNvSpPr/>
            <p:nvPr/>
          </p:nvSpPr>
          <p:spPr>
            <a:xfrm>
              <a:off x="10346548" y="2611901"/>
              <a:ext cx="1973270" cy="1442005"/>
            </a:xfrm>
            <a:prstGeom prst="rect">
              <a:avLst/>
            </a:prstGeom>
            <a:solidFill>
              <a:schemeClr val="accent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MEF 26.1 ENNI </a:t>
              </a:r>
              <a:r>
                <a:rPr lang="en-CA" u="sng" dirty="0">
                  <a:solidFill>
                    <a:srgbClr val="FF0000"/>
                  </a:solidFill>
                </a:rPr>
                <a:t>Specification</a:t>
              </a:r>
            </a:p>
          </p:txBody>
        </p:sp>
        <p:sp>
          <p:nvSpPr>
            <p:cNvPr id="7" name="Up-Down Arrow 6"/>
            <p:cNvSpPr/>
            <p:nvPr/>
          </p:nvSpPr>
          <p:spPr>
            <a:xfrm>
              <a:off x="11119935" y="4095234"/>
              <a:ext cx="426495" cy="886234"/>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0346547" y="5022796"/>
              <a:ext cx="1973270" cy="1442005"/>
            </a:xfrm>
            <a:prstGeom prst="rect">
              <a:avLst/>
            </a:prstGeom>
            <a:solidFill>
              <a:schemeClr val="accent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MEF 33 defines </a:t>
              </a:r>
            </a:p>
            <a:p>
              <a:pPr algn="ctr"/>
              <a:r>
                <a:rPr lang="en-US" u="sng" dirty="0">
                  <a:solidFill>
                    <a:srgbClr val="FF0000"/>
                  </a:solidFill>
                </a:rPr>
                <a:t>E-Access services</a:t>
              </a:r>
              <a:r>
                <a:rPr lang="en-US" u="sng" dirty="0"/>
                <a:t> </a:t>
              </a:r>
              <a:r>
                <a:rPr lang="en-US" dirty="0"/>
                <a:t>using an MEF 26.1 ENNI</a:t>
              </a:r>
              <a:endParaRPr lang="en-CA" dirty="0"/>
            </a:p>
          </p:txBody>
        </p:sp>
      </p:grpSp>
    </p:spTree>
    <p:extLst>
      <p:ext uri="{BB962C8B-B14F-4D97-AF65-F5344CB8AC3E}">
        <p14:creationId xmlns:p14="http://schemas.microsoft.com/office/powerpoint/2010/main" val="68424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Evolution of Tagging &amp; TPIDs – It’s a Journey</a:t>
            </a:r>
          </a:p>
        </p:txBody>
      </p:sp>
      <p:cxnSp>
        <p:nvCxnSpPr>
          <p:cNvPr id="5" name="Straight Arrow Connector 4"/>
          <p:cNvCxnSpPr/>
          <p:nvPr/>
        </p:nvCxnSpPr>
        <p:spPr bwMode="auto">
          <a:xfrm>
            <a:off x="1026580" y="3904604"/>
            <a:ext cx="10552525" cy="0"/>
          </a:xfrm>
          <a:prstGeom prst="straightConnector1">
            <a:avLst/>
          </a:prstGeom>
          <a:gradFill rotWithShape="1">
            <a:gsLst>
              <a:gs pos="0">
                <a:srgbClr val="AFCFD9"/>
              </a:gs>
              <a:gs pos="100000">
                <a:schemeClr val="bg1"/>
              </a:gs>
            </a:gsLst>
            <a:lin ang="0" scaled="1"/>
          </a:gradFill>
          <a:ln w="476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2190123" y="1000360"/>
            <a:ext cx="0" cy="5388547"/>
          </a:xfrm>
          <a:prstGeom prst="straightConnector1">
            <a:avLst/>
          </a:prstGeom>
          <a:gradFill rotWithShape="1">
            <a:gsLst>
              <a:gs pos="0">
                <a:srgbClr val="AFCFD9"/>
              </a:gs>
              <a:gs pos="100000">
                <a:schemeClr val="bg1"/>
              </a:gs>
            </a:gsLst>
            <a:lin ang="0" scaled="1"/>
          </a:gradFill>
          <a:ln w="47625" cap="flat" cmpd="sng" algn="ctr">
            <a:solidFill>
              <a:schemeClr val="tx1"/>
            </a:solidFill>
            <a:prstDash val="solid"/>
            <a:round/>
            <a:headEnd type="none" w="med" len="med"/>
            <a:tailEnd type="arrow"/>
          </a:ln>
          <a:effectLst/>
        </p:spPr>
      </p:cxnSp>
      <p:sp>
        <p:nvSpPr>
          <p:cNvPr id="7" name="TextBox 6"/>
          <p:cNvSpPr txBox="1"/>
          <p:nvPr/>
        </p:nvSpPr>
        <p:spPr>
          <a:xfrm>
            <a:off x="2190123" y="3920124"/>
            <a:ext cx="1117462" cy="738664"/>
          </a:xfrm>
          <a:prstGeom prst="rect">
            <a:avLst/>
          </a:prstGeom>
          <a:noFill/>
        </p:spPr>
        <p:txBody>
          <a:bodyPr wrap="square" rtlCol="0">
            <a:spAutoFit/>
          </a:bodyPr>
          <a:lstStyle/>
          <a:p>
            <a:r>
              <a:rPr lang="en-US" sz="1400" dirty="0"/>
              <a:t>Stage 1 -   Untagged Traffic </a:t>
            </a:r>
          </a:p>
        </p:txBody>
      </p:sp>
      <p:sp>
        <p:nvSpPr>
          <p:cNvPr id="8" name="TextBox 7"/>
          <p:cNvSpPr txBox="1"/>
          <p:nvPr/>
        </p:nvSpPr>
        <p:spPr>
          <a:xfrm>
            <a:off x="3532870" y="3924823"/>
            <a:ext cx="1894438" cy="523220"/>
          </a:xfrm>
          <a:prstGeom prst="rect">
            <a:avLst/>
          </a:prstGeom>
          <a:noFill/>
        </p:spPr>
        <p:txBody>
          <a:bodyPr wrap="square" rtlCol="0">
            <a:spAutoFit/>
          </a:bodyPr>
          <a:lstStyle/>
          <a:p>
            <a:r>
              <a:rPr lang="en-US" sz="1400" dirty="0"/>
              <a:t>Stage 2 - Single Tagged Traffic with VLANS</a:t>
            </a:r>
          </a:p>
        </p:txBody>
      </p:sp>
      <p:sp>
        <p:nvSpPr>
          <p:cNvPr id="9" name="TextBox 8"/>
          <p:cNvSpPr txBox="1"/>
          <p:nvPr/>
        </p:nvSpPr>
        <p:spPr>
          <a:xfrm>
            <a:off x="5874034" y="3924821"/>
            <a:ext cx="1853476" cy="738664"/>
          </a:xfrm>
          <a:prstGeom prst="rect">
            <a:avLst/>
          </a:prstGeom>
          <a:noFill/>
        </p:spPr>
        <p:txBody>
          <a:bodyPr wrap="square" rtlCol="0">
            <a:spAutoFit/>
          </a:bodyPr>
          <a:lstStyle/>
          <a:p>
            <a:r>
              <a:rPr lang="en-US" sz="1400" dirty="0"/>
              <a:t>Dual Tagged Traffic 0x8100/0x8100</a:t>
            </a:r>
          </a:p>
          <a:p>
            <a:r>
              <a:rPr lang="en-US" sz="1400" dirty="0"/>
              <a:t>Non-Standard</a:t>
            </a:r>
          </a:p>
        </p:txBody>
      </p:sp>
      <p:sp>
        <p:nvSpPr>
          <p:cNvPr id="10" name="TextBox 9"/>
          <p:cNvSpPr txBox="1"/>
          <p:nvPr/>
        </p:nvSpPr>
        <p:spPr>
          <a:xfrm>
            <a:off x="10092998" y="3924821"/>
            <a:ext cx="1695126" cy="738664"/>
          </a:xfrm>
          <a:prstGeom prst="rect">
            <a:avLst/>
          </a:prstGeom>
          <a:noFill/>
        </p:spPr>
        <p:txBody>
          <a:bodyPr wrap="square" rtlCol="0">
            <a:spAutoFit/>
          </a:bodyPr>
          <a:lstStyle/>
          <a:p>
            <a:r>
              <a:rPr lang="en-US" sz="1400" dirty="0"/>
              <a:t>Dual Tagged Traffic 0x8100/0x88a8  MEF 26.1 (ENNI)</a:t>
            </a:r>
          </a:p>
        </p:txBody>
      </p:sp>
      <p:sp>
        <p:nvSpPr>
          <p:cNvPr id="11" name="TextBox 10"/>
          <p:cNvSpPr txBox="1"/>
          <p:nvPr/>
        </p:nvSpPr>
        <p:spPr>
          <a:xfrm>
            <a:off x="2190123" y="3495838"/>
            <a:ext cx="9388983" cy="338554"/>
          </a:xfrm>
          <a:prstGeom prst="rect">
            <a:avLst/>
          </a:prstGeom>
          <a:noFill/>
        </p:spPr>
        <p:txBody>
          <a:bodyPr wrap="square" rtlCol="0">
            <a:spAutoFit/>
          </a:bodyPr>
          <a:lstStyle/>
          <a:p>
            <a:r>
              <a:rPr lang="en-US" sz="1600" b="1" dirty="0">
                <a:solidFill>
                  <a:srgbClr val="0070C0"/>
                </a:solidFill>
              </a:rPr>
              <a:t>1                                     2                                                3                                               3.5                                        4</a:t>
            </a:r>
          </a:p>
        </p:txBody>
      </p:sp>
      <p:cxnSp>
        <p:nvCxnSpPr>
          <p:cNvPr id="12" name="Straight Arrow Connector 11"/>
          <p:cNvCxnSpPr/>
          <p:nvPr/>
        </p:nvCxnSpPr>
        <p:spPr bwMode="auto">
          <a:xfrm flipV="1">
            <a:off x="2132522" y="1518578"/>
            <a:ext cx="8715987" cy="2395120"/>
          </a:xfrm>
          <a:prstGeom prst="straightConnector1">
            <a:avLst/>
          </a:prstGeom>
          <a:gradFill rotWithShape="1">
            <a:gsLst>
              <a:gs pos="0">
                <a:srgbClr val="AFCFD9"/>
              </a:gs>
              <a:gs pos="100000">
                <a:schemeClr val="bg1"/>
              </a:gs>
            </a:gsLst>
            <a:lin ang="0" scaled="1"/>
          </a:gradFill>
          <a:ln w="47625" cap="flat" cmpd="sng" algn="ctr">
            <a:solidFill>
              <a:schemeClr val="tx1"/>
            </a:solidFill>
            <a:prstDash val="solid"/>
            <a:round/>
            <a:headEnd type="none" w="med" len="med"/>
            <a:tailEnd type="arrow"/>
          </a:ln>
          <a:effectLst/>
        </p:spPr>
      </p:cxnSp>
      <p:sp>
        <p:nvSpPr>
          <p:cNvPr id="13" name="5-Point Star 12"/>
          <p:cNvSpPr/>
          <p:nvPr/>
        </p:nvSpPr>
        <p:spPr bwMode="auto">
          <a:xfrm>
            <a:off x="10702923" y="924466"/>
            <a:ext cx="1002259" cy="974357"/>
          </a:xfrm>
          <a:prstGeom prst="star5">
            <a:avLst/>
          </a:prstGeom>
          <a:solidFill>
            <a:srgbClr val="1B256A"/>
          </a:solidFill>
          <a:ln w="9525" cap="flat" cmpd="sng" algn="ctr">
            <a:solidFill>
              <a:srgbClr val="4A4A4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cs typeface="Arial" charset="0"/>
            </a:endParaRPr>
          </a:p>
        </p:txBody>
      </p:sp>
      <p:sp>
        <p:nvSpPr>
          <p:cNvPr id="14" name="TextBox 13"/>
          <p:cNvSpPr txBox="1"/>
          <p:nvPr/>
        </p:nvSpPr>
        <p:spPr>
          <a:xfrm>
            <a:off x="10829645" y="1266728"/>
            <a:ext cx="748813" cy="307777"/>
          </a:xfrm>
          <a:prstGeom prst="rect">
            <a:avLst/>
          </a:prstGeom>
          <a:noFill/>
        </p:spPr>
        <p:txBody>
          <a:bodyPr wrap="square" rtlCol="0">
            <a:spAutoFit/>
          </a:bodyPr>
          <a:lstStyle/>
          <a:p>
            <a:pPr algn="ctr"/>
            <a:r>
              <a:rPr lang="en-US" sz="1400" b="1" dirty="0">
                <a:solidFill>
                  <a:srgbClr val="FFFFFF"/>
                </a:solidFill>
              </a:rPr>
              <a:t>Goal</a:t>
            </a:r>
          </a:p>
        </p:txBody>
      </p:sp>
      <p:sp>
        <p:nvSpPr>
          <p:cNvPr id="15" name="TextBox 14"/>
          <p:cNvSpPr txBox="1"/>
          <p:nvPr/>
        </p:nvSpPr>
        <p:spPr>
          <a:xfrm>
            <a:off x="7771670" y="5678698"/>
            <a:ext cx="1751075" cy="427559"/>
          </a:xfrm>
          <a:prstGeom prst="rect">
            <a:avLst/>
          </a:prstGeom>
          <a:noFill/>
        </p:spPr>
        <p:txBody>
          <a:bodyPr wrap="square" rtlCol="0">
            <a:spAutoFit/>
          </a:bodyPr>
          <a:lstStyle/>
          <a:p>
            <a:r>
              <a:rPr lang="en-US" sz="1600" b="1" dirty="0">
                <a:solidFill>
                  <a:srgbClr val="0066FF"/>
                </a:solidFill>
              </a:rPr>
              <a:t>EIP Project</a:t>
            </a:r>
          </a:p>
        </p:txBody>
      </p:sp>
      <p:cxnSp>
        <p:nvCxnSpPr>
          <p:cNvPr id="16" name="Straight Arrow Connector 15"/>
          <p:cNvCxnSpPr/>
          <p:nvPr/>
        </p:nvCxnSpPr>
        <p:spPr bwMode="auto">
          <a:xfrm>
            <a:off x="2435642" y="3656685"/>
            <a:ext cx="1637259" cy="0"/>
          </a:xfrm>
          <a:prstGeom prst="straightConnector1">
            <a:avLst/>
          </a:prstGeom>
          <a:gradFill rotWithShape="1">
            <a:gsLst>
              <a:gs pos="0">
                <a:srgbClr val="AFCFD9"/>
              </a:gs>
              <a:gs pos="100000">
                <a:schemeClr val="bg1"/>
              </a:gs>
            </a:gsLst>
            <a:lin ang="0" scaled="1"/>
          </a:gradFill>
          <a:ln w="19050" cap="flat" cmpd="sng" algn="ctr">
            <a:solidFill>
              <a:srgbClr val="00B050"/>
            </a:solidFill>
            <a:prstDash val="sysDash"/>
            <a:round/>
            <a:headEnd type="none" w="med" len="med"/>
            <a:tailEnd type="arrow"/>
          </a:ln>
          <a:effectLst/>
        </p:spPr>
      </p:cxnSp>
      <p:cxnSp>
        <p:nvCxnSpPr>
          <p:cNvPr id="17" name="Straight Arrow Connector 16"/>
          <p:cNvCxnSpPr/>
          <p:nvPr/>
        </p:nvCxnSpPr>
        <p:spPr bwMode="auto">
          <a:xfrm>
            <a:off x="4299614" y="3656685"/>
            <a:ext cx="2043688" cy="0"/>
          </a:xfrm>
          <a:prstGeom prst="straightConnector1">
            <a:avLst/>
          </a:prstGeom>
          <a:gradFill rotWithShape="1">
            <a:gsLst>
              <a:gs pos="0">
                <a:srgbClr val="AFCFD9"/>
              </a:gs>
              <a:gs pos="100000">
                <a:schemeClr val="bg1"/>
              </a:gs>
            </a:gsLst>
            <a:lin ang="0" scaled="1"/>
          </a:gradFill>
          <a:ln w="19050" cap="flat" cmpd="sng" algn="ctr">
            <a:solidFill>
              <a:srgbClr val="00B050"/>
            </a:solidFill>
            <a:prstDash val="sysDash"/>
            <a:round/>
            <a:headEnd type="none" w="med" len="med"/>
            <a:tailEnd type="arrow"/>
          </a:ln>
          <a:effectLst/>
        </p:spPr>
      </p:cxnSp>
      <p:cxnSp>
        <p:nvCxnSpPr>
          <p:cNvPr id="18" name="Straight Arrow Connector 17"/>
          <p:cNvCxnSpPr/>
          <p:nvPr/>
        </p:nvCxnSpPr>
        <p:spPr bwMode="auto">
          <a:xfrm>
            <a:off x="6635916" y="3656685"/>
            <a:ext cx="1912357" cy="0"/>
          </a:xfrm>
          <a:prstGeom prst="straightConnector1">
            <a:avLst/>
          </a:prstGeom>
          <a:gradFill rotWithShape="1">
            <a:gsLst>
              <a:gs pos="0">
                <a:srgbClr val="AFCFD9"/>
              </a:gs>
              <a:gs pos="100000">
                <a:schemeClr val="bg1"/>
              </a:gs>
            </a:gsLst>
            <a:lin ang="0" scaled="1"/>
          </a:gradFill>
          <a:ln w="19050" cap="flat" cmpd="sng" algn="ctr">
            <a:solidFill>
              <a:srgbClr val="00B050"/>
            </a:solidFill>
            <a:prstDash val="sysDash"/>
            <a:round/>
            <a:headEnd type="none" w="med" len="med"/>
            <a:tailEnd type="arrow"/>
          </a:ln>
          <a:effectLst/>
        </p:spPr>
      </p:cxnSp>
      <p:cxnSp>
        <p:nvCxnSpPr>
          <p:cNvPr id="19" name="Straight Arrow Connector 18"/>
          <p:cNvCxnSpPr/>
          <p:nvPr/>
        </p:nvCxnSpPr>
        <p:spPr bwMode="auto">
          <a:xfrm>
            <a:off x="9043642" y="3656685"/>
            <a:ext cx="1681953" cy="0"/>
          </a:xfrm>
          <a:prstGeom prst="straightConnector1">
            <a:avLst/>
          </a:prstGeom>
          <a:gradFill rotWithShape="1">
            <a:gsLst>
              <a:gs pos="0">
                <a:srgbClr val="AFCFD9"/>
              </a:gs>
              <a:gs pos="100000">
                <a:schemeClr val="bg1"/>
              </a:gs>
            </a:gsLst>
            <a:lin ang="0" scaled="1"/>
          </a:gradFill>
          <a:ln w="19050" cap="flat" cmpd="sng" algn="ctr">
            <a:solidFill>
              <a:srgbClr val="00B050"/>
            </a:solidFill>
            <a:prstDash val="sysDash"/>
            <a:round/>
            <a:headEnd type="none" w="med" len="med"/>
            <a:tailEnd type="arrow"/>
          </a:ln>
          <a:effectLst/>
        </p:spPr>
      </p:cxnSp>
      <p:sp>
        <p:nvSpPr>
          <p:cNvPr id="20" name="Right Arrow 19"/>
          <p:cNvSpPr/>
          <p:nvPr/>
        </p:nvSpPr>
        <p:spPr>
          <a:xfrm>
            <a:off x="2224683" y="5621827"/>
            <a:ext cx="9458103" cy="637542"/>
          </a:xfrm>
          <a:prstGeom prst="rightArrow">
            <a:avLst/>
          </a:prstGeom>
          <a:solidFill>
            <a:sysClr val="window" lastClr="FFFFFF"/>
          </a:solidFill>
          <a:ln w="25400" cap="flat" cmpd="sng" algn="ctr">
            <a:solidFill>
              <a:srgbClr val="FF7200">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rPr>
              <a:t>  </a:t>
            </a:r>
            <a:r>
              <a:rPr lang="en-US" kern="0" dirty="0">
                <a:solidFill>
                  <a:sysClr val="windowText" lastClr="000000"/>
                </a:solidFill>
                <a:latin typeface="Calibri"/>
              </a:rPr>
              <a:t>1995</a:t>
            </a:r>
            <a:r>
              <a:rPr kumimoji="0" lang="en-US" sz="1800" b="0" i="0" u="none" strike="noStrike" kern="0" cap="none" spc="0" normalizeH="0" baseline="0" noProof="0" dirty="0">
                <a:ln>
                  <a:noFill/>
                </a:ln>
                <a:solidFill>
                  <a:sysClr val="windowText" lastClr="000000"/>
                </a:solidFill>
                <a:effectLst/>
                <a:uLnTx/>
                <a:uFillTx/>
                <a:latin typeface="Calibri"/>
              </a:rPr>
              <a:t>                   2000                                    2005</a:t>
            </a:r>
            <a:r>
              <a:rPr kumimoji="0" lang="en-US" sz="1800" b="0" i="0" u="none" strike="noStrike" kern="0" cap="none" spc="0" normalizeH="0" noProof="0" dirty="0">
                <a:ln>
                  <a:noFill/>
                </a:ln>
                <a:solidFill>
                  <a:sysClr val="windowText" lastClr="000000"/>
                </a:solidFill>
                <a:effectLst/>
                <a:uLnTx/>
                <a:uFillTx/>
                <a:latin typeface="Calibri"/>
              </a:rPr>
              <a:t>                                   2015                           2025?</a:t>
            </a:r>
            <a:endParaRPr kumimoji="0" lang="en-US" sz="1800" b="0" i="0" u="none" strike="noStrike" kern="0" cap="none" spc="0" normalizeH="0" baseline="0" noProof="0" dirty="0">
              <a:ln>
                <a:noFill/>
              </a:ln>
              <a:solidFill>
                <a:sysClr val="windowText" lastClr="000000"/>
              </a:solidFill>
              <a:effectLst/>
              <a:uLnTx/>
              <a:uFillTx/>
              <a:latin typeface="Calibri"/>
            </a:endParaRPr>
          </a:p>
        </p:txBody>
      </p:sp>
      <p:sp>
        <p:nvSpPr>
          <p:cNvPr id="21" name="TextBox 20"/>
          <p:cNvSpPr txBox="1"/>
          <p:nvPr/>
        </p:nvSpPr>
        <p:spPr>
          <a:xfrm>
            <a:off x="8182237" y="3263147"/>
            <a:ext cx="1304346" cy="349821"/>
          </a:xfrm>
          <a:prstGeom prst="rect">
            <a:avLst/>
          </a:prstGeom>
          <a:noFill/>
          <a:ln>
            <a:noFill/>
            <a:prstDash val="sysDash"/>
          </a:ln>
        </p:spPr>
        <p:txBody>
          <a:bodyPr wrap="square" rtlCol="0">
            <a:spAutoFit/>
          </a:bodyPr>
          <a:lstStyle/>
          <a:p>
            <a:pPr algn="ctr"/>
            <a:r>
              <a:rPr lang="en-US" sz="1200" b="1" dirty="0">
                <a:solidFill>
                  <a:schemeClr val="accent2"/>
                </a:solidFill>
              </a:rPr>
              <a:t>EIP Project</a:t>
            </a:r>
          </a:p>
        </p:txBody>
      </p:sp>
      <p:sp>
        <p:nvSpPr>
          <p:cNvPr id="22" name="TextBox 21"/>
          <p:cNvSpPr txBox="1"/>
          <p:nvPr/>
        </p:nvSpPr>
        <p:spPr>
          <a:xfrm>
            <a:off x="2212694" y="6077954"/>
            <a:ext cx="5184570" cy="261610"/>
          </a:xfrm>
          <a:prstGeom prst="rect">
            <a:avLst/>
          </a:prstGeom>
          <a:noFill/>
        </p:spPr>
        <p:txBody>
          <a:bodyPr wrap="square" rtlCol="0">
            <a:spAutoFit/>
          </a:bodyPr>
          <a:lstStyle/>
          <a:p>
            <a:r>
              <a:rPr lang="en-US" sz="1100" b="1" dirty="0"/>
              <a:t>Operator Implementation Timeline – Not to Scale</a:t>
            </a:r>
          </a:p>
        </p:txBody>
      </p:sp>
      <p:sp>
        <p:nvSpPr>
          <p:cNvPr id="23" name="TextBox 22"/>
          <p:cNvSpPr txBox="1"/>
          <p:nvPr/>
        </p:nvSpPr>
        <p:spPr>
          <a:xfrm>
            <a:off x="7908762" y="3948879"/>
            <a:ext cx="1953830" cy="738664"/>
          </a:xfrm>
          <a:prstGeom prst="rect">
            <a:avLst/>
          </a:prstGeom>
          <a:solidFill>
            <a:schemeClr val="bg1"/>
          </a:solidFill>
        </p:spPr>
        <p:txBody>
          <a:bodyPr wrap="square" rtlCol="0">
            <a:spAutoFit/>
          </a:bodyPr>
          <a:lstStyle/>
          <a:p>
            <a:r>
              <a:rPr lang="en-US" sz="1400" dirty="0"/>
              <a:t>Dual Tagged Traffic</a:t>
            </a:r>
          </a:p>
          <a:p>
            <a:r>
              <a:rPr lang="en-US" sz="1400" dirty="0"/>
              <a:t>0x8100/0x8100 </a:t>
            </a:r>
          </a:p>
          <a:p>
            <a:r>
              <a:rPr lang="en-US" sz="1400" dirty="0"/>
              <a:t>0x8100/0x88a8</a:t>
            </a:r>
            <a:endParaRPr lang="en-US" sz="1400" dirty="0">
              <a:solidFill>
                <a:srgbClr val="FF0000"/>
              </a:solidFill>
            </a:endParaRPr>
          </a:p>
        </p:txBody>
      </p:sp>
      <p:sp>
        <p:nvSpPr>
          <p:cNvPr id="24" name="Rectangle 23"/>
          <p:cNvSpPr/>
          <p:nvPr/>
        </p:nvSpPr>
        <p:spPr bwMode="auto">
          <a:xfrm>
            <a:off x="7908762" y="3185440"/>
            <a:ext cx="1827108" cy="3061899"/>
          </a:xfrm>
          <a:prstGeom prst="rect">
            <a:avLst/>
          </a:prstGeom>
          <a:noFill/>
          <a:ln w="38100" cap="flat" cmpd="sng" algn="ctr">
            <a:solidFill>
              <a:srgbClr val="4A4A4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p:txBody>
      </p:sp>
      <p:sp>
        <p:nvSpPr>
          <p:cNvPr id="25" name="TextBox 24"/>
          <p:cNvSpPr txBox="1"/>
          <p:nvPr/>
        </p:nvSpPr>
        <p:spPr>
          <a:xfrm>
            <a:off x="2236363" y="5237486"/>
            <a:ext cx="691213" cy="338554"/>
          </a:xfrm>
          <a:prstGeom prst="rect">
            <a:avLst/>
          </a:prstGeom>
          <a:noFill/>
        </p:spPr>
        <p:txBody>
          <a:bodyPr wrap="square" rtlCol="0">
            <a:spAutoFit/>
          </a:bodyPr>
          <a:lstStyle/>
          <a:p>
            <a:r>
              <a:rPr lang="en-US" sz="1600" b="1" dirty="0">
                <a:solidFill>
                  <a:srgbClr val="0070C0"/>
                </a:solidFill>
              </a:rPr>
              <a:t>None</a:t>
            </a:r>
          </a:p>
        </p:txBody>
      </p:sp>
      <p:sp>
        <p:nvSpPr>
          <p:cNvPr id="26" name="TextBox 25"/>
          <p:cNvSpPr txBox="1"/>
          <p:nvPr/>
        </p:nvSpPr>
        <p:spPr>
          <a:xfrm>
            <a:off x="631561" y="4980625"/>
            <a:ext cx="1653718" cy="830997"/>
          </a:xfrm>
          <a:prstGeom prst="rect">
            <a:avLst/>
          </a:prstGeom>
          <a:noFill/>
        </p:spPr>
        <p:txBody>
          <a:bodyPr wrap="square" rtlCol="0">
            <a:spAutoFit/>
          </a:bodyPr>
          <a:lstStyle/>
          <a:p>
            <a:r>
              <a:rPr lang="en-US" sz="1600" b="1" dirty="0">
                <a:solidFill>
                  <a:srgbClr val="0070C0"/>
                </a:solidFill>
              </a:rPr>
              <a:t>Carrier Interconnection Ability</a:t>
            </a:r>
          </a:p>
        </p:txBody>
      </p:sp>
      <p:sp>
        <p:nvSpPr>
          <p:cNvPr id="27" name="TextBox 26"/>
          <p:cNvSpPr txBox="1"/>
          <p:nvPr/>
        </p:nvSpPr>
        <p:spPr>
          <a:xfrm>
            <a:off x="3873463" y="5238977"/>
            <a:ext cx="691213" cy="338554"/>
          </a:xfrm>
          <a:prstGeom prst="rect">
            <a:avLst/>
          </a:prstGeom>
          <a:noFill/>
        </p:spPr>
        <p:txBody>
          <a:bodyPr wrap="square" rtlCol="0">
            <a:spAutoFit/>
          </a:bodyPr>
          <a:lstStyle/>
          <a:p>
            <a:r>
              <a:rPr lang="en-US" sz="1600" b="1" dirty="0">
                <a:solidFill>
                  <a:srgbClr val="0070C0"/>
                </a:solidFill>
              </a:rPr>
              <a:t>None</a:t>
            </a:r>
          </a:p>
        </p:txBody>
      </p:sp>
      <p:sp>
        <p:nvSpPr>
          <p:cNvPr id="28" name="TextBox 27"/>
          <p:cNvSpPr txBox="1"/>
          <p:nvPr/>
        </p:nvSpPr>
        <p:spPr>
          <a:xfrm>
            <a:off x="5658467" y="5119865"/>
            <a:ext cx="1766445" cy="584775"/>
          </a:xfrm>
          <a:prstGeom prst="rect">
            <a:avLst/>
          </a:prstGeom>
          <a:noFill/>
        </p:spPr>
        <p:txBody>
          <a:bodyPr wrap="square" rtlCol="0">
            <a:spAutoFit/>
          </a:bodyPr>
          <a:lstStyle/>
          <a:p>
            <a:pPr algn="ctr"/>
            <a:r>
              <a:rPr lang="en-US" sz="1600" b="1" dirty="0">
                <a:solidFill>
                  <a:srgbClr val="0070C0"/>
                </a:solidFill>
              </a:rPr>
              <a:t>Custom Interconnections</a:t>
            </a:r>
          </a:p>
        </p:txBody>
      </p:sp>
      <p:sp>
        <p:nvSpPr>
          <p:cNvPr id="29" name="TextBox 28"/>
          <p:cNvSpPr txBox="1"/>
          <p:nvPr/>
        </p:nvSpPr>
        <p:spPr>
          <a:xfrm>
            <a:off x="7955993" y="5086745"/>
            <a:ext cx="1756835" cy="584775"/>
          </a:xfrm>
          <a:prstGeom prst="rect">
            <a:avLst/>
          </a:prstGeom>
          <a:noFill/>
        </p:spPr>
        <p:txBody>
          <a:bodyPr wrap="square" rtlCol="0">
            <a:spAutoFit/>
          </a:bodyPr>
          <a:lstStyle/>
          <a:p>
            <a:pPr algn="ctr"/>
            <a:r>
              <a:rPr lang="en-US" sz="1600" b="1" dirty="0">
                <a:solidFill>
                  <a:srgbClr val="0070C0"/>
                </a:solidFill>
              </a:rPr>
              <a:t>Custom Interconnections</a:t>
            </a:r>
          </a:p>
        </p:txBody>
      </p:sp>
      <p:sp>
        <p:nvSpPr>
          <p:cNvPr id="30" name="TextBox 29"/>
          <p:cNvSpPr txBox="1"/>
          <p:nvPr/>
        </p:nvSpPr>
        <p:spPr>
          <a:xfrm>
            <a:off x="9925951" y="5086745"/>
            <a:ext cx="1756835" cy="584775"/>
          </a:xfrm>
          <a:prstGeom prst="rect">
            <a:avLst/>
          </a:prstGeom>
          <a:noFill/>
        </p:spPr>
        <p:txBody>
          <a:bodyPr wrap="square" rtlCol="0">
            <a:spAutoFit/>
          </a:bodyPr>
          <a:lstStyle/>
          <a:p>
            <a:pPr algn="ctr"/>
            <a:r>
              <a:rPr lang="en-US" sz="1600" b="1" dirty="0">
                <a:solidFill>
                  <a:srgbClr val="0070C0"/>
                </a:solidFill>
              </a:rPr>
              <a:t>MEF Standard Interconnections</a:t>
            </a:r>
          </a:p>
        </p:txBody>
      </p:sp>
      <p:sp>
        <p:nvSpPr>
          <p:cNvPr id="31" name="Rectangle 30"/>
          <p:cNvSpPr/>
          <p:nvPr/>
        </p:nvSpPr>
        <p:spPr bwMode="auto">
          <a:xfrm>
            <a:off x="631562" y="5013153"/>
            <a:ext cx="10947544" cy="719481"/>
          </a:xfrm>
          <a:prstGeom prst="rect">
            <a:avLst/>
          </a:prstGeom>
          <a:noFill/>
          <a:ln w="9525" cap="flat" cmpd="sng" algn="ctr">
            <a:solidFill>
              <a:srgbClr val="0066FF"/>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cs typeface="Arial" charset="0"/>
            </a:endParaRPr>
          </a:p>
        </p:txBody>
      </p:sp>
      <p:sp>
        <p:nvSpPr>
          <p:cNvPr id="32" name="Freeform 31"/>
          <p:cNvSpPr/>
          <p:nvPr/>
        </p:nvSpPr>
        <p:spPr bwMode="auto">
          <a:xfrm>
            <a:off x="6487168" y="2636742"/>
            <a:ext cx="4250961" cy="820989"/>
          </a:xfrm>
          <a:custGeom>
            <a:avLst/>
            <a:gdLst>
              <a:gd name="connsiteX0" fmla="*/ 0 w 3571875"/>
              <a:gd name="connsiteY0" fmla="*/ 866779 h 866779"/>
              <a:gd name="connsiteX1" fmla="*/ 1724025 w 3571875"/>
              <a:gd name="connsiteY1" fmla="*/ 4 h 866779"/>
              <a:gd name="connsiteX2" fmla="*/ 3571875 w 3571875"/>
              <a:gd name="connsiteY2" fmla="*/ 857254 h 866779"/>
            </a:gdLst>
            <a:ahLst/>
            <a:cxnLst>
              <a:cxn ang="0">
                <a:pos x="connsiteX0" y="connsiteY0"/>
              </a:cxn>
              <a:cxn ang="0">
                <a:pos x="connsiteX1" y="connsiteY1"/>
              </a:cxn>
              <a:cxn ang="0">
                <a:pos x="connsiteX2" y="connsiteY2"/>
              </a:cxn>
            </a:cxnLst>
            <a:rect l="l" t="t" r="r" b="b"/>
            <a:pathLst>
              <a:path w="3571875" h="866779">
                <a:moveTo>
                  <a:pt x="0" y="866779"/>
                </a:moveTo>
                <a:cubicBezTo>
                  <a:pt x="564356" y="434185"/>
                  <a:pt x="1128713" y="1591"/>
                  <a:pt x="1724025" y="4"/>
                </a:cubicBezTo>
                <a:cubicBezTo>
                  <a:pt x="2319337" y="-1583"/>
                  <a:pt x="2945606" y="427835"/>
                  <a:pt x="3571875" y="857254"/>
                </a:cubicBezTo>
              </a:path>
            </a:pathLst>
          </a:custGeom>
          <a:noFill/>
          <a:ln w="19050" cap="flat" cmpd="sng" algn="ctr">
            <a:solidFill>
              <a:srgbClr val="FF0000"/>
            </a:solidFill>
            <a:prstDash val="sysDash"/>
            <a:round/>
            <a:headEnd type="oval" w="lg" len="lg"/>
            <a:tailEnd type="stealth" w="lg" len="lg"/>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p:txBody>
      </p:sp>
      <p:sp>
        <p:nvSpPr>
          <p:cNvPr id="33" name="TextBox 32"/>
          <p:cNvSpPr txBox="1"/>
          <p:nvPr/>
        </p:nvSpPr>
        <p:spPr>
          <a:xfrm>
            <a:off x="4546540" y="3163581"/>
            <a:ext cx="2158509" cy="523220"/>
          </a:xfrm>
          <a:prstGeom prst="rect">
            <a:avLst/>
          </a:prstGeom>
          <a:noFill/>
        </p:spPr>
        <p:txBody>
          <a:bodyPr wrap="square" rtlCol="0">
            <a:spAutoFit/>
          </a:bodyPr>
          <a:lstStyle/>
          <a:p>
            <a:r>
              <a:rPr lang="en-US" sz="1400" b="1" dirty="0">
                <a:solidFill>
                  <a:srgbClr val="FF0000"/>
                </a:solidFill>
              </a:rPr>
              <a:t>Go to Stage 4 Directly?</a:t>
            </a:r>
            <a:br>
              <a:rPr lang="en-US" sz="1400" b="1" dirty="0">
                <a:solidFill>
                  <a:srgbClr val="FF0000"/>
                </a:solidFill>
              </a:rPr>
            </a:br>
            <a:r>
              <a:rPr lang="en-US" sz="1400" b="1" dirty="0">
                <a:solidFill>
                  <a:srgbClr val="00B050"/>
                </a:solidFill>
              </a:rPr>
              <a:t>Go Through Stage 3.5?</a:t>
            </a:r>
          </a:p>
        </p:txBody>
      </p:sp>
      <p:sp>
        <p:nvSpPr>
          <p:cNvPr id="35" name="TextBox 34"/>
          <p:cNvSpPr txBox="1"/>
          <p:nvPr/>
        </p:nvSpPr>
        <p:spPr>
          <a:xfrm>
            <a:off x="2431258" y="1032888"/>
            <a:ext cx="6454419" cy="523220"/>
          </a:xfrm>
          <a:prstGeom prst="rect">
            <a:avLst/>
          </a:prstGeom>
          <a:noFill/>
        </p:spPr>
        <p:txBody>
          <a:bodyPr wrap="square" rtlCol="0">
            <a:spAutoFit/>
          </a:bodyPr>
          <a:lstStyle/>
          <a:p>
            <a:r>
              <a:rPr lang="en-US" sz="2800" b="1" dirty="0"/>
              <a:t>Where is your company on this </a:t>
            </a:r>
            <a:r>
              <a:rPr lang="en-US" sz="2800" b="1" i="1" u="sng" dirty="0">
                <a:solidFill>
                  <a:srgbClr val="7030A0"/>
                </a:solidFill>
              </a:rPr>
              <a:t>journey</a:t>
            </a:r>
            <a:r>
              <a:rPr lang="en-US" sz="2800" b="1" dirty="0">
                <a:solidFill>
                  <a:srgbClr val="7030A0"/>
                </a:solidFill>
              </a:rPr>
              <a:t>?</a:t>
            </a:r>
          </a:p>
        </p:txBody>
      </p:sp>
      <p:sp>
        <p:nvSpPr>
          <p:cNvPr id="36" name="TextBox 35"/>
          <p:cNvSpPr txBox="1"/>
          <p:nvPr/>
        </p:nvSpPr>
        <p:spPr>
          <a:xfrm rot="16200000">
            <a:off x="491605" y="2165773"/>
            <a:ext cx="2854044" cy="523220"/>
          </a:xfrm>
          <a:prstGeom prst="rect">
            <a:avLst/>
          </a:prstGeom>
          <a:noFill/>
        </p:spPr>
        <p:txBody>
          <a:bodyPr wrap="square" rtlCol="0">
            <a:spAutoFit/>
          </a:bodyPr>
          <a:lstStyle/>
          <a:p>
            <a:r>
              <a:rPr lang="en-US" sz="1400" b="1" dirty="0">
                <a:solidFill>
                  <a:srgbClr val="0070C0"/>
                </a:solidFill>
              </a:rPr>
              <a:t>Carrier Interconnection </a:t>
            </a:r>
          </a:p>
          <a:p>
            <a:r>
              <a:rPr lang="en-US" sz="1400" b="1" dirty="0">
                <a:solidFill>
                  <a:srgbClr val="0070C0"/>
                </a:solidFill>
              </a:rPr>
              <a:t>Compatibility</a:t>
            </a:r>
          </a:p>
        </p:txBody>
      </p:sp>
    </p:spTree>
    <p:extLst>
      <p:ext uri="{BB962C8B-B14F-4D97-AF65-F5344CB8AC3E}">
        <p14:creationId xmlns:p14="http://schemas.microsoft.com/office/powerpoint/2010/main" val="4039277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EIP Project</a:t>
            </a:r>
          </a:p>
        </p:txBody>
      </p:sp>
      <p:sp>
        <p:nvSpPr>
          <p:cNvPr id="2" name="Content Placeholder 1"/>
          <p:cNvSpPr>
            <a:spLocks noGrp="1"/>
          </p:cNvSpPr>
          <p:nvPr>
            <p:ph idx="1"/>
          </p:nvPr>
        </p:nvSpPr>
        <p:spPr>
          <a:xfrm>
            <a:off x="783350" y="928100"/>
            <a:ext cx="10625301" cy="5309015"/>
          </a:xfrm>
        </p:spPr>
        <p:txBody>
          <a:bodyPr/>
          <a:lstStyle/>
          <a:p>
            <a:pPr marL="0" indent="0">
              <a:buNone/>
            </a:pPr>
            <a:r>
              <a:rPr lang="en-US" sz="2400" dirty="0"/>
              <a:t>Goal:  Help operators make informed decisions on taking the next step on their interconnection journey (e.g., creating a non-standard interconnection (NNI), or preferably an ENNI).</a:t>
            </a:r>
          </a:p>
          <a:p>
            <a:endParaRPr lang="en-US" sz="2400" dirty="0"/>
          </a:p>
          <a:p>
            <a:endParaRPr lang="en-CA" sz="2400" dirty="0"/>
          </a:p>
        </p:txBody>
      </p:sp>
      <p:sp>
        <p:nvSpPr>
          <p:cNvPr id="7" name="Content Placeholder 5"/>
          <p:cNvSpPr txBox="1">
            <a:spLocks/>
          </p:cNvSpPr>
          <p:nvPr/>
        </p:nvSpPr>
        <p:spPr>
          <a:xfrm>
            <a:off x="555665" y="924465"/>
            <a:ext cx="11080670" cy="1062530"/>
          </a:xfrm>
          <a:prstGeom prst="rect">
            <a:avLst/>
          </a:prstGeom>
        </p:spPr>
        <p:txBody>
          <a:bodyPr vert="horz" lIns="91440" tIns="0" rIns="91440" bIns="45720" rtlCol="0">
            <a:noAutofit/>
          </a:bodyPr>
          <a:lstStyle>
            <a:lvl1pPr marL="227013" indent="-227013" algn="l" defTabSz="457200" rtl="0" eaLnBrk="1" latinLnBrk="0" hangingPunct="1">
              <a:lnSpc>
                <a:spcPct val="95000"/>
              </a:lnSpc>
              <a:spcBef>
                <a:spcPts val="0"/>
              </a:spcBef>
              <a:spcAft>
                <a:spcPts val="500"/>
              </a:spcAft>
              <a:buClr>
                <a:srgbClr val="2B3589"/>
              </a:buClr>
              <a:buSzPct val="80000"/>
              <a:buFont typeface="Arial"/>
              <a:buChar char="•"/>
              <a:defRPr sz="2500" kern="1200">
                <a:solidFill>
                  <a:srgbClr val="404040"/>
                </a:solidFill>
                <a:latin typeface="+mn-lt"/>
                <a:ea typeface="+mn-ea"/>
                <a:cs typeface="+mn-cs"/>
              </a:defRPr>
            </a:lvl1pPr>
            <a:lvl2pPr marL="454025" indent="-227013" algn="l" defTabSz="457200" rtl="0" eaLnBrk="1" latinLnBrk="0" hangingPunct="1">
              <a:lnSpc>
                <a:spcPct val="95000"/>
              </a:lnSpc>
              <a:spcBef>
                <a:spcPts val="0"/>
              </a:spcBef>
              <a:spcAft>
                <a:spcPts val="400"/>
              </a:spcAft>
              <a:buSzPct val="80000"/>
              <a:buFont typeface="Arial"/>
              <a:buChar char="–"/>
              <a:defRPr sz="2300" kern="1200">
                <a:solidFill>
                  <a:srgbClr val="404040"/>
                </a:solidFill>
                <a:latin typeface="+mn-lt"/>
                <a:ea typeface="+mn-ea"/>
                <a:cs typeface="+mn-cs"/>
              </a:defRPr>
            </a:lvl2pPr>
            <a:lvl3pPr marL="625475" indent="-171450" algn="l" defTabSz="457200" rtl="0" eaLnBrk="1" latinLnBrk="0" hangingPunct="1">
              <a:lnSpc>
                <a:spcPct val="95000"/>
              </a:lnSpc>
              <a:spcBef>
                <a:spcPts val="0"/>
              </a:spcBef>
              <a:spcAft>
                <a:spcPts val="400"/>
              </a:spcAft>
              <a:buClr>
                <a:srgbClr val="2B3589"/>
              </a:buClr>
              <a:buSzPct val="80000"/>
              <a:buFont typeface="Arial"/>
              <a:buChar char="•"/>
              <a:tabLst/>
              <a:defRPr sz="2000" kern="1200">
                <a:solidFill>
                  <a:srgbClr val="404040"/>
                </a:solidFill>
                <a:latin typeface="+mn-lt"/>
                <a:ea typeface="+mn-ea"/>
                <a:cs typeface="+mn-cs"/>
              </a:defRPr>
            </a:lvl3pPr>
            <a:lvl4pPr marL="798513" indent="-161925" algn="l" defTabSz="457200" rtl="0" eaLnBrk="1" latinLnBrk="0" hangingPunct="1">
              <a:lnSpc>
                <a:spcPct val="95000"/>
              </a:lnSpc>
              <a:spcBef>
                <a:spcPts val="0"/>
              </a:spcBef>
              <a:spcAft>
                <a:spcPts val="400"/>
              </a:spcAft>
              <a:buSzPct val="80000"/>
              <a:buFont typeface="Arial"/>
              <a:buChar char="–"/>
              <a:defRPr sz="1800" kern="1200">
                <a:solidFill>
                  <a:srgbClr val="404040"/>
                </a:solidFill>
                <a:latin typeface="+mn-lt"/>
                <a:ea typeface="+mn-ea"/>
                <a:cs typeface="+mn-cs"/>
              </a:defRPr>
            </a:lvl4pPr>
            <a:lvl5pPr marL="915988" indent="-117475" algn="l" defTabSz="457200" rtl="0" eaLnBrk="1" latinLnBrk="0" hangingPunct="1">
              <a:lnSpc>
                <a:spcPct val="95000"/>
              </a:lnSpc>
              <a:spcBef>
                <a:spcPts val="0"/>
              </a:spcBef>
              <a:spcAft>
                <a:spcPts val="400"/>
              </a:spcAft>
              <a:buClr>
                <a:srgbClr val="2B3589"/>
              </a:buClr>
              <a:buSzPct val="80000"/>
              <a:buFont typeface="Arial"/>
              <a:buChar char="•"/>
              <a:defRPr sz="15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Aft>
                <a:spcPts val="0"/>
              </a:spcAft>
              <a:buClr>
                <a:schemeClr val="bg1"/>
              </a:buClr>
              <a:buNone/>
              <a:defRPr/>
            </a:pPr>
            <a:endParaRPr lang="en-US" sz="2800" dirty="0">
              <a:solidFill>
                <a:schemeClr val="tx1"/>
              </a:solidFill>
              <a:latin typeface="Calibri"/>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2066194" y="1683415"/>
            <a:ext cx="8059611" cy="5334462"/>
          </a:xfrm>
          <a:prstGeom prst="rect">
            <a:avLst/>
          </a:prstGeom>
        </p:spPr>
      </p:pic>
    </p:spTree>
    <p:extLst>
      <p:ext uri="{BB962C8B-B14F-4D97-AF65-F5344CB8AC3E}">
        <p14:creationId xmlns:p14="http://schemas.microsoft.com/office/powerpoint/2010/main" val="284169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MEF Reference Presentations</a:t>
            </a:r>
          </a:p>
        </p:txBody>
      </p:sp>
      <p:sp>
        <p:nvSpPr>
          <p:cNvPr id="3" name="Content Placeholder 2"/>
          <p:cNvSpPr>
            <a:spLocks noGrp="1"/>
          </p:cNvSpPr>
          <p:nvPr>
            <p:ph idx="1"/>
          </p:nvPr>
        </p:nvSpPr>
        <p:spPr/>
        <p:txBody>
          <a:bodyPr/>
          <a:lstStyle/>
          <a:p>
            <a:r>
              <a:rPr lang="en-US" dirty="0"/>
              <a:t>Intention </a:t>
            </a:r>
          </a:p>
          <a:p>
            <a:pPr lvl="1"/>
            <a:r>
              <a:rPr lang="en-US" dirty="0"/>
              <a:t>These MEF reference presentations are intended to give general overviews of the MEF work and have been approved by the MEF Marketing Committee</a:t>
            </a:r>
          </a:p>
          <a:p>
            <a:pPr lvl="1"/>
            <a:r>
              <a:rPr lang="en-US" dirty="0"/>
              <a:t>Further details on the topic are to be found in related specifications, technical overviews, white papers in the MEF public site Information Center: </a:t>
            </a:r>
            <a:r>
              <a:rPr lang="en-US" dirty="0">
                <a:hlinkClick r:id="rId2"/>
              </a:rPr>
              <a:t>http://www.mef.net/carrier-ethernet/technical-specifications</a:t>
            </a:r>
            <a:r>
              <a:rPr lang="en-US" dirty="0"/>
              <a:t> </a:t>
            </a:r>
          </a:p>
        </p:txBody>
      </p:sp>
    </p:spTree>
    <p:extLst>
      <p:ext uri="{BB962C8B-B14F-4D97-AF65-F5344CB8AC3E}">
        <p14:creationId xmlns:p14="http://schemas.microsoft.com/office/powerpoint/2010/main" val="377127887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sz="3600" dirty="0"/>
              <a:t>Rapid Prototyping at UNH IOL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44944"/>
            <a:ext cx="91440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94090" y="1000360"/>
            <a:ext cx="8727925" cy="1374735"/>
          </a:xfrm>
          <a:prstGeom prst="rect">
            <a:avLst/>
          </a:prstGeom>
        </p:spPr>
        <p:txBody>
          <a:bodyPr wrap="square">
            <a:spAutoFit/>
          </a:bodyPr>
          <a:lstStyle/>
          <a:p>
            <a:pPr>
              <a:lnSpc>
                <a:spcPts val="2000"/>
              </a:lnSpc>
            </a:pPr>
            <a:r>
              <a:rPr lang="en-US" b="1" dirty="0"/>
              <a:t>The University of New Hampshire's Interoperability Lab (IOL) is hosting an industry first test-bed allowing six large Operators to perform ENNI interconnection testing.  All six Operators are being tested with each other.  Results are being fed directly to their respective Labs via a secure connection.  Only the University of New Hampshire knows the results and configurations of each provider.</a:t>
            </a:r>
          </a:p>
        </p:txBody>
      </p:sp>
      <p:sp>
        <p:nvSpPr>
          <p:cNvPr id="3" name="TextBox 2"/>
          <p:cNvSpPr txBox="1"/>
          <p:nvPr/>
        </p:nvSpPr>
        <p:spPr>
          <a:xfrm>
            <a:off x="-582760" y="0"/>
            <a:ext cx="505267" cy="923330"/>
          </a:xfrm>
          <a:prstGeom prst="rect">
            <a:avLst/>
          </a:prstGeom>
          <a:solidFill>
            <a:schemeClr val="tx2"/>
          </a:solidFill>
        </p:spPr>
        <p:txBody>
          <a:bodyPr wrap="none" rtlCol="0">
            <a:spAutoFit/>
          </a:bodyPr>
          <a:lstStyle/>
          <a:p>
            <a:r>
              <a:rPr lang="en-CA" sz="5400" dirty="0">
                <a:solidFill>
                  <a:schemeClr val="bg1"/>
                </a:solidFill>
              </a:rPr>
              <a:t>?</a:t>
            </a:r>
          </a:p>
        </p:txBody>
      </p:sp>
    </p:spTree>
    <p:extLst>
      <p:ext uri="{BB962C8B-B14F-4D97-AF65-F5344CB8AC3E}">
        <p14:creationId xmlns:p14="http://schemas.microsoft.com/office/powerpoint/2010/main" val="71890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sz="3600" dirty="0"/>
              <a:t>Overview of Connection Tested at UNH</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04"/>
          <a:stretch/>
        </p:blipFill>
        <p:spPr bwMode="auto">
          <a:xfrm>
            <a:off x="1618195" y="2526885"/>
            <a:ext cx="8973910" cy="424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94090" y="1152151"/>
            <a:ext cx="8727925" cy="1374735"/>
          </a:xfrm>
          <a:prstGeom prst="rect">
            <a:avLst/>
          </a:prstGeom>
        </p:spPr>
        <p:txBody>
          <a:bodyPr wrap="square">
            <a:spAutoFit/>
          </a:bodyPr>
          <a:lstStyle/>
          <a:p>
            <a:pPr>
              <a:lnSpc>
                <a:spcPts val="2000"/>
              </a:lnSpc>
            </a:pPr>
            <a:r>
              <a:rPr lang="en-US" b="1" dirty="0"/>
              <a:t>The UNH interoperability testing is simulating the network configuration depicted below.  A customer has two sites they wish to connect with an EVC.  One of the sites is located in another Operator’s territory.  In order for this connection to be made the two Operators must interconnect their networks using either an NNI or an ENNI.  Depiction below is of an ENNI.    </a:t>
            </a:r>
          </a:p>
        </p:txBody>
      </p:sp>
    </p:spTree>
    <p:extLst>
      <p:ext uri="{BB962C8B-B14F-4D97-AF65-F5344CB8AC3E}">
        <p14:creationId xmlns:p14="http://schemas.microsoft.com/office/powerpoint/2010/main" val="243928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sz="3600" dirty="0"/>
              <a:t>Summary of Test Results</a:t>
            </a:r>
          </a:p>
        </p:txBody>
      </p:sp>
      <p:sp>
        <p:nvSpPr>
          <p:cNvPr id="3" name="TextBox 2"/>
          <p:cNvSpPr txBox="1"/>
          <p:nvPr/>
        </p:nvSpPr>
        <p:spPr>
          <a:xfrm>
            <a:off x="1769986" y="1073581"/>
            <a:ext cx="8576135" cy="1182375"/>
          </a:xfrm>
          <a:prstGeom prst="rect">
            <a:avLst/>
          </a:prstGeom>
          <a:noFill/>
        </p:spPr>
        <p:txBody>
          <a:bodyPr wrap="square" rtlCol="0">
            <a:spAutoFit/>
          </a:bodyPr>
          <a:lstStyle/>
          <a:p>
            <a:pPr>
              <a:lnSpc>
                <a:spcPts val="1700"/>
              </a:lnSpc>
            </a:pPr>
            <a:r>
              <a:rPr lang="en-US" sz="1600" b="1" dirty="0"/>
              <a:t>The testing at UNH yielded clear and immediate results.  As predicted, the most salient technical challenge to overcome when interconnecting Operator Ethernet networks is ensuring that the TPID of the outer tags, mapped at the ENNI, match at the interconnection point (EIP).  There was no way to configure an Ethernet service operating with a TPID outer tag value of 0x8100 to work with an Ethernet network operating with a TPID outer tag value of 0x88a8.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776" y="2363795"/>
            <a:ext cx="8424345" cy="432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38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TPID Mismatch - Operator Becomes Completely Isolated</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08" r="6783"/>
          <a:stretch/>
        </p:blipFill>
        <p:spPr bwMode="auto">
          <a:xfrm>
            <a:off x="2500665" y="2670050"/>
            <a:ext cx="7210026" cy="394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69985" y="1000360"/>
            <a:ext cx="8576135" cy="1797928"/>
          </a:xfrm>
          <a:prstGeom prst="rect">
            <a:avLst/>
          </a:prstGeom>
        </p:spPr>
        <p:txBody>
          <a:bodyPr wrap="square">
            <a:spAutoFit/>
          </a:bodyPr>
          <a:lstStyle/>
          <a:p>
            <a:pPr>
              <a:lnSpc>
                <a:spcPts val="1900"/>
              </a:lnSpc>
            </a:pPr>
            <a:r>
              <a:rPr lang="en-US" b="1" dirty="0"/>
              <a:t>In the figure below, Operator 5 moved to using a standard S-Tag encapsulation at the ENNI (TPID 0x88a8) but the other operators adjacent to its footprint did not. While Operator 5 moved to the new correct "industry standard" (MEF 26.1) they are now isolated from connecting to the Operators around them.  Operator 5 is now an "Island" and cannot interconnect with other Operators to create end-to-end services.  In this instance, moving to the MEF standard actually diminished their capacity to expand their Ethernet service.</a:t>
            </a:r>
          </a:p>
        </p:txBody>
      </p:sp>
    </p:spTree>
    <p:extLst>
      <p:ext uri="{BB962C8B-B14F-4D97-AF65-F5344CB8AC3E}">
        <p14:creationId xmlns:p14="http://schemas.microsoft.com/office/powerpoint/2010/main" val="3489087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TPID Mismatch - Operator Becomes Partially Isolated</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1" r="3988"/>
          <a:stretch/>
        </p:blipFill>
        <p:spPr bwMode="auto">
          <a:xfrm>
            <a:off x="2424676" y="2821840"/>
            <a:ext cx="7086601" cy="394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85378" y="1076255"/>
            <a:ext cx="9221243" cy="1200329"/>
          </a:xfrm>
          <a:prstGeom prst="rect">
            <a:avLst/>
          </a:prstGeom>
        </p:spPr>
        <p:txBody>
          <a:bodyPr wrap="square">
            <a:spAutoFit/>
          </a:bodyPr>
          <a:lstStyle/>
          <a:p>
            <a:r>
              <a:rPr lang="en-US" b="1" dirty="0"/>
              <a:t>In the figure below both Operator 5 and Operator 3 have moved to the new MEF standard and can now interconnect in an industry standard fashion and enjoy the benefits of MEF 26.1. However, they are still unable to connect with all the other Operators using non-standard interconnections.</a:t>
            </a:r>
          </a:p>
        </p:txBody>
      </p:sp>
    </p:spTree>
    <p:extLst>
      <p:ext uri="{BB962C8B-B14F-4D97-AF65-F5344CB8AC3E}">
        <p14:creationId xmlns:p14="http://schemas.microsoft.com/office/powerpoint/2010/main" val="3038371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TPID Match - Operator Becomes “Bilingual”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991" y="2897735"/>
            <a:ext cx="7185075" cy="387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31560" y="924465"/>
            <a:ext cx="10928880" cy="1618392"/>
          </a:xfrm>
          <a:prstGeom prst="rect">
            <a:avLst/>
          </a:prstGeom>
        </p:spPr>
        <p:txBody>
          <a:bodyPr wrap="square">
            <a:spAutoFit/>
          </a:bodyPr>
          <a:lstStyle/>
          <a:p>
            <a:pPr>
              <a:lnSpc>
                <a:spcPts val="1700"/>
              </a:lnSpc>
            </a:pPr>
            <a:r>
              <a:rPr lang="en-US" sz="1700" b="1" dirty="0"/>
              <a:t>In the figure below Operator 5 is able to create both MEF ENNIs (TPID 0x88a8) and non-standard interconnections (TPID 0x8100) with the Operators adjacent to its footprint.  Operator 5 has become "bilingual" and has the greatest capacity to conduct business with Operators who use non-standard interconnections, or the ones who moved to ENNIs.  This is the best position for an Operator to be in while the market transitions to Ethernet.  Over time, as more and more operators adopt the MEF standard, Operators will stop creating non-standard interconnections.  </a:t>
            </a:r>
            <a:r>
              <a:rPr lang="en-US" sz="1700" b="1" u="sng" dirty="0"/>
              <a:t>NOTE – An Operator cannot be “bilingual” on the same network port.  A port can only be provisioned as an ENNI or an NNI – Not both.  However, the same network card can have an ENNI port and an NNI port (depending upon HW).    </a:t>
            </a:r>
          </a:p>
        </p:txBody>
      </p:sp>
    </p:spTree>
    <p:extLst>
      <p:ext uri="{BB962C8B-B14F-4D97-AF65-F5344CB8AC3E}">
        <p14:creationId xmlns:p14="http://schemas.microsoft.com/office/powerpoint/2010/main" val="3974092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Overcoming Obstacles</a:t>
            </a:r>
          </a:p>
        </p:txBody>
      </p:sp>
      <p:graphicFrame>
        <p:nvGraphicFramePr>
          <p:cNvPr id="5" name="Table 4"/>
          <p:cNvGraphicFramePr>
            <a:graphicFrameLocks noGrp="1"/>
          </p:cNvGraphicFramePr>
          <p:nvPr>
            <p:extLst>
              <p:ext uri="{D42A27DB-BD31-4B8C-83A1-F6EECF244321}">
                <p14:modId xmlns:p14="http://schemas.microsoft.com/office/powerpoint/2010/main" val="2445261186"/>
              </p:ext>
            </p:extLst>
          </p:nvPr>
        </p:nvGraphicFramePr>
        <p:xfrm>
          <a:off x="1542298" y="1455730"/>
          <a:ext cx="9107403" cy="4705490"/>
        </p:xfrm>
        <a:graphic>
          <a:graphicData uri="http://schemas.openxmlformats.org/drawingml/2006/table">
            <a:tbl>
              <a:tblPr>
                <a:tableStyleId>{BC89EF96-8CEA-46FF-86C4-4CE0E7609802}</a:tableStyleId>
              </a:tblPr>
              <a:tblGrid>
                <a:gridCol w="3035802">
                  <a:extLst>
                    <a:ext uri="{9D8B030D-6E8A-4147-A177-3AD203B41FA5}">
                      <a16:colId xmlns:a16="http://schemas.microsoft.com/office/drawing/2014/main" val="20000"/>
                    </a:ext>
                  </a:extLst>
                </a:gridCol>
                <a:gridCol w="3035800">
                  <a:extLst>
                    <a:ext uri="{9D8B030D-6E8A-4147-A177-3AD203B41FA5}">
                      <a16:colId xmlns:a16="http://schemas.microsoft.com/office/drawing/2014/main" val="20001"/>
                    </a:ext>
                  </a:extLst>
                </a:gridCol>
                <a:gridCol w="3035801">
                  <a:extLst>
                    <a:ext uri="{9D8B030D-6E8A-4147-A177-3AD203B41FA5}">
                      <a16:colId xmlns:a16="http://schemas.microsoft.com/office/drawing/2014/main" val="20002"/>
                    </a:ext>
                  </a:extLst>
                </a:gridCol>
              </a:tblGrid>
              <a:tr h="881691">
                <a:tc>
                  <a:txBody>
                    <a:bodyPr/>
                    <a:lstStyle/>
                    <a:p>
                      <a:pPr algn="ctr"/>
                      <a:r>
                        <a:rPr lang="en-US" sz="1800" b="1" dirty="0">
                          <a:effectLst/>
                        </a:rPr>
                        <a:t>Obstacle Encountered</a:t>
                      </a:r>
                    </a:p>
                  </a:txBody>
                  <a:tcPr marL="66611" marR="66611" marT="33305" marB="33305" anchor="ctr">
                    <a:solidFill>
                      <a:schemeClr val="accent1"/>
                    </a:solidFill>
                  </a:tcPr>
                </a:tc>
                <a:tc>
                  <a:txBody>
                    <a:bodyPr/>
                    <a:lstStyle/>
                    <a:p>
                      <a:pPr algn="ctr"/>
                      <a:r>
                        <a:rPr lang="en-US" sz="1800" b="1" dirty="0">
                          <a:effectLst/>
                        </a:rPr>
                        <a:t>Remediation</a:t>
                      </a:r>
                    </a:p>
                  </a:txBody>
                  <a:tcPr marL="66611" marR="66611" marT="33305" marB="33305" anchor="ctr">
                    <a:solidFill>
                      <a:schemeClr val="accent1"/>
                    </a:solidFill>
                  </a:tcPr>
                </a:tc>
                <a:tc>
                  <a:txBody>
                    <a:bodyPr/>
                    <a:lstStyle/>
                    <a:p>
                      <a:pPr algn="ctr"/>
                      <a:r>
                        <a:rPr lang="en-US" sz="1800" b="1" dirty="0">
                          <a:effectLst/>
                        </a:rPr>
                        <a:t>Result</a:t>
                      </a:r>
                    </a:p>
                  </a:txBody>
                  <a:tcPr marL="66611" marR="66611" marT="33305" marB="33305" anchor="ctr">
                    <a:solidFill>
                      <a:schemeClr val="accent1"/>
                    </a:solidFill>
                  </a:tcPr>
                </a:tc>
                <a:extLst>
                  <a:ext uri="{0D108BD9-81ED-4DB2-BD59-A6C34878D82A}">
                    <a16:rowId xmlns:a16="http://schemas.microsoft.com/office/drawing/2014/main" val="10000"/>
                  </a:ext>
                </a:extLst>
              </a:tr>
              <a:tr h="644860">
                <a:tc>
                  <a:txBody>
                    <a:bodyPr/>
                    <a:lstStyle/>
                    <a:p>
                      <a:r>
                        <a:rPr lang="en-US" sz="1400" dirty="0">
                          <a:effectLst/>
                        </a:rPr>
                        <a:t>One Operator is Color Blind and the Other Operator is Color Aware</a:t>
                      </a:r>
                    </a:p>
                  </a:txBody>
                  <a:tcPr marL="66611" marR="66611" marT="33305" marB="33305"/>
                </a:tc>
                <a:tc>
                  <a:txBody>
                    <a:bodyPr/>
                    <a:lstStyle/>
                    <a:p>
                      <a:r>
                        <a:rPr lang="en-US" sz="1400" dirty="0">
                          <a:effectLst/>
                        </a:rPr>
                        <a:t>We used CIR only service</a:t>
                      </a:r>
                    </a:p>
                  </a:txBody>
                  <a:tcPr marL="66611" marR="66611" marT="33305" marB="33305"/>
                </a:tc>
                <a:tc>
                  <a:txBody>
                    <a:bodyPr/>
                    <a:lstStyle/>
                    <a:p>
                      <a:r>
                        <a:rPr lang="en-US" sz="1400" dirty="0">
                          <a:effectLst/>
                        </a:rPr>
                        <a:t>All frames are either marked green or red - no need for color awareness </a:t>
                      </a:r>
                    </a:p>
                  </a:txBody>
                  <a:tcPr marL="66611" marR="66611" marT="33305" marB="33305"/>
                </a:tc>
                <a:extLst>
                  <a:ext uri="{0D108BD9-81ED-4DB2-BD59-A6C34878D82A}">
                    <a16:rowId xmlns:a16="http://schemas.microsoft.com/office/drawing/2014/main" val="10001"/>
                  </a:ext>
                </a:extLst>
              </a:tr>
              <a:tr h="898100">
                <a:tc>
                  <a:txBody>
                    <a:bodyPr/>
                    <a:lstStyle/>
                    <a:p>
                      <a:r>
                        <a:rPr lang="en-US" sz="1400" dirty="0">
                          <a:effectLst/>
                        </a:rPr>
                        <a:t>One Operator has an MTU size larger than the Other Operator</a:t>
                      </a:r>
                    </a:p>
                  </a:txBody>
                  <a:tcPr marL="66611" marR="66611" marT="33305" marB="33305"/>
                </a:tc>
                <a:tc>
                  <a:txBody>
                    <a:bodyPr/>
                    <a:lstStyle/>
                    <a:p>
                      <a:r>
                        <a:rPr lang="en-US" sz="1400" dirty="0">
                          <a:effectLst/>
                        </a:rPr>
                        <a:t>We sent traffic with the minimum MTU supported</a:t>
                      </a:r>
                    </a:p>
                  </a:txBody>
                  <a:tcPr marL="66611" marR="66611" marT="33305" marB="33305"/>
                </a:tc>
                <a:tc>
                  <a:txBody>
                    <a:bodyPr/>
                    <a:lstStyle/>
                    <a:p>
                      <a:r>
                        <a:rPr lang="en-US" sz="1400" dirty="0">
                          <a:effectLst/>
                        </a:rPr>
                        <a:t>Picking the minimum MTU ensured that all the Operators passed all their frames in both directions (ingress and egress) </a:t>
                      </a:r>
                    </a:p>
                  </a:txBody>
                  <a:tcPr marL="66611" marR="66611" marT="33305" marB="33305"/>
                </a:tc>
                <a:extLst>
                  <a:ext uri="{0D108BD9-81ED-4DB2-BD59-A6C34878D82A}">
                    <a16:rowId xmlns:a16="http://schemas.microsoft.com/office/drawing/2014/main" val="10002"/>
                  </a:ext>
                </a:extLst>
              </a:tr>
              <a:tr h="1249063">
                <a:tc>
                  <a:txBody>
                    <a:bodyPr/>
                    <a:lstStyle/>
                    <a:p>
                      <a:r>
                        <a:rPr lang="en-US" sz="1400" dirty="0">
                          <a:effectLst/>
                        </a:rPr>
                        <a:t>How do you ensure that both Operators use the same value for the outer VLAN at the Interconnect Point?</a:t>
                      </a:r>
                    </a:p>
                  </a:txBody>
                  <a:tcPr marL="66611" marR="66611" marT="33305" marB="33305"/>
                </a:tc>
                <a:tc>
                  <a:txBody>
                    <a:bodyPr/>
                    <a:lstStyle/>
                    <a:p>
                      <a:r>
                        <a:rPr lang="en-US" sz="1400" dirty="0">
                          <a:effectLst/>
                        </a:rPr>
                        <a:t>During the testing at UNH, UNH tester selected the VLAN value for outer tag and communicated it to both Operators; each Operator configured the outer VLAN value </a:t>
                      </a:r>
                    </a:p>
                  </a:txBody>
                  <a:tcPr marL="66611" marR="66611" marT="33305" marB="33305"/>
                </a:tc>
                <a:tc>
                  <a:txBody>
                    <a:bodyPr/>
                    <a:lstStyle/>
                    <a:p>
                      <a:r>
                        <a:rPr lang="en-US" sz="1400" dirty="0">
                          <a:effectLst/>
                        </a:rPr>
                        <a:t>Since both Operators have assigned the same outer VLAN value ("21" for example) the frames flowed across the ENNI (or Non-Standard Interconnection) to the other Operator</a:t>
                      </a:r>
                    </a:p>
                  </a:txBody>
                  <a:tcPr marL="66611" marR="66611" marT="33305" marB="33305"/>
                </a:tc>
                <a:extLst>
                  <a:ext uri="{0D108BD9-81ED-4DB2-BD59-A6C34878D82A}">
                    <a16:rowId xmlns:a16="http://schemas.microsoft.com/office/drawing/2014/main" val="10003"/>
                  </a:ext>
                </a:extLst>
              </a:tr>
              <a:tr h="1031776">
                <a:tc>
                  <a:txBody>
                    <a:bodyPr/>
                    <a:lstStyle/>
                    <a:p>
                      <a:r>
                        <a:rPr lang="en-US" sz="1400" dirty="0">
                          <a:effectLst/>
                        </a:rPr>
                        <a:t>Operators did not support the same set of CIR speeds so  how do we deliver requested CIR for customer EPL service?</a:t>
                      </a:r>
                    </a:p>
                  </a:txBody>
                  <a:tcPr marL="66611" marR="66611" marT="33305" marB="33305"/>
                </a:tc>
                <a:tc>
                  <a:txBody>
                    <a:bodyPr/>
                    <a:lstStyle/>
                    <a:p>
                      <a:r>
                        <a:rPr lang="en-US" sz="1400" dirty="0">
                          <a:effectLst/>
                        </a:rPr>
                        <a:t>UNH tested common set of customer EPL CIR values supported by both Operators access services</a:t>
                      </a:r>
                    </a:p>
                  </a:txBody>
                  <a:tcPr marL="66611" marR="66611" marT="33305" marB="33305"/>
                </a:tc>
                <a:tc>
                  <a:txBody>
                    <a:bodyPr/>
                    <a:lstStyle/>
                    <a:p>
                      <a:r>
                        <a:rPr lang="en-US" sz="1400" dirty="0">
                          <a:effectLst/>
                        </a:rPr>
                        <a:t>Customer gets the requested CIR, or a CIR that's acceptable for their needs</a:t>
                      </a:r>
                    </a:p>
                  </a:txBody>
                  <a:tcPr marL="66611" marR="66611" marT="33305" marB="3330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86638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Operators Need to Know…</a:t>
            </a:r>
          </a:p>
        </p:txBody>
      </p:sp>
      <p:sp>
        <p:nvSpPr>
          <p:cNvPr id="2" name="Content Placeholder 1"/>
          <p:cNvSpPr>
            <a:spLocks noGrp="1"/>
          </p:cNvSpPr>
          <p:nvPr>
            <p:ph idx="1"/>
          </p:nvPr>
        </p:nvSpPr>
        <p:spPr/>
        <p:txBody>
          <a:bodyPr/>
          <a:lstStyle/>
          <a:p>
            <a:pPr marL="0" indent="0">
              <a:buNone/>
            </a:pPr>
            <a:r>
              <a:rPr lang="en-US" sz="2800" dirty="0"/>
              <a:t>As Operators continue their journey towards MEF standardized interconnections (ENNI) there are other non-technical items they will want to consider.  Section 11 of the Implementation Agreement is meant to act as a "thought provoker" to help ensure all aspects of Ethernet interconnections are being considered.  Topics include: </a:t>
            </a:r>
          </a:p>
          <a:p>
            <a:pPr marL="0" indent="0">
              <a:buNone/>
            </a:pPr>
            <a:endParaRPr lang="en-US" sz="1600" dirty="0"/>
          </a:p>
          <a:p>
            <a:pPr marL="514350" indent="-514350">
              <a:buFont typeface="+mj-lt"/>
              <a:buAutoNum type="arabicPeriod"/>
            </a:pPr>
            <a:r>
              <a:rPr lang="en-US" sz="2800" dirty="0"/>
              <a:t>Where to build an EIP?</a:t>
            </a:r>
          </a:p>
          <a:p>
            <a:pPr marL="514350" indent="-514350">
              <a:buFont typeface="+mj-lt"/>
              <a:buAutoNum type="arabicPeriod"/>
            </a:pPr>
            <a:r>
              <a:rPr lang="en-US" sz="2800" dirty="0"/>
              <a:t>How many EIP’s are needed?</a:t>
            </a:r>
          </a:p>
          <a:p>
            <a:pPr marL="514350" indent="-514350">
              <a:buFont typeface="+mj-lt"/>
              <a:buAutoNum type="arabicPeriod"/>
            </a:pPr>
            <a:r>
              <a:rPr lang="en-US" sz="2800" dirty="0"/>
              <a:t>How to determine what Ethernet services are available outside an Operator’s footprint? </a:t>
            </a:r>
          </a:p>
          <a:p>
            <a:pPr marL="514350" indent="-514350">
              <a:buFont typeface="+mj-lt"/>
              <a:buAutoNum type="arabicPeriod"/>
            </a:pPr>
            <a:r>
              <a:rPr lang="en-US" sz="2800" dirty="0"/>
              <a:t>What should an Operator know about ordering Ethernet services?</a:t>
            </a:r>
          </a:p>
          <a:p>
            <a:pPr marL="514350" indent="-514350">
              <a:buFont typeface="+mj-lt"/>
              <a:buAutoNum type="arabicPeriod"/>
            </a:pPr>
            <a:r>
              <a:rPr lang="en-US" sz="2800" dirty="0"/>
              <a:t>Physical equipment considerations</a:t>
            </a:r>
          </a:p>
        </p:txBody>
      </p:sp>
    </p:spTree>
    <p:extLst>
      <p:ext uri="{BB962C8B-B14F-4D97-AF65-F5344CB8AC3E}">
        <p14:creationId xmlns:p14="http://schemas.microsoft.com/office/powerpoint/2010/main" val="1354791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ubtitle 4"/>
          <p:cNvSpPr>
            <a:spLocks noGrp="1"/>
          </p:cNvSpPr>
          <p:nvPr>
            <p:ph type="subTitle" idx="1"/>
          </p:nvPr>
        </p:nvSpPr>
        <p:spPr/>
        <p:txBody>
          <a:bodyPr/>
          <a:lstStyle/>
          <a:p>
            <a:r>
              <a:rPr lang="en-US" dirty="0"/>
              <a:t>MEF 5X - EIP</a:t>
            </a:r>
          </a:p>
        </p:txBody>
      </p:sp>
      <p:sp>
        <p:nvSpPr>
          <p:cNvPr id="55298" name="Title 3"/>
          <p:cNvSpPr>
            <a:spLocks noGrp="1"/>
          </p:cNvSpPr>
          <p:nvPr>
            <p:ph type="title"/>
          </p:nvPr>
        </p:nvSpPr>
        <p:spPr/>
        <p:txBody>
          <a:bodyPr/>
          <a:lstStyle/>
          <a:p>
            <a:pPr>
              <a:defRPr/>
            </a:pPr>
            <a:r>
              <a:rPr lang="en-US" dirty="0"/>
              <a:t>Summary</a:t>
            </a:r>
          </a:p>
        </p:txBody>
      </p:sp>
    </p:spTree>
    <p:extLst>
      <p:ext uri="{BB962C8B-B14F-4D97-AF65-F5344CB8AC3E}">
        <p14:creationId xmlns:p14="http://schemas.microsoft.com/office/powerpoint/2010/main" val="572739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Summary MEF 54</a:t>
            </a:r>
          </a:p>
        </p:txBody>
      </p:sp>
      <p:sp>
        <p:nvSpPr>
          <p:cNvPr id="51203" name="Rectangle 3"/>
          <p:cNvSpPr>
            <a:spLocks noGrp="1" noChangeArrowheads="1"/>
          </p:cNvSpPr>
          <p:nvPr>
            <p:ph idx="1"/>
          </p:nvPr>
        </p:nvSpPr>
        <p:spPr>
          <a:xfrm>
            <a:off x="233178" y="1000360"/>
            <a:ext cx="11725643" cy="5309015"/>
          </a:xfrm>
        </p:spPr>
        <p:txBody>
          <a:bodyPr/>
          <a:lstStyle/>
          <a:p>
            <a:r>
              <a:rPr lang="en-US" sz="2800" dirty="0"/>
              <a:t>All Operators who offer TDM-based services, whether they know it or not, are on a journey away from TDM towards Ethernet</a:t>
            </a:r>
          </a:p>
          <a:p>
            <a:r>
              <a:rPr lang="en-US" sz="2800" dirty="0"/>
              <a:t>All Ethernet Operators (Telecom, Cable, CLEC, ILEC) are on a Journey towards MEF standardized interconnections (ENNI)</a:t>
            </a:r>
          </a:p>
          <a:p>
            <a:r>
              <a:rPr lang="en-US" sz="2800" dirty="0"/>
              <a:t>Testing performed in this project demonstrated Operators with different TPID values cannot interconnect </a:t>
            </a:r>
          </a:p>
          <a:p>
            <a:r>
              <a:rPr lang="en-US" sz="2800" dirty="0"/>
              <a:t>Operators should become “bilingual” to ensure they can interconnect with other operators on their boarder </a:t>
            </a:r>
          </a:p>
          <a:p>
            <a:r>
              <a:rPr lang="en-US" sz="2800" dirty="0"/>
              <a:t>Operators should consult the EIP Implementation Agreement to help them begin, or take the next step, on their journey towards MEF standardized interconnections </a:t>
            </a:r>
          </a:p>
        </p:txBody>
      </p:sp>
    </p:spTree>
    <p:extLst>
      <p:ext uri="{BB962C8B-B14F-4D97-AF65-F5344CB8AC3E}">
        <p14:creationId xmlns:p14="http://schemas.microsoft.com/office/powerpoint/2010/main" val="19883428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	Outline</a:t>
            </a:r>
          </a:p>
        </p:txBody>
      </p:sp>
      <p:sp>
        <p:nvSpPr>
          <p:cNvPr id="7171" name="Content Placeholder 2"/>
          <p:cNvSpPr>
            <a:spLocks noGrp="1"/>
          </p:cNvSpPr>
          <p:nvPr>
            <p:ph idx="1"/>
          </p:nvPr>
        </p:nvSpPr>
        <p:spPr/>
        <p:txBody>
          <a:bodyPr/>
          <a:lstStyle/>
          <a:p>
            <a:r>
              <a:rPr lang="en-US" dirty="0"/>
              <a:t>Approved MEF Specifications</a:t>
            </a:r>
          </a:p>
          <a:p>
            <a:r>
              <a:rPr lang="en-US" dirty="0"/>
              <a:t>Implementation Guide Overview</a:t>
            </a:r>
          </a:p>
          <a:p>
            <a:r>
              <a:rPr lang="en-US" dirty="0"/>
              <a:t>About MEF 54</a:t>
            </a:r>
          </a:p>
          <a:p>
            <a:r>
              <a:rPr lang="en-US" dirty="0"/>
              <a:t>In Scope / Out of Scope</a:t>
            </a:r>
          </a:p>
          <a:p>
            <a:r>
              <a:rPr lang="en-US" dirty="0"/>
              <a:t>Terminology / Concepts </a:t>
            </a:r>
          </a:p>
          <a:p>
            <a:r>
              <a:rPr lang="en-US" dirty="0"/>
              <a:t>Key Companies That Made This Possible</a:t>
            </a:r>
          </a:p>
          <a:p>
            <a:r>
              <a:rPr lang="en-US" dirty="0"/>
              <a:t>Project Review</a:t>
            </a:r>
          </a:p>
          <a:p>
            <a:r>
              <a:rPr lang="en-US" dirty="0"/>
              <a:t>Summary  </a:t>
            </a:r>
          </a:p>
        </p:txBody>
      </p:sp>
    </p:spTree>
    <p:extLst>
      <p:ext uri="{BB962C8B-B14F-4D97-AF65-F5344CB8AC3E}">
        <p14:creationId xmlns:p14="http://schemas.microsoft.com/office/powerpoint/2010/main" val="152675272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normAutofit/>
          </a:bodyPr>
          <a:lstStyle/>
          <a:p>
            <a:r>
              <a:rPr lang="en-US" sz="4000" dirty="0"/>
              <a:t>For Full Details …</a:t>
            </a:r>
          </a:p>
        </p:txBody>
      </p:sp>
      <p:sp>
        <p:nvSpPr>
          <p:cNvPr id="3" name="Content Placeholder 2"/>
          <p:cNvSpPr>
            <a:spLocks noGrp="1"/>
          </p:cNvSpPr>
          <p:nvPr>
            <p:ph idx="1"/>
          </p:nvPr>
        </p:nvSpPr>
        <p:spPr>
          <a:xfrm>
            <a:off x="327980" y="1000358"/>
            <a:ext cx="6628163" cy="5309015"/>
          </a:xfrm>
        </p:spPr>
        <p:txBody>
          <a:bodyPr/>
          <a:lstStyle/>
          <a:p>
            <a:r>
              <a:rPr lang="en-US" dirty="0"/>
              <a:t>Visit http://www.mef.net </a:t>
            </a:r>
            <a:br>
              <a:rPr lang="en-US" dirty="0"/>
            </a:br>
            <a:r>
              <a:rPr lang="en-US" dirty="0"/>
              <a:t>Select “Specifications” and select MEF 54 to access the full Implementation Agreement </a:t>
            </a:r>
          </a:p>
          <a:p>
            <a:pPr marL="0" indent="0">
              <a:buNone/>
            </a:pPr>
            <a:endParaRPr lang="en-US" dirty="0"/>
          </a:p>
          <a:p>
            <a:r>
              <a:rPr lang="en-US" dirty="0"/>
              <a:t>Visit the EIP site at: </a:t>
            </a:r>
            <a:r>
              <a:rPr lang="en-US" dirty="0">
                <a:hlinkClick r:id="rId3"/>
              </a:rPr>
              <a:t>www.mef.net/eipproject</a:t>
            </a:r>
            <a:r>
              <a:rPr lang="en-US" dirty="0"/>
              <a:t> </a:t>
            </a:r>
          </a:p>
        </p:txBody>
      </p:sp>
      <p:pic>
        <p:nvPicPr>
          <p:cNvPr id="4" name="Picture 3">
            <a:hlinkClick r:id="rId4"/>
          </p:cNvPr>
          <p:cNvPicPr>
            <a:picLocks noChangeAspect="1"/>
          </p:cNvPicPr>
          <p:nvPr/>
        </p:nvPicPr>
        <p:blipFill>
          <a:blip r:embed="rId5"/>
          <a:stretch>
            <a:fillRect/>
          </a:stretch>
        </p:blipFill>
        <p:spPr>
          <a:xfrm>
            <a:off x="7613900" y="1163417"/>
            <a:ext cx="3870645" cy="4982899"/>
          </a:xfrm>
          <a:prstGeom prst="rect">
            <a:avLst/>
          </a:prstGeom>
          <a:ln w="28575">
            <a:solidFill>
              <a:schemeClr val="tx1"/>
            </a:solidFill>
          </a:ln>
        </p:spPr>
      </p:pic>
    </p:spTree>
    <p:extLst>
      <p:ext uri="{BB962C8B-B14F-4D97-AF65-F5344CB8AC3E}">
        <p14:creationId xmlns:p14="http://schemas.microsoft.com/office/powerpoint/2010/main" val="230583012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dirty="0"/>
              <a:t>	How to Perform ENNI Testing and Certification</a:t>
            </a:r>
          </a:p>
        </p:txBody>
      </p:sp>
      <p:sp>
        <p:nvSpPr>
          <p:cNvPr id="56322" name="Content Placeholder 2"/>
          <p:cNvSpPr>
            <a:spLocks noGrp="1"/>
          </p:cNvSpPr>
          <p:nvPr>
            <p:ph idx="1"/>
          </p:nvPr>
        </p:nvSpPr>
        <p:spPr/>
        <p:txBody>
          <a:bodyPr/>
          <a:lstStyle/>
          <a:p>
            <a:r>
              <a:rPr lang="en-US" sz="2700" dirty="0"/>
              <a:t>Operators who wish to perform their own Interoperability testing – whether using TPID 0x88a8 (ENNI) or 0x8100 (NNI) are encouraged to contact the University of New Hampshire’s Interoperability Lab.  Visit: </a:t>
            </a:r>
            <a:r>
              <a:rPr lang="en-US" sz="2700" dirty="0">
                <a:hlinkClick r:id="rId3"/>
              </a:rPr>
              <a:t>https://www.iol.unh.edu/</a:t>
            </a:r>
            <a:r>
              <a:rPr lang="en-US" sz="2700" dirty="0"/>
              <a:t> </a:t>
            </a:r>
          </a:p>
          <a:p>
            <a:endParaRPr lang="en-US" sz="2700" dirty="0"/>
          </a:p>
          <a:p>
            <a:r>
              <a:rPr lang="en-US" sz="2700" dirty="0"/>
              <a:t>Operators who are ready to create, or can already create, an industry standard ENNI using TPID 0x88a8 as per MEF 26.1 should get MEF certified for “MEF 33 E-Access services.”  They will then appear on MEF’s “Certification Registry.”  Doing so allows other Operators, who boarder their network, to understand where the Operator is on its interconnection journey.  It also allows retail customers with large RFPs to view an Operator’s capabilities.  Visit:  </a:t>
            </a:r>
            <a:r>
              <a:rPr lang="en-US" sz="2700" dirty="0">
                <a:hlinkClick r:id="rId4"/>
              </a:rPr>
              <a:t>https://www.mef.net/certification/services-certification-overview</a:t>
            </a:r>
            <a:r>
              <a:rPr lang="en-US" sz="2700" dirty="0"/>
              <a:t>  </a:t>
            </a:r>
          </a:p>
        </p:txBody>
      </p:sp>
    </p:spTree>
    <p:extLst>
      <p:ext uri="{BB962C8B-B14F-4D97-AF65-F5344CB8AC3E}">
        <p14:creationId xmlns:p14="http://schemas.microsoft.com/office/powerpoint/2010/main" val="3119885438"/>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dirty="0"/>
              <a:t>	Related Documents</a:t>
            </a:r>
          </a:p>
        </p:txBody>
      </p:sp>
      <p:sp>
        <p:nvSpPr>
          <p:cNvPr id="56322" name="Content Placeholder 2"/>
          <p:cNvSpPr>
            <a:spLocks noGrp="1"/>
          </p:cNvSpPr>
          <p:nvPr>
            <p:ph idx="1"/>
          </p:nvPr>
        </p:nvSpPr>
        <p:spPr/>
        <p:txBody>
          <a:bodyPr/>
          <a:lstStyle/>
          <a:p>
            <a:r>
              <a:rPr lang="en-US" dirty="0"/>
              <a:t>MEF 26.1 - External Network Network Interface (ENNI) – Phase 2</a:t>
            </a:r>
          </a:p>
          <a:p>
            <a:r>
              <a:rPr lang="en-US" dirty="0"/>
              <a:t>MEF 33 - Ethernet Access Services Definition</a:t>
            </a:r>
          </a:p>
          <a:p>
            <a:r>
              <a:rPr lang="en-US" dirty="0"/>
              <a:t>MEF 51 - OVC Services Definitions Technical Specification</a:t>
            </a:r>
          </a:p>
        </p:txBody>
      </p:sp>
    </p:spTree>
    <p:extLst>
      <p:ext uri="{BB962C8B-B14F-4D97-AF65-F5344CB8AC3E}">
        <p14:creationId xmlns:p14="http://schemas.microsoft.com/office/powerpoint/2010/main" val="516832083"/>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CA" dirty="0"/>
              <a:t>MEF.net</a:t>
            </a:r>
          </a:p>
        </p:txBody>
      </p:sp>
      <p:sp>
        <p:nvSpPr>
          <p:cNvPr id="3" name="Title 2"/>
          <p:cNvSpPr>
            <a:spLocks noGrp="1"/>
          </p:cNvSpPr>
          <p:nvPr>
            <p:ph type="title"/>
          </p:nvPr>
        </p:nvSpPr>
        <p:spPr/>
        <p:txBody>
          <a:bodyPr>
            <a:normAutofit fontScale="90000"/>
          </a:bodyPr>
          <a:lstStyle/>
          <a:p>
            <a:r>
              <a:rPr lang="en-US" i="1" dirty="0"/>
              <a:t>Accelerating Worldwide Adoption of </a:t>
            </a:r>
            <a:br>
              <a:rPr lang="en-US" i="1" dirty="0"/>
            </a:br>
            <a:r>
              <a:rPr lang="en-US" i="1" dirty="0"/>
              <a:t>Carrier-class Ethernet Networks and Services</a:t>
            </a:r>
            <a:endParaRPr lang="en-CA" i="1" dirty="0"/>
          </a:p>
        </p:txBody>
      </p:sp>
    </p:spTree>
    <p:extLst>
      <p:ext uri="{BB962C8B-B14F-4D97-AF65-F5344CB8AC3E}">
        <p14:creationId xmlns:p14="http://schemas.microsoft.com/office/powerpoint/2010/main" val="365030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MEF Specifications</a:t>
            </a:r>
            <a:r>
              <a:rPr lang="en-US" sz="3600" dirty="0"/>
              <a:t>*</a:t>
            </a:r>
            <a:endParaRPr lang="en-CA" dirty="0"/>
          </a:p>
        </p:txBody>
      </p:sp>
      <p:graphicFrame>
        <p:nvGraphicFramePr>
          <p:cNvPr id="3" name="Table 2"/>
          <p:cNvGraphicFramePr>
            <a:graphicFrameLocks noGrp="1"/>
          </p:cNvGraphicFramePr>
          <p:nvPr>
            <p:extLst/>
          </p:nvPr>
        </p:nvGraphicFramePr>
        <p:xfrm>
          <a:off x="1760835" y="1112106"/>
          <a:ext cx="8670329" cy="4938649"/>
        </p:xfrm>
        <a:graphic>
          <a:graphicData uri="http://schemas.openxmlformats.org/drawingml/2006/table">
            <a:tbl>
              <a:tblPr firstRow="1" bandRow="1">
                <a:tableStyleId>{3C2FFA5D-87B4-456A-9821-1D502468CF0F}</a:tableStyleId>
              </a:tblPr>
              <a:tblGrid>
                <a:gridCol w="1442005">
                  <a:extLst>
                    <a:ext uri="{9D8B030D-6E8A-4147-A177-3AD203B41FA5}">
                      <a16:colId xmlns:a16="http://schemas.microsoft.com/office/drawing/2014/main" val="20000"/>
                    </a:ext>
                  </a:extLst>
                </a:gridCol>
                <a:gridCol w="7228324">
                  <a:extLst>
                    <a:ext uri="{9D8B030D-6E8A-4147-A177-3AD203B41FA5}">
                      <a16:colId xmlns:a16="http://schemas.microsoft.com/office/drawing/2014/main" val="20001"/>
                    </a:ext>
                  </a:extLst>
                </a:gridCol>
              </a:tblGrid>
              <a:tr h="304862">
                <a:tc>
                  <a:txBody>
                    <a:bodyPr/>
                    <a:lstStyle/>
                    <a:p>
                      <a:r>
                        <a:rPr lang="en-US" sz="1800" baseline="0" dirty="0"/>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00"/>
                  </a:ext>
                </a:extLst>
              </a:tr>
              <a:tr h="304862">
                <a:tc>
                  <a:txBody>
                    <a:bodyPr/>
                    <a:lstStyle/>
                    <a:p>
                      <a:r>
                        <a:rPr lang="en-US" sz="1400" dirty="0"/>
                        <a:t>MEF 2</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a:t>Requirements and Framework for Ethernet Service Protection </a:t>
                      </a:r>
                      <a:endParaRPr lang="en-US" sz="1400" b="0" dirty="0">
                        <a:solidFill>
                          <a:schemeClr val="tx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01"/>
                  </a:ext>
                </a:extLst>
              </a:tr>
              <a:tr h="145003">
                <a:tc>
                  <a:txBody>
                    <a:bodyPr/>
                    <a:lstStyle/>
                    <a:p>
                      <a:r>
                        <a:rPr lang="en-US" sz="1400" dirty="0"/>
                        <a:t>MEF 3</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a:t>Circuit Emulation Service Definitions, Framework and Requirements in Metro Ethernet Networks </a:t>
                      </a:r>
                      <a:endParaRPr lang="en-US" sz="1400" b="0" dirty="0">
                        <a:solidFill>
                          <a:schemeClr val="tx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02"/>
                  </a:ext>
                </a:extLst>
              </a:tr>
              <a:tr h="304862">
                <a:tc>
                  <a:txBody>
                    <a:bodyPr/>
                    <a:lstStyle/>
                    <a:p>
                      <a:r>
                        <a:rPr lang="en-US" sz="1400" dirty="0"/>
                        <a:t>MEF 4</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a:t>Metro Ethernet Network Architecture Framework Part 1: Generic Framework</a:t>
                      </a:r>
                      <a:endParaRPr lang="en-US" sz="1400" b="0" dirty="0">
                        <a:solidFill>
                          <a:schemeClr val="tx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03"/>
                  </a:ext>
                </a:extLst>
              </a:tr>
              <a:tr h="304862">
                <a:tc>
                  <a:txBody>
                    <a:bodyPr/>
                    <a:lstStyle/>
                    <a:p>
                      <a:r>
                        <a:rPr lang="en-US" sz="1400" dirty="0"/>
                        <a:t>MEF</a:t>
                      </a:r>
                      <a:r>
                        <a:rPr lang="en-US" sz="1400" baseline="0" dirty="0"/>
                        <a:t> 6.2</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a:t>EVC Ethernet Services Definitions Phase 3</a:t>
                      </a:r>
                      <a:endParaRPr lang="en-US" sz="1400" b="0" dirty="0">
                        <a:solidFill>
                          <a:schemeClr val="tx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04"/>
                  </a:ext>
                </a:extLst>
              </a:tr>
              <a:tr h="304862">
                <a:tc>
                  <a:txBody>
                    <a:bodyPr/>
                    <a:lstStyle/>
                    <a:p>
                      <a:r>
                        <a:rPr lang="en-US" sz="1400" dirty="0"/>
                        <a:t>MEF 7.2</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a:t>Carrier Ethernet Information Model</a:t>
                      </a:r>
                      <a:endParaRPr lang="en-US" sz="1400" b="0" dirty="0">
                        <a:solidFill>
                          <a:schemeClr val="tx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05"/>
                  </a:ext>
                </a:extLst>
              </a:tr>
              <a:tr h="304847">
                <a:tc>
                  <a:txBody>
                    <a:bodyPr/>
                    <a:lstStyle/>
                    <a:p>
                      <a:r>
                        <a:rPr lang="en-US" sz="1400" dirty="0"/>
                        <a:t>MEF 8</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a:t>Implementation Agreement for the Emulation of PDH Circuits over Metro Ethernet Networks</a:t>
                      </a:r>
                      <a:endParaRPr lang="en-US" sz="1400" b="0" dirty="0">
                        <a:solidFill>
                          <a:schemeClr val="tx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06"/>
                  </a:ext>
                </a:extLst>
              </a:tr>
              <a:tr h="304862">
                <a:tc>
                  <a:txBody>
                    <a:bodyPr/>
                    <a:lstStyle/>
                    <a:p>
                      <a:r>
                        <a:rPr lang="en-US" sz="1400" dirty="0"/>
                        <a:t>MEF 9</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a:t>Abstract Test Suite for Ethernet Services at the UNI</a:t>
                      </a:r>
                      <a:endParaRPr lang="en-US" sz="1400" b="0" dirty="0">
                        <a:solidFill>
                          <a:schemeClr val="tx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07"/>
                  </a:ext>
                </a:extLst>
              </a:tr>
              <a:tr h="304862">
                <a:tc>
                  <a:txBody>
                    <a:bodyPr/>
                    <a:lstStyle/>
                    <a:p>
                      <a:r>
                        <a:rPr lang="en-US" sz="1400" dirty="0"/>
                        <a:t>MEF 10.3</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a:t>Ethernet Services Attributes Phase 3</a:t>
                      </a:r>
                    </a:p>
                  </a:txBody>
                  <a:tcPr marT="45729" marB="45729"/>
                </a:tc>
                <a:extLst>
                  <a:ext uri="{0D108BD9-81ED-4DB2-BD59-A6C34878D82A}">
                    <a16:rowId xmlns:a16="http://schemas.microsoft.com/office/drawing/2014/main" val="10008"/>
                  </a:ext>
                </a:extLst>
              </a:tr>
              <a:tr h="304862">
                <a:tc>
                  <a:txBody>
                    <a:bodyPr/>
                    <a:lstStyle/>
                    <a:p>
                      <a:r>
                        <a:rPr lang="en-US" sz="1400" dirty="0"/>
                        <a:t>MEF</a:t>
                      </a:r>
                      <a:r>
                        <a:rPr lang="en-US" sz="1400" baseline="0" dirty="0"/>
                        <a:t> 11</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a:t>User Network Interface (UNI) Requirements and Framework </a:t>
                      </a:r>
                      <a:endParaRPr lang="en-US" sz="1400" b="0" dirty="0">
                        <a:solidFill>
                          <a:schemeClr val="tx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09"/>
                  </a:ext>
                </a:extLst>
              </a:tr>
              <a:tr h="304862">
                <a:tc>
                  <a:txBody>
                    <a:bodyPr/>
                    <a:lstStyle/>
                    <a:p>
                      <a:r>
                        <a:rPr lang="en-US" sz="1400" dirty="0"/>
                        <a:t>MEF 12.2</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a:t>Carrier Ethernet Network Architecture Framework Part 2: Ethernet Services Layer</a:t>
                      </a:r>
                      <a:endParaRPr lang="en-US" sz="1400" b="0" dirty="0">
                        <a:solidFill>
                          <a:schemeClr val="tx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10"/>
                  </a:ext>
                </a:extLst>
              </a:tr>
              <a:tr h="304862">
                <a:tc>
                  <a:txBody>
                    <a:bodyPr/>
                    <a:lstStyle/>
                    <a:p>
                      <a:r>
                        <a:rPr lang="en-US" sz="1400" dirty="0"/>
                        <a:t>MEF 13</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a:t>User Network Interface (UNI) Type 1 Implementation Agreement</a:t>
                      </a:r>
                      <a:endParaRPr lang="en-US" sz="1400" b="0" dirty="0">
                        <a:solidFill>
                          <a:schemeClr val="tx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11"/>
                  </a:ext>
                </a:extLst>
              </a:tr>
              <a:tr h="304862">
                <a:tc>
                  <a:txBody>
                    <a:bodyPr/>
                    <a:lstStyle/>
                    <a:p>
                      <a:r>
                        <a:rPr lang="en-US" sz="1400" dirty="0"/>
                        <a:t>MEF 14</a:t>
                      </a:r>
                      <a:endParaRPr lang="en-US" sz="1400" b="1" dirty="0">
                        <a:solidFill>
                          <a:schemeClr val="tx1"/>
                        </a:solidFill>
                        <a:latin typeface="+mj-lt"/>
                        <a:ea typeface="Verdana" pitchFamily="34" charset="0"/>
                        <a:cs typeface="Verdana" pitchFamily="34" charset="0"/>
                      </a:endParaRPr>
                    </a:p>
                  </a:txBody>
                  <a:tcPr marT="45729" marB="45729"/>
                </a:tc>
                <a:tc>
                  <a:txBody>
                    <a:bodyPr/>
                    <a:lstStyle/>
                    <a:p>
                      <a:r>
                        <a:rPr lang="en-US" sz="1400" dirty="0"/>
                        <a:t>Abstract Test Suite for Traffic Management Phase 1 </a:t>
                      </a:r>
                      <a:endParaRPr lang="en-US" sz="1400" b="0" dirty="0">
                        <a:solidFill>
                          <a:schemeClr val="tx1"/>
                        </a:solidFill>
                        <a:latin typeface="+mj-lt"/>
                        <a:ea typeface="Verdana" pitchFamily="34" charset="0"/>
                        <a:cs typeface="Verdana" pitchFamily="34" charset="0"/>
                      </a:endParaRPr>
                    </a:p>
                  </a:txBody>
                  <a:tcPr marT="45729" marB="45729"/>
                </a:tc>
                <a:extLst>
                  <a:ext uri="{0D108BD9-81ED-4DB2-BD59-A6C34878D82A}">
                    <a16:rowId xmlns:a16="http://schemas.microsoft.com/office/drawing/2014/main" val="10012"/>
                  </a:ext>
                </a:extLst>
              </a:tr>
              <a:tr h="304862">
                <a:tc>
                  <a:txBody>
                    <a:bodyPr/>
                    <a:lstStyle/>
                    <a:p>
                      <a:r>
                        <a:rPr lang="en-US" sz="1400" dirty="0"/>
                        <a:t>MEF 15</a:t>
                      </a:r>
                      <a:endParaRPr lang="en-US" sz="1400" b="1" dirty="0">
                        <a:solidFill>
                          <a:schemeClr val="tx1"/>
                        </a:solidFill>
                        <a:latin typeface="+mj-lt"/>
                        <a:ea typeface="Verdana" pitchFamily="34" charset="0"/>
                        <a:cs typeface="Verdana" pitchFamily="34" charset="0"/>
                      </a:endParaRPr>
                    </a:p>
                  </a:txBody>
                  <a:tcPr marT="45729" marB="45729"/>
                </a:tc>
                <a:tc>
                  <a:txBody>
                    <a:bodyPr/>
                    <a:lstStyle/>
                    <a:p>
                      <a:r>
                        <a:rPr lang="en-US" sz="1400" dirty="0"/>
                        <a:t>Requirements for Management of Metro Ethernet Phase 1 Network Elements</a:t>
                      </a:r>
                      <a:endParaRPr lang="en-US" sz="1400" b="0" dirty="0">
                        <a:solidFill>
                          <a:schemeClr val="tx1"/>
                        </a:solidFill>
                        <a:latin typeface="+mj-lt"/>
                        <a:ea typeface="Verdana" pitchFamily="34" charset="0"/>
                        <a:cs typeface="Verdana" pitchFamily="34" charset="0"/>
                      </a:endParaRPr>
                    </a:p>
                  </a:txBody>
                  <a:tcPr marT="45729" marB="45729"/>
                </a:tc>
                <a:extLst>
                  <a:ext uri="{0D108BD9-81ED-4DB2-BD59-A6C34878D82A}">
                    <a16:rowId xmlns:a16="http://schemas.microsoft.com/office/drawing/2014/main" val="10013"/>
                  </a:ext>
                </a:extLst>
              </a:tr>
              <a:tr h="304862">
                <a:tc>
                  <a:txBody>
                    <a:bodyPr/>
                    <a:lstStyle/>
                    <a:p>
                      <a:r>
                        <a:rPr lang="en-US" sz="1400" dirty="0"/>
                        <a:t>MEF 16</a:t>
                      </a:r>
                      <a:endParaRPr lang="en-US" sz="1400" b="0" dirty="0">
                        <a:solidFill>
                          <a:schemeClr val="tx1"/>
                        </a:solidFill>
                        <a:latin typeface="+mj-lt"/>
                        <a:ea typeface="Verdana" pitchFamily="34" charset="0"/>
                        <a:cs typeface="Verdana" pitchFamily="34" charset="0"/>
                      </a:endParaRP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Ethernet Local Management Interface</a:t>
                      </a:r>
                      <a:endParaRPr lang="en-US" sz="1400" b="1" dirty="0">
                        <a:solidFill>
                          <a:schemeClr val="bg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14"/>
                  </a:ext>
                </a:extLst>
              </a:tr>
              <a:tr h="304862">
                <a:tc>
                  <a:txBody>
                    <a:bodyPr/>
                    <a:lstStyle/>
                    <a:p>
                      <a:r>
                        <a:rPr lang="en-US" sz="1400" dirty="0"/>
                        <a:t>MEF 17</a:t>
                      </a:r>
                      <a:endParaRPr lang="en-US" sz="1400" b="1" dirty="0">
                        <a:solidFill>
                          <a:schemeClr val="bg1"/>
                        </a:solidFill>
                        <a:latin typeface="Verdana" pitchFamily="34" charset="0"/>
                        <a:ea typeface="Verdana" pitchFamily="34" charset="0"/>
                        <a:cs typeface="Verdana" pitchFamily="34" charset="0"/>
                      </a:endParaRPr>
                    </a:p>
                  </a:txBody>
                  <a:tcPr marT="45717" marB="45717"/>
                </a:tc>
                <a:tc>
                  <a:txBody>
                    <a:bodyPr/>
                    <a:lstStyle/>
                    <a:p>
                      <a:r>
                        <a:rPr lang="en-US" sz="1400" dirty="0"/>
                        <a:t>Service OAM Framework and Requirements</a:t>
                      </a:r>
                      <a:endParaRPr lang="en-US" sz="1400" b="1" dirty="0">
                        <a:solidFill>
                          <a:schemeClr val="bg1"/>
                        </a:solidFill>
                        <a:latin typeface="Verdana" pitchFamily="34" charset="0"/>
                        <a:ea typeface="Verdana" pitchFamily="34" charset="0"/>
                        <a:cs typeface="Verdana" pitchFamily="34" charset="0"/>
                      </a:endParaRPr>
                    </a:p>
                  </a:txBody>
                  <a:tcPr marT="45717" marB="45717"/>
                </a:tc>
                <a:extLst>
                  <a:ext uri="{0D108BD9-81ED-4DB2-BD59-A6C34878D82A}">
                    <a16:rowId xmlns:a16="http://schemas.microsoft.com/office/drawing/2014/main" val="1948607613"/>
                  </a:ext>
                </a:extLst>
              </a:tr>
            </a:tbl>
          </a:graphicData>
        </a:graphic>
      </p:graphicFrame>
      <p:sp>
        <p:nvSpPr>
          <p:cNvPr id="4" name="TextBox 3"/>
          <p:cNvSpPr txBox="1"/>
          <p:nvPr/>
        </p:nvSpPr>
        <p:spPr>
          <a:xfrm>
            <a:off x="1542300" y="6508386"/>
            <a:ext cx="9144000" cy="276999"/>
          </a:xfrm>
          <a:prstGeom prst="rect">
            <a:avLst/>
          </a:prstGeom>
          <a:noFill/>
        </p:spPr>
        <p:txBody>
          <a:bodyPr wrap="square" rtlCol="0">
            <a:spAutoFit/>
          </a:bodyPr>
          <a:lstStyle/>
          <a:p>
            <a:pPr algn="ctr"/>
            <a:r>
              <a:rPr lang="en-US" sz="1200" b="1" dirty="0"/>
              <a:t>*Current at time of publication. See MEF web site for official current list, minor updates and superseded work (such as MEF 1 and MEF 5) </a:t>
            </a:r>
          </a:p>
        </p:txBody>
      </p:sp>
    </p:spTree>
    <p:extLst>
      <p:ext uri="{BB962C8B-B14F-4D97-AF65-F5344CB8AC3E}">
        <p14:creationId xmlns:p14="http://schemas.microsoft.com/office/powerpoint/2010/main" val="354690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Approved MEF Specifications</a:t>
            </a:r>
          </a:p>
        </p:txBody>
      </p:sp>
      <p:graphicFrame>
        <p:nvGraphicFramePr>
          <p:cNvPr id="3" name="Table 2"/>
          <p:cNvGraphicFramePr>
            <a:graphicFrameLocks noGrp="1"/>
          </p:cNvGraphicFramePr>
          <p:nvPr>
            <p:extLst>
              <p:ext uri="{D42A27DB-BD31-4B8C-83A1-F6EECF244321}">
                <p14:modId xmlns:p14="http://schemas.microsoft.com/office/powerpoint/2010/main" val="1600925984"/>
              </p:ext>
            </p:extLst>
          </p:nvPr>
        </p:nvGraphicFramePr>
        <p:xfrm>
          <a:off x="1694090" y="1000637"/>
          <a:ext cx="8803819" cy="4937778"/>
        </p:xfrm>
        <a:graphic>
          <a:graphicData uri="http://schemas.openxmlformats.org/drawingml/2006/table">
            <a:tbl>
              <a:tblPr firstRow="1" bandRow="1">
                <a:tableStyleId>{3C2FFA5D-87B4-456A-9821-1D502468CF0F}</a:tableStyleId>
              </a:tblPr>
              <a:tblGrid>
                <a:gridCol w="1548819">
                  <a:extLst>
                    <a:ext uri="{9D8B030D-6E8A-4147-A177-3AD203B41FA5}">
                      <a16:colId xmlns:a16="http://schemas.microsoft.com/office/drawing/2014/main" val="20000"/>
                    </a:ext>
                  </a:extLst>
                </a:gridCol>
                <a:gridCol w="7255000">
                  <a:extLst>
                    <a:ext uri="{9D8B030D-6E8A-4147-A177-3AD203B41FA5}">
                      <a16:colId xmlns:a16="http://schemas.microsoft.com/office/drawing/2014/main" val="20001"/>
                    </a:ext>
                  </a:extLst>
                </a:gridCol>
              </a:tblGrid>
              <a:tr h="175054">
                <a:tc>
                  <a:txBody>
                    <a:bodyPr/>
                    <a:lstStyle/>
                    <a:p>
                      <a:r>
                        <a:rPr lang="en-US" sz="1800" baseline="0" dirty="0"/>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00"/>
                  </a:ext>
                </a:extLst>
              </a:tr>
              <a:tr h="145871">
                <a:tc>
                  <a:txBody>
                    <a:bodyPr/>
                    <a:lstStyle/>
                    <a:p>
                      <a:r>
                        <a:rPr lang="en-US" sz="1400" dirty="0"/>
                        <a:t>MEF</a:t>
                      </a:r>
                      <a:r>
                        <a:rPr lang="en-US" sz="1400" baseline="0" dirty="0"/>
                        <a:t> 18</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Abstract Test Suite for Circuit Emulation Services</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3300633474"/>
                  </a:ext>
                </a:extLst>
              </a:tr>
              <a:tr h="145871">
                <a:tc>
                  <a:txBody>
                    <a:bodyPr/>
                    <a:lstStyle/>
                    <a:p>
                      <a:r>
                        <a:rPr lang="en-US" sz="1400" dirty="0"/>
                        <a:t>MEF 19</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Abstract Test Suite for UNI Type 1</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3"/>
                  </a:ext>
                </a:extLst>
              </a:tr>
              <a:tr h="145871">
                <a:tc>
                  <a:txBody>
                    <a:bodyPr/>
                    <a:lstStyle/>
                    <a:p>
                      <a:r>
                        <a:rPr lang="en-US" sz="1400" dirty="0"/>
                        <a:t>MEF 20</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User Network Interface (UNI) Type 2 Implementation Agreement</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4"/>
                  </a:ext>
                </a:extLst>
              </a:tr>
              <a:tr h="145871">
                <a:tc>
                  <a:txBody>
                    <a:bodyPr/>
                    <a:lstStyle/>
                    <a:p>
                      <a:r>
                        <a:rPr lang="en-US" sz="1400" dirty="0"/>
                        <a:t>MEF 21</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Abstract Test Suite for UNI Type 2 Part 1: Link OAM</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5"/>
                  </a:ext>
                </a:extLst>
              </a:tr>
              <a:tr h="145871">
                <a:tc>
                  <a:txBody>
                    <a:bodyPr/>
                    <a:lstStyle/>
                    <a:p>
                      <a:r>
                        <a:rPr lang="en-US" sz="1400" dirty="0"/>
                        <a:t>MEF 22.2</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Mobile Backhaul Phase 3 Implementation Agreement</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6"/>
                  </a:ext>
                </a:extLst>
              </a:tr>
              <a:tr h="145871">
                <a:tc>
                  <a:txBody>
                    <a:bodyPr/>
                    <a:lstStyle/>
                    <a:p>
                      <a:r>
                        <a:rPr lang="en-US" sz="1400" dirty="0"/>
                        <a:t>MEF</a:t>
                      </a:r>
                      <a:r>
                        <a:rPr lang="en-US" sz="1400" baseline="0" dirty="0"/>
                        <a:t> 23.1</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Class of Service Implementation Agreement Phase 2</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7"/>
                  </a:ext>
                </a:extLst>
              </a:tr>
              <a:tr h="145871">
                <a:tc>
                  <a:txBody>
                    <a:bodyPr/>
                    <a:lstStyle/>
                    <a:p>
                      <a:r>
                        <a:rPr lang="en-US" sz="1400" dirty="0"/>
                        <a:t>MEF 24</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Abstract Test Suite for UNI Type 2 Part 2: E-LMI </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8"/>
                  </a:ext>
                </a:extLst>
              </a:tr>
              <a:tr h="145871">
                <a:tc>
                  <a:txBody>
                    <a:bodyPr/>
                    <a:lstStyle/>
                    <a:p>
                      <a:r>
                        <a:rPr lang="en-US" sz="1400" dirty="0"/>
                        <a:t>MEF 25</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Abstract Test Suite for UNI Type 2 Part 3: Service OAM</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9"/>
                  </a:ext>
                </a:extLst>
              </a:tr>
              <a:tr h="145871">
                <a:tc>
                  <a:txBody>
                    <a:bodyPr/>
                    <a:lstStyle/>
                    <a:p>
                      <a:r>
                        <a:rPr lang="en-US" sz="1400" dirty="0"/>
                        <a:t>MEF</a:t>
                      </a:r>
                      <a:r>
                        <a:rPr lang="en-US" sz="1400" baseline="0" dirty="0"/>
                        <a:t> 26.1</a:t>
                      </a:r>
                      <a:endParaRPr lang="en-US" sz="1400" b="0" dirty="0">
                        <a:solidFill>
                          <a:schemeClr val="tx1"/>
                        </a:solidFill>
                        <a:latin typeface="+mj-lt"/>
                        <a:ea typeface="Verdana" pitchFamily="34" charset="0"/>
                        <a:cs typeface="Verdana" pitchFamily="34" charset="0"/>
                      </a:endParaRPr>
                    </a:p>
                  </a:txBody>
                  <a:tcPr anchor="ctr"/>
                </a:tc>
                <a:tc>
                  <a:txBody>
                    <a:bodyPr/>
                    <a:lstStyle/>
                    <a:p>
                      <a:r>
                        <a:rPr lang="fr-FR" sz="1400" kern="1200" dirty="0"/>
                        <a:t>External Network Network Interface (ENNI) </a:t>
                      </a:r>
                      <a:r>
                        <a:rPr lang="en-US" sz="1400" kern="1200" dirty="0"/>
                        <a:t>–</a:t>
                      </a:r>
                      <a:r>
                        <a:rPr lang="fr-FR" sz="1400" kern="1200" dirty="0"/>
                        <a:t> Phase 2</a:t>
                      </a:r>
                      <a:endParaRPr lang="en-US" sz="1400" b="0" kern="1200" dirty="0">
                        <a:solidFill>
                          <a:schemeClr val="tx1"/>
                        </a:solidFill>
                        <a:latin typeface="+mj-lt"/>
                        <a:ea typeface="Verdana" pitchFamily="34" charset="0"/>
                        <a:cs typeface="Verdana" pitchFamily="34" charset="0"/>
                      </a:endParaRPr>
                    </a:p>
                  </a:txBody>
                  <a:tcPr anchor="ctr"/>
                </a:tc>
                <a:extLst>
                  <a:ext uri="{0D108BD9-81ED-4DB2-BD59-A6C34878D82A}">
                    <a16:rowId xmlns:a16="http://schemas.microsoft.com/office/drawing/2014/main" val="10010"/>
                  </a:ext>
                </a:extLst>
              </a:tr>
              <a:tr h="145871">
                <a:tc>
                  <a:txBody>
                    <a:bodyPr/>
                    <a:lstStyle/>
                    <a:p>
                      <a:r>
                        <a:rPr lang="en-US" sz="1400" dirty="0"/>
                        <a:t>MEF 27</a:t>
                      </a:r>
                      <a:endParaRPr lang="en-US" sz="1400" b="0" dirty="0">
                        <a:solidFill>
                          <a:schemeClr val="tx1"/>
                        </a:solidFill>
                        <a:latin typeface="+mj-lt"/>
                        <a:ea typeface="Verdana" pitchFamily="34" charset="0"/>
                        <a:cs typeface="Verdana" pitchFamily="34" charset="0"/>
                      </a:endParaRPr>
                    </a:p>
                  </a:txBody>
                  <a:tcPr anchor="ctr"/>
                </a:tc>
                <a:tc>
                  <a:txBody>
                    <a:bodyPr/>
                    <a:lstStyle/>
                    <a:p>
                      <a:r>
                        <a:rPr lang="en-US" sz="1400" noProof="0" dirty="0">
                          <a:effectLst/>
                        </a:rPr>
                        <a:t>Abstract Test Suite For UNI Type 2 Part 5: Enhanced UNI Attributes &amp; Part 6: L2CP Handling</a:t>
                      </a:r>
                      <a:endParaRPr lang="en-US" sz="1400" b="0" kern="1200" noProof="0" dirty="0">
                        <a:solidFill>
                          <a:schemeClr val="tx1"/>
                        </a:solidFill>
                        <a:latin typeface="+mj-lt"/>
                        <a:ea typeface="Verdana" pitchFamily="34" charset="0"/>
                        <a:cs typeface="Verdana" pitchFamily="34" charset="0"/>
                      </a:endParaRPr>
                    </a:p>
                  </a:txBody>
                  <a:tcPr anchor="ctr"/>
                </a:tc>
                <a:extLst>
                  <a:ext uri="{0D108BD9-81ED-4DB2-BD59-A6C34878D82A}">
                    <a16:rowId xmlns:a16="http://schemas.microsoft.com/office/drawing/2014/main" val="10011"/>
                  </a:ext>
                </a:extLst>
              </a:tr>
              <a:tr h="145871">
                <a:tc>
                  <a:txBody>
                    <a:bodyPr/>
                    <a:lstStyle/>
                    <a:p>
                      <a:r>
                        <a:rPr lang="en-US" sz="1400" dirty="0"/>
                        <a:t>MEF</a:t>
                      </a:r>
                      <a:r>
                        <a:rPr lang="en-US" sz="1400" baseline="0" dirty="0"/>
                        <a:t> 28</a:t>
                      </a:r>
                      <a:endParaRPr lang="en-US" sz="1400" b="0" dirty="0">
                        <a:solidFill>
                          <a:schemeClr val="tx1"/>
                        </a:solidFill>
                        <a:latin typeface="+mj-lt"/>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rPr>
                        <a:t>External Network Network Interface (ENNI) Support for UNI Tunnel Access and Virtual UNI</a:t>
                      </a:r>
                      <a:endParaRPr lang="en-US" sz="1400" b="0" dirty="0">
                        <a:effectLst/>
                        <a:latin typeface="+mj-lt"/>
                      </a:endParaRPr>
                    </a:p>
                  </a:txBody>
                  <a:tcPr anchor="ctr"/>
                </a:tc>
                <a:extLst>
                  <a:ext uri="{0D108BD9-81ED-4DB2-BD59-A6C34878D82A}">
                    <a16:rowId xmlns:a16="http://schemas.microsoft.com/office/drawing/2014/main" val="10012"/>
                  </a:ext>
                </a:extLst>
              </a:tr>
              <a:tr h="145871">
                <a:tc>
                  <a:txBody>
                    <a:bodyPr/>
                    <a:lstStyle/>
                    <a:p>
                      <a:r>
                        <a:rPr lang="en-US" sz="1400" dirty="0"/>
                        <a:t>MEF 29</a:t>
                      </a:r>
                      <a:endParaRPr lang="en-US" sz="1400" b="0" dirty="0">
                        <a:solidFill>
                          <a:schemeClr val="tx1"/>
                        </a:solidFill>
                        <a:latin typeface="+mj-lt"/>
                        <a:ea typeface="Verdana" pitchFamily="34" charset="0"/>
                        <a:cs typeface="Verdana" pitchFamily="34" charset="0"/>
                      </a:endParaRPr>
                    </a:p>
                  </a:txBody>
                  <a:tcPr anchor="ctr"/>
                </a:tc>
                <a:tc>
                  <a:txBody>
                    <a:bodyPr/>
                    <a:lstStyle/>
                    <a:p>
                      <a:r>
                        <a:rPr lang="en-US" sz="1400" dirty="0">
                          <a:effectLst/>
                        </a:rPr>
                        <a:t>Ethernet Services Constructs</a:t>
                      </a:r>
                      <a:endParaRPr lang="en-US" sz="1400" b="0" kern="1200" dirty="0">
                        <a:solidFill>
                          <a:schemeClr val="tx1"/>
                        </a:solidFill>
                        <a:latin typeface="+mj-lt"/>
                        <a:ea typeface="Verdana" pitchFamily="34" charset="0"/>
                        <a:cs typeface="Verdana" pitchFamily="34" charset="0"/>
                      </a:endParaRPr>
                    </a:p>
                  </a:txBody>
                  <a:tcPr anchor="ctr"/>
                </a:tc>
                <a:extLst>
                  <a:ext uri="{0D108BD9-81ED-4DB2-BD59-A6C34878D82A}">
                    <a16:rowId xmlns:a16="http://schemas.microsoft.com/office/drawing/2014/main" val="10013"/>
                  </a:ext>
                </a:extLst>
              </a:tr>
              <a:tr h="145871">
                <a:tc>
                  <a:txBody>
                    <a:bodyPr/>
                    <a:lstStyle/>
                    <a:p>
                      <a:r>
                        <a:rPr lang="en-US" sz="1400" dirty="0"/>
                        <a:t>MEF 30.1</a:t>
                      </a:r>
                      <a:endParaRPr lang="en-US" sz="1400" b="0" dirty="0">
                        <a:solidFill>
                          <a:schemeClr val="tx1"/>
                        </a:solidFill>
                        <a:latin typeface="+mj-lt"/>
                        <a:ea typeface="Verdana" pitchFamily="34" charset="0"/>
                        <a:cs typeface="Verdana" pitchFamily="34" charset="0"/>
                      </a:endParaRPr>
                    </a:p>
                  </a:txBody>
                  <a:tcPr anchor="ctr"/>
                </a:tc>
                <a:tc>
                  <a:txBody>
                    <a:bodyPr/>
                    <a:lstStyle/>
                    <a:p>
                      <a:r>
                        <a:rPr lang="en-US" sz="1400" dirty="0">
                          <a:effectLst/>
                        </a:rPr>
                        <a:t>Service OAM Fault Management Implementation Agreement Phase 2</a:t>
                      </a:r>
                    </a:p>
                  </a:txBody>
                  <a:tcPr anchor="ctr"/>
                </a:tc>
                <a:extLst>
                  <a:ext uri="{0D108BD9-81ED-4DB2-BD59-A6C34878D82A}">
                    <a16:rowId xmlns:a16="http://schemas.microsoft.com/office/drawing/2014/main" val="3712067658"/>
                  </a:ext>
                </a:extLst>
              </a:tr>
              <a:tr h="145871">
                <a:tc>
                  <a:txBody>
                    <a:bodyPr/>
                    <a:lstStyle/>
                    <a:p>
                      <a:pPr marL="0" algn="l" defTabSz="914400" rtl="0" eaLnBrk="1" latinLnBrk="0" hangingPunct="1"/>
                      <a:r>
                        <a:rPr lang="en-US" sz="1400" kern="1200" dirty="0"/>
                        <a:t>MEF 30.1.1</a:t>
                      </a:r>
                      <a:endParaRPr lang="en-US" sz="1400" kern="1200" dirty="0">
                        <a:solidFill>
                          <a:schemeClr val="dk1"/>
                        </a:solidFill>
                        <a:latin typeface="+mn-lt"/>
                        <a:ea typeface="+mn-ea"/>
                        <a:cs typeface="+mn-cs"/>
                      </a:endParaRPr>
                    </a:p>
                  </a:txBody>
                  <a:tcPr anchor="ctr"/>
                </a:tc>
                <a:tc>
                  <a:txBody>
                    <a:bodyPr/>
                    <a:lstStyle/>
                    <a:p>
                      <a:pPr marL="0" algn="l" defTabSz="914400" rtl="0" eaLnBrk="1" latinLnBrk="0" hangingPunct="1"/>
                      <a:r>
                        <a:rPr lang="en-US" sz="1400" kern="1200" dirty="0"/>
                        <a:t>Service OAM Fault Management Implementation Agreement Phase 2</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294873098"/>
                  </a:ext>
                </a:extLst>
              </a:tr>
              <a:tr h="145871">
                <a:tc>
                  <a:txBody>
                    <a:bodyPr/>
                    <a:lstStyle/>
                    <a:p>
                      <a:pPr marL="0" algn="l" defTabSz="914400" rtl="0" eaLnBrk="1" latinLnBrk="0" hangingPunct="1"/>
                      <a:r>
                        <a:rPr lang="en-US" sz="1400" kern="1200" dirty="0"/>
                        <a:t>MEF 31</a:t>
                      </a:r>
                      <a:endParaRPr lang="en-US" sz="1400" kern="1200" dirty="0">
                        <a:solidFill>
                          <a:schemeClr val="dk1"/>
                        </a:solidFill>
                        <a:latin typeface="+mn-lt"/>
                        <a:ea typeface="+mn-ea"/>
                        <a:cs typeface="+mn-cs"/>
                      </a:endParaRPr>
                    </a:p>
                  </a:txBody>
                  <a:tcPr anchor="ctr"/>
                </a:tc>
                <a:tc>
                  <a:txBody>
                    <a:bodyPr/>
                    <a:lstStyle/>
                    <a:p>
                      <a:pPr marL="0" algn="l" defTabSz="914400" rtl="0" eaLnBrk="1" latinLnBrk="0" hangingPunct="1"/>
                      <a:r>
                        <a:rPr lang="en-US" sz="1400" kern="1200" dirty="0"/>
                        <a:t>Service OAM Fault Management Definition of Managed Objects </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2508826517"/>
                  </a:ext>
                </a:extLst>
              </a:tr>
            </a:tbl>
          </a:graphicData>
        </a:graphic>
      </p:graphicFrame>
    </p:spTree>
    <p:extLst>
      <p:ext uri="{BB962C8B-B14F-4D97-AF65-F5344CB8AC3E}">
        <p14:creationId xmlns:p14="http://schemas.microsoft.com/office/powerpoint/2010/main" val="60774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Approved MEF Specifications</a:t>
            </a:r>
          </a:p>
        </p:txBody>
      </p:sp>
      <p:graphicFrame>
        <p:nvGraphicFramePr>
          <p:cNvPr id="3" name="Table 2"/>
          <p:cNvGraphicFramePr>
            <a:graphicFrameLocks noGrp="1"/>
          </p:cNvGraphicFramePr>
          <p:nvPr>
            <p:extLst/>
          </p:nvPr>
        </p:nvGraphicFramePr>
        <p:xfrm>
          <a:off x="1684940" y="1000360"/>
          <a:ext cx="8822120" cy="4937778"/>
        </p:xfrm>
        <a:graphic>
          <a:graphicData uri="http://schemas.openxmlformats.org/drawingml/2006/table">
            <a:tbl>
              <a:tblPr firstRow="1" bandRow="1">
                <a:tableStyleId>{3C2FFA5D-87B4-456A-9821-1D502468CF0F}</a:tableStyleId>
              </a:tblPr>
              <a:tblGrid>
                <a:gridCol w="1779902">
                  <a:extLst>
                    <a:ext uri="{9D8B030D-6E8A-4147-A177-3AD203B41FA5}">
                      <a16:colId xmlns:a16="http://schemas.microsoft.com/office/drawing/2014/main" val="20000"/>
                    </a:ext>
                  </a:extLst>
                </a:gridCol>
                <a:gridCol w="7042218">
                  <a:extLst>
                    <a:ext uri="{9D8B030D-6E8A-4147-A177-3AD203B41FA5}">
                      <a16:colId xmlns:a16="http://schemas.microsoft.com/office/drawing/2014/main" val="20001"/>
                    </a:ext>
                  </a:extLst>
                </a:gridCol>
              </a:tblGrid>
              <a:tr h="182518">
                <a:tc>
                  <a:txBody>
                    <a:bodyPr/>
                    <a:lstStyle/>
                    <a:p>
                      <a:r>
                        <a:rPr lang="en-US" sz="1800" baseline="0" dirty="0"/>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00"/>
                  </a:ext>
                </a:extLst>
              </a:tr>
              <a:tr h="152091">
                <a:tc>
                  <a:txBody>
                    <a:bodyPr/>
                    <a:lstStyle/>
                    <a:p>
                      <a:r>
                        <a:rPr lang="en-US" sz="1400" dirty="0"/>
                        <a:t>MEF 32</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Requirements for Service Protection Across External Interfaces</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2628358096"/>
                  </a:ext>
                </a:extLst>
              </a:tr>
              <a:tr h="152091">
                <a:tc>
                  <a:txBody>
                    <a:bodyPr/>
                    <a:lstStyle/>
                    <a:p>
                      <a:r>
                        <a:rPr lang="en-US" sz="1400" dirty="0"/>
                        <a:t>MEF</a:t>
                      </a:r>
                      <a:r>
                        <a:rPr lang="en-US" sz="1400" baseline="0" dirty="0"/>
                        <a:t> 33</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Ethernet Access Services Definition</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255076950"/>
                  </a:ext>
                </a:extLst>
              </a:tr>
              <a:tr h="152091">
                <a:tc>
                  <a:txBody>
                    <a:bodyPr/>
                    <a:lstStyle/>
                    <a:p>
                      <a:r>
                        <a:rPr lang="en-US" sz="1400" dirty="0"/>
                        <a:t>MEF 34</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Abstract Test Suite for Ethernet Access Services </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3690313243"/>
                  </a:ext>
                </a:extLst>
              </a:tr>
              <a:tr h="152091">
                <a:tc>
                  <a:txBody>
                    <a:bodyPr/>
                    <a:lstStyle/>
                    <a:p>
                      <a:r>
                        <a:rPr lang="en-US" sz="1400" dirty="0"/>
                        <a:t>MEF 35.1</a:t>
                      </a:r>
                      <a:endParaRPr lang="en-US" sz="1400" b="0" dirty="0">
                        <a:solidFill>
                          <a:schemeClr val="bg1"/>
                        </a:solidFill>
                        <a:latin typeface="Verdana" pitchFamily="34" charset="0"/>
                        <a:ea typeface="Verdana" pitchFamily="34" charset="0"/>
                        <a:cs typeface="Verdana" pitchFamily="34" charset="0"/>
                      </a:endParaRPr>
                    </a:p>
                  </a:txBody>
                  <a:tcPr/>
                </a:tc>
                <a:tc>
                  <a:txBody>
                    <a:bodyPr/>
                    <a:lstStyle/>
                    <a:p>
                      <a:r>
                        <a:rPr lang="en-US" sz="1400" dirty="0"/>
                        <a:t>Service OAM Performance Monitoring Implementation Agreement</a:t>
                      </a:r>
                      <a:endParaRPr lang="en-US" sz="1400" b="0" dirty="0"/>
                    </a:p>
                  </a:txBody>
                  <a:tcPr/>
                </a:tc>
                <a:extLst>
                  <a:ext uri="{0D108BD9-81ED-4DB2-BD59-A6C34878D82A}">
                    <a16:rowId xmlns:a16="http://schemas.microsoft.com/office/drawing/2014/main" val="10006"/>
                  </a:ext>
                </a:extLst>
              </a:tr>
              <a:tr h="152091">
                <a:tc>
                  <a:txBody>
                    <a:bodyPr/>
                    <a:lstStyle/>
                    <a:p>
                      <a:r>
                        <a:rPr lang="en-US" sz="1400" dirty="0"/>
                        <a:t>MEF 36</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Service OAM SNMP MIB for Performance Monitoring</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7"/>
                  </a:ext>
                </a:extLst>
              </a:tr>
              <a:tr h="152091">
                <a:tc>
                  <a:txBody>
                    <a:bodyPr/>
                    <a:lstStyle/>
                    <a:p>
                      <a:r>
                        <a:rPr lang="en-US" sz="1400" kern="1200" dirty="0"/>
                        <a:t>MEF</a:t>
                      </a:r>
                      <a:r>
                        <a:rPr lang="en-US" sz="1400" dirty="0"/>
                        <a:t> 37</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Abstract Test Suite</a:t>
                      </a:r>
                      <a:r>
                        <a:rPr lang="en-US" sz="1400" baseline="0" dirty="0"/>
                        <a:t> </a:t>
                      </a:r>
                      <a:r>
                        <a:rPr lang="en-US" sz="1400" dirty="0"/>
                        <a:t>for ENNI</a:t>
                      </a:r>
                    </a:p>
                  </a:txBody>
                  <a:tcPr/>
                </a:tc>
                <a:extLst>
                  <a:ext uri="{0D108BD9-81ED-4DB2-BD59-A6C34878D82A}">
                    <a16:rowId xmlns:a16="http://schemas.microsoft.com/office/drawing/2014/main" val="10008"/>
                  </a:ext>
                </a:extLst>
              </a:tr>
              <a:tr h="182509">
                <a:tc>
                  <a:txBody>
                    <a:bodyPr/>
                    <a:lstStyle/>
                    <a:p>
                      <a:r>
                        <a:rPr lang="en-US" sz="1400" dirty="0"/>
                        <a:t>MEF 38</a:t>
                      </a:r>
                      <a:endParaRPr lang="en-US" sz="1400" b="0" dirty="0">
                        <a:solidFill>
                          <a:schemeClr val="bg1"/>
                        </a:solidFill>
                        <a:latin typeface="Verdana" pitchFamily="34" charset="0"/>
                        <a:ea typeface="Verdana" pitchFamily="34" charset="0"/>
                        <a:cs typeface="Verdana" pitchFamily="34" charset="0"/>
                      </a:endParaRPr>
                    </a:p>
                  </a:txBody>
                  <a:tcPr/>
                </a:tc>
                <a:tc>
                  <a:txBody>
                    <a:bodyPr/>
                    <a:lstStyle/>
                    <a:p>
                      <a:r>
                        <a:rPr lang="en-US" sz="1400" dirty="0"/>
                        <a:t>Service OAM Fault Management YANG Modules Technical</a:t>
                      </a:r>
                      <a:r>
                        <a:rPr lang="en-US" sz="1400" baseline="0" dirty="0"/>
                        <a:t> Specification</a:t>
                      </a:r>
                      <a:endParaRPr lang="en-US" sz="1400" b="0"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9"/>
                  </a:ext>
                </a:extLst>
              </a:tr>
              <a:tr h="182509">
                <a:tc>
                  <a:txBody>
                    <a:bodyPr/>
                    <a:lstStyle/>
                    <a:p>
                      <a:r>
                        <a:rPr lang="en-US" sz="1400" dirty="0"/>
                        <a:t>MEF 39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OAM Performance Monitoring YANG</a:t>
                      </a:r>
                      <a:r>
                        <a:rPr lang="en-US" sz="1400" baseline="0" dirty="0"/>
                        <a:t> Modules Technical Specification</a:t>
                      </a:r>
                      <a:endParaRPr lang="en-US" sz="1400" b="0"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10"/>
                  </a:ext>
                </a:extLst>
              </a:tr>
              <a:tr h="182509">
                <a:tc>
                  <a:txBody>
                    <a:bodyPr/>
                    <a:lstStyle/>
                    <a:p>
                      <a:r>
                        <a:rPr lang="en-US" sz="1400" dirty="0"/>
                        <a:t>MEF 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UNI and EVC Definition of Managed Objects Technical Specification</a:t>
                      </a:r>
                      <a:endParaRPr lang="en-US" sz="1400" b="0"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11"/>
                  </a:ext>
                </a:extLst>
              </a:tr>
              <a:tr h="182509">
                <a:tc>
                  <a:txBody>
                    <a:bodyPr/>
                    <a:lstStyle/>
                    <a:p>
                      <a:r>
                        <a:rPr lang="en-US" sz="1400" dirty="0"/>
                        <a:t>MEF 41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Generic Token</a:t>
                      </a:r>
                      <a:r>
                        <a:rPr lang="en-US" sz="1400" baseline="0" dirty="0"/>
                        <a:t> Bucket Algorithm Technical Specification</a:t>
                      </a:r>
                      <a:endParaRPr lang="en-US" sz="1400" b="0"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12"/>
                  </a:ext>
                </a:extLst>
              </a:tr>
              <a:tr h="182509">
                <a:tc>
                  <a:txBody>
                    <a:bodyPr/>
                    <a:lstStyle/>
                    <a:p>
                      <a:r>
                        <a:rPr lang="en-US" sz="1400" dirty="0"/>
                        <a:t>MEF 42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ENNI and OVC Definition of Managed Objects Technical Specification</a:t>
                      </a:r>
                      <a:endParaRPr lang="en-US" sz="1400" b="0"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13"/>
                  </a:ext>
                </a:extLst>
              </a:tr>
              <a:tr h="182509">
                <a:tc>
                  <a:txBody>
                    <a:bodyPr/>
                    <a:lstStyle/>
                    <a:p>
                      <a:r>
                        <a:rPr lang="en-US" sz="1400" dirty="0"/>
                        <a:t>MEF 43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Virtual NID (vNID) Functionality for E-Access Services Technical Specification</a:t>
                      </a:r>
                      <a:endParaRPr lang="en-US" sz="1400" b="0"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14"/>
                  </a:ext>
                </a:extLst>
              </a:tr>
              <a:tr h="182509">
                <a:tc>
                  <a:txBody>
                    <a:bodyPr/>
                    <a:lstStyle/>
                    <a:p>
                      <a:r>
                        <a:rPr lang="en-US" sz="1400" dirty="0"/>
                        <a:t>MEF 44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Virtual NID</a:t>
                      </a:r>
                      <a:r>
                        <a:rPr lang="en-US" sz="1400" baseline="0" dirty="0"/>
                        <a:t> (vNID) Definition of Managed Objects Technical Specification</a:t>
                      </a:r>
                      <a:endParaRPr lang="en-US" sz="1400" b="0"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15"/>
                  </a:ext>
                </a:extLst>
              </a:tr>
              <a:tr h="182509">
                <a:tc>
                  <a:txBody>
                    <a:bodyPr/>
                    <a:lstStyle/>
                    <a:p>
                      <a:r>
                        <a:rPr lang="en-US" sz="1400" dirty="0"/>
                        <a:t>MEF 45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Multi-CEN L2CP Technical Specification</a:t>
                      </a:r>
                      <a:endParaRPr lang="en-US" sz="1400" b="0"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16"/>
                  </a:ext>
                </a:extLst>
              </a:tr>
              <a:tr h="182509">
                <a:tc>
                  <a:txBody>
                    <a:bodyPr/>
                    <a:lstStyle/>
                    <a:p>
                      <a:r>
                        <a:rPr lang="en-US" sz="1400" dirty="0"/>
                        <a:t>MEF 46</a:t>
                      </a:r>
                      <a:endParaRPr lang="en-US" sz="1400" b="0" dirty="0">
                        <a:solidFill>
                          <a:schemeClr val="tx1"/>
                        </a:solidFill>
                        <a:latin typeface="+mj-lt"/>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Latching Loopback Protocol</a:t>
                      </a:r>
                      <a:r>
                        <a:rPr lang="en-US" sz="1400" baseline="0" dirty="0"/>
                        <a:t> and Functionality Technical Specification</a:t>
                      </a:r>
                      <a:endParaRPr lang="en-US" sz="1400" b="0" dirty="0">
                        <a:solidFill>
                          <a:schemeClr val="bg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3744039978"/>
                  </a:ext>
                </a:extLst>
              </a:tr>
            </a:tbl>
          </a:graphicData>
        </a:graphic>
      </p:graphicFrame>
    </p:spTree>
    <p:extLst>
      <p:ext uri="{BB962C8B-B14F-4D97-AF65-F5344CB8AC3E}">
        <p14:creationId xmlns:p14="http://schemas.microsoft.com/office/powerpoint/2010/main" val="308586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Approved MEF Specifications</a:t>
            </a:r>
          </a:p>
        </p:txBody>
      </p:sp>
      <p:graphicFrame>
        <p:nvGraphicFramePr>
          <p:cNvPr id="4" name="Table 3"/>
          <p:cNvGraphicFramePr>
            <a:graphicFrameLocks noGrp="1"/>
          </p:cNvGraphicFramePr>
          <p:nvPr>
            <p:extLst>
              <p:ext uri="{D42A27DB-BD31-4B8C-83A1-F6EECF244321}">
                <p14:modId xmlns:p14="http://schemas.microsoft.com/office/powerpoint/2010/main" val="2072614531"/>
              </p:ext>
            </p:extLst>
          </p:nvPr>
        </p:nvGraphicFramePr>
        <p:xfrm>
          <a:off x="1684940" y="1152150"/>
          <a:ext cx="8822120" cy="3413778"/>
        </p:xfrm>
        <a:graphic>
          <a:graphicData uri="http://schemas.openxmlformats.org/drawingml/2006/table">
            <a:tbl>
              <a:tblPr firstRow="1" bandRow="1">
                <a:tableStyleId>{3C2FFA5D-87B4-456A-9821-1D502468CF0F}</a:tableStyleId>
              </a:tblPr>
              <a:tblGrid>
                <a:gridCol w="1779902">
                  <a:extLst>
                    <a:ext uri="{9D8B030D-6E8A-4147-A177-3AD203B41FA5}">
                      <a16:colId xmlns:a16="http://schemas.microsoft.com/office/drawing/2014/main" val="20000"/>
                    </a:ext>
                  </a:extLst>
                </a:gridCol>
                <a:gridCol w="7042218">
                  <a:extLst>
                    <a:ext uri="{9D8B030D-6E8A-4147-A177-3AD203B41FA5}">
                      <a16:colId xmlns:a16="http://schemas.microsoft.com/office/drawing/2014/main" val="20001"/>
                    </a:ext>
                  </a:extLst>
                </a:gridCol>
              </a:tblGrid>
              <a:tr h="182518">
                <a:tc>
                  <a:txBody>
                    <a:bodyPr/>
                    <a:lstStyle/>
                    <a:p>
                      <a:r>
                        <a:rPr lang="en-US" sz="1800" baseline="0" dirty="0"/>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extLst>
                  <a:ext uri="{0D108BD9-81ED-4DB2-BD59-A6C34878D82A}">
                    <a16:rowId xmlns:a16="http://schemas.microsoft.com/office/drawing/2014/main" val="10000"/>
                  </a:ext>
                </a:extLst>
              </a:tr>
              <a:tr h="152091">
                <a:tc>
                  <a:txBody>
                    <a:bodyPr/>
                    <a:lstStyle/>
                    <a:p>
                      <a:r>
                        <a:rPr lang="en-US" sz="1400" dirty="0"/>
                        <a:t>MEF 47</a:t>
                      </a:r>
                      <a:endParaRPr lang="en-US" sz="1400" b="0" dirty="0">
                        <a:solidFill>
                          <a:schemeClr val="tx1"/>
                        </a:solidFill>
                        <a:latin typeface="+mj-lt"/>
                        <a:ea typeface="Verdana" pitchFamily="34" charset="0"/>
                        <a:cs typeface="Verdana" pitchFamily="34" charset="0"/>
                      </a:endParaRPr>
                    </a:p>
                  </a:txBody>
                  <a:tcPr anchor="ctr"/>
                </a:tc>
                <a:tc>
                  <a:txBody>
                    <a:bodyPr/>
                    <a:lstStyle/>
                    <a:p>
                      <a:r>
                        <a:rPr lang="en-US" sz="1400" dirty="0">
                          <a:effectLst/>
                        </a:rPr>
                        <a:t>Carrier Ethernet Services for Cloud Implementation Agreement </a:t>
                      </a:r>
                      <a:endParaRPr lang="en-US" sz="1400" b="0" kern="1200" dirty="0">
                        <a:solidFill>
                          <a:schemeClr val="tx1"/>
                        </a:solidFill>
                        <a:latin typeface="+mj-lt"/>
                        <a:ea typeface="Verdana" pitchFamily="34" charset="0"/>
                        <a:cs typeface="Verdana" pitchFamily="34" charset="0"/>
                      </a:endParaRPr>
                    </a:p>
                  </a:txBody>
                  <a:tcPr anchor="ctr"/>
                </a:tc>
                <a:extLst>
                  <a:ext uri="{0D108BD9-81ED-4DB2-BD59-A6C34878D82A}">
                    <a16:rowId xmlns:a16="http://schemas.microsoft.com/office/drawing/2014/main" val="1701372762"/>
                  </a:ext>
                </a:extLst>
              </a:tr>
              <a:tr h="152091">
                <a:tc>
                  <a:txBody>
                    <a:bodyPr/>
                    <a:lstStyle/>
                    <a:p>
                      <a:pPr marL="0" algn="l" defTabSz="914400" rtl="0" eaLnBrk="1" latinLnBrk="0" hangingPunct="1"/>
                      <a:r>
                        <a:rPr lang="en-US" sz="1400" kern="1200" dirty="0"/>
                        <a:t>MEF 48</a:t>
                      </a:r>
                      <a:endParaRPr lang="en-US" sz="1400" kern="1200" dirty="0">
                        <a:solidFill>
                          <a:schemeClr val="dk1"/>
                        </a:solidFill>
                        <a:latin typeface="+mn-lt"/>
                        <a:ea typeface="+mn-ea"/>
                        <a:cs typeface="+mn-cs"/>
                      </a:endParaRPr>
                    </a:p>
                  </a:txBody>
                  <a:tcPr anchor="ctr"/>
                </a:tc>
                <a:tc>
                  <a:txBody>
                    <a:bodyPr/>
                    <a:lstStyle/>
                    <a:p>
                      <a:pPr marL="0" algn="l" defTabSz="914400" rtl="0" eaLnBrk="1" latinLnBrk="0" hangingPunct="1"/>
                      <a:r>
                        <a:rPr lang="en-US" sz="1400" kern="1200" dirty="0"/>
                        <a:t>Service Activation Testing Technical Specification</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907486507"/>
                  </a:ext>
                </a:extLst>
              </a:tr>
              <a:tr h="152091">
                <a:tc>
                  <a:txBody>
                    <a:bodyPr/>
                    <a:lstStyle/>
                    <a:p>
                      <a:r>
                        <a:rPr lang="en-US" sz="1400" dirty="0"/>
                        <a:t>MEF 49</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Service Activation Testing Control Protocol and PDU</a:t>
                      </a:r>
                      <a:r>
                        <a:rPr lang="en-US" sz="1400" baseline="0" dirty="0"/>
                        <a:t> Formats Technical Specification</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2348969889"/>
                  </a:ext>
                </a:extLst>
              </a:tr>
              <a:tr h="152091">
                <a:tc>
                  <a:txBody>
                    <a:bodyPr/>
                    <a:lstStyle/>
                    <a:p>
                      <a:r>
                        <a:rPr lang="en-US" sz="1400" dirty="0"/>
                        <a:t>MEF 49.0.1</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kern="1200" dirty="0"/>
                        <a:t>Amendment to Service Activation Testing Control Protocol and PDU Formats</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3912782255"/>
                  </a:ext>
                </a:extLst>
              </a:tr>
              <a:tr h="152091">
                <a:tc>
                  <a:txBody>
                    <a:bodyPr/>
                    <a:lstStyle/>
                    <a:p>
                      <a:r>
                        <a:rPr lang="en-US" sz="1400" dirty="0"/>
                        <a:t>MEF 50</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Carrier</a:t>
                      </a:r>
                      <a:r>
                        <a:rPr lang="en-US" sz="1400" baseline="0" dirty="0"/>
                        <a:t> Ethernet Service Lifecycle Process Model Guidelines</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5"/>
                  </a:ext>
                </a:extLst>
              </a:tr>
              <a:tr h="152091">
                <a:tc>
                  <a:txBody>
                    <a:bodyPr/>
                    <a:lstStyle/>
                    <a:p>
                      <a:pPr marL="0" algn="l" defTabSz="914400" rtl="0" eaLnBrk="1" latinLnBrk="0" hangingPunct="1"/>
                      <a:r>
                        <a:rPr lang="en-US" sz="1400" kern="1200" dirty="0">
                          <a:solidFill>
                            <a:schemeClr val="dk1"/>
                          </a:solidFill>
                          <a:latin typeface="+mn-lt"/>
                          <a:ea typeface="+mn-ea"/>
                          <a:cs typeface="+mn-cs"/>
                        </a:rPr>
                        <a:t>MEF 51</a:t>
                      </a:r>
                    </a:p>
                  </a:txBody>
                  <a:tcPr>
                    <a:noFill/>
                  </a:tcPr>
                </a:tc>
                <a:tc>
                  <a:txBody>
                    <a:bodyPr/>
                    <a:lstStyle/>
                    <a:p>
                      <a:pPr marL="0" algn="l" defTabSz="914400" rtl="0" eaLnBrk="1" latinLnBrk="0" hangingPunct="1"/>
                      <a:r>
                        <a:rPr lang="en-US" sz="1400" kern="1200" dirty="0">
                          <a:solidFill>
                            <a:schemeClr val="dk1"/>
                          </a:solidFill>
                          <a:latin typeface="+mn-lt"/>
                          <a:ea typeface="+mn-ea"/>
                          <a:cs typeface="+mn-cs"/>
                        </a:rPr>
                        <a:t>OVC Services Definitions Technical Specification</a:t>
                      </a:r>
                    </a:p>
                  </a:txBody>
                  <a:tcPr>
                    <a:noFill/>
                  </a:tcPr>
                </a:tc>
                <a:extLst>
                  <a:ext uri="{0D108BD9-81ED-4DB2-BD59-A6C34878D82A}">
                    <a16:rowId xmlns:a16="http://schemas.microsoft.com/office/drawing/2014/main" val="10006"/>
                  </a:ext>
                </a:extLst>
              </a:tr>
              <a:tr h="152091">
                <a:tc>
                  <a:txBody>
                    <a:bodyPr/>
                    <a:lstStyle/>
                    <a:p>
                      <a:r>
                        <a:rPr lang="en-US" sz="1400" dirty="0"/>
                        <a:t>MEF 52</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Carrier Ethernet Performance Reporting Framework</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7"/>
                  </a:ext>
                </a:extLst>
              </a:tr>
              <a:tr h="152091">
                <a:tc>
                  <a:txBody>
                    <a:bodyPr/>
                    <a:lstStyle/>
                    <a:p>
                      <a:r>
                        <a:rPr lang="en-US" sz="1400" dirty="0"/>
                        <a:t>MEF</a:t>
                      </a:r>
                      <a:r>
                        <a:rPr lang="en-US" sz="1400" baseline="0" dirty="0"/>
                        <a:t> 53</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a:t>Carrier</a:t>
                      </a:r>
                      <a:r>
                        <a:rPr lang="en-US" sz="1400" baseline="0" dirty="0"/>
                        <a:t> Ethernet Services Qualification Questionnaire</a:t>
                      </a:r>
                      <a:endParaRPr lang="en-US" sz="1400" b="1" dirty="0">
                        <a:solidFill>
                          <a:schemeClr val="bg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8"/>
                  </a:ext>
                </a:extLst>
              </a:tr>
              <a:tr h="152091">
                <a:tc>
                  <a:txBody>
                    <a:bodyPr/>
                    <a:lstStyle/>
                    <a:p>
                      <a:r>
                        <a:rPr lang="en-US" sz="1400" b="1" dirty="0"/>
                        <a:t>MEF</a:t>
                      </a:r>
                      <a:r>
                        <a:rPr lang="en-US" sz="1400" b="1" baseline="0" dirty="0"/>
                        <a:t> 54</a:t>
                      </a:r>
                      <a:endParaRPr lang="en-US" sz="1400" b="1" dirty="0">
                        <a:solidFill>
                          <a:schemeClr val="bg1"/>
                        </a:solidFill>
                        <a:latin typeface="Verdana" pitchFamily="34" charset="0"/>
                        <a:ea typeface="Verdana" pitchFamily="34" charset="0"/>
                        <a:cs typeface="Verdana" pitchFamily="34" charset="0"/>
                      </a:endParaRPr>
                    </a:p>
                  </a:txBody>
                  <a:tcPr>
                    <a:solidFill>
                      <a:srgbClr val="FFFF00">
                        <a:alpha val="40000"/>
                      </a:srgbClr>
                    </a:solidFill>
                  </a:tcPr>
                </a:tc>
                <a:tc>
                  <a:txBody>
                    <a:bodyPr/>
                    <a:lstStyle/>
                    <a:p>
                      <a:r>
                        <a:rPr lang="en-US" sz="1400" b="1" kern="1200" baseline="0" dirty="0">
                          <a:solidFill>
                            <a:schemeClr val="dk1"/>
                          </a:solidFill>
                          <a:latin typeface="+mn-lt"/>
                          <a:ea typeface="+mn-ea"/>
                          <a:cs typeface="+mn-cs"/>
                        </a:rPr>
                        <a:t>Ethernet Interconnection Point (EIP): An ENNI Implementation Agreement</a:t>
                      </a:r>
                    </a:p>
                  </a:txBody>
                  <a:tcPr>
                    <a:solidFill>
                      <a:srgbClr val="FFFF00">
                        <a:alpha val="40000"/>
                      </a:srgbClr>
                    </a:solidFill>
                  </a:tcPr>
                </a:tc>
                <a:extLst>
                  <a:ext uri="{0D108BD9-81ED-4DB2-BD59-A6C34878D82A}">
                    <a16:rowId xmlns:a16="http://schemas.microsoft.com/office/drawing/2014/main" val="2768021093"/>
                  </a:ext>
                </a:extLst>
              </a:tr>
              <a:tr h="152091">
                <a:tc>
                  <a:txBody>
                    <a:bodyPr/>
                    <a:lstStyle/>
                    <a:p>
                      <a:r>
                        <a:rPr lang="en-US" sz="1400" dirty="0"/>
                        <a:t>MEF</a:t>
                      </a:r>
                      <a:r>
                        <a:rPr lang="en-US" sz="1400" baseline="0" dirty="0"/>
                        <a:t> 55</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kern="1200" baseline="0" dirty="0">
                          <a:solidFill>
                            <a:schemeClr val="dk1"/>
                          </a:solidFill>
                          <a:latin typeface="+mn-lt"/>
                          <a:ea typeface="+mn-ea"/>
                          <a:cs typeface="+mn-cs"/>
                        </a:rPr>
                        <a:t>Lifecycle Service Orchestration (LSO): Reference Architecture and Framework</a:t>
                      </a:r>
                    </a:p>
                  </a:txBody>
                  <a:tcPr/>
                </a:tc>
                <a:extLst>
                  <a:ext uri="{0D108BD9-81ED-4DB2-BD59-A6C34878D82A}">
                    <a16:rowId xmlns:a16="http://schemas.microsoft.com/office/drawing/2014/main" val="733407419"/>
                  </a:ext>
                </a:extLst>
              </a:tr>
            </a:tbl>
          </a:graphicData>
        </a:graphic>
      </p:graphicFrame>
    </p:spTree>
    <p:extLst>
      <p:ext uri="{BB962C8B-B14F-4D97-AF65-F5344CB8AC3E}">
        <p14:creationId xmlns:p14="http://schemas.microsoft.com/office/powerpoint/2010/main" val="2282072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p:txBody>
          <a:bodyPr>
            <a:normAutofit/>
          </a:bodyPr>
          <a:lstStyle/>
          <a:p>
            <a:pPr marL="347663">
              <a:defRPr/>
            </a:pPr>
            <a:r>
              <a:rPr lang="en-US" dirty="0"/>
              <a:t>MEF 54 Implementation Agreement Overview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2827251"/>
              </p:ext>
            </p:extLst>
          </p:nvPr>
        </p:nvGraphicFramePr>
        <p:xfrm>
          <a:off x="1314615" y="1506220"/>
          <a:ext cx="9360157" cy="4119880"/>
        </p:xfrm>
        <a:graphic>
          <a:graphicData uri="http://schemas.openxmlformats.org/drawingml/2006/table">
            <a:tbl>
              <a:tblPr firstRow="1" bandRow="1">
                <a:tableStyleId>{5C22544A-7EE6-4342-B048-85BDC9FD1C3A}</a:tableStyleId>
              </a:tblPr>
              <a:tblGrid>
                <a:gridCol w="1777013">
                  <a:extLst>
                    <a:ext uri="{9D8B030D-6E8A-4147-A177-3AD203B41FA5}">
                      <a16:colId xmlns:a16="http://schemas.microsoft.com/office/drawing/2014/main" val="2824903470"/>
                    </a:ext>
                  </a:extLst>
                </a:gridCol>
                <a:gridCol w="7583144">
                  <a:extLst>
                    <a:ext uri="{9D8B030D-6E8A-4147-A177-3AD203B41FA5}">
                      <a16:colId xmlns:a16="http://schemas.microsoft.com/office/drawing/2014/main" val="3185002058"/>
                    </a:ext>
                  </a:extLst>
                </a:gridCol>
              </a:tblGrid>
              <a:tr h="370840">
                <a:tc gridSpan="2">
                  <a:txBody>
                    <a:bodyPr/>
                    <a:lstStyle/>
                    <a:p>
                      <a:r>
                        <a:rPr lang="en-CA" dirty="0"/>
                        <a:t>MEF 54: Ethernet Interconnection Point (EIP): </a:t>
                      </a:r>
                      <a:r>
                        <a:rPr lang="en-CA" baseline="0" dirty="0"/>
                        <a:t> </a:t>
                      </a:r>
                      <a:r>
                        <a:rPr lang="en-CA" dirty="0"/>
                        <a:t>An ENNI Implementation Agreement</a:t>
                      </a:r>
                    </a:p>
                  </a:txBody>
                  <a:tcPr/>
                </a:tc>
                <a:tc hMerge="1">
                  <a:txBody>
                    <a:bodyPr/>
                    <a:lstStyle/>
                    <a:p>
                      <a:endParaRPr lang="en-CA" dirty="0"/>
                    </a:p>
                  </a:txBody>
                  <a:tcPr/>
                </a:tc>
                <a:extLst>
                  <a:ext uri="{0D108BD9-81ED-4DB2-BD59-A6C34878D82A}">
                    <a16:rowId xmlns:a16="http://schemas.microsoft.com/office/drawing/2014/main" val="2302883038"/>
                  </a:ext>
                </a:extLst>
              </a:tr>
              <a:tr h="370840">
                <a:tc>
                  <a:txBody>
                    <a:bodyPr/>
                    <a:lstStyle/>
                    <a:p>
                      <a:pPr algn="ctr"/>
                      <a:r>
                        <a:rPr lang="en-CA" b="1" dirty="0"/>
                        <a:t>Purpose</a:t>
                      </a:r>
                    </a:p>
                  </a:txBody>
                  <a:tcPr anchor="ctr"/>
                </a:tc>
                <a:tc>
                  <a:txBody>
                    <a:bodyPr/>
                    <a:lstStyle/>
                    <a:p>
                      <a:r>
                        <a:rPr lang="en-US" dirty="0"/>
                        <a:t>A guideline document providing Ethernet Operators practical advice to help them on their journey towards creating MEF</a:t>
                      </a:r>
                      <a:r>
                        <a:rPr lang="en-US" baseline="0" dirty="0"/>
                        <a:t> </a:t>
                      </a:r>
                      <a:r>
                        <a:rPr lang="en-US" dirty="0"/>
                        <a:t>standardized Carrier Ethernet Interconnections with other Operators.  These Interconnections are what the MEF calls “ENNIs.”  If an Operator cannot create an ENNI, the Guideline provides instruction on how to create a non-standard interconnection known as an “NNI.”  </a:t>
                      </a:r>
                    </a:p>
                    <a:p>
                      <a:endParaRPr lang="en-US" dirty="0"/>
                    </a:p>
                    <a:p>
                      <a:r>
                        <a:rPr lang="en-US" dirty="0"/>
                        <a:t>The guideline covers myriad topics covering key areas such as current market assessment, where the market is heading, technical expectations, obstacles that may be encountered, and the need for an Operator to be “bi-lingual” until the market moves to MEF standardized Interconnections. </a:t>
                      </a:r>
                    </a:p>
                  </a:txBody>
                  <a:tcPr/>
                </a:tc>
                <a:extLst>
                  <a:ext uri="{0D108BD9-81ED-4DB2-BD59-A6C34878D82A}">
                    <a16:rowId xmlns:a16="http://schemas.microsoft.com/office/drawing/2014/main" val="3382053581"/>
                  </a:ext>
                </a:extLst>
              </a:tr>
              <a:tr h="370840">
                <a:tc>
                  <a:txBody>
                    <a:bodyPr/>
                    <a:lstStyle/>
                    <a:p>
                      <a:pPr algn="ctr"/>
                      <a:r>
                        <a:rPr lang="en-CA" b="1" dirty="0"/>
                        <a:t>Audience</a:t>
                      </a:r>
                    </a:p>
                  </a:txBody>
                  <a:tcPr anchor="ctr"/>
                </a:tc>
                <a:tc>
                  <a:txBody>
                    <a:bodyPr/>
                    <a:lstStyle/>
                    <a:p>
                      <a:r>
                        <a:rPr lang="en-US" dirty="0"/>
                        <a:t>All Ethernet Operators who wish to interconnect their network with another Operator to create EVCs spanning two Operators.</a:t>
                      </a:r>
                      <a:endParaRPr lang="en-CA" dirty="0"/>
                    </a:p>
                  </a:txBody>
                  <a:tcPr/>
                </a:tc>
                <a:extLst>
                  <a:ext uri="{0D108BD9-81ED-4DB2-BD59-A6C34878D82A}">
                    <a16:rowId xmlns:a16="http://schemas.microsoft.com/office/drawing/2014/main" val="3572169207"/>
                  </a:ext>
                </a:extLst>
              </a:tr>
            </a:tbl>
          </a:graphicData>
        </a:graphic>
      </p:graphicFrame>
    </p:spTree>
    <p:extLst>
      <p:ext uri="{BB962C8B-B14F-4D97-AF65-F5344CB8AC3E}">
        <p14:creationId xmlns:p14="http://schemas.microsoft.com/office/powerpoint/2010/main" val="30786026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ubtitle 3"/>
          <p:cNvSpPr>
            <a:spLocks noGrp="1"/>
          </p:cNvSpPr>
          <p:nvPr>
            <p:ph type="subTitle" idx="1"/>
          </p:nvPr>
        </p:nvSpPr>
        <p:spPr/>
        <p:txBody>
          <a:bodyPr>
            <a:noAutofit/>
          </a:bodyPr>
          <a:lstStyle/>
          <a:p>
            <a:r>
              <a:rPr lang="en-US" dirty="0"/>
              <a:t>Ethernet Interconnection Point (EIP):  </a:t>
            </a:r>
          </a:p>
          <a:p>
            <a:r>
              <a:rPr lang="en-US" dirty="0"/>
              <a:t>An ENNI Implementation Agreement</a:t>
            </a:r>
          </a:p>
        </p:txBody>
      </p:sp>
      <p:sp>
        <p:nvSpPr>
          <p:cNvPr id="20482" name="Title 2"/>
          <p:cNvSpPr>
            <a:spLocks noGrp="1"/>
          </p:cNvSpPr>
          <p:nvPr>
            <p:ph type="title"/>
          </p:nvPr>
        </p:nvSpPr>
        <p:spPr/>
        <p:txBody>
          <a:bodyPr/>
          <a:lstStyle/>
          <a:p>
            <a:pPr>
              <a:defRPr/>
            </a:pPr>
            <a:r>
              <a:rPr lang="en-US" dirty="0"/>
              <a:t>Overview of MEF 54</a:t>
            </a:r>
          </a:p>
        </p:txBody>
      </p:sp>
    </p:spTree>
    <p:extLst>
      <p:ext uri="{BB962C8B-B14F-4D97-AF65-F5344CB8AC3E}">
        <p14:creationId xmlns:p14="http://schemas.microsoft.com/office/powerpoint/2010/main" val="1974893046"/>
      </p:ext>
    </p:extLst>
  </p:cSld>
  <p:clrMapOvr>
    <a:masterClrMapping/>
  </p:clrMapOvr>
</p:sld>
</file>

<file path=ppt/theme/theme1.xml><?xml version="1.0" encoding="utf-8"?>
<a:theme xmlns:a="http://schemas.openxmlformats.org/drawingml/2006/main" name="MEF Qx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11808</TotalTime>
  <Words>3527</Words>
  <Application>Microsoft Office PowerPoint</Application>
  <PresentationFormat>Widescreen</PresentationFormat>
  <Paragraphs>424</Paragraphs>
  <Slides>33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宋体</vt:lpstr>
      <vt:lpstr>Arial</vt:lpstr>
      <vt:lpstr>Calibri</vt:lpstr>
      <vt:lpstr>Verdana</vt:lpstr>
      <vt:lpstr>MEF Qx layout</vt:lpstr>
      <vt:lpstr>Introducing the  Specifications of the MEF</vt:lpstr>
      <vt:lpstr>MEF Reference Presentations</vt:lpstr>
      <vt:lpstr> Outline</vt:lpstr>
      <vt:lpstr>Approved MEF Specifications*</vt:lpstr>
      <vt:lpstr> Approved MEF Specifications</vt:lpstr>
      <vt:lpstr> Approved MEF Specifications</vt:lpstr>
      <vt:lpstr> Approved MEF Specifications</vt:lpstr>
      <vt:lpstr>MEF 54 Implementation Agreement Overview</vt:lpstr>
      <vt:lpstr>Overview of MEF 54</vt:lpstr>
      <vt:lpstr>About MEF 54</vt:lpstr>
      <vt:lpstr>MEF 54 - In Scope/Out of Scope</vt:lpstr>
      <vt:lpstr>Terminology &amp; Concepts</vt:lpstr>
      <vt:lpstr>Key Companies That Made This Possible</vt:lpstr>
      <vt:lpstr>Global Era of Ethernet</vt:lpstr>
      <vt:lpstr>Multi-Carrier Interconnection Capability: TDM vs. Ethernet</vt:lpstr>
      <vt:lpstr>Interconnection Landscape – From NNI to ENNI</vt:lpstr>
      <vt:lpstr>MEF Specifications and Possible Obstacles </vt:lpstr>
      <vt:lpstr>Evolution of Tagging &amp; TPIDs – It’s a Journey</vt:lpstr>
      <vt:lpstr>EIP Project</vt:lpstr>
      <vt:lpstr>Rapid Prototyping at UNH IOL</vt:lpstr>
      <vt:lpstr>Overview of Connection Tested at UNH</vt:lpstr>
      <vt:lpstr>Summary of Test Results</vt:lpstr>
      <vt:lpstr>TPID Mismatch - Operator Becomes Completely Isolated</vt:lpstr>
      <vt:lpstr>TPID Mismatch - Operator Becomes Partially Isolated</vt:lpstr>
      <vt:lpstr>TPID Match - Operator Becomes “Bilingual” </vt:lpstr>
      <vt:lpstr>Overcoming Obstacles</vt:lpstr>
      <vt:lpstr>Operators Need to Know…</vt:lpstr>
      <vt:lpstr>Summary</vt:lpstr>
      <vt:lpstr>Summary MEF 54</vt:lpstr>
      <vt:lpstr>For Full Details …</vt:lpstr>
      <vt:lpstr> How to Perform ENNI Testing and Certification</vt:lpstr>
      <vt:lpstr> Related Documents</vt:lpstr>
      <vt:lpstr>Accelerating Worldwide Adoption of  Carrier-class Ethernet Networks and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bruno.giguere@sympatico.ca</dc:creator>
  <cp:lastModifiedBy>Bruno Giguere</cp:lastModifiedBy>
  <cp:revision>555</cp:revision>
  <dcterms:created xsi:type="dcterms:W3CDTF">2012-02-21T02:53:11Z</dcterms:created>
  <dcterms:modified xsi:type="dcterms:W3CDTF">2016-04-12T13:42:39Z</dcterms:modified>
</cp:coreProperties>
</file>