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32" r:id="rId2"/>
    <p:sldId id="365" r:id="rId3"/>
    <p:sldId id="291" r:id="rId4"/>
    <p:sldId id="349" r:id="rId5"/>
    <p:sldId id="350" r:id="rId6"/>
    <p:sldId id="351" r:id="rId7"/>
    <p:sldId id="294" r:id="rId8"/>
    <p:sldId id="333" r:id="rId9"/>
    <p:sldId id="296" r:id="rId10"/>
    <p:sldId id="297" r:id="rId11"/>
    <p:sldId id="298" r:id="rId12"/>
    <p:sldId id="299" r:id="rId13"/>
    <p:sldId id="300" r:id="rId14"/>
    <p:sldId id="334" r:id="rId15"/>
    <p:sldId id="302" r:id="rId16"/>
    <p:sldId id="303" r:id="rId17"/>
    <p:sldId id="348" r:id="rId18"/>
    <p:sldId id="305" r:id="rId19"/>
    <p:sldId id="306" r:id="rId20"/>
    <p:sldId id="307" r:id="rId21"/>
    <p:sldId id="355" r:id="rId22"/>
    <p:sldId id="353" r:id="rId23"/>
    <p:sldId id="354" r:id="rId24"/>
    <p:sldId id="308" r:id="rId25"/>
    <p:sldId id="352" r:id="rId26"/>
    <p:sldId id="309" r:id="rId27"/>
    <p:sldId id="356" r:id="rId28"/>
    <p:sldId id="357" r:id="rId29"/>
    <p:sldId id="359" r:id="rId30"/>
    <p:sldId id="358" r:id="rId31"/>
    <p:sldId id="361" r:id="rId32"/>
    <p:sldId id="362" r:id="rId33"/>
    <p:sldId id="360" r:id="rId34"/>
    <p:sldId id="363" r:id="rId35"/>
    <p:sldId id="364" r:id="rId36"/>
    <p:sldId id="327" r:id="rId37"/>
    <p:sldId id="328" r:id="rId38"/>
    <p:sldId id="329" r:id="rId39"/>
    <p:sldId id="34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0"/>
    <a:srgbClr val="355E8F"/>
    <a:srgbClr val="335A89"/>
    <a:srgbClr val="2D2DB9"/>
    <a:srgbClr val="5353D5"/>
    <a:srgbClr val="7272DC"/>
    <a:srgbClr val="7979B9"/>
    <a:srgbClr val="9595C7"/>
    <a:srgbClr val="AFA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58" autoAdjust="0"/>
  </p:normalViewPr>
  <p:slideViewPr>
    <p:cSldViewPr>
      <p:cViewPr>
        <p:scale>
          <a:sx n="113" d="100"/>
          <a:sy n="113" d="100"/>
        </p:scale>
        <p:origin x="-1500" y="-42"/>
      </p:cViewPr>
      <p:guideLst>
        <p:guide orient="horz" pos="2160"/>
        <p:guide pos="2880"/>
      </p:guideLst>
    </p:cSldViewPr>
  </p:slideViewPr>
  <p:notesTextViewPr>
    <p:cViewPr>
      <p:scale>
        <a:sx n="100" d="100"/>
        <a:sy n="100" d="100"/>
      </p:scale>
      <p:origin x="0" y="0"/>
    </p:cViewPr>
  </p:notesTextViewPr>
  <p:sorterViewPr>
    <p:cViewPr>
      <p:scale>
        <a:sx n="49" d="100"/>
        <a:sy n="49" d="100"/>
      </p:scale>
      <p:origin x="0" y="0"/>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3026B-546F-435F-92FE-8E31877B91A3}" type="datetimeFigureOut">
              <a:rPr lang="en-US" smtClean="0"/>
              <a:pPr/>
              <a:t>11/21/2012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CDBC-26FF-4D62-8BD6-DA4090E382B2}" type="slidenum">
              <a:rPr lang="en-US" smtClean="0"/>
              <a:pPr/>
              <a:t>‹#›</a:t>
            </a:fld>
            <a:endParaRPr lang="en-US" dirty="0"/>
          </a:p>
        </p:txBody>
      </p:sp>
    </p:spTree>
    <p:extLst>
      <p:ext uri="{BB962C8B-B14F-4D97-AF65-F5344CB8AC3E}">
        <p14:creationId xmlns:p14="http://schemas.microsoft.com/office/powerpoint/2010/main" val="242766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160C9548-DFD0-4044-883F-84B620C04202}" type="slidenum">
              <a:rPr lang="en-US" sz="1200" smtClean="0"/>
              <a:pPr eaLnBrk="1" hangingPunct="1"/>
              <a:t>4</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EE6BFF6-F792-481E-97B8-0CE26CD5F0DD}" type="slidenum">
              <a:rPr lang="en-US"/>
              <a:pPr/>
              <a:t>37</a:t>
            </a:fld>
            <a:endParaRPr 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This section goes into further detail in detailing the defined Service Attributes and parameters requirement and recommendations as specified for each of the defined services: EPL, EVPL and E-LAN.</a:t>
            </a:r>
          </a:p>
          <a:p>
            <a:pPr eaLnBrk="1" hangingPunct="1"/>
            <a:endParaRPr lang="en-US" dirty="0" smtClean="0"/>
          </a:p>
          <a:p>
            <a:pPr eaLnBrk="1" hangingPunct="1"/>
            <a:r>
              <a:rPr lang="en-US" dirty="0" smtClean="0"/>
              <a:t>(Refer to the Specs and the accompanying Ethernet Service Description document for more details)</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7C82F81-744F-4A06-BACC-77679021ADA8}" type="slidenum">
              <a:rPr lang="en-US"/>
              <a:pPr/>
              <a:t>38</a:t>
            </a:fld>
            <a:endParaRPr lang="en-US" dirty="0"/>
          </a:p>
        </p:txBody>
      </p:sp>
      <p:sp>
        <p:nvSpPr>
          <p:cNvPr id="24579" name="Rectangle 2"/>
          <p:cNvSpPr>
            <a:spLocks noGrp="1" noRot="1" noChangeAspect="1" noChangeArrowheads="1" noTextEdit="1"/>
          </p:cNvSpPr>
          <p:nvPr>
            <p:ph type="sldImg"/>
          </p:nvPr>
        </p:nvSpPr>
        <p:spPr>
          <a:xfrm>
            <a:off x="1143000" y="685800"/>
            <a:ext cx="4567238" cy="3425825"/>
          </a:xfrm>
          <a:ln/>
        </p:spPr>
      </p:sp>
      <p:sp>
        <p:nvSpPr>
          <p:cNvPr id="24580" name="Rectangle 3"/>
          <p:cNvSpPr>
            <a:spLocks noGrp="1" noChangeArrowheads="1"/>
          </p:cNvSpPr>
          <p:nvPr>
            <p:ph type="body" idx="1"/>
          </p:nvPr>
        </p:nvSpPr>
        <p:spPr>
          <a:xfrm>
            <a:off x="533400" y="4340225"/>
            <a:ext cx="5867400" cy="4111625"/>
          </a:xfrm>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176EB0-0BA5-44C3-90B8-ABF217F5793F}" type="slidenum">
              <a:rPr lang="en-US">
                <a:cs typeface="Arial" charset="0"/>
              </a:rPr>
              <a:pPr fontAlgn="base">
                <a:spcBef>
                  <a:spcPct val="0"/>
                </a:spcBef>
                <a:spcAft>
                  <a:spcPct val="0"/>
                </a:spcAft>
              </a:pPr>
              <a:t>39</a:t>
            </a:fld>
            <a:endParaRPr lang="en-US">
              <a:cs typeface="Arial" charset="0"/>
            </a:endParaRPr>
          </a:p>
        </p:txBody>
      </p:sp>
      <p:sp>
        <p:nvSpPr>
          <p:cNvPr id="65538"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
        <p:nvSpPr>
          <p:cNvPr id="65539" name="Rectangle 3"/>
          <p:cNvSpPr>
            <a:spLocks noGrp="1" noChangeArrowheads="1"/>
          </p:cNvSpPr>
          <p:nvPr>
            <p:ph type="body" idx="1"/>
          </p:nvPr>
        </p:nvSpPr>
        <p:spPr bwMode="auto">
          <a:xfrm>
            <a:off x="914400" y="4343400"/>
            <a:ext cx="5029200" cy="4113213"/>
          </a:xfrm>
          <a:noFill/>
        </p:spPr>
        <p:txBody>
          <a:bodyPr wrap="square" lIns="92302" tIns="46151" rIns="92302" bIns="46151" numCol="1" anchor="t" anchorCtr="0" compatLnSpc="1">
            <a:prstTxWarp prst="textNoShape">
              <a:avLst/>
            </a:prstTxWarp>
          </a:bodyPr>
          <a:lstStyle/>
          <a:p>
            <a:pPr>
              <a:spcBef>
                <a:spcPct val="0"/>
              </a:spcBef>
            </a:pPr>
            <a:endParaRPr lang="sv-SE" sz="1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48C97CD6-10C5-4B75-9907-45C8742918FE}" type="slidenum">
              <a:rPr lang="en-US" sz="1200" smtClean="0"/>
              <a:pPr eaLnBrk="1" hangingPunct="1"/>
              <a:t>5</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48C97CD6-10C5-4B75-9907-45C8742918FE}" type="slidenum">
              <a:rPr lang="en-US" sz="1200" smtClean="0"/>
              <a:pPr eaLnBrk="1" hangingPunct="1"/>
              <a:t>6</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14400" y="4344988"/>
            <a:ext cx="5029200" cy="4113212"/>
          </a:xfrm>
          <a:noFill/>
          <a:ln/>
        </p:spPr>
        <p:txBody>
          <a:bodyPr/>
          <a:lstStyle/>
          <a:p>
            <a:endParaRPr lang="en-US" dirty="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45F972C-BEED-4A23-A0CF-3BCF617CC0D9}" type="slidenum">
              <a:rPr lang="en-US" smtClean="0">
                <a:latin typeface="Arial" charset="0"/>
                <a:cs typeface="Arial" charset="0"/>
              </a:rPr>
              <a:pPr/>
              <a:t>9</a:t>
            </a:fld>
            <a:endParaRPr lang="en-US" dirty="0" smtClean="0">
              <a:latin typeface="Arial" charset="0"/>
              <a:cs typeface="Arial" charset="0"/>
            </a:endParaRPr>
          </a:p>
        </p:txBody>
      </p:sp>
      <p:sp>
        <p:nvSpPr>
          <p:cNvPr id="56323" name="Rectangle 2"/>
          <p:cNvSpPr>
            <a:spLocks noGrp="1" noRot="1" noChangeAspect="1" noChangeArrowheads="1" noTextEdit="1"/>
          </p:cNvSpPr>
          <p:nvPr>
            <p:ph type="sldImg"/>
          </p:nvPr>
        </p:nvSpPr>
        <p:spPr>
          <a:xfrm>
            <a:off x="1143000" y="685800"/>
            <a:ext cx="4567238" cy="3425825"/>
          </a:xfrm>
          <a:ln/>
        </p:spPr>
      </p:sp>
      <p:sp>
        <p:nvSpPr>
          <p:cNvPr id="56324" name="Rectangle 3"/>
          <p:cNvSpPr>
            <a:spLocks noGrp="1" noChangeArrowheads="1"/>
          </p:cNvSpPr>
          <p:nvPr>
            <p:ph type="body" idx="1"/>
          </p:nvPr>
        </p:nvSpPr>
        <p:spPr>
          <a:xfrm>
            <a:off x="533400" y="4340225"/>
            <a:ext cx="5867400" cy="4111625"/>
          </a:xfrm>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58372" name="Slide Number Placeholder 3"/>
          <p:cNvSpPr>
            <a:spLocks noGrp="1"/>
          </p:cNvSpPr>
          <p:nvPr>
            <p:ph type="sldNum" sz="quarter" idx="5"/>
          </p:nvPr>
        </p:nvSpPr>
        <p:spPr>
          <a:noFill/>
        </p:spPr>
        <p:txBody>
          <a:bodyPr/>
          <a:lstStyle/>
          <a:p>
            <a:fld id="{2830D072-6297-4C0A-B55B-A0BBC0533D71}" type="slidenum">
              <a:rPr lang="en-US" smtClean="0">
                <a:latin typeface="Arial" charset="0"/>
                <a:cs typeface="Arial" charset="0"/>
              </a:rPr>
              <a:pPr/>
              <a:t>15</a:t>
            </a:fld>
            <a:endParaRPr lang="en-US" dirty="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58372" name="Slide Number Placeholder 3"/>
          <p:cNvSpPr>
            <a:spLocks noGrp="1"/>
          </p:cNvSpPr>
          <p:nvPr>
            <p:ph type="sldNum" sz="quarter" idx="5"/>
          </p:nvPr>
        </p:nvSpPr>
        <p:spPr>
          <a:noFill/>
        </p:spPr>
        <p:txBody>
          <a:bodyPr/>
          <a:lstStyle/>
          <a:p>
            <a:fld id="{2830D072-6297-4C0A-B55B-A0BBC0533D71}" type="slidenum">
              <a:rPr lang="en-US" smtClean="0">
                <a:latin typeface="Arial" charset="0"/>
                <a:cs typeface="Arial" charset="0"/>
              </a:rPr>
              <a:pPr/>
              <a:t>16</a:t>
            </a:fld>
            <a:endParaRPr lang="en-US" dirty="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96260" name="Slide Number Placeholder 3"/>
          <p:cNvSpPr>
            <a:spLocks noGrp="1"/>
          </p:cNvSpPr>
          <p:nvPr>
            <p:ph type="sldNum" sz="quarter" idx="5"/>
          </p:nvPr>
        </p:nvSpPr>
        <p:spPr>
          <a:noFill/>
        </p:spPr>
        <p:txBody>
          <a:bodyPr/>
          <a:lstStyle/>
          <a:p>
            <a:fld id="{F29BE8A9-06AA-4860-B9DD-B2BC51B253C6}" type="slidenum">
              <a:rPr lang="en-US" smtClean="0">
                <a:latin typeface="Arial" charset="0"/>
                <a:cs typeface="Arial" charset="0"/>
              </a:rPr>
              <a:pPr/>
              <a:t>36</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653136"/>
            <a:ext cx="9144000" cy="825029"/>
          </a:xfr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lang="en-US" sz="32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3"/>
          <p:cNvSpPr/>
          <p:nvPr userDrawn="1"/>
        </p:nvSpPr>
        <p:spPr>
          <a:xfrm>
            <a:off x="0" y="2798980"/>
            <a:ext cx="9144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4013300"/>
            <a:ext cx="9144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821840"/>
            <a:ext cx="9144000" cy="1214320"/>
          </a:xfrm>
          <a:prstGeom prst="rect">
            <a:avLst/>
          </a:prstGeom>
          <a:gradFill>
            <a:gsLst>
              <a:gs pos="0">
                <a:schemeClr val="bg1">
                  <a:alpha val="0"/>
                </a:schemeClr>
              </a:gs>
              <a:gs pos="20000">
                <a:schemeClr val="bg1">
                  <a:alpha val="20000"/>
                </a:schemeClr>
              </a:gs>
              <a:gs pos="80000">
                <a:schemeClr val="bg1">
                  <a:alpha val="2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821840"/>
            <a:ext cx="9144000" cy="1214320"/>
          </a:xfrm>
        </p:spPr>
        <p:txBody>
          <a:bodyPr>
            <a:noAutofit/>
          </a:bodyPr>
          <a:lstStyle/>
          <a:p>
            <a:r>
              <a:rPr lang="en-US" dirty="0" smtClean="0"/>
              <a:t>Click to edit Master title style</a:t>
            </a:r>
            <a:endParaRPr lang="en-US" dirty="0"/>
          </a:p>
        </p:txBody>
      </p:sp>
      <p:pic>
        <p:nvPicPr>
          <p:cNvPr id="8" name="Picture 7" descr="meflogowhite.png"/>
          <p:cNvPicPr>
            <a:picLocks noChangeAspect="1"/>
          </p:cNvPicPr>
          <p:nvPr userDrawn="1"/>
        </p:nvPicPr>
        <p:blipFill>
          <a:blip r:embed="rId2" cstate="print"/>
          <a:stretch>
            <a:fillRect/>
          </a:stretch>
        </p:blipFill>
        <p:spPr>
          <a:xfrm>
            <a:off x="3205890" y="1228045"/>
            <a:ext cx="2542976" cy="75895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he mef webinar.png"/>
          <p:cNvPicPr>
            <a:picLocks noChangeAspect="1"/>
          </p:cNvPicPr>
          <p:nvPr userDrawn="1"/>
        </p:nvPicPr>
        <p:blipFill>
          <a:blip r:embed="rId3" cstate="print"/>
          <a:stretch>
            <a:fillRect/>
          </a:stretch>
        </p:blipFill>
        <p:spPr>
          <a:xfrm>
            <a:off x="3281785" y="4036160"/>
            <a:ext cx="2743200" cy="1192697"/>
          </a:xfrm>
          <a:prstGeom prst="rect">
            <a:avLst/>
          </a:prstGeom>
          <a:effectLst>
            <a:outerShdw blurRad="50800" dist="38100" dir="2700000" algn="tl" rotWithShape="0">
              <a:prstClr val="black">
                <a:alpha val="40000"/>
              </a:prstClr>
            </a:outerShdw>
          </a:effectLst>
        </p:spPr>
      </p:pic>
      <p:pic>
        <p:nvPicPr>
          <p:cNvPr id="5" name="Picture 4" descr="the mef seminar.png"/>
          <p:cNvPicPr>
            <a:picLocks noChangeAspect="1"/>
          </p:cNvPicPr>
          <p:nvPr userDrawn="1"/>
        </p:nvPicPr>
        <p:blipFill>
          <a:blip r:embed="rId4" cstate="print"/>
          <a:stretch>
            <a:fillRect/>
          </a:stretch>
        </p:blipFill>
        <p:spPr>
          <a:xfrm>
            <a:off x="3357680" y="5402270"/>
            <a:ext cx="2580126" cy="1203534"/>
          </a:xfrm>
          <a:prstGeom prst="rect">
            <a:avLst/>
          </a:prstGeom>
          <a:effectLst>
            <a:outerShdw blurRad="50800" dist="38100" dir="2700000" algn="tl" rotWithShape="0">
              <a:prstClr val="black">
                <a:alpha val="40000"/>
              </a:prstClr>
            </a:outerShdw>
          </a:effectLst>
        </p:spPr>
      </p:pic>
      <p:grpSp>
        <p:nvGrpSpPr>
          <p:cNvPr id="6" name="Group 5"/>
          <p:cNvGrpSpPr/>
          <p:nvPr userDrawn="1"/>
        </p:nvGrpSpPr>
        <p:grpSpPr>
          <a:xfrm>
            <a:off x="3281785" y="2214680"/>
            <a:ext cx="2493490" cy="1779321"/>
            <a:chOff x="195508" y="2467098"/>
            <a:chExt cx="3907416" cy="2788280"/>
          </a:xfrm>
        </p:grpSpPr>
        <p:pic>
          <p:nvPicPr>
            <p:cNvPr id="7" name="Picture 6" descr="Sprite 19.png"/>
            <p:cNvPicPr>
              <a:picLocks noChangeAspect="1"/>
            </p:cNvPicPr>
            <p:nvPr userDrawn="1"/>
          </p:nvPicPr>
          <p:blipFill>
            <a:blip r:embed="rId5" cstate="print"/>
            <a:stretch>
              <a:fillRect/>
            </a:stretch>
          </p:blipFill>
          <p:spPr>
            <a:xfrm>
              <a:off x="195508" y="2467098"/>
              <a:ext cx="3907416" cy="1748306"/>
            </a:xfrm>
            <a:prstGeom prst="rect">
              <a:avLst/>
            </a:prstGeom>
          </p:spPr>
        </p:pic>
        <p:pic>
          <p:nvPicPr>
            <p:cNvPr id="8" name="Picture 7" descr="Sprite 24.png"/>
            <p:cNvPicPr>
              <a:picLocks noChangeAspect="1"/>
            </p:cNvPicPr>
            <p:nvPr userDrawn="1"/>
          </p:nvPicPr>
          <p:blipFill>
            <a:blip r:embed="rId6" cstate="print"/>
            <a:stretch>
              <a:fillRect/>
            </a:stretch>
          </p:blipFill>
          <p:spPr>
            <a:xfrm>
              <a:off x="201645" y="4265684"/>
              <a:ext cx="3886200" cy="989694"/>
            </a:xfrm>
            <a:prstGeom prst="rect">
              <a:avLst/>
            </a:prstGeom>
          </p:spPr>
        </p:pic>
      </p:grpSp>
      <p:sp>
        <p:nvSpPr>
          <p:cNvPr id="9" name="TextBox 8"/>
          <p:cNvSpPr txBox="1"/>
          <p:nvPr userDrawn="1"/>
        </p:nvSpPr>
        <p:spPr>
          <a:xfrm>
            <a:off x="612955" y="2746556"/>
            <a:ext cx="3048000" cy="415486"/>
          </a:xfrm>
          <a:prstGeom prst="rect">
            <a:avLst/>
          </a:prstGeom>
          <a:noFill/>
        </p:spPr>
        <p:txBody>
          <a:bodyPr wrap="square" lIns="91429" tIns="45714" rIns="91429" bIns="45714" rtlCol="0">
            <a:spAutoFit/>
          </a:bodyPr>
          <a:lstStyle/>
          <a:p>
            <a:r>
              <a:rPr lang="en-US" dirty="0" smtClean="0">
                <a:solidFill>
                  <a:srgbClr val="FFFF00"/>
                </a:solidFill>
              </a:rPr>
              <a:t>Copy one to title master</a:t>
            </a:r>
            <a:endParaRPr lang="en-US" dirty="0">
              <a:solidFill>
                <a:srgbClr val="FFFF00"/>
              </a:solidFill>
            </a:endParaRPr>
          </a:p>
        </p:txBody>
      </p:sp>
      <p:pic>
        <p:nvPicPr>
          <p:cNvPr id="11" name="Picture 10" descr="meflogowhite.png"/>
          <p:cNvPicPr>
            <a:picLocks noChangeAspect="1"/>
          </p:cNvPicPr>
          <p:nvPr userDrawn="1"/>
        </p:nvPicPr>
        <p:blipFill>
          <a:blip r:embed="rId7" cstate="print"/>
          <a:stretch>
            <a:fillRect/>
          </a:stretch>
        </p:blipFill>
        <p:spPr>
          <a:xfrm>
            <a:off x="3205890" y="1228045"/>
            <a:ext cx="2542976" cy="75895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1430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10100" y="11430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2601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0" y="3144855"/>
            <a:ext cx="9144000" cy="670932"/>
          </a:xfrm>
          <a:prstGeom prst="rect">
            <a:avLst/>
          </a:prstGeom>
          <a:gradFill>
            <a:gsLst>
              <a:gs pos="0">
                <a:schemeClr val="bg1">
                  <a:alpha val="0"/>
                </a:schemeClr>
              </a:gs>
              <a:gs pos="20000">
                <a:schemeClr val="bg1">
                  <a:alpha val="20000"/>
                </a:schemeClr>
              </a:gs>
              <a:gs pos="80000">
                <a:schemeClr val="bg1">
                  <a:alpha val="2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3125420"/>
            <a:ext cx="9144000" cy="683055"/>
          </a:xfrm>
        </p:spPr>
        <p:txBody>
          <a:bodyPr>
            <a:noAutofit/>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0" y="4567425"/>
            <a:ext cx="9144000" cy="1062530"/>
          </a:xfrm>
        </p:spPr>
        <p:txBody>
          <a:bodyPr>
            <a:noAutofit/>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0" y="3144855"/>
            <a:ext cx="9144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3792927"/>
            <a:ext cx="9144000" cy="22860"/>
          </a:xfrm>
          <a:prstGeom prst="rect">
            <a:avLst/>
          </a:prstGeom>
          <a:gradFill>
            <a:gsLst>
              <a:gs pos="0">
                <a:schemeClr val="bg1">
                  <a:alpha val="0"/>
                </a:schemeClr>
              </a:gs>
              <a:gs pos="20000">
                <a:schemeClr val="bg1">
                  <a:alpha val="50000"/>
                </a:schemeClr>
              </a:gs>
              <a:gs pos="80000">
                <a:schemeClr val="bg1">
                  <a:alpha val="5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Bef>
                <a:spcPts val="0"/>
              </a:spcBef>
              <a:spcAft>
                <a:spcPts val="300"/>
              </a:spcAft>
              <a:defRPr b="1"/>
            </a:lvl1pPr>
            <a:lvl2pPr>
              <a:spcBef>
                <a:spcPts val="0"/>
              </a:spcBef>
              <a:spcAft>
                <a:spcPts val="300"/>
              </a:spcAft>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0" y="764704"/>
            <a:ext cx="9144000" cy="0"/>
          </a:xfrm>
          <a:prstGeom prst="line">
            <a:avLst/>
          </a:prstGeom>
          <a:ln>
            <a:solidFill>
              <a:srgbClr val="EEEEF6"/>
            </a:solidFill>
          </a:ln>
        </p:spPr>
        <p:style>
          <a:lnRef idx="1">
            <a:schemeClr val="accent1"/>
          </a:lnRef>
          <a:fillRef idx="0">
            <a:schemeClr val="accent1"/>
          </a:fillRef>
          <a:effectRef idx="0">
            <a:schemeClr val="accent1"/>
          </a:effectRef>
          <a:fontRef idx="minor">
            <a:schemeClr val="tx1"/>
          </a:fontRef>
        </p:style>
      </p:cxnSp>
      <p:pic>
        <p:nvPicPr>
          <p:cNvPr id="6"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slbgrnd6.jpg"/>
          <p:cNvPicPr>
            <a:picLocks noChangeAspect="1"/>
          </p:cNvPicPr>
          <p:nvPr userDrawn="1"/>
        </p:nvPicPr>
        <p:blipFill>
          <a:blip r:embed="rId2" cstate="print"/>
          <a:stretch>
            <a:fillRect/>
          </a:stretch>
        </p:blipFill>
        <p:spPr>
          <a:xfrm>
            <a:off x="0" y="764704"/>
            <a:ext cx="9144000" cy="60932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Bef>
                <a:spcPts val="0"/>
              </a:spcBef>
              <a:spcAft>
                <a:spcPts val="300"/>
              </a:spcAft>
              <a:defRPr/>
            </a:lvl1pPr>
            <a:lvl2pPr>
              <a:spcBef>
                <a:spcPts val="0"/>
              </a:spcBef>
              <a:spcAft>
                <a:spcPts val="300"/>
              </a:spcAft>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6" name="Straight Connector 5"/>
          <p:cNvCxnSpPr/>
          <p:nvPr userDrawn="1"/>
        </p:nvCxnSpPr>
        <p:spPr>
          <a:xfrm>
            <a:off x="0" y="764704"/>
            <a:ext cx="9144000" cy="0"/>
          </a:xfrm>
          <a:prstGeom prst="line">
            <a:avLst/>
          </a:prstGeom>
          <a:ln>
            <a:solidFill>
              <a:srgbClr val="EEEEF6"/>
            </a:solidFill>
          </a:ln>
        </p:spPr>
        <p:style>
          <a:lnRef idx="1">
            <a:schemeClr val="accent1"/>
          </a:lnRef>
          <a:fillRef idx="0">
            <a:schemeClr val="accent1"/>
          </a:fillRef>
          <a:effectRef idx="0">
            <a:schemeClr val="accent1"/>
          </a:effectRef>
          <a:fontRef idx="minor">
            <a:schemeClr val="tx1"/>
          </a:fontRef>
        </p:style>
      </p:cxnSp>
      <p:pic>
        <p:nvPicPr>
          <p:cNvPr id="7"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slbgrnd6.jpg"/>
          <p:cNvPicPr>
            <a:picLocks noChangeAspect="1"/>
          </p:cNvPicPr>
          <p:nvPr userDrawn="1"/>
        </p:nvPicPr>
        <p:blipFill>
          <a:blip r:embed="rId2" cstate="print"/>
          <a:stretch>
            <a:fillRect/>
          </a:stretch>
        </p:blipFill>
        <p:spPr>
          <a:xfrm>
            <a:off x="0" y="764704"/>
            <a:ext cx="9144000" cy="60932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8" name="Rectangle 7"/>
          <p:cNvSpPr/>
          <p:nvPr userDrawn="1"/>
        </p:nvSpPr>
        <p:spPr>
          <a:xfrm>
            <a:off x="170090" y="772675"/>
            <a:ext cx="8803819" cy="569031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47450" y="1000360"/>
            <a:ext cx="8449100" cy="5309015"/>
          </a:xfrm>
        </p:spPr>
        <p:txBody>
          <a:bodyPr>
            <a:noAutofit/>
          </a:bodyPr>
          <a:lstStyle>
            <a:lvl1pPr>
              <a:spcBef>
                <a:spcPts val="0"/>
              </a:spcBef>
              <a:spcAft>
                <a:spcPts val="300"/>
              </a:spcAft>
              <a:defRPr b="1">
                <a:solidFill>
                  <a:schemeClr val="tx1"/>
                </a:solidFill>
              </a:defRPr>
            </a:lvl1pPr>
            <a:lvl2pPr>
              <a:spcBef>
                <a:spcPts val="0"/>
              </a:spcBef>
              <a:spcAft>
                <a:spcPts val="300"/>
              </a:spcAft>
              <a:defRPr>
                <a:solidFill>
                  <a:schemeClr val="tx1"/>
                </a:solidFill>
              </a:defRPr>
            </a:lvl2pPr>
            <a:lvl3pPr>
              <a:spcBef>
                <a:spcPts val="0"/>
              </a:spcBef>
              <a:spcAft>
                <a:spcPts val="300"/>
              </a:spcAft>
              <a:defRPr>
                <a:solidFill>
                  <a:schemeClr val="tx1"/>
                </a:solidFill>
              </a:defRPr>
            </a:lvl3pPr>
            <a:lvl4pPr>
              <a:spcBef>
                <a:spcPts val="0"/>
              </a:spcBef>
              <a:spcAft>
                <a:spcPts val="300"/>
              </a:spcAft>
              <a:defRPr>
                <a:solidFill>
                  <a:schemeClr val="tx1"/>
                </a:solidFill>
              </a:defRPr>
            </a:lvl4pPr>
            <a:lvl5pPr>
              <a:spcBef>
                <a:spcPts val="0"/>
              </a:spcBef>
              <a:spcAft>
                <a:spcPts val="300"/>
              </a:spcAf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slbgrnd6.jpg"/>
          <p:cNvPicPr>
            <a:picLocks noChangeAspect="1"/>
          </p:cNvPicPr>
          <p:nvPr userDrawn="1"/>
        </p:nvPicPr>
        <p:blipFill>
          <a:blip r:embed="rId2" cstate="print"/>
          <a:stretch>
            <a:fillRect/>
          </a:stretch>
        </p:blipFill>
        <p:spPr>
          <a:xfrm>
            <a:off x="0" y="764704"/>
            <a:ext cx="9144000" cy="60932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4"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
        <p:nvSpPr>
          <p:cNvPr id="7" name="Rectangle 6"/>
          <p:cNvSpPr/>
          <p:nvPr userDrawn="1"/>
        </p:nvSpPr>
        <p:spPr>
          <a:xfrm>
            <a:off x="170090" y="772675"/>
            <a:ext cx="8803819" cy="569031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descr="slbgrnd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0" y="764704"/>
            <a:ext cx="9144000" cy="0"/>
          </a:xfrm>
          <a:prstGeom prst="line">
            <a:avLst/>
          </a:prstGeom>
          <a:ln>
            <a:solidFill>
              <a:srgbClr val="EEEEF6"/>
            </a:solidFill>
          </a:ln>
        </p:spPr>
        <p:style>
          <a:lnRef idx="1">
            <a:schemeClr val="accent1"/>
          </a:lnRef>
          <a:fillRef idx="0">
            <a:schemeClr val="accent1"/>
          </a:fillRef>
          <a:effectRef idx="0">
            <a:schemeClr val="accent1"/>
          </a:effectRef>
          <a:fontRef idx="minor">
            <a:schemeClr val="tx1"/>
          </a:fontRef>
        </p:style>
      </p:cxnSp>
      <p:pic>
        <p:nvPicPr>
          <p:cNvPr id="7" name="Picture 12" descr="MEF-logo-for-PowerPoint-wh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rgbClr val="1F497D">
                    <a:lumMod val="20000"/>
                    <a:lumOff val="80000"/>
                  </a:srgbClr>
                </a:solidFill>
              </a:rPr>
              <a:pPr algn="r"/>
              <a:t>‹#›</a:t>
            </a:fld>
            <a:endParaRPr lang="en-US" altLang="zh-CN" sz="1200" dirty="0">
              <a:solidFill>
                <a:srgbClr val="1F497D">
                  <a:lumMod val="20000"/>
                  <a:lumOff val="80000"/>
                </a:srgb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12" descr="MEF-logo-for-PowerPoint-wh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5668" y="6529954"/>
            <a:ext cx="839267" cy="28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k1.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0" y="0"/>
            <a:ext cx="9144000" cy="76470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a:spLocks noChangeArrowheads="1"/>
          </p:cNvSpPr>
          <p:nvPr userDrawn="1"/>
        </p:nvSpPr>
        <p:spPr bwMode="auto">
          <a:xfrm>
            <a:off x="8594435" y="6540695"/>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137707FA-DA0D-44A4-94B1-8EAC83670A87}" type="slidenum">
              <a:rPr lang="zh-CN" altLang="en-US" sz="1200">
                <a:solidFill>
                  <a:schemeClr val="bg1"/>
                </a:solidFill>
              </a:rPr>
              <a:pPr algn="r"/>
              <a:t>‹#›</a:t>
            </a:fld>
            <a:endParaRPr lang="en-US" altLang="zh-CN"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78" r:id="rId1"/>
    <p:sldLayoutId id="2147483649" r:id="rId2"/>
    <p:sldLayoutId id="2147483650" r:id="rId3"/>
    <p:sldLayoutId id="2147483657" r:id="rId4"/>
    <p:sldLayoutId id="2147483659" r:id="rId5"/>
    <p:sldLayoutId id="2147483660" r:id="rId6"/>
    <p:sldLayoutId id="2147483654" r:id="rId7"/>
    <p:sldLayoutId id="2147483656" r:id="rId8"/>
    <p:sldLayoutId id="2147483655" r:id="rId9"/>
    <p:sldLayoutId id="2147483779" r:id="rId10"/>
    <p:sldLayoutId id="2147483781"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hyperlink" Target="http://www.metroethernetforum.org/" TargetMode="External"/><Relationship Id="rId21" Type="http://schemas.openxmlformats.org/officeDocument/2006/relationships/image" Target="../media/image33.jpe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notesSlide" Target="../notesSlides/notesSlide11.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4567426"/>
            <a:ext cx="9144000" cy="1214320"/>
          </a:xfrm>
        </p:spPr>
        <p:txBody>
          <a:bodyPr>
            <a:noAutofit/>
          </a:bodyPr>
          <a:lstStyle/>
          <a:p>
            <a:pPr>
              <a:spcBef>
                <a:spcPts val="0"/>
              </a:spcBef>
            </a:pPr>
            <a:r>
              <a:rPr lang="en-US" sz="2800" b="1" dirty="0" smtClean="0">
                <a:solidFill>
                  <a:schemeClr val="bg1"/>
                </a:solidFill>
              </a:rPr>
              <a:t>MEF </a:t>
            </a:r>
            <a:r>
              <a:rPr lang="en-US" sz="2800" b="1" dirty="0" smtClean="0"/>
              <a:t>36: Service OAM Performance Monitoring </a:t>
            </a:r>
            <a:br>
              <a:rPr lang="en-US" sz="2800" b="1" dirty="0" smtClean="0"/>
            </a:br>
            <a:r>
              <a:rPr lang="en-US" sz="2800" b="1" dirty="0" smtClean="0"/>
              <a:t>Definition of Managed Objects</a:t>
            </a:r>
          </a:p>
          <a:p>
            <a:pPr>
              <a:spcBef>
                <a:spcPts val="0"/>
              </a:spcBef>
            </a:pPr>
            <a:endParaRPr lang="en-US" sz="2800" b="1" dirty="0" smtClean="0">
              <a:solidFill>
                <a:schemeClr val="bg1"/>
              </a:solidFill>
            </a:endParaRPr>
          </a:p>
          <a:p>
            <a:pPr>
              <a:spcBef>
                <a:spcPts val="0"/>
              </a:spcBef>
            </a:pPr>
            <a:r>
              <a:rPr lang="en-US" sz="2000" b="1" dirty="0" smtClean="0"/>
              <a:t>October 2012</a:t>
            </a:r>
            <a:endParaRPr lang="en-US" sz="2000" b="1" dirty="0" smtClean="0">
              <a:solidFill>
                <a:schemeClr val="bg1"/>
              </a:solidFill>
            </a:endParaRPr>
          </a:p>
        </p:txBody>
      </p:sp>
      <p:sp>
        <p:nvSpPr>
          <p:cNvPr id="4" name="Title 3"/>
          <p:cNvSpPr>
            <a:spLocks noGrp="1"/>
          </p:cNvSpPr>
          <p:nvPr>
            <p:ph type="ctrTitle"/>
          </p:nvPr>
        </p:nvSpPr>
        <p:spPr>
          <a:xfrm>
            <a:off x="0" y="2821840"/>
            <a:ext cx="9144000" cy="1214320"/>
          </a:xfrm>
        </p:spPr>
        <p:txBody>
          <a:bodyPr>
            <a:noAutofit/>
          </a:bodyPr>
          <a:lstStyle/>
          <a:p>
            <a:r>
              <a:rPr lang="en-US" sz="4000" dirty="0" smtClean="0"/>
              <a:t>Introducing the </a:t>
            </a:r>
            <a:br>
              <a:rPr lang="en-US" sz="4000" dirty="0" smtClean="0"/>
            </a:br>
            <a:r>
              <a:rPr lang="en-US" sz="4000" dirty="0" smtClean="0"/>
              <a:t>Specifications of the MEF</a:t>
            </a:r>
            <a:endParaRPr lang="en-US" sz="4000" dirty="0"/>
          </a:p>
        </p:txBody>
      </p:sp>
    </p:spTree>
    <p:extLst>
      <p:ext uri="{BB962C8B-B14F-4D97-AF65-F5344CB8AC3E}">
        <p14:creationId xmlns:p14="http://schemas.microsoft.com/office/powerpoint/2010/main" val="162325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MEF 36 - In Scope/Out of Scope</a:t>
            </a:r>
            <a:endParaRPr lang="en-US" dirty="0"/>
          </a:p>
        </p:txBody>
      </p:sp>
      <p:sp>
        <p:nvSpPr>
          <p:cNvPr id="3" name="Content Placeholder 2"/>
          <p:cNvSpPr>
            <a:spLocks noGrp="1"/>
          </p:cNvSpPr>
          <p:nvPr>
            <p:ph idx="1"/>
          </p:nvPr>
        </p:nvSpPr>
        <p:spPr/>
        <p:txBody>
          <a:bodyPr/>
          <a:lstStyle/>
          <a:p>
            <a:r>
              <a:rPr lang="en-US" dirty="0" smtClean="0"/>
              <a:t>MEF 36 requirements are primarily driven by MEF 35 and leverage the OAM functions &amp; managed objects defined by MEF 31, IEEE 802.1ag (CFM) and 802.1ap (MIB) and ITU-T Y.1731</a:t>
            </a:r>
          </a:p>
          <a:p>
            <a:r>
              <a:rPr lang="en-US" dirty="0" smtClean="0"/>
              <a:t>Managed objects to perform Loss Measurement, Delay Measurement, and support Threshold Crossing Alerts</a:t>
            </a:r>
          </a:p>
        </p:txBody>
      </p:sp>
    </p:spTree>
    <p:extLst>
      <p:ext uri="{BB962C8B-B14F-4D97-AF65-F5344CB8AC3E}">
        <p14:creationId xmlns:p14="http://schemas.microsoft.com/office/powerpoint/2010/main" val="872865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Terminology and Concepts</a:t>
            </a:r>
          </a:p>
        </p:txBody>
      </p:sp>
      <p:sp>
        <p:nvSpPr>
          <p:cNvPr id="13315" name="Rectangle 3"/>
          <p:cNvSpPr>
            <a:spLocks noGrp="1" noChangeArrowheads="1"/>
          </p:cNvSpPr>
          <p:nvPr>
            <p:ph idx="1"/>
          </p:nvPr>
        </p:nvSpPr>
        <p:spPr>
          <a:xfrm>
            <a:off x="616789" y="1112807"/>
            <a:ext cx="8153400" cy="4572000"/>
          </a:xfrm>
        </p:spPr>
        <p:txBody>
          <a:bodyPr/>
          <a:lstStyle/>
          <a:p>
            <a:r>
              <a:rPr lang="en-US" sz="2400" dirty="0" smtClean="0"/>
              <a:t>MEF 36 adheres to MEF 30 and MEF 35 terminology:</a:t>
            </a:r>
          </a:p>
          <a:p>
            <a:pPr lvl="1"/>
            <a:r>
              <a:rPr lang="en-US" sz="2000" dirty="0" smtClean="0"/>
              <a:t>Refer to MEF 30 for ME, MEG, MEP, MIP, </a:t>
            </a:r>
            <a:r>
              <a:rPr lang="en-US" sz="2000" dirty="0" err="1" smtClean="0"/>
              <a:t>CoS</a:t>
            </a:r>
            <a:endParaRPr lang="en-US" sz="2000" dirty="0" smtClean="0"/>
          </a:p>
          <a:p>
            <a:pPr lvl="1"/>
            <a:r>
              <a:rPr lang="en-US" sz="2000" dirty="0" smtClean="0"/>
              <a:t>Refer to MEF 35 for Single-Ended, Dual-Ended, one-way, two-way,  PM Function, PM Session, PM Solution, PM Tool,  Controller MEP, Responder MEP,  Measurement Bin, and Measurement Interval</a:t>
            </a:r>
          </a:p>
          <a:p>
            <a:r>
              <a:rPr lang="en-US" sz="2400" dirty="0" smtClean="0"/>
              <a:t>MEF 36 relies on MEF 31 for protocol specific terminology</a:t>
            </a:r>
          </a:p>
          <a:p>
            <a:pPr lvl="1"/>
            <a:r>
              <a:rPr lang="en-US" sz="2000" dirty="0" smtClean="0"/>
              <a:t>Simple Network Management Protocol (SNMP)</a:t>
            </a:r>
          </a:p>
          <a:p>
            <a:pPr lvl="1"/>
            <a:r>
              <a:rPr lang="en-US" sz="2000" dirty="0" smtClean="0"/>
              <a:t>SNMP Manager</a:t>
            </a:r>
          </a:p>
          <a:p>
            <a:pPr lvl="1"/>
            <a:r>
              <a:rPr lang="en-US" sz="2000" dirty="0" smtClean="0"/>
              <a:t>Management Information Model (MIB)</a:t>
            </a:r>
          </a:p>
          <a:p>
            <a:pPr lvl="1"/>
            <a:r>
              <a:rPr lang="en-US" sz="2000" dirty="0" smtClean="0"/>
              <a:t>Element Management System (EMS)</a:t>
            </a:r>
          </a:p>
          <a:p>
            <a:pPr lvl="1"/>
            <a:r>
              <a:rPr lang="en-US" sz="2000" dirty="0" smtClean="0"/>
              <a:t>Network Management System (NMS)</a:t>
            </a:r>
          </a:p>
          <a:p>
            <a:pPr lvl="1"/>
            <a:r>
              <a:rPr lang="en-US" sz="2000" dirty="0" smtClean="0"/>
              <a:t>Operations Support System (OSS)</a:t>
            </a:r>
          </a:p>
          <a:p>
            <a:endParaRPr lang="en-US" sz="2400" dirty="0" smtClean="0"/>
          </a:p>
        </p:txBody>
      </p:sp>
    </p:spTree>
    <p:extLst>
      <p:ext uri="{BB962C8B-B14F-4D97-AF65-F5344CB8AC3E}">
        <p14:creationId xmlns:p14="http://schemas.microsoft.com/office/powerpoint/2010/main" val="2686260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marL="350838" indent="-350838" eaLnBrk="1" hangingPunct="1"/>
            <a:r>
              <a:rPr lang="en-US" dirty="0" smtClean="0"/>
              <a:t>	Relationship with other Specifications</a:t>
            </a:r>
          </a:p>
        </p:txBody>
      </p:sp>
      <p:pic>
        <p:nvPicPr>
          <p:cNvPr id="2" name="Content Placeholder 1" descr="MIB Structure MEF.png"/>
          <p:cNvPicPr>
            <a:picLocks noGrp="1" noChangeAspect="1"/>
          </p:cNvPicPr>
          <p:nvPr>
            <p:ph idx="1"/>
          </p:nvPr>
        </p:nvPicPr>
        <p:blipFill>
          <a:blip r:embed="rId2" cstate="print">
            <a:extLst>
              <a:ext uri="{28A0092B-C50C-407E-A947-70E740481C1C}">
                <a14:useLocalDpi xmlns:a14="http://schemas.microsoft.com/office/drawing/2010/main" val="0"/>
              </a:ext>
            </a:extLst>
          </a:blip>
          <a:srcRect t="-3627" b="-3627"/>
          <a:stretch>
            <a:fillRect/>
          </a:stretch>
        </p:blipFill>
        <p:spPr>
          <a:xfrm>
            <a:off x="379840" y="942974"/>
            <a:ext cx="8154560" cy="5076825"/>
          </a:xfrm>
        </p:spPr>
      </p:pic>
      <p:sp>
        <p:nvSpPr>
          <p:cNvPr id="3" name="Rounded Rectangular Callout 2"/>
          <p:cNvSpPr/>
          <p:nvPr/>
        </p:nvSpPr>
        <p:spPr>
          <a:xfrm>
            <a:off x="4040735" y="5098690"/>
            <a:ext cx="986635" cy="455370"/>
          </a:xfrm>
          <a:prstGeom prst="wedgeRoundRectCallout">
            <a:avLst>
              <a:gd name="adj1" fmla="val 69665"/>
              <a:gd name="adj2" fmla="val -128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MEF 36</a:t>
            </a:r>
            <a:endParaRPr lang="en-US" dirty="0">
              <a:solidFill>
                <a:schemeClr val="tx1"/>
              </a:solidFill>
            </a:endParaRPr>
          </a:p>
        </p:txBody>
      </p:sp>
      <p:grpSp>
        <p:nvGrpSpPr>
          <p:cNvPr id="7" name="Group 6"/>
          <p:cNvGrpSpPr/>
          <p:nvPr/>
        </p:nvGrpSpPr>
        <p:grpSpPr>
          <a:xfrm>
            <a:off x="4010234" y="3960265"/>
            <a:ext cx="986636" cy="456710"/>
            <a:chOff x="4010234" y="3960265"/>
            <a:chExt cx="986636" cy="456710"/>
          </a:xfrm>
        </p:grpSpPr>
        <p:sp>
          <p:nvSpPr>
            <p:cNvPr id="5" name="Rounded Rectangular Callout 4"/>
            <p:cNvSpPr/>
            <p:nvPr/>
          </p:nvSpPr>
          <p:spPr>
            <a:xfrm>
              <a:off x="4010234" y="3960265"/>
              <a:ext cx="986635" cy="455370"/>
            </a:xfrm>
            <a:prstGeom prst="wedgeRoundRectCallout">
              <a:avLst>
                <a:gd name="adj1" fmla="val 72936"/>
                <a:gd name="adj2" fmla="val 908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MEF 31</a:t>
              </a:r>
              <a:endParaRPr lang="en-US" dirty="0"/>
            </a:p>
          </p:txBody>
        </p:sp>
        <p:sp>
          <p:nvSpPr>
            <p:cNvPr id="6" name="Rounded Rectangular Callout 5"/>
            <p:cNvSpPr/>
            <p:nvPr/>
          </p:nvSpPr>
          <p:spPr>
            <a:xfrm>
              <a:off x="4010235" y="3961605"/>
              <a:ext cx="986635" cy="455370"/>
            </a:xfrm>
            <a:prstGeom prst="wedgeRoundRectCallout">
              <a:avLst>
                <a:gd name="adj1" fmla="val 262655"/>
                <a:gd name="adj2" fmla="val 1333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MEF 31</a:t>
              </a:r>
              <a:endParaRPr lang="en-US" dirty="0"/>
            </a:p>
          </p:txBody>
        </p:sp>
      </p:grpSp>
    </p:spTree>
    <p:extLst>
      <p:ext uri="{BB962C8B-B14F-4D97-AF65-F5344CB8AC3E}">
        <p14:creationId xmlns:p14="http://schemas.microsoft.com/office/powerpoint/2010/main" val="285309592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z="2800" dirty="0" smtClean="0"/>
              <a:t>MEF Service Lifecycle and SOAM</a:t>
            </a:r>
          </a:p>
        </p:txBody>
      </p:sp>
      <p:sp>
        <p:nvSpPr>
          <p:cNvPr id="50179" name="Content Placeholder 2"/>
          <p:cNvSpPr>
            <a:spLocks noGrp="1"/>
          </p:cNvSpPr>
          <p:nvPr>
            <p:ph idx="1"/>
          </p:nvPr>
        </p:nvSpPr>
        <p:spPr>
          <a:xfrm>
            <a:off x="245985" y="848570"/>
            <a:ext cx="8550565" cy="5460805"/>
          </a:xfrm>
          <a:solidFill>
            <a:schemeClr val="bg1"/>
          </a:solidFill>
          <a:ln>
            <a:solidFill>
              <a:schemeClr val="tx1"/>
            </a:solidFill>
          </a:ln>
          <a:effectLst>
            <a:glow rad="139700">
              <a:schemeClr val="accent4">
                <a:satMod val="175000"/>
                <a:alpha val="40000"/>
              </a:schemeClr>
            </a:glow>
            <a:outerShdw blurRad="50800" dist="38100" dir="5400000" algn="t" rotWithShape="0">
              <a:prstClr val="black">
                <a:alpha val="40000"/>
              </a:prstClr>
            </a:outerShdw>
          </a:effectLst>
        </p:spPr>
        <p:txBody>
          <a:bodyPr/>
          <a:lstStyle/>
          <a:p>
            <a:pPr>
              <a:buNone/>
            </a:pPr>
            <a:endParaRPr lang="en-US" sz="2400" dirty="0"/>
          </a:p>
        </p:txBody>
      </p:sp>
      <p:pic>
        <p:nvPicPr>
          <p:cNvPr id="5" name="Picture 2"/>
          <p:cNvPicPr>
            <a:picLocks noChangeAspect="1" noChangeArrowheads="1"/>
          </p:cNvPicPr>
          <p:nvPr/>
        </p:nvPicPr>
        <p:blipFill>
          <a:blip r:embed="rId2" cstate="print"/>
          <a:srcRect t="15150"/>
          <a:stretch>
            <a:fillRect/>
          </a:stretch>
        </p:blipFill>
        <p:spPr bwMode="auto">
          <a:xfrm>
            <a:off x="824512" y="1561067"/>
            <a:ext cx="7422341" cy="3681383"/>
          </a:xfrm>
          <a:prstGeom prst="rect">
            <a:avLst/>
          </a:prstGeom>
          <a:noFill/>
          <a:ln w="9525">
            <a:noFill/>
            <a:miter lim="800000"/>
            <a:headEnd/>
            <a:tailEnd/>
          </a:ln>
        </p:spPr>
      </p:pic>
      <p:cxnSp>
        <p:nvCxnSpPr>
          <p:cNvPr id="6" name="Straight Connector 5"/>
          <p:cNvCxnSpPr/>
          <p:nvPr/>
        </p:nvCxnSpPr>
        <p:spPr>
          <a:xfrm>
            <a:off x="533400" y="1442064"/>
            <a:ext cx="7924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3106366" y="879896"/>
            <a:ext cx="2834430" cy="400110"/>
          </a:xfrm>
          <a:prstGeom prst="rect">
            <a:avLst/>
          </a:prstGeom>
          <a:noFill/>
          <a:ln w="9525">
            <a:noFill/>
            <a:miter lim="800000"/>
            <a:headEnd/>
            <a:tailEnd/>
          </a:ln>
        </p:spPr>
        <p:txBody>
          <a:bodyPr wrap="none">
            <a:spAutoFit/>
          </a:bodyPr>
          <a:lstStyle/>
          <a:p>
            <a:pPr algn="ctr"/>
            <a:r>
              <a:rPr lang="en-US" sz="2000" b="1" dirty="0"/>
              <a:t>Network </a:t>
            </a:r>
            <a:r>
              <a:rPr lang="en-US" sz="2000" b="1" dirty="0" smtClean="0"/>
              <a:t>Management</a:t>
            </a:r>
            <a:endParaRPr lang="en-US" sz="2000" b="1" dirty="0"/>
          </a:p>
        </p:txBody>
      </p:sp>
      <p:sp>
        <p:nvSpPr>
          <p:cNvPr id="8" name="Content Placeholder 2"/>
          <p:cNvSpPr txBox="1">
            <a:spLocks/>
          </p:cNvSpPr>
          <p:nvPr/>
        </p:nvSpPr>
        <p:spPr>
          <a:xfrm>
            <a:off x="397775" y="5555409"/>
            <a:ext cx="8272555" cy="500333"/>
          </a:xfrm>
          <a:prstGeom prst="rect">
            <a:avLst/>
          </a:prstGeom>
          <a:solidFill>
            <a:schemeClr val="bg1"/>
          </a:solidFill>
          <a:ln>
            <a:solidFill>
              <a:schemeClr val="tx1"/>
            </a:solidFill>
          </a:ln>
          <a:effectLst>
            <a:glow rad="139700">
              <a:schemeClr val="accent4">
                <a:satMod val="175000"/>
                <a:alpha val="40000"/>
              </a:schemeClr>
            </a:glow>
            <a:outerShdw blurRad="50800" dist="38100" dir="5400000" algn="t"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400" b="1" dirty="0" smtClean="0">
                <a:solidFill>
                  <a:schemeClr val="tx1"/>
                </a:solidFill>
              </a:rPr>
              <a:t>Performance Management is use to monitor the service</a:t>
            </a:r>
          </a:p>
        </p:txBody>
      </p:sp>
    </p:spTree>
    <p:extLst>
      <p:ext uri="{BB962C8B-B14F-4D97-AF65-F5344CB8AC3E}">
        <p14:creationId xmlns:p14="http://schemas.microsoft.com/office/powerpoint/2010/main" val="863691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smtClean="0"/>
              <a:t>MEF Specification Section Review</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824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
          </a:xfrm>
        </p:spPr>
        <p:txBody>
          <a:bodyPr>
            <a:normAutofit fontScale="90000"/>
          </a:bodyPr>
          <a:lstStyle/>
          <a:p>
            <a:pPr marL="347663" eaLnBrk="1" hangingPunct="1"/>
            <a:r>
              <a:rPr lang="en-US" dirty="0" smtClean="0"/>
              <a:t>Introducing MEF 36</a:t>
            </a:r>
          </a:p>
        </p:txBody>
      </p:sp>
      <p:sp>
        <p:nvSpPr>
          <p:cNvPr id="11267" name="Rectangle 3"/>
          <p:cNvSpPr>
            <a:spLocks noGrp="1" noChangeArrowheads="1"/>
          </p:cNvSpPr>
          <p:nvPr>
            <p:ph idx="1"/>
          </p:nvPr>
        </p:nvSpPr>
        <p:spPr>
          <a:xfrm>
            <a:off x="457200" y="1066800"/>
            <a:ext cx="8382000" cy="5029200"/>
          </a:xfrm>
        </p:spPr>
        <p:txBody>
          <a:bodyPr/>
          <a:lstStyle/>
          <a:p>
            <a:pPr eaLnBrk="1" hangingPunct="1"/>
            <a:r>
              <a:rPr lang="en-US" dirty="0" smtClean="0"/>
              <a:t>The presentation is broken into sections:</a:t>
            </a:r>
          </a:p>
          <a:p>
            <a:pPr lvl="1" eaLnBrk="1" hangingPunct="1"/>
            <a:r>
              <a:rPr lang="en-US" dirty="0"/>
              <a:t>Overview  </a:t>
            </a:r>
          </a:p>
          <a:p>
            <a:pPr lvl="1" eaLnBrk="1" hangingPunct="1"/>
            <a:r>
              <a:rPr lang="en-US" dirty="0"/>
              <a:t>Network Management Concepts/Topologies</a:t>
            </a:r>
          </a:p>
          <a:p>
            <a:pPr lvl="1" eaLnBrk="1" hangingPunct="1"/>
            <a:r>
              <a:rPr lang="en-US" dirty="0"/>
              <a:t>Initial Configuration</a:t>
            </a:r>
          </a:p>
          <a:p>
            <a:pPr lvl="1" eaLnBrk="1" hangingPunct="1"/>
            <a:r>
              <a:rPr lang="en-US" dirty="0"/>
              <a:t>OAM Functions</a:t>
            </a:r>
          </a:p>
          <a:p>
            <a:pPr lvl="2" eaLnBrk="1" hangingPunct="1"/>
            <a:r>
              <a:rPr lang="en-US" dirty="0" smtClean="0"/>
              <a:t>Loss Measurement</a:t>
            </a:r>
            <a:endParaRPr lang="en-US" dirty="0"/>
          </a:p>
          <a:p>
            <a:pPr lvl="2" eaLnBrk="1" hangingPunct="1"/>
            <a:r>
              <a:rPr lang="en-US" dirty="0" smtClean="0"/>
              <a:t>Delay Measurement</a:t>
            </a:r>
          </a:p>
          <a:p>
            <a:pPr lvl="2" eaLnBrk="1" hangingPunct="1"/>
            <a:r>
              <a:rPr lang="en-US" dirty="0" smtClean="0"/>
              <a:t>Threshold Configuration</a:t>
            </a:r>
            <a:endParaRPr lang="en-US" dirty="0"/>
          </a:p>
          <a:p>
            <a:pPr lvl="1" eaLnBrk="1" hangingPunct="1"/>
            <a:r>
              <a:rPr lang="en-US" dirty="0"/>
              <a:t>Summary</a:t>
            </a:r>
          </a:p>
          <a:p>
            <a:pPr lvl="1" eaLnBrk="1" hangingPunct="1"/>
            <a:r>
              <a:rPr lang="en-US" dirty="0"/>
              <a:t>Where to find additional information</a:t>
            </a:r>
          </a:p>
        </p:txBody>
      </p:sp>
    </p:spTree>
    <p:extLst>
      <p:ext uri="{BB962C8B-B14F-4D97-AF65-F5344CB8AC3E}">
        <p14:creationId xmlns:p14="http://schemas.microsoft.com/office/powerpoint/2010/main" val="35596304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ded Corner 12"/>
          <p:cNvSpPr/>
          <p:nvPr/>
        </p:nvSpPr>
        <p:spPr>
          <a:xfrm>
            <a:off x="4114801" y="5363348"/>
            <a:ext cx="769937" cy="523875"/>
          </a:xfrm>
          <a:prstGeom prst="foldedCorner">
            <a:avLst/>
          </a:prstGeom>
          <a:solidFill>
            <a:srgbClr val="FFC000">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p:nvPr>
        </p:nvSpPr>
        <p:spPr/>
        <p:txBody>
          <a:bodyPr>
            <a:normAutofit/>
          </a:bodyPr>
          <a:lstStyle/>
          <a:p>
            <a:pPr marL="347663" eaLnBrk="1" hangingPunct="1"/>
            <a:r>
              <a:rPr lang="en-US" dirty="0" smtClean="0"/>
              <a:t>What is a MIB?</a:t>
            </a:r>
          </a:p>
        </p:txBody>
      </p:sp>
      <p:sp>
        <p:nvSpPr>
          <p:cNvPr id="11267" name="Rectangle 3"/>
          <p:cNvSpPr>
            <a:spLocks noGrp="1" noChangeArrowheads="1"/>
          </p:cNvSpPr>
          <p:nvPr>
            <p:ph idx="4294967295"/>
          </p:nvPr>
        </p:nvSpPr>
        <p:spPr>
          <a:xfrm>
            <a:off x="762000" y="1066800"/>
            <a:ext cx="7984225" cy="5029200"/>
          </a:xfrm>
        </p:spPr>
        <p:txBody>
          <a:bodyPr/>
          <a:lstStyle/>
          <a:p>
            <a:pPr eaLnBrk="1" hangingPunct="1"/>
            <a:r>
              <a:rPr lang="en-US" sz="2400" dirty="0" smtClean="0">
                <a:solidFill>
                  <a:srgbClr val="000000"/>
                </a:solidFill>
              </a:rPr>
              <a:t>A Management Information Base (MIB), or data model, is a collection of managed objects that can be used to provision or query a network device from a management system, such as a centrally located NMS (Network Management System).</a:t>
            </a:r>
          </a:p>
          <a:p>
            <a:pPr eaLnBrk="1" hangingPunct="1"/>
            <a:r>
              <a:rPr lang="en-US" sz="2400" dirty="0" smtClean="0">
                <a:solidFill>
                  <a:srgbClr val="000000"/>
                </a:solidFill>
              </a:rPr>
              <a:t>A MIB along with the management protocol, such as SNMPv2c, defines </a:t>
            </a:r>
            <a:r>
              <a:rPr lang="en-US" sz="2400" dirty="0">
                <a:solidFill>
                  <a:srgbClr val="000000"/>
                </a:solidFill>
              </a:rPr>
              <a:t>a </a:t>
            </a:r>
            <a:r>
              <a:rPr lang="en-US" sz="2400" dirty="0" smtClean="0">
                <a:solidFill>
                  <a:srgbClr val="000000"/>
                </a:solidFill>
              </a:rPr>
              <a:t>standard network </a:t>
            </a:r>
            <a:r>
              <a:rPr lang="en-US" sz="2400" dirty="0">
                <a:solidFill>
                  <a:srgbClr val="000000"/>
                </a:solidFill>
              </a:rPr>
              <a:t>management interface </a:t>
            </a:r>
            <a:r>
              <a:rPr lang="en-US" sz="2400" dirty="0" smtClean="0">
                <a:solidFill>
                  <a:srgbClr val="000000"/>
                </a:solidFill>
              </a:rPr>
              <a:t>for administration and maintenance of network elements.</a:t>
            </a:r>
          </a:p>
        </p:txBody>
      </p:sp>
      <p:pic>
        <p:nvPicPr>
          <p:cNvPr id="4" name="Picture 33" descr="Rout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550" y="4994763"/>
            <a:ext cx="685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3"/>
          <p:cNvGrpSpPr>
            <a:grpSpLocks/>
          </p:cNvGrpSpPr>
          <p:nvPr/>
        </p:nvGrpSpPr>
        <p:grpSpPr bwMode="auto">
          <a:xfrm>
            <a:off x="2463006" y="4867275"/>
            <a:ext cx="711200" cy="742950"/>
            <a:chOff x="2063750" y="3314700"/>
            <a:chExt cx="831850" cy="990600"/>
          </a:xfrm>
        </p:grpSpPr>
        <p:pic>
          <p:nvPicPr>
            <p:cNvPr id="6" name="Picture 18" descr="Desk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50" y="3314700"/>
              <a:ext cx="8318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6" descr="net management scre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429000"/>
              <a:ext cx="3794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11"/>
          <p:cNvSpPr txBox="1">
            <a:spLocks noChangeArrowheads="1"/>
          </p:cNvSpPr>
          <p:nvPr/>
        </p:nvSpPr>
        <p:spPr bwMode="auto">
          <a:xfrm>
            <a:off x="4247631" y="5442524"/>
            <a:ext cx="5132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400" b="1" dirty="0" smtClean="0"/>
              <a:t>MIB</a:t>
            </a:r>
            <a:endParaRPr lang="en-US" sz="1400" b="1" dirty="0"/>
          </a:p>
        </p:txBody>
      </p:sp>
      <p:cxnSp>
        <p:nvCxnSpPr>
          <p:cNvPr id="9" name="Straight Arrow Connector 8"/>
          <p:cNvCxnSpPr>
            <a:endCxn id="4" idx="1"/>
          </p:cNvCxnSpPr>
          <p:nvPr/>
        </p:nvCxnSpPr>
        <p:spPr>
          <a:xfrm>
            <a:off x="3211513" y="5172075"/>
            <a:ext cx="2332037" cy="441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 Box 11"/>
          <p:cNvSpPr txBox="1">
            <a:spLocks noChangeArrowheads="1"/>
          </p:cNvSpPr>
          <p:nvPr/>
        </p:nvSpPr>
        <p:spPr bwMode="auto">
          <a:xfrm>
            <a:off x="1654406" y="5610224"/>
            <a:ext cx="22413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200" dirty="0" smtClean="0"/>
              <a:t>Network Management System</a:t>
            </a:r>
            <a:endParaRPr lang="en-US" sz="1200" dirty="0"/>
          </a:p>
        </p:txBody>
      </p:sp>
      <p:sp>
        <p:nvSpPr>
          <p:cNvPr id="11" name="Text Box 11"/>
          <p:cNvSpPr txBox="1">
            <a:spLocks noChangeArrowheads="1"/>
          </p:cNvSpPr>
          <p:nvPr/>
        </p:nvSpPr>
        <p:spPr bwMode="auto">
          <a:xfrm>
            <a:off x="5317771" y="5486398"/>
            <a:ext cx="13532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200" dirty="0" smtClean="0"/>
              <a:t>Network Element</a:t>
            </a:r>
            <a:endParaRPr lang="en-US" sz="1200" dirty="0"/>
          </a:p>
        </p:txBody>
      </p:sp>
      <p:sp>
        <p:nvSpPr>
          <p:cNvPr id="12" name="Text Box 11"/>
          <p:cNvSpPr txBox="1">
            <a:spLocks noChangeArrowheads="1"/>
          </p:cNvSpPr>
          <p:nvPr/>
        </p:nvSpPr>
        <p:spPr bwMode="auto">
          <a:xfrm>
            <a:off x="3177055" y="4822195"/>
            <a:ext cx="23326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100" dirty="0" smtClean="0"/>
              <a:t>Configuration and Monitoring Data</a:t>
            </a:r>
            <a:endParaRPr lang="en-US" sz="1100" dirty="0"/>
          </a:p>
        </p:txBody>
      </p:sp>
      <p:cxnSp>
        <p:nvCxnSpPr>
          <p:cNvPr id="14" name="Straight Connector 13"/>
          <p:cNvCxnSpPr>
            <a:endCxn id="13" idx="0"/>
          </p:cNvCxnSpPr>
          <p:nvPr/>
        </p:nvCxnSpPr>
        <p:spPr>
          <a:xfrm>
            <a:off x="4419600" y="5194147"/>
            <a:ext cx="80170" cy="1692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44452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lded Corner 77"/>
          <p:cNvSpPr/>
          <p:nvPr/>
        </p:nvSpPr>
        <p:spPr>
          <a:xfrm>
            <a:off x="1819032" y="1846426"/>
            <a:ext cx="613508" cy="35165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MIB</a:t>
            </a:r>
            <a:endParaRPr lang="en-US" dirty="0">
              <a:solidFill>
                <a:schemeClr val="tx1"/>
              </a:solidFill>
            </a:endParaRPr>
          </a:p>
        </p:txBody>
      </p:sp>
      <p:sp>
        <p:nvSpPr>
          <p:cNvPr id="64" name="Folded Corner 63"/>
          <p:cNvSpPr/>
          <p:nvPr/>
        </p:nvSpPr>
        <p:spPr>
          <a:xfrm>
            <a:off x="1971432" y="1998826"/>
            <a:ext cx="613508" cy="35165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MIB</a:t>
            </a:r>
            <a:endParaRPr lang="en-US" dirty="0">
              <a:solidFill>
                <a:schemeClr val="tx1"/>
              </a:solidFill>
            </a:endParaRPr>
          </a:p>
        </p:txBody>
      </p:sp>
      <p:sp>
        <p:nvSpPr>
          <p:cNvPr id="8" name="Title 7"/>
          <p:cNvSpPr>
            <a:spLocks noGrp="1"/>
          </p:cNvSpPr>
          <p:nvPr>
            <p:ph type="title"/>
          </p:nvPr>
        </p:nvSpPr>
        <p:spPr/>
        <p:txBody>
          <a:bodyPr/>
          <a:lstStyle/>
          <a:p>
            <a:r>
              <a:rPr lang="en-US" dirty="0" smtClean="0"/>
              <a:t>Management Framework</a:t>
            </a:r>
            <a:endParaRPr lang="en-US" dirty="0"/>
          </a:p>
        </p:txBody>
      </p:sp>
      <p:pic>
        <p:nvPicPr>
          <p:cNvPr id="589929" name="Picture 105" descr="Network"/>
          <p:cNvPicPr>
            <a:picLocks noChangeAspect="1" noChangeArrowheads="1"/>
          </p:cNvPicPr>
          <p:nvPr/>
        </p:nvPicPr>
        <p:blipFill>
          <a:blip r:embed="rId3" cstate="print"/>
          <a:srcRect l="1486"/>
          <a:stretch>
            <a:fillRect/>
          </a:stretch>
        </p:blipFill>
        <p:spPr bwMode="auto">
          <a:xfrm>
            <a:off x="170090" y="2339225"/>
            <a:ext cx="8803820" cy="1130300"/>
          </a:xfrm>
          <a:prstGeom prst="rect">
            <a:avLst/>
          </a:prstGeom>
          <a:noFill/>
        </p:spPr>
      </p:pic>
      <p:grpSp>
        <p:nvGrpSpPr>
          <p:cNvPr id="3" name="Group 106"/>
          <p:cNvGrpSpPr>
            <a:grpSpLocks/>
          </p:cNvGrpSpPr>
          <p:nvPr/>
        </p:nvGrpSpPr>
        <p:grpSpPr bwMode="auto">
          <a:xfrm>
            <a:off x="7833655" y="2012200"/>
            <a:ext cx="533400" cy="958850"/>
            <a:chOff x="4888" y="1010"/>
            <a:chExt cx="336" cy="604"/>
          </a:xfrm>
        </p:grpSpPr>
        <p:sp>
          <p:nvSpPr>
            <p:cNvPr id="589931" name="Rectangle 55"/>
            <p:cNvSpPr>
              <a:spLocks noChangeArrowheads="1"/>
            </p:cNvSpPr>
            <p:nvPr/>
          </p:nvSpPr>
          <p:spPr bwMode="auto">
            <a:xfrm>
              <a:off x="4888" y="1010"/>
              <a:ext cx="336" cy="202"/>
            </a:xfrm>
            <a:prstGeom prst="rect">
              <a:avLst/>
            </a:prstGeom>
            <a:noFill/>
            <a:ln w="9525">
              <a:noFill/>
              <a:miter lim="800000"/>
              <a:headEnd/>
              <a:tailEnd/>
            </a:ln>
          </p:spPr>
          <p:txBody>
            <a:bodyPr>
              <a:spAutoFit/>
            </a:bodyPr>
            <a:lstStyle/>
            <a:p>
              <a:pPr algn="l">
                <a:spcBef>
                  <a:spcPct val="0"/>
                </a:spcBef>
                <a:buFontTx/>
                <a:buNone/>
              </a:pPr>
              <a:r>
                <a:rPr lang="en-US" sz="1500" b="0" dirty="0">
                  <a:cs typeface="Arial" charset="0"/>
                </a:rPr>
                <a:t>UNI</a:t>
              </a:r>
            </a:p>
          </p:txBody>
        </p:sp>
        <p:sp>
          <p:nvSpPr>
            <p:cNvPr id="589932" name="Line 108"/>
            <p:cNvSpPr>
              <a:spLocks noChangeShapeType="1"/>
            </p:cNvSpPr>
            <p:nvPr/>
          </p:nvSpPr>
          <p:spPr bwMode="auto">
            <a:xfrm flipV="1">
              <a:off x="5015" y="1188"/>
              <a:ext cx="0" cy="426"/>
            </a:xfrm>
            <a:prstGeom prst="line">
              <a:avLst/>
            </a:prstGeom>
            <a:noFill/>
            <a:ln w="28575">
              <a:solidFill>
                <a:schemeClr val="tx1"/>
              </a:solidFill>
              <a:round/>
              <a:headEnd type="arrow" w="med" len="med"/>
              <a:tailEnd/>
            </a:ln>
            <a:effectLst/>
          </p:spPr>
          <p:txBody>
            <a:bodyPr/>
            <a:lstStyle/>
            <a:p>
              <a:endParaRPr lang="en-US"/>
            </a:p>
          </p:txBody>
        </p:sp>
      </p:grpSp>
      <p:grpSp>
        <p:nvGrpSpPr>
          <p:cNvPr id="4" name="Group 109"/>
          <p:cNvGrpSpPr>
            <a:grpSpLocks/>
          </p:cNvGrpSpPr>
          <p:nvPr/>
        </p:nvGrpSpPr>
        <p:grpSpPr bwMode="auto">
          <a:xfrm>
            <a:off x="1306380" y="2045538"/>
            <a:ext cx="533400" cy="958850"/>
            <a:chOff x="4840" y="1010"/>
            <a:chExt cx="336" cy="604"/>
          </a:xfrm>
        </p:grpSpPr>
        <p:sp>
          <p:nvSpPr>
            <p:cNvPr id="589934" name="Rectangle 55"/>
            <p:cNvSpPr>
              <a:spLocks noChangeArrowheads="1"/>
            </p:cNvSpPr>
            <p:nvPr/>
          </p:nvSpPr>
          <p:spPr bwMode="auto">
            <a:xfrm>
              <a:off x="4840" y="1010"/>
              <a:ext cx="336" cy="202"/>
            </a:xfrm>
            <a:prstGeom prst="rect">
              <a:avLst/>
            </a:prstGeom>
            <a:noFill/>
            <a:ln w="9525">
              <a:noFill/>
              <a:miter lim="800000"/>
              <a:headEnd/>
              <a:tailEnd/>
            </a:ln>
          </p:spPr>
          <p:txBody>
            <a:bodyPr>
              <a:spAutoFit/>
            </a:bodyPr>
            <a:lstStyle/>
            <a:p>
              <a:pPr algn="l">
                <a:spcBef>
                  <a:spcPct val="0"/>
                </a:spcBef>
                <a:buFontTx/>
                <a:buNone/>
              </a:pPr>
              <a:r>
                <a:rPr lang="en-US" sz="1500" b="0">
                  <a:cs typeface="Arial" charset="0"/>
                </a:rPr>
                <a:t>UNI</a:t>
              </a:r>
            </a:p>
          </p:txBody>
        </p:sp>
        <p:sp>
          <p:nvSpPr>
            <p:cNvPr id="589935" name="Line 111"/>
            <p:cNvSpPr>
              <a:spLocks noChangeShapeType="1"/>
            </p:cNvSpPr>
            <p:nvPr/>
          </p:nvSpPr>
          <p:spPr bwMode="auto">
            <a:xfrm flipV="1">
              <a:off x="5015" y="1188"/>
              <a:ext cx="0" cy="426"/>
            </a:xfrm>
            <a:prstGeom prst="line">
              <a:avLst/>
            </a:prstGeom>
            <a:noFill/>
            <a:ln w="28575">
              <a:solidFill>
                <a:schemeClr val="tx1"/>
              </a:solidFill>
              <a:round/>
              <a:headEnd type="arrow" w="med" len="med"/>
              <a:tailEnd/>
            </a:ln>
            <a:effectLst/>
          </p:spPr>
          <p:txBody>
            <a:bodyPr/>
            <a:lstStyle/>
            <a:p>
              <a:endParaRPr lang="en-US"/>
            </a:p>
          </p:txBody>
        </p:sp>
      </p:grpSp>
      <p:sp>
        <p:nvSpPr>
          <p:cNvPr id="589936" name="Rectangle 55"/>
          <p:cNvSpPr>
            <a:spLocks noChangeArrowheads="1"/>
          </p:cNvSpPr>
          <p:nvPr/>
        </p:nvSpPr>
        <p:spPr bwMode="auto">
          <a:xfrm>
            <a:off x="4420210" y="1986995"/>
            <a:ext cx="746125" cy="320675"/>
          </a:xfrm>
          <a:prstGeom prst="rect">
            <a:avLst/>
          </a:prstGeom>
          <a:noFill/>
          <a:ln w="9525">
            <a:noFill/>
            <a:miter lim="800000"/>
            <a:headEnd/>
            <a:tailEnd/>
          </a:ln>
        </p:spPr>
        <p:txBody>
          <a:bodyPr>
            <a:spAutoFit/>
          </a:bodyPr>
          <a:lstStyle/>
          <a:p>
            <a:pPr algn="l">
              <a:spcBef>
                <a:spcPct val="0"/>
              </a:spcBef>
              <a:buFontTx/>
              <a:buNone/>
            </a:pPr>
            <a:r>
              <a:rPr lang="en-US" sz="1500" dirty="0"/>
              <a:t>E</a:t>
            </a:r>
            <a:r>
              <a:rPr lang="en-US" sz="1500" b="0" dirty="0" smtClean="0">
                <a:cs typeface="Arial" charset="0"/>
              </a:rPr>
              <a:t>NNI</a:t>
            </a:r>
            <a:endParaRPr lang="en-US" sz="1500" b="0" dirty="0">
              <a:cs typeface="Arial" charset="0"/>
            </a:endParaRPr>
          </a:p>
        </p:txBody>
      </p:sp>
      <p:sp>
        <p:nvSpPr>
          <p:cNvPr id="589937" name="Line 113"/>
          <p:cNvSpPr>
            <a:spLocks noChangeShapeType="1"/>
          </p:cNvSpPr>
          <p:nvPr/>
        </p:nvSpPr>
        <p:spPr bwMode="auto">
          <a:xfrm flipV="1">
            <a:off x="4723790" y="2290575"/>
            <a:ext cx="0" cy="666750"/>
          </a:xfrm>
          <a:prstGeom prst="line">
            <a:avLst/>
          </a:prstGeom>
          <a:noFill/>
          <a:ln w="28575">
            <a:solidFill>
              <a:schemeClr val="tx1"/>
            </a:solidFill>
            <a:round/>
            <a:headEnd type="arrow" w="med" len="med"/>
            <a:tailEnd/>
          </a:ln>
          <a:effectLst/>
        </p:spPr>
        <p:txBody>
          <a:bodyPr/>
          <a:lstStyle/>
          <a:p>
            <a:endParaRPr lang="en-US"/>
          </a:p>
        </p:txBody>
      </p:sp>
      <p:sp>
        <p:nvSpPr>
          <p:cNvPr id="589938" name="Text Box 114"/>
          <p:cNvSpPr txBox="1">
            <a:spLocks noChangeArrowheads="1"/>
          </p:cNvSpPr>
          <p:nvPr/>
        </p:nvSpPr>
        <p:spPr bwMode="auto">
          <a:xfrm>
            <a:off x="775115" y="2571000"/>
            <a:ext cx="533400" cy="228600"/>
          </a:xfrm>
          <a:prstGeom prst="rect">
            <a:avLst/>
          </a:prstGeom>
          <a:noFill/>
          <a:ln w="9525" algn="ctr">
            <a:noFill/>
            <a:miter lim="800000"/>
            <a:headEnd/>
            <a:tailEnd/>
          </a:ln>
          <a:effectLst/>
        </p:spPr>
        <p:txBody>
          <a:bodyPr lIns="0" tIns="0" rIns="0" bIns="0">
            <a:spAutoFit/>
          </a:bodyPr>
          <a:lstStyle/>
          <a:p>
            <a:pPr>
              <a:spcBef>
                <a:spcPct val="50000"/>
              </a:spcBef>
              <a:buFontTx/>
              <a:buNone/>
            </a:pPr>
            <a:r>
              <a:rPr lang="en-US" sz="1500" dirty="0">
                <a:solidFill>
                  <a:srgbClr val="006600"/>
                </a:solidFill>
              </a:rPr>
              <a:t>CPE</a:t>
            </a:r>
          </a:p>
        </p:txBody>
      </p:sp>
      <p:sp>
        <p:nvSpPr>
          <p:cNvPr id="589939" name="Text Box 115"/>
          <p:cNvSpPr txBox="1">
            <a:spLocks noChangeArrowheads="1"/>
          </p:cNvSpPr>
          <p:nvPr/>
        </p:nvSpPr>
        <p:spPr bwMode="auto">
          <a:xfrm>
            <a:off x="8212825" y="2571000"/>
            <a:ext cx="533400" cy="228600"/>
          </a:xfrm>
          <a:prstGeom prst="rect">
            <a:avLst/>
          </a:prstGeom>
          <a:noFill/>
          <a:ln w="9525" algn="ctr">
            <a:noFill/>
            <a:miter lim="800000"/>
            <a:headEnd/>
            <a:tailEnd/>
          </a:ln>
          <a:effectLst/>
        </p:spPr>
        <p:txBody>
          <a:bodyPr lIns="0" tIns="0" rIns="0" bIns="0">
            <a:spAutoFit/>
          </a:bodyPr>
          <a:lstStyle/>
          <a:p>
            <a:pPr>
              <a:spcBef>
                <a:spcPct val="50000"/>
              </a:spcBef>
              <a:buFontTx/>
              <a:buNone/>
            </a:pPr>
            <a:r>
              <a:rPr lang="en-US" sz="1500" dirty="0">
                <a:solidFill>
                  <a:srgbClr val="006600"/>
                </a:solidFill>
              </a:rPr>
              <a:t>CPE</a:t>
            </a:r>
          </a:p>
        </p:txBody>
      </p:sp>
      <p:sp>
        <p:nvSpPr>
          <p:cNvPr id="589940" name="Text Box 116"/>
          <p:cNvSpPr txBox="1">
            <a:spLocks noChangeArrowheads="1"/>
          </p:cNvSpPr>
          <p:nvPr/>
        </p:nvSpPr>
        <p:spPr bwMode="auto">
          <a:xfrm>
            <a:off x="2732392" y="2507500"/>
            <a:ext cx="1763713" cy="479425"/>
          </a:xfrm>
          <a:prstGeom prst="rect">
            <a:avLst/>
          </a:prstGeom>
          <a:noFill/>
          <a:ln w="9525" algn="ctr">
            <a:noFill/>
            <a:miter lim="800000"/>
            <a:headEnd/>
            <a:tailEnd/>
          </a:ln>
          <a:effectLst/>
        </p:spPr>
        <p:txBody>
          <a:bodyPr>
            <a:spAutoFit/>
          </a:bodyPr>
          <a:lstStyle/>
          <a:p>
            <a:pPr>
              <a:lnSpc>
                <a:spcPct val="85000"/>
              </a:lnSpc>
              <a:spcBef>
                <a:spcPct val="50000"/>
              </a:spcBef>
              <a:buFontTx/>
              <a:buNone/>
            </a:pPr>
            <a:r>
              <a:rPr lang="en-US" sz="1500" dirty="0">
                <a:solidFill>
                  <a:srgbClr val="CC3300"/>
                </a:solidFill>
              </a:rPr>
              <a:t>Operator 1 Network</a:t>
            </a:r>
          </a:p>
        </p:txBody>
      </p:sp>
      <p:sp>
        <p:nvSpPr>
          <p:cNvPr id="589941" name="Text Box 117"/>
          <p:cNvSpPr txBox="1">
            <a:spLocks noChangeArrowheads="1"/>
          </p:cNvSpPr>
          <p:nvPr/>
        </p:nvSpPr>
        <p:spPr bwMode="auto">
          <a:xfrm>
            <a:off x="5009242" y="2507500"/>
            <a:ext cx="1763713" cy="293688"/>
          </a:xfrm>
          <a:prstGeom prst="rect">
            <a:avLst/>
          </a:prstGeom>
          <a:noFill/>
          <a:ln w="9525" algn="ctr">
            <a:noFill/>
            <a:miter lim="800000"/>
            <a:headEnd/>
            <a:tailEnd/>
          </a:ln>
          <a:effectLst/>
        </p:spPr>
        <p:txBody>
          <a:bodyPr>
            <a:spAutoFit/>
          </a:bodyPr>
          <a:lstStyle/>
          <a:p>
            <a:pPr>
              <a:lnSpc>
                <a:spcPct val="85000"/>
              </a:lnSpc>
              <a:spcBef>
                <a:spcPct val="50000"/>
              </a:spcBef>
              <a:buFontTx/>
              <a:buNone/>
            </a:pPr>
            <a:r>
              <a:rPr lang="en-US" sz="1500" dirty="0">
                <a:solidFill>
                  <a:srgbClr val="990033"/>
                </a:solidFill>
              </a:rPr>
              <a:t>Operator 2</a:t>
            </a:r>
            <a:r>
              <a:rPr lang="en-US" sz="1500" dirty="0" smtClean="0">
                <a:solidFill>
                  <a:srgbClr val="990033"/>
                </a:solidFill>
              </a:rPr>
              <a:t> </a:t>
            </a:r>
            <a:r>
              <a:rPr lang="en-US" sz="1500" dirty="0">
                <a:solidFill>
                  <a:srgbClr val="990033"/>
                </a:solidFill>
              </a:rPr>
              <a:t>Network</a:t>
            </a:r>
          </a:p>
        </p:txBody>
      </p:sp>
      <p:sp>
        <p:nvSpPr>
          <p:cNvPr id="589942" name="Rectangle 118"/>
          <p:cNvSpPr>
            <a:spLocks noChangeArrowheads="1"/>
          </p:cNvSpPr>
          <p:nvPr/>
        </p:nvSpPr>
        <p:spPr bwMode="auto">
          <a:xfrm>
            <a:off x="1554702" y="2563063"/>
            <a:ext cx="512763" cy="320675"/>
          </a:xfrm>
          <a:prstGeom prst="rect">
            <a:avLst/>
          </a:prstGeom>
          <a:noFill/>
          <a:ln w="9525" algn="ctr">
            <a:noFill/>
            <a:miter lim="800000"/>
            <a:headEnd/>
            <a:tailEnd/>
          </a:ln>
          <a:effectLst/>
        </p:spPr>
        <p:txBody>
          <a:bodyPr wrap="none">
            <a:spAutoFit/>
          </a:bodyPr>
          <a:lstStyle/>
          <a:p>
            <a:pPr>
              <a:buFontTx/>
              <a:buNone/>
            </a:pPr>
            <a:r>
              <a:rPr lang="en-US" sz="1500" b="0" dirty="0"/>
              <a:t>NID</a:t>
            </a:r>
          </a:p>
        </p:txBody>
      </p:sp>
      <p:sp>
        <p:nvSpPr>
          <p:cNvPr id="589943" name="Rectangle 119"/>
          <p:cNvSpPr>
            <a:spLocks noChangeArrowheads="1"/>
          </p:cNvSpPr>
          <p:nvPr/>
        </p:nvSpPr>
        <p:spPr bwMode="auto">
          <a:xfrm>
            <a:off x="7322722" y="2536075"/>
            <a:ext cx="512763" cy="320675"/>
          </a:xfrm>
          <a:prstGeom prst="rect">
            <a:avLst/>
          </a:prstGeom>
          <a:noFill/>
          <a:ln w="9525" algn="ctr">
            <a:noFill/>
            <a:miter lim="800000"/>
            <a:headEnd/>
            <a:tailEnd/>
          </a:ln>
          <a:effectLst/>
        </p:spPr>
        <p:txBody>
          <a:bodyPr wrap="none">
            <a:spAutoFit/>
          </a:bodyPr>
          <a:lstStyle/>
          <a:p>
            <a:pPr>
              <a:buFontTx/>
              <a:buNone/>
            </a:pPr>
            <a:r>
              <a:rPr lang="en-US" sz="1500" b="0" dirty="0"/>
              <a:t>NID</a:t>
            </a:r>
          </a:p>
        </p:txBody>
      </p:sp>
      <p:grpSp>
        <p:nvGrpSpPr>
          <p:cNvPr id="5" name="Group 99"/>
          <p:cNvGrpSpPr>
            <a:grpSpLocks/>
          </p:cNvGrpSpPr>
          <p:nvPr/>
        </p:nvGrpSpPr>
        <p:grpSpPr bwMode="auto">
          <a:xfrm>
            <a:off x="615217" y="3927212"/>
            <a:ext cx="7972425" cy="2207846"/>
            <a:chOff x="406" y="1740"/>
            <a:chExt cx="5022" cy="2152"/>
          </a:xfrm>
        </p:grpSpPr>
        <p:sp>
          <p:nvSpPr>
            <p:cNvPr id="589881" name="Line 57"/>
            <p:cNvSpPr>
              <a:spLocks noChangeShapeType="1"/>
            </p:cNvSpPr>
            <p:nvPr/>
          </p:nvSpPr>
          <p:spPr bwMode="auto">
            <a:xfrm>
              <a:off x="5428" y="1740"/>
              <a:ext cx="0" cy="2152"/>
            </a:xfrm>
            <a:prstGeom prst="line">
              <a:avLst/>
            </a:prstGeom>
            <a:noFill/>
            <a:ln w="19050">
              <a:solidFill>
                <a:srgbClr val="B2B2B2">
                  <a:alpha val="64000"/>
                </a:srgbClr>
              </a:solidFill>
              <a:round/>
              <a:headEnd/>
              <a:tailEnd/>
            </a:ln>
            <a:effectLst/>
          </p:spPr>
          <p:txBody>
            <a:bodyPr/>
            <a:lstStyle/>
            <a:p>
              <a:endParaRPr lang="en-US"/>
            </a:p>
          </p:txBody>
        </p:sp>
        <p:sp>
          <p:nvSpPr>
            <p:cNvPr id="589882" name="Line 58"/>
            <p:cNvSpPr>
              <a:spLocks noChangeShapeType="1"/>
            </p:cNvSpPr>
            <p:nvPr/>
          </p:nvSpPr>
          <p:spPr bwMode="auto">
            <a:xfrm>
              <a:off x="4936" y="1740"/>
              <a:ext cx="0" cy="2152"/>
            </a:xfrm>
            <a:prstGeom prst="line">
              <a:avLst/>
            </a:prstGeom>
            <a:noFill/>
            <a:ln w="19050">
              <a:solidFill>
                <a:srgbClr val="B2B2B2">
                  <a:alpha val="64000"/>
                </a:srgbClr>
              </a:solidFill>
              <a:round/>
              <a:headEnd/>
              <a:tailEnd/>
            </a:ln>
            <a:effectLst/>
          </p:spPr>
          <p:txBody>
            <a:bodyPr/>
            <a:lstStyle/>
            <a:p>
              <a:endParaRPr lang="en-US"/>
            </a:p>
          </p:txBody>
        </p:sp>
        <p:sp>
          <p:nvSpPr>
            <p:cNvPr id="589883" name="Line 59"/>
            <p:cNvSpPr>
              <a:spLocks noChangeShapeType="1"/>
            </p:cNvSpPr>
            <p:nvPr/>
          </p:nvSpPr>
          <p:spPr bwMode="auto">
            <a:xfrm>
              <a:off x="4300" y="1740"/>
              <a:ext cx="0" cy="2152"/>
            </a:xfrm>
            <a:prstGeom prst="line">
              <a:avLst/>
            </a:prstGeom>
            <a:noFill/>
            <a:ln w="19050">
              <a:solidFill>
                <a:srgbClr val="B2B2B2">
                  <a:alpha val="64000"/>
                </a:srgbClr>
              </a:solidFill>
              <a:round/>
              <a:headEnd/>
              <a:tailEnd/>
            </a:ln>
            <a:effectLst/>
          </p:spPr>
          <p:txBody>
            <a:bodyPr/>
            <a:lstStyle/>
            <a:p>
              <a:endParaRPr lang="en-US"/>
            </a:p>
          </p:txBody>
        </p:sp>
        <p:sp>
          <p:nvSpPr>
            <p:cNvPr id="589884" name="Line 60"/>
            <p:cNvSpPr>
              <a:spLocks noChangeShapeType="1"/>
            </p:cNvSpPr>
            <p:nvPr/>
          </p:nvSpPr>
          <p:spPr bwMode="auto">
            <a:xfrm>
              <a:off x="3004" y="1740"/>
              <a:ext cx="0" cy="2152"/>
            </a:xfrm>
            <a:prstGeom prst="line">
              <a:avLst/>
            </a:prstGeom>
            <a:noFill/>
            <a:ln w="19050">
              <a:solidFill>
                <a:srgbClr val="B2B2B2">
                  <a:alpha val="64000"/>
                </a:srgbClr>
              </a:solidFill>
              <a:round/>
              <a:headEnd/>
              <a:tailEnd/>
            </a:ln>
            <a:effectLst/>
          </p:spPr>
          <p:txBody>
            <a:bodyPr/>
            <a:lstStyle/>
            <a:p>
              <a:endParaRPr lang="en-US"/>
            </a:p>
          </p:txBody>
        </p:sp>
        <p:sp>
          <p:nvSpPr>
            <p:cNvPr id="589885" name="Line 61"/>
            <p:cNvSpPr>
              <a:spLocks noChangeShapeType="1"/>
            </p:cNvSpPr>
            <p:nvPr/>
          </p:nvSpPr>
          <p:spPr bwMode="auto">
            <a:xfrm>
              <a:off x="2698" y="1740"/>
              <a:ext cx="0" cy="2152"/>
            </a:xfrm>
            <a:prstGeom prst="line">
              <a:avLst/>
            </a:prstGeom>
            <a:noFill/>
            <a:ln w="19050">
              <a:solidFill>
                <a:srgbClr val="B2B2B2">
                  <a:alpha val="64000"/>
                </a:srgbClr>
              </a:solidFill>
              <a:round/>
              <a:headEnd/>
              <a:tailEnd/>
            </a:ln>
            <a:effectLst/>
          </p:spPr>
          <p:txBody>
            <a:bodyPr/>
            <a:lstStyle/>
            <a:p>
              <a:endParaRPr lang="en-US"/>
            </a:p>
          </p:txBody>
        </p:sp>
        <p:sp>
          <p:nvSpPr>
            <p:cNvPr id="589886" name="Line 62"/>
            <p:cNvSpPr>
              <a:spLocks noChangeShapeType="1"/>
            </p:cNvSpPr>
            <p:nvPr/>
          </p:nvSpPr>
          <p:spPr bwMode="auto">
            <a:xfrm>
              <a:off x="1600" y="1740"/>
              <a:ext cx="0" cy="2152"/>
            </a:xfrm>
            <a:prstGeom prst="line">
              <a:avLst/>
            </a:prstGeom>
            <a:noFill/>
            <a:ln w="19050">
              <a:solidFill>
                <a:srgbClr val="B2B2B2">
                  <a:alpha val="64000"/>
                </a:srgbClr>
              </a:solidFill>
              <a:round/>
              <a:headEnd/>
              <a:tailEnd/>
            </a:ln>
            <a:effectLst/>
          </p:spPr>
          <p:txBody>
            <a:bodyPr/>
            <a:lstStyle/>
            <a:p>
              <a:endParaRPr lang="en-US"/>
            </a:p>
          </p:txBody>
        </p:sp>
        <p:sp>
          <p:nvSpPr>
            <p:cNvPr id="589887" name="Line 63"/>
            <p:cNvSpPr>
              <a:spLocks noChangeShapeType="1"/>
            </p:cNvSpPr>
            <p:nvPr/>
          </p:nvSpPr>
          <p:spPr bwMode="auto">
            <a:xfrm>
              <a:off x="970" y="1740"/>
              <a:ext cx="0" cy="2152"/>
            </a:xfrm>
            <a:prstGeom prst="line">
              <a:avLst/>
            </a:prstGeom>
            <a:noFill/>
            <a:ln w="19050">
              <a:solidFill>
                <a:srgbClr val="B2B2B2">
                  <a:alpha val="64000"/>
                </a:srgbClr>
              </a:solidFill>
              <a:round/>
              <a:headEnd/>
              <a:tailEnd/>
            </a:ln>
            <a:effectLst/>
          </p:spPr>
          <p:txBody>
            <a:bodyPr/>
            <a:lstStyle/>
            <a:p>
              <a:endParaRPr lang="en-US"/>
            </a:p>
          </p:txBody>
        </p:sp>
        <p:sp>
          <p:nvSpPr>
            <p:cNvPr id="589888" name="Line 64"/>
            <p:cNvSpPr>
              <a:spLocks noChangeShapeType="1"/>
            </p:cNvSpPr>
            <p:nvPr/>
          </p:nvSpPr>
          <p:spPr bwMode="auto">
            <a:xfrm>
              <a:off x="406" y="1740"/>
              <a:ext cx="0" cy="2152"/>
            </a:xfrm>
            <a:prstGeom prst="line">
              <a:avLst/>
            </a:prstGeom>
            <a:noFill/>
            <a:ln w="19050">
              <a:solidFill>
                <a:srgbClr val="B2B2B2">
                  <a:alpha val="64000"/>
                </a:srgbClr>
              </a:solidFill>
              <a:round/>
              <a:headEnd/>
              <a:tailEnd/>
            </a:ln>
            <a:effectLst/>
          </p:spPr>
          <p:txBody>
            <a:bodyPr/>
            <a:lstStyle/>
            <a:p>
              <a:endParaRPr lang="en-US"/>
            </a:p>
          </p:txBody>
        </p:sp>
        <p:sp>
          <p:nvSpPr>
            <p:cNvPr id="589919" name="Line 95"/>
            <p:cNvSpPr>
              <a:spLocks noChangeShapeType="1"/>
            </p:cNvSpPr>
            <p:nvPr/>
          </p:nvSpPr>
          <p:spPr bwMode="auto">
            <a:xfrm>
              <a:off x="1235" y="1740"/>
              <a:ext cx="0" cy="2152"/>
            </a:xfrm>
            <a:prstGeom prst="line">
              <a:avLst/>
            </a:prstGeom>
            <a:noFill/>
            <a:ln w="19050">
              <a:solidFill>
                <a:srgbClr val="B2B2B2">
                  <a:alpha val="64000"/>
                </a:srgbClr>
              </a:solidFill>
              <a:round/>
              <a:headEnd/>
              <a:tailEnd/>
            </a:ln>
            <a:effectLst/>
          </p:spPr>
          <p:txBody>
            <a:bodyPr/>
            <a:lstStyle/>
            <a:p>
              <a:endParaRPr lang="en-US"/>
            </a:p>
          </p:txBody>
        </p:sp>
        <p:sp>
          <p:nvSpPr>
            <p:cNvPr id="589920" name="Line 96"/>
            <p:cNvSpPr>
              <a:spLocks noChangeShapeType="1"/>
            </p:cNvSpPr>
            <p:nvPr/>
          </p:nvSpPr>
          <p:spPr bwMode="auto">
            <a:xfrm>
              <a:off x="4742" y="1740"/>
              <a:ext cx="0" cy="2152"/>
            </a:xfrm>
            <a:prstGeom prst="line">
              <a:avLst/>
            </a:prstGeom>
            <a:noFill/>
            <a:ln w="19050">
              <a:solidFill>
                <a:srgbClr val="B2B2B2">
                  <a:alpha val="64000"/>
                </a:srgbClr>
              </a:solidFill>
              <a:round/>
              <a:headEnd/>
              <a:tailEnd/>
            </a:ln>
            <a:effectLst/>
          </p:spPr>
          <p:txBody>
            <a:bodyPr/>
            <a:lstStyle/>
            <a:p>
              <a:endParaRPr lang="en-US"/>
            </a:p>
          </p:txBody>
        </p:sp>
      </p:grpSp>
      <p:sp>
        <p:nvSpPr>
          <p:cNvPr id="589839" name="Rectangle 2"/>
          <p:cNvSpPr>
            <a:spLocks noChangeArrowheads="1"/>
          </p:cNvSpPr>
          <p:nvPr/>
        </p:nvSpPr>
        <p:spPr bwMode="auto">
          <a:xfrm>
            <a:off x="642938" y="3935883"/>
            <a:ext cx="7972425" cy="979487"/>
          </a:xfrm>
          <a:prstGeom prst="rect">
            <a:avLst/>
          </a:prstGeom>
          <a:solidFill>
            <a:srgbClr val="CCFFCC">
              <a:alpha val="70000"/>
            </a:srgbClr>
          </a:solidFill>
          <a:ln w="9525">
            <a:noFill/>
            <a:miter lim="800000"/>
            <a:headEnd/>
            <a:tailEnd/>
          </a:ln>
        </p:spPr>
        <p:txBody>
          <a:bodyPr wrap="none" anchor="ctr"/>
          <a:lstStyle/>
          <a:p>
            <a:pPr algn="l">
              <a:spcBef>
                <a:spcPct val="0"/>
              </a:spcBef>
              <a:buFontTx/>
              <a:buNone/>
            </a:pPr>
            <a:endParaRPr lang="he-IL" sz="1700" b="0">
              <a:cs typeface="Arial" charset="0"/>
            </a:endParaRPr>
          </a:p>
        </p:txBody>
      </p:sp>
      <p:sp>
        <p:nvSpPr>
          <p:cNvPr id="589840" name="Rectangle 3"/>
          <p:cNvSpPr>
            <a:spLocks noChangeArrowheads="1"/>
          </p:cNvSpPr>
          <p:nvPr/>
        </p:nvSpPr>
        <p:spPr bwMode="auto">
          <a:xfrm>
            <a:off x="642938" y="4910608"/>
            <a:ext cx="7972425" cy="989012"/>
          </a:xfrm>
          <a:prstGeom prst="rect">
            <a:avLst/>
          </a:prstGeom>
          <a:solidFill>
            <a:srgbClr val="CCFFFF">
              <a:alpha val="70000"/>
            </a:srgbClr>
          </a:solidFill>
          <a:ln w="9525">
            <a:noFill/>
            <a:miter lim="800000"/>
            <a:headEnd/>
            <a:tailEnd/>
          </a:ln>
        </p:spPr>
        <p:txBody>
          <a:bodyPr wrap="none" anchor="ctr"/>
          <a:lstStyle/>
          <a:p>
            <a:pPr algn="l">
              <a:spcBef>
                <a:spcPct val="0"/>
              </a:spcBef>
              <a:buFontTx/>
              <a:buNone/>
            </a:pPr>
            <a:endParaRPr lang="he-IL" sz="1700" b="0">
              <a:cs typeface="Arial" charset="0"/>
            </a:endParaRPr>
          </a:p>
        </p:txBody>
      </p:sp>
      <p:sp>
        <p:nvSpPr>
          <p:cNvPr id="589841" name="Line 6"/>
          <p:cNvSpPr>
            <a:spLocks noChangeShapeType="1"/>
          </p:cNvSpPr>
          <p:nvPr/>
        </p:nvSpPr>
        <p:spPr bwMode="auto">
          <a:xfrm>
            <a:off x="1554163" y="4539133"/>
            <a:ext cx="6269037" cy="0"/>
          </a:xfrm>
          <a:prstGeom prst="line">
            <a:avLst/>
          </a:prstGeom>
          <a:noFill/>
          <a:ln w="38100">
            <a:solidFill>
              <a:srgbClr val="008000"/>
            </a:solidFill>
            <a:round/>
            <a:headEnd type="arrow" w="med" len="med"/>
            <a:tailEnd type="arrow" w="med" len="med"/>
          </a:ln>
        </p:spPr>
        <p:txBody>
          <a:bodyPr/>
          <a:lstStyle/>
          <a:p>
            <a:endParaRPr lang="en-US"/>
          </a:p>
        </p:txBody>
      </p:sp>
      <p:sp>
        <p:nvSpPr>
          <p:cNvPr id="589848" name="Line 13"/>
          <p:cNvSpPr>
            <a:spLocks noChangeShapeType="1"/>
          </p:cNvSpPr>
          <p:nvPr/>
        </p:nvSpPr>
        <p:spPr bwMode="auto">
          <a:xfrm>
            <a:off x="2533650" y="5742458"/>
            <a:ext cx="1752600" cy="0"/>
          </a:xfrm>
          <a:prstGeom prst="line">
            <a:avLst/>
          </a:prstGeom>
          <a:noFill/>
          <a:ln w="38100">
            <a:solidFill>
              <a:srgbClr val="003399"/>
            </a:solidFill>
            <a:round/>
            <a:headEnd type="arrow" w="med" len="med"/>
            <a:tailEnd type="arrow" w="med" len="med"/>
          </a:ln>
        </p:spPr>
        <p:txBody>
          <a:bodyPr/>
          <a:lstStyle/>
          <a:p>
            <a:endParaRPr lang="en-US"/>
          </a:p>
        </p:txBody>
      </p:sp>
      <p:sp>
        <p:nvSpPr>
          <p:cNvPr id="589855" name="Line 20"/>
          <p:cNvSpPr>
            <a:spLocks noChangeShapeType="1"/>
          </p:cNvSpPr>
          <p:nvPr/>
        </p:nvSpPr>
        <p:spPr bwMode="auto">
          <a:xfrm>
            <a:off x="4764088" y="5736108"/>
            <a:ext cx="2070100" cy="7937"/>
          </a:xfrm>
          <a:prstGeom prst="line">
            <a:avLst/>
          </a:prstGeom>
          <a:noFill/>
          <a:ln w="38100">
            <a:solidFill>
              <a:srgbClr val="003399"/>
            </a:solidFill>
            <a:round/>
            <a:headEnd type="arrow" w="med" len="med"/>
            <a:tailEnd type="arrow" w="med" len="med"/>
          </a:ln>
        </p:spPr>
        <p:txBody>
          <a:bodyPr/>
          <a:lstStyle/>
          <a:p>
            <a:endParaRPr lang="en-US"/>
          </a:p>
        </p:txBody>
      </p:sp>
      <p:sp>
        <p:nvSpPr>
          <p:cNvPr id="589850" name="Text Box 15"/>
          <p:cNvSpPr txBox="1">
            <a:spLocks noChangeArrowheads="1"/>
          </p:cNvSpPr>
          <p:nvPr/>
        </p:nvSpPr>
        <p:spPr bwMode="auto">
          <a:xfrm>
            <a:off x="1584325" y="4953470"/>
            <a:ext cx="6610350" cy="396875"/>
          </a:xfrm>
          <a:prstGeom prst="rect">
            <a:avLst/>
          </a:prstGeom>
          <a:noFill/>
          <a:ln w="9525">
            <a:noFill/>
            <a:miter lim="800000"/>
            <a:headEnd/>
            <a:tailEnd/>
          </a:ln>
        </p:spPr>
        <p:txBody>
          <a:bodyPr>
            <a:spAutoFit/>
          </a:bodyPr>
          <a:lstStyle/>
          <a:p>
            <a:pPr algn="l">
              <a:spcBef>
                <a:spcPct val="0"/>
              </a:spcBef>
              <a:buFontTx/>
              <a:buNone/>
            </a:pPr>
            <a:r>
              <a:rPr lang="en-US" sz="2000">
                <a:solidFill>
                  <a:srgbClr val="1E1E1E"/>
                </a:solidFill>
              </a:rPr>
              <a:t>IEEE 802.1ag</a:t>
            </a:r>
            <a:r>
              <a:rPr lang="en-US">
                <a:solidFill>
                  <a:srgbClr val="1E1E1E"/>
                </a:solidFill>
              </a:rPr>
              <a:t>  </a:t>
            </a:r>
            <a:r>
              <a:rPr lang="en-US" sz="1600">
                <a:solidFill>
                  <a:srgbClr val="1E1E1E"/>
                </a:solidFill>
              </a:rPr>
              <a:t>End-to-End</a:t>
            </a:r>
            <a:r>
              <a:rPr lang="en-US" sz="1600"/>
              <a:t> </a:t>
            </a:r>
            <a:r>
              <a:rPr lang="en-US" sz="1700">
                <a:solidFill>
                  <a:srgbClr val="1E1E1E"/>
                </a:solidFill>
                <a:cs typeface="Arial" charset="0"/>
              </a:rPr>
              <a:t>Connectivity Fault Management</a:t>
            </a:r>
          </a:p>
        </p:txBody>
      </p:sp>
      <p:sp>
        <p:nvSpPr>
          <p:cNvPr id="589851" name="Text Box 16"/>
          <p:cNvSpPr txBox="1">
            <a:spLocks noChangeArrowheads="1"/>
          </p:cNvSpPr>
          <p:nvPr/>
        </p:nvSpPr>
        <p:spPr bwMode="auto">
          <a:xfrm>
            <a:off x="2032000" y="3942233"/>
            <a:ext cx="5635625" cy="396875"/>
          </a:xfrm>
          <a:prstGeom prst="rect">
            <a:avLst/>
          </a:prstGeom>
          <a:noFill/>
          <a:ln w="9525">
            <a:noFill/>
            <a:miter lim="800000"/>
            <a:headEnd/>
            <a:tailEnd/>
          </a:ln>
        </p:spPr>
        <p:txBody>
          <a:bodyPr>
            <a:spAutoFit/>
          </a:bodyPr>
          <a:lstStyle/>
          <a:p>
            <a:pPr algn="l">
              <a:spcBef>
                <a:spcPct val="0"/>
              </a:spcBef>
              <a:buFontTx/>
              <a:buNone/>
            </a:pPr>
            <a:r>
              <a:rPr lang="en-US" sz="2000">
                <a:solidFill>
                  <a:srgbClr val="1E1E1E"/>
                </a:solidFill>
              </a:rPr>
              <a:t>ITU-T Y.1731</a:t>
            </a:r>
            <a:r>
              <a:rPr lang="en-US"/>
              <a:t>  </a:t>
            </a:r>
            <a:r>
              <a:rPr lang="en-US" sz="1700">
                <a:solidFill>
                  <a:srgbClr val="1E1E1E"/>
                </a:solidFill>
                <a:cs typeface="Arial" charset="0"/>
              </a:rPr>
              <a:t>End-to-End Performance Monitoring</a:t>
            </a:r>
          </a:p>
        </p:txBody>
      </p:sp>
      <p:sp>
        <p:nvSpPr>
          <p:cNvPr id="589916" name="Line 14"/>
          <p:cNvSpPr>
            <a:spLocks noChangeShapeType="1"/>
          </p:cNvSpPr>
          <p:nvPr/>
        </p:nvSpPr>
        <p:spPr bwMode="auto">
          <a:xfrm>
            <a:off x="973458" y="3206974"/>
            <a:ext cx="7469187" cy="0"/>
          </a:xfrm>
          <a:prstGeom prst="line">
            <a:avLst/>
          </a:prstGeom>
          <a:noFill/>
          <a:ln w="28575">
            <a:solidFill>
              <a:srgbClr val="009900"/>
            </a:solidFill>
            <a:prstDash val="dash"/>
            <a:round/>
            <a:headEnd/>
            <a:tailEnd/>
          </a:ln>
        </p:spPr>
        <p:txBody>
          <a:bodyPr/>
          <a:lstStyle/>
          <a:p>
            <a:endParaRPr lang="en-US"/>
          </a:p>
        </p:txBody>
      </p:sp>
      <p:sp>
        <p:nvSpPr>
          <p:cNvPr id="589917" name="Text Box 23"/>
          <p:cNvSpPr txBox="1">
            <a:spLocks noChangeArrowheads="1"/>
          </p:cNvSpPr>
          <p:nvPr/>
        </p:nvSpPr>
        <p:spPr bwMode="auto">
          <a:xfrm>
            <a:off x="3328988" y="3181944"/>
            <a:ext cx="2470150" cy="274637"/>
          </a:xfrm>
          <a:prstGeom prst="rect">
            <a:avLst/>
          </a:prstGeom>
          <a:noFill/>
          <a:ln w="9525">
            <a:noFill/>
            <a:miter lim="800000"/>
            <a:headEnd/>
            <a:tailEnd/>
          </a:ln>
        </p:spPr>
        <p:txBody>
          <a:bodyPr>
            <a:spAutoFit/>
          </a:bodyPr>
          <a:lstStyle/>
          <a:p>
            <a:pPr algn="l">
              <a:spcBef>
                <a:spcPct val="50000"/>
              </a:spcBef>
              <a:buFontTx/>
              <a:buNone/>
            </a:pPr>
            <a:r>
              <a:rPr lang="en-US" sz="1200" dirty="0">
                <a:solidFill>
                  <a:srgbClr val="008000"/>
                </a:solidFill>
                <a:cs typeface="Arial" charset="0"/>
              </a:rPr>
              <a:t>Ethernet Virtual Connection</a:t>
            </a:r>
          </a:p>
        </p:txBody>
      </p:sp>
      <p:sp>
        <p:nvSpPr>
          <p:cNvPr id="589857" name="Text Box 16"/>
          <p:cNvSpPr txBox="1">
            <a:spLocks noChangeArrowheads="1"/>
          </p:cNvSpPr>
          <p:nvPr/>
        </p:nvSpPr>
        <p:spPr bwMode="auto">
          <a:xfrm>
            <a:off x="3694113" y="3535101"/>
            <a:ext cx="1806575" cy="396875"/>
          </a:xfrm>
          <a:prstGeom prst="rect">
            <a:avLst/>
          </a:prstGeom>
          <a:noFill/>
          <a:ln w="9525">
            <a:noFill/>
            <a:miter lim="800000"/>
            <a:headEnd/>
            <a:tailEnd/>
          </a:ln>
        </p:spPr>
        <p:txBody>
          <a:bodyPr>
            <a:spAutoFit/>
          </a:bodyPr>
          <a:lstStyle/>
          <a:p>
            <a:pPr algn="l">
              <a:spcBef>
                <a:spcPct val="0"/>
              </a:spcBef>
              <a:buFontTx/>
              <a:buNone/>
            </a:pPr>
            <a:r>
              <a:rPr lang="en-US" sz="2000" dirty="0">
                <a:solidFill>
                  <a:srgbClr val="1E1E1E"/>
                </a:solidFill>
                <a:cs typeface="Arial" charset="0"/>
              </a:rPr>
              <a:t>Service OAM</a:t>
            </a:r>
          </a:p>
        </p:txBody>
      </p:sp>
      <p:sp>
        <p:nvSpPr>
          <p:cNvPr id="589922" name="Line 21"/>
          <p:cNvSpPr>
            <a:spLocks noChangeShapeType="1"/>
          </p:cNvSpPr>
          <p:nvPr/>
        </p:nvSpPr>
        <p:spPr bwMode="auto">
          <a:xfrm>
            <a:off x="1544638" y="5559895"/>
            <a:ext cx="6310312" cy="0"/>
          </a:xfrm>
          <a:prstGeom prst="line">
            <a:avLst/>
          </a:prstGeom>
          <a:noFill/>
          <a:ln w="38100">
            <a:solidFill>
              <a:srgbClr val="003399"/>
            </a:solidFill>
            <a:round/>
            <a:headEnd type="arrow" w="med" len="med"/>
            <a:tailEnd type="arrow" w="med" len="med"/>
          </a:ln>
        </p:spPr>
        <p:txBody>
          <a:bodyPr/>
          <a:lstStyle/>
          <a:p>
            <a:endParaRPr lang="en-US"/>
          </a:p>
        </p:txBody>
      </p:sp>
      <p:sp>
        <p:nvSpPr>
          <p:cNvPr id="589924" name="Line 6"/>
          <p:cNvSpPr>
            <a:spLocks noChangeShapeType="1"/>
          </p:cNvSpPr>
          <p:nvPr/>
        </p:nvSpPr>
        <p:spPr bwMode="auto">
          <a:xfrm>
            <a:off x="627063" y="4345458"/>
            <a:ext cx="7956550" cy="0"/>
          </a:xfrm>
          <a:prstGeom prst="line">
            <a:avLst/>
          </a:prstGeom>
          <a:noFill/>
          <a:ln w="38100">
            <a:solidFill>
              <a:srgbClr val="008000"/>
            </a:solidFill>
            <a:round/>
            <a:headEnd type="arrow" w="med" len="med"/>
            <a:tailEnd type="arrow" w="med" len="med"/>
          </a:ln>
        </p:spPr>
        <p:txBody>
          <a:bodyPr/>
          <a:lstStyle/>
          <a:p>
            <a:endParaRPr lang="en-US"/>
          </a:p>
        </p:txBody>
      </p:sp>
      <p:sp>
        <p:nvSpPr>
          <p:cNvPr id="589925" name="Line 6"/>
          <p:cNvSpPr>
            <a:spLocks noChangeShapeType="1"/>
          </p:cNvSpPr>
          <p:nvPr/>
        </p:nvSpPr>
        <p:spPr bwMode="auto">
          <a:xfrm>
            <a:off x="2520950" y="4767733"/>
            <a:ext cx="1728788" cy="0"/>
          </a:xfrm>
          <a:prstGeom prst="line">
            <a:avLst/>
          </a:prstGeom>
          <a:noFill/>
          <a:ln w="38100">
            <a:solidFill>
              <a:srgbClr val="008000"/>
            </a:solidFill>
            <a:round/>
            <a:headEnd type="arrow" w="med" len="med"/>
            <a:tailEnd type="arrow" w="med" len="med"/>
          </a:ln>
        </p:spPr>
        <p:txBody>
          <a:bodyPr/>
          <a:lstStyle/>
          <a:p>
            <a:endParaRPr lang="en-US"/>
          </a:p>
        </p:txBody>
      </p:sp>
      <p:sp>
        <p:nvSpPr>
          <p:cNvPr id="589926" name="Line 6"/>
          <p:cNvSpPr>
            <a:spLocks noChangeShapeType="1"/>
          </p:cNvSpPr>
          <p:nvPr/>
        </p:nvSpPr>
        <p:spPr bwMode="auto">
          <a:xfrm>
            <a:off x="4772025" y="4756620"/>
            <a:ext cx="2078038" cy="0"/>
          </a:xfrm>
          <a:prstGeom prst="line">
            <a:avLst/>
          </a:prstGeom>
          <a:noFill/>
          <a:ln w="38100">
            <a:solidFill>
              <a:srgbClr val="008000"/>
            </a:solidFill>
            <a:round/>
            <a:headEnd type="arrow" w="med" len="med"/>
            <a:tailEnd type="arrow" w="med" len="med"/>
          </a:ln>
        </p:spPr>
        <p:txBody>
          <a:bodyPr/>
          <a:lstStyle/>
          <a:p>
            <a:endParaRPr lang="en-US"/>
          </a:p>
        </p:txBody>
      </p:sp>
      <p:sp>
        <p:nvSpPr>
          <p:cNvPr id="589927" name="Line 21"/>
          <p:cNvSpPr>
            <a:spLocks noChangeShapeType="1"/>
          </p:cNvSpPr>
          <p:nvPr/>
        </p:nvSpPr>
        <p:spPr bwMode="auto">
          <a:xfrm>
            <a:off x="663575" y="5364633"/>
            <a:ext cx="7964488" cy="0"/>
          </a:xfrm>
          <a:prstGeom prst="line">
            <a:avLst/>
          </a:prstGeom>
          <a:noFill/>
          <a:ln w="38100">
            <a:solidFill>
              <a:srgbClr val="003399"/>
            </a:solidFill>
            <a:round/>
            <a:headEnd type="arrow" w="med" len="med"/>
            <a:tailEnd type="arrow" w="med" len="med"/>
          </a:ln>
        </p:spPr>
        <p:txBody>
          <a:bodyPr/>
          <a:lstStyle/>
          <a:p>
            <a:endParaRPr lang="en-US"/>
          </a:p>
        </p:txBody>
      </p:sp>
      <p:grpSp>
        <p:nvGrpSpPr>
          <p:cNvPr id="55" name="Group 1"/>
          <p:cNvGrpSpPr>
            <a:grpSpLocks/>
          </p:cNvGrpSpPr>
          <p:nvPr/>
        </p:nvGrpSpPr>
        <p:grpSpPr bwMode="auto">
          <a:xfrm>
            <a:off x="2886072" y="1104548"/>
            <a:ext cx="3024188" cy="914400"/>
            <a:chOff x="2743200" y="2590800"/>
            <a:chExt cx="3024188" cy="914400"/>
          </a:xfrm>
        </p:grpSpPr>
        <p:sp>
          <p:nvSpPr>
            <p:cNvPr id="56" name="Rounded Rectangle 55"/>
            <p:cNvSpPr/>
            <p:nvPr/>
          </p:nvSpPr>
          <p:spPr>
            <a:xfrm>
              <a:off x="2743200" y="2590800"/>
              <a:ext cx="2971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rPr>
                <a:t>O</a:t>
              </a:r>
            </a:p>
          </p:txBody>
        </p:sp>
        <p:grpSp>
          <p:nvGrpSpPr>
            <p:cNvPr id="57" name="Group 43"/>
            <p:cNvGrpSpPr>
              <a:grpSpLocks/>
            </p:cNvGrpSpPr>
            <p:nvPr/>
          </p:nvGrpSpPr>
          <p:grpSpPr bwMode="auto">
            <a:xfrm>
              <a:off x="3962400" y="2819400"/>
              <a:ext cx="492125" cy="609600"/>
              <a:chOff x="2063750" y="3314700"/>
              <a:chExt cx="831850" cy="990600"/>
            </a:xfrm>
          </p:grpSpPr>
          <p:pic>
            <p:nvPicPr>
              <p:cNvPr id="60" name="Picture 18" descr="Desk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50" y="3314700"/>
                <a:ext cx="8318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6" descr="net management scre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429000"/>
                <a:ext cx="3794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Text Box 11"/>
            <p:cNvSpPr txBox="1">
              <a:spLocks noChangeArrowheads="1"/>
            </p:cNvSpPr>
            <p:nvPr/>
          </p:nvSpPr>
          <p:spPr bwMode="auto">
            <a:xfrm>
              <a:off x="3082214" y="2590800"/>
              <a:ext cx="22493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dirty="0" smtClean="0"/>
                <a:t>Network Management System</a:t>
              </a:r>
              <a:endParaRPr lang="en-US" sz="1200" dirty="0"/>
            </a:p>
          </p:txBody>
        </p:sp>
        <p:sp>
          <p:nvSpPr>
            <p:cNvPr id="59" name="Text Box 11"/>
            <p:cNvSpPr txBox="1">
              <a:spLocks noChangeArrowheads="1"/>
            </p:cNvSpPr>
            <p:nvPr/>
          </p:nvSpPr>
          <p:spPr bwMode="auto">
            <a:xfrm>
              <a:off x="4449763" y="3200400"/>
              <a:ext cx="1317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a:t>SP Network Ops</a:t>
              </a:r>
            </a:p>
          </p:txBody>
        </p:sp>
      </p:grpSp>
      <p:cxnSp>
        <p:nvCxnSpPr>
          <p:cNvPr id="71" name="Shape 67"/>
          <p:cNvCxnSpPr/>
          <p:nvPr/>
        </p:nvCxnSpPr>
        <p:spPr>
          <a:xfrm rot="10800000" flipV="1">
            <a:off x="1765669" y="1483595"/>
            <a:ext cx="1130173" cy="1165695"/>
          </a:xfrm>
          <a:prstGeom prst="bentConnector2">
            <a:avLst/>
          </a:prstGeom>
          <a:ln w="19050">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Shape 70"/>
          <p:cNvCxnSpPr/>
          <p:nvPr/>
        </p:nvCxnSpPr>
        <p:spPr>
          <a:xfrm>
            <a:off x="5857872" y="1493365"/>
            <a:ext cx="1673838" cy="1107324"/>
          </a:xfrm>
          <a:prstGeom prst="bentConnector3">
            <a:avLst>
              <a:gd name="adj1" fmla="val 101361"/>
            </a:avLst>
          </a:prstGeom>
          <a:ln w="19050">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1" name="Text Box 11"/>
          <p:cNvSpPr txBox="1">
            <a:spLocks noChangeArrowheads="1"/>
          </p:cNvSpPr>
          <p:nvPr/>
        </p:nvSpPr>
        <p:spPr bwMode="auto">
          <a:xfrm>
            <a:off x="1734229" y="994071"/>
            <a:ext cx="1301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dirty="0"/>
              <a:t> </a:t>
            </a:r>
            <a:r>
              <a:rPr lang="en-US" sz="1200" dirty="0" smtClean="0"/>
              <a:t>Notify </a:t>
            </a:r>
            <a:endParaRPr lang="en-US" sz="1200" dirty="0"/>
          </a:p>
        </p:txBody>
      </p:sp>
      <p:sp>
        <p:nvSpPr>
          <p:cNvPr id="85" name="Text Box 11"/>
          <p:cNvSpPr txBox="1">
            <a:spLocks noChangeArrowheads="1"/>
          </p:cNvSpPr>
          <p:nvPr/>
        </p:nvSpPr>
        <p:spPr bwMode="auto">
          <a:xfrm>
            <a:off x="138556" y="842754"/>
            <a:ext cx="1701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dirty="0" smtClean="0"/>
              <a:t>Trouble Ticket System</a:t>
            </a:r>
            <a:endParaRPr lang="en-US" sz="1200" dirty="0"/>
          </a:p>
        </p:txBody>
      </p:sp>
      <p:cxnSp>
        <p:nvCxnSpPr>
          <p:cNvPr id="87" name="Shape 67"/>
          <p:cNvCxnSpPr>
            <a:endCxn id="98" idx="3"/>
          </p:cNvCxnSpPr>
          <p:nvPr/>
        </p:nvCxnSpPr>
        <p:spPr>
          <a:xfrm flipH="1">
            <a:off x="1008182" y="1328615"/>
            <a:ext cx="1834664" cy="41655"/>
          </a:xfrm>
          <a:prstGeom prst="straightConnector1">
            <a:avLst/>
          </a:prstGeom>
          <a:ln w="19050">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bwMode="auto">
          <a:xfrm>
            <a:off x="6564926" y="1406764"/>
            <a:ext cx="849921" cy="4157"/>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3" name="Text Box 11"/>
          <p:cNvSpPr txBox="1">
            <a:spLocks noChangeArrowheads="1"/>
          </p:cNvSpPr>
          <p:nvPr/>
        </p:nvSpPr>
        <p:spPr bwMode="auto">
          <a:xfrm>
            <a:off x="6394150" y="1167960"/>
            <a:ext cx="1300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dirty="0" smtClean="0"/>
              <a:t> SNMP </a:t>
            </a:r>
            <a:endParaRPr lang="en-US" sz="1200" dirty="0"/>
          </a:p>
        </p:txBody>
      </p:sp>
      <p:sp>
        <p:nvSpPr>
          <p:cNvPr id="94" name="Text Box 11"/>
          <p:cNvSpPr txBox="1">
            <a:spLocks noChangeArrowheads="1"/>
          </p:cNvSpPr>
          <p:nvPr/>
        </p:nvSpPr>
        <p:spPr bwMode="auto">
          <a:xfrm rot="16200000">
            <a:off x="870618" y="1632976"/>
            <a:ext cx="1300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dirty="0" smtClean="0"/>
              <a:t> SNMP </a:t>
            </a:r>
            <a:endParaRPr lang="en-US" sz="1200" dirty="0"/>
          </a:p>
        </p:txBody>
      </p:sp>
      <p:cxnSp>
        <p:nvCxnSpPr>
          <p:cNvPr id="95" name="Straight Arrow Connector 94"/>
          <p:cNvCxnSpPr/>
          <p:nvPr/>
        </p:nvCxnSpPr>
        <p:spPr bwMode="auto">
          <a:xfrm flipH="1" flipV="1">
            <a:off x="1637324" y="1465628"/>
            <a:ext cx="3907" cy="59568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pic>
        <p:nvPicPr>
          <p:cNvPr id="98" name="Picture 18" descr="Desk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057" y="1065470"/>
            <a:ext cx="492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olded Corner 64"/>
          <p:cNvSpPr/>
          <p:nvPr/>
        </p:nvSpPr>
        <p:spPr>
          <a:xfrm>
            <a:off x="2123832" y="2151226"/>
            <a:ext cx="613508" cy="35165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MIB</a:t>
            </a:r>
            <a:endParaRPr lang="en-US" dirty="0">
              <a:solidFill>
                <a:schemeClr val="tx1"/>
              </a:solidFill>
            </a:endParaRPr>
          </a:p>
        </p:txBody>
      </p:sp>
      <p:sp>
        <p:nvSpPr>
          <p:cNvPr id="66" name="Folded Corner 65"/>
          <p:cNvSpPr/>
          <p:nvPr/>
        </p:nvSpPr>
        <p:spPr>
          <a:xfrm>
            <a:off x="6523882" y="1832749"/>
            <a:ext cx="613508" cy="35165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MIB</a:t>
            </a:r>
            <a:endParaRPr lang="en-US" dirty="0">
              <a:solidFill>
                <a:schemeClr val="tx1"/>
              </a:solidFill>
            </a:endParaRPr>
          </a:p>
        </p:txBody>
      </p:sp>
      <p:sp>
        <p:nvSpPr>
          <p:cNvPr id="67" name="Folded Corner 66"/>
          <p:cNvSpPr/>
          <p:nvPr/>
        </p:nvSpPr>
        <p:spPr>
          <a:xfrm>
            <a:off x="6676282" y="1985149"/>
            <a:ext cx="613508" cy="35165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MIB</a:t>
            </a:r>
            <a:endParaRPr lang="en-US" dirty="0">
              <a:solidFill>
                <a:schemeClr val="tx1"/>
              </a:solidFill>
            </a:endParaRPr>
          </a:p>
        </p:txBody>
      </p:sp>
      <p:sp>
        <p:nvSpPr>
          <p:cNvPr id="68" name="Folded Corner 67"/>
          <p:cNvSpPr/>
          <p:nvPr/>
        </p:nvSpPr>
        <p:spPr>
          <a:xfrm>
            <a:off x="6828682" y="2137549"/>
            <a:ext cx="613508" cy="351651"/>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MIB</a:t>
            </a:r>
            <a:endParaRPr lang="en-US" dirty="0">
              <a:solidFill>
                <a:schemeClr val="tx1"/>
              </a:solidFill>
            </a:endParaRPr>
          </a:p>
        </p:txBody>
      </p:sp>
    </p:spTree>
    <p:extLst>
      <p:ext uri="{BB962C8B-B14F-4D97-AF65-F5344CB8AC3E}">
        <p14:creationId xmlns:p14="http://schemas.microsoft.com/office/powerpoint/2010/main" val="2240389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9839"/>
                                        </p:tgtEl>
                                        <p:attrNameLst>
                                          <p:attrName>style.visibility</p:attrName>
                                        </p:attrNameLst>
                                      </p:cBhvr>
                                      <p:to>
                                        <p:strVal val="visible"/>
                                      </p:to>
                                    </p:set>
                                    <p:animEffect transition="in" filter="fade">
                                      <p:cBhvr>
                                        <p:cTn id="7" dur="1000"/>
                                        <p:tgtEl>
                                          <p:spTgt spid="5898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9840"/>
                                        </p:tgtEl>
                                        <p:attrNameLst>
                                          <p:attrName>style.visibility</p:attrName>
                                        </p:attrNameLst>
                                      </p:cBhvr>
                                      <p:to>
                                        <p:strVal val="visible"/>
                                      </p:to>
                                    </p:set>
                                    <p:animEffect transition="in" filter="fade">
                                      <p:cBhvr>
                                        <p:cTn id="10" dur="1000"/>
                                        <p:tgtEl>
                                          <p:spTgt spid="5898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9857"/>
                                        </p:tgtEl>
                                        <p:attrNameLst>
                                          <p:attrName>style.visibility</p:attrName>
                                        </p:attrNameLst>
                                      </p:cBhvr>
                                      <p:to>
                                        <p:strVal val="visible"/>
                                      </p:to>
                                    </p:set>
                                    <p:animEffect transition="in" filter="fade">
                                      <p:cBhvr>
                                        <p:cTn id="13" dur="1000"/>
                                        <p:tgtEl>
                                          <p:spTgt spid="589857"/>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589841"/>
                                        </p:tgtEl>
                                        <p:attrNameLst>
                                          <p:attrName>style.visibility</p:attrName>
                                        </p:attrNameLst>
                                      </p:cBhvr>
                                      <p:to>
                                        <p:strVal val="visible"/>
                                      </p:to>
                                    </p:set>
                                    <p:anim calcmode="lin" valueType="num">
                                      <p:cBhvr>
                                        <p:cTn id="18" dur="1000" fill="hold"/>
                                        <p:tgtEl>
                                          <p:spTgt spid="589841"/>
                                        </p:tgtEl>
                                        <p:attrNameLst>
                                          <p:attrName>ppt_w</p:attrName>
                                        </p:attrNameLst>
                                      </p:cBhvr>
                                      <p:tavLst>
                                        <p:tav tm="0">
                                          <p:val>
                                            <p:strVal val="#ppt_w*0.70"/>
                                          </p:val>
                                        </p:tav>
                                        <p:tav tm="100000">
                                          <p:val>
                                            <p:strVal val="#ppt_w"/>
                                          </p:val>
                                        </p:tav>
                                      </p:tavLst>
                                    </p:anim>
                                    <p:anim calcmode="lin" valueType="num">
                                      <p:cBhvr>
                                        <p:cTn id="19" dur="1000" fill="hold"/>
                                        <p:tgtEl>
                                          <p:spTgt spid="589841"/>
                                        </p:tgtEl>
                                        <p:attrNameLst>
                                          <p:attrName>ppt_h</p:attrName>
                                        </p:attrNameLst>
                                      </p:cBhvr>
                                      <p:tavLst>
                                        <p:tav tm="0">
                                          <p:val>
                                            <p:strVal val="#ppt_h"/>
                                          </p:val>
                                        </p:tav>
                                        <p:tav tm="100000">
                                          <p:val>
                                            <p:strVal val="#ppt_h"/>
                                          </p:val>
                                        </p:tav>
                                      </p:tavLst>
                                    </p:anim>
                                    <p:animEffect transition="in" filter="fade">
                                      <p:cBhvr>
                                        <p:cTn id="20" dur="1000"/>
                                        <p:tgtEl>
                                          <p:spTgt spid="589841"/>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589924"/>
                                        </p:tgtEl>
                                        <p:attrNameLst>
                                          <p:attrName>style.visibility</p:attrName>
                                        </p:attrNameLst>
                                      </p:cBhvr>
                                      <p:to>
                                        <p:strVal val="visible"/>
                                      </p:to>
                                    </p:set>
                                    <p:anim calcmode="lin" valueType="num">
                                      <p:cBhvr>
                                        <p:cTn id="23" dur="1000" fill="hold"/>
                                        <p:tgtEl>
                                          <p:spTgt spid="589924"/>
                                        </p:tgtEl>
                                        <p:attrNameLst>
                                          <p:attrName>ppt_w</p:attrName>
                                        </p:attrNameLst>
                                      </p:cBhvr>
                                      <p:tavLst>
                                        <p:tav tm="0">
                                          <p:val>
                                            <p:strVal val="#ppt_w*0.70"/>
                                          </p:val>
                                        </p:tav>
                                        <p:tav tm="100000">
                                          <p:val>
                                            <p:strVal val="#ppt_w"/>
                                          </p:val>
                                        </p:tav>
                                      </p:tavLst>
                                    </p:anim>
                                    <p:anim calcmode="lin" valueType="num">
                                      <p:cBhvr>
                                        <p:cTn id="24" dur="1000" fill="hold"/>
                                        <p:tgtEl>
                                          <p:spTgt spid="589924"/>
                                        </p:tgtEl>
                                        <p:attrNameLst>
                                          <p:attrName>ppt_h</p:attrName>
                                        </p:attrNameLst>
                                      </p:cBhvr>
                                      <p:tavLst>
                                        <p:tav tm="0">
                                          <p:val>
                                            <p:strVal val="#ppt_h"/>
                                          </p:val>
                                        </p:tav>
                                        <p:tav tm="100000">
                                          <p:val>
                                            <p:strVal val="#ppt_h"/>
                                          </p:val>
                                        </p:tav>
                                      </p:tavLst>
                                    </p:anim>
                                    <p:animEffect transition="in" filter="fade">
                                      <p:cBhvr>
                                        <p:cTn id="25" dur="1000"/>
                                        <p:tgtEl>
                                          <p:spTgt spid="589924"/>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589925"/>
                                        </p:tgtEl>
                                        <p:attrNameLst>
                                          <p:attrName>style.visibility</p:attrName>
                                        </p:attrNameLst>
                                      </p:cBhvr>
                                      <p:to>
                                        <p:strVal val="visible"/>
                                      </p:to>
                                    </p:set>
                                    <p:anim calcmode="lin" valueType="num">
                                      <p:cBhvr>
                                        <p:cTn id="28" dur="1000" fill="hold"/>
                                        <p:tgtEl>
                                          <p:spTgt spid="589925"/>
                                        </p:tgtEl>
                                        <p:attrNameLst>
                                          <p:attrName>ppt_w</p:attrName>
                                        </p:attrNameLst>
                                      </p:cBhvr>
                                      <p:tavLst>
                                        <p:tav tm="0">
                                          <p:val>
                                            <p:strVal val="#ppt_w*0.70"/>
                                          </p:val>
                                        </p:tav>
                                        <p:tav tm="100000">
                                          <p:val>
                                            <p:strVal val="#ppt_w"/>
                                          </p:val>
                                        </p:tav>
                                      </p:tavLst>
                                    </p:anim>
                                    <p:anim calcmode="lin" valueType="num">
                                      <p:cBhvr>
                                        <p:cTn id="29" dur="1000" fill="hold"/>
                                        <p:tgtEl>
                                          <p:spTgt spid="589925"/>
                                        </p:tgtEl>
                                        <p:attrNameLst>
                                          <p:attrName>ppt_h</p:attrName>
                                        </p:attrNameLst>
                                      </p:cBhvr>
                                      <p:tavLst>
                                        <p:tav tm="0">
                                          <p:val>
                                            <p:strVal val="#ppt_h"/>
                                          </p:val>
                                        </p:tav>
                                        <p:tav tm="100000">
                                          <p:val>
                                            <p:strVal val="#ppt_h"/>
                                          </p:val>
                                        </p:tav>
                                      </p:tavLst>
                                    </p:anim>
                                    <p:animEffect transition="in" filter="fade">
                                      <p:cBhvr>
                                        <p:cTn id="30" dur="1000"/>
                                        <p:tgtEl>
                                          <p:spTgt spid="589925"/>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589926"/>
                                        </p:tgtEl>
                                        <p:attrNameLst>
                                          <p:attrName>style.visibility</p:attrName>
                                        </p:attrNameLst>
                                      </p:cBhvr>
                                      <p:to>
                                        <p:strVal val="visible"/>
                                      </p:to>
                                    </p:set>
                                    <p:anim calcmode="lin" valueType="num">
                                      <p:cBhvr>
                                        <p:cTn id="33" dur="1000" fill="hold"/>
                                        <p:tgtEl>
                                          <p:spTgt spid="589926"/>
                                        </p:tgtEl>
                                        <p:attrNameLst>
                                          <p:attrName>ppt_w</p:attrName>
                                        </p:attrNameLst>
                                      </p:cBhvr>
                                      <p:tavLst>
                                        <p:tav tm="0">
                                          <p:val>
                                            <p:strVal val="#ppt_w*0.70"/>
                                          </p:val>
                                        </p:tav>
                                        <p:tav tm="100000">
                                          <p:val>
                                            <p:strVal val="#ppt_w"/>
                                          </p:val>
                                        </p:tav>
                                      </p:tavLst>
                                    </p:anim>
                                    <p:anim calcmode="lin" valueType="num">
                                      <p:cBhvr>
                                        <p:cTn id="34" dur="1000" fill="hold"/>
                                        <p:tgtEl>
                                          <p:spTgt spid="589926"/>
                                        </p:tgtEl>
                                        <p:attrNameLst>
                                          <p:attrName>ppt_h</p:attrName>
                                        </p:attrNameLst>
                                      </p:cBhvr>
                                      <p:tavLst>
                                        <p:tav tm="0">
                                          <p:val>
                                            <p:strVal val="#ppt_h"/>
                                          </p:val>
                                        </p:tav>
                                        <p:tav tm="100000">
                                          <p:val>
                                            <p:strVal val="#ppt_h"/>
                                          </p:val>
                                        </p:tav>
                                      </p:tavLst>
                                    </p:anim>
                                    <p:animEffect transition="in" filter="fade">
                                      <p:cBhvr>
                                        <p:cTn id="35" dur="1000"/>
                                        <p:tgtEl>
                                          <p:spTgt spid="589926"/>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589851"/>
                                        </p:tgtEl>
                                        <p:attrNameLst>
                                          <p:attrName>style.visibility</p:attrName>
                                        </p:attrNameLst>
                                      </p:cBhvr>
                                      <p:to>
                                        <p:strVal val="visible"/>
                                      </p:to>
                                    </p:set>
                                    <p:anim calcmode="lin" valueType="num">
                                      <p:cBhvr>
                                        <p:cTn id="38" dur="1000" fill="hold"/>
                                        <p:tgtEl>
                                          <p:spTgt spid="589851"/>
                                        </p:tgtEl>
                                        <p:attrNameLst>
                                          <p:attrName>ppt_w</p:attrName>
                                        </p:attrNameLst>
                                      </p:cBhvr>
                                      <p:tavLst>
                                        <p:tav tm="0">
                                          <p:val>
                                            <p:strVal val="#ppt_w*0.70"/>
                                          </p:val>
                                        </p:tav>
                                        <p:tav tm="100000">
                                          <p:val>
                                            <p:strVal val="#ppt_w"/>
                                          </p:val>
                                        </p:tav>
                                      </p:tavLst>
                                    </p:anim>
                                    <p:anim calcmode="lin" valueType="num">
                                      <p:cBhvr>
                                        <p:cTn id="39" dur="1000" fill="hold"/>
                                        <p:tgtEl>
                                          <p:spTgt spid="589851"/>
                                        </p:tgtEl>
                                        <p:attrNameLst>
                                          <p:attrName>ppt_h</p:attrName>
                                        </p:attrNameLst>
                                      </p:cBhvr>
                                      <p:tavLst>
                                        <p:tav tm="0">
                                          <p:val>
                                            <p:strVal val="#ppt_h"/>
                                          </p:val>
                                        </p:tav>
                                        <p:tav tm="100000">
                                          <p:val>
                                            <p:strVal val="#ppt_h"/>
                                          </p:val>
                                        </p:tav>
                                      </p:tavLst>
                                    </p:anim>
                                    <p:animEffect transition="in" filter="fade">
                                      <p:cBhvr>
                                        <p:cTn id="40" dur="1000"/>
                                        <p:tgtEl>
                                          <p:spTgt spid="589851"/>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589850"/>
                                        </p:tgtEl>
                                        <p:attrNameLst>
                                          <p:attrName>style.visibility</p:attrName>
                                        </p:attrNameLst>
                                      </p:cBhvr>
                                      <p:to>
                                        <p:strVal val="visible"/>
                                      </p:to>
                                    </p:set>
                                    <p:anim calcmode="lin" valueType="num">
                                      <p:cBhvr>
                                        <p:cTn id="45" dur="1000" fill="hold"/>
                                        <p:tgtEl>
                                          <p:spTgt spid="589850"/>
                                        </p:tgtEl>
                                        <p:attrNameLst>
                                          <p:attrName>ppt_w</p:attrName>
                                        </p:attrNameLst>
                                      </p:cBhvr>
                                      <p:tavLst>
                                        <p:tav tm="0">
                                          <p:val>
                                            <p:strVal val="#ppt_w*0.70"/>
                                          </p:val>
                                        </p:tav>
                                        <p:tav tm="100000">
                                          <p:val>
                                            <p:strVal val="#ppt_w"/>
                                          </p:val>
                                        </p:tav>
                                      </p:tavLst>
                                    </p:anim>
                                    <p:anim calcmode="lin" valueType="num">
                                      <p:cBhvr>
                                        <p:cTn id="46" dur="1000" fill="hold"/>
                                        <p:tgtEl>
                                          <p:spTgt spid="589850"/>
                                        </p:tgtEl>
                                        <p:attrNameLst>
                                          <p:attrName>ppt_h</p:attrName>
                                        </p:attrNameLst>
                                      </p:cBhvr>
                                      <p:tavLst>
                                        <p:tav tm="0">
                                          <p:val>
                                            <p:strVal val="#ppt_h"/>
                                          </p:val>
                                        </p:tav>
                                        <p:tav tm="100000">
                                          <p:val>
                                            <p:strVal val="#ppt_h"/>
                                          </p:val>
                                        </p:tav>
                                      </p:tavLst>
                                    </p:anim>
                                    <p:animEffect transition="in" filter="fade">
                                      <p:cBhvr>
                                        <p:cTn id="47" dur="1000"/>
                                        <p:tgtEl>
                                          <p:spTgt spid="589850"/>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589848"/>
                                        </p:tgtEl>
                                        <p:attrNameLst>
                                          <p:attrName>style.visibility</p:attrName>
                                        </p:attrNameLst>
                                      </p:cBhvr>
                                      <p:to>
                                        <p:strVal val="visible"/>
                                      </p:to>
                                    </p:set>
                                    <p:anim calcmode="lin" valueType="num">
                                      <p:cBhvr>
                                        <p:cTn id="50" dur="1000" fill="hold"/>
                                        <p:tgtEl>
                                          <p:spTgt spid="589848"/>
                                        </p:tgtEl>
                                        <p:attrNameLst>
                                          <p:attrName>ppt_w</p:attrName>
                                        </p:attrNameLst>
                                      </p:cBhvr>
                                      <p:tavLst>
                                        <p:tav tm="0">
                                          <p:val>
                                            <p:strVal val="#ppt_w*0.70"/>
                                          </p:val>
                                        </p:tav>
                                        <p:tav tm="100000">
                                          <p:val>
                                            <p:strVal val="#ppt_w"/>
                                          </p:val>
                                        </p:tav>
                                      </p:tavLst>
                                    </p:anim>
                                    <p:anim calcmode="lin" valueType="num">
                                      <p:cBhvr>
                                        <p:cTn id="51" dur="1000" fill="hold"/>
                                        <p:tgtEl>
                                          <p:spTgt spid="589848"/>
                                        </p:tgtEl>
                                        <p:attrNameLst>
                                          <p:attrName>ppt_h</p:attrName>
                                        </p:attrNameLst>
                                      </p:cBhvr>
                                      <p:tavLst>
                                        <p:tav tm="0">
                                          <p:val>
                                            <p:strVal val="#ppt_h"/>
                                          </p:val>
                                        </p:tav>
                                        <p:tav tm="100000">
                                          <p:val>
                                            <p:strVal val="#ppt_h"/>
                                          </p:val>
                                        </p:tav>
                                      </p:tavLst>
                                    </p:anim>
                                    <p:animEffect transition="in" filter="fade">
                                      <p:cBhvr>
                                        <p:cTn id="52" dur="1000"/>
                                        <p:tgtEl>
                                          <p:spTgt spid="589848"/>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589855"/>
                                        </p:tgtEl>
                                        <p:attrNameLst>
                                          <p:attrName>style.visibility</p:attrName>
                                        </p:attrNameLst>
                                      </p:cBhvr>
                                      <p:to>
                                        <p:strVal val="visible"/>
                                      </p:to>
                                    </p:set>
                                    <p:anim calcmode="lin" valueType="num">
                                      <p:cBhvr>
                                        <p:cTn id="55" dur="1000" fill="hold"/>
                                        <p:tgtEl>
                                          <p:spTgt spid="589855"/>
                                        </p:tgtEl>
                                        <p:attrNameLst>
                                          <p:attrName>ppt_w</p:attrName>
                                        </p:attrNameLst>
                                      </p:cBhvr>
                                      <p:tavLst>
                                        <p:tav tm="0">
                                          <p:val>
                                            <p:strVal val="#ppt_w*0.70"/>
                                          </p:val>
                                        </p:tav>
                                        <p:tav tm="100000">
                                          <p:val>
                                            <p:strVal val="#ppt_w"/>
                                          </p:val>
                                        </p:tav>
                                      </p:tavLst>
                                    </p:anim>
                                    <p:anim calcmode="lin" valueType="num">
                                      <p:cBhvr>
                                        <p:cTn id="56" dur="1000" fill="hold"/>
                                        <p:tgtEl>
                                          <p:spTgt spid="589855"/>
                                        </p:tgtEl>
                                        <p:attrNameLst>
                                          <p:attrName>ppt_h</p:attrName>
                                        </p:attrNameLst>
                                      </p:cBhvr>
                                      <p:tavLst>
                                        <p:tav tm="0">
                                          <p:val>
                                            <p:strVal val="#ppt_h"/>
                                          </p:val>
                                        </p:tav>
                                        <p:tav tm="100000">
                                          <p:val>
                                            <p:strVal val="#ppt_h"/>
                                          </p:val>
                                        </p:tav>
                                      </p:tavLst>
                                    </p:anim>
                                    <p:animEffect transition="in" filter="fade">
                                      <p:cBhvr>
                                        <p:cTn id="57" dur="1000"/>
                                        <p:tgtEl>
                                          <p:spTgt spid="589855"/>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589922"/>
                                        </p:tgtEl>
                                        <p:attrNameLst>
                                          <p:attrName>style.visibility</p:attrName>
                                        </p:attrNameLst>
                                      </p:cBhvr>
                                      <p:to>
                                        <p:strVal val="visible"/>
                                      </p:to>
                                    </p:set>
                                    <p:anim calcmode="lin" valueType="num">
                                      <p:cBhvr>
                                        <p:cTn id="60" dur="1000" fill="hold"/>
                                        <p:tgtEl>
                                          <p:spTgt spid="589922"/>
                                        </p:tgtEl>
                                        <p:attrNameLst>
                                          <p:attrName>ppt_w</p:attrName>
                                        </p:attrNameLst>
                                      </p:cBhvr>
                                      <p:tavLst>
                                        <p:tav tm="0">
                                          <p:val>
                                            <p:strVal val="#ppt_w*0.70"/>
                                          </p:val>
                                        </p:tav>
                                        <p:tav tm="100000">
                                          <p:val>
                                            <p:strVal val="#ppt_w"/>
                                          </p:val>
                                        </p:tav>
                                      </p:tavLst>
                                    </p:anim>
                                    <p:anim calcmode="lin" valueType="num">
                                      <p:cBhvr>
                                        <p:cTn id="61" dur="1000" fill="hold"/>
                                        <p:tgtEl>
                                          <p:spTgt spid="589922"/>
                                        </p:tgtEl>
                                        <p:attrNameLst>
                                          <p:attrName>ppt_h</p:attrName>
                                        </p:attrNameLst>
                                      </p:cBhvr>
                                      <p:tavLst>
                                        <p:tav tm="0">
                                          <p:val>
                                            <p:strVal val="#ppt_h"/>
                                          </p:val>
                                        </p:tav>
                                        <p:tav tm="100000">
                                          <p:val>
                                            <p:strVal val="#ppt_h"/>
                                          </p:val>
                                        </p:tav>
                                      </p:tavLst>
                                    </p:anim>
                                    <p:animEffect transition="in" filter="fade">
                                      <p:cBhvr>
                                        <p:cTn id="62" dur="1000"/>
                                        <p:tgtEl>
                                          <p:spTgt spid="589922"/>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589927"/>
                                        </p:tgtEl>
                                        <p:attrNameLst>
                                          <p:attrName>style.visibility</p:attrName>
                                        </p:attrNameLst>
                                      </p:cBhvr>
                                      <p:to>
                                        <p:strVal val="visible"/>
                                      </p:to>
                                    </p:set>
                                    <p:anim calcmode="lin" valueType="num">
                                      <p:cBhvr>
                                        <p:cTn id="65" dur="1000" fill="hold"/>
                                        <p:tgtEl>
                                          <p:spTgt spid="589927"/>
                                        </p:tgtEl>
                                        <p:attrNameLst>
                                          <p:attrName>ppt_w</p:attrName>
                                        </p:attrNameLst>
                                      </p:cBhvr>
                                      <p:tavLst>
                                        <p:tav tm="0">
                                          <p:val>
                                            <p:strVal val="#ppt_w*0.70"/>
                                          </p:val>
                                        </p:tav>
                                        <p:tav tm="100000">
                                          <p:val>
                                            <p:strVal val="#ppt_w"/>
                                          </p:val>
                                        </p:tav>
                                      </p:tavLst>
                                    </p:anim>
                                    <p:anim calcmode="lin" valueType="num">
                                      <p:cBhvr>
                                        <p:cTn id="66" dur="1000" fill="hold"/>
                                        <p:tgtEl>
                                          <p:spTgt spid="589927"/>
                                        </p:tgtEl>
                                        <p:attrNameLst>
                                          <p:attrName>ppt_h</p:attrName>
                                        </p:attrNameLst>
                                      </p:cBhvr>
                                      <p:tavLst>
                                        <p:tav tm="0">
                                          <p:val>
                                            <p:strVal val="#ppt_h"/>
                                          </p:val>
                                        </p:tav>
                                        <p:tav tm="100000">
                                          <p:val>
                                            <p:strVal val="#ppt_h"/>
                                          </p:val>
                                        </p:tav>
                                      </p:tavLst>
                                    </p:anim>
                                    <p:animEffect transition="in" filter="fade">
                                      <p:cBhvr>
                                        <p:cTn id="67" dur="1000"/>
                                        <p:tgtEl>
                                          <p:spTgt spid="589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39" grpId="0" animBg="1"/>
      <p:bldP spid="589840" grpId="0" animBg="1"/>
      <p:bldP spid="589841" grpId="0" animBg="1"/>
      <p:bldP spid="589848" grpId="0" animBg="1"/>
      <p:bldP spid="589855" grpId="0" animBg="1"/>
      <p:bldP spid="589850" grpId="0"/>
      <p:bldP spid="589851" grpId="0"/>
      <p:bldP spid="589857" grpId="0"/>
      <p:bldP spid="589922" grpId="0" animBg="1"/>
      <p:bldP spid="589924" grpId="0" animBg="1"/>
      <p:bldP spid="589925" grpId="0" animBg="1"/>
      <p:bldP spid="589926" grpId="0" animBg="1"/>
      <p:bldP spid="5899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SOAM PM MIB Components</a:t>
            </a:r>
          </a:p>
        </p:txBody>
      </p:sp>
      <p:sp>
        <p:nvSpPr>
          <p:cNvPr id="13315" name="Rectangle 3"/>
          <p:cNvSpPr>
            <a:spLocks noGrp="1" noChangeArrowheads="1"/>
          </p:cNvSpPr>
          <p:nvPr>
            <p:ph idx="1"/>
          </p:nvPr>
        </p:nvSpPr>
        <p:spPr>
          <a:xfrm>
            <a:off x="685800" y="1371600"/>
            <a:ext cx="8153400" cy="4572000"/>
          </a:xfrm>
        </p:spPr>
        <p:txBody>
          <a:bodyPr>
            <a:normAutofit fontScale="92500" lnSpcReduction="10000"/>
          </a:bodyPr>
          <a:lstStyle/>
          <a:p>
            <a:r>
              <a:rPr lang="en-US" dirty="0" smtClean="0"/>
              <a:t>MEF 36 uses some of the elements from the Connectivity Fault Management (CFM) MIBs specified in IEEE 802.1ag and IEEE 802.1ap</a:t>
            </a:r>
          </a:p>
          <a:p>
            <a:r>
              <a:rPr lang="en-US" dirty="0" smtClean="0"/>
              <a:t>The IEEE CFM MIB set includes</a:t>
            </a:r>
          </a:p>
          <a:p>
            <a:pPr lvl="1"/>
            <a:r>
              <a:rPr lang="en-US" dirty="0" smtClean="0"/>
              <a:t>IEEE8021-CFM-MIB</a:t>
            </a:r>
          </a:p>
          <a:p>
            <a:pPr lvl="1"/>
            <a:r>
              <a:rPr lang="en-US" dirty="0" smtClean="0"/>
              <a:t>IEEE8021-CFM-V2-MIB</a:t>
            </a:r>
          </a:p>
          <a:p>
            <a:pPr lvl="1"/>
            <a:r>
              <a:rPr lang="en-US" dirty="0" smtClean="0"/>
              <a:t>IEEE8021-TC-MIB</a:t>
            </a:r>
          </a:p>
          <a:p>
            <a:r>
              <a:rPr lang="en-US" dirty="0" smtClean="0"/>
              <a:t>MEF 36 augments the CFM MIB set as follows</a:t>
            </a:r>
          </a:p>
          <a:p>
            <a:pPr lvl="1"/>
            <a:r>
              <a:rPr lang="en-US" dirty="0" smtClean="0"/>
              <a:t>MEF-SOAM-TC-MIB (From MEF 31)</a:t>
            </a:r>
          </a:p>
          <a:p>
            <a:pPr lvl="1"/>
            <a:r>
              <a:rPr lang="en-US" dirty="0" smtClean="0"/>
              <a:t>MEF-SOAM-PM-MIB (MEF 36)</a:t>
            </a:r>
          </a:p>
        </p:txBody>
      </p:sp>
    </p:spTree>
    <p:extLst>
      <p:ext uri="{BB962C8B-B14F-4D97-AF65-F5344CB8AC3E}">
        <p14:creationId xmlns:p14="http://schemas.microsoft.com/office/powerpoint/2010/main" val="3178045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SOAM TC MIB Overview</a:t>
            </a:r>
          </a:p>
        </p:txBody>
      </p:sp>
      <p:sp>
        <p:nvSpPr>
          <p:cNvPr id="13315" name="Rectangle 3"/>
          <p:cNvSpPr>
            <a:spLocks noGrp="1" noChangeArrowheads="1"/>
          </p:cNvSpPr>
          <p:nvPr>
            <p:ph idx="1"/>
          </p:nvPr>
        </p:nvSpPr>
        <p:spPr>
          <a:xfrm>
            <a:off x="685800" y="1371600"/>
            <a:ext cx="8153400" cy="4572000"/>
          </a:xfrm>
        </p:spPr>
        <p:txBody>
          <a:bodyPr>
            <a:normAutofit fontScale="77500" lnSpcReduction="20000"/>
          </a:bodyPr>
          <a:lstStyle/>
          <a:p>
            <a:r>
              <a:rPr lang="en-US" dirty="0" smtClean="0"/>
              <a:t>MEF 31.0.1</a:t>
            </a:r>
          </a:p>
          <a:p>
            <a:r>
              <a:rPr lang="en-US" dirty="0" smtClean="0"/>
              <a:t>MEF-SOAM-TC-MIB defines a collection of Textual Conventions (common data types)</a:t>
            </a:r>
          </a:p>
          <a:p>
            <a:pPr lvl="1"/>
            <a:r>
              <a:rPr lang="en-US" dirty="0" err="1" smtClean="0"/>
              <a:t>AvailabilityType</a:t>
            </a:r>
            <a:endParaRPr lang="en-US" dirty="0" smtClean="0"/>
          </a:p>
          <a:p>
            <a:pPr lvl="1"/>
            <a:r>
              <a:rPr lang="en-US" dirty="0" err="1" smtClean="0"/>
              <a:t>ConnectivityStatusType</a:t>
            </a:r>
            <a:endParaRPr lang="en-US" dirty="0" smtClean="0"/>
          </a:p>
          <a:p>
            <a:pPr lvl="1"/>
            <a:r>
              <a:rPr lang="en-US" dirty="0" err="1" smtClean="0"/>
              <a:t>DataPatternType</a:t>
            </a:r>
            <a:r>
              <a:rPr lang="en-US" dirty="0" smtClean="0"/>
              <a:t> </a:t>
            </a:r>
          </a:p>
          <a:p>
            <a:pPr lvl="1"/>
            <a:r>
              <a:rPr lang="en-US" dirty="0" err="1" smtClean="0"/>
              <a:t>DelayMeasurementBinType</a:t>
            </a:r>
            <a:endParaRPr lang="en-US" dirty="0" smtClean="0"/>
          </a:p>
          <a:p>
            <a:pPr lvl="1"/>
            <a:r>
              <a:rPr lang="en-US" dirty="0" err="1" smtClean="0"/>
              <a:t>IntervalTypeAisLck</a:t>
            </a:r>
            <a:r>
              <a:rPr lang="en-US" dirty="0" smtClean="0"/>
              <a:t> </a:t>
            </a:r>
          </a:p>
          <a:p>
            <a:pPr lvl="1"/>
            <a:r>
              <a:rPr lang="en-US" dirty="0" err="1" smtClean="0"/>
              <a:t>MegIdType</a:t>
            </a:r>
            <a:r>
              <a:rPr lang="en-US" dirty="0" smtClean="0"/>
              <a:t> </a:t>
            </a:r>
          </a:p>
          <a:p>
            <a:pPr lvl="1"/>
            <a:r>
              <a:rPr lang="en-US" dirty="0" err="1" smtClean="0"/>
              <a:t>MeasurementPeriodType</a:t>
            </a:r>
            <a:endParaRPr lang="en-US" dirty="0" smtClean="0"/>
          </a:p>
          <a:p>
            <a:pPr lvl="1"/>
            <a:r>
              <a:rPr lang="en-US" dirty="0" err="1" smtClean="0"/>
              <a:t>OperationTimeType</a:t>
            </a:r>
            <a:endParaRPr lang="en-US" dirty="0" smtClean="0"/>
          </a:p>
          <a:p>
            <a:pPr lvl="1"/>
            <a:r>
              <a:rPr lang="en-US" dirty="0" err="1" smtClean="0"/>
              <a:t>SessionType</a:t>
            </a:r>
            <a:endParaRPr lang="en-US" dirty="0" smtClean="0"/>
          </a:p>
          <a:p>
            <a:pPr lvl="1"/>
            <a:r>
              <a:rPr lang="en-US" dirty="0" err="1" smtClean="0"/>
              <a:t>StatusType</a:t>
            </a:r>
            <a:r>
              <a:rPr lang="en-US" dirty="0" smtClean="0"/>
              <a:t> </a:t>
            </a:r>
          </a:p>
          <a:p>
            <a:pPr lvl="1"/>
            <a:r>
              <a:rPr lang="en-US" dirty="0" err="1" smtClean="0"/>
              <a:t>TestPatternType</a:t>
            </a:r>
            <a:r>
              <a:rPr lang="en-US" dirty="0" smtClean="0"/>
              <a:t> </a:t>
            </a:r>
            <a:endParaRPr lang="en-US" b="0" dirty="0" smtClean="0"/>
          </a:p>
          <a:p>
            <a:pPr lvl="1"/>
            <a:endParaRPr lang="en-US" b="0" dirty="0" smtClean="0"/>
          </a:p>
          <a:p>
            <a:endParaRPr lang="en-US" dirty="0" smtClean="0"/>
          </a:p>
        </p:txBody>
      </p:sp>
    </p:spTree>
    <p:extLst>
      <p:ext uri="{BB962C8B-B14F-4D97-AF65-F5344CB8AC3E}">
        <p14:creationId xmlns:p14="http://schemas.microsoft.com/office/powerpoint/2010/main" val="732074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normAutofit fontScale="90000"/>
          </a:bodyPr>
          <a:lstStyle/>
          <a:p>
            <a:r>
              <a:rPr lang="en-US" dirty="0" smtClean="0"/>
              <a:t>MEF Reference Presentations</a:t>
            </a:r>
            <a:endParaRPr lang="en-US" dirty="0"/>
          </a:p>
        </p:txBody>
      </p:sp>
      <p:sp>
        <p:nvSpPr>
          <p:cNvPr id="3" name="Content Placeholder 2"/>
          <p:cNvSpPr>
            <a:spLocks noGrp="1"/>
          </p:cNvSpPr>
          <p:nvPr>
            <p:ph idx="1"/>
          </p:nvPr>
        </p:nvSpPr>
        <p:spPr>
          <a:xfrm>
            <a:off x="457200" y="990600"/>
            <a:ext cx="8153400" cy="2817875"/>
          </a:xfrm>
        </p:spPr>
        <p:txBody>
          <a:bodyPr>
            <a:normAutofit/>
          </a:bodyPr>
          <a:lstStyle/>
          <a:p>
            <a:r>
              <a:rPr lang="en-US" sz="2400" dirty="0" smtClean="0"/>
              <a:t>Intention </a:t>
            </a:r>
          </a:p>
          <a:p>
            <a:pPr marL="736600" lvl="1" indent="-273050"/>
            <a:r>
              <a:rPr lang="en-US" sz="2000" dirty="0" smtClean="0"/>
              <a:t>These MEF reference presentations are intended to give general overviews of the MEF work and have been approved by the MEF Marketing Committee</a:t>
            </a:r>
          </a:p>
          <a:p>
            <a:pPr marL="736600" lvl="1" indent="-273050"/>
            <a:r>
              <a:rPr lang="en-US" sz="2000" dirty="0" smtClean="0"/>
              <a:t>Further details on the topic are to be found in related specifications, technical overviews, white papers in the MEF public site Information Center:</a:t>
            </a:r>
            <a:r>
              <a:rPr lang="en-US" sz="2400" dirty="0" smtClean="0"/>
              <a:t/>
            </a:r>
            <a:br>
              <a:rPr lang="en-US" sz="2400" dirty="0" smtClean="0"/>
            </a:br>
            <a:r>
              <a:rPr lang="en-US" sz="1800" b="1" dirty="0" smtClean="0"/>
              <a:t>http://metroethernetforum.org/InformationCenter</a:t>
            </a:r>
            <a:endParaRPr lang="en-US" sz="2400" b="1" dirty="0" smtClean="0"/>
          </a:p>
        </p:txBody>
      </p:sp>
      <p:sp>
        <p:nvSpPr>
          <p:cNvPr id="4" name="Content Placeholder 2"/>
          <p:cNvSpPr txBox="1">
            <a:spLocks/>
          </p:cNvSpPr>
          <p:nvPr/>
        </p:nvSpPr>
        <p:spPr>
          <a:xfrm>
            <a:off x="321880" y="5562600"/>
            <a:ext cx="8822120" cy="758950"/>
          </a:xfrm>
          <a:prstGeom prst="rect">
            <a:avLst/>
          </a:prstGeom>
        </p:spPr>
        <p:txBody>
          <a:bodyPr vert="horz" lIns="91440" tIns="45720" rIns="91440" bIns="45720" rtlCol="0">
            <a:normAutofit fontScale="70000" lnSpcReduction="20000"/>
          </a:bodyPr>
          <a:lstStyle/>
          <a:p>
            <a:pPr marL="342900" marR="0" lvl="1" indent="-1588" algn="l"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Notice </a:t>
            </a:r>
          </a:p>
          <a:p>
            <a:pPr marL="336550"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The Metro Ethernet Forum </a:t>
            </a:r>
            <a: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2012. </a:t>
            </a:r>
            <a: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Any reproduction of this document, or any portion thereof, shall contain the following statement: "Reproduced with permission of the Metro Ethernet Forum." No user of this document is authorized to modify any of the information contained herein.</a:t>
            </a:r>
            <a:endParaRPr kumimoji="0" lang="en-US" sz="1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2544741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685800"/>
          </a:xfrm>
        </p:spPr>
        <p:txBody>
          <a:bodyPr>
            <a:normAutofit fontScale="90000"/>
          </a:bodyPr>
          <a:lstStyle/>
          <a:p>
            <a:pPr marL="339725" indent="-339725" eaLnBrk="1" hangingPunct="1"/>
            <a:r>
              <a:rPr lang="en-US" dirty="0" smtClean="0"/>
              <a:t>	</a:t>
            </a:r>
            <a:r>
              <a:rPr lang="en-US" dirty="0"/>
              <a:t>SOAM </a:t>
            </a:r>
            <a:r>
              <a:rPr lang="en-US" dirty="0" smtClean="0"/>
              <a:t>PM </a:t>
            </a:r>
            <a:r>
              <a:rPr lang="en-US" dirty="0"/>
              <a:t>MIB Overview</a:t>
            </a:r>
            <a:endParaRPr lang="en-US" dirty="0" smtClean="0"/>
          </a:p>
        </p:txBody>
      </p:sp>
      <p:sp>
        <p:nvSpPr>
          <p:cNvPr id="44035" name="Content Placeholder 2"/>
          <p:cNvSpPr>
            <a:spLocks noGrp="1"/>
          </p:cNvSpPr>
          <p:nvPr>
            <p:ph sz="half" idx="1"/>
          </p:nvPr>
        </p:nvSpPr>
        <p:spPr>
          <a:xfrm>
            <a:off x="321880" y="2408892"/>
            <a:ext cx="4126295" cy="1551373"/>
          </a:xfrm>
        </p:spPr>
        <p:txBody>
          <a:bodyPr>
            <a:normAutofit/>
          </a:bodyPr>
          <a:lstStyle/>
          <a:p>
            <a:pPr eaLnBrk="1" hangingPunct="1"/>
            <a:r>
              <a:rPr lang="en-US" sz="2400" dirty="0" smtClean="0"/>
              <a:t>Configuration</a:t>
            </a:r>
          </a:p>
          <a:p>
            <a:pPr eaLnBrk="1" hangingPunct="1"/>
            <a:r>
              <a:rPr lang="en-US" sz="2400" dirty="0" smtClean="0"/>
              <a:t>Statistics</a:t>
            </a:r>
          </a:p>
          <a:p>
            <a:pPr eaLnBrk="1" hangingPunct="1"/>
            <a:r>
              <a:rPr lang="en-US" sz="2400" dirty="0" smtClean="0"/>
              <a:t>Availability Statistics</a:t>
            </a:r>
          </a:p>
          <a:p>
            <a:pPr eaLnBrk="1" hangingPunct="1"/>
            <a:endParaRPr lang="en-US" sz="2400" dirty="0" smtClean="0"/>
          </a:p>
        </p:txBody>
      </p:sp>
      <p:sp>
        <p:nvSpPr>
          <p:cNvPr id="44036" name="Content Placeholder 3"/>
          <p:cNvSpPr>
            <a:spLocks noGrp="1"/>
          </p:cNvSpPr>
          <p:nvPr>
            <p:ph sz="half" idx="2"/>
          </p:nvPr>
        </p:nvSpPr>
        <p:spPr>
          <a:xfrm>
            <a:off x="4344316" y="2408892"/>
            <a:ext cx="4629594" cy="1551373"/>
          </a:xfrm>
        </p:spPr>
        <p:txBody>
          <a:bodyPr>
            <a:normAutofit/>
          </a:bodyPr>
          <a:lstStyle/>
          <a:p>
            <a:r>
              <a:rPr lang="en-US" sz="2400" dirty="0" smtClean="0"/>
              <a:t>Configuration</a:t>
            </a:r>
            <a:endParaRPr lang="en-US" sz="2400" dirty="0"/>
          </a:p>
          <a:p>
            <a:pPr eaLnBrk="1" hangingPunct="1"/>
            <a:r>
              <a:rPr lang="en-US" sz="2400" dirty="0" smtClean="0"/>
              <a:t>Bins</a:t>
            </a:r>
          </a:p>
          <a:p>
            <a:pPr eaLnBrk="1" hangingPunct="1"/>
            <a:r>
              <a:rPr lang="en-US" sz="2400" dirty="0" smtClean="0"/>
              <a:t>Statistics</a:t>
            </a:r>
          </a:p>
          <a:p>
            <a:pPr eaLnBrk="1" hangingPunct="1"/>
            <a:endParaRPr lang="en-US" sz="2400" dirty="0" smtClean="0"/>
          </a:p>
        </p:txBody>
      </p:sp>
      <p:sp>
        <p:nvSpPr>
          <p:cNvPr id="49" name="Rectangle 3"/>
          <p:cNvSpPr txBox="1">
            <a:spLocks noChangeArrowheads="1"/>
          </p:cNvSpPr>
          <p:nvPr/>
        </p:nvSpPr>
        <p:spPr bwMode="auto">
          <a:xfrm>
            <a:off x="470694" y="895350"/>
            <a:ext cx="8153400" cy="788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400">
                <a:solidFill>
                  <a:srgbClr val="4A4A4A"/>
                </a:solidFill>
                <a:latin typeface="+mn-lt"/>
                <a:ea typeface="Arial" pitchFamily="-111" charset="0"/>
                <a:cs typeface="+mn-cs"/>
              </a:defRPr>
            </a:lvl2pPr>
            <a:lvl3pPr marL="1143000" indent="-228600" algn="l" rtl="0" eaLnBrk="0" fontAlgn="base" hangingPunct="0">
              <a:spcBef>
                <a:spcPct val="20000"/>
              </a:spcBef>
              <a:spcAft>
                <a:spcPct val="0"/>
              </a:spcAft>
              <a:buChar char="•"/>
              <a:defRPr sz="2000">
                <a:solidFill>
                  <a:srgbClr val="4A4A4A"/>
                </a:solidFill>
                <a:latin typeface="+mn-lt"/>
                <a:ea typeface="Arial" pitchFamily="-111" charset="0"/>
                <a:cs typeface="+mn-cs"/>
              </a:defRPr>
            </a:lvl3pPr>
            <a:lvl4pPr marL="1600200" indent="-228600" algn="l" rtl="0" eaLnBrk="0" fontAlgn="base" hangingPunct="0">
              <a:spcBef>
                <a:spcPct val="20000"/>
              </a:spcBef>
              <a:spcAft>
                <a:spcPct val="0"/>
              </a:spcAft>
              <a:buChar char="–"/>
              <a:defRPr sz="1800">
                <a:solidFill>
                  <a:srgbClr val="4A4A4A"/>
                </a:solidFill>
                <a:latin typeface="+mn-lt"/>
                <a:ea typeface="Arial" pitchFamily="-111" charset="0"/>
                <a:cs typeface="+mn-cs"/>
              </a:defRPr>
            </a:lvl4pPr>
            <a:lvl5pPr marL="2057400" indent="-228600" algn="l" rtl="0" eaLnBrk="0" fontAlgn="base" hangingPunct="0">
              <a:spcBef>
                <a:spcPct val="20000"/>
              </a:spcBef>
              <a:spcAft>
                <a:spcPct val="0"/>
              </a:spcAft>
              <a:buChar char="»"/>
              <a:defRPr sz="1800">
                <a:solidFill>
                  <a:srgbClr val="333399"/>
                </a:solidFill>
                <a:latin typeface="+mn-lt"/>
                <a:ea typeface="Arial" pitchFamily="-111" charset="0"/>
                <a:cs typeface="+mn-cs"/>
              </a:defRPr>
            </a:lvl5pPr>
            <a:lvl6pPr marL="2514600" indent="-228600" algn="l" rtl="0" fontAlgn="base">
              <a:spcBef>
                <a:spcPct val="20000"/>
              </a:spcBef>
              <a:spcAft>
                <a:spcPct val="0"/>
              </a:spcAft>
              <a:buChar char="»"/>
              <a:defRPr sz="1800">
                <a:solidFill>
                  <a:srgbClr val="333399"/>
                </a:solidFill>
                <a:latin typeface="+mn-lt"/>
                <a:cs typeface="+mn-cs"/>
              </a:defRPr>
            </a:lvl6pPr>
            <a:lvl7pPr marL="2971800" indent="-228600" algn="l" rtl="0" fontAlgn="base">
              <a:spcBef>
                <a:spcPct val="20000"/>
              </a:spcBef>
              <a:spcAft>
                <a:spcPct val="0"/>
              </a:spcAft>
              <a:buChar char="»"/>
              <a:defRPr sz="1800">
                <a:solidFill>
                  <a:srgbClr val="333399"/>
                </a:solidFill>
                <a:latin typeface="+mn-lt"/>
                <a:cs typeface="+mn-cs"/>
              </a:defRPr>
            </a:lvl7pPr>
            <a:lvl8pPr marL="3429000" indent="-228600" algn="l" rtl="0" fontAlgn="base">
              <a:spcBef>
                <a:spcPct val="20000"/>
              </a:spcBef>
              <a:spcAft>
                <a:spcPct val="0"/>
              </a:spcAft>
              <a:buChar char="»"/>
              <a:defRPr sz="1800">
                <a:solidFill>
                  <a:srgbClr val="333399"/>
                </a:solidFill>
                <a:latin typeface="+mn-lt"/>
                <a:cs typeface="+mn-cs"/>
              </a:defRPr>
            </a:lvl8pPr>
            <a:lvl9pPr marL="3886200" indent="-228600" algn="l" rtl="0" fontAlgn="base">
              <a:spcBef>
                <a:spcPct val="20000"/>
              </a:spcBef>
              <a:spcAft>
                <a:spcPct val="0"/>
              </a:spcAft>
              <a:buChar char="»"/>
              <a:defRPr sz="1800">
                <a:solidFill>
                  <a:srgbClr val="333399"/>
                </a:solidFill>
                <a:latin typeface="+mn-lt"/>
                <a:cs typeface="+mn-cs"/>
              </a:defRPr>
            </a:lvl9pPr>
          </a:lstStyle>
          <a:p>
            <a:r>
              <a:rPr lang="en-US" sz="2400" dirty="0" smtClean="0">
                <a:solidFill>
                  <a:srgbClr val="FFFFFF"/>
                </a:solidFill>
              </a:rPr>
              <a:t>MEF-SOAM-PM-MIB defines the managed objects necessary to support SOAM PM functionality</a:t>
            </a:r>
          </a:p>
        </p:txBody>
      </p:sp>
      <p:sp>
        <p:nvSpPr>
          <p:cNvPr id="2" name="TextBox 1"/>
          <p:cNvSpPr txBox="1"/>
          <p:nvPr/>
        </p:nvSpPr>
        <p:spPr>
          <a:xfrm>
            <a:off x="1321312" y="1996353"/>
            <a:ext cx="1960473" cy="369332"/>
          </a:xfrm>
          <a:prstGeom prst="rect">
            <a:avLst/>
          </a:prstGeom>
          <a:noFill/>
        </p:spPr>
        <p:txBody>
          <a:bodyPr wrap="none" rtlCol="0">
            <a:spAutoFit/>
          </a:bodyPr>
          <a:lstStyle/>
          <a:p>
            <a:r>
              <a:rPr lang="en-US" dirty="0" smtClean="0">
                <a:solidFill>
                  <a:schemeClr val="bg1"/>
                </a:solidFill>
              </a:rPr>
              <a:t>Loss Measurement</a:t>
            </a:r>
            <a:endParaRPr lang="en-US" dirty="0">
              <a:solidFill>
                <a:schemeClr val="bg1"/>
              </a:solidFill>
            </a:endParaRPr>
          </a:p>
        </p:txBody>
      </p:sp>
      <p:sp>
        <p:nvSpPr>
          <p:cNvPr id="7" name="TextBox 6"/>
          <p:cNvSpPr txBox="1"/>
          <p:nvPr/>
        </p:nvSpPr>
        <p:spPr>
          <a:xfrm>
            <a:off x="5255055" y="1996353"/>
            <a:ext cx="2082814" cy="369332"/>
          </a:xfrm>
          <a:prstGeom prst="rect">
            <a:avLst/>
          </a:prstGeom>
          <a:noFill/>
        </p:spPr>
        <p:txBody>
          <a:bodyPr wrap="none" rtlCol="0">
            <a:spAutoFit/>
          </a:bodyPr>
          <a:lstStyle/>
          <a:p>
            <a:r>
              <a:rPr lang="en-US" dirty="0" smtClean="0">
                <a:solidFill>
                  <a:schemeClr val="bg1"/>
                </a:solidFill>
              </a:rPr>
              <a:t>Delay Measurement</a:t>
            </a:r>
            <a:endParaRPr lang="en-US" dirty="0">
              <a:solidFill>
                <a:schemeClr val="bg1"/>
              </a:solidFill>
            </a:endParaRPr>
          </a:p>
        </p:txBody>
      </p:sp>
      <p:sp>
        <p:nvSpPr>
          <p:cNvPr id="8" name="Content Placeholder 2"/>
          <p:cNvSpPr txBox="1">
            <a:spLocks/>
          </p:cNvSpPr>
          <p:nvPr/>
        </p:nvSpPr>
        <p:spPr>
          <a:xfrm>
            <a:off x="1991570" y="4676384"/>
            <a:ext cx="4356959" cy="155137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t>Configuration</a:t>
            </a:r>
          </a:p>
          <a:p>
            <a:r>
              <a:rPr lang="en-US" sz="2400" dirty="0" smtClean="0"/>
              <a:t>Delay Measurement Thresholds</a:t>
            </a:r>
          </a:p>
          <a:p>
            <a:r>
              <a:rPr lang="en-US" sz="2400" dirty="0" smtClean="0"/>
              <a:t>Notifications</a:t>
            </a:r>
          </a:p>
          <a:p>
            <a:endParaRPr lang="en-US" sz="2400" dirty="0" smtClean="0"/>
          </a:p>
        </p:txBody>
      </p:sp>
      <p:sp>
        <p:nvSpPr>
          <p:cNvPr id="9" name="TextBox 8"/>
          <p:cNvSpPr txBox="1"/>
          <p:nvPr/>
        </p:nvSpPr>
        <p:spPr>
          <a:xfrm>
            <a:off x="3041303" y="4263845"/>
            <a:ext cx="1957267" cy="369332"/>
          </a:xfrm>
          <a:prstGeom prst="rect">
            <a:avLst/>
          </a:prstGeom>
          <a:noFill/>
        </p:spPr>
        <p:txBody>
          <a:bodyPr wrap="none" rtlCol="0">
            <a:spAutoFit/>
          </a:bodyPr>
          <a:lstStyle/>
          <a:p>
            <a:r>
              <a:rPr lang="en-US" dirty="0" smtClean="0">
                <a:solidFill>
                  <a:schemeClr val="bg1"/>
                </a:solidFill>
              </a:rPr>
              <a:t>Threshold Crossing</a:t>
            </a:r>
            <a:endParaRPr lang="en-US" dirty="0">
              <a:solidFill>
                <a:schemeClr val="bg1"/>
              </a:solidFill>
            </a:endParaRPr>
          </a:p>
        </p:txBody>
      </p:sp>
    </p:spTree>
    <p:extLst>
      <p:ext uri="{BB962C8B-B14F-4D97-AF65-F5344CB8AC3E}">
        <p14:creationId xmlns:p14="http://schemas.microsoft.com/office/powerpoint/2010/main" val="3063439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Terminology</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Single-Ended</a:t>
            </a:r>
          </a:p>
          <a:p>
            <a:pPr lvl="1"/>
            <a:r>
              <a:rPr lang="en-US" dirty="0"/>
              <a:t>A type of process where a MEP sends a </a:t>
            </a:r>
            <a:r>
              <a:rPr lang="en-US" dirty="0" smtClean="0"/>
              <a:t>measurement request </a:t>
            </a:r>
            <a:r>
              <a:rPr lang="en-US" dirty="0"/>
              <a:t>and the peer MEP replies with the </a:t>
            </a:r>
            <a:r>
              <a:rPr lang="en-US" dirty="0" smtClean="0"/>
              <a:t>requested information </a:t>
            </a:r>
            <a:r>
              <a:rPr lang="en-US" dirty="0"/>
              <a:t>so the originating MEP can calculate </a:t>
            </a:r>
            <a:r>
              <a:rPr lang="en-US" dirty="0" smtClean="0"/>
              <a:t>the measurement</a:t>
            </a:r>
            <a:r>
              <a:rPr lang="en-US" dirty="0"/>
              <a:t>.</a:t>
            </a:r>
          </a:p>
          <a:p>
            <a:r>
              <a:rPr lang="en-US" dirty="0" smtClean="0"/>
              <a:t>Dual-Ended</a:t>
            </a:r>
          </a:p>
          <a:p>
            <a:pPr lvl="1"/>
            <a:r>
              <a:rPr lang="en-US" dirty="0" smtClean="0"/>
              <a:t>A type of process where a MEP sends measurement information to a peer MEP that will perform the calculations.</a:t>
            </a:r>
          </a:p>
          <a:p>
            <a:r>
              <a:rPr lang="en-US" dirty="0" smtClean="0"/>
              <a:t>Proactive</a:t>
            </a:r>
          </a:p>
          <a:p>
            <a:pPr lvl="1"/>
            <a:r>
              <a:rPr lang="en-US" dirty="0" smtClean="0"/>
              <a:t>OAM actions that are carried on continuously to permit timely reporting of fault and/or performance status</a:t>
            </a:r>
          </a:p>
          <a:p>
            <a:r>
              <a:rPr lang="en-US" dirty="0" smtClean="0"/>
              <a:t>On-Demand</a:t>
            </a:r>
          </a:p>
          <a:p>
            <a:pPr lvl="1"/>
            <a:r>
              <a:rPr lang="en-US" dirty="0" smtClean="0"/>
              <a:t>OAM actions that are initiated via manual intervention for a limited time to carry out diagnostics.</a:t>
            </a:r>
            <a:endParaRPr lang="en-US" dirty="0"/>
          </a:p>
        </p:txBody>
      </p:sp>
    </p:spTree>
    <p:extLst>
      <p:ext uri="{BB962C8B-B14F-4D97-AF65-F5344CB8AC3E}">
        <p14:creationId xmlns:p14="http://schemas.microsoft.com/office/powerpoint/2010/main" val="819774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PM Process</a:t>
            </a:r>
            <a:endParaRPr lang="en-US" dirty="0"/>
          </a:p>
        </p:txBody>
      </p:sp>
      <p:sp>
        <p:nvSpPr>
          <p:cNvPr id="3" name="Content Placeholder 2"/>
          <p:cNvSpPr>
            <a:spLocks noGrp="1"/>
          </p:cNvSpPr>
          <p:nvPr>
            <p:ph idx="1"/>
          </p:nvPr>
        </p:nvSpPr>
        <p:spPr>
          <a:xfrm>
            <a:off x="457200" y="1196752"/>
            <a:ext cx="8229600" cy="2156353"/>
          </a:xfrm>
        </p:spPr>
        <p:txBody>
          <a:bodyPr>
            <a:normAutofit fontScale="92500" lnSpcReduction="10000"/>
          </a:bodyPr>
          <a:lstStyle/>
          <a:p>
            <a:r>
              <a:rPr lang="en-US" dirty="0" smtClean="0"/>
              <a:t>The PM Session is defined by the specific PM function (PM tool) being run along with the Start Time, Message Period (the blue up arrows below), Measurement Interval and Repetition Time (not shown)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990" y="3353105"/>
            <a:ext cx="5513637" cy="286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968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PM Process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Start Time is the time that the PM Session begins</a:t>
            </a:r>
          </a:p>
          <a:p>
            <a:pPr lvl="1"/>
            <a:r>
              <a:rPr lang="en-US" dirty="0" smtClean="0"/>
              <a:t>Applicable to On-Demand sessions, no Proactive sessions</a:t>
            </a:r>
          </a:p>
          <a:p>
            <a:r>
              <a:rPr lang="en-US" dirty="0" smtClean="0"/>
              <a:t>Stop Time is the time that the measurement ends</a:t>
            </a:r>
          </a:p>
          <a:p>
            <a:pPr lvl="1"/>
            <a:r>
              <a:rPr lang="en-US" dirty="0" smtClean="0"/>
              <a:t>Not applicable to Proactive</a:t>
            </a:r>
          </a:p>
          <a:p>
            <a:r>
              <a:rPr lang="en-US" dirty="0" smtClean="0"/>
              <a:t>Message Period is the SOAM PDU transmission frequency</a:t>
            </a:r>
          </a:p>
          <a:p>
            <a:r>
              <a:rPr lang="en-US" dirty="0" smtClean="0"/>
              <a:t>Measurement Interval is the time period over which measurements are gathered</a:t>
            </a:r>
          </a:p>
          <a:p>
            <a:r>
              <a:rPr lang="en-US" dirty="0" smtClean="0"/>
              <a:t>Repetition Time is the time between the start times of the Measurement Intervals</a:t>
            </a:r>
            <a:endParaRPr lang="en-US" dirty="0"/>
          </a:p>
        </p:txBody>
      </p:sp>
    </p:spTree>
    <p:extLst>
      <p:ext uri="{BB962C8B-B14F-4D97-AF65-F5344CB8AC3E}">
        <p14:creationId xmlns:p14="http://schemas.microsoft.com/office/powerpoint/2010/main" val="2542039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dirty="0" smtClean="0"/>
              <a:t>Initial SOAM Configuration </a:t>
            </a:r>
            <a:br>
              <a:rPr lang="en-US" dirty="0" smtClean="0"/>
            </a:br>
            <a:r>
              <a:rPr lang="en-US" sz="2000" dirty="0" smtClean="0"/>
              <a:t>via 802.1ag/</a:t>
            </a:r>
            <a:r>
              <a:rPr lang="en-US" sz="2000" dirty="0" err="1" smtClean="0"/>
              <a:t>ap</a:t>
            </a:r>
            <a:r>
              <a:rPr lang="en-US" sz="2000" dirty="0" smtClean="0"/>
              <a:t> MIBs</a:t>
            </a:r>
          </a:p>
        </p:txBody>
      </p:sp>
      <p:sp>
        <p:nvSpPr>
          <p:cNvPr id="13315" name="Rectangle 3"/>
          <p:cNvSpPr>
            <a:spLocks noGrp="1" noChangeArrowheads="1"/>
          </p:cNvSpPr>
          <p:nvPr>
            <p:ph idx="1"/>
          </p:nvPr>
        </p:nvSpPr>
        <p:spPr>
          <a:xfrm>
            <a:off x="628501" y="971516"/>
            <a:ext cx="8343900" cy="5168900"/>
          </a:xfrm>
        </p:spPr>
        <p:txBody>
          <a:bodyPr/>
          <a:lstStyle/>
          <a:p>
            <a:r>
              <a:rPr lang="en-US" sz="2400" dirty="0" smtClean="0"/>
              <a:t>Before SOAM operations are instantiated by a NMS application, the following must be provisioned at each Network Element (NE) performing OAM Functions:</a:t>
            </a:r>
          </a:p>
          <a:p>
            <a:pPr lvl="1"/>
            <a:r>
              <a:rPr lang="en-US" dirty="0" smtClean="0"/>
              <a:t>Maintenance Domain (MD)</a:t>
            </a:r>
          </a:p>
          <a:p>
            <a:pPr lvl="2"/>
            <a:r>
              <a:rPr lang="en-US" dirty="0" smtClean="0"/>
              <a:t>Create </a:t>
            </a:r>
            <a:r>
              <a:rPr lang="en-US" dirty="0"/>
              <a:t>entry in </a:t>
            </a:r>
            <a:r>
              <a:rPr lang="en-US" dirty="0" smtClean="0"/>
              <a:t>dot1agCfmMdTable</a:t>
            </a:r>
          </a:p>
          <a:p>
            <a:pPr lvl="1"/>
            <a:r>
              <a:rPr lang="en-US" dirty="0" smtClean="0"/>
              <a:t> Maintenance Association (MA)/Maintenance Entity Group (MEG)</a:t>
            </a:r>
          </a:p>
          <a:p>
            <a:pPr lvl="2"/>
            <a:r>
              <a:rPr lang="en-US" dirty="0" smtClean="0"/>
              <a:t>Create </a:t>
            </a:r>
            <a:r>
              <a:rPr lang="en-US" dirty="0"/>
              <a:t>entry in </a:t>
            </a:r>
            <a:r>
              <a:rPr lang="en-US" dirty="0" smtClean="0"/>
              <a:t>dot1agCfmMaNetTable, ieee8021CfmMaCompTable, </a:t>
            </a:r>
            <a:r>
              <a:rPr lang="en-US" dirty="0" err="1" smtClean="0"/>
              <a:t>mefSoamNetCfgTable</a:t>
            </a:r>
            <a:r>
              <a:rPr lang="en-US" dirty="0" smtClean="0"/>
              <a:t> and </a:t>
            </a:r>
            <a:r>
              <a:rPr lang="en-US" dirty="0" err="1"/>
              <a:t>mefSoamMegCfgTable</a:t>
            </a:r>
            <a:endParaRPr lang="en-US" dirty="0" smtClean="0"/>
          </a:p>
          <a:p>
            <a:pPr lvl="1"/>
            <a:r>
              <a:rPr lang="en-US" dirty="0" smtClean="0"/>
              <a:t>MEG End Point (MEP)</a:t>
            </a:r>
          </a:p>
          <a:p>
            <a:pPr lvl="2"/>
            <a:r>
              <a:rPr lang="en-US" dirty="0" smtClean="0"/>
              <a:t>Create </a:t>
            </a:r>
            <a:r>
              <a:rPr lang="en-US" dirty="0"/>
              <a:t>entry in dot1agCfmMepTable</a:t>
            </a:r>
            <a:endParaRPr lang="en-US" dirty="0" smtClean="0"/>
          </a:p>
          <a:p>
            <a:pPr lvl="1"/>
            <a:endParaRPr lang="en-US" b="0" dirty="0"/>
          </a:p>
          <a:p>
            <a:pPr lvl="1"/>
            <a:endParaRPr lang="en-US" b="0" dirty="0" smtClean="0"/>
          </a:p>
          <a:p>
            <a:endParaRPr lang="en-US" dirty="0" smtClean="0"/>
          </a:p>
        </p:txBody>
      </p:sp>
    </p:spTree>
    <p:extLst>
      <p:ext uri="{BB962C8B-B14F-4D97-AF65-F5344CB8AC3E}">
        <p14:creationId xmlns:p14="http://schemas.microsoft.com/office/powerpoint/2010/main" val="1417956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MEP Setup</a:t>
            </a:r>
            <a:endParaRPr lang="en-US" dirty="0"/>
          </a:p>
        </p:txBody>
      </p:sp>
      <p:sp>
        <p:nvSpPr>
          <p:cNvPr id="3" name="Content Placeholder 2"/>
          <p:cNvSpPr>
            <a:spLocks noGrp="1"/>
          </p:cNvSpPr>
          <p:nvPr>
            <p:ph idx="1"/>
          </p:nvPr>
        </p:nvSpPr>
        <p:spPr/>
        <p:txBody>
          <a:bodyPr/>
          <a:lstStyle/>
          <a:p>
            <a:r>
              <a:rPr lang="en-US" dirty="0" smtClean="0"/>
              <a:t>PM MIB Per MEP Objects</a:t>
            </a:r>
          </a:p>
          <a:p>
            <a:pPr lvl="1"/>
            <a:r>
              <a:rPr lang="en-US" dirty="0" smtClean="0"/>
              <a:t>The </a:t>
            </a:r>
            <a:r>
              <a:rPr lang="en-US" i="1" dirty="0" err="1" smtClean="0"/>
              <a:t>mefSoamPmMepTable</a:t>
            </a:r>
            <a:r>
              <a:rPr lang="en-US" i="1" dirty="0" smtClean="0"/>
              <a:t> </a:t>
            </a:r>
            <a:r>
              <a:rPr lang="en-US" dirty="0" smtClean="0"/>
              <a:t>augments the</a:t>
            </a:r>
            <a:r>
              <a:rPr lang="en-US" i="1" dirty="0" smtClean="0"/>
              <a:t> dot1agCfmMepEntry</a:t>
            </a:r>
          </a:p>
          <a:p>
            <a:pPr lvl="1"/>
            <a:endParaRPr lang="en-US" i="1" dirty="0"/>
          </a:p>
          <a:p>
            <a:pPr lvl="1"/>
            <a:r>
              <a:rPr lang="en-US" dirty="0" smtClean="0"/>
              <a:t>The objects in this table are used to identify the index to use in the LM or DM table</a:t>
            </a:r>
          </a:p>
          <a:p>
            <a:pPr lvl="1"/>
            <a:r>
              <a:rPr lang="en-US" dirty="0" smtClean="0"/>
              <a:t>The objects are also used to differentiate between Single-Ended and Dual-Ended Solutions</a:t>
            </a:r>
            <a:endParaRPr lang="en-US" dirty="0"/>
          </a:p>
        </p:txBody>
      </p:sp>
    </p:spTree>
    <p:extLst>
      <p:ext uri="{BB962C8B-B14F-4D97-AF65-F5344CB8AC3E}">
        <p14:creationId xmlns:p14="http://schemas.microsoft.com/office/powerpoint/2010/main" val="900225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Loss Measurement Configuration Entries</a:t>
            </a:r>
            <a:endParaRPr lang="en-US" dirty="0"/>
          </a:p>
        </p:txBody>
      </p:sp>
      <p:sp>
        <p:nvSpPr>
          <p:cNvPr id="3" name="Content Placeholder 2"/>
          <p:cNvSpPr>
            <a:spLocks noGrp="1"/>
          </p:cNvSpPr>
          <p:nvPr>
            <p:ph idx="1"/>
          </p:nvPr>
        </p:nvSpPr>
        <p:spPr>
          <a:xfrm>
            <a:off x="457200" y="1143000"/>
            <a:ext cx="8489244" cy="4790535"/>
          </a:xfrm>
        </p:spPr>
        <p:txBody>
          <a:bodyPr/>
          <a:lstStyle/>
          <a:p>
            <a:r>
              <a:rPr lang="en-US" sz="2400" dirty="0" smtClean="0">
                <a:latin typeface="+mj-lt"/>
              </a:rPr>
              <a:t>The </a:t>
            </a:r>
            <a:r>
              <a:rPr lang="en-US" sz="2400" i="1" dirty="0" err="1" smtClean="0">
                <a:latin typeface="+mj-lt"/>
              </a:rPr>
              <a:t>mefSoamLmCfgTable</a:t>
            </a:r>
            <a:r>
              <a:rPr lang="en-US" sz="2400" dirty="0" smtClean="0">
                <a:latin typeface="+mj-lt"/>
              </a:rPr>
              <a:t> is used to provide the configuration information for the Loss Measurement PM Session</a:t>
            </a:r>
          </a:p>
          <a:p>
            <a:pPr lvl="1"/>
            <a:r>
              <a:rPr lang="en-US" sz="1600" dirty="0" smtClean="0">
                <a:latin typeface="+mj-lt"/>
              </a:rPr>
              <a:t>This table uses the same indexes that the MEP configuration uses</a:t>
            </a:r>
          </a:p>
          <a:p>
            <a:pPr lvl="1"/>
            <a:r>
              <a:rPr lang="en-US" sz="1600" i="1" dirty="0" err="1" smtClean="0">
                <a:latin typeface="+mj-lt"/>
              </a:rPr>
              <a:t>mefSoamLmCfgIndex</a:t>
            </a:r>
            <a:r>
              <a:rPr lang="en-US" sz="1600" dirty="0" smtClean="0">
                <a:latin typeface="+mj-lt"/>
              </a:rPr>
              <a:t> contains the specific LM session number on a MEP</a:t>
            </a:r>
          </a:p>
          <a:p>
            <a:r>
              <a:rPr lang="en-US" sz="2000" dirty="0" smtClean="0">
                <a:latin typeface="+mj-lt"/>
              </a:rPr>
              <a:t>There are eight categories of LM configuration options</a:t>
            </a:r>
          </a:p>
          <a:p>
            <a:pPr lvl="1"/>
            <a:r>
              <a:rPr lang="en-US" sz="1600" dirty="0" smtClean="0">
                <a:latin typeface="+mj-lt"/>
              </a:rPr>
              <a:t>LM Session type, version, enable</a:t>
            </a:r>
          </a:p>
          <a:p>
            <a:pPr lvl="1"/>
            <a:r>
              <a:rPr lang="en-US" sz="1600" dirty="0" smtClean="0">
                <a:latin typeface="+mj-lt"/>
              </a:rPr>
              <a:t>LM Session PDU transmission frequency and Measurement Interval size</a:t>
            </a:r>
          </a:p>
          <a:p>
            <a:pPr lvl="1"/>
            <a:r>
              <a:rPr lang="en-US" sz="1600" dirty="0" smtClean="0">
                <a:latin typeface="+mj-lt"/>
              </a:rPr>
              <a:t>LM Session PDU composition and length</a:t>
            </a:r>
          </a:p>
          <a:p>
            <a:pPr lvl="1"/>
            <a:r>
              <a:rPr lang="en-US" sz="1600" dirty="0" smtClean="0">
                <a:latin typeface="+mj-lt"/>
              </a:rPr>
              <a:t>LM Session peer partner selection</a:t>
            </a:r>
          </a:p>
          <a:p>
            <a:pPr lvl="1"/>
            <a:r>
              <a:rPr lang="en-US" sz="1600" dirty="0" smtClean="0">
                <a:latin typeface="+mj-lt"/>
              </a:rPr>
              <a:t>LM Session start, stop, and repetition selection</a:t>
            </a:r>
          </a:p>
          <a:p>
            <a:pPr lvl="1"/>
            <a:r>
              <a:rPr lang="en-US" sz="1600" dirty="0" smtClean="0">
                <a:latin typeface="+mj-lt"/>
              </a:rPr>
              <a:t>LM Session availability configuration</a:t>
            </a:r>
          </a:p>
          <a:p>
            <a:pPr lvl="1"/>
            <a:r>
              <a:rPr lang="en-US" sz="1600" dirty="0" smtClean="0">
                <a:latin typeface="+mj-lt"/>
              </a:rPr>
              <a:t>LM Session status</a:t>
            </a:r>
          </a:p>
          <a:p>
            <a:pPr lvl="1"/>
            <a:r>
              <a:rPr lang="en-US" sz="1600" dirty="0" smtClean="0">
                <a:latin typeface="+mj-lt"/>
              </a:rPr>
              <a:t>LM Session history table clear </a:t>
            </a:r>
          </a:p>
          <a:p>
            <a:pPr marL="0" indent="0">
              <a:buNone/>
            </a:pPr>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p:txBody>
      </p:sp>
    </p:spTree>
    <p:extLst>
      <p:ext uri="{BB962C8B-B14F-4D97-AF65-F5344CB8AC3E}">
        <p14:creationId xmlns:p14="http://schemas.microsoft.com/office/powerpoint/2010/main" val="2038472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 Statistics Tables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five tables that are used to report measurements</a:t>
            </a:r>
          </a:p>
          <a:p>
            <a:pPr lvl="1"/>
            <a:r>
              <a:rPr lang="en-US" i="1" dirty="0" err="1" smtClean="0"/>
              <a:t>mefSoamLmMeasuredStatsTable</a:t>
            </a:r>
            <a:endParaRPr lang="en-US" i="1" dirty="0" smtClean="0"/>
          </a:p>
          <a:p>
            <a:pPr lvl="2"/>
            <a:r>
              <a:rPr lang="en-US" dirty="0" smtClean="0"/>
              <a:t>Contains the information from that last received SOAM PDU</a:t>
            </a:r>
          </a:p>
          <a:p>
            <a:pPr lvl="1"/>
            <a:r>
              <a:rPr lang="en-US" i="1" dirty="0" err="1" smtClean="0"/>
              <a:t>mefSoamLmCurrentAvailStatsTable</a:t>
            </a:r>
            <a:endParaRPr lang="en-US" i="1" dirty="0" smtClean="0"/>
          </a:p>
          <a:p>
            <a:pPr lvl="2"/>
            <a:r>
              <a:rPr lang="en-US" dirty="0" smtClean="0"/>
              <a:t>Contains the availability statistics for the current measurement interval</a:t>
            </a:r>
          </a:p>
          <a:p>
            <a:pPr lvl="1"/>
            <a:r>
              <a:rPr lang="en-US" i="1" dirty="0" err="1"/>
              <a:t>mefSoamLmHistoryAvailStatsTable</a:t>
            </a:r>
            <a:endParaRPr lang="en-US" i="1" dirty="0"/>
          </a:p>
          <a:p>
            <a:pPr lvl="2"/>
            <a:r>
              <a:rPr lang="en-US" dirty="0"/>
              <a:t>Contains the </a:t>
            </a:r>
            <a:r>
              <a:rPr lang="en-US" dirty="0" smtClean="0"/>
              <a:t>historical interval data </a:t>
            </a:r>
            <a:r>
              <a:rPr lang="en-US" dirty="0"/>
              <a:t>that is copied from the current </a:t>
            </a:r>
            <a:r>
              <a:rPr lang="en-US" dirty="0" smtClean="0"/>
              <a:t>availability statistics </a:t>
            </a:r>
            <a:r>
              <a:rPr lang="en-US" dirty="0"/>
              <a:t>table</a:t>
            </a:r>
          </a:p>
          <a:p>
            <a:pPr lvl="1"/>
            <a:r>
              <a:rPr lang="en-US" i="1" dirty="0" err="1" smtClean="0"/>
              <a:t>mefSoamLmCurrentStatsTable</a:t>
            </a:r>
            <a:endParaRPr lang="en-US" i="1" dirty="0" smtClean="0"/>
          </a:p>
          <a:p>
            <a:pPr lvl="2"/>
            <a:r>
              <a:rPr lang="en-US" dirty="0" smtClean="0"/>
              <a:t>Contains the statistic counters for the current measurement interval</a:t>
            </a:r>
          </a:p>
          <a:p>
            <a:pPr lvl="1"/>
            <a:r>
              <a:rPr lang="en-US" i="1" dirty="0" err="1" smtClean="0"/>
              <a:t>mefSoamLmHistoryStatsTable</a:t>
            </a:r>
            <a:endParaRPr lang="en-US" i="1" dirty="0"/>
          </a:p>
          <a:p>
            <a:pPr lvl="2"/>
            <a:r>
              <a:rPr lang="en-US" dirty="0"/>
              <a:t>Contains the </a:t>
            </a:r>
            <a:r>
              <a:rPr lang="en-US" dirty="0" smtClean="0"/>
              <a:t>historical interval </a:t>
            </a:r>
            <a:r>
              <a:rPr lang="en-US" dirty="0"/>
              <a:t>data that is copied from the current </a:t>
            </a:r>
            <a:r>
              <a:rPr lang="en-US" dirty="0" smtClean="0"/>
              <a:t>statistics </a:t>
            </a:r>
            <a:r>
              <a:rPr lang="en-US" dirty="0"/>
              <a:t>table</a:t>
            </a:r>
          </a:p>
          <a:p>
            <a:pPr lvl="1"/>
            <a:endParaRPr lang="en-US" dirty="0" smtClean="0"/>
          </a:p>
          <a:p>
            <a:pPr lvl="1"/>
            <a:endParaRPr lang="en-US" dirty="0"/>
          </a:p>
        </p:txBody>
      </p:sp>
    </p:spTree>
    <p:extLst>
      <p:ext uri="{BB962C8B-B14F-4D97-AF65-F5344CB8AC3E}">
        <p14:creationId xmlns:p14="http://schemas.microsoft.com/office/powerpoint/2010/main" val="1904031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Measurement Statistics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Start Time</a:t>
            </a:r>
          </a:p>
          <a:p>
            <a:r>
              <a:rPr lang="en-US" dirty="0" smtClean="0"/>
              <a:t>Elapsed Time</a:t>
            </a:r>
          </a:p>
          <a:p>
            <a:r>
              <a:rPr lang="en-US" dirty="0" smtClean="0"/>
              <a:t>Suspect Flag</a:t>
            </a:r>
          </a:p>
          <a:p>
            <a:r>
              <a:rPr lang="en-US" dirty="0" smtClean="0"/>
              <a:t>Forward/Backward Availability High Loss/High Consecutive Loss</a:t>
            </a:r>
          </a:p>
          <a:p>
            <a:r>
              <a:rPr lang="en-US" dirty="0" smtClean="0"/>
              <a:t>Forward/Backward Availability/Unavailability indicators</a:t>
            </a:r>
          </a:p>
          <a:p>
            <a:r>
              <a:rPr lang="en-US" dirty="0" smtClean="0"/>
              <a:t>Forward/Backward Availability Min/Max/</a:t>
            </a:r>
            <a:r>
              <a:rPr lang="en-US" dirty="0" err="1" smtClean="0"/>
              <a:t>Avg</a:t>
            </a:r>
            <a:r>
              <a:rPr lang="en-US" dirty="0" smtClean="0"/>
              <a:t> FLR</a:t>
            </a:r>
          </a:p>
          <a:p>
            <a:r>
              <a:rPr lang="en-US" dirty="0" smtClean="0"/>
              <a:t>Forward/Backward Transmitted/Received Frames</a:t>
            </a:r>
          </a:p>
          <a:p>
            <a:r>
              <a:rPr lang="en-US" dirty="0" smtClean="0"/>
              <a:t>Forward/Backward Min/Max/</a:t>
            </a:r>
            <a:r>
              <a:rPr lang="en-US" dirty="0" err="1" smtClean="0"/>
              <a:t>Avg</a:t>
            </a:r>
            <a:r>
              <a:rPr lang="en-US" dirty="0" smtClean="0"/>
              <a:t> FLR (Frame Loss Ratio)</a:t>
            </a:r>
          </a:p>
          <a:p>
            <a:r>
              <a:rPr lang="en-US" dirty="0" smtClean="0"/>
              <a:t>SOAM PDUs sent/received</a:t>
            </a:r>
            <a:endParaRPr lang="en-US" dirty="0"/>
          </a:p>
        </p:txBody>
      </p:sp>
    </p:spTree>
    <p:extLst>
      <p:ext uri="{BB962C8B-B14F-4D97-AF65-F5344CB8AC3E}">
        <p14:creationId xmlns:p14="http://schemas.microsoft.com/office/powerpoint/2010/main" val="3279974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 Measurement Configuration Entries</a:t>
            </a:r>
            <a:endParaRPr lang="en-US" dirty="0"/>
          </a:p>
        </p:txBody>
      </p:sp>
      <p:sp>
        <p:nvSpPr>
          <p:cNvPr id="3" name="Content Placeholder 2"/>
          <p:cNvSpPr>
            <a:spLocks noGrp="1"/>
          </p:cNvSpPr>
          <p:nvPr>
            <p:ph idx="1"/>
          </p:nvPr>
        </p:nvSpPr>
        <p:spPr>
          <a:xfrm>
            <a:off x="457200" y="1143000"/>
            <a:ext cx="8489244" cy="4790535"/>
          </a:xfrm>
        </p:spPr>
        <p:txBody>
          <a:bodyPr/>
          <a:lstStyle/>
          <a:p>
            <a:r>
              <a:rPr lang="en-US" sz="2400" dirty="0" smtClean="0">
                <a:latin typeface="+mj-lt"/>
              </a:rPr>
              <a:t>The </a:t>
            </a:r>
            <a:r>
              <a:rPr lang="en-US" sz="2400" i="1" dirty="0" err="1" smtClean="0">
                <a:latin typeface="+mj-lt"/>
              </a:rPr>
              <a:t>mefSoamDmCfgTable</a:t>
            </a:r>
            <a:r>
              <a:rPr lang="en-US" sz="2400" dirty="0" smtClean="0">
                <a:latin typeface="+mj-lt"/>
              </a:rPr>
              <a:t> is used to provide the configuration information for the Delay Measurement PM Session</a:t>
            </a:r>
          </a:p>
          <a:p>
            <a:pPr lvl="1"/>
            <a:r>
              <a:rPr lang="en-US" sz="1600" dirty="0" smtClean="0">
                <a:latin typeface="+mj-lt"/>
              </a:rPr>
              <a:t>This table uses the same indexes that the MEP configuration uses</a:t>
            </a:r>
          </a:p>
          <a:p>
            <a:pPr lvl="1"/>
            <a:r>
              <a:rPr lang="en-US" sz="1600" i="1" dirty="0" err="1" smtClean="0">
                <a:latin typeface="+mj-lt"/>
              </a:rPr>
              <a:t>mefSoamDmCfgIndex</a:t>
            </a:r>
            <a:r>
              <a:rPr lang="en-US" sz="1600" dirty="0" smtClean="0">
                <a:latin typeface="+mj-lt"/>
              </a:rPr>
              <a:t> contains </a:t>
            </a:r>
            <a:r>
              <a:rPr lang="en-US" sz="1600" dirty="0"/>
              <a:t>the specific </a:t>
            </a:r>
            <a:r>
              <a:rPr lang="en-US" sz="1600" dirty="0" smtClean="0"/>
              <a:t>DM </a:t>
            </a:r>
            <a:r>
              <a:rPr lang="en-US" sz="1600" dirty="0"/>
              <a:t>session number on a MEP </a:t>
            </a:r>
            <a:endParaRPr lang="en-US" sz="1600" dirty="0" smtClean="0"/>
          </a:p>
          <a:p>
            <a:r>
              <a:rPr lang="en-US" sz="2400" dirty="0" smtClean="0">
                <a:latin typeface="+mj-lt"/>
              </a:rPr>
              <a:t>There are eight categories of DM configuration options</a:t>
            </a:r>
          </a:p>
          <a:p>
            <a:pPr lvl="1"/>
            <a:r>
              <a:rPr lang="en-US" sz="1600" dirty="0">
                <a:latin typeface="+mj-lt"/>
              </a:rPr>
              <a:t>D</a:t>
            </a:r>
            <a:r>
              <a:rPr lang="en-US" sz="1600" dirty="0" smtClean="0">
                <a:latin typeface="+mj-lt"/>
              </a:rPr>
              <a:t>M Session type, version, enable</a:t>
            </a:r>
          </a:p>
          <a:p>
            <a:pPr lvl="1"/>
            <a:r>
              <a:rPr lang="en-US" sz="1600" dirty="0">
                <a:latin typeface="+mj-lt"/>
              </a:rPr>
              <a:t>D</a:t>
            </a:r>
            <a:r>
              <a:rPr lang="en-US" sz="1600" dirty="0" smtClean="0">
                <a:latin typeface="+mj-lt"/>
              </a:rPr>
              <a:t>M Session PDU transmission frequency and Measurement Interval size</a:t>
            </a:r>
          </a:p>
          <a:p>
            <a:pPr lvl="1"/>
            <a:r>
              <a:rPr lang="en-US" sz="1600" dirty="0">
                <a:latin typeface="+mj-lt"/>
              </a:rPr>
              <a:t>D</a:t>
            </a:r>
            <a:r>
              <a:rPr lang="en-US" sz="1600" dirty="0" smtClean="0">
                <a:latin typeface="+mj-lt"/>
              </a:rPr>
              <a:t>M Session PDU composition and length</a:t>
            </a:r>
          </a:p>
          <a:p>
            <a:pPr lvl="1"/>
            <a:r>
              <a:rPr lang="en-US" sz="1600" dirty="0">
                <a:latin typeface="+mj-lt"/>
              </a:rPr>
              <a:t>D</a:t>
            </a:r>
            <a:r>
              <a:rPr lang="en-US" sz="1600" dirty="0" smtClean="0">
                <a:latin typeface="+mj-lt"/>
              </a:rPr>
              <a:t>M Session peer partner selection</a:t>
            </a:r>
          </a:p>
          <a:p>
            <a:pPr lvl="1"/>
            <a:r>
              <a:rPr lang="en-US" sz="1600" dirty="0">
                <a:latin typeface="+mj-lt"/>
              </a:rPr>
              <a:t>D</a:t>
            </a:r>
            <a:r>
              <a:rPr lang="en-US" sz="1600" dirty="0" smtClean="0">
                <a:latin typeface="+mj-lt"/>
              </a:rPr>
              <a:t>M Session start, stop, and repetition selection</a:t>
            </a:r>
          </a:p>
          <a:p>
            <a:pPr lvl="1"/>
            <a:r>
              <a:rPr lang="en-US" sz="1600" dirty="0">
                <a:latin typeface="+mj-lt"/>
              </a:rPr>
              <a:t>D</a:t>
            </a:r>
            <a:r>
              <a:rPr lang="en-US" sz="1600" dirty="0" smtClean="0">
                <a:latin typeface="+mj-lt"/>
              </a:rPr>
              <a:t>M Session status</a:t>
            </a:r>
          </a:p>
          <a:p>
            <a:pPr lvl="1"/>
            <a:r>
              <a:rPr lang="en-US" sz="1600" dirty="0" smtClean="0">
                <a:latin typeface="+mj-lt"/>
              </a:rPr>
              <a:t>DM Session measurement bin configuration</a:t>
            </a:r>
          </a:p>
          <a:p>
            <a:pPr lvl="1"/>
            <a:r>
              <a:rPr lang="en-US" sz="1600" dirty="0">
                <a:latin typeface="+mj-lt"/>
              </a:rPr>
              <a:t>D</a:t>
            </a:r>
            <a:r>
              <a:rPr lang="en-US" sz="1600" dirty="0" smtClean="0">
                <a:latin typeface="+mj-lt"/>
              </a:rPr>
              <a:t>M Session history table clear </a:t>
            </a:r>
          </a:p>
          <a:p>
            <a:pPr marL="0" indent="0">
              <a:buNone/>
            </a:pPr>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p:txBody>
      </p:sp>
    </p:spTree>
    <p:extLst>
      <p:ext uri="{BB962C8B-B14F-4D97-AF65-F5344CB8AC3E}">
        <p14:creationId xmlns:p14="http://schemas.microsoft.com/office/powerpoint/2010/main" val="1948217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marL="350838" indent="-350838" eaLnBrk="1" hangingPunct="1"/>
            <a:r>
              <a:rPr lang="en-US" dirty="0" smtClean="0"/>
              <a:t>	Outline</a:t>
            </a:r>
          </a:p>
        </p:txBody>
      </p:sp>
      <p:sp>
        <p:nvSpPr>
          <p:cNvPr id="7171" name="Content Placeholder 2"/>
          <p:cNvSpPr>
            <a:spLocks noGrp="1"/>
          </p:cNvSpPr>
          <p:nvPr>
            <p:ph idx="1"/>
          </p:nvPr>
        </p:nvSpPr>
        <p:spPr/>
        <p:txBody>
          <a:bodyPr/>
          <a:lstStyle/>
          <a:p>
            <a:r>
              <a:rPr lang="en-US" sz="2800" dirty="0" smtClean="0"/>
              <a:t>Approved MEF  Specifications</a:t>
            </a:r>
          </a:p>
          <a:p>
            <a:r>
              <a:rPr lang="en-US" sz="2800" dirty="0" smtClean="0"/>
              <a:t>This presentation </a:t>
            </a:r>
          </a:p>
          <a:p>
            <a:r>
              <a:rPr lang="en-US" sz="2800" dirty="0" smtClean="0"/>
              <a:t>About this Specification</a:t>
            </a:r>
          </a:p>
          <a:p>
            <a:r>
              <a:rPr lang="en-US" sz="2800" dirty="0" smtClean="0"/>
              <a:t>In Scope / Out of Scope</a:t>
            </a:r>
          </a:p>
          <a:p>
            <a:r>
              <a:rPr lang="en-US" sz="2800" dirty="0" smtClean="0"/>
              <a:t>Terminology, Concepts &amp; Relationship to other standards</a:t>
            </a:r>
          </a:p>
          <a:p>
            <a:r>
              <a:rPr lang="en-US" sz="2800" dirty="0" smtClean="0"/>
              <a:t>Section Review</a:t>
            </a:r>
          </a:p>
          <a:p>
            <a:pPr lvl="1"/>
            <a:r>
              <a:rPr lang="en-US" sz="2400" dirty="0" smtClean="0"/>
              <a:t>Major topics</a:t>
            </a:r>
          </a:p>
          <a:p>
            <a:pPr lvl="2"/>
            <a:r>
              <a:rPr lang="en-US" dirty="0" smtClean="0"/>
              <a:t>Minor topics</a:t>
            </a:r>
          </a:p>
          <a:p>
            <a:r>
              <a:rPr lang="en-US" sz="2800" dirty="0" smtClean="0"/>
              <a:t>Examples/Use Cases</a:t>
            </a:r>
          </a:p>
          <a:p>
            <a:r>
              <a:rPr lang="en-US" sz="2800" dirty="0" smtClean="0"/>
              <a:t>Summary  </a:t>
            </a:r>
          </a:p>
          <a:p>
            <a:pPr eaLnBrk="1" hangingPunct="1"/>
            <a:endParaRPr lang="en-US" sz="2800" dirty="0" smtClean="0"/>
          </a:p>
          <a:p>
            <a:pPr eaLnBrk="1" hangingPunct="1">
              <a:buFontTx/>
              <a:buNone/>
            </a:pPr>
            <a:endParaRPr lang="en-US" sz="2800" dirty="0" smtClean="0"/>
          </a:p>
        </p:txBody>
      </p:sp>
    </p:spTree>
    <p:extLst>
      <p:ext uri="{BB962C8B-B14F-4D97-AF65-F5344CB8AC3E}">
        <p14:creationId xmlns:p14="http://schemas.microsoft.com/office/powerpoint/2010/main" val="328355876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Delay Measurement Bins</a:t>
            </a:r>
            <a:endParaRPr lang="en-US" dirty="0"/>
          </a:p>
        </p:txBody>
      </p:sp>
      <p:sp>
        <p:nvSpPr>
          <p:cNvPr id="3" name="Content Placeholder 2"/>
          <p:cNvSpPr>
            <a:spLocks noGrp="1"/>
          </p:cNvSpPr>
          <p:nvPr>
            <p:ph idx="1"/>
          </p:nvPr>
        </p:nvSpPr>
        <p:spPr/>
        <p:txBody>
          <a:bodyPr/>
          <a:lstStyle/>
          <a:p>
            <a:r>
              <a:rPr lang="en-US" dirty="0" smtClean="0"/>
              <a:t>A Measurement Bin is a counter that stores the number of delay measurements falling within a specified range, during a Measurement Interval.</a:t>
            </a:r>
          </a:p>
          <a:p>
            <a:r>
              <a:rPr lang="en-US" dirty="0" smtClean="0"/>
              <a:t>The configuration information for Measurement Bins is found in</a:t>
            </a:r>
          </a:p>
          <a:p>
            <a:pPr lvl="1"/>
            <a:r>
              <a:rPr lang="en-US" dirty="0" err="1" smtClean="0"/>
              <a:t>mefSoamDmCfgMeasBinTable</a:t>
            </a:r>
            <a:r>
              <a:rPr lang="en-US" dirty="0" smtClean="0"/>
              <a:t> </a:t>
            </a:r>
            <a:endParaRPr lang="en-US" dirty="0"/>
          </a:p>
        </p:txBody>
      </p:sp>
    </p:spTree>
    <p:extLst>
      <p:ext uri="{BB962C8B-B14F-4D97-AF65-F5344CB8AC3E}">
        <p14:creationId xmlns:p14="http://schemas.microsoft.com/office/powerpoint/2010/main" val="4237764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M Statistics Tables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five tables that are used to report measurements</a:t>
            </a:r>
          </a:p>
          <a:p>
            <a:pPr lvl="1"/>
            <a:r>
              <a:rPr lang="en-US" i="1" dirty="0" err="1" smtClean="0"/>
              <a:t>mefSoamDmMeasuredStatsTable</a:t>
            </a:r>
            <a:endParaRPr lang="en-US" i="1" dirty="0" smtClean="0"/>
          </a:p>
          <a:p>
            <a:pPr lvl="2"/>
            <a:r>
              <a:rPr lang="en-US" dirty="0" smtClean="0"/>
              <a:t>Contains the information from that last received SOAM PDU</a:t>
            </a:r>
          </a:p>
          <a:p>
            <a:pPr lvl="1"/>
            <a:r>
              <a:rPr lang="en-US" i="1" dirty="0" err="1"/>
              <a:t>mefSoamDmCurrentStatsTable</a:t>
            </a:r>
            <a:endParaRPr lang="en-US" i="1" dirty="0"/>
          </a:p>
          <a:p>
            <a:pPr lvl="2"/>
            <a:r>
              <a:rPr lang="en-US" dirty="0"/>
              <a:t>Contains the statistic counters for the current measurement interval</a:t>
            </a:r>
          </a:p>
          <a:p>
            <a:pPr lvl="1"/>
            <a:r>
              <a:rPr lang="en-US" i="1" dirty="0" err="1" smtClean="0"/>
              <a:t>mefSoamDmHistoryStatsTable</a:t>
            </a:r>
            <a:endParaRPr lang="en-US" i="1" dirty="0"/>
          </a:p>
          <a:p>
            <a:pPr lvl="2"/>
            <a:r>
              <a:rPr lang="en-US" dirty="0"/>
              <a:t>Contains the history data that is copied from the current statistics table</a:t>
            </a:r>
          </a:p>
          <a:p>
            <a:pPr lvl="1"/>
            <a:r>
              <a:rPr lang="en-US" i="1" dirty="0" err="1" smtClean="0"/>
              <a:t>mefSoamDmCurrentStatsBinsTable</a:t>
            </a:r>
            <a:endParaRPr lang="en-US" i="1" dirty="0"/>
          </a:p>
          <a:p>
            <a:pPr lvl="2"/>
            <a:r>
              <a:rPr lang="en-US" dirty="0"/>
              <a:t>Contains the statistic </a:t>
            </a:r>
            <a:r>
              <a:rPr lang="en-US" dirty="0" smtClean="0"/>
              <a:t>bin counters </a:t>
            </a:r>
            <a:r>
              <a:rPr lang="en-US" dirty="0"/>
              <a:t>for the current measurement interval</a:t>
            </a:r>
          </a:p>
          <a:p>
            <a:pPr lvl="1"/>
            <a:r>
              <a:rPr lang="en-US" i="1" dirty="0" err="1" smtClean="0"/>
              <a:t>mefSoamDmHistoryStatsBinsTable</a:t>
            </a:r>
            <a:endParaRPr lang="en-US" i="1" dirty="0"/>
          </a:p>
          <a:p>
            <a:pPr lvl="2"/>
            <a:r>
              <a:rPr lang="en-US" dirty="0"/>
              <a:t>Contains the history data that is copied from the current statistics </a:t>
            </a:r>
            <a:r>
              <a:rPr lang="en-US" dirty="0" smtClean="0"/>
              <a:t>bin table</a:t>
            </a:r>
            <a:endParaRPr lang="en-US" dirty="0"/>
          </a:p>
          <a:p>
            <a:pPr lvl="1"/>
            <a:endParaRPr lang="en-US" dirty="0" smtClean="0"/>
          </a:p>
          <a:p>
            <a:pPr lvl="1"/>
            <a:endParaRPr lang="en-US" dirty="0"/>
          </a:p>
        </p:txBody>
      </p:sp>
    </p:spTree>
    <p:extLst>
      <p:ext uri="{BB962C8B-B14F-4D97-AF65-F5344CB8AC3E}">
        <p14:creationId xmlns:p14="http://schemas.microsoft.com/office/powerpoint/2010/main" val="4139339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 Measurement Statistics</a:t>
            </a:r>
            <a:endParaRPr lang="en-US" dirty="0"/>
          </a:p>
        </p:txBody>
      </p:sp>
      <p:sp>
        <p:nvSpPr>
          <p:cNvPr id="3" name="Content Placeholder 2"/>
          <p:cNvSpPr>
            <a:spLocks noGrp="1"/>
          </p:cNvSpPr>
          <p:nvPr>
            <p:ph idx="1"/>
          </p:nvPr>
        </p:nvSpPr>
        <p:spPr/>
        <p:txBody>
          <a:bodyPr>
            <a:normAutofit lnSpcReduction="10000"/>
          </a:bodyPr>
          <a:lstStyle/>
          <a:p>
            <a:r>
              <a:rPr lang="en-US" dirty="0" smtClean="0"/>
              <a:t>Start Time</a:t>
            </a:r>
          </a:p>
          <a:p>
            <a:r>
              <a:rPr lang="en-US" dirty="0" smtClean="0"/>
              <a:t>Elapsed Time</a:t>
            </a:r>
          </a:p>
          <a:p>
            <a:r>
              <a:rPr lang="en-US" dirty="0" smtClean="0"/>
              <a:t>Suspect Flag</a:t>
            </a:r>
          </a:p>
          <a:p>
            <a:r>
              <a:rPr lang="en-US" dirty="0" smtClean="0"/>
              <a:t>Frame Delay</a:t>
            </a:r>
          </a:p>
          <a:p>
            <a:pPr lvl="1"/>
            <a:r>
              <a:rPr lang="en-US" dirty="0" err="1" smtClean="0"/>
              <a:t>TwoWay</a:t>
            </a:r>
            <a:r>
              <a:rPr lang="en-US" dirty="0" smtClean="0"/>
              <a:t>/Forward/Backward Min/Max/</a:t>
            </a:r>
            <a:r>
              <a:rPr lang="en-US" dirty="0" err="1" smtClean="0"/>
              <a:t>Avg</a:t>
            </a:r>
            <a:endParaRPr lang="en-US" dirty="0" smtClean="0"/>
          </a:p>
          <a:p>
            <a:r>
              <a:rPr lang="en-US" dirty="0" smtClean="0"/>
              <a:t>IFDV</a:t>
            </a:r>
          </a:p>
          <a:p>
            <a:pPr lvl="1"/>
            <a:r>
              <a:rPr lang="en-US" dirty="0" err="1" smtClean="0"/>
              <a:t>TwoWay</a:t>
            </a:r>
            <a:r>
              <a:rPr lang="en-US" dirty="0" smtClean="0"/>
              <a:t>/Forward/Backward </a:t>
            </a:r>
            <a:r>
              <a:rPr lang="en-US" dirty="0"/>
              <a:t>Min/Max/</a:t>
            </a:r>
            <a:r>
              <a:rPr lang="en-US" dirty="0" err="1"/>
              <a:t>Avg</a:t>
            </a:r>
            <a:endParaRPr lang="en-US" dirty="0"/>
          </a:p>
          <a:p>
            <a:r>
              <a:rPr lang="en-US" dirty="0" smtClean="0"/>
              <a:t>Frame Delay Range</a:t>
            </a:r>
          </a:p>
          <a:p>
            <a:pPr lvl="1"/>
            <a:r>
              <a:rPr lang="en-US" dirty="0" err="1"/>
              <a:t>TwoWay</a:t>
            </a:r>
            <a:r>
              <a:rPr lang="en-US" dirty="0"/>
              <a:t>/Forward/Backward </a:t>
            </a:r>
            <a:r>
              <a:rPr lang="en-US" dirty="0" smtClean="0"/>
              <a:t>Max/</a:t>
            </a:r>
            <a:r>
              <a:rPr lang="en-US" dirty="0" err="1" smtClean="0"/>
              <a:t>Avg</a:t>
            </a:r>
            <a:endParaRPr lang="en-US" dirty="0" smtClean="0"/>
          </a:p>
          <a:p>
            <a:r>
              <a:rPr lang="en-US" dirty="0" smtClean="0"/>
              <a:t>SOAM PDUs sent/received</a:t>
            </a:r>
            <a:endParaRPr lang="en-US" dirty="0"/>
          </a:p>
        </p:txBody>
      </p:sp>
    </p:spTree>
    <p:extLst>
      <p:ext uri="{BB962C8B-B14F-4D97-AF65-F5344CB8AC3E}">
        <p14:creationId xmlns:p14="http://schemas.microsoft.com/office/powerpoint/2010/main" val="2804512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Used to notify the EMS using an SNMP notification when a specific performance parameter does not meet a specified boundary value</a:t>
            </a:r>
          </a:p>
          <a:p>
            <a:r>
              <a:rPr lang="en-US" dirty="0" smtClean="0"/>
              <a:t>Two Threshold configuration tables, one for DM and one for LM</a:t>
            </a:r>
          </a:p>
          <a:p>
            <a:pPr lvl="1"/>
            <a:r>
              <a:rPr lang="en-US" i="1" dirty="0" err="1" smtClean="0"/>
              <a:t>mefSoamDmThresholdCfgTable</a:t>
            </a:r>
            <a:endParaRPr lang="en-US" i="1" dirty="0" smtClean="0"/>
          </a:p>
          <a:p>
            <a:pPr lvl="1"/>
            <a:r>
              <a:rPr lang="en-US" i="1" dirty="0" err="1" smtClean="0"/>
              <a:t>mefSoamLmThresholdCfgTable</a:t>
            </a:r>
            <a:endParaRPr lang="en-US" i="1" dirty="0" smtClean="0"/>
          </a:p>
          <a:p>
            <a:r>
              <a:rPr lang="en-US" dirty="0" smtClean="0"/>
              <a:t>Threshold Above</a:t>
            </a:r>
          </a:p>
          <a:p>
            <a:pPr lvl="1"/>
            <a:r>
              <a:rPr lang="en-US" dirty="0" smtClean="0"/>
              <a:t>Used within a Measurement Interval</a:t>
            </a:r>
          </a:p>
          <a:p>
            <a:r>
              <a:rPr lang="en-US" dirty="0" smtClean="0"/>
              <a:t>Threshold Set/Clear</a:t>
            </a:r>
          </a:p>
          <a:p>
            <a:pPr lvl="1"/>
            <a:r>
              <a:rPr lang="en-US" dirty="0" smtClean="0"/>
              <a:t>Uses information from the current and previous Measurement Interval</a:t>
            </a:r>
            <a:endParaRPr lang="en-US" dirty="0"/>
          </a:p>
        </p:txBody>
      </p:sp>
    </p:spTree>
    <p:extLst>
      <p:ext uri="{BB962C8B-B14F-4D97-AF65-F5344CB8AC3E}">
        <p14:creationId xmlns:p14="http://schemas.microsoft.com/office/powerpoint/2010/main" val="1844262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Thresholds</a:t>
            </a:r>
            <a:endParaRPr lang="en-US" dirty="0"/>
          </a:p>
        </p:txBody>
      </p:sp>
      <p:sp>
        <p:nvSpPr>
          <p:cNvPr id="4" name="Content Placeholder 3"/>
          <p:cNvSpPr>
            <a:spLocks noGrp="1"/>
          </p:cNvSpPr>
          <p:nvPr>
            <p:ph idx="1"/>
          </p:nvPr>
        </p:nvSpPr>
        <p:spPr/>
        <p:txBody>
          <a:bodyPr>
            <a:normAutofit fontScale="70000" lnSpcReduction="20000"/>
          </a:bodyPr>
          <a:lstStyle/>
          <a:p>
            <a:r>
              <a:rPr lang="en-US" dirty="0" smtClean="0"/>
              <a:t>FLR</a:t>
            </a:r>
          </a:p>
          <a:p>
            <a:pPr lvl="1"/>
            <a:r>
              <a:rPr lang="en-US" dirty="0" smtClean="0"/>
              <a:t>Measured/Max/</a:t>
            </a:r>
            <a:r>
              <a:rPr lang="en-US" dirty="0" err="1" smtClean="0"/>
              <a:t>Avg</a:t>
            </a:r>
            <a:r>
              <a:rPr lang="en-US" dirty="0" smtClean="0"/>
              <a:t>, Forward/Backward</a:t>
            </a:r>
          </a:p>
          <a:p>
            <a:r>
              <a:rPr lang="en-US" dirty="0" smtClean="0"/>
              <a:t>Consecutive High Loss</a:t>
            </a:r>
          </a:p>
          <a:p>
            <a:pPr lvl="1"/>
            <a:r>
              <a:rPr lang="en-US" dirty="0" smtClean="0"/>
              <a:t>Forward/Backward</a:t>
            </a:r>
          </a:p>
          <a:p>
            <a:r>
              <a:rPr lang="en-US" dirty="0" smtClean="0"/>
              <a:t>High Loss</a:t>
            </a:r>
          </a:p>
          <a:p>
            <a:pPr lvl="1"/>
            <a:r>
              <a:rPr lang="en-US" dirty="0" smtClean="0"/>
              <a:t>Forward/Backward</a:t>
            </a:r>
          </a:p>
          <a:p>
            <a:r>
              <a:rPr lang="en-US" dirty="0" smtClean="0"/>
              <a:t>Unavailable Count</a:t>
            </a:r>
          </a:p>
          <a:p>
            <a:pPr lvl="1"/>
            <a:r>
              <a:rPr lang="en-US" dirty="0" smtClean="0"/>
              <a:t>Forward/Backward</a:t>
            </a:r>
          </a:p>
          <a:p>
            <a:r>
              <a:rPr lang="en-US" dirty="0" smtClean="0"/>
              <a:t>Availability Ratio</a:t>
            </a:r>
          </a:p>
          <a:p>
            <a:pPr lvl="1"/>
            <a:r>
              <a:rPr lang="en-US" dirty="0" smtClean="0"/>
              <a:t>Forward/Backward</a:t>
            </a:r>
          </a:p>
          <a:p>
            <a:r>
              <a:rPr lang="en-US" dirty="0" smtClean="0"/>
              <a:t>Frame Delay</a:t>
            </a:r>
          </a:p>
          <a:p>
            <a:pPr lvl="1"/>
            <a:r>
              <a:rPr lang="en-US" dirty="0" smtClean="0"/>
              <a:t>Two-Way/Forward/Backward, Measured/Max/</a:t>
            </a:r>
            <a:r>
              <a:rPr lang="en-US" dirty="0" err="1" smtClean="0"/>
              <a:t>Avg</a:t>
            </a:r>
            <a:r>
              <a:rPr lang="en-US" dirty="0" smtClean="0"/>
              <a:t> </a:t>
            </a:r>
          </a:p>
          <a:p>
            <a:r>
              <a:rPr lang="en-US" dirty="0" smtClean="0"/>
              <a:t>IFDV</a:t>
            </a:r>
          </a:p>
          <a:p>
            <a:pPr lvl="1"/>
            <a:r>
              <a:rPr lang="en-US" dirty="0"/>
              <a:t>Two-Way/Forward/Backward, Measured/Max/</a:t>
            </a:r>
            <a:r>
              <a:rPr lang="en-US" dirty="0" err="1"/>
              <a:t>Avg</a:t>
            </a:r>
            <a:r>
              <a:rPr lang="en-US" dirty="0"/>
              <a:t> </a:t>
            </a:r>
          </a:p>
          <a:p>
            <a:r>
              <a:rPr lang="en-US" dirty="0" smtClean="0"/>
              <a:t>Frame Delay Range</a:t>
            </a:r>
          </a:p>
          <a:p>
            <a:pPr lvl="1"/>
            <a:r>
              <a:rPr lang="en-US" dirty="0"/>
              <a:t>Two-Way/Forward/Backward, </a:t>
            </a:r>
            <a:r>
              <a:rPr lang="en-US" dirty="0" smtClean="0"/>
              <a:t>Max/</a:t>
            </a:r>
            <a:r>
              <a:rPr lang="en-US" dirty="0" err="1" smtClean="0"/>
              <a:t>Avg</a:t>
            </a:r>
            <a:r>
              <a:rPr lang="en-US" dirty="0" smtClean="0"/>
              <a:t> </a:t>
            </a:r>
            <a:endParaRPr lang="en-US" dirty="0"/>
          </a:p>
          <a:p>
            <a:endParaRPr lang="en-US" dirty="0"/>
          </a:p>
        </p:txBody>
      </p:sp>
    </p:spTree>
    <p:extLst>
      <p:ext uri="{BB962C8B-B14F-4D97-AF65-F5344CB8AC3E}">
        <p14:creationId xmlns:p14="http://schemas.microsoft.com/office/powerpoint/2010/main" val="3449081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There are a number of Notifications (TRAPS) that are defined to notify the EMS of various situations</a:t>
            </a:r>
          </a:p>
          <a:p>
            <a:pPr lvl="1"/>
            <a:r>
              <a:rPr lang="en-US" i="1" dirty="0" err="1" smtClean="0"/>
              <a:t>mefSoamAvailabilityChangeAlarm</a:t>
            </a:r>
            <a:endParaRPr lang="en-US" i="1" dirty="0" smtClean="0"/>
          </a:p>
          <a:p>
            <a:pPr lvl="2"/>
            <a:r>
              <a:rPr lang="en-US" dirty="0"/>
              <a:t>S</a:t>
            </a:r>
            <a:r>
              <a:rPr lang="en-US" dirty="0" smtClean="0"/>
              <a:t>ent </a:t>
            </a:r>
            <a:r>
              <a:rPr lang="en-US" dirty="0"/>
              <a:t>when the state </a:t>
            </a:r>
            <a:r>
              <a:rPr lang="en-US" dirty="0" smtClean="0"/>
              <a:t>of </a:t>
            </a:r>
            <a:r>
              <a:rPr lang="en-US" i="1" dirty="0" err="1" smtClean="0"/>
              <a:t>mefSoamLmMeasuredStatsAvailForwardStatus</a:t>
            </a:r>
            <a:r>
              <a:rPr lang="en-US" dirty="0" smtClean="0"/>
              <a:t> or </a:t>
            </a:r>
            <a:r>
              <a:rPr lang="en-US" i="1" dirty="0" err="1" smtClean="0"/>
              <a:t>mefSoamLmMeasuredStatsAvailBackwardStatus</a:t>
            </a:r>
            <a:r>
              <a:rPr lang="en-US" dirty="0" smtClean="0"/>
              <a:t> changes</a:t>
            </a:r>
          </a:p>
          <a:p>
            <a:pPr lvl="1"/>
            <a:r>
              <a:rPr lang="en-US" i="1" dirty="0" err="1" smtClean="0"/>
              <a:t>mefSoamLmSessionStartStopAlarm</a:t>
            </a:r>
            <a:endParaRPr lang="en-US" i="1" dirty="0" smtClean="0"/>
          </a:p>
          <a:p>
            <a:pPr lvl="2"/>
            <a:r>
              <a:rPr lang="en-US" dirty="0"/>
              <a:t>sent when the state </a:t>
            </a:r>
            <a:r>
              <a:rPr lang="en-US" dirty="0" smtClean="0"/>
              <a:t>of </a:t>
            </a:r>
            <a:r>
              <a:rPr lang="en-US" i="1" dirty="0" err="1" smtClean="0"/>
              <a:t>mefSoamLmCfgSessionStatus</a:t>
            </a:r>
            <a:r>
              <a:rPr lang="en-US" dirty="0" smtClean="0"/>
              <a:t> changes</a:t>
            </a:r>
          </a:p>
          <a:p>
            <a:pPr lvl="1"/>
            <a:r>
              <a:rPr lang="en-US" i="1" dirty="0" err="1" smtClean="0"/>
              <a:t>mefSoamDmSessionStartStopAlarm</a:t>
            </a:r>
            <a:endParaRPr lang="en-US" i="1" dirty="0" smtClean="0"/>
          </a:p>
          <a:p>
            <a:pPr lvl="2"/>
            <a:r>
              <a:rPr lang="en-US" dirty="0"/>
              <a:t>sent when the state </a:t>
            </a:r>
            <a:r>
              <a:rPr lang="en-US" dirty="0" smtClean="0"/>
              <a:t>of </a:t>
            </a:r>
            <a:r>
              <a:rPr lang="en-US" i="1" dirty="0" err="1" smtClean="0"/>
              <a:t>mefSoamDmCfgSessionStatus</a:t>
            </a:r>
            <a:r>
              <a:rPr lang="en-US" i="1" dirty="0" smtClean="0"/>
              <a:t> </a:t>
            </a:r>
            <a:r>
              <a:rPr lang="en-US" dirty="0" smtClean="0"/>
              <a:t>changes</a:t>
            </a:r>
          </a:p>
          <a:p>
            <a:pPr lvl="1"/>
            <a:r>
              <a:rPr lang="en-US" dirty="0" err="1" smtClean="0"/>
              <a:t>mefSoamPmThresholdCrossingAlarm</a:t>
            </a:r>
            <a:endParaRPr lang="en-US" dirty="0" smtClean="0"/>
          </a:p>
          <a:p>
            <a:pPr lvl="2"/>
            <a:r>
              <a:rPr lang="en-US" dirty="0"/>
              <a:t>sent if </a:t>
            </a:r>
            <a:r>
              <a:rPr lang="en-US" dirty="0" smtClean="0"/>
              <a:t>the a threshold crossing condition is </a:t>
            </a:r>
            <a:r>
              <a:rPr lang="en-US" dirty="0"/>
              <a:t>met for a particular </a:t>
            </a:r>
            <a:r>
              <a:rPr lang="en-US" dirty="0" smtClean="0"/>
              <a:t>type</a:t>
            </a:r>
            <a:endParaRPr lang="en-US" dirty="0"/>
          </a:p>
          <a:p>
            <a:pPr lvl="1"/>
            <a:endParaRPr lang="en-US" dirty="0"/>
          </a:p>
        </p:txBody>
      </p:sp>
    </p:spTree>
    <p:extLst>
      <p:ext uri="{BB962C8B-B14F-4D97-AF65-F5344CB8AC3E}">
        <p14:creationId xmlns:p14="http://schemas.microsoft.com/office/powerpoint/2010/main" val="3685049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685800"/>
          </a:xfrm>
        </p:spPr>
        <p:txBody>
          <a:bodyPr>
            <a:normAutofit fontScale="90000"/>
          </a:bodyPr>
          <a:lstStyle/>
          <a:p>
            <a:pPr marL="347663" eaLnBrk="1" hangingPunct="1"/>
            <a:r>
              <a:rPr lang="en-US" dirty="0" smtClean="0"/>
              <a:t>Summary MEF 36</a:t>
            </a:r>
          </a:p>
        </p:txBody>
      </p:sp>
      <p:sp>
        <p:nvSpPr>
          <p:cNvPr id="51203" name="Rectangle 3"/>
          <p:cNvSpPr>
            <a:spLocks noGrp="1" noChangeArrowheads="1"/>
          </p:cNvSpPr>
          <p:nvPr>
            <p:ph type="body" idx="4294967295"/>
          </p:nvPr>
        </p:nvSpPr>
        <p:spPr>
          <a:xfrm>
            <a:off x="685800" y="914400"/>
            <a:ext cx="8458200" cy="5181600"/>
          </a:xfrm>
        </p:spPr>
        <p:txBody>
          <a:bodyPr>
            <a:normAutofit/>
          </a:bodyPr>
          <a:lstStyle/>
          <a:p>
            <a:pPr eaLnBrk="1" hangingPunct="1">
              <a:lnSpc>
                <a:spcPct val="90000"/>
              </a:lnSpc>
              <a:spcBef>
                <a:spcPct val="0"/>
              </a:spcBef>
              <a:spcAft>
                <a:spcPts val="600"/>
              </a:spcAft>
            </a:pPr>
            <a:r>
              <a:rPr lang="en-US" sz="3200" dirty="0" smtClean="0"/>
              <a:t>MEF 36 defines the managed objects for using an SNMP management interface for the MEF 35 Service OAM Performance Monitoring protocol</a:t>
            </a:r>
          </a:p>
          <a:p>
            <a:pPr eaLnBrk="1" hangingPunct="1">
              <a:lnSpc>
                <a:spcPct val="90000"/>
              </a:lnSpc>
              <a:spcBef>
                <a:spcPct val="0"/>
              </a:spcBef>
              <a:spcAft>
                <a:spcPts val="600"/>
              </a:spcAft>
            </a:pPr>
            <a:r>
              <a:rPr lang="en-US" dirty="0" smtClean="0"/>
              <a:t>MEF 36 enables MEF equipment providers to provide a standardized management interface for the SOAM Performance Monitoring functions:</a:t>
            </a:r>
          </a:p>
          <a:p>
            <a:pPr lvl="1">
              <a:lnSpc>
                <a:spcPct val="90000"/>
              </a:lnSpc>
              <a:spcBef>
                <a:spcPct val="0"/>
              </a:spcBef>
              <a:spcAft>
                <a:spcPts val="600"/>
              </a:spcAft>
            </a:pPr>
            <a:r>
              <a:rPr lang="en-US" sz="2800" dirty="0" smtClean="0"/>
              <a:t>Loss Measurement</a:t>
            </a:r>
          </a:p>
          <a:p>
            <a:pPr lvl="1">
              <a:lnSpc>
                <a:spcPct val="90000"/>
              </a:lnSpc>
              <a:spcBef>
                <a:spcPct val="0"/>
              </a:spcBef>
              <a:spcAft>
                <a:spcPts val="600"/>
              </a:spcAft>
            </a:pPr>
            <a:r>
              <a:rPr lang="en-US" dirty="0" smtClean="0"/>
              <a:t>Delay Measurement</a:t>
            </a:r>
          </a:p>
          <a:p>
            <a:pPr lvl="1">
              <a:lnSpc>
                <a:spcPct val="90000"/>
              </a:lnSpc>
              <a:spcBef>
                <a:spcPct val="0"/>
              </a:spcBef>
              <a:spcAft>
                <a:spcPts val="600"/>
              </a:spcAft>
            </a:pPr>
            <a:r>
              <a:rPr lang="en-US" sz="2800" dirty="0" smtClean="0"/>
              <a:t>Threshold Crossing Alerts</a:t>
            </a:r>
          </a:p>
          <a:p>
            <a:pPr lvl="1" eaLnBrk="1" hangingPunct="1">
              <a:lnSpc>
                <a:spcPct val="90000"/>
              </a:lnSpc>
              <a:buFontTx/>
              <a:buNone/>
            </a:pPr>
            <a:endParaRPr lang="en-US" sz="2000" dirty="0" smtClean="0">
              <a:solidFill>
                <a:srgbClr val="4D4D4D"/>
              </a:solidFill>
            </a:endParaRPr>
          </a:p>
        </p:txBody>
      </p:sp>
    </p:spTree>
    <p:extLst>
      <p:ext uri="{BB962C8B-B14F-4D97-AF65-F5344CB8AC3E}">
        <p14:creationId xmlns:p14="http://schemas.microsoft.com/office/powerpoint/2010/main" val="78899218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Final Word</a:t>
            </a:r>
          </a:p>
        </p:txBody>
      </p:sp>
      <p:sp>
        <p:nvSpPr>
          <p:cNvPr id="16387" name="Rectangle 3"/>
          <p:cNvSpPr>
            <a:spLocks noGrp="1" noChangeArrowheads="1"/>
          </p:cNvSpPr>
          <p:nvPr>
            <p:ph idx="1"/>
          </p:nvPr>
        </p:nvSpPr>
        <p:spPr>
          <a:xfrm>
            <a:off x="592347" y="1081176"/>
            <a:ext cx="8153400" cy="5080043"/>
          </a:xfrm>
        </p:spPr>
        <p:txBody>
          <a:bodyPr>
            <a:normAutofit fontScale="85000" lnSpcReduction="20000"/>
          </a:bodyPr>
          <a:lstStyle/>
          <a:p>
            <a:r>
              <a:rPr lang="en-US" dirty="0" smtClean="0"/>
              <a:t>Service OAM </a:t>
            </a:r>
            <a:r>
              <a:rPr lang="en-US" sz="2400" dirty="0" smtClean="0"/>
              <a:t> </a:t>
            </a:r>
          </a:p>
          <a:p>
            <a:pPr lvl="1"/>
            <a:r>
              <a:rPr lang="en-US" dirty="0" smtClean="0"/>
              <a:t>In the context of MEF 31, data models (MIBs) are defined that support </a:t>
            </a:r>
            <a:r>
              <a:rPr lang="en-US" u="sng" dirty="0" smtClean="0"/>
              <a:t>service-level</a:t>
            </a:r>
            <a:r>
              <a:rPr lang="en-US" dirty="0" smtClean="0"/>
              <a:t> OAM in MENs </a:t>
            </a:r>
          </a:p>
          <a:p>
            <a:pPr>
              <a:spcBef>
                <a:spcPct val="0"/>
              </a:spcBef>
              <a:spcAft>
                <a:spcPct val="25000"/>
              </a:spcAft>
            </a:pPr>
            <a:r>
              <a:rPr lang="en-US" dirty="0" smtClean="0"/>
              <a:t>Next Actions (For Further Information)</a:t>
            </a:r>
          </a:p>
          <a:p>
            <a:pPr lvl="1">
              <a:spcBef>
                <a:spcPct val="0"/>
              </a:spcBef>
              <a:spcAft>
                <a:spcPct val="25000"/>
              </a:spcAft>
            </a:pPr>
            <a:r>
              <a:rPr lang="en-US" dirty="0" smtClean="0"/>
              <a:t>Read the full MEF 35 Performance Monitoring Implementation Agreement specification</a:t>
            </a:r>
          </a:p>
          <a:p>
            <a:pPr lvl="1">
              <a:spcBef>
                <a:spcPct val="0"/>
              </a:spcBef>
              <a:spcAft>
                <a:spcPct val="25000"/>
              </a:spcAft>
            </a:pPr>
            <a:r>
              <a:rPr lang="en-US" dirty="0" smtClean="0"/>
              <a:t>Read the full MEF 36 specification</a:t>
            </a:r>
          </a:p>
          <a:p>
            <a:pPr lvl="1">
              <a:spcBef>
                <a:spcPct val="0"/>
              </a:spcBef>
              <a:spcAft>
                <a:spcPct val="25000"/>
              </a:spcAft>
            </a:pPr>
            <a:r>
              <a:rPr lang="en-US" dirty="0" smtClean="0"/>
              <a:t>Read the full MEF 30 Fault Management Implementation Agreement specification</a:t>
            </a:r>
          </a:p>
          <a:p>
            <a:pPr lvl="1">
              <a:spcBef>
                <a:spcPct val="0"/>
              </a:spcBef>
              <a:spcAft>
                <a:spcPct val="25000"/>
              </a:spcAft>
            </a:pPr>
            <a:r>
              <a:rPr lang="en-US" dirty="0" smtClean="0"/>
              <a:t>Read the full MEF 31 and MEF 31.0.1 specifications (note, review of  MEF 17, MEF 7.1 and MEF 15 may also be helpful)</a:t>
            </a:r>
          </a:p>
          <a:p>
            <a:pPr lvl="1">
              <a:spcBef>
                <a:spcPct val="0"/>
              </a:spcBef>
              <a:spcAft>
                <a:spcPct val="25000"/>
              </a:spcAft>
            </a:pPr>
            <a:r>
              <a:rPr lang="en-US" dirty="0" smtClean="0"/>
              <a:t>Understand the principal service OAM components and capabilities</a:t>
            </a:r>
          </a:p>
        </p:txBody>
      </p:sp>
    </p:spTree>
    <p:extLst>
      <p:ext uri="{BB962C8B-B14F-4D97-AF65-F5344CB8AC3E}">
        <p14:creationId xmlns:p14="http://schemas.microsoft.com/office/powerpoint/2010/main" val="1254368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normAutofit/>
          </a:bodyPr>
          <a:lstStyle/>
          <a:p>
            <a:r>
              <a:rPr lang="en-US" sz="4000" dirty="0" smtClean="0"/>
              <a:t>For Full Details …</a:t>
            </a:r>
          </a:p>
        </p:txBody>
      </p:sp>
      <p:sp>
        <p:nvSpPr>
          <p:cNvPr id="17411" name="Text Box 61"/>
          <p:cNvSpPr txBox="1">
            <a:spLocks noChangeArrowheads="1"/>
          </p:cNvSpPr>
          <p:nvPr/>
        </p:nvSpPr>
        <p:spPr bwMode="auto">
          <a:xfrm>
            <a:off x="625460" y="1455730"/>
            <a:ext cx="3870645" cy="1477328"/>
          </a:xfrm>
          <a:prstGeom prst="rect">
            <a:avLst/>
          </a:prstGeom>
          <a:noFill/>
          <a:ln w="9525">
            <a:noFill/>
            <a:miter lim="800000"/>
            <a:headEnd/>
            <a:tailEnd/>
          </a:ln>
        </p:spPr>
        <p:txBody>
          <a:bodyPr wrap="square">
            <a:spAutoFit/>
          </a:bodyPr>
          <a:lstStyle/>
          <a:p>
            <a:pPr algn="l">
              <a:spcBef>
                <a:spcPct val="50000"/>
              </a:spcBef>
            </a:pPr>
            <a:r>
              <a:rPr lang="en-US" b="1" dirty="0"/>
              <a:t>Please visit </a:t>
            </a:r>
            <a:r>
              <a:rPr lang="en-US" b="1" dirty="0" smtClean="0">
                <a:hlinkClick r:id="rId3"/>
              </a:rPr>
              <a:t>www.metroethernetforum.org</a:t>
            </a:r>
            <a:r>
              <a:rPr lang="en-US" b="1" dirty="0" smtClean="0"/>
              <a:t> </a:t>
            </a:r>
            <a:br>
              <a:rPr lang="en-US" b="1" dirty="0" smtClean="0"/>
            </a:br>
            <a:r>
              <a:rPr lang="en-US" b="1" dirty="0" smtClean="0"/>
              <a:t>Select Information Center on Left Navigation to </a:t>
            </a:r>
            <a:r>
              <a:rPr lang="en-US" b="1" dirty="0"/>
              <a:t>access the full </a:t>
            </a:r>
            <a:r>
              <a:rPr lang="en-US" b="1" dirty="0" smtClean="0"/>
              <a:t>specification and extracted MIB files</a:t>
            </a:r>
            <a:endParaRPr lang="en-US" b="1" dirty="0"/>
          </a:p>
        </p:txBody>
      </p:sp>
      <p:sp>
        <p:nvSpPr>
          <p:cNvPr id="70" name="Rounded Rectangle 69"/>
          <p:cNvSpPr/>
          <p:nvPr/>
        </p:nvSpPr>
        <p:spPr>
          <a:xfrm>
            <a:off x="4799685" y="1531625"/>
            <a:ext cx="3870644" cy="2578537"/>
          </a:xfrm>
          <a:prstGeom prst="roundRect">
            <a:avLst>
              <a:gd name="adj" fmla="val 6884"/>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71" name="Group 144"/>
          <p:cNvGrpSpPr/>
          <p:nvPr/>
        </p:nvGrpSpPr>
        <p:grpSpPr>
          <a:xfrm>
            <a:off x="5027370" y="2290575"/>
            <a:ext cx="3326779" cy="1667797"/>
            <a:chOff x="2097459" y="4215922"/>
            <a:chExt cx="3930828" cy="1970622"/>
          </a:xfrm>
        </p:grpSpPr>
        <p:pic>
          <p:nvPicPr>
            <p:cNvPr id="72" name="Picture 12" descr="s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9160" y="4263845"/>
              <a:ext cx="533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3" descr="Large Enterpri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7459" y="4393036"/>
              <a:ext cx="577166" cy="86523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6" descr="cloud2"/>
            <p:cNvPicPr>
              <a:picLocks noChangeAspect="1" noChangeArrowheads="1"/>
            </p:cNvPicPr>
            <p:nvPr/>
          </p:nvPicPr>
          <p:blipFill>
            <a:blip r:embed="rId6" cstate="print"/>
            <a:srcRect/>
            <a:stretch>
              <a:fillRect/>
            </a:stretch>
          </p:blipFill>
          <p:spPr bwMode="auto">
            <a:xfrm>
              <a:off x="2598730" y="4263845"/>
              <a:ext cx="2968479" cy="1695704"/>
            </a:xfrm>
            <a:prstGeom prst="rect">
              <a:avLst/>
            </a:prstGeom>
            <a:ln>
              <a:noFill/>
            </a:ln>
            <a:effectLst>
              <a:outerShdw blurRad="50800" dist="38100" dir="2700000" algn="tl" rotWithShape="0">
                <a:prstClr val="black">
                  <a:alpha val="40000"/>
                </a:prstClr>
              </a:outerShdw>
            </a:effectLst>
          </p:spPr>
        </p:pic>
        <p:sp>
          <p:nvSpPr>
            <p:cNvPr id="75" name="Line 17"/>
            <p:cNvSpPr>
              <a:spLocks noChangeShapeType="1"/>
            </p:cNvSpPr>
            <p:nvPr/>
          </p:nvSpPr>
          <p:spPr bwMode="auto">
            <a:xfrm flipV="1">
              <a:off x="3208525" y="4728858"/>
              <a:ext cx="1447800" cy="5334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76" name="Picture 21" descr="Medium Enterpris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6515" y="5326375"/>
              <a:ext cx="671772" cy="62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Line 22"/>
            <p:cNvSpPr>
              <a:spLocks noChangeShapeType="1"/>
            </p:cNvSpPr>
            <p:nvPr/>
          </p:nvSpPr>
          <p:spPr bwMode="auto">
            <a:xfrm>
              <a:off x="3208525" y="5262258"/>
              <a:ext cx="1524000" cy="3048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78" name="Picture 23" descr="Remote DSL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9160" y="5554060"/>
              <a:ext cx="4572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 Box 24"/>
            <p:cNvSpPr txBox="1">
              <a:spLocks noChangeArrowheads="1"/>
            </p:cNvSpPr>
            <p:nvPr/>
          </p:nvSpPr>
          <p:spPr bwMode="auto">
            <a:xfrm>
              <a:off x="3619500" y="5098690"/>
              <a:ext cx="1828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nSpc>
                  <a:spcPct val="80000"/>
                </a:lnSpc>
              </a:pPr>
              <a:r>
                <a:rPr lang="en-US" sz="1000" dirty="0">
                  <a:latin typeface="+mn-lt"/>
                </a:rPr>
                <a:t>Carrier Ethernet Network</a:t>
              </a:r>
            </a:p>
          </p:txBody>
        </p:sp>
        <p:pic>
          <p:nvPicPr>
            <p:cNvPr id="80" name="Picture 25" descr="Remote DSL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9285" y="4945676"/>
              <a:ext cx="4572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9" descr="Remote DSLA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85610" y="4567425"/>
              <a:ext cx="533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32" descr="Router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62725" y="5401602"/>
              <a:ext cx="615065" cy="39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17"/>
            <p:cNvSpPr>
              <a:spLocks noChangeArrowheads="1"/>
            </p:cNvSpPr>
            <p:nvPr/>
          </p:nvSpPr>
          <p:spPr bwMode="auto">
            <a:xfrm>
              <a:off x="4866982" y="4215922"/>
              <a:ext cx="354227" cy="177114"/>
            </a:xfrm>
            <a:prstGeom prst="rect">
              <a:avLst/>
            </a:prstGeom>
            <a:noFill/>
            <a:ln w="9525" algn="ctr">
              <a:noFill/>
              <a:miter lim="800000"/>
              <a:headEnd/>
              <a:tailEnd/>
            </a:ln>
            <a:effectLst/>
          </p:spPr>
          <p:txBody>
            <a:bodyPr wrap="none" anchor="ctr"/>
            <a:lstStyle/>
            <a:p>
              <a:pPr algn="ctr">
                <a:defRPr/>
              </a:pPr>
              <a:r>
                <a:rPr lang="en-US" sz="1000" b="1" dirty="0"/>
                <a:t>UNI</a:t>
              </a:r>
            </a:p>
          </p:txBody>
        </p:sp>
        <p:sp>
          <p:nvSpPr>
            <p:cNvPr id="84" name="Rectangle 17"/>
            <p:cNvSpPr>
              <a:spLocks noChangeArrowheads="1"/>
            </p:cNvSpPr>
            <p:nvPr/>
          </p:nvSpPr>
          <p:spPr bwMode="auto">
            <a:xfrm>
              <a:off x="5137400" y="6009430"/>
              <a:ext cx="354227" cy="177114"/>
            </a:xfrm>
            <a:prstGeom prst="rect">
              <a:avLst/>
            </a:prstGeom>
            <a:noFill/>
            <a:ln w="9525" algn="ctr">
              <a:noFill/>
              <a:miter lim="800000"/>
              <a:headEnd/>
              <a:tailEnd/>
            </a:ln>
            <a:effectLst/>
          </p:spPr>
          <p:txBody>
            <a:bodyPr wrap="none" anchor="ctr"/>
            <a:lstStyle/>
            <a:p>
              <a:pPr algn="ctr">
                <a:defRPr/>
              </a:pPr>
              <a:r>
                <a:rPr lang="en-US" sz="1000" b="1" dirty="0"/>
                <a:t>UNI</a:t>
              </a:r>
            </a:p>
          </p:txBody>
        </p:sp>
        <p:sp>
          <p:nvSpPr>
            <p:cNvPr id="85" name="Rectangle 30"/>
            <p:cNvSpPr>
              <a:spLocks noChangeArrowheads="1"/>
            </p:cNvSpPr>
            <p:nvPr/>
          </p:nvSpPr>
          <p:spPr bwMode="auto">
            <a:xfrm>
              <a:off x="2405180" y="5297228"/>
              <a:ext cx="263525" cy="122237"/>
            </a:xfrm>
            <a:prstGeom prst="rect">
              <a:avLst/>
            </a:prstGeom>
            <a:noFill/>
            <a:ln>
              <a:noFill/>
            </a:ln>
            <a:effectLst/>
          </p:spPr>
          <p:txBody>
            <a:bodyPr wrap="none" anchor="ctr"/>
            <a:lstStyle/>
            <a:p>
              <a:pPr algn="ctr">
                <a:defRPr/>
              </a:pPr>
              <a:r>
                <a:rPr lang="en-US" sz="1000" b="1" dirty="0"/>
                <a:t>CE</a:t>
              </a:r>
            </a:p>
          </p:txBody>
        </p:sp>
        <p:sp>
          <p:nvSpPr>
            <p:cNvPr id="86" name="Rectangle 30"/>
            <p:cNvSpPr>
              <a:spLocks noChangeArrowheads="1"/>
            </p:cNvSpPr>
            <p:nvPr/>
          </p:nvSpPr>
          <p:spPr bwMode="auto">
            <a:xfrm>
              <a:off x="5372595" y="5879315"/>
              <a:ext cx="263525" cy="122237"/>
            </a:xfrm>
            <a:prstGeom prst="rect">
              <a:avLst/>
            </a:prstGeom>
            <a:noFill/>
            <a:ln>
              <a:noFill/>
            </a:ln>
            <a:effectLst/>
          </p:spPr>
          <p:txBody>
            <a:bodyPr wrap="none" anchor="ctr"/>
            <a:lstStyle/>
            <a:p>
              <a:pPr algn="ctr">
                <a:defRPr/>
              </a:pPr>
              <a:r>
                <a:rPr lang="en-US" sz="1000" b="1" dirty="0"/>
                <a:t>CE</a:t>
              </a:r>
            </a:p>
          </p:txBody>
        </p:sp>
        <p:sp>
          <p:nvSpPr>
            <p:cNvPr id="87" name="Rectangle 30"/>
            <p:cNvSpPr>
              <a:spLocks noChangeArrowheads="1"/>
            </p:cNvSpPr>
            <p:nvPr/>
          </p:nvSpPr>
          <p:spPr bwMode="auto">
            <a:xfrm>
              <a:off x="5426840" y="4869275"/>
              <a:ext cx="263525" cy="122237"/>
            </a:xfrm>
            <a:prstGeom prst="rect">
              <a:avLst/>
            </a:prstGeom>
            <a:noFill/>
            <a:ln>
              <a:noFill/>
            </a:ln>
            <a:effectLst/>
          </p:spPr>
          <p:txBody>
            <a:bodyPr wrap="none" anchor="ctr"/>
            <a:lstStyle/>
            <a:p>
              <a:pPr algn="ctr">
                <a:defRPr/>
              </a:pPr>
              <a:r>
                <a:rPr lang="en-US" sz="1000" b="1" dirty="0"/>
                <a:t>CE</a:t>
              </a:r>
            </a:p>
          </p:txBody>
        </p:sp>
        <p:sp>
          <p:nvSpPr>
            <p:cNvPr id="88" name="Line 22"/>
            <p:cNvSpPr>
              <a:spLocks noChangeShapeType="1"/>
            </p:cNvSpPr>
            <p:nvPr/>
          </p:nvSpPr>
          <p:spPr bwMode="auto">
            <a:xfrm>
              <a:off x="3205890" y="5326375"/>
              <a:ext cx="1524000" cy="3048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9" name="Line 17"/>
            <p:cNvSpPr>
              <a:spLocks noChangeShapeType="1"/>
            </p:cNvSpPr>
            <p:nvPr/>
          </p:nvSpPr>
          <p:spPr bwMode="auto">
            <a:xfrm flipV="1">
              <a:off x="3281785" y="4641185"/>
              <a:ext cx="1447800" cy="5334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0" name="Line 17"/>
            <p:cNvSpPr>
              <a:spLocks noChangeShapeType="1"/>
            </p:cNvSpPr>
            <p:nvPr/>
          </p:nvSpPr>
          <p:spPr bwMode="auto">
            <a:xfrm flipV="1">
              <a:off x="3434185" y="4719215"/>
              <a:ext cx="1447800" cy="533400"/>
            </a:xfrm>
            <a:prstGeom prst="line">
              <a:avLst/>
            </a:prstGeom>
            <a:noFill/>
            <a:ln w="28575"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91" name="Picture 90" descr="mefswitch2.png"/>
            <p:cNvPicPr>
              <a:picLocks noChangeAspect="1"/>
            </p:cNvPicPr>
            <p:nvPr/>
          </p:nvPicPr>
          <p:blipFill>
            <a:blip r:embed="rId11" cstate="print"/>
            <a:stretch>
              <a:fillRect/>
            </a:stretch>
          </p:blipFill>
          <p:spPr>
            <a:xfrm>
              <a:off x="4334522" y="4469496"/>
              <a:ext cx="632458" cy="455370"/>
            </a:xfrm>
            <a:prstGeom prst="rect">
              <a:avLst/>
            </a:prstGeom>
            <a:ln>
              <a:noFill/>
            </a:ln>
            <a:effectLst>
              <a:outerShdw blurRad="190500" dist="114300" dir="2700000" algn="tl" rotWithShape="0">
                <a:srgbClr val="333333">
                  <a:alpha val="65000"/>
                </a:srgbClr>
              </a:outerShdw>
            </a:effectLst>
          </p:spPr>
        </p:pic>
        <p:pic>
          <p:nvPicPr>
            <p:cNvPr id="92" name="Picture 91" descr="mefswitch2.png"/>
            <p:cNvPicPr>
              <a:picLocks noChangeAspect="1"/>
            </p:cNvPicPr>
            <p:nvPr/>
          </p:nvPicPr>
          <p:blipFill>
            <a:blip r:embed="rId11" cstate="print"/>
            <a:stretch>
              <a:fillRect/>
            </a:stretch>
          </p:blipFill>
          <p:spPr>
            <a:xfrm>
              <a:off x="2826415" y="5058352"/>
              <a:ext cx="601286" cy="432927"/>
            </a:xfrm>
            <a:prstGeom prst="rect">
              <a:avLst/>
            </a:prstGeom>
            <a:ln>
              <a:noFill/>
            </a:ln>
            <a:effectLst>
              <a:outerShdw blurRad="190500" dist="114300" dir="2700000" algn="tl" rotWithShape="0">
                <a:srgbClr val="333333">
                  <a:alpha val="65000"/>
                </a:srgbClr>
              </a:outerShdw>
            </a:effectLst>
          </p:spPr>
        </p:pic>
        <p:pic>
          <p:nvPicPr>
            <p:cNvPr id="93" name="Picture 92" descr="uni-1.jpg"/>
            <p:cNvPicPr>
              <a:picLocks noChangeAspect="1"/>
            </p:cNvPicPr>
            <p:nvPr/>
          </p:nvPicPr>
          <p:blipFill>
            <a:blip r:embed="rId12" cstate="print"/>
            <a:stretch>
              <a:fillRect/>
            </a:stretch>
          </p:blipFill>
          <p:spPr>
            <a:xfrm>
              <a:off x="2780288" y="4903617"/>
              <a:ext cx="48768" cy="487680"/>
            </a:xfrm>
            <a:prstGeom prst="rect">
              <a:avLst/>
            </a:prstGeom>
            <a:effectLst>
              <a:outerShdw blurRad="50800" dist="38100" dir="2700000" algn="tl" rotWithShape="0">
                <a:prstClr val="black">
                  <a:alpha val="40000"/>
                </a:prstClr>
              </a:outerShdw>
            </a:effectLst>
          </p:spPr>
        </p:pic>
        <p:pic>
          <p:nvPicPr>
            <p:cNvPr id="94" name="Picture 93" descr="uni-1.jpg"/>
            <p:cNvPicPr>
              <a:picLocks noChangeAspect="1"/>
            </p:cNvPicPr>
            <p:nvPr/>
          </p:nvPicPr>
          <p:blipFill>
            <a:blip r:embed="rId12" cstate="print"/>
            <a:stretch>
              <a:fillRect/>
            </a:stretch>
          </p:blipFill>
          <p:spPr>
            <a:xfrm>
              <a:off x="4972645" y="4429891"/>
              <a:ext cx="48768" cy="487680"/>
            </a:xfrm>
            <a:prstGeom prst="rect">
              <a:avLst/>
            </a:prstGeom>
            <a:effectLst>
              <a:outerShdw blurRad="50800" dist="38100" dir="2700000" algn="tl" rotWithShape="0">
                <a:prstClr val="black">
                  <a:alpha val="40000"/>
                </a:prstClr>
              </a:outerShdw>
            </a:effectLst>
          </p:spPr>
        </p:pic>
        <p:pic>
          <p:nvPicPr>
            <p:cNvPr id="95" name="Picture 94" descr="uni-1.jpg"/>
            <p:cNvPicPr>
              <a:picLocks noChangeAspect="1"/>
            </p:cNvPicPr>
            <p:nvPr/>
          </p:nvPicPr>
          <p:blipFill>
            <a:blip r:embed="rId12" cstate="print"/>
            <a:stretch>
              <a:fillRect/>
            </a:stretch>
          </p:blipFill>
          <p:spPr>
            <a:xfrm>
              <a:off x="5181965" y="5388359"/>
              <a:ext cx="48768" cy="487680"/>
            </a:xfrm>
            <a:prstGeom prst="rect">
              <a:avLst/>
            </a:prstGeom>
            <a:effectLst>
              <a:outerShdw blurRad="50800" dist="38100" dir="2700000" algn="tl" rotWithShape="0">
                <a:prstClr val="black">
                  <a:alpha val="40000"/>
                </a:prstClr>
              </a:outerShdw>
            </a:effectLst>
          </p:spPr>
        </p:pic>
      </p:grpSp>
      <p:sp>
        <p:nvSpPr>
          <p:cNvPr id="96" name="TextBox 95"/>
          <p:cNvSpPr txBox="1"/>
          <p:nvPr/>
        </p:nvSpPr>
        <p:spPr>
          <a:xfrm>
            <a:off x="5103265" y="1986995"/>
            <a:ext cx="1442005" cy="461665"/>
          </a:xfrm>
          <a:prstGeom prst="rect">
            <a:avLst/>
          </a:prstGeom>
          <a:noFill/>
        </p:spPr>
        <p:txBody>
          <a:bodyPr wrap="square" rtlCol="0">
            <a:spAutoFit/>
          </a:bodyPr>
          <a:lstStyle/>
          <a:p>
            <a:pPr algn="ctr"/>
            <a:r>
              <a:rPr lang="en-US" sz="1200" b="1" dirty="0" smtClean="0">
                <a:solidFill>
                  <a:srgbClr val="000000"/>
                </a:solidFill>
                <a:cs typeface="Century Gothic"/>
              </a:rPr>
              <a:t>Carrier Ethernet 2.0</a:t>
            </a:r>
          </a:p>
          <a:p>
            <a:pPr algn="ctr"/>
            <a:r>
              <a:rPr lang="en-US" sz="1200" b="1" dirty="0" smtClean="0">
                <a:solidFill>
                  <a:srgbClr val="000000"/>
                </a:solidFill>
                <a:cs typeface="Century Gothic"/>
              </a:rPr>
              <a:t>EVPL Services</a:t>
            </a:r>
            <a:endParaRPr lang="en-US" sz="1200" b="1" dirty="0">
              <a:solidFill>
                <a:srgbClr val="000000"/>
              </a:solidFill>
              <a:cs typeface="Century Gothic"/>
            </a:endParaRPr>
          </a:p>
        </p:txBody>
      </p:sp>
      <p:sp>
        <p:nvSpPr>
          <p:cNvPr id="97" name="Rectangle 17"/>
          <p:cNvSpPr>
            <a:spLocks noChangeArrowheads="1"/>
          </p:cNvSpPr>
          <p:nvPr/>
        </p:nvSpPr>
        <p:spPr bwMode="auto">
          <a:xfrm>
            <a:off x="5470139" y="2668157"/>
            <a:ext cx="299793" cy="149897"/>
          </a:xfrm>
          <a:prstGeom prst="rect">
            <a:avLst/>
          </a:prstGeom>
          <a:noFill/>
          <a:ln w="9525" algn="ctr">
            <a:noFill/>
            <a:miter lim="800000"/>
            <a:headEnd/>
            <a:tailEnd/>
          </a:ln>
          <a:effectLst/>
        </p:spPr>
        <p:txBody>
          <a:bodyPr wrap="none" anchor="ctr"/>
          <a:lstStyle/>
          <a:p>
            <a:pPr algn="ctr">
              <a:defRPr/>
            </a:pPr>
            <a:r>
              <a:rPr lang="en-US" sz="1000" b="1" dirty="0"/>
              <a:t>UNI</a:t>
            </a:r>
          </a:p>
        </p:txBody>
      </p:sp>
      <p:sp>
        <p:nvSpPr>
          <p:cNvPr id="98" name="Rounded Rectangle 97"/>
          <p:cNvSpPr/>
          <p:nvPr/>
        </p:nvSpPr>
        <p:spPr>
          <a:xfrm>
            <a:off x="625460" y="2973630"/>
            <a:ext cx="3870644" cy="2656325"/>
          </a:xfrm>
          <a:prstGeom prst="roundRect">
            <a:avLst>
              <a:gd name="adj" fmla="val 6884"/>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9" name="TextBox 98"/>
          <p:cNvSpPr txBox="1"/>
          <p:nvPr/>
        </p:nvSpPr>
        <p:spPr>
          <a:xfrm>
            <a:off x="613757" y="3429000"/>
            <a:ext cx="1442959" cy="461665"/>
          </a:xfrm>
          <a:prstGeom prst="rect">
            <a:avLst/>
          </a:prstGeom>
          <a:noFill/>
        </p:spPr>
        <p:txBody>
          <a:bodyPr wrap="none" rtlCol="0">
            <a:spAutoFit/>
          </a:bodyPr>
          <a:lstStyle/>
          <a:p>
            <a:pPr algn="ctr"/>
            <a:r>
              <a:rPr lang="en-US" sz="1200" b="1" dirty="0" smtClean="0">
                <a:solidFill>
                  <a:srgbClr val="000000"/>
                </a:solidFill>
                <a:cs typeface="Century Gothic"/>
              </a:rPr>
              <a:t>Carrier Ethernet 2.0</a:t>
            </a:r>
          </a:p>
          <a:p>
            <a:pPr algn="ctr"/>
            <a:r>
              <a:rPr lang="en-US" sz="1200" b="1" dirty="0" smtClean="0">
                <a:solidFill>
                  <a:srgbClr val="000000"/>
                </a:solidFill>
                <a:cs typeface="Century Gothic"/>
              </a:rPr>
              <a:t>EVP-LAN Service</a:t>
            </a:r>
            <a:endParaRPr lang="en-US" sz="1200" b="1" dirty="0">
              <a:solidFill>
                <a:srgbClr val="000000"/>
              </a:solidFill>
              <a:cs typeface="Century Gothic"/>
            </a:endParaRPr>
          </a:p>
        </p:txBody>
      </p:sp>
      <p:grpSp>
        <p:nvGrpSpPr>
          <p:cNvPr id="100" name="Group 99"/>
          <p:cNvGrpSpPr/>
          <p:nvPr/>
        </p:nvGrpSpPr>
        <p:grpSpPr>
          <a:xfrm>
            <a:off x="925214" y="3429000"/>
            <a:ext cx="3494995" cy="2200955"/>
            <a:chOff x="5255055" y="3808475"/>
            <a:chExt cx="3022607" cy="1903471"/>
          </a:xfrm>
        </p:grpSpPr>
        <p:pic>
          <p:nvPicPr>
            <p:cNvPr id="101" name="Picture 3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93480" y="3808475"/>
              <a:ext cx="400801" cy="39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6" descr="ServiceProvider Central Offic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89900" y="4112055"/>
              <a:ext cx="596505" cy="35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6" descr="cloud2"/>
            <p:cNvPicPr>
              <a:picLocks noChangeAspect="1" noChangeArrowheads="1"/>
            </p:cNvPicPr>
            <p:nvPr/>
          </p:nvPicPr>
          <p:blipFill>
            <a:blip r:embed="rId6" cstate="print"/>
            <a:srcRect/>
            <a:stretch>
              <a:fillRect/>
            </a:stretch>
          </p:blipFill>
          <p:spPr bwMode="auto">
            <a:xfrm>
              <a:off x="5753377" y="4266970"/>
              <a:ext cx="2446987" cy="1302842"/>
            </a:xfrm>
            <a:prstGeom prst="rect">
              <a:avLst/>
            </a:prstGeom>
            <a:ln>
              <a:noFill/>
            </a:ln>
            <a:effectLst>
              <a:outerShdw blurRad="50800" dist="38100" dir="2700000" algn="tl" rotWithShape="0">
                <a:prstClr val="black">
                  <a:alpha val="40000"/>
                </a:prstClr>
              </a:outerShdw>
            </a:effectLst>
          </p:spPr>
        </p:pic>
        <p:sp>
          <p:nvSpPr>
            <p:cNvPr id="104" name="Line 11"/>
            <p:cNvSpPr>
              <a:spLocks noChangeShapeType="1"/>
            </p:cNvSpPr>
            <p:nvPr/>
          </p:nvSpPr>
          <p:spPr bwMode="auto">
            <a:xfrm flipV="1">
              <a:off x="6143947" y="4893625"/>
              <a:ext cx="542209" cy="239822"/>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5" name="Line 23"/>
            <p:cNvSpPr>
              <a:spLocks noChangeShapeType="1"/>
            </p:cNvSpPr>
            <p:nvPr/>
          </p:nvSpPr>
          <p:spPr bwMode="auto">
            <a:xfrm flipH="1" flipV="1">
              <a:off x="6545270" y="4643319"/>
              <a:ext cx="250098" cy="232229"/>
            </a:xfrm>
            <a:prstGeom prst="line">
              <a:avLst/>
            </a:prstGeom>
            <a:noFill/>
            <a:ln w="28575" cap="rnd">
              <a:solidFill>
                <a:srgbClr val="007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6" name="Picture 26" descr="Medium Enterpris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35485" y="5326375"/>
              <a:ext cx="442177" cy="38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7" descr="Remote DSLA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60361" y="5346306"/>
              <a:ext cx="339919" cy="20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Line 28"/>
            <p:cNvSpPr>
              <a:spLocks noChangeShapeType="1"/>
            </p:cNvSpPr>
            <p:nvPr/>
          </p:nvSpPr>
          <p:spPr bwMode="auto">
            <a:xfrm flipV="1">
              <a:off x="6505465" y="4891359"/>
              <a:ext cx="1247100" cy="1"/>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9" name="Picture 29" descr="Remote DSLAM"/>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89900" y="4263845"/>
              <a:ext cx="396573" cy="23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4" descr="Large Enterpris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55055" y="4871005"/>
              <a:ext cx="433084" cy="6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Line 11"/>
            <p:cNvSpPr>
              <a:spLocks noChangeShapeType="1"/>
            </p:cNvSpPr>
            <p:nvPr/>
          </p:nvSpPr>
          <p:spPr bwMode="auto">
            <a:xfrm flipH="1" flipV="1">
              <a:off x="7097567" y="4896298"/>
              <a:ext cx="120649" cy="224916"/>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 name="Line 11"/>
            <p:cNvSpPr>
              <a:spLocks noChangeShapeType="1"/>
            </p:cNvSpPr>
            <p:nvPr/>
          </p:nvSpPr>
          <p:spPr bwMode="auto">
            <a:xfrm flipH="1">
              <a:off x="7520314" y="4585931"/>
              <a:ext cx="113358" cy="293311"/>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13" name="Picture 20" descr="Router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41690" y="4491530"/>
              <a:ext cx="414849" cy="24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lgn="ctr">
                  <a:solidFill>
                    <a:srgbClr val="000000"/>
                  </a:solidFill>
                  <a:prstDash val="sysDot"/>
                  <a:miter lim="800000"/>
                  <a:headEnd/>
                  <a:tailEnd/>
                </a14:hiddenLine>
              </a:ext>
            </a:extLst>
          </p:spPr>
        </p:pic>
        <p:pic>
          <p:nvPicPr>
            <p:cNvPr id="114" name="Picture 4" descr="Large Enterpris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981038" y="4136660"/>
              <a:ext cx="292471" cy="40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7" descr="Remote DSLA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82931" y="4366646"/>
              <a:ext cx="340645" cy="20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Text Box 34"/>
            <p:cNvSpPr txBox="1">
              <a:spLocks noChangeArrowheads="1"/>
            </p:cNvSpPr>
            <p:nvPr/>
          </p:nvSpPr>
          <p:spPr bwMode="auto">
            <a:xfrm>
              <a:off x="6617614" y="4112967"/>
              <a:ext cx="951082" cy="23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r>
                <a:rPr lang="en-US" sz="1200" dirty="0">
                  <a:latin typeface="+mn-lt"/>
                </a:rPr>
                <a:t>ISP POP</a:t>
              </a:r>
            </a:p>
          </p:txBody>
        </p:sp>
        <p:sp>
          <p:nvSpPr>
            <p:cNvPr id="117" name="Text Box 39"/>
            <p:cNvSpPr txBox="1">
              <a:spLocks noChangeArrowheads="1"/>
            </p:cNvSpPr>
            <p:nvPr/>
          </p:nvSpPr>
          <p:spPr bwMode="auto">
            <a:xfrm>
              <a:off x="6671163" y="3884370"/>
              <a:ext cx="784847" cy="22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sz="1100" dirty="0">
                  <a:latin typeface="+mn-lt"/>
                </a:rPr>
                <a:t>Internet</a:t>
              </a:r>
            </a:p>
          </p:txBody>
        </p:sp>
        <p:sp>
          <p:nvSpPr>
            <p:cNvPr id="118" name="Rectangle 17"/>
            <p:cNvSpPr>
              <a:spLocks noChangeArrowheads="1"/>
            </p:cNvSpPr>
            <p:nvPr/>
          </p:nvSpPr>
          <p:spPr bwMode="auto">
            <a:xfrm>
              <a:off x="7489449" y="4949646"/>
              <a:ext cx="304040" cy="152020"/>
            </a:xfrm>
            <a:prstGeom prst="rect">
              <a:avLst/>
            </a:prstGeom>
            <a:noFill/>
            <a:ln w="9525" algn="ctr">
              <a:noFill/>
              <a:miter lim="800000"/>
              <a:headEnd/>
              <a:tailEnd/>
            </a:ln>
            <a:effectLst/>
          </p:spPr>
          <p:txBody>
            <a:bodyPr wrap="none" anchor="ctr"/>
            <a:lstStyle/>
            <a:p>
              <a:pPr algn="ctr">
                <a:defRPr/>
              </a:pPr>
              <a:r>
                <a:rPr lang="en-US" sz="1000" b="1" dirty="0"/>
                <a:t>UNI</a:t>
              </a:r>
            </a:p>
          </p:txBody>
        </p:sp>
        <p:sp>
          <p:nvSpPr>
            <p:cNvPr id="119" name="Rectangle 17"/>
            <p:cNvSpPr>
              <a:spLocks noChangeArrowheads="1"/>
            </p:cNvSpPr>
            <p:nvPr/>
          </p:nvSpPr>
          <p:spPr bwMode="auto">
            <a:xfrm>
              <a:off x="5752950" y="5505008"/>
              <a:ext cx="304040" cy="152020"/>
            </a:xfrm>
            <a:prstGeom prst="rect">
              <a:avLst/>
            </a:prstGeom>
            <a:noFill/>
            <a:ln w="9525" algn="ctr">
              <a:noFill/>
              <a:miter lim="800000"/>
              <a:headEnd/>
              <a:tailEnd/>
            </a:ln>
            <a:effectLst/>
          </p:spPr>
          <p:txBody>
            <a:bodyPr wrap="none" anchor="ctr"/>
            <a:lstStyle/>
            <a:p>
              <a:pPr algn="ctr">
                <a:defRPr/>
              </a:pPr>
              <a:r>
                <a:rPr lang="en-US" sz="1000" b="1" dirty="0"/>
                <a:t>UNI</a:t>
              </a:r>
            </a:p>
          </p:txBody>
        </p:sp>
        <p:pic>
          <p:nvPicPr>
            <p:cNvPr id="120" name="Picture 13" descr="Remote DSLA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57951" y="5113817"/>
              <a:ext cx="339919" cy="20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Rectangle 30"/>
            <p:cNvSpPr>
              <a:spLocks noChangeArrowheads="1"/>
            </p:cNvSpPr>
            <p:nvPr/>
          </p:nvSpPr>
          <p:spPr bwMode="auto">
            <a:xfrm>
              <a:off x="5652185" y="4989940"/>
              <a:ext cx="226188" cy="104918"/>
            </a:xfrm>
            <a:prstGeom prst="rect">
              <a:avLst/>
            </a:prstGeom>
            <a:noFill/>
            <a:ln>
              <a:noFill/>
            </a:ln>
            <a:effectLst/>
          </p:spPr>
          <p:txBody>
            <a:bodyPr wrap="none" anchor="ctr"/>
            <a:lstStyle/>
            <a:p>
              <a:pPr algn="ctr">
                <a:defRPr/>
              </a:pPr>
              <a:r>
                <a:rPr lang="en-US" sz="1000" b="1" dirty="0"/>
                <a:t>CE</a:t>
              </a:r>
            </a:p>
          </p:txBody>
        </p:sp>
        <p:pic>
          <p:nvPicPr>
            <p:cNvPr id="122" name="Picture 121" descr="uni.jpg"/>
            <p:cNvPicPr>
              <a:picLocks noChangeAspect="1"/>
            </p:cNvPicPr>
            <p:nvPr/>
          </p:nvPicPr>
          <p:blipFill>
            <a:blip r:embed="rId21" cstate="print"/>
            <a:stretch>
              <a:fillRect/>
            </a:stretch>
          </p:blipFill>
          <p:spPr>
            <a:xfrm rot="5400000">
              <a:off x="6318567" y="4251880"/>
              <a:ext cx="45605" cy="502940"/>
            </a:xfrm>
            <a:prstGeom prst="rect">
              <a:avLst/>
            </a:prstGeom>
            <a:effectLst>
              <a:outerShdw blurRad="50800" dist="38100" dir="2700000" algn="tl" rotWithShape="0">
                <a:prstClr val="black">
                  <a:alpha val="40000"/>
                </a:prstClr>
              </a:outerShdw>
            </a:effectLst>
          </p:spPr>
        </p:pic>
        <p:sp>
          <p:nvSpPr>
            <p:cNvPr id="123" name="Line 11"/>
            <p:cNvSpPr>
              <a:spLocks noChangeShapeType="1"/>
            </p:cNvSpPr>
            <p:nvPr/>
          </p:nvSpPr>
          <p:spPr bwMode="auto">
            <a:xfrm flipV="1">
              <a:off x="6253159" y="4893626"/>
              <a:ext cx="542209" cy="239822"/>
            </a:xfrm>
            <a:prstGeom prst="line">
              <a:avLst/>
            </a:prstGeom>
            <a:noFill/>
            <a:ln w="28575" cap="rnd">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24" name="Picture 123" descr="uni-1.jpg"/>
            <p:cNvPicPr>
              <a:picLocks noChangeAspect="1"/>
            </p:cNvPicPr>
            <p:nvPr/>
          </p:nvPicPr>
          <p:blipFill>
            <a:blip r:embed="rId12" cstate="print"/>
            <a:stretch>
              <a:fillRect/>
            </a:stretch>
          </p:blipFill>
          <p:spPr>
            <a:xfrm>
              <a:off x="5883679" y="5059580"/>
              <a:ext cx="41858" cy="418585"/>
            </a:xfrm>
            <a:prstGeom prst="rect">
              <a:avLst/>
            </a:prstGeom>
            <a:effectLst>
              <a:outerShdw blurRad="50800" dist="38100" dir="2700000" algn="tl" rotWithShape="0">
                <a:prstClr val="black">
                  <a:alpha val="40000"/>
                </a:prstClr>
              </a:outerShdw>
            </a:effectLst>
          </p:spPr>
        </p:pic>
        <p:pic>
          <p:nvPicPr>
            <p:cNvPr id="125" name="Picture 124" descr="uni-1.jpg"/>
            <p:cNvPicPr>
              <a:picLocks noChangeAspect="1"/>
            </p:cNvPicPr>
            <p:nvPr/>
          </p:nvPicPr>
          <p:blipFill>
            <a:blip r:embed="rId12" cstate="print"/>
            <a:stretch>
              <a:fillRect/>
            </a:stretch>
          </p:blipFill>
          <p:spPr>
            <a:xfrm>
              <a:off x="7623581" y="5094992"/>
              <a:ext cx="41858" cy="418585"/>
            </a:xfrm>
            <a:prstGeom prst="rect">
              <a:avLst/>
            </a:prstGeom>
            <a:effectLst>
              <a:outerShdw blurRad="50800" dist="38100" dir="2700000" algn="tl" rotWithShape="0">
                <a:prstClr val="black">
                  <a:alpha val="40000"/>
                </a:prstClr>
              </a:outerShdw>
            </a:effectLst>
          </p:spPr>
        </p:pic>
        <p:pic>
          <p:nvPicPr>
            <p:cNvPr id="126" name="Picture 125" descr="mefswitch2.png"/>
            <p:cNvPicPr>
              <a:picLocks noChangeAspect="1"/>
            </p:cNvPicPr>
            <p:nvPr/>
          </p:nvPicPr>
          <p:blipFill>
            <a:blip r:embed="rId11" cstate="print"/>
            <a:stretch>
              <a:fillRect/>
            </a:stretch>
          </p:blipFill>
          <p:spPr>
            <a:xfrm>
              <a:off x="5938110" y="5022795"/>
              <a:ext cx="452376" cy="325711"/>
            </a:xfrm>
            <a:prstGeom prst="rect">
              <a:avLst/>
            </a:prstGeom>
            <a:ln>
              <a:noFill/>
            </a:ln>
            <a:effectLst>
              <a:outerShdw blurRad="190500" dist="114300" dir="2700000" algn="tl" rotWithShape="0">
                <a:srgbClr val="333333">
                  <a:alpha val="65000"/>
                </a:srgbClr>
              </a:outerShdw>
            </a:effectLst>
          </p:spPr>
        </p:pic>
      </p:grpSp>
      <p:pic>
        <p:nvPicPr>
          <p:cNvPr id="127" name="Picture 20" descr="Router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09165" y="4109796"/>
            <a:ext cx="655072" cy="39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lgn="ctr">
                <a:solidFill>
                  <a:srgbClr val="000000"/>
                </a:solidFill>
                <a:prstDash val="sysDot"/>
                <a:miter lim="800000"/>
                <a:headEnd/>
                <a:tailEnd/>
              </a14:hiddenLine>
            </a:ext>
          </a:extLst>
        </p:spPr>
      </p:pic>
      <p:pic>
        <p:nvPicPr>
          <p:cNvPr id="128" name="Picture 127" descr="uni-1.jpg"/>
          <p:cNvPicPr>
            <a:picLocks noChangeAspect="1"/>
          </p:cNvPicPr>
          <p:nvPr/>
        </p:nvPicPr>
        <p:blipFill>
          <a:blip r:embed="rId12" cstate="print"/>
          <a:stretch>
            <a:fillRect/>
          </a:stretch>
        </p:blipFill>
        <p:spPr>
          <a:xfrm>
            <a:off x="3926317" y="3998426"/>
            <a:ext cx="48400" cy="484004"/>
          </a:xfrm>
          <a:prstGeom prst="rect">
            <a:avLst/>
          </a:prstGeom>
          <a:effectLst>
            <a:outerShdw blurRad="50800" dist="38100" dir="2700000" algn="tl" rotWithShape="0">
              <a:prstClr val="black">
                <a:alpha val="40000"/>
              </a:prstClr>
            </a:outerShdw>
          </a:effectLst>
        </p:spPr>
      </p:pic>
      <p:pic>
        <p:nvPicPr>
          <p:cNvPr id="129" name="Picture 17" descr="Router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002959" y="4897332"/>
            <a:ext cx="655072" cy="39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Rectangle 30"/>
          <p:cNvSpPr>
            <a:spLocks noChangeArrowheads="1"/>
          </p:cNvSpPr>
          <p:nvPr/>
        </p:nvSpPr>
        <p:spPr bwMode="auto">
          <a:xfrm>
            <a:off x="3674264" y="5414970"/>
            <a:ext cx="261538" cy="121315"/>
          </a:xfrm>
          <a:prstGeom prst="rect">
            <a:avLst/>
          </a:prstGeom>
          <a:noFill/>
          <a:ln>
            <a:noFill/>
          </a:ln>
          <a:effectLst/>
        </p:spPr>
        <p:txBody>
          <a:bodyPr wrap="none" anchor="ctr"/>
          <a:lstStyle/>
          <a:p>
            <a:pPr algn="ctr">
              <a:defRPr/>
            </a:pPr>
            <a:r>
              <a:rPr lang="en-US" sz="1000" b="1" dirty="0"/>
              <a:t>CE</a:t>
            </a:r>
          </a:p>
        </p:txBody>
      </p:sp>
      <p:sp>
        <p:nvSpPr>
          <p:cNvPr id="131" name="Rectangle 30"/>
          <p:cNvSpPr>
            <a:spLocks noChangeArrowheads="1"/>
          </p:cNvSpPr>
          <p:nvPr/>
        </p:nvSpPr>
        <p:spPr bwMode="auto">
          <a:xfrm>
            <a:off x="3977234" y="4263845"/>
            <a:ext cx="261538" cy="121315"/>
          </a:xfrm>
          <a:prstGeom prst="rect">
            <a:avLst/>
          </a:prstGeom>
          <a:noFill/>
          <a:ln>
            <a:noFill/>
          </a:ln>
          <a:effectLst/>
        </p:spPr>
        <p:txBody>
          <a:bodyPr wrap="none" anchor="ctr"/>
          <a:lstStyle/>
          <a:p>
            <a:pPr algn="ctr">
              <a:defRPr/>
            </a:pPr>
            <a:r>
              <a:rPr lang="en-US" sz="1000" b="1" dirty="0"/>
              <a:t>CE</a:t>
            </a:r>
          </a:p>
        </p:txBody>
      </p:sp>
      <p:sp>
        <p:nvSpPr>
          <p:cNvPr id="132" name="Rectangle 17"/>
          <p:cNvSpPr>
            <a:spLocks noChangeArrowheads="1"/>
          </p:cNvSpPr>
          <p:nvPr/>
        </p:nvSpPr>
        <p:spPr bwMode="auto">
          <a:xfrm>
            <a:off x="3762554" y="3744975"/>
            <a:ext cx="351557" cy="175778"/>
          </a:xfrm>
          <a:prstGeom prst="rect">
            <a:avLst/>
          </a:prstGeom>
          <a:noFill/>
          <a:ln w="9525" algn="ctr">
            <a:noFill/>
            <a:miter lim="800000"/>
            <a:headEnd/>
            <a:tailEnd/>
          </a:ln>
          <a:effectLst/>
        </p:spPr>
        <p:txBody>
          <a:bodyPr wrap="none" anchor="ctr"/>
          <a:lstStyle/>
          <a:p>
            <a:pPr algn="ctr">
              <a:defRPr/>
            </a:pPr>
            <a:r>
              <a:rPr lang="en-US" sz="1000" b="1" dirty="0"/>
              <a:t>UNI</a:t>
            </a:r>
          </a:p>
        </p:txBody>
      </p:sp>
      <p:sp>
        <p:nvSpPr>
          <p:cNvPr id="133" name="Text Box 24"/>
          <p:cNvSpPr txBox="1">
            <a:spLocks noChangeArrowheads="1"/>
          </p:cNvSpPr>
          <p:nvPr/>
        </p:nvSpPr>
        <p:spPr bwMode="auto">
          <a:xfrm>
            <a:off x="2067464" y="5372681"/>
            <a:ext cx="1547769" cy="18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nSpc>
                <a:spcPct val="80000"/>
              </a:lnSpc>
            </a:pPr>
            <a:r>
              <a:rPr lang="en-US" sz="1000" dirty="0">
                <a:latin typeface="+mn-lt"/>
              </a:rPr>
              <a:t>Carrier Ethernet Network</a:t>
            </a:r>
          </a:p>
        </p:txBody>
      </p:sp>
      <p:sp>
        <p:nvSpPr>
          <p:cNvPr id="134" name="Text Box 27"/>
          <p:cNvSpPr txBox="1">
            <a:spLocks noChangeArrowheads="1"/>
          </p:cNvSpPr>
          <p:nvPr/>
        </p:nvSpPr>
        <p:spPr bwMode="auto">
          <a:xfrm>
            <a:off x="4723790" y="4567425"/>
            <a:ext cx="4098330" cy="1745585"/>
          </a:xfrm>
          <a:prstGeom prst="rect">
            <a:avLst/>
          </a:prstGeom>
          <a:noFill/>
          <a:ln w="9525">
            <a:noFill/>
            <a:miter lim="800000"/>
            <a:headEnd/>
            <a:tailEnd/>
          </a:ln>
        </p:spPr>
        <p:txBody>
          <a:bodyPr wrap="square">
            <a:noAutofit/>
          </a:bodyPr>
          <a:lstStyle/>
          <a:p>
            <a:pPr marL="804863" indent="-804863">
              <a:spcBef>
                <a:spcPct val="10000"/>
              </a:spcBef>
            </a:pPr>
            <a:r>
              <a:rPr lang="en-US" sz="1400" b="1" dirty="0" smtClean="0"/>
              <a:t>EVC:	</a:t>
            </a:r>
            <a:r>
              <a:rPr lang="en-US" sz="1400" dirty="0" smtClean="0"/>
              <a:t>Ethernet Virtual Connection</a:t>
            </a:r>
          </a:p>
          <a:p>
            <a:pPr marL="804863" indent="-804863">
              <a:spcBef>
                <a:spcPct val="10000"/>
              </a:spcBef>
            </a:pPr>
            <a:r>
              <a:rPr lang="en-US" sz="1400" b="1" dirty="0" smtClean="0"/>
              <a:t>UNI:	</a:t>
            </a:r>
            <a:r>
              <a:rPr lang="en-US" sz="1400" dirty="0" smtClean="0"/>
              <a:t>User </a:t>
            </a:r>
            <a:r>
              <a:rPr lang="en-US" sz="1400" dirty="0"/>
              <a:t>Network </a:t>
            </a:r>
            <a:r>
              <a:rPr lang="en-US" sz="1400" dirty="0" smtClean="0"/>
              <a:t>Interface. the physical demarcation point between the responsibility of the Service Provider and </a:t>
            </a:r>
            <a:br>
              <a:rPr lang="en-US" sz="1400" dirty="0" smtClean="0"/>
            </a:br>
            <a:r>
              <a:rPr lang="en-US" sz="1400" dirty="0" smtClean="0"/>
              <a:t>the responsibility of the End-User/Subscriber </a:t>
            </a:r>
          </a:p>
          <a:p>
            <a:pPr marL="804863" indent="-804863">
              <a:spcBef>
                <a:spcPct val="10000"/>
              </a:spcBef>
            </a:pPr>
            <a:r>
              <a:rPr lang="en-US" sz="1400" b="1" dirty="0" smtClean="0"/>
              <a:t>CE</a:t>
            </a:r>
            <a:r>
              <a:rPr lang="en-US" sz="1400" dirty="0" smtClean="0"/>
              <a:t>	Customer Equipment</a:t>
            </a:r>
            <a:endParaRPr lang="en-US" sz="1400" dirty="0"/>
          </a:p>
        </p:txBody>
      </p:sp>
      <p:sp>
        <p:nvSpPr>
          <p:cNvPr id="17414" name="Text Box 64"/>
          <p:cNvSpPr txBox="1">
            <a:spLocks noChangeArrowheads="1"/>
          </p:cNvSpPr>
          <p:nvPr/>
        </p:nvSpPr>
        <p:spPr bwMode="auto">
          <a:xfrm>
            <a:off x="1687990" y="3049525"/>
            <a:ext cx="1905000" cy="304800"/>
          </a:xfrm>
          <a:prstGeom prst="rect">
            <a:avLst/>
          </a:prstGeom>
          <a:noFill/>
          <a:ln w="9525" algn="ctr">
            <a:noFill/>
            <a:miter lim="800000"/>
            <a:headEnd/>
            <a:tailEnd/>
          </a:ln>
        </p:spPr>
        <p:txBody>
          <a:bodyPr anchor="ctr"/>
          <a:lstStyle/>
          <a:p>
            <a:pPr algn="ctr" eaLnBrk="0" hangingPunct="0">
              <a:lnSpc>
                <a:spcPct val="80000"/>
              </a:lnSpc>
            </a:pPr>
            <a:r>
              <a:rPr lang="en-US" sz="1400" b="1" dirty="0"/>
              <a:t>E-LAN Service type</a:t>
            </a:r>
          </a:p>
        </p:txBody>
      </p:sp>
      <p:sp>
        <p:nvSpPr>
          <p:cNvPr id="135" name="Text Box 64"/>
          <p:cNvSpPr txBox="1">
            <a:spLocks noChangeArrowheads="1"/>
          </p:cNvSpPr>
          <p:nvPr/>
        </p:nvSpPr>
        <p:spPr bwMode="auto">
          <a:xfrm>
            <a:off x="5710425" y="1607520"/>
            <a:ext cx="1905000" cy="304800"/>
          </a:xfrm>
          <a:prstGeom prst="rect">
            <a:avLst/>
          </a:prstGeom>
          <a:noFill/>
          <a:ln w="9525" algn="ctr">
            <a:noFill/>
            <a:miter lim="800000"/>
            <a:headEnd/>
            <a:tailEnd/>
          </a:ln>
        </p:spPr>
        <p:txBody>
          <a:bodyPr anchor="ctr"/>
          <a:lstStyle/>
          <a:p>
            <a:pPr algn="ctr" eaLnBrk="0" hangingPunct="0">
              <a:lnSpc>
                <a:spcPct val="80000"/>
              </a:lnSpc>
            </a:pPr>
            <a:r>
              <a:rPr lang="en-US" sz="1400" b="1" dirty="0" smtClean="0"/>
              <a:t>E-Line </a:t>
            </a:r>
            <a:r>
              <a:rPr lang="en-US" sz="1400" b="1" dirty="0"/>
              <a:t>Service type</a:t>
            </a:r>
          </a:p>
        </p:txBody>
      </p:sp>
    </p:spTree>
    <p:extLst>
      <p:ext uri="{BB962C8B-B14F-4D97-AF65-F5344CB8AC3E}">
        <p14:creationId xmlns:p14="http://schemas.microsoft.com/office/powerpoint/2010/main" val="267904702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ctrTitle"/>
          </p:nvPr>
        </p:nvSpPr>
        <p:spPr>
          <a:xfrm>
            <a:off x="0" y="2819400"/>
            <a:ext cx="9144000" cy="1295400"/>
          </a:xfrm>
        </p:spPr>
        <p:txBody>
          <a:bodyPr/>
          <a:lstStyle/>
          <a:p>
            <a:pPr fontAlgn="auto">
              <a:spcAft>
                <a:spcPts val="0"/>
              </a:spcAft>
              <a:defRPr/>
            </a:pPr>
            <a:r>
              <a:rPr lang="en-US" sz="2400" i="1" dirty="0" smtClean="0"/>
              <a:t>Accelerating Worldwide Adoption of </a:t>
            </a:r>
            <a:br>
              <a:rPr lang="en-US" sz="2400" i="1" dirty="0" smtClean="0"/>
            </a:br>
            <a:r>
              <a:rPr lang="en-US" sz="2400" i="1" dirty="0" smtClean="0"/>
              <a:t>Carrier-class Ethernet Networks and Services</a:t>
            </a:r>
            <a:endParaRPr lang="en-US" sz="2400" i="1" dirty="0" smtClean="0">
              <a:solidFill>
                <a:srgbClr val="4D4D4D"/>
              </a:solidFill>
            </a:endParaRPr>
          </a:p>
        </p:txBody>
      </p:sp>
      <p:sp>
        <p:nvSpPr>
          <p:cNvPr id="64514" name="Text Box 3"/>
          <p:cNvSpPr txBox="1">
            <a:spLocks noChangeArrowheads="1"/>
          </p:cNvSpPr>
          <p:nvPr/>
        </p:nvSpPr>
        <p:spPr bwMode="auto">
          <a:xfrm>
            <a:off x="1066800" y="4937125"/>
            <a:ext cx="6934200" cy="396875"/>
          </a:xfrm>
          <a:prstGeom prst="rect">
            <a:avLst/>
          </a:prstGeom>
          <a:noFill/>
          <a:ln w="9525">
            <a:noFill/>
            <a:miter lim="800000"/>
            <a:headEnd/>
            <a:tailEnd/>
          </a:ln>
        </p:spPr>
        <p:txBody>
          <a:bodyPr>
            <a:spAutoFit/>
          </a:bodyPr>
          <a:lstStyle/>
          <a:p>
            <a:pPr algn="ctr">
              <a:spcBef>
                <a:spcPct val="50000"/>
              </a:spcBef>
            </a:pPr>
            <a:r>
              <a:rPr lang="en-US" sz="2000" b="1">
                <a:solidFill>
                  <a:schemeClr val="bg1"/>
                </a:solidFill>
                <a:latin typeface="Calibri" pitchFamily="34" charset="0"/>
              </a:rPr>
              <a:t>www.MetroEthernetForum.org</a:t>
            </a:r>
          </a:p>
        </p:txBody>
      </p:sp>
      <p:pic>
        <p:nvPicPr>
          <p:cNvPr id="64515" name="Picture 21" descr="meflogowhite.png"/>
          <p:cNvPicPr>
            <a:picLocks noChangeAspect="1"/>
          </p:cNvPicPr>
          <p:nvPr/>
        </p:nvPicPr>
        <p:blipFill>
          <a:blip r:embed="rId3" cstate="print"/>
          <a:srcRect/>
          <a:stretch>
            <a:fillRect/>
          </a:stretch>
        </p:blipFill>
        <p:spPr bwMode="auto">
          <a:xfrm>
            <a:off x="3262313" y="1255713"/>
            <a:ext cx="2543175" cy="758825"/>
          </a:xfrm>
          <a:prstGeom prst="rect">
            <a:avLst/>
          </a:prstGeom>
          <a:noFill/>
          <a:ln w="9525">
            <a:noFill/>
            <a:miter lim="800000"/>
            <a:headEnd/>
            <a:tailEnd/>
          </a:ln>
        </p:spPr>
      </p:pic>
    </p:spTree>
    <p:extLst>
      <p:ext uri="{BB962C8B-B14F-4D97-AF65-F5344CB8AC3E}">
        <p14:creationId xmlns:p14="http://schemas.microsoft.com/office/powerpoint/2010/main" val="40108613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79684890"/>
              </p:ext>
            </p:extLst>
          </p:nvPr>
        </p:nvGraphicFramePr>
        <p:xfrm>
          <a:off x="170090" y="928688"/>
          <a:ext cx="8670329" cy="4633787"/>
        </p:xfrm>
        <a:graphic>
          <a:graphicData uri="http://schemas.openxmlformats.org/drawingml/2006/table">
            <a:tbl>
              <a:tblPr firstRow="1" bandRow="1">
                <a:tableStyleId>{3C2FFA5D-87B4-456A-9821-1D502468CF0F}</a:tableStyleId>
              </a:tblPr>
              <a:tblGrid>
                <a:gridCol w="1442005"/>
                <a:gridCol w="7228324"/>
              </a:tblGrid>
              <a:tr h="304862">
                <a:tc>
                  <a:txBody>
                    <a:bodyPr/>
                    <a:lstStyle/>
                    <a:p>
                      <a:r>
                        <a:rPr lang="en-US" sz="1800" baseline="0" dirty="0" smtClean="0">
                          <a:solidFill>
                            <a:schemeClr val="lt1"/>
                          </a:solidFill>
                          <a:latin typeface="+mn-lt"/>
                          <a:ea typeface="+mn-ea"/>
                          <a:cs typeface="+mn-cs"/>
                        </a:rPr>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smtClean="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2</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Requirements and Framework for Ethernet Service Protection </a:t>
                      </a:r>
                      <a:endParaRPr lang="en-US" sz="1400" b="0" dirty="0">
                        <a:solidFill>
                          <a:schemeClr val="tx1"/>
                        </a:solidFill>
                        <a:latin typeface="Verdana" pitchFamily="34" charset="0"/>
                        <a:ea typeface="Verdana" pitchFamily="34" charset="0"/>
                        <a:cs typeface="Verdana" pitchFamily="34" charset="0"/>
                      </a:endParaRPr>
                    </a:p>
                  </a:txBody>
                  <a:tcPr marT="45729" marB="45729"/>
                </a:tc>
              </a:tr>
              <a:tr h="145003">
                <a:tc>
                  <a:txBody>
                    <a:bodyPr/>
                    <a:lstStyle/>
                    <a:p>
                      <a:r>
                        <a:rPr lang="en-US" sz="1400" dirty="0" smtClean="0"/>
                        <a:t>MEF 3</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Circuit Emulation Service Definitions, Framework and Requirements in Metro Ethernet Networks </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4</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Metro Ethernet Network Architecture Framework Part 1: Generic Framework</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a:t>
                      </a:r>
                      <a:r>
                        <a:rPr lang="en-US" sz="1400" baseline="0" dirty="0" smtClean="0"/>
                        <a:t> 6.1</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Metro Ethernet Services Definitions Phase 2 </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7.1</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EMS-NMS Information Model</a:t>
                      </a:r>
                      <a:r>
                        <a:rPr lang="en-US" sz="1400" baseline="0" dirty="0" smtClean="0"/>
                        <a:t> Phase 2</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47">
                <a:tc>
                  <a:txBody>
                    <a:bodyPr/>
                    <a:lstStyle/>
                    <a:p>
                      <a:r>
                        <a:rPr lang="en-US" sz="1400" dirty="0" smtClean="0"/>
                        <a:t>MEF 8</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Implementation Agreement for the Emulation of PDH Circuits over Metro Ethernet Networks</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9</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Abstract Test Suite for Ethernet Services at the UNI</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10.2</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Ethernet Services Attributes Phase 2</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a:t>
                      </a:r>
                      <a:r>
                        <a:rPr lang="en-US" sz="1400" baseline="0" dirty="0" smtClean="0"/>
                        <a:t> 11</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User Network Interface (UNI) Requirements and Framework </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12.1</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Metro Ethernet Network Architecture Framework Part 2: Ethernet Services Layer</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13</a:t>
                      </a:r>
                      <a:endParaRPr lang="en-US" sz="1400" b="1" dirty="0">
                        <a:solidFill>
                          <a:schemeClr val="bg1"/>
                        </a:solidFill>
                        <a:latin typeface="Verdana" pitchFamily="34" charset="0"/>
                        <a:ea typeface="Verdana" pitchFamily="34" charset="0"/>
                        <a:cs typeface="Verdana" pitchFamily="34" charset="0"/>
                      </a:endParaRPr>
                    </a:p>
                  </a:txBody>
                  <a:tcPr marT="45729" marB="45729"/>
                </a:tc>
                <a:tc>
                  <a:txBody>
                    <a:bodyPr/>
                    <a:lstStyle/>
                    <a:p>
                      <a:r>
                        <a:rPr lang="en-US" sz="1400" dirty="0" smtClean="0"/>
                        <a:t>User Network Interface (UNI) Type 1 Implementation Agreement</a:t>
                      </a:r>
                      <a:endParaRPr lang="en-US" sz="1400" b="0" dirty="0">
                        <a:solidFill>
                          <a:schemeClr val="tx1"/>
                        </a:solidFill>
                        <a:latin typeface="Verdana" pitchFamily="34" charset="0"/>
                        <a:ea typeface="Verdana" pitchFamily="34" charset="0"/>
                        <a:cs typeface="Verdana" pitchFamily="34" charset="0"/>
                      </a:endParaRPr>
                    </a:p>
                  </a:txBody>
                  <a:tcPr marT="45729" marB="45729"/>
                </a:tc>
              </a:tr>
              <a:tr h="304862">
                <a:tc>
                  <a:txBody>
                    <a:bodyPr/>
                    <a:lstStyle/>
                    <a:p>
                      <a:r>
                        <a:rPr lang="en-US" sz="1400" dirty="0" smtClean="0"/>
                        <a:t>MEF 14</a:t>
                      </a:r>
                      <a:endParaRPr lang="en-US" sz="1400" b="1" dirty="0">
                        <a:solidFill>
                          <a:schemeClr val="tx1"/>
                        </a:solidFill>
                        <a:latin typeface="+mj-lt"/>
                        <a:ea typeface="Verdana" pitchFamily="34" charset="0"/>
                        <a:cs typeface="Verdana" pitchFamily="34" charset="0"/>
                      </a:endParaRPr>
                    </a:p>
                  </a:txBody>
                  <a:tcPr marT="45729" marB="45729"/>
                </a:tc>
                <a:tc>
                  <a:txBody>
                    <a:bodyPr/>
                    <a:lstStyle/>
                    <a:p>
                      <a:r>
                        <a:rPr lang="en-US" sz="1400" dirty="0" smtClean="0"/>
                        <a:t>Abstract Test Suite for Traffic Management Phase 1 </a:t>
                      </a:r>
                      <a:endParaRPr lang="en-US" sz="1400" b="0" dirty="0">
                        <a:solidFill>
                          <a:schemeClr val="tx1"/>
                        </a:solidFill>
                        <a:latin typeface="+mj-lt"/>
                        <a:ea typeface="Verdana" pitchFamily="34" charset="0"/>
                        <a:cs typeface="Verdana" pitchFamily="34" charset="0"/>
                      </a:endParaRPr>
                    </a:p>
                  </a:txBody>
                  <a:tcPr marT="45729" marB="45729"/>
                </a:tc>
              </a:tr>
              <a:tr h="304862">
                <a:tc>
                  <a:txBody>
                    <a:bodyPr/>
                    <a:lstStyle/>
                    <a:p>
                      <a:r>
                        <a:rPr lang="en-US" sz="1400" dirty="0" smtClean="0"/>
                        <a:t>MEF 15</a:t>
                      </a:r>
                      <a:endParaRPr lang="en-US" sz="1400" b="1" dirty="0">
                        <a:solidFill>
                          <a:schemeClr val="tx1"/>
                        </a:solidFill>
                        <a:latin typeface="+mj-lt"/>
                        <a:ea typeface="Verdana" pitchFamily="34" charset="0"/>
                        <a:cs typeface="Verdana" pitchFamily="34" charset="0"/>
                      </a:endParaRPr>
                    </a:p>
                  </a:txBody>
                  <a:tcPr marT="45729" marB="45729"/>
                </a:tc>
                <a:tc>
                  <a:txBody>
                    <a:bodyPr/>
                    <a:lstStyle/>
                    <a:p>
                      <a:r>
                        <a:rPr lang="en-US" sz="1400" dirty="0" smtClean="0"/>
                        <a:t>Requirements for Management of Metro Ethernet Phase 1 Network Elements</a:t>
                      </a:r>
                      <a:endParaRPr lang="en-US" sz="1400" b="0" dirty="0">
                        <a:solidFill>
                          <a:schemeClr val="tx1"/>
                        </a:solidFill>
                        <a:latin typeface="+mj-lt"/>
                        <a:ea typeface="Verdana" pitchFamily="34" charset="0"/>
                        <a:cs typeface="Verdana" pitchFamily="34" charset="0"/>
                      </a:endParaRPr>
                    </a:p>
                  </a:txBody>
                  <a:tcPr marT="45729" marB="45729"/>
                </a:tc>
              </a:tr>
              <a:tr h="304862">
                <a:tc>
                  <a:txBody>
                    <a:bodyPr/>
                    <a:lstStyle/>
                    <a:p>
                      <a:r>
                        <a:rPr lang="en-US" sz="1400" dirty="0" smtClean="0"/>
                        <a:t>MEF 16</a:t>
                      </a:r>
                      <a:endParaRPr lang="en-US" sz="1400" b="0" dirty="0">
                        <a:solidFill>
                          <a:schemeClr val="tx1"/>
                        </a:solidFill>
                        <a:latin typeface="+mj-lt"/>
                        <a:ea typeface="Verdana" pitchFamily="34" charset="0"/>
                        <a:cs typeface="Verdana" pitchFamily="34" charset="0"/>
                      </a:endParaRP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Ethernet Local Management Interface</a:t>
                      </a:r>
                      <a:endParaRPr lang="en-US" sz="1400" b="1" dirty="0" smtClean="0">
                        <a:solidFill>
                          <a:schemeClr val="bg1"/>
                        </a:solidFill>
                        <a:latin typeface="Verdana" pitchFamily="34" charset="0"/>
                        <a:ea typeface="Verdana" pitchFamily="34" charset="0"/>
                        <a:cs typeface="Verdana" pitchFamily="34" charset="0"/>
                      </a:endParaRPr>
                    </a:p>
                  </a:txBody>
                  <a:tcPr marT="45729" marB="45729"/>
                </a:tc>
              </a:tr>
            </a:tbl>
          </a:graphicData>
        </a:graphic>
      </p:graphicFrame>
      <p:sp>
        <p:nvSpPr>
          <p:cNvPr id="8225" name="Rectangle 3"/>
          <p:cNvSpPr>
            <a:spLocks noGrp="1" noChangeArrowheads="1"/>
          </p:cNvSpPr>
          <p:nvPr>
            <p:ph type="title"/>
          </p:nvPr>
        </p:nvSpPr>
        <p:spPr/>
        <p:txBody>
          <a:bodyPr/>
          <a:lstStyle/>
          <a:p>
            <a:pPr marL="347663" eaLnBrk="1" hangingPunct="1"/>
            <a:r>
              <a:rPr lang="en-US" dirty="0" smtClean="0"/>
              <a:t>	Approved MEF Specifications</a:t>
            </a:r>
            <a:r>
              <a:rPr lang="en-US" sz="3600" dirty="0" smtClean="0"/>
              <a:t>*</a:t>
            </a:r>
            <a:endParaRPr lang="en-US" dirty="0" smtClean="0"/>
          </a:p>
        </p:txBody>
      </p:sp>
      <p:sp>
        <p:nvSpPr>
          <p:cNvPr id="5" name="TextBox 4"/>
          <p:cNvSpPr txBox="1"/>
          <p:nvPr/>
        </p:nvSpPr>
        <p:spPr>
          <a:xfrm>
            <a:off x="0" y="5971401"/>
            <a:ext cx="9144000" cy="261610"/>
          </a:xfrm>
          <a:prstGeom prst="rect">
            <a:avLst/>
          </a:prstGeom>
          <a:noFill/>
        </p:spPr>
        <p:txBody>
          <a:bodyPr wrap="square" rtlCol="0">
            <a:spAutoFit/>
          </a:bodyPr>
          <a:lstStyle/>
          <a:p>
            <a:pPr algn="ctr"/>
            <a:r>
              <a:rPr lang="en-US" sz="1100" dirty="0" smtClean="0">
                <a:solidFill>
                  <a:schemeClr val="bg1"/>
                </a:solidFill>
              </a:rPr>
              <a:t>*Current at time of publication. See MEF web site for official current list, minor updates and superseded work (such as MEF 1 and MEF 5) </a:t>
            </a:r>
            <a:endParaRPr lang="en-US" sz="11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marL="347663" eaLnBrk="1" hangingPunct="1"/>
            <a:r>
              <a:rPr lang="en-US" smtClean="0"/>
              <a:t>	Approved MEF Specifications</a:t>
            </a:r>
          </a:p>
        </p:txBody>
      </p:sp>
      <p:graphicFrame>
        <p:nvGraphicFramePr>
          <p:cNvPr id="10" name="Table 9"/>
          <p:cNvGraphicFramePr>
            <a:graphicFrameLocks noGrp="1"/>
          </p:cNvGraphicFramePr>
          <p:nvPr/>
        </p:nvGraphicFramePr>
        <p:xfrm>
          <a:off x="170090" y="838200"/>
          <a:ext cx="8803819" cy="4328172"/>
        </p:xfrm>
        <a:graphic>
          <a:graphicData uri="http://schemas.openxmlformats.org/drawingml/2006/table">
            <a:tbl>
              <a:tblPr firstRow="1" bandRow="1">
                <a:tableStyleId>{3C2FFA5D-87B4-456A-9821-1D502468CF0F}</a:tableStyleId>
              </a:tblPr>
              <a:tblGrid>
                <a:gridCol w="1548819"/>
                <a:gridCol w="7255000"/>
              </a:tblGrid>
              <a:tr h="175054">
                <a:tc>
                  <a:txBody>
                    <a:bodyPr/>
                    <a:lstStyle/>
                    <a:p>
                      <a:r>
                        <a:rPr lang="en-US" sz="1800" baseline="0" dirty="0" smtClean="0">
                          <a:solidFill>
                            <a:schemeClr val="lt1"/>
                          </a:solidFill>
                          <a:latin typeface="+mn-lt"/>
                          <a:ea typeface="+mn-ea"/>
                          <a:cs typeface="+mn-cs"/>
                        </a:rPr>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smtClean="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tr>
              <a:tr h="145868">
                <a:tc>
                  <a:txBody>
                    <a:bodyPr/>
                    <a:lstStyle/>
                    <a:p>
                      <a:r>
                        <a:rPr lang="en-US" sz="1400" dirty="0" smtClean="0"/>
                        <a:t>MEF 17</a:t>
                      </a:r>
                      <a:endParaRPr lang="en-US" sz="1400" b="1" dirty="0">
                        <a:solidFill>
                          <a:schemeClr val="bg1"/>
                        </a:solidFill>
                        <a:latin typeface="Verdana" pitchFamily="34" charset="0"/>
                        <a:ea typeface="Verdana" pitchFamily="34" charset="0"/>
                        <a:cs typeface="Verdana" pitchFamily="34" charset="0"/>
                      </a:endParaRPr>
                    </a:p>
                  </a:txBody>
                  <a:tcPr marT="45717" marB="45717"/>
                </a:tc>
                <a:tc>
                  <a:txBody>
                    <a:bodyPr/>
                    <a:lstStyle/>
                    <a:p>
                      <a:r>
                        <a:rPr lang="en-US" sz="1400" dirty="0" smtClean="0"/>
                        <a:t>Service OAM Framework and Requirements</a:t>
                      </a:r>
                      <a:endParaRPr lang="en-US" sz="1400" b="1" dirty="0">
                        <a:solidFill>
                          <a:schemeClr val="bg1"/>
                        </a:solidFill>
                        <a:latin typeface="Verdana" pitchFamily="34" charset="0"/>
                        <a:ea typeface="Verdana" pitchFamily="34" charset="0"/>
                        <a:cs typeface="Verdana" pitchFamily="34" charset="0"/>
                      </a:endParaRPr>
                    </a:p>
                  </a:txBody>
                  <a:tcPr marT="45717" marB="45717"/>
                </a:tc>
              </a:tr>
              <a:tr h="145871">
                <a:tc>
                  <a:txBody>
                    <a:bodyPr/>
                    <a:lstStyle/>
                    <a:p>
                      <a:r>
                        <a:rPr lang="en-US" sz="1400" dirty="0" smtClean="0"/>
                        <a:t>MEF</a:t>
                      </a:r>
                      <a:r>
                        <a:rPr lang="en-US" sz="1400" baseline="0" dirty="0" smtClean="0"/>
                        <a:t> 18</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Circuit Emulation Services</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19</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UNI Type 1</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20</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User Network Interface (UNI) Type 2 Implementation Agreement</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21</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UNI Type 2 Part 1: Link OAM</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22.1</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Mobile Backhaul Implementation Agreement Phase 2 </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a:t>
                      </a:r>
                      <a:r>
                        <a:rPr lang="en-US" sz="1400" baseline="0" dirty="0" smtClean="0"/>
                        <a:t> 23.1</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Class of Service Implementation Agreement Phase 2</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24</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UNI Type 2 Part 2: E-LMI </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 25</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UNI Type 2 Part 3: Service OAM</a:t>
                      </a:r>
                      <a:endParaRPr lang="en-US" sz="1400" b="1" dirty="0">
                        <a:solidFill>
                          <a:schemeClr val="bg1"/>
                        </a:solidFill>
                        <a:latin typeface="Verdana" pitchFamily="34" charset="0"/>
                        <a:ea typeface="Verdana" pitchFamily="34" charset="0"/>
                        <a:cs typeface="Verdana" pitchFamily="34" charset="0"/>
                      </a:endParaRPr>
                    </a:p>
                  </a:txBody>
                  <a:tcPr/>
                </a:tc>
              </a:tr>
              <a:tr h="145871">
                <a:tc>
                  <a:txBody>
                    <a:bodyPr/>
                    <a:lstStyle/>
                    <a:p>
                      <a:r>
                        <a:rPr lang="en-US" sz="1400" dirty="0" smtClean="0"/>
                        <a:t>MEF</a:t>
                      </a:r>
                      <a:r>
                        <a:rPr lang="en-US" sz="1400" baseline="0" dirty="0" smtClean="0"/>
                        <a:t> 26.1</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fr-FR" sz="1400" kern="1200" dirty="0" err="1" smtClean="0"/>
                        <a:t>External</a:t>
                      </a:r>
                      <a:r>
                        <a:rPr lang="fr-FR" sz="1400" kern="1200" dirty="0" smtClean="0"/>
                        <a:t> Network </a:t>
                      </a:r>
                      <a:r>
                        <a:rPr lang="fr-FR" sz="1400" kern="1200" dirty="0" err="1" smtClean="0"/>
                        <a:t>Network</a:t>
                      </a:r>
                      <a:r>
                        <a:rPr lang="fr-FR" sz="1400" kern="1200" dirty="0" smtClean="0"/>
                        <a:t> Interface (ENNI) </a:t>
                      </a:r>
                      <a:r>
                        <a:rPr lang="en-US" sz="1400" kern="1200" dirty="0" smtClean="0"/>
                        <a:t>–</a:t>
                      </a:r>
                      <a:r>
                        <a:rPr lang="fr-FR" sz="1400" kern="1200" dirty="0" smtClean="0"/>
                        <a:t> Phase 2</a:t>
                      </a:r>
                      <a:endParaRPr lang="en-US" sz="1400" b="0" kern="1200" dirty="0">
                        <a:solidFill>
                          <a:schemeClr val="tx1"/>
                        </a:solidFill>
                        <a:latin typeface="+mj-lt"/>
                        <a:ea typeface="Verdana" pitchFamily="34" charset="0"/>
                        <a:cs typeface="Verdana" pitchFamily="34" charset="0"/>
                      </a:endParaRPr>
                    </a:p>
                  </a:txBody>
                  <a:tcPr anchor="ctr"/>
                </a:tc>
              </a:tr>
              <a:tr h="145871">
                <a:tc>
                  <a:txBody>
                    <a:bodyPr/>
                    <a:lstStyle/>
                    <a:p>
                      <a:r>
                        <a:rPr lang="en-US" sz="1400" dirty="0" smtClean="0"/>
                        <a:t>MEF 27</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fr-FR" sz="1400" dirty="0" smtClean="0">
                          <a:effectLst/>
                        </a:rPr>
                        <a:t>Abstract Test Suite For UNI Type 2 Part 5: </a:t>
                      </a:r>
                      <a:r>
                        <a:rPr lang="fr-FR" sz="1400" dirty="0" err="1" smtClean="0">
                          <a:effectLst/>
                        </a:rPr>
                        <a:t>Enhanced</a:t>
                      </a:r>
                      <a:r>
                        <a:rPr lang="fr-FR" sz="1400" dirty="0" smtClean="0">
                          <a:effectLst/>
                        </a:rPr>
                        <a:t> UNI </a:t>
                      </a:r>
                      <a:r>
                        <a:rPr lang="fr-FR" sz="1400" dirty="0" err="1" smtClean="0">
                          <a:effectLst/>
                        </a:rPr>
                        <a:t>Attributes</a:t>
                      </a:r>
                      <a:r>
                        <a:rPr lang="fr-FR" sz="1400" dirty="0" smtClean="0">
                          <a:effectLst/>
                        </a:rPr>
                        <a:t> &amp; Part 6: L2CP Handling</a:t>
                      </a:r>
                      <a:endParaRPr lang="en-US" sz="1400" b="0" kern="1200" dirty="0">
                        <a:solidFill>
                          <a:schemeClr val="tx1"/>
                        </a:solidFill>
                        <a:latin typeface="+mj-lt"/>
                        <a:ea typeface="Verdana" pitchFamily="34" charset="0"/>
                        <a:cs typeface="Verdana" pitchFamily="34" charset="0"/>
                      </a:endParaRPr>
                    </a:p>
                  </a:txBody>
                  <a:tcPr anchor="ctr"/>
                </a:tc>
              </a:tr>
              <a:tr h="145871">
                <a:tc>
                  <a:txBody>
                    <a:bodyPr/>
                    <a:lstStyle/>
                    <a:p>
                      <a:r>
                        <a:rPr lang="en-US" sz="1400" dirty="0" smtClean="0"/>
                        <a:t>MEF</a:t>
                      </a:r>
                      <a:r>
                        <a:rPr lang="en-US" sz="1400" baseline="0" dirty="0" smtClean="0"/>
                        <a:t> 28</a:t>
                      </a:r>
                      <a:endParaRPr lang="en-US" sz="1400" b="0" dirty="0" smtClean="0">
                        <a:solidFill>
                          <a:schemeClr val="tx1"/>
                        </a:solidFill>
                        <a:latin typeface="+mj-lt"/>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External Network </a:t>
                      </a:r>
                      <a:r>
                        <a:rPr lang="en-US" sz="1400" dirty="0" err="1" smtClean="0">
                          <a:effectLst/>
                        </a:rPr>
                        <a:t>Network</a:t>
                      </a:r>
                      <a:r>
                        <a:rPr lang="en-US" sz="1400" dirty="0" smtClean="0">
                          <a:effectLst/>
                        </a:rPr>
                        <a:t> Interface (ENNI) Support for UNI Tunnel Access and Virtual UNI</a:t>
                      </a:r>
                      <a:endParaRPr lang="en-US" sz="1400" b="0" dirty="0" smtClean="0">
                        <a:effectLst/>
                        <a:latin typeface="+mj-lt"/>
                      </a:endParaRPr>
                    </a:p>
                  </a:txBody>
                  <a:tcPr anchor="ctr"/>
                </a:tc>
              </a:tr>
              <a:tr h="145871">
                <a:tc>
                  <a:txBody>
                    <a:bodyPr/>
                    <a:lstStyle/>
                    <a:p>
                      <a:r>
                        <a:rPr lang="en-US" sz="1400" dirty="0" smtClean="0"/>
                        <a:t>MEF 29</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en-US" sz="1400" dirty="0" smtClean="0">
                          <a:effectLst/>
                        </a:rPr>
                        <a:t>Ethernet Services Constructs</a:t>
                      </a:r>
                      <a:endParaRPr lang="en-US" sz="1400" b="0" kern="1200" dirty="0">
                        <a:solidFill>
                          <a:schemeClr val="tx1"/>
                        </a:solidFill>
                        <a:latin typeface="+mj-lt"/>
                        <a:ea typeface="Verdana" pitchFamily="34" charset="0"/>
                        <a:cs typeface="Verdana" pitchFamily="34" charset="0"/>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marL="347663" eaLnBrk="1" hangingPunct="1"/>
            <a:r>
              <a:rPr lang="en-US" smtClean="0"/>
              <a:t>	Approved MEF Specifications</a:t>
            </a:r>
          </a:p>
        </p:txBody>
      </p:sp>
      <p:graphicFrame>
        <p:nvGraphicFramePr>
          <p:cNvPr id="10" name="Table 9"/>
          <p:cNvGraphicFramePr>
            <a:graphicFrameLocks noGrp="1"/>
          </p:cNvGraphicFramePr>
          <p:nvPr>
            <p:extLst>
              <p:ext uri="{D42A27DB-BD31-4B8C-83A1-F6EECF244321}">
                <p14:modId xmlns:p14="http://schemas.microsoft.com/office/powerpoint/2010/main" val="4252466477"/>
              </p:ext>
            </p:extLst>
          </p:nvPr>
        </p:nvGraphicFramePr>
        <p:xfrm>
          <a:off x="151791" y="1025645"/>
          <a:ext cx="8822120" cy="3413778"/>
        </p:xfrm>
        <a:graphic>
          <a:graphicData uri="http://schemas.openxmlformats.org/drawingml/2006/table">
            <a:tbl>
              <a:tblPr firstRow="1" bandRow="1">
                <a:tableStyleId>{3C2FFA5D-87B4-456A-9821-1D502468CF0F}</a:tableStyleId>
              </a:tblPr>
              <a:tblGrid>
                <a:gridCol w="1779902"/>
                <a:gridCol w="7042218"/>
              </a:tblGrid>
              <a:tr h="182518">
                <a:tc>
                  <a:txBody>
                    <a:bodyPr/>
                    <a:lstStyle/>
                    <a:p>
                      <a:r>
                        <a:rPr lang="en-US" sz="1800" baseline="0" dirty="0" smtClean="0"/>
                        <a:t>Specification</a:t>
                      </a:r>
                      <a:endParaRPr lang="en-US" sz="1800" dirty="0">
                        <a:solidFill>
                          <a:schemeClr val="tx1"/>
                        </a:solidFill>
                        <a:latin typeface="Verdana" pitchFamily="34" charset="0"/>
                        <a:ea typeface="Verdana" pitchFamily="34" charset="0"/>
                        <a:cs typeface="Verdana" pitchFamily="34" charset="0"/>
                      </a:endParaRPr>
                    </a:p>
                  </a:txBody>
                  <a:tcPr marT="45729" marB="45729"/>
                </a:tc>
                <a:tc>
                  <a:txBody>
                    <a:bodyPr/>
                    <a:lstStyle/>
                    <a:p>
                      <a:r>
                        <a:rPr lang="en-US" sz="1800" dirty="0" smtClean="0"/>
                        <a:t>Description</a:t>
                      </a:r>
                      <a:endParaRPr lang="en-US" sz="1800" dirty="0">
                        <a:solidFill>
                          <a:schemeClr val="tx1"/>
                        </a:solidFill>
                        <a:latin typeface="Verdana" pitchFamily="34" charset="0"/>
                        <a:ea typeface="Verdana" pitchFamily="34" charset="0"/>
                        <a:cs typeface="Verdana" pitchFamily="34" charset="0"/>
                      </a:endParaRPr>
                    </a:p>
                  </a:txBody>
                  <a:tcPr marT="45729" marB="45729"/>
                </a:tc>
              </a:tr>
              <a:tr h="152100">
                <a:tc>
                  <a:txBody>
                    <a:bodyPr/>
                    <a:lstStyle/>
                    <a:p>
                      <a:r>
                        <a:rPr lang="en-US" sz="1400" dirty="0" smtClean="0"/>
                        <a:t>MEF 30</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en-US" sz="1400" dirty="0" smtClean="0">
                          <a:effectLst/>
                        </a:rPr>
                        <a:t>Service OAM Fault Management Implementation Agreement </a:t>
                      </a:r>
                      <a:endParaRPr lang="en-US" sz="1400" b="0" kern="1200" dirty="0">
                        <a:solidFill>
                          <a:schemeClr val="tx1"/>
                        </a:solidFill>
                        <a:latin typeface="+mj-lt"/>
                        <a:ea typeface="Verdana" pitchFamily="34" charset="0"/>
                        <a:cs typeface="Verdana" pitchFamily="34" charset="0"/>
                      </a:endParaRPr>
                    </a:p>
                  </a:txBody>
                  <a:tcPr anchor="ctr"/>
                </a:tc>
              </a:tr>
              <a:tr h="152100">
                <a:tc>
                  <a:txBody>
                    <a:bodyPr/>
                    <a:lstStyle/>
                    <a:p>
                      <a:r>
                        <a:rPr lang="en-US" sz="1400" dirty="0" smtClean="0"/>
                        <a:t>MEF 31</a:t>
                      </a:r>
                      <a:endParaRPr lang="en-US" sz="1400" b="0" dirty="0" smtClean="0">
                        <a:solidFill>
                          <a:schemeClr val="tx1"/>
                        </a:solidFill>
                        <a:latin typeface="+mj-lt"/>
                        <a:ea typeface="Verdana" pitchFamily="34" charset="0"/>
                        <a:cs typeface="Verdana" pitchFamily="34" charset="0"/>
                      </a:endParaRPr>
                    </a:p>
                  </a:txBody>
                  <a:tcPr anchor="ctr"/>
                </a:tc>
                <a:tc>
                  <a:txBody>
                    <a:bodyPr/>
                    <a:lstStyle/>
                    <a:p>
                      <a:r>
                        <a:rPr lang="en-US" sz="1400" dirty="0" smtClean="0">
                          <a:effectLst/>
                        </a:rPr>
                        <a:t>Service OAM Fault Management Definition of Managed Objects </a:t>
                      </a:r>
                      <a:endParaRPr lang="en-US" sz="1400" b="0" kern="1200" dirty="0">
                        <a:solidFill>
                          <a:schemeClr val="tx1"/>
                        </a:solidFill>
                        <a:latin typeface="+mj-lt"/>
                        <a:ea typeface="Verdana" pitchFamily="34" charset="0"/>
                        <a:cs typeface="Verdana" pitchFamily="34" charset="0"/>
                      </a:endParaRPr>
                    </a:p>
                  </a:txBody>
                  <a:tcPr anchor="ctr"/>
                </a:tc>
              </a:tr>
              <a:tr h="152091">
                <a:tc>
                  <a:txBody>
                    <a:bodyPr/>
                    <a:lstStyle/>
                    <a:p>
                      <a:r>
                        <a:rPr lang="en-US" sz="1400" dirty="0" smtClean="0"/>
                        <a:t>MEF 32</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Requirements for Service Protection Across External Interfaces</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a:t>
                      </a:r>
                      <a:r>
                        <a:rPr lang="en-US" sz="1400" baseline="0" dirty="0" smtClean="0"/>
                        <a:t> 33</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Ethernet Access Services Definition</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34</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Ethernet Access Services </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35</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Service OAM Performance Monitoring Implementation Agreement</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36</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Service OAM SNMP MIB for Performance Monitoring</a:t>
                      </a:r>
                      <a:endParaRPr lang="en-US" sz="1400" b="1" dirty="0">
                        <a:solidFill>
                          <a:schemeClr val="bg1"/>
                        </a:solidFill>
                        <a:latin typeface="Verdana" pitchFamily="34" charset="0"/>
                        <a:ea typeface="Verdana" pitchFamily="34" charset="0"/>
                        <a:cs typeface="Verdana" pitchFamily="34" charset="0"/>
                      </a:endParaRPr>
                    </a:p>
                  </a:txBody>
                  <a:tcPr/>
                </a:tc>
              </a:tr>
              <a:tr h="152091">
                <a:tc>
                  <a:txBody>
                    <a:bodyPr/>
                    <a:lstStyle/>
                    <a:p>
                      <a:r>
                        <a:rPr lang="en-US" sz="1400" dirty="0" smtClean="0"/>
                        <a:t>MEF 37</a:t>
                      </a:r>
                      <a:endParaRPr lang="en-US" sz="1400" b="1" dirty="0">
                        <a:solidFill>
                          <a:schemeClr val="bg1"/>
                        </a:solidFill>
                        <a:latin typeface="Verdana" pitchFamily="34" charset="0"/>
                        <a:ea typeface="Verdana" pitchFamily="34" charset="0"/>
                        <a:cs typeface="Verdana" pitchFamily="34" charset="0"/>
                      </a:endParaRPr>
                    </a:p>
                  </a:txBody>
                  <a:tcPr/>
                </a:tc>
                <a:tc>
                  <a:txBody>
                    <a:bodyPr/>
                    <a:lstStyle/>
                    <a:p>
                      <a:r>
                        <a:rPr lang="en-US" sz="1400" dirty="0" smtClean="0"/>
                        <a:t>Abstract Test Suite  for ENNI</a:t>
                      </a:r>
                    </a:p>
                  </a:txBody>
                  <a:tcPr/>
                </a:tc>
              </a:tr>
              <a:tr h="182509">
                <a:tc>
                  <a:txBody>
                    <a:bodyPr/>
                    <a:lstStyle/>
                    <a:p>
                      <a:r>
                        <a:rPr lang="en-US" sz="1400" dirty="0" smtClean="0"/>
                        <a:t>MEF 38</a:t>
                      </a:r>
                      <a:endParaRPr lang="en-US" sz="1400" b="1" dirty="0">
                        <a:solidFill>
                          <a:schemeClr val="bg1"/>
                        </a:solidFill>
                        <a:latin typeface="Verdana" pitchFamily="34" charset="0"/>
                        <a:ea typeface="Verdana" pitchFamily="34" charset="0"/>
                        <a:cs typeface="Verdana" pitchFamily="34" charset="0"/>
                      </a:endParaRPr>
                    </a:p>
                  </a:txBody>
                  <a:tcPr>
                    <a:solidFill>
                      <a:srgbClr val="FFFF00">
                        <a:alpha val="40000"/>
                      </a:srgbClr>
                    </a:solidFill>
                  </a:tcPr>
                </a:tc>
                <a:tc>
                  <a:txBody>
                    <a:bodyPr/>
                    <a:lstStyle/>
                    <a:p>
                      <a:r>
                        <a:rPr lang="en-US" sz="1400" dirty="0" smtClean="0"/>
                        <a:t>Service OAM Fault Management YANG Modules Technical</a:t>
                      </a:r>
                      <a:r>
                        <a:rPr lang="en-US" sz="1400" baseline="0" dirty="0" smtClean="0"/>
                        <a:t> Specification</a:t>
                      </a:r>
                      <a:endParaRPr lang="en-US" sz="1400" b="1" dirty="0">
                        <a:solidFill>
                          <a:schemeClr val="bg1"/>
                        </a:solidFill>
                        <a:latin typeface="Verdana" pitchFamily="34" charset="0"/>
                        <a:ea typeface="Verdana" pitchFamily="34" charset="0"/>
                        <a:cs typeface="Verdana" pitchFamily="34" charset="0"/>
                      </a:endParaRPr>
                    </a:p>
                  </a:txBody>
                  <a:tcPr>
                    <a:solidFill>
                      <a:srgbClr val="FFFF00">
                        <a:alpha val="40000"/>
                      </a:srgbClr>
                    </a:solidFill>
                  </a:tcPr>
                </a:tc>
              </a:tr>
              <a:tr h="182509">
                <a:tc>
                  <a:txBody>
                    <a:bodyPr/>
                    <a:lstStyle/>
                    <a:p>
                      <a:r>
                        <a:rPr lang="en-US" sz="1400" dirty="0" smtClean="0"/>
                        <a:t>MEF 39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Service OAM Performance Monitoring YANG</a:t>
                      </a:r>
                      <a:r>
                        <a:rPr lang="en-US" sz="1400" baseline="0" dirty="0" smtClean="0"/>
                        <a:t> Modules Technical Specifications</a:t>
                      </a:r>
                      <a:endParaRPr lang="en-US" sz="1400" b="0" dirty="0" smtClean="0">
                        <a:solidFill>
                          <a:schemeClr val="bg1"/>
                        </a:solidFill>
                        <a:latin typeface="Verdana" pitchFamily="34" charset="0"/>
                        <a:ea typeface="Verdana" pitchFamily="34" charset="0"/>
                        <a:cs typeface="Verdana" pitchFamily="34" charset="0"/>
                      </a:endParaRPr>
                    </a:p>
                  </a:txBody>
                  <a:tcPr/>
                </a:tc>
              </a:tr>
            </a:tbl>
          </a:graphicData>
        </a:graphic>
      </p:graphicFrame>
      <p:sp>
        <p:nvSpPr>
          <p:cNvPr id="4" name="TextBox 3"/>
          <p:cNvSpPr txBox="1"/>
          <p:nvPr/>
        </p:nvSpPr>
        <p:spPr>
          <a:xfrm>
            <a:off x="0" y="5971401"/>
            <a:ext cx="9143999" cy="430887"/>
          </a:xfrm>
          <a:prstGeom prst="rect">
            <a:avLst/>
          </a:prstGeom>
          <a:noFill/>
        </p:spPr>
        <p:txBody>
          <a:bodyPr wrap="square" rtlCol="0">
            <a:spAutoFit/>
          </a:bodyPr>
          <a:lstStyle/>
          <a:p>
            <a:pPr algn="ctr"/>
            <a:r>
              <a:rPr lang="en-US" sz="1100" dirty="0" smtClean="0">
                <a:solidFill>
                  <a:schemeClr val="bg1"/>
                </a:solidFill>
              </a:rPr>
              <a:t>*Current at time of publication. See MEF web site for official current list, minor updates (such as MEF 31.0.1 amendment to this document) </a:t>
            </a:r>
            <a:br>
              <a:rPr lang="en-US" sz="1100" dirty="0" smtClean="0">
                <a:solidFill>
                  <a:schemeClr val="bg1"/>
                </a:solidFill>
              </a:rPr>
            </a:br>
            <a:r>
              <a:rPr lang="en-US" sz="1100" dirty="0" smtClean="0">
                <a:solidFill>
                  <a:schemeClr val="bg1"/>
                </a:solidFill>
              </a:rPr>
              <a:t>and superseded work (such as MEF 1 and MEF 5) </a:t>
            </a:r>
            <a:endParaRPr lang="en-US" sz="1100" dirty="0">
              <a:solidFill>
                <a:schemeClr val="bg1"/>
              </a:solidFill>
            </a:endParaRPr>
          </a:p>
        </p:txBody>
      </p:sp>
    </p:spTree>
    <p:extLst>
      <p:ext uri="{BB962C8B-B14F-4D97-AF65-F5344CB8AC3E}">
        <p14:creationId xmlns:p14="http://schemas.microsoft.com/office/powerpoint/2010/main" val="24584422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799" y="1447800"/>
            <a:ext cx="8517321" cy="457200"/>
          </a:xfrm>
          <a:prstGeom prst="rect">
            <a:avLst/>
          </a:prstGeom>
          <a:gradFill rotWithShape="1">
            <a:gsLst>
              <a:gs pos="0">
                <a:schemeClr val="bg1"/>
              </a:gs>
              <a:gs pos="100000">
                <a:srgbClr val="AFCFD9"/>
              </a:gs>
            </a:gsLst>
            <a:lin ang="0" scaled="1"/>
          </a:gradFill>
          <a:ln w="9525" algn="ctr">
            <a:solidFill>
              <a:srgbClr val="4A4A4A"/>
            </a:solidFill>
            <a:miter lim="800000"/>
            <a:headEnd/>
            <a:tailEnd/>
          </a:ln>
        </p:spPr>
        <p:txBody>
          <a:bodyPr anchor="ctr"/>
          <a:lstStyle/>
          <a:p>
            <a:endParaRPr lang="en-US" dirty="0"/>
          </a:p>
        </p:txBody>
      </p:sp>
      <p:sp>
        <p:nvSpPr>
          <p:cNvPr id="10243" name="Rectangle 3"/>
          <p:cNvSpPr>
            <a:spLocks noGrp="1" noChangeArrowheads="1"/>
          </p:cNvSpPr>
          <p:nvPr>
            <p:ph type="title"/>
          </p:nvPr>
        </p:nvSpPr>
        <p:spPr>
          <a:xfrm>
            <a:off x="0" y="0"/>
            <a:ext cx="9144000" cy="685800"/>
          </a:xfrm>
        </p:spPr>
        <p:txBody>
          <a:bodyPr>
            <a:normAutofit fontScale="90000"/>
          </a:bodyPr>
          <a:lstStyle/>
          <a:p>
            <a:pPr marL="347663"/>
            <a:r>
              <a:rPr lang="en-US" dirty="0" smtClean="0"/>
              <a:t>MEF Specification Overview</a:t>
            </a:r>
          </a:p>
        </p:txBody>
      </p:sp>
      <p:sp>
        <p:nvSpPr>
          <p:cNvPr id="10244" name="Text Box 4"/>
          <p:cNvSpPr txBox="1">
            <a:spLocks noChangeArrowheads="1"/>
          </p:cNvSpPr>
          <p:nvPr/>
        </p:nvSpPr>
        <p:spPr bwMode="auto">
          <a:xfrm>
            <a:off x="3657600" y="4038600"/>
            <a:ext cx="1327150" cy="457200"/>
          </a:xfrm>
          <a:prstGeom prst="rect">
            <a:avLst/>
          </a:prstGeom>
          <a:noFill/>
          <a:ln w="9525">
            <a:noFill/>
            <a:miter lim="800000"/>
            <a:headEnd/>
            <a:tailEnd/>
          </a:ln>
        </p:spPr>
        <p:txBody>
          <a:bodyPr>
            <a:spAutoFit/>
          </a:bodyPr>
          <a:lstStyle/>
          <a:p>
            <a:pPr>
              <a:spcBef>
                <a:spcPct val="50000"/>
              </a:spcBef>
            </a:pPr>
            <a:r>
              <a:rPr lang="en-US" sz="1200" b="1" dirty="0">
                <a:solidFill>
                  <a:schemeClr val="bg1"/>
                </a:solidFill>
              </a:rPr>
              <a:t>Standardized Services</a:t>
            </a:r>
          </a:p>
        </p:txBody>
      </p:sp>
      <p:sp>
        <p:nvSpPr>
          <p:cNvPr id="10245" name="Rectangle 5"/>
          <p:cNvSpPr>
            <a:spLocks noChangeArrowheads="1"/>
          </p:cNvSpPr>
          <p:nvPr/>
        </p:nvSpPr>
        <p:spPr bwMode="auto">
          <a:xfrm>
            <a:off x="304800" y="1905001"/>
            <a:ext cx="1600200" cy="1979370"/>
          </a:xfrm>
          <a:prstGeom prst="rect">
            <a:avLst/>
          </a:prstGeom>
          <a:solidFill>
            <a:srgbClr val="FFFFFF"/>
          </a:solidFill>
          <a:ln w="9525" algn="ctr">
            <a:solidFill>
              <a:srgbClr val="000066"/>
            </a:solidFill>
            <a:miter lim="800000"/>
            <a:headEnd/>
            <a:tailEnd type="none" w="sm" len="sm"/>
          </a:ln>
        </p:spPr>
        <p:txBody>
          <a:bodyPr rIns="0" anchor="ctr" anchorCtr="1"/>
          <a:lstStyle/>
          <a:p>
            <a:pPr algn="l"/>
            <a:r>
              <a:rPr lang="en-US" b="1" dirty="0">
                <a:solidFill>
                  <a:srgbClr val="000000"/>
                </a:solidFill>
              </a:rPr>
              <a:t>Purpose</a:t>
            </a:r>
            <a:endParaRPr lang="en-US" b="1" dirty="0"/>
          </a:p>
        </p:txBody>
      </p:sp>
      <p:sp>
        <p:nvSpPr>
          <p:cNvPr id="10246" name="Rectangle 6"/>
          <p:cNvSpPr>
            <a:spLocks noChangeArrowheads="1"/>
          </p:cNvSpPr>
          <p:nvPr/>
        </p:nvSpPr>
        <p:spPr bwMode="auto">
          <a:xfrm>
            <a:off x="1884185" y="1905001"/>
            <a:ext cx="6937935" cy="1979369"/>
          </a:xfrm>
          <a:prstGeom prst="rect">
            <a:avLst/>
          </a:prstGeom>
          <a:solidFill>
            <a:srgbClr val="FFFFFF"/>
          </a:solidFill>
          <a:ln w="9525" algn="ctr">
            <a:solidFill>
              <a:srgbClr val="000066"/>
            </a:solidFill>
            <a:miter lim="800000"/>
            <a:headEnd/>
            <a:tailEnd type="none" w="sm" len="sm"/>
          </a:ln>
        </p:spPr>
        <p:txBody>
          <a:bodyPr rIns="0" anchor="ctr"/>
          <a:lstStyle/>
          <a:p>
            <a:r>
              <a:rPr lang="en-US" dirty="0" smtClean="0"/>
              <a:t>Specifies </a:t>
            </a:r>
            <a:r>
              <a:rPr lang="en-US" dirty="0"/>
              <a:t>the Performance Monitoring (PM) Management Information </a:t>
            </a:r>
            <a:r>
              <a:rPr lang="en-US" dirty="0" smtClean="0"/>
              <a:t>Base (MIB</a:t>
            </a:r>
            <a:r>
              <a:rPr lang="en-US" dirty="0"/>
              <a:t>) necessary to manage Service Operations, Administration, </a:t>
            </a:r>
            <a:r>
              <a:rPr lang="en-US" dirty="0" smtClean="0"/>
              <a:t>and Maintenance </a:t>
            </a:r>
            <a:r>
              <a:rPr lang="en-US" dirty="0"/>
              <a:t>(OAM) </a:t>
            </a:r>
            <a:r>
              <a:rPr lang="en-US" dirty="0" smtClean="0"/>
              <a:t>implementations </a:t>
            </a:r>
            <a:r>
              <a:rPr lang="en-US" dirty="0"/>
              <a:t>that satisfy the Service OAM requirements and framework specified by MEF </a:t>
            </a:r>
            <a:r>
              <a:rPr lang="en-US" dirty="0" smtClean="0"/>
              <a:t>17, MEF 35, and the management objects specified in MEF 7.1, and the PM functions defined in ITU-T Y.1731 and </a:t>
            </a:r>
            <a:r>
              <a:rPr lang="en-US" dirty="0"/>
              <a:t>IEEE </a:t>
            </a:r>
            <a:r>
              <a:rPr lang="en-US" dirty="0" smtClean="0"/>
              <a:t>802.1ag.</a:t>
            </a:r>
            <a:endParaRPr lang="en-US" dirty="0">
              <a:solidFill>
                <a:srgbClr val="000000"/>
              </a:solidFill>
            </a:endParaRPr>
          </a:p>
        </p:txBody>
      </p:sp>
      <p:sp>
        <p:nvSpPr>
          <p:cNvPr id="10247" name="Rectangle 7"/>
          <p:cNvSpPr>
            <a:spLocks noChangeArrowheads="1"/>
          </p:cNvSpPr>
          <p:nvPr/>
        </p:nvSpPr>
        <p:spPr bwMode="auto">
          <a:xfrm>
            <a:off x="283986" y="3880100"/>
            <a:ext cx="1621014" cy="1066800"/>
          </a:xfrm>
          <a:prstGeom prst="rect">
            <a:avLst/>
          </a:prstGeom>
          <a:solidFill>
            <a:srgbClr val="FFFFFF"/>
          </a:solidFill>
          <a:ln w="9525" algn="ctr">
            <a:solidFill>
              <a:srgbClr val="000066"/>
            </a:solidFill>
            <a:miter lim="800000"/>
            <a:headEnd/>
            <a:tailEnd type="none" w="sm" len="sm"/>
          </a:ln>
        </p:spPr>
        <p:txBody>
          <a:bodyPr rIns="0" anchor="ctr" anchorCtr="1"/>
          <a:lstStyle/>
          <a:p>
            <a:pPr algn="l"/>
            <a:r>
              <a:rPr lang="en-US" b="1" dirty="0">
                <a:solidFill>
                  <a:srgbClr val="000000"/>
                </a:solidFill>
              </a:rPr>
              <a:t>Audience</a:t>
            </a:r>
            <a:endParaRPr lang="en-US" b="1" dirty="0"/>
          </a:p>
        </p:txBody>
      </p:sp>
      <p:sp>
        <p:nvSpPr>
          <p:cNvPr id="10248" name="Rectangle 8"/>
          <p:cNvSpPr>
            <a:spLocks noChangeArrowheads="1"/>
          </p:cNvSpPr>
          <p:nvPr/>
        </p:nvSpPr>
        <p:spPr bwMode="auto">
          <a:xfrm>
            <a:off x="1884185" y="3880100"/>
            <a:ext cx="6937935" cy="1066800"/>
          </a:xfrm>
          <a:prstGeom prst="rect">
            <a:avLst/>
          </a:prstGeom>
          <a:solidFill>
            <a:srgbClr val="FFFFFF"/>
          </a:solidFill>
          <a:ln w="9525" algn="ctr">
            <a:solidFill>
              <a:srgbClr val="000066"/>
            </a:solidFill>
            <a:miter lim="800000"/>
            <a:headEnd/>
            <a:tailEnd type="none" w="sm" len="sm"/>
          </a:ln>
        </p:spPr>
        <p:txBody>
          <a:bodyPr rIns="0" anchor="ctr"/>
          <a:lstStyle/>
          <a:p>
            <a:pPr algn="l"/>
            <a:r>
              <a:rPr lang="en-US" dirty="0">
                <a:solidFill>
                  <a:srgbClr val="000000"/>
                </a:solidFill>
              </a:rPr>
              <a:t>Applicable to entire Metro Ethernet Market including Service Providers, Access Providers, equipment vendors, and </a:t>
            </a:r>
            <a:r>
              <a:rPr lang="en-US" dirty="0" smtClean="0">
                <a:solidFill>
                  <a:srgbClr val="000000"/>
                </a:solidFill>
              </a:rPr>
              <a:t>EMS/NMS/OSS </a:t>
            </a:r>
            <a:r>
              <a:rPr lang="en-US" dirty="0">
                <a:solidFill>
                  <a:srgbClr val="000000"/>
                </a:solidFill>
              </a:rPr>
              <a:t>vendors to </a:t>
            </a:r>
            <a:r>
              <a:rPr lang="en-US" dirty="0" smtClean="0">
                <a:solidFill>
                  <a:srgbClr val="000000"/>
                </a:solidFill>
              </a:rPr>
              <a:t>provision and monitor </a:t>
            </a:r>
            <a:r>
              <a:rPr lang="en-US" dirty="0">
                <a:solidFill>
                  <a:srgbClr val="000000"/>
                </a:solidFill>
              </a:rPr>
              <a:t>equipment that is MEF </a:t>
            </a:r>
            <a:r>
              <a:rPr lang="en-US" dirty="0" smtClean="0">
                <a:solidFill>
                  <a:srgbClr val="000000"/>
                </a:solidFill>
              </a:rPr>
              <a:t>compatible.</a:t>
            </a:r>
            <a:endParaRPr lang="en-US" dirty="0">
              <a:solidFill>
                <a:srgbClr val="000000"/>
              </a:solidFill>
            </a:endParaRPr>
          </a:p>
        </p:txBody>
      </p:sp>
      <p:sp>
        <p:nvSpPr>
          <p:cNvPr id="10249" name="Rectangle 9"/>
          <p:cNvSpPr>
            <a:spLocks noChangeArrowheads="1"/>
          </p:cNvSpPr>
          <p:nvPr/>
        </p:nvSpPr>
        <p:spPr bwMode="auto">
          <a:xfrm>
            <a:off x="304800" y="1447800"/>
            <a:ext cx="8517320" cy="457200"/>
          </a:xfrm>
          <a:prstGeom prst="rect">
            <a:avLst/>
          </a:prstGeom>
          <a:noFill/>
          <a:ln w="28575" algn="ctr">
            <a:noFill/>
            <a:miter lim="800000"/>
            <a:headEnd/>
            <a:tailEnd type="none" w="sm" len="sm"/>
          </a:ln>
        </p:spPr>
        <p:txBody>
          <a:bodyPr rIns="0" anchor="ctr" anchorCtr="1"/>
          <a:lstStyle/>
          <a:p>
            <a:r>
              <a:rPr lang="en-US" b="1" dirty="0">
                <a:solidFill>
                  <a:srgbClr val="4A4A4A"/>
                </a:solidFill>
              </a:rPr>
              <a:t>MEF </a:t>
            </a:r>
            <a:r>
              <a:rPr lang="en-US" b="1" dirty="0" smtClean="0">
                <a:solidFill>
                  <a:srgbClr val="4A4A4A"/>
                </a:solidFill>
              </a:rPr>
              <a:t>36 - Service OAM (SOAM) Performance Monitoring Definition of Managed Objects</a:t>
            </a:r>
            <a:r>
              <a:rPr lang="en-US" dirty="0" smtClean="0"/>
              <a:t> </a:t>
            </a:r>
            <a:endParaRPr lang="en-US" dirty="0">
              <a:ea typeface="Verdana" pitchFamily="34" charset="0"/>
              <a:cs typeface="Verdana" pitchFamily="34" charset="0"/>
            </a:endParaRPr>
          </a:p>
        </p:txBody>
      </p:sp>
      <p:sp>
        <p:nvSpPr>
          <p:cNvPr id="10250" name="Rectangle 11"/>
          <p:cNvSpPr>
            <a:spLocks noChangeArrowheads="1"/>
          </p:cNvSpPr>
          <p:nvPr/>
        </p:nvSpPr>
        <p:spPr bwMode="auto">
          <a:xfrm>
            <a:off x="304799" y="1447800"/>
            <a:ext cx="8517321" cy="3499100"/>
          </a:xfrm>
          <a:prstGeom prst="rect">
            <a:avLst/>
          </a:prstGeom>
          <a:noFill/>
          <a:ln w="38100">
            <a:solidFill>
              <a:schemeClr val="tx1"/>
            </a:solidFill>
            <a:miter lim="800000"/>
            <a:headEnd/>
            <a:tailEnd/>
          </a:ln>
        </p:spPr>
        <p:txBody>
          <a:bodyPr wrap="none" anchor="ctr"/>
          <a:lstStyle/>
          <a:p>
            <a:endParaRPr lang="en-US" dirty="0"/>
          </a:p>
        </p:txBody>
      </p:sp>
    </p:spTree>
    <p:extLst>
      <p:ext uri="{BB962C8B-B14F-4D97-AF65-F5344CB8AC3E}">
        <p14:creationId xmlns:p14="http://schemas.microsoft.com/office/powerpoint/2010/main" val="70468176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smtClean="0"/>
              <a:t>Overview of MEF 36</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383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685800"/>
          </a:xfrm>
        </p:spPr>
        <p:txBody>
          <a:bodyPr>
            <a:normAutofit fontScale="90000"/>
          </a:bodyPr>
          <a:lstStyle/>
          <a:p>
            <a:pPr marL="347663" eaLnBrk="1" hangingPunct="1"/>
            <a:r>
              <a:rPr lang="en-US" dirty="0" smtClean="0"/>
              <a:t>About MEF 36</a:t>
            </a:r>
          </a:p>
        </p:txBody>
      </p:sp>
      <p:sp>
        <p:nvSpPr>
          <p:cNvPr id="9219" name="Rectangle 3"/>
          <p:cNvSpPr>
            <a:spLocks noGrp="1" noChangeArrowheads="1"/>
          </p:cNvSpPr>
          <p:nvPr>
            <p:ph idx="1"/>
          </p:nvPr>
        </p:nvSpPr>
        <p:spPr>
          <a:xfrm>
            <a:off x="465138" y="1066800"/>
            <a:ext cx="8153400" cy="4876800"/>
          </a:xfrm>
        </p:spPr>
        <p:txBody>
          <a:bodyPr/>
          <a:lstStyle/>
          <a:p>
            <a:pPr eaLnBrk="1" hangingPunct="1"/>
            <a:r>
              <a:rPr lang="en-US" sz="2400" dirty="0" smtClean="0"/>
              <a:t>Purpose: </a:t>
            </a:r>
          </a:p>
          <a:p>
            <a:pPr lvl="1" eaLnBrk="1" hangingPunct="1"/>
            <a:r>
              <a:rPr lang="en-US" sz="2000" dirty="0" smtClean="0"/>
              <a:t>This presentation is an introduction to MEF 36 - Service </a:t>
            </a:r>
            <a:r>
              <a:rPr lang="en-US" sz="2000" dirty="0"/>
              <a:t>OAM </a:t>
            </a:r>
            <a:r>
              <a:rPr lang="en-US" sz="2000" dirty="0" smtClean="0"/>
              <a:t>Performance Monitoring </a:t>
            </a:r>
            <a:r>
              <a:rPr lang="en-US" sz="2000" dirty="0"/>
              <a:t>Definition of Managed </a:t>
            </a:r>
            <a:r>
              <a:rPr lang="en-US" sz="2000" dirty="0" smtClean="0"/>
              <a:t>Objects</a:t>
            </a:r>
          </a:p>
          <a:p>
            <a:pPr eaLnBrk="1" hangingPunct="1"/>
            <a:r>
              <a:rPr lang="en-US" sz="2400" dirty="0" smtClean="0"/>
              <a:t>Audience</a:t>
            </a:r>
          </a:p>
          <a:p>
            <a:pPr lvl="1" eaLnBrk="1" hangingPunct="1"/>
            <a:r>
              <a:rPr lang="en-US" sz="2000" dirty="0" smtClean="0"/>
              <a:t>Equipment Manufacturers building devices that will carry Carrier Ethernet  Services</a:t>
            </a:r>
          </a:p>
          <a:p>
            <a:pPr lvl="1" eaLnBrk="1" hangingPunct="1"/>
            <a:r>
              <a:rPr lang="en-US" sz="2000" dirty="0" smtClean="0"/>
              <a:t>Service Providers delivering Carrier Ethernet Services</a:t>
            </a:r>
          </a:p>
          <a:p>
            <a:pPr lvl="1" eaLnBrk="1" hangingPunct="1"/>
            <a:r>
              <a:rPr lang="en-US" sz="2000" dirty="0" smtClean="0"/>
              <a:t>EMS/NMS/OSS tool vendors developing back office applications for managing Carrier Ethernet Services</a:t>
            </a:r>
          </a:p>
          <a:p>
            <a:pPr eaLnBrk="1" hangingPunct="1">
              <a:spcBef>
                <a:spcPct val="0"/>
              </a:spcBef>
            </a:pPr>
            <a:r>
              <a:rPr lang="en-US" sz="2400" dirty="0" smtClean="0"/>
              <a:t>Other Documents</a:t>
            </a:r>
          </a:p>
          <a:p>
            <a:pPr lvl="1" eaLnBrk="1" hangingPunct="1"/>
            <a:r>
              <a:rPr lang="en-US" sz="2000" dirty="0" smtClean="0"/>
              <a:t>Presentations of other MEF specifications and an overview of all specifications is available on the MEF web site</a:t>
            </a:r>
          </a:p>
          <a:p>
            <a:pPr lvl="1" eaLnBrk="1" hangingPunct="1"/>
            <a:r>
              <a:rPr lang="en-US" sz="2000" dirty="0" smtClean="0"/>
              <a:t>Other materials such as white papers and case studies are also available</a:t>
            </a:r>
          </a:p>
        </p:txBody>
      </p:sp>
    </p:spTree>
    <p:extLst>
      <p:ext uri="{BB962C8B-B14F-4D97-AF65-F5344CB8AC3E}">
        <p14:creationId xmlns:p14="http://schemas.microsoft.com/office/powerpoint/2010/main" val="143204047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8745</TotalTime>
  <Words>2363</Words>
  <Application>Microsoft Office PowerPoint</Application>
  <PresentationFormat>On-screen Show (4:3)</PresentationFormat>
  <Paragraphs>440</Paragraphs>
  <Slides>39</Slides>
  <Notes>12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Introducing the  Specifications of the MEF</vt:lpstr>
      <vt:lpstr>MEF Reference Presentations</vt:lpstr>
      <vt:lpstr> Outline</vt:lpstr>
      <vt:lpstr> Approved MEF Specifications*</vt:lpstr>
      <vt:lpstr> Approved MEF Specifications</vt:lpstr>
      <vt:lpstr> Approved MEF Specifications</vt:lpstr>
      <vt:lpstr>MEF Specification Overview</vt:lpstr>
      <vt:lpstr>Overview of MEF 36</vt:lpstr>
      <vt:lpstr>About MEF 36</vt:lpstr>
      <vt:lpstr>MEF 36 - In Scope/Out of Scope</vt:lpstr>
      <vt:lpstr>Terminology and Concepts</vt:lpstr>
      <vt:lpstr> Relationship with other Specifications</vt:lpstr>
      <vt:lpstr>MEF Service Lifecycle and SOAM</vt:lpstr>
      <vt:lpstr>MEF Specification Section Review</vt:lpstr>
      <vt:lpstr>Introducing MEF 36</vt:lpstr>
      <vt:lpstr>What is a MIB?</vt:lpstr>
      <vt:lpstr>Management Framework</vt:lpstr>
      <vt:lpstr>SOAM PM MIB Components</vt:lpstr>
      <vt:lpstr>SOAM TC MIB Overview</vt:lpstr>
      <vt:lpstr> SOAM PM MIB Overview</vt:lpstr>
      <vt:lpstr>Terminology</vt:lpstr>
      <vt:lpstr>Overview of the PM Process</vt:lpstr>
      <vt:lpstr>Overview of PM Process</vt:lpstr>
      <vt:lpstr>Initial SOAM Configuration  via 802.1ag/ap MIBs</vt:lpstr>
      <vt:lpstr>MEP Setup</vt:lpstr>
      <vt:lpstr>Loss Measurement Configuration Entries</vt:lpstr>
      <vt:lpstr>LM Statistics Tables</vt:lpstr>
      <vt:lpstr>Loss Measurement Statistics</vt:lpstr>
      <vt:lpstr>Delay Measurement Configuration Entries</vt:lpstr>
      <vt:lpstr>Delay Measurement Bins</vt:lpstr>
      <vt:lpstr>DM Statistics Tables</vt:lpstr>
      <vt:lpstr>Delay Measurement Statistics</vt:lpstr>
      <vt:lpstr>Threshold</vt:lpstr>
      <vt:lpstr>Thresholds</vt:lpstr>
      <vt:lpstr>Notifications</vt:lpstr>
      <vt:lpstr>Summary MEF 36</vt:lpstr>
      <vt:lpstr>Final Word</vt:lpstr>
      <vt:lpstr>For Full Details …</vt:lpstr>
      <vt:lpstr>Accelerating Worldwide Adoption of  Carrier-class Ethernet Networks and Services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mark.fishburn</dc:creator>
  <cp:lastModifiedBy>mark</cp:lastModifiedBy>
  <cp:revision>473</cp:revision>
  <dcterms:created xsi:type="dcterms:W3CDTF">2012-02-21T02:53:11Z</dcterms:created>
  <dcterms:modified xsi:type="dcterms:W3CDTF">2012-11-21T16:15:02Z</dcterms:modified>
</cp:coreProperties>
</file>