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2" r:id="rId2"/>
    <p:sldId id="365" r:id="rId3"/>
    <p:sldId id="291" r:id="rId4"/>
    <p:sldId id="349" r:id="rId5"/>
    <p:sldId id="350" r:id="rId6"/>
    <p:sldId id="351" r:id="rId7"/>
    <p:sldId id="294" r:id="rId8"/>
    <p:sldId id="333" r:id="rId9"/>
    <p:sldId id="296" r:id="rId10"/>
    <p:sldId id="297" r:id="rId11"/>
    <p:sldId id="298" r:id="rId12"/>
    <p:sldId id="299" r:id="rId13"/>
    <p:sldId id="300" r:id="rId14"/>
    <p:sldId id="334" r:id="rId15"/>
    <p:sldId id="302" r:id="rId16"/>
    <p:sldId id="303" r:id="rId17"/>
    <p:sldId id="348" r:id="rId18"/>
    <p:sldId id="305" r:id="rId19"/>
    <p:sldId id="366" r:id="rId20"/>
    <p:sldId id="370" r:id="rId21"/>
    <p:sldId id="371" r:id="rId22"/>
    <p:sldId id="372" r:id="rId23"/>
    <p:sldId id="373" r:id="rId24"/>
    <p:sldId id="374" r:id="rId25"/>
    <p:sldId id="375" r:id="rId26"/>
    <p:sldId id="376" r:id="rId27"/>
    <p:sldId id="377" r:id="rId28"/>
    <p:sldId id="368" r:id="rId29"/>
    <p:sldId id="327" r:id="rId30"/>
    <p:sldId id="369" r:id="rId31"/>
    <p:sldId id="328" r:id="rId32"/>
    <p:sldId id="329" r:id="rId33"/>
    <p:sldId id="34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0"/>
    <a:srgbClr val="355E8F"/>
    <a:srgbClr val="335A89"/>
    <a:srgbClr val="2D2DB9"/>
    <a:srgbClr val="5353D5"/>
    <a:srgbClr val="7272DC"/>
    <a:srgbClr val="7979B9"/>
    <a:srgbClr val="9595C7"/>
    <a:srgbClr val="AFA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58" autoAdjust="0"/>
  </p:normalViewPr>
  <p:slideViewPr>
    <p:cSldViewPr>
      <p:cViewPr varScale="1">
        <p:scale>
          <a:sx n="138" d="100"/>
          <a:sy n="138" d="100"/>
        </p:scale>
        <p:origin x="-1600" y="-120"/>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5895" cy="7589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3026B-546F-435F-92FE-8E31877B91A3}" type="datetimeFigureOut">
              <a:rPr lang="en-US" smtClean="0"/>
              <a:pPr/>
              <a:t>4/16/13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CDBC-26FF-4D62-8BD6-DA4090E382B2}" type="slidenum">
              <a:rPr lang="en-US" smtClean="0"/>
              <a:pPr/>
              <a:t>‹#›</a:t>
            </a:fld>
            <a:endParaRPr lang="en-US" dirty="0"/>
          </a:p>
        </p:txBody>
      </p:sp>
    </p:spTree>
    <p:extLst>
      <p:ext uri="{BB962C8B-B14F-4D97-AF65-F5344CB8AC3E}">
        <p14:creationId xmlns:p14="http://schemas.microsoft.com/office/powerpoint/2010/main" val="242766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60C9548-DFD0-4044-883F-84B620C04202}" type="slidenum">
              <a:rPr lang="en-US" sz="1200" smtClean="0"/>
              <a:pPr eaLnBrk="1" hangingPunct="1"/>
              <a:t>4</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20</a:t>
            </a:fld>
            <a:endParaRPr lang="en-US"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21</a:t>
            </a:fld>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22</a:t>
            </a:fld>
            <a:endParaRPr lang="en-US"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23</a:t>
            </a:fld>
            <a:endParaRPr lang="en-US"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24</a:t>
            </a:fld>
            <a:endParaRPr lang="en-US"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25</a:t>
            </a:fld>
            <a:endParaRPr lang="en-US" dirty="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26</a:t>
            </a:fld>
            <a:endParaRPr lang="en-US" dirty="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27</a:t>
            </a:fld>
            <a:endParaRPr lang="en-US" dirty="0"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29</a:t>
            </a:fld>
            <a:endParaRPr lang="en-US"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0FC5DD-F2EB-4B48-AA94-28D8AB65340A}" type="slidenum">
              <a:rPr lang="en-US">
                <a:cs typeface="Arial" charset="0"/>
              </a:rPr>
              <a:pPr fontAlgn="base">
                <a:spcBef>
                  <a:spcPct val="0"/>
                </a:spcBef>
                <a:spcAft>
                  <a:spcPct val="0"/>
                </a:spcAft>
              </a:pPr>
              <a:t>30</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8C97CD6-10C5-4B75-9907-45C8742918FE}" type="slidenum">
              <a:rPr lang="en-US" sz="1200" smtClean="0"/>
              <a:pPr eaLnBrk="1" hangingPunct="1"/>
              <a:t>5</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EE6BFF6-F792-481E-97B8-0CE26CD5F0DD}" type="slidenum">
              <a:rPr lang="en-US"/>
              <a:pPr/>
              <a:t>31</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This section goes into further detail in detailing the defined Service Attributes and parameters requirement and recommendations as specified for each of the defined services: EPL, EVPL and E-LAN.</a:t>
            </a:r>
          </a:p>
          <a:p>
            <a:pPr eaLnBrk="1" hangingPunct="1"/>
            <a:endParaRPr lang="en-US" dirty="0" smtClean="0"/>
          </a:p>
          <a:p>
            <a:pPr eaLnBrk="1" hangingPunct="1"/>
            <a:r>
              <a:rPr lang="en-US" dirty="0" smtClean="0"/>
              <a:t>(Refer to the Specs and the accompanying Ethernet Service Description document for more details)</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7C82F81-744F-4A06-BACC-77679021ADA8}" type="slidenum">
              <a:rPr lang="en-US"/>
              <a:pPr/>
              <a:t>32</a:t>
            </a:fld>
            <a:endParaRPr lang="en-US" dirty="0"/>
          </a:p>
        </p:txBody>
      </p:sp>
      <p:sp>
        <p:nvSpPr>
          <p:cNvPr id="24579" name="Rectangle 2"/>
          <p:cNvSpPr>
            <a:spLocks noGrp="1" noRot="1" noChangeAspect="1" noChangeArrowheads="1" noTextEdit="1"/>
          </p:cNvSpPr>
          <p:nvPr>
            <p:ph type="sldImg"/>
          </p:nvPr>
        </p:nvSpPr>
        <p:spPr>
          <a:xfrm>
            <a:off x="1143000" y="685800"/>
            <a:ext cx="4567238" cy="3425825"/>
          </a:xfrm>
          <a:ln/>
        </p:spPr>
      </p:sp>
      <p:sp>
        <p:nvSpPr>
          <p:cNvPr id="24580" name="Rectangle 3"/>
          <p:cNvSpPr>
            <a:spLocks noGrp="1" noChangeArrowheads="1"/>
          </p:cNvSpPr>
          <p:nvPr>
            <p:ph type="body" idx="1"/>
          </p:nvPr>
        </p:nvSpPr>
        <p:spPr>
          <a:xfrm>
            <a:off x="533400" y="4340225"/>
            <a:ext cx="5867400" cy="4111625"/>
          </a:xfrm>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176EB0-0BA5-44C3-90B8-ABF217F5793F}" type="slidenum">
              <a:rPr lang="en-US">
                <a:cs typeface="Arial" charset="0"/>
              </a:rPr>
              <a:pPr fontAlgn="base">
                <a:spcBef>
                  <a:spcPct val="0"/>
                </a:spcBef>
                <a:spcAft>
                  <a:spcPct val="0"/>
                </a:spcAft>
              </a:pPr>
              <a:t>33</a:t>
            </a:fld>
            <a:endParaRPr lang="en-US">
              <a:cs typeface="Arial" charset="0"/>
            </a:endParaRPr>
          </a:p>
        </p:txBody>
      </p:sp>
      <p:sp>
        <p:nvSpPr>
          <p:cNvPr id="65538"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3213"/>
          </a:xfrm>
          <a:noFill/>
        </p:spPr>
        <p:txBody>
          <a:bodyPr wrap="square" lIns="92302" tIns="46151" rIns="92302" bIns="46151" numCol="1" anchor="t" anchorCtr="0" compatLnSpc="1">
            <a:prstTxWarp prst="textNoShape">
              <a:avLst/>
            </a:prstTxWarp>
          </a:bodyPr>
          <a:lstStyle/>
          <a:p>
            <a:pPr>
              <a:spcBef>
                <a:spcPct val="0"/>
              </a:spcBef>
            </a:pPr>
            <a:endParaRPr lang="sv-SE"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8C97CD6-10C5-4B75-9907-45C8742918FE}" type="slidenum">
              <a:rPr lang="en-US" sz="1200" smtClean="0"/>
              <a:pPr eaLnBrk="1" hangingPunct="1"/>
              <a:t>6</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14400" y="4344988"/>
            <a:ext cx="5029200" cy="4113212"/>
          </a:xfrm>
          <a:noFill/>
          <a:ln/>
        </p:spPr>
        <p:txBody>
          <a:bodyPr/>
          <a:lstStyle/>
          <a:p>
            <a:endParaRPr lang="en-US"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45F972C-BEED-4A23-A0CF-3BCF617CC0D9}" type="slidenum">
              <a:rPr lang="en-US" smtClean="0">
                <a:latin typeface="Arial" charset="0"/>
                <a:cs typeface="Arial" charset="0"/>
              </a:rPr>
              <a:pPr/>
              <a:t>9</a:t>
            </a:fld>
            <a:endParaRPr lang="en-US" dirty="0" smtClean="0">
              <a:latin typeface="Arial" charset="0"/>
              <a:cs typeface="Arial" charset="0"/>
            </a:endParaRPr>
          </a:p>
        </p:txBody>
      </p:sp>
      <p:sp>
        <p:nvSpPr>
          <p:cNvPr id="56323" name="Rectangle 2"/>
          <p:cNvSpPr>
            <a:spLocks noGrp="1" noRot="1" noChangeAspect="1" noChangeArrowheads="1" noTextEdit="1"/>
          </p:cNvSpPr>
          <p:nvPr>
            <p:ph type="sldImg"/>
          </p:nvPr>
        </p:nvSpPr>
        <p:spPr>
          <a:xfrm>
            <a:off x="1143000" y="685800"/>
            <a:ext cx="4567238" cy="3425825"/>
          </a:xfrm>
          <a:ln/>
        </p:spPr>
      </p:sp>
      <p:sp>
        <p:nvSpPr>
          <p:cNvPr id="56324" name="Rectangle 3"/>
          <p:cNvSpPr>
            <a:spLocks noGrp="1" noChangeArrowheads="1"/>
          </p:cNvSpPr>
          <p:nvPr>
            <p:ph type="body" idx="1"/>
          </p:nvPr>
        </p:nvSpPr>
        <p:spPr>
          <a:xfrm>
            <a:off x="533400" y="4340225"/>
            <a:ext cx="5867400" cy="4111625"/>
          </a:xfrm>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58372" name="Slide Number Placeholder 3"/>
          <p:cNvSpPr>
            <a:spLocks noGrp="1"/>
          </p:cNvSpPr>
          <p:nvPr>
            <p:ph type="sldNum" sz="quarter" idx="5"/>
          </p:nvPr>
        </p:nvSpPr>
        <p:spPr>
          <a:noFill/>
        </p:spPr>
        <p:txBody>
          <a:bodyPr/>
          <a:lstStyle/>
          <a:p>
            <a:fld id="{2830D072-6297-4C0A-B55B-A0BBC0533D71}" type="slidenum">
              <a:rPr lang="en-US" smtClean="0">
                <a:latin typeface="Arial" charset="0"/>
                <a:cs typeface="Arial" charset="0"/>
              </a:rPr>
              <a:pPr/>
              <a:t>15</a:t>
            </a:fld>
            <a:endParaRPr lang="en-US"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58372" name="Slide Number Placeholder 3"/>
          <p:cNvSpPr>
            <a:spLocks noGrp="1"/>
          </p:cNvSpPr>
          <p:nvPr>
            <p:ph type="sldNum" sz="quarter" idx="5"/>
          </p:nvPr>
        </p:nvSpPr>
        <p:spPr>
          <a:noFill/>
        </p:spPr>
        <p:txBody>
          <a:bodyPr/>
          <a:lstStyle/>
          <a:p>
            <a:fld id="{2830D072-6297-4C0A-B55B-A0BBC0533D71}" type="slidenum">
              <a:rPr lang="en-US" smtClean="0">
                <a:latin typeface="Arial" charset="0"/>
                <a:cs typeface="Arial" charset="0"/>
              </a:rPr>
              <a:pPr/>
              <a:t>16</a:t>
            </a:fld>
            <a:endParaRPr lang="en-US"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653136"/>
            <a:ext cx="9144000" cy="825029"/>
          </a:xfr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lang="en-US" sz="32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0" y="2798980"/>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013300"/>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821840"/>
            <a:ext cx="9144000" cy="1214320"/>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821840"/>
            <a:ext cx="9144000" cy="1214320"/>
          </a:xfrm>
        </p:spPr>
        <p:txBody>
          <a:bodyPr>
            <a:noAutofit/>
          </a:bodyPr>
          <a:lstStyle/>
          <a:p>
            <a:r>
              <a:rPr lang="en-US" dirty="0" smtClean="0"/>
              <a:t>Click to edit Master title style</a:t>
            </a:r>
            <a:endParaRPr lang="en-US" dirty="0"/>
          </a:p>
        </p:txBody>
      </p:sp>
      <p:pic>
        <p:nvPicPr>
          <p:cNvPr id="8" name="Picture 7" descr="meflogowhite.png"/>
          <p:cNvPicPr>
            <a:picLocks noChangeAspect="1"/>
          </p:cNvPicPr>
          <p:nvPr userDrawn="1"/>
        </p:nvPicPr>
        <p:blipFill>
          <a:blip r:embed="rId2" cstate="print"/>
          <a:stretch>
            <a:fillRect/>
          </a:stretch>
        </p:blipFill>
        <p:spPr>
          <a:xfrm>
            <a:off x="3205890" y="1228045"/>
            <a:ext cx="2542976" cy="758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e mef webinar.png"/>
          <p:cNvPicPr>
            <a:picLocks noChangeAspect="1"/>
          </p:cNvPicPr>
          <p:nvPr userDrawn="1"/>
        </p:nvPicPr>
        <p:blipFill>
          <a:blip r:embed="rId3" cstate="print"/>
          <a:stretch>
            <a:fillRect/>
          </a:stretch>
        </p:blipFill>
        <p:spPr>
          <a:xfrm>
            <a:off x="3281785" y="4036160"/>
            <a:ext cx="2743200" cy="1192697"/>
          </a:xfrm>
          <a:prstGeom prst="rect">
            <a:avLst/>
          </a:prstGeom>
          <a:effectLst>
            <a:outerShdw blurRad="50800" dist="38100" dir="2700000" algn="tl" rotWithShape="0">
              <a:prstClr val="black">
                <a:alpha val="40000"/>
              </a:prstClr>
            </a:outerShdw>
          </a:effectLst>
        </p:spPr>
      </p:pic>
      <p:pic>
        <p:nvPicPr>
          <p:cNvPr id="5" name="Picture 4" descr="the mef seminar.png"/>
          <p:cNvPicPr>
            <a:picLocks noChangeAspect="1"/>
          </p:cNvPicPr>
          <p:nvPr userDrawn="1"/>
        </p:nvPicPr>
        <p:blipFill>
          <a:blip r:embed="rId4" cstate="print"/>
          <a:stretch>
            <a:fillRect/>
          </a:stretch>
        </p:blipFill>
        <p:spPr>
          <a:xfrm>
            <a:off x="3357680" y="5402270"/>
            <a:ext cx="2580126" cy="1203534"/>
          </a:xfrm>
          <a:prstGeom prst="rect">
            <a:avLst/>
          </a:prstGeom>
          <a:effectLst>
            <a:outerShdw blurRad="50800" dist="38100" dir="2700000" algn="tl" rotWithShape="0">
              <a:prstClr val="black">
                <a:alpha val="40000"/>
              </a:prstClr>
            </a:outerShdw>
          </a:effectLst>
        </p:spPr>
      </p:pic>
      <p:grpSp>
        <p:nvGrpSpPr>
          <p:cNvPr id="6" name="Group 5"/>
          <p:cNvGrpSpPr/>
          <p:nvPr userDrawn="1"/>
        </p:nvGrpSpPr>
        <p:grpSpPr>
          <a:xfrm>
            <a:off x="3281785" y="2214680"/>
            <a:ext cx="2493490" cy="1779321"/>
            <a:chOff x="195508" y="2467098"/>
            <a:chExt cx="3907416" cy="2788280"/>
          </a:xfrm>
        </p:grpSpPr>
        <p:pic>
          <p:nvPicPr>
            <p:cNvPr id="7" name="Picture 6" descr="Sprite 19.png"/>
            <p:cNvPicPr>
              <a:picLocks noChangeAspect="1"/>
            </p:cNvPicPr>
            <p:nvPr userDrawn="1"/>
          </p:nvPicPr>
          <p:blipFill>
            <a:blip r:embed="rId5" cstate="print"/>
            <a:stretch>
              <a:fillRect/>
            </a:stretch>
          </p:blipFill>
          <p:spPr>
            <a:xfrm>
              <a:off x="195508" y="2467098"/>
              <a:ext cx="3907416" cy="1748306"/>
            </a:xfrm>
            <a:prstGeom prst="rect">
              <a:avLst/>
            </a:prstGeom>
          </p:spPr>
        </p:pic>
        <p:pic>
          <p:nvPicPr>
            <p:cNvPr id="8" name="Picture 7" descr="Sprite 24.png"/>
            <p:cNvPicPr>
              <a:picLocks noChangeAspect="1"/>
            </p:cNvPicPr>
            <p:nvPr userDrawn="1"/>
          </p:nvPicPr>
          <p:blipFill>
            <a:blip r:embed="rId6" cstate="print"/>
            <a:stretch>
              <a:fillRect/>
            </a:stretch>
          </p:blipFill>
          <p:spPr>
            <a:xfrm>
              <a:off x="201645" y="4265684"/>
              <a:ext cx="3886200" cy="989694"/>
            </a:xfrm>
            <a:prstGeom prst="rect">
              <a:avLst/>
            </a:prstGeom>
          </p:spPr>
        </p:pic>
      </p:grpSp>
      <p:sp>
        <p:nvSpPr>
          <p:cNvPr id="9" name="TextBox 8"/>
          <p:cNvSpPr txBox="1"/>
          <p:nvPr userDrawn="1"/>
        </p:nvSpPr>
        <p:spPr>
          <a:xfrm>
            <a:off x="612955" y="2746556"/>
            <a:ext cx="3048000" cy="415486"/>
          </a:xfrm>
          <a:prstGeom prst="rect">
            <a:avLst/>
          </a:prstGeom>
          <a:noFill/>
        </p:spPr>
        <p:txBody>
          <a:bodyPr wrap="square" lIns="91429" tIns="45714" rIns="91429" bIns="45714" rtlCol="0">
            <a:spAutoFit/>
          </a:bodyPr>
          <a:lstStyle/>
          <a:p>
            <a:r>
              <a:rPr lang="en-US" dirty="0" smtClean="0">
                <a:solidFill>
                  <a:srgbClr val="FFFF00"/>
                </a:solidFill>
              </a:rPr>
              <a:t>Copy one to title master</a:t>
            </a:r>
            <a:endParaRPr lang="en-US" dirty="0">
              <a:solidFill>
                <a:srgbClr val="FFFF00"/>
              </a:solidFill>
            </a:endParaRPr>
          </a:p>
        </p:txBody>
      </p:sp>
      <p:pic>
        <p:nvPicPr>
          <p:cNvPr id="11" name="Picture 10" descr="meflogowhite.png"/>
          <p:cNvPicPr>
            <a:picLocks noChangeAspect="1"/>
          </p:cNvPicPr>
          <p:nvPr userDrawn="1"/>
        </p:nvPicPr>
        <p:blipFill>
          <a:blip r:embed="rId7" cstate="print"/>
          <a:stretch>
            <a:fillRect/>
          </a:stretch>
        </p:blipFill>
        <p:spPr>
          <a:xfrm>
            <a:off x="3205890" y="1228045"/>
            <a:ext cx="2542976" cy="758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3144855"/>
            <a:ext cx="9144000" cy="670932"/>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3125420"/>
            <a:ext cx="9144000" cy="683055"/>
          </a:xfrm>
        </p:spPr>
        <p:txBody>
          <a:bodyPr>
            <a:no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0" y="4567425"/>
            <a:ext cx="9144000" cy="1062530"/>
          </a:xfrm>
        </p:spPr>
        <p:txBody>
          <a:bodyPr>
            <a:noAutofit/>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0" y="3144855"/>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3792927"/>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b="1"/>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6"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7"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170090" y="772675"/>
            <a:ext cx="8803819" cy="569031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47450" y="1000360"/>
            <a:ext cx="8449100" cy="5309015"/>
          </a:xfrm>
        </p:spPr>
        <p:txBody>
          <a:bodyPr>
            <a:noAutofit/>
          </a:bodyPr>
          <a:lstStyle>
            <a:lvl1pPr>
              <a:spcBef>
                <a:spcPts val="0"/>
              </a:spcBef>
              <a:spcAft>
                <a:spcPts val="300"/>
              </a:spcAft>
              <a:defRPr b="1">
                <a:solidFill>
                  <a:schemeClr val="tx1"/>
                </a:solidFill>
              </a:defRPr>
            </a:lvl1pPr>
            <a:lvl2pPr>
              <a:spcBef>
                <a:spcPts val="0"/>
              </a:spcBef>
              <a:spcAft>
                <a:spcPts val="300"/>
              </a:spcAft>
              <a:defRPr>
                <a:solidFill>
                  <a:schemeClr val="tx1"/>
                </a:solidFill>
              </a:defRPr>
            </a:lvl2pPr>
            <a:lvl3pPr>
              <a:spcBef>
                <a:spcPts val="0"/>
              </a:spcBef>
              <a:spcAft>
                <a:spcPts val="300"/>
              </a:spcAft>
              <a:defRPr>
                <a:solidFill>
                  <a:schemeClr val="tx1"/>
                </a:solidFill>
              </a:defRPr>
            </a:lvl3pPr>
            <a:lvl4pPr>
              <a:spcBef>
                <a:spcPts val="0"/>
              </a:spcBef>
              <a:spcAft>
                <a:spcPts val="300"/>
              </a:spcAft>
              <a:defRPr>
                <a:solidFill>
                  <a:schemeClr val="tx1"/>
                </a:solidFill>
              </a:defRPr>
            </a:lvl4pPr>
            <a:lvl5pPr>
              <a:spcBef>
                <a:spcPts val="0"/>
              </a:spcBef>
              <a:spcAft>
                <a:spcPts val="300"/>
              </a:spcAf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
        <p:nvSpPr>
          <p:cNvPr id="7" name="Rectangle 6"/>
          <p:cNvSpPr/>
          <p:nvPr userDrawn="1"/>
        </p:nvSpPr>
        <p:spPr>
          <a:xfrm>
            <a:off x="170090" y="772675"/>
            <a:ext cx="8803819" cy="569031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descr="slbgrnd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7"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k1.jpg"/>
          <p:cNvPicPr>
            <a:picLocks noChangeAspect="1"/>
          </p:cNvPicPr>
          <p:nvPr userDrawn="1"/>
        </p:nvPicPr>
        <p:blipFill>
          <a:blip r:embed="rId1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0" y="0"/>
            <a:ext cx="9144000" cy="76470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chemeClr val="bg1"/>
                </a:solidFill>
              </a:rPr>
              <a:pPr algn="r"/>
              <a:t>‹#›</a:t>
            </a:fld>
            <a:endParaRPr lang="en-US" altLang="zh-CN"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78" r:id="rId1"/>
    <p:sldLayoutId id="2147483649" r:id="rId2"/>
    <p:sldLayoutId id="2147483650" r:id="rId3"/>
    <p:sldLayoutId id="2147483657" r:id="rId4"/>
    <p:sldLayoutId id="2147483659" r:id="rId5"/>
    <p:sldLayoutId id="2147483660" r:id="rId6"/>
    <p:sldLayoutId id="2147483654" r:id="rId7"/>
    <p:sldLayoutId id="2147483656" r:id="rId8"/>
    <p:sldLayoutId id="2147483655" r:id="rId9"/>
    <p:sldLayoutId id="2147483779" r:id="rId10"/>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9" Type="http://schemas.openxmlformats.org/officeDocument/2006/relationships/image" Target="../media/image22.png"/><Relationship Id="rId20" Type="http://schemas.openxmlformats.org/officeDocument/2006/relationships/image" Target="../media/image33.png"/><Relationship Id="rId21" Type="http://schemas.openxmlformats.org/officeDocument/2006/relationships/image" Target="../media/image34.jpeg"/><Relationship Id="rId22" Type="http://schemas.openxmlformats.org/officeDocument/2006/relationships/image" Target="../media/image35.png"/><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jpe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31.png"/><Relationship Id="rId19"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www.metroethernetforum.org/" TargetMode="Externa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4567426"/>
            <a:ext cx="9144000" cy="1214320"/>
          </a:xfrm>
        </p:spPr>
        <p:txBody>
          <a:bodyPr>
            <a:noAutofit/>
          </a:bodyPr>
          <a:lstStyle/>
          <a:p>
            <a:pPr>
              <a:spcBef>
                <a:spcPts val="0"/>
              </a:spcBef>
            </a:pPr>
            <a:r>
              <a:rPr lang="en-US" sz="2800" b="1" dirty="0" smtClean="0">
                <a:solidFill>
                  <a:schemeClr val="bg1"/>
                </a:solidFill>
              </a:rPr>
              <a:t>MEF </a:t>
            </a:r>
            <a:r>
              <a:rPr lang="en-US" sz="2800" b="1" dirty="0" smtClean="0"/>
              <a:t>40: UNI and EVC</a:t>
            </a:r>
            <a:r>
              <a:rPr lang="en-US" sz="2800" b="1" dirty="0"/>
              <a:t> </a:t>
            </a:r>
            <a:r>
              <a:rPr lang="en-US" sz="2800" b="1" dirty="0" smtClean="0"/>
              <a:t>Definition of Managed Objects</a:t>
            </a:r>
          </a:p>
          <a:p>
            <a:pPr>
              <a:spcBef>
                <a:spcPts val="0"/>
              </a:spcBef>
            </a:pPr>
            <a:endParaRPr lang="en-US" sz="2800" b="1" dirty="0" smtClean="0">
              <a:solidFill>
                <a:schemeClr val="bg1"/>
              </a:solidFill>
            </a:endParaRPr>
          </a:p>
          <a:p>
            <a:pPr>
              <a:spcBef>
                <a:spcPts val="0"/>
              </a:spcBef>
            </a:pPr>
            <a:r>
              <a:rPr lang="en-US" sz="2000" b="1" dirty="0" smtClean="0"/>
              <a:t>April 2013</a:t>
            </a:r>
            <a:endParaRPr lang="en-US" sz="2000" b="1" dirty="0" smtClean="0">
              <a:solidFill>
                <a:schemeClr val="bg1"/>
              </a:solidFill>
            </a:endParaRPr>
          </a:p>
        </p:txBody>
      </p:sp>
      <p:sp>
        <p:nvSpPr>
          <p:cNvPr id="4" name="Title 3"/>
          <p:cNvSpPr>
            <a:spLocks noGrp="1"/>
          </p:cNvSpPr>
          <p:nvPr>
            <p:ph type="ctrTitle"/>
          </p:nvPr>
        </p:nvSpPr>
        <p:spPr>
          <a:xfrm>
            <a:off x="0" y="2821840"/>
            <a:ext cx="9144000" cy="1214320"/>
          </a:xfrm>
        </p:spPr>
        <p:txBody>
          <a:bodyPr>
            <a:noAutofit/>
          </a:bodyPr>
          <a:lstStyle/>
          <a:p>
            <a:r>
              <a:rPr lang="en-US" sz="4000" dirty="0" smtClean="0"/>
              <a:t>Introducing the </a:t>
            </a:r>
            <a:br>
              <a:rPr lang="en-US" sz="4000" dirty="0" smtClean="0"/>
            </a:br>
            <a:r>
              <a:rPr lang="en-US" sz="4000" dirty="0" smtClean="0"/>
              <a:t>Specifications of the MEF</a:t>
            </a:r>
            <a:endParaRPr lang="en-US" sz="4000" dirty="0"/>
          </a:p>
        </p:txBody>
      </p:sp>
    </p:spTree>
    <p:extLst>
      <p:ext uri="{BB962C8B-B14F-4D97-AF65-F5344CB8AC3E}">
        <p14:creationId xmlns:p14="http://schemas.microsoft.com/office/powerpoint/2010/main" val="16232517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MEF 40 - In Scope/Out of Scope</a:t>
            </a:r>
            <a:endParaRPr lang="en-US" dirty="0"/>
          </a:p>
        </p:txBody>
      </p:sp>
      <p:sp>
        <p:nvSpPr>
          <p:cNvPr id="3" name="Content Placeholder 2"/>
          <p:cNvSpPr>
            <a:spLocks noGrp="1"/>
          </p:cNvSpPr>
          <p:nvPr>
            <p:ph idx="1"/>
          </p:nvPr>
        </p:nvSpPr>
        <p:spPr/>
        <p:txBody>
          <a:bodyPr/>
          <a:lstStyle/>
          <a:p>
            <a:r>
              <a:rPr lang="en-US" dirty="0" smtClean="0"/>
              <a:t>MEF 40 requirements are primarily driven by </a:t>
            </a:r>
            <a:endParaRPr lang="en-US" dirty="0"/>
          </a:p>
          <a:p>
            <a:pPr lvl="1"/>
            <a:r>
              <a:rPr lang="en-US" dirty="0" smtClean="0"/>
              <a:t>Network Management requirements for ME NEs (MEF 15)</a:t>
            </a:r>
          </a:p>
          <a:p>
            <a:pPr lvl="1"/>
            <a:r>
              <a:rPr lang="en-US" dirty="0" smtClean="0"/>
              <a:t>Carrier Ethernet Common Information Model (MEF 7.2 and ITU-T Q.840.1) </a:t>
            </a:r>
          </a:p>
          <a:p>
            <a:r>
              <a:rPr lang="en-US" dirty="0" smtClean="0"/>
              <a:t>MEF 40 defines functionality for managing UNI and EVC</a:t>
            </a:r>
          </a:p>
          <a:p>
            <a:r>
              <a:rPr lang="en-US" dirty="0" smtClean="0"/>
              <a:t>MEF 40 does not define functionality for managing ENNI or OVC</a:t>
            </a:r>
          </a:p>
        </p:txBody>
      </p:sp>
    </p:spTree>
    <p:extLst>
      <p:ext uri="{BB962C8B-B14F-4D97-AF65-F5344CB8AC3E}">
        <p14:creationId xmlns:p14="http://schemas.microsoft.com/office/powerpoint/2010/main" val="872865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Terminology and Concepts</a:t>
            </a:r>
          </a:p>
        </p:txBody>
      </p:sp>
      <p:sp>
        <p:nvSpPr>
          <p:cNvPr id="13315" name="Rectangle 3"/>
          <p:cNvSpPr>
            <a:spLocks noGrp="1" noChangeArrowheads="1"/>
          </p:cNvSpPr>
          <p:nvPr>
            <p:ph idx="1"/>
          </p:nvPr>
        </p:nvSpPr>
        <p:spPr>
          <a:xfrm>
            <a:off x="616789" y="1112807"/>
            <a:ext cx="8153400" cy="4572000"/>
          </a:xfrm>
        </p:spPr>
        <p:txBody>
          <a:bodyPr/>
          <a:lstStyle/>
          <a:p>
            <a:r>
              <a:rPr lang="en-US" sz="2400" dirty="0" smtClean="0"/>
              <a:t>MEF 40 adheres to these MEF Specifications for terminology:</a:t>
            </a:r>
          </a:p>
          <a:p>
            <a:pPr lvl="1"/>
            <a:r>
              <a:rPr lang="en-US" sz="2000" dirty="0" smtClean="0"/>
              <a:t>Refer to MEF 6.1 for Ethernet service definitions</a:t>
            </a:r>
          </a:p>
          <a:p>
            <a:pPr lvl="1"/>
            <a:r>
              <a:rPr lang="en-US" sz="2000" dirty="0" smtClean="0"/>
              <a:t>Refer to MEF 6.1.1 for L2CP definition</a:t>
            </a:r>
          </a:p>
          <a:p>
            <a:pPr lvl="1"/>
            <a:r>
              <a:rPr lang="en-US" sz="2000" dirty="0" smtClean="0"/>
              <a:t>Refer to MEF 10.2 for EVC &amp; UNI Service Attribute and Parameter definitions</a:t>
            </a:r>
          </a:p>
          <a:p>
            <a:r>
              <a:rPr lang="en-US" sz="2400" dirty="0" smtClean="0"/>
              <a:t>MEF 40 relies on MEF 31 for protocol specific terminology</a:t>
            </a:r>
          </a:p>
          <a:p>
            <a:pPr lvl="1"/>
            <a:r>
              <a:rPr lang="en-US" sz="2000" dirty="0" smtClean="0"/>
              <a:t>Simple Network Management Protocol (SNMP)</a:t>
            </a:r>
          </a:p>
          <a:p>
            <a:pPr lvl="1"/>
            <a:r>
              <a:rPr lang="en-US" sz="2000" dirty="0" smtClean="0"/>
              <a:t>SNMP Manager</a:t>
            </a:r>
          </a:p>
          <a:p>
            <a:pPr lvl="1"/>
            <a:r>
              <a:rPr lang="en-US" sz="2000" dirty="0" smtClean="0"/>
              <a:t>Management Information Model (MIB)</a:t>
            </a:r>
          </a:p>
          <a:p>
            <a:pPr lvl="1"/>
            <a:r>
              <a:rPr lang="en-US" sz="2000" dirty="0" smtClean="0"/>
              <a:t>Element Management System (EMS)</a:t>
            </a:r>
          </a:p>
          <a:p>
            <a:pPr lvl="1"/>
            <a:r>
              <a:rPr lang="en-US" sz="2000" dirty="0" smtClean="0"/>
              <a:t>Network Management System (NMS)</a:t>
            </a:r>
          </a:p>
          <a:p>
            <a:pPr lvl="1"/>
            <a:r>
              <a:rPr lang="en-US" sz="2000" dirty="0" smtClean="0"/>
              <a:t>Operations Support System (OSS)</a:t>
            </a:r>
          </a:p>
          <a:p>
            <a:endParaRPr lang="en-US" sz="2400" dirty="0" smtClean="0"/>
          </a:p>
        </p:txBody>
      </p:sp>
    </p:spTree>
    <p:extLst>
      <p:ext uri="{BB962C8B-B14F-4D97-AF65-F5344CB8AC3E}">
        <p14:creationId xmlns:p14="http://schemas.microsoft.com/office/powerpoint/2010/main" val="26862603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marL="350838" indent="-350838" eaLnBrk="1" hangingPunct="1"/>
            <a:r>
              <a:rPr lang="en-US" dirty="0" smtClean="0"/>
              <a:t>	Relationship with other Specifications</a:t>
            </a:r>
          </a:p>
        </p:txBody>
      </p:sp>
      <p:pic>
        <p:nvPicPr>
          <p:cNvPr id="8" name="Content Placeholder 7" descr="MIB Structure Service.png"/>
          <p:cNvPicPr>
            <a:picLocks noGrp="1" noChangeAspect="1"/>
          </p:cNvPicPr>
          <p:nvPr>
            <p:ph idx="1"/>
          </p:nvPr>
        </p:nvPicPr>
        <p:blipFill>
          <a:blip r:embed="rId2" cstate="print">
            <a:extLst>
              <a:ext uri="{28A0092B-C50C-407E-A947-70E740481C1C}">
                <a14:useLocalDpi xmlns:a14="http://schemas.microsoft.com/office/drawing/2010/main" val="0"/>
              </a:ext>
            </a:extLst>
          </a:blip>
          <a:srcRect t="-5678" b="-5678"/>
          <a:stretch>
            <a:fillRect/>
          </a:stretch>
        </p:blipFill>
        <p:spPr/>
      </p:pic>
      <p:sp>
        <p:nvSpPr>
          <p:cNvPr id="3" name="Rounded Rectangular Callout 2"/>
          <p:cNvSpPr/>
          <p:nvPr/>
        </p:nvSpPr>
        <p:spPr>
          <a:xfrm>
            <a:off x="3585365" y="5326375"/>
            <a:ext cx="986635" cy="455370"/>
          </a:xfrm>
          <a:prstGeom prst="wedgeRoundRectCallout">
            <a:avLst>
              <a:gd name="adj1" fmla="val 46883"/>
              <a:gd name="adj2" fmla="val -10493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MEF 40</a:t>
            </a:r>
            <a:endParaRPr lang="en-US" dirty="0">
              <a:solidFill>
                <a:schemeClr val="tx1"/>
              </a:solidFill>
            </a:endParaRPr>
          </a:p>
        </p:txBody>
      </p:sp>
    </p:spTree>
    <p:extLst>
      <p:ext uri="{BB962C8B-B14F-4D97-AF65-F5344CB8AC3E}">
        <p14:creationId xmlns:p14="http://schemas.microsoft.com/office/powerpoint/2010/main" val="28530959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2800" dirty="0" smtClean="0"/>
              <a:t>MEF Service Lifecycle and SOAM</a:t>
            </a:r>
          </a:p>
        </p:txBody>
      </p:sp>
      <p:sp>
        <p:nvSpPr>
          <p:cNvPr id="50179" name="Content Placeholder 2"/>
          <p:cNvSpPr>
            <a:spLocks noGrp="1"/>
          </p:cNvSpPr>
          <p:nvPr>
            <p:ph idx="1"/>
          </p:nvPr>
        </p:nvSpPr>
        <p:spPr>
          <a:xfrm>
            <a:off x="245985" y="848570"/>
            <a:ext cx="8550565" cy="5460805"/>
          </a:xfrm>
          <a:solidFill>
            <a:schemeClr val="bg1"/>
          </a:solidFill>
          <a:ln>
            <a:solidFill>
              <a:schemeClr val="tx1"/>
            </a:solidFill>
          </a:ln>
          <a:effectLst>
            <a:glow rad="139700">
              <a:schemeClr val="accent4">
                <a:satMod val="175000"/>
                <a:alpha val="40000"/>
              </a:schemeClr>
            </a:glow>
            <a:outerShdw blurRad="50800" dist="38100" dir="5400000" algn="t" rotWithShape="0">
              <a:prstClr val="black">
                <a:alpha val="40000"/>
              </a:prstClr>
            </a:outerShdw>
          </a:effectLst>
        </p:spPr>
        <p:txBody>
          <a:bodyPr/>
          <a:lstStyle/>
          <a:p>
            <a:pPr>
              <a:buNone/>
            </a:pPr>
            <a:endParaRPr lang="en-US" sz="2400" dirty="0"/>
          </a:p>
        </p:txBody>
      </p:sp>
      <p:pic>
        <p:nvPicPr>
          <p:cNvPr id="5" name="Picture 2"/>
          <p:cNvPicPr>
            <a:picLocks noChangeAspect="1" noChangeArrowheads="1"/>
          </p:cNvPicPr>
          <p:nvPr/>
        </p:nvPicPr>
        <p:blipFill>
          <a:blip r:embed="rId2" cstate="print"/>
          <a:srcRect t="15150"/>
          <a:stretch>
            <a:fillRect/>
          </a:stretch>
        </p:blipFill>
        <p:spPr bwMode="auto">
          <a:xfrm>
            <a:off x="824512" y="1561067"/>
            <a:ext cx="7422341" cy="3681383"/>
          </a:xfrm>
          <a:prstGeom prst="rect">
            <a:avLst/>
          </a:prstGeom>
          <a:noFill/>
          <a:ln w="9525">
            <a:noFill/>
            <a:miter lim="800000"/>
            <a:headEnd/>
            <a:tailEnd/>
          </a:ln>
        </p:spPr>
      </p:pic>
      <p:cxnSp>
        <p:nvCxnSpPr>
          <p:cNvPr id="6" name="Straight Connector 5"/>
          <p:cNvCxnSpPr/>
          <p:nvPr/>
        </p:nvCxnSpPr>
        <p:spPr>
          <a:xfrm>
            <a:off x="533400" y="1442064"/>
            <a:ext cx="7924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3106366" y="879896"/>
            <a:ext cx="2834430" cy="400110"/>
          </a:xfrm>
          <a:prstGeom prst="rect">
            <a:avLst/>
          </a:prstGeom>
          <a:noFill/>
          <a:ln w="9525">
            <a:noFill/>
            <a:miter lim="800000"/>
            <a:headEnd/>
            <a:tailEnd/>
          </a:ln>
        </p:spPr>
        <p:txBody>
          <a:bodyPr wrap="none">
            <a:spAutoFit/>
          </a:bodyPr>
          <a:lstStyle/>
          <a:p>
            <a:pPr algn="ctr"/>
            <a:r>
              <a:rPr lang="en-US" sz="2000" b="1" dirty="0"/>
              <a:t>Network </a:t>
            </a:r>
            <a:r>
              <a:rPr lang="en-US" sz="2000" b="1" dirty="0" smtClean="0"/>
              <a:t>Management</a:t>
            </a:r>
            <a:endParaRPr lang="en-US" sz="2000" b="1" dirty="0"/>
          </a:p>
        </p:txBody>
      </p:sp>
      <p:sp>
        <p:nvSpPr>
          <p:cNvPr id="8" name="Content Placeholder 2"/>
          <p:cNvSpPr txBox="1">
            <a:spLocks/>
          </p:cNvSpPr>
          <p:nvPr/>
        </p:nvSpPr>
        <p:spPr>
          <a:xfrm>
            <a:off x="397775" y="5555409"/>
            <a:ext cx="8272555" cy="500333"/>
          </a:xfrm>
          <a:prstGeom prst="rect">
            <a:avLst/>
          </a:prstGeom>
          <a:solidFill>
            <a:schemeClr val="bg1"/>
          </a:solidFill>
          <a:ln>
            <a:solidFill>
              <a:schemeClr val="tx1"/>
            </a:solidFill>
          </a:ln>
          <a:effectLst>
            <a:glow rad="139700">
              <a:schemeClr val="accent4">
                <a:satMod val="175000"/>
                <a:alpha val="40000"/>
              </a:schemeClr>
            </a:glow>
            <a:outerShdw blurRad="50800" dist="38100" dir="5400000" algn="t" rotWithShape="0">
              <a:prstClr val="black">
                <a:alpha val="40000"/>
              </a:prstClr>
            </a:outerShdw>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400" b="1" dirty="0" smtClean="0">
                <a:solidFill>
                  <a:schemeClr val="tx1"/>
                </a:solidFill>
              </a:rPr>
              <a:t>Provisioning and Turn-up is used to bring the service “in-service”</a:t>
            </a:r>
          </a:p>
        </p:txBody>
      </p:sp>
    </p:spTree>
    <p:extLst>
      <p:ext uri="{BB962C8B-B14F-4D97-AF65-F5344CB8AC3E}">
        <p14:creationId xmlns:p14="http://schemas.microsoft.com/office/powerpoint/2010/main" val="8636911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MEF Specification Section Review</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82467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
          </a:xfrm>
        </p:spPr>
        <p:txBody>
          <a:bodyPr>
            <a:normAutofit fontScale="90000"/>
          </a:bodyPr>
          <a:lstStyle/>
          <a:p>
            <a:pPr marL="347663" eaLnBrk="1" hangingPunct="1"/>
            <a:r>
              <a:rPr lang="en-US" dirty="0" smtClean="0"/>
              <a:t>Introducing MEF 40</a:t>
            </a:r>
          </a:p>
        </p:txBody>
      </p:sp>
      <p:sp>
        <p:nvSpPr>
          <p:cNvPr id="11267" name="Rectangle 3"/>
          <p:cNvSpPr>
            <a:spLocks noGrp="1" noChangeArrowheads="1"/>
          </p:cNvSpPr>
          <p:nvPr>
            <p:ph idx="1"/>
          </p:nvPr>
        </p:nvSpPr>
        <p:spPr>
          <a:xfrm>
            <a:off x="457200" y="1066800"/>
            <a:ext cx="8382000" cy="5029200"/>
          </a:xfrm>
        </p:spPr>
        <p:txBody>
          <a:bodyPr/>
          <a:lstStyle/>
          <a:p>
            <a:pPr eaLnBrk="1" hangingPunct="1"/>
            <a:r>
              <a:rPr lang="en-US" dirty="0" smtClean="0"/>
              <a:t>The presentation is broken into sections:</a:t>
            </a:r>
          </a:p>
          <a:p>
            <a:pPr lvl="1" eaLnBrk="1" hangingPunct="1"/>
            <a:r>
              <a:rPr lang="en-US" dirty="0"/>
              <a:t>Overview  </a:t>
            </a:r>
          </a:p>
          <a:p>
            <a:pPr lvl="1" eaLnBrk="1" hangingPunct="1"/>
            <a:r>
              <a:rPr lang="en-US" dirty="0"/>
              <a:t>Network Management Concepts</a:t>
            </a:r>
            <a:r>
              <a:rPr lang="en-US" dirty="0" smtClean="0"/>
              <a:t>/Framework</a:t>
            </a:r>
            <a:endParaRPr lang="en-US" dirty="0"/>
          </a:p>
          <a:p>
            <a:pPr lvl="1" eaLnBrk="1" hangingPunct="1"/>
            <a:r>
              <a:rPr lang="en-US" dirty="0" smtClean="0"/>
              <a:t>Interfaces MIB Indexing</a:t>
            </a:r>
            <a:endParaRPr lang="en-US" dirty="0"/>
          </a:p>
          <a:p>
            <a:pPr lvl="1" eaLnBrk="1" hangingPunct="1"/>
            <a:r>
              <a:rPr lang="en-US" dirty="0" smtClean="0"/>
              <a:t>UNI-EVC MIB Structure</a:t>
            </a:r>
            <a:endParaRPr lang="en-US" dirty="0"/>
          </a:p>
          <a:p>
            <a:pPr lvl="2" eaLnBrk="1" hangingPunct="1"/>
            <a:r>
              <a:rPr lang="en-US" dirty="0" smtClean="0"/>
              <a:t>Descriptions</a:t>
            </a:r>
            <a:endParaRPr lang="en-US" dirty="0"/>
          </a:p>
          <a:p>
            <a:pPr lvl="1" eaLnBrk="1" hangingPunct="1"/>
            <a:r>
              <a:rPr lang="en-US" dirty="0"/>
              <a:t>Summary</a:t>
            </a:r>
          </a:p>
          <a:p>
            <a:pPr lvl="1" eaLnBrk="1" hangingPunct="1"/>
            <a:r>
              <a:rPr lang="en-US" dirty="0"/>
              <a:t>Where to find additional information</a:t>
            </a:r>
          </a:p>
        </p:txBody>
      </p:sp>
    </p:spTree>
    <p:extLst>
      <p:ext uri="{BB962C8B-B14F-4D97-AF65-F5344CB8AC3E}">
        <p14:creationId xmlns:p14="http://schemas.microsoft.com/office/powerpoint/2010/main" val="3559630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ded Corner 12"/>
          <p:cNvSpPr/>
          <p:nvPr/>
        </p:nvSpPr>
        <p:spPr>
          <a:xfrm>
            <a:off x="4114801" y="5363348"/>
            <a:ext cx="769937" cy="523875"/>
          </a:xfrm>
          <a:prstGeom prst="foldedCorner">
            <a:avLst/>
          </a:prstGeom>
          <a:solidFill>
            <a:srgbClr val="FFC00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p:txBody>
          <a:bodyPr>
            <a:normAutofit/>
          </a:bodyPr>
          <a:lstStyle/>
          <a:p>
            <a:pPr marL="347663" eaLnBrk="1" hangingPunct="1"/>
            <a:r>
              <a:rPr lang="en-US" dirty="0" smtClean="0"/>
              <a:t>What is a MIB?</a:t>
            </a:r>
          </a:p>
        </p:txBody>
      </p:sp>
      <p:sp>
        <p:nvSpPr>
          <p:cNvPr id="11267" name="Rectangle 3"/>
          <p:cNvSpPr>
            <a:spLocks noGrp="1" noChangeArrowheads="1"/>
          </p:cNvSpPr>
          <p:nvPr>
            <p:ph idx="4294967295"/>
          </p:nvPr>
        </p:nvSpPr>
        <p:spPr>
          <a:xfrm>
            <a:off x="762000" y="1066800"/>
            <a:ext cx="7984225" cy="5029200"/>
          </a:xfrm>
        </p:spPr>
        <p:txBody>
          <a:bodyPr/>
          <a:lstStyle/>
          <a:p>
            <a:pPr eaLnBrk="1" hangingPunct="1"/>
            <a:r>
              <a:rPr lang="en-US" sz="2400" dirty="0" smtClean="0">
                <a:solidFill>
                  <a:srgbClr val="000000"/>
                </a:solidFill>
              </a:rPr>
              <a:t>A Management Information Base (MIB), or data model, is a collection of managed objects that can be used to provision or query a network device from a management system, such as a centrally located NMS (Network Management System).</a:t>
            </a:r>
          </a:p>
          <a:p>
            <a:pPr eaLnBrk="1" hangingPunct="1"/>
            <a:r>
              <a:rPr lang="en-US" sz="2400" dirty="0" smtClean="0">
                <a:solidFill>
                  <a:srgbClr val="000000"/>
                </a:solidFill>
              </a:rPr>
              <a:t>A MIB along with the management protocol, such as SNMPv2c, defines </a:t>
            </a:r>
            <a:r>
              <a:rPr lang="en-US" sz="2400" dirty="0">
                <a:solidFill>
                  <a:srgbClr val="000000"/>
                </a:solidFill>
              </a:rPr>
              <a:t>a </a:t>
            </a:r>
            <a:r>
              <a:rPr lang="en-US" sz="2400" dirty="0" smtClean="0">
                <a:solidFill>
                  <a:srgbClr val="000000"/>
                </a:solidFill>
              </a:rPr>
              <a:t>standard network </a:t>
            </a:r>
            <a:r>
              <a:rPr lang="en-US" sz="2400" dirty="0">
                <a:solidFill>
                  <a:srgbClr val="000000"/>
                </a:solidFill>
              </a:rPr>
              <a:t>management interface </a:t>
            </a:r>
            <a:r>
              <a:rPr lang="en-US" sz="2400" dirty="0" smtClean="0">
                <a:solidFill>
                  <a:srgbClr val="000000"/>
                </a:solidFill>
              </a:rPr>
              <a:t>for administration and maintenance of network elements.</a:t>
            </a:r>
          </a:p>
        </p:txBody>
      </p:sp>
      <p:pic>
        <p:nvPicPr>
          <p:cNvPr id="4" name="Picture 33" descr="Rout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550" y="4994763"/>
            <a:ext cx="685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3"/>
          <p:cNvGrpSpPr>
            <a:grpSpLocks/>
          </p:cNvGrpSpPr>
          <p:nvPr/>
        </p:nvGrpSpPr>
        <p:grpSpPr bwMode="auto">
          <a:xfrm>
            <a:off x="2463006" y="4867275"/>
            <a:ext cx="711200" cy="742950"/>
            <a:chOff x="2063750" y="3314700"/>
            <a:chExt cx="831850" cy="990600"/>
          </a:xfrm>
        </p:grpSpPr>
        <p:pic>
          <p:nvPicPr>
            <p:cNvPr id="6" name="Picture 18" descr="Desk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3314700"/>
              <a:ext cx="831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6" descr="net management sc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429000"/>
              <a:ext cx="379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11"/>
          <p:cNvSpPr txBox="1">
            <a:spLocks noChangeArrowheads="1"/>
          </p:cNvSpPr>
          <p:nvPr/>
        </p:nvSpPr>
        <p:spPr bwMode="auto">
          <a:xfrm>
            <a:off x="4247631" y="5442524"/>
            <a:ext cx="5132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400" b="1" dirty="0" smtClean="0"/>
              <a:t>MIB</a:t>
            </a:r>
            <a:endParaRPr lang="en-US" sz="1400" b="1" dirty="0"/>
          </a:p>
        </p:txBody>
      </p:sp>
      <p:cxnSp>
        <p:nvCxnSpPr>
          <p:cNvPr id="9" name="Straight Arrow Connector 8"/>
          <p:cNvCxnSpPr>
            <a:endCxn id="4" idx="1"/>
          </p:cNvCxnSpPr>
          <p:nvPr/>
        </p:nvCxnSpPr>
        <p:spPr>
          <a:xfrm>
            <a:off x="3211513" y="5172075"/>
            <a:ext cx="2332037" cy="441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 Box 11"/>
          <p:cNvSpPr txBox="1">
            <a:spLocks noChangeArrowheads="1"/>
          </p:cNvSpPr>
          <p:nvPr/>
        </p:nvSpPr>
        <p:spPr bwMode="auto">
          <a:xfrm>
            <a:off x="1654406" y="5610224"/>
            <a:ext cx="2241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200" dirty="0" smtClean="0"/>
              <a:t>Network Management System</a:t>
            </a:r>
            <a:endParaRPr lang="en-US" sz="1200" dirty="0"/>
          </a:p>
        </p:txBody>
      </p:sp>
      <p:sp>
        <p:nvSpPr>
          <p:cNvPr id="11" name="Text Box 11"/>
          <p:cNvSpPr txBox="1">
            <a:spLocks noChangeArrowheads="1"/>
          </p:cNvSpPr>
          <p:nvPr/>
        </p:nvSpPr>
        <p:spPr bwMode="auto">
          <a:xfrm>
            <a:off x="5317771" y="5486398"/>
            <a:ext cx="13532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200" dirty="0" smtClean="0"/>
              <a:t>Network Element</a:t>
            </a:r>
            <a:endParaRPr lang="en-US" sz="1200" dirty="0"/>
          </a:p>
        </p:txBody>
      </p:sp>
      <p:sp>
        <p:nvSpPr>
          <p:cNvPr id="12" name="Text Box 11"/>
          <p:cNvSpPr txBox="1">
            <a:spLocks noChangeArrowheads="1"/>
          </p:cNvSpPr>
          <p:nvPr/>
        </p:nvSpPr>
        <p:spPr bwMode="auto">
          <a:xfrm>
            <a:off x="3177055" y="4822195"/>
            <a:ext cx="23326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100" dirty="0" smtClean="0"/>
              <a:t>Configuration and Monitoring Data</a:t>
            </a:r>
            <a:endParaRPr lang="en-US" sz="1100" dirty="0"/>
          </a:p>
        </p:txBody>
      </p:sp>
      <p:cxnSp>
        <p:nvCxnSpPr>
          <p:cNvPr id="14" name="Straight Connector 13"/>
          <p:cNvCxnSpPr>
            <a:endCxn id="13" idx="0"/>
          </p:cNvCxnSpPr>
          <p:nvPr/>
        </p:nvCxnSpPr>
        <p:spPr>
          <a:xfrm>
            <a:off x="4419600" y="5194147"/>
            <a:ext cx="80170" cy="1692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44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lded Corner 77"/>
          <p:cNvSpPr/>
          <p:nvPr/>
        </p:nvSpPr>
        <p:spPr>
          <a:xfrm>
            <a:off x="1819032" y="4841701"/>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4" name="Folded Corner 63"/>
          <p:cNvSpPr/>
          <p:nvPr/>
        </p:nvSpPr>
        <p:spPr>
          <a:xfrm>
            <a:off x="1971432" y="4994101"/>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8" name="Title 7"/>
          <p:cNvSpPr>
            <a:spLocks noGrp="1"/>
          </p:cNvSpPr>
          <p:nvPr>
            <p:ph type="title"/>
          </p:nvPr>
        </p:nvSpPr>
        <p:spPr/>
        <p:txBody>
          <a:bodyPr/>
          <a:lstStyle/>
          <a:p>
            <a:r>
              <a:rPr lang="en-US" dirty="0" smtClean="0"/>
              <a:t>Management Framework</a:t>
            </a:r>
            <a:endParaRPr lang="en-US" dirty="0"/>
          </a:p>
        </p:txBody>
      </p:sp>
      <p:pic>
        <p:nvPicPr>
          <p:cNvPr id="589929" name="Picture 105" descr="Network"/>
          <p:cNvPicPr>
            <a:picLocks noChangeAspect="1" noChangeArrowheads="1"/>
          </p:cNvPicPr>
          <p:nvPr/>
        </p:nvPicPr>
        <p:blipFill>
          <a:blip r:embed="rId3" cstate="print"/>
          <a:srcRect l="1486"/>
          <a:stretch>
            <a:fillRect/>
          </a:stretch>
        </p:blipFill>
        <p:spPr bwMode="auto">
          <a:xfrm>
            <a:off x="170090" y="5334500"/>
            <a:ext cx="8803820" cy="1130300"/>
          </a:xfrm>
          <a:prstGeom prst="rect">
            <a:avLst/>
          </a:prstGeom>
          <a:noFill/>
        </p:spPr>
      </p:pic>
      <p:grpSp>
        <p:nvGrpSpPr>
          <p:cNvPr id="3" name="Group 106"/>
          <p:cNvGrpSpPr>
            <a:grpSpLocks/>
          </p:cNvGrpSpPr>
          <p:nvPr/>
        </p:nvGrpSpPr>
        <p:grpSpPr bwMode="auto">
          <a:xfrm>
            <a:off x="7833655" y="5007475"/>
            <a:ext cx="533400" cy="958850"/>
            <a:chOff x="4888" y="1010"/>
            <a:chExt cx="336" cy="604"/>
          </a:xfrm>
        </p:grpSpPr>
        <p:sp>
          <p:nvSpPr>
            <p:cNvPr id="589931" name="Rectangle 55"/>
            <p:cNvSpPr>
              <a:spLocks noChangeArrowheads="1"/>
            </p:cNvSpPr>
            <p:nvPr/>
          </p:nvSpPr>
          <p:spPr bwMode="auto">
            <a:xfrm>
              <a:off x="4888" y="1010"/>
              <a:ext cx="336" cy="202"/>
            </a:xfrm>
            <a:prstGeom prst="rect">
              <a:avLst/>
            </a:prstGeom>
            <a:noFill/>
            <a:ln w="9525">
              <a:noFill/>
              <a:miter lim="800000"/>
              <a:headEnd/>
              <a:tailEnd/>
            </a:ln>
          </p:spPr>
          <p:txBody>
            <a:bodyPr>
              <a:spAutoFit/>
            </a:bodyPr>
            <a:lstStyle/>
            <a:p>
              <a:pPr algn="l">
                <a:spcBef>
                  <a:spcPct val="0"/>
                </a:spcBef>
                <a:buFontTx/>
                <a:buNone/>
              </a:pPr>
              <a:r>
                <a:rPr lang="en-US" sz="1500" b="0" dirty="0">
                  <a:cs typeface="Arial" charset="0"/>
                </a:rPr>
                <a:t>UNI</a:t>
              </a:r>
            </a:p>
          </p:txBody>
        </p:sp>
        <p:sp>
          <p:nvSpPr>
            <p:cNvPr id="589932" name="Line 108"/>
            <p:cNvSpPr>
              <a:spLocks noChangeShapeType="1"/>
            </p:cNvSpPr>
            <p:nvPr/>
          </p:nvSpPr>
          <p:spPr bwMode="auto">
            <a:xfrm flipV="1">
              <a:off x="5015" y="1188"/>
              <a:ext cx="0" cy="426"/>
            </a:xfrm>
            <a:prstGeom prst="line">
              <a:avLst/>
            </a:prstGeom>
            <a:noFill/>
            <a:ln w="28575">
              <a:solidFill>
                <a:schemeClr val="tx1"/>
              </a:solidFill>
              <a:round/>
              <a:headEnd type="arrow" w="med" len="med"/>
              <a:tailEnd/>
            </a:ln>
            <a:effectLst/>
          </p:spPr>
          <p:txBody>
            <a:bodyPr/>
            <a:lstStyle/>
            <a:p>
              <a:endParaRPr lang="en-US"/>
            </a:p>
          </p:txBody>
        </p:sp>
      </p:grpSp>
      <p:grpSp>
        <p:nvGrpSpPr>
          <p:cNvPr id="4" name="Group 109"/>
          <p:cNvGrpSpPr>
            <a:grpSpLocks/>
          </p:cNvGrpSpPr>
          <p:nvPr/>
        </p:nvGrpSpPr>
        <p:grpSpPr bwMode="auto">
          <a:xfrm>
            <a:off x="1306380" y="5040813"/>
            <a:ext cx="533400" cy="958850"/>
            <a:chOff x="4840" y="1010"/>
            <a:chExt cx="336" cy="604"/>
          </a:xfrm>
        </p:grpSpPr>
        <p:sp>
          <p:nvSpPr>
            <p:cNvPr id="589934" name="Rectangle 55"/>
            <p:cNvSpPr>
              <a:spLocks noChangeArrowheads="1"/>
            </p:cNvSpPr>
            <p:nvPr/>
          </p:nvSpPr>
          <p:spPr bwMode="auto">
            <a:xfrm>
              <a:off x="4840" y="1010"/>
              <a:ext cx="336" cy="202"/>
            </a:xfrm>
            <a:prstGeom prst="rect">
              <a:avLst/>
            </a:prstGeom>
            <a:noFill/>
            <a:ln w="9525">
              <a:noFill/>
              <a:miter lim="800000"/>
              <a:headEnd/>
              <a:tailEnd/>
            </a:ln>
          </p:spPr>
          <p:txBody>
            <a:bodyPr>
              <a:spAutoFit/>
            </a:bodyPr>
            <a:lstStyle/>
            <a:p>
              <a:pPr algn="l">
                <a:spcBef>
                  <a:spcPct val="0"/>
                </a:spcBef>
                <a:buFontTx/>
                <a:buNone/>
              </a:pPr>
              <a:r>
                <a:rPr lang="en-US" sz="1500" b="0">
                  <a:cs typeface="Arial" charset="0"/>
                </a:rPr>
                <a:t>UNI</a:t>
              </a:r>
            </a:p>
          </p:txBody>
        </p:sp>
        <p:sp>
          <p:nvSpPr>
            <p:cNvPr id="589935" name="Line 111"/>
            <p:cNvSpPr>
              <a:spLocks noChangeShapeType="1"/>
            </p:cNvSpPr>
            <p:nvPr/>
          </p:nvSpPr>
          <p:spPr bwMode="auto">
            <a:xfrm flipV="1">
              <a:off x="5015" y="1188"/>
              <a:ext cx="0" cy="426"/>
            </a:xfrm>
            <a:prstGeom prst="line">
              <a:avLst/>
            </a:prstGeom>
            <a:noFill/>
            <a:ln w="28575">
              <a:solidFill>
                <a:schemeClr val="tx1"/>
              </a:solidFill>
              <a:round/>
              <a:headEnd type="arrow" w="med" len="med"/>
              <a:tailEnd/>
            </a:ln>
            <a:effectLst/>
          </p:spPr>
          <p:txBody>
            <a:bodyPr/>
            <a:lstStyle/>
            <a:p>
              <a:endParaRPr lang="en-US"/>
            </a:p>
          </p:txBody>
        </p:sp>
      </p:grpSp>
      <p:sp>
        <p:nvSpPr>
          <p:cNvPr id="589936" name="Rectangle 55"/>
          <p:cNvSpPr>
            <a:spLocks noChangeArrowheads="1"/>
          </p:cNvSpPr>
          <p:nvPr/>
        </p:nvSpPr>
        <p:spPr bwMode="auto">
          <a:xfrm>
            <a:off x="4420210" y="4982270"/>
            <a:ext cx="746125" cy="320675"/>
          </a:xfrm>
          <a:prstGeom prst="rect">
            <a:avLst/>
          </a:prstGeom>
          <a:noFill/>
          <a:ln w="9525">
            <a:noFill/>
            <a:miter lim="800000"/>
            <a:headEnd/>
            <a:tailEnd/>
          </a:ln>
        </p:spPr>
        <p:txBody>
          <a:bodyPr>
            <a:spAutoFit/>
          </a:bodyPr>
          <a:lstStyle/>
          <a:p>
            <a:pPr algn="l">
              <a:spcBef>
                <a:spcPct val="0"/>
              </a:spcBef>
              <a:buFontTx/>
              <a:buNone/>
            </a:pPr>
            <a:r>
              <a:rPr lang="en-US" sz="1500" dirty="0"/>
              <a:t>E</a:t>
            </a:r>
            <a:r>
              <a:rPr lang="en-US" sz="1500" b="0" dirty="0" smtClean="0">
                <a:cs typeface="Arial" charset="0"/>
              </a:rPr>
              <a:t>NNI</a:t>
            </a:r>
            <a:endParaRPr lang="en-US" sz="1500" b="0" dirty="0">
              <a:cs typeface="Arial" charset="0"/>
            </a:endParaRPr>
          </a:p>
        </p:txBody>
      </p:sp>
      <p:sp>
        <p:nvSpPr>
          <p:cNvPr id="589937" name="Line 113"/>
          <p:cNvSpPr>
            <a:spLocks noChangeShapeType="1"/>
          </p:cNvSpPr>
          <p:nvPr/>
        </p:nvSpPr>
        <p:spPr bwMode="auto">
          <a:xfrm flipV="1">
            <a:off x="4723790" y="5285850"/>
            <a:ext cx="0" cy="666750"/>
          </a:xfrm>
          <a:prstGeom prst="line">
            <a:avLst/>
          </a:prstGeom>
          <a:noFill/>
          <a:ln w="28575">
            <a:solidFill>
              <a:schemeClr val="tx1"/>
            </a:solidFill>
            <a:round/>
            <a:headEnd type="arrow" w="med" len="med"/>
            <a:tailEnd/>
          </a:ln>
          <a:effectLst/>
        </p:spPr>
        <p:txBody>
          <a:bodyPr/>
          <a:lstStyle/>
          <a:p>
            <a:endParaRPr lang="en-US"/>
          </a:p>
        </p:txBody>
      </p:sp>
      <p:sp>
        <p:nvSpPr>
          <p:cNvPr id="589938" name="Text Box 114"/>
          <p:cNvSpPr txBox="1">
            <a:spLocks noChangeArrowheads="1"/>
          </p:cNvSpPr>
          <p:nvPr/>
        </p:nvSpPr>
        <p:spPr bwMode="auto">
          <a:xfrm>
            <a:off x="775115" y="5566275"/>
            <a:ext cx="533400" cy="228600"/>
          </a:xfrm>
          <a:prstGeom prst="rect">
            <a:avLst/>
          </a:prstGeom>
          <a:noFill/>
          <a:ln w="9525" algn="ctr">
            <a:noFill/>
            <a:miter lim="800000"/>
            <a:headEnd/>
            <a:tailEnd/>
          </a:ln>
          <a:effectLst/>
        </p:spPr>
        <p:txBody>
          <a:bodyPr lIns="0" tIns="0" rIns="0" bIns="0">
            <a:spAutoFit/>
          </a:bodyPr>
          <a:lstStyle/>
          <a:p>
            <a:pPr>
              <a:spcBef>
                <a:spcPct val="50000"/>
              </a:spcBef>
              <a:buFontTx/>
              <a:buNone/>
            </a:pPr>
            <a:r>
              <a:rPr lang="en-US" sz="1500" dirty="0">
                <a:solidFill>
                  <a:srgbClr val="006600"/>
                </a:solidFill>
              </a:rPr>
              <a:t>CPE</a:t>
            </a:r>
          </a:p>
        </p:txBody>
      </p:sp>
      <p:sp>
        <p:nvSpPr>
          <p:cNvPr id="589939" name="Text Box 115"/>
          <p:cNvSpPr txBox="1">
            <a:spLocks noChangeArrowheads="1"/>
          </p:cNvSpPr>
          <p:nvPr/>
        </p:nvSpPr>
        <p:spPr bwMode="auto">
          <a:xfrm>
            <a:off x="8212825" y="5566275"/>
            <a:ext cx="533400" cy="228600"/>
          </a:xfrm>
          <a:prstGeom prst="rect">
            <a:avLst/>
          </a:prstGeom>
          <a:noFill/>
          <a:ln w="9525" algn="ctr">
            <a:noFill/>
            <a:miter lim="800000"/>
            <a:headEnd/>
            <a:tailEnd/>
          </a:ln>
          <a:effectLst/>
        </p:spPr>
        <p:txBody>
          <a:bodyPr lIns="0" tIns="0" rIns="0" bIns="0">
            <a:spAutoFit/>
          </a:bodyPr>
          <a:lstStyle/>
          <a:p>
            <a:pPr>
              <a:spcBef>
                <a:spcPct val="50000"/>
              </a:spcBef>
              <a:buFontTx/>
              <a:buNone/>
            </a:pPr>
            <a:r>
              <a:rPr lang="en-US" sz="1500" dirty="0">
                <a:solidFill>
                  <a:srgbClr val="006600"/>
                </a:solidFill>
              </a:rPr>
              <a:t>CPE</a:t>
            </a:r>
          </a:p>
        </p:txBody>
      </p:sp>
      <p:sp>
        <p:nvSpPr>
          <p:cNvPr id="589940" name="Text Box 116"/>
          <p:cNvSpPr txBox="1">
            <a:spLocks noChangeArrowheads="1"/>
          </p:cNvSpPr>
          <p:nvPr/>
        </p:nvSpPr>
        <p:spPr bwMode="auto">
          <a:xfrm>
            <a:off x="2732392" y="5502775"/>
            <a:ext cx="1763713" cy="479425"/>
          </a:xfrm>
          <a:prstGeom prst="rect">
            <a:avLst/>
          </a:prstGeom>
          <a:noFill/>
          <a:ln w="9525" algn="ctr">
            <a:noFill/>
            <a:miter lim="800000"/>
            <a:headEnd/>
            <a:tailEnd/>
          </a:ln>
          <a:effectLst/>
        </p:spPr>
        <p:txBody>
          <a:bodyPr>
            <a:spAutoFit/>
          </a:bodyPr>
          <a:lstStyle/>
          <a:p>
            <a:pPr>
              <a:lnSpc>
                <a:spcPct val="85000"/>
              </a:lnSpc>
              <a:spcBef>
                <a:spcPct val="50000"/>
              </a:spcBef>
              <a:buFontTx/>
              <a:buNone/>
            </a:pPr>
            <a:r>
              <a:rPr lang="en-US" sz="1500" dirty="0">
                <a:solidFill>
                  <a:srgbClr val="CC3300"/>
                </a:solidFill>
              </a:rPr>
              <a:t>Operator 1 Network</a:t>
            </a:r>
          </a:p>
        </p:txBody>
      </p:sp>
      <p:sp>
        <p:nvSpPr>
          <p:cNvPr id="589941" name="Text Box 117"/>
          <p:cNvSpPr txBox="1">
            <a:spLocks noChangeArrowheads="1"/>
          </p:cNvSpPr>
          <p:nvPr/>
        </p:nvSpPr>
        <p:spPr bwMode="auto">
          <a:xfrm>
            <a:off x="5009242" y="5502775"/>
            <a:ext cx="1763713" cy="293688"/>
          </a:xfrm>
          <a:prstGeom prst="rect">
            <a:avLst/>
          </a:prstGeom>
          <a:noFill/>
          <a:ln w="9525" algn="ctr">
            <a:noFill/>
            <a:miter lim="800000"/>
            <a:headEnd/>
            <a:tailEnd/>
          </a:ln>
          <a:effectLst/>
        </p:spPr>
        <p:txBody>
          <a:bodyPr>
            <a:spAutoFit/>
          </a:bodyPr>
          <a:lstStyle/>
          <a:p>
            <a:pPr>
              <a:lnSpc>
                <a:spcPct val="85000"/>
              </a:lnSpc>
              <a:spcBef>
                <a:spcPct val="50000"/>
              </a:spcBef>
              <a:buFontTx/>
              <a:buNone/>
            </a:pPr>
            <a:r>
              <a:rPr lang="en-US" sz="1500" dirty="0">
                <a:solidFill>
                  <a:srgbClr val="990033"/>
                </a:solidFill>
              </a:rPr>
              <a:t>Operator 2</a:t>
            </a:r>
            <a:r>
              <a:rPr lang="en-US" sz="1500" dirty="0" smtClean="0">
                <a:solidFill>
                  <a:srgbClr val="990033"/>
                </a:solidFill>
              </a:rPr>
              <a:t> </a:t>
            </a:r>
            <a:r>
              <a:rPr lang="en-US" sz="1500" dirty="0">
                <a:solidFill>
                  <a:srgbClr val="990033"/>
                </a:solidFill>
              </a:rPr>
              <a:t>Network</a:t>
            </a:r>
          </a:p>
        </p:txBody>
      </p:sp>
      <p:sp>
        <p:nvSpPr>
          <p:cNvPr id="589942" name="Rectangle 118"/>
          <p:cNvSpPr>
            <a:spLocks noChangeArrowheads="1"/>
          </p:cNvSpPr>
          <p:nvPr/>
        </p:nvSpPr>
        <p:spPr bwMode="auto">
          <a:xfrm>
            <a:off x="1554702" y="5558338"/>
            <a:ext cx="512763" cy="320675"/>
          </a:xfrm>
          <a:prstGeom prst="rect">
            <a:avLst/>
          </a:prstGeom>
          <a:noFill/>
          <a:ln w="9525" algn="ctr">
            <a:noFill/>
            <a:miter lim="800000"/>
            <a:headEnd/>
            <a:tailEnd/>
          </a:ln>
          <a:effectLst/>
        </p:spPr>
        <p:txBody>
          <a:bodyPr wrap="none">
            <a:spAutoFit/>
          </a:bodyPr>
          <a:lstStyle/>
          <a:p>
            <a:pPr>
              <a:buFontTx/>
              <a:buNone/>
            </a:pPr>
            <a:r>
              <a:rPr lang="en-US" sz="1500" b="0" dirty="0"/>
              <a:t>NID</a:t>
            </a:r>
          </a:p>
        </p:txBody>
      </p:sp>
      <p:sp>
        <p:nvSpPr>
          <p:cNvPr id="589943" name="Rectangle 119"/>
          <p:cNvSpPr>
            <a:spLocks noChangeArrowheads="1"/>
          </p:cNvSpPr>
          <p:nvPr/>
        </p:nvSpPr>
        <p:spPr bwMode="auto">
          <a:xfrm>
            <a:off x="7322722" y="5531350"/>
            <a:ext cx="512763" cy="320675"/>
          </a:xfrm>
          <a:prstGeom prst="rect">
            <a:avLst/>
          </a:prstGeom>
          <a:noFill/>
          <a:ln w="9525" algn="ctr">
            <a:noFill/>
            <a:miter lim="800000"/>
            <a:headEnd/>
            <a:tailEnd/>
          </a:ln>
          <a:effectLst/>
        </p:spPr>
        <p:txBody>
          <a:bodyPr wrap="none">
            <a:spAutoFit/>
          </a:bodyPr>
          <a:lstStyle/>
          <a:p>
            <a:pPr>
              <a:buFontTx/>
              <a:buNone/>
            </a:pPr>
            <a:r>
              <a:rPr lang="en-US" sz="1500" b="0" dirty="0"/>
              <a:t>NID</a:t>
            </a:r>
          </a:p>
        </p:txBody>
      </p:sp>
      <p:sp>
        <p:nvSpPr>
          <p:cNvPr id="589916" name="Line 14"/>
          <p:cNvSpPr>
            <a:spLocks noChangeShapeType="1"/>
          </p:cNvSpPr>
          <p:nvPr/>
        </p:nvSpPr>
        <p:spPr bwMode="auto">
          <a:xfrm>
            <a:off x="973458" y="6202249"/>
            <a:ext cx="7469187" cy="0"/>
          </a:xfrm>
          <a:prstGeom prst="line">
            <a:avLst/>
          </a:prstGeom>
          <a:noFill/>
          <a:ln w="28575">
            <a:solidFill>
              <a:srgbClr val="009900"/>
            </a:solidFill>
            <a:prstDash val="dash"/>
            <a:round/>
            <a:headEnd/>
            <a:tailEnd/>
          </a:ln>
        </p:spPr>
        <p:txBody>
          <a:bodyPr/>
          <a:lstStyle/>
          <a:p>
            <a:endParaRPr lang="en-US"/>
          </a:p>
        </p:txBody>
      </p:sp>
      <p:sp>
        <p:nvSpPr>
          <p:cNvPr id="589917" name="Text Box 23"/>
          <p:cNvSpPr txBox="1">
            <a:spLocks noChangeArrowheads="1"/>
          </p:cNvSpPr>
          <p:nvPr/>
        </p:nvSpPr>
        <p:spPr bwMode="auto">
          <a:xfrm>
            <a:off x="3328988" y="6177219"/>
            <a:ext cx="2470150" cy="274637"/>
          </a:xfrm>
          <a:prstGeom prst="rect">
            <a:avLst/>
          </a:prstGeom>
          <a:noFill/>
          <a:ln w="9525">
            <a:noFill/>
            <a:miter lim="800000"/>
            <a:headEnd/>
            <a:tailEnd/>
          </a:ln>
        </p:spPr>
        <p:txBody>
          <a:bodyPr>
            <a:spAutoFit/>
          </a:bodyPr>
          <a:lstStyle/>
          <a:p>
            <a:pPr algn="l">
              <a:spcBef>
                <a:spcPct val="50000"/>
              </a:spcBef>
              <a:buFontTx/>
              <a:buNone/>
            </a:pPr>
            <a:r>
              <a:rPr lang="en-US" sz="1200" dirty="0">
                <a:solidFill>
                  <a:srgbClr val="008000"/>
                </a:solidFill>
                <a:cs typeface="Arial" charset="0"/>
              </a:rPr>
              <a:t>Ethernet Virtual Connection</a:t>
            </a:r>
          </a:p>
        </p:txBody>
      </p:sp>
      <p:grpSp>
        <p:nvGrpSpPr>
          <p:cNvPr id="55" name="Group 1"/>
          <p:cNvGrpSpPr>
            <a:grpSpLocks/>
          </p:cNvGrpSpPr>
          <p:nvPr/>
        </p:nvGrpSpPr>
        <p:grpSpPr bwMode="auto">
          <a:xfrm>
            <a:off x="2886072" y="4099823"/>
            <a:ext cx="3024188" cy="914400"/>
            <a:chOff x="2743200" y="2590800"/>
            <a:chExt cx="3024188" cy="914400"/>
          </a:xfrm>
        </p:grpSpPr>
        <p:sp>
          <p:nvSpPr>
            <p:cNvPr id="56" name="Rounded Rectangle 55"/>
            <p:cNvSpPr/>
            <p:nvPr/>
          </p:nvSpPr>
          <p:spPr>
            <a:xfrm>
              <a:off x="2743200" y="2590800"/>
              <a:ext cx="2971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rPr>
                <a:t>O</a:t>
              </a:r>
            </a:p>
          </p:txBody>
        </p:sp>
        <p:grpSp>
          <p:nvGrpSpPr>
            <p:cNvPr id="57" name="Group 43"/>
            <p:cNvGrpSpPr>
              <a:grpSpLocks/>
            </p:cNvGrpSpPr>
            <p:nvPr/>
          </p:nvGrpSpPr>
          <p:grpSpPr bwMode="auto">
            <a:xfrm>
              <a:off x="3962400" y="2819400"/>
              <a:ext cx="492125" cy="609600"/>
              <a:chOff x="2063750" y="3314700"/>
              <a:chExt cx="831850" cy="990600"/>
            </a:xfrm>
          </p:grpSpPr>
          <p:pic>
            <p:nvPicPr>
              <p:cNvPr id="60" name="Picture 18" descr="Desk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3314700"/>
                <a:ext cx="831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6" descr="net management sc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429000"/>
                <a:ext cx="379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Text Box 11"/>
            <p:cNvSpPr txBox="1">
              <a:spLocks noChangeArrowheads="1"/>
            </p:cNvSpPr>
            <p:nvPr/>
          </p:nvSpPr>
          <p:spPr bwMode="auto">
            <a:xfrm>
              <a:off x="3082214" y="2590800"/>
              <a:ext cx="2249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Network Management System</a:t>
              </a:r>
              <a:endParaRPr lang="en-US" sz="1200" dirty="0"/>
            </a:p>
          </p:txBody>
        </p:sp>
        <p:sp>
          <p:nvSpPr>
            <p:cNvPr id="59" name="Text Box 11"/>
            <p:cNvSpPr txBox="1">
              <a:spLocks noChangeArrowheads="1"/>
            </p:cNvSpPr>
            <p:nvPr/>
          </p:nvSpPr>
          <p:spPr bwMode="auto">
            <a:xfrm>
              <a:off x="4449763" y="3200400"/>
              <a:ext cx="1317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a:t>SP Network Ops</a:t>
              </a:r>
            </a:p>
          </p:txBody>
        </p:sp>
      </p:grpSp>
      <p:cxnSp>
        <p:nvCxnSpPr>
          <p:cNvPr id="71" name="Shape 67"/>
          <p:cNvCxnSpPr/>
          <p:nvPr/>
        </p:nvCxnSpPr>
        <p:spPr>
          <a:xfrm rot="10800000" flipV="1">
            <a:off x="1765669" y="4478870"/>
            <a:ext cx="1130173" cy="1165695"/>
          </a:xfrm>
          <a:prstGeom prst="bentConnector2">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hape 70"/>
          <p:cNvCxnSpPr/>
          <p:nvPr/>
        </p:nvCxnSpPr>
        <p:spPr>
          <a:xfrm>
            <a:off x="5857872" y="4488640"/>
            <a:ext cx="1673838" cy="1107324"/>
          </a:xfrm>
          <a:prstGeom prst="bentConnector3">
            <a:avLst>
              <a:gd name="adj1" fmla="val 101361"/>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1" name="Text Box 11"/>
          <p:cNvSpPr txBox="1">
            <a:spLocks noChangeArrowheads="1"/>
          </p:cNvSpPr>
          <p:nvPr/>
        </p:nvSpPr>
        <p:spPr bwMode="auto">
          <a:xfrm>
            <a:off x="1734229" y="3989346"/>
            <a:ext cx="1301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a:t> </a:t>
            </a:r>
            <a:r>
              <a:rPr lang="en-US" sz="1200" dirty="0" smtClean="0"/>
              <a:t>Notify </a:t>
            </a:r>
            <a:endParaRPr lang="en-US" sz="1200" dirty="0"/>
          </a:p>
        </p:txBody>
      </p:sp>
      <p:sp>
        <p:nvSpPr>
          <p:cNvPr id="85" name="Text Box 11"/>
          <p:cNvSpPr txBox="1">
            <a:spLocks noChangeArrowheads="1"/>
          </p:cNvSpPr>
          <p:nvPr/>
        </p:nvSpPr>
        <p:spPr bwMode="auto">
          <a:xfrm>
            <a:off x="138556" y="3838029"/>
            <a:ext cx="1701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Trouble Ticket System</a:t>
            </a:r>
            <a:endParaRPr lang="en-US" sz="1200" dirty="0"/>
          </a:p>
        </p:txBody>
      </p:sp>
      <p:cxnSp>
        <p:nvCxnSpPr>
          <p:cNvPr id="87" name="Shape 67"/>
          <p:cNvCxnSpPr>
            <a:endCxn id="98" idx="3"/>
          </p:cNvCxnSpPr>
          <p:nvPr/>
        </p:nvCxnSpPr>
        <p:spPr>
          <a:xfrm flipH="1">
            <a:off x="1008182" y="4323890"/>
            <a:ext cx="1834664" cy="41655"/>
          </a:xfrm>
          <a:prstGeom prst="straightConnector1">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bwMode="auto">
          <a:xfrm>
            <a:off x="6564926" y="4402039"/>
            <a:ext cx="849921" cy="4157"/>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3" name="Text Box 11"/>
          <p:cNvSpPr txBox="1">
            <a:spLocks noChangeArrowheads="1"/>
          </p:cNvSpPr>
          <p:nvPr/>
        </p:nvSpPr>
        <p:spPr bwMode="auto">
          <a:xfrm>
            <a:off x="6394150" y="4163235"/>
            <a:ext cx="1300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 SNMP </a:t>
            </a:r>
            <a:endParaRPr lang="en-US" sz="1200" dirty="0"/>
          </a:p>
        </p:txBody>
      </p:sp>
      <p:sp>
        <p:nvSpPr>
          <p:cNvPr id="94" name="Text Box 11"/>
          <p:cNvSpPr txBox="1">
            <a:spLocks noChangeArrowheads="1"/>
          </p:cNvSpPr>
          <p:nvPr/>
        </p:nvSpPr>
        <p:spPr bwMode="auto">
          <a:xfrm rot="16200000">
            <a:off x="870618" y="4628251"/>
            <a:ext cx="1300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 SNMP </a:t>
            </a:r>
            <a:endParaRPr lang="en-US" sz="1200" dirty="0"/>
          </a:p>
        </p:txBody>
      </p:sp>
      <p:cxnSp>
        <p:nvCxnSpPr>
          <p:cNvPr id="95" name="Straight Arrow Connector 94"/>
          <p:cNvCxnSpPr/>
          <p:nvPr/>
        </p:nvCxnSpPr>
        <p:spPr bwMode="auto">
          <a:xfrm flipH="1" flipV="1">
            <a:off x="1637324" y="4460903"/>
            <a:ext cx="3907" cy="59568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98" name="Picture 18" descr="Desk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057" y="4060745"/>
            <a:ext cx="492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olded Corner 64"/>
          <p:cNvSpPr/>
          <p:nvPr/>
        </p:nvSpPr>
        <p:spPr>
          <a:xfrm>
            <a:off x="2123832" y="5146501"/>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6" name="Folded Corner 65"/>
          <p:cNvSpPr/>
          <p:nvPr/>
        </p:nvSpPr>
        <p:spPr>
          <a:xfrm>
            <a:off x="6523882" y="4828024"/>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7" name="Folded Corner 66"/>
          <p:cNvSpPr/>
          <p:nvPr/>
        </p:nvSpPr>
        <p:spPr>
          <a:xfrm>
            <a:off x="6676282" y="4980424"/>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8" name="Folded Corner 67"/>
          <p:cNvSpPr/>
          <p:nvPr/>
        </p:nvSpPr>
        <p:spPr>
          <a:xfrm>
            <a:off x="6828682" y="5132824"/>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pic>
        <p:nvPicPr>
          <p:cNvPr id="2" name="Picture 1"/>
          <p:cNvPicPr>
            <a:picLocks noChangeAspect="1"/>
          </p:cNvPicPr>
          <p:nvPr/>
        </p:nvPicPr>
        <p:blipFill>
          <a:blip r:embed="rId6" cstate="print"/>
          <a:stretch>
            <a:fillRect/>
          </a:stretch>
        </p:blipFill>
        <p:spPr>
          <a:xfrm>
            <a:off x="1536200" y="772675"/>
            <a:ext cx="5126835" cy="3153161"/>
          </a:xfrm>
          <a:prstGeom prst="rect">
            <a:avLst/>
          </a:prstGeom>
        </p:spPr>
      </p:pic>
    </p:spTree>
    <p:extLst>
      <p:ext uri="{BB962C8B-B14F-4D97-AF65-F5344CB8AC3E}">
        <p14:creationId xmlns:p14="http://schemas.microsoft.com/office/powerpoint/2010/main" val="2240389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Interfaces MIB Indexing</a:t>
            </a:r>
          </a:p>
        </p:txBody>
      </p:sp>
      <p:sp>
        <p:nvSpPr>
          <p:cNvPr id="13315" name="Rectangle 3"/>
          <p:cNvSpPr>
            <a:spLocks noGrp="1" noChangeArrowheads="1"/>
          </p:cNvSpPr>
          <p:nvPr>
            <p:ph idx="1"/>
          </p:nvPr>
        </p:nvSpPr>
        <p:spPr>
          <a:xfrm>
            <a:off x="685800" y="1371600"/>
            <a:ext cx="8153400" cy="4572000"/>
          </a:xfrm>
        </p:spPr>
        <p:txBody>
          <a:bodyPr>
            <a:normAutofit/>
          </a:bodyPr>
          <a:lstStyle/>
          <a:p>
            <a:r>
              <a:rPr lang="en-US" dirty="0" smtClean="0"/>
              <a:t>MEF 40 uses RFC 2863 ifIndex with several tables </a:t>
            </a:r>
          </a:p>
          <a:p>
            <a:r>
              <a:rPr lang="en-US" dirty="0" smtClean="0"/>
              <a:t>MEF 40 supports several objects from the </a:t>
            </a:r>
            <a:r>
              <a:rPr lang="en-US" dirty="0" err="1" smtClean="0"/>
              <a:t>ifTable</a:t>
            </a:r>
            <a:r>
              <a:rPr lang="en-US" dirty="0" smtClean="0"/>
              <a:t>.</a:t>
            </a:r>
          </a:p>
          <a:p>
            <a:r>
              <a:rPr lang="en-US" dirty="0" smtClean="0"/>
              <a:t>The </a:t>
            </a:r>
            <a:r>
              <a:rPr lang="en-US" dirty="0" err="1" smtClean="0"/>
              <a:t>ifType</a:t>
            </a:r>
            <a:r>
              <a:rPr lang="en-US" dirty="0" smtClean="0"/>
              <a:t> used </a:t>
            </a:r>
            <a:r>
              <a:rPr lang="en-US" dirty="0"/>
              <a:t>is </a:t>
            </a:r>
            <a:r>
              <a:rPr lang="en-US" dirty="0" err="1"/>
              <a:t>ethernetCsmacd</a:t>
            </a:r>
            <a:r>
              <a:rPr lang="en-US" dirty="0"/>
              <a:t>(6</a:t>
            </a:r>
            <a:r>
              <a:rPr lang="en-US" dirty="0" smtClean="0"/>
              <a:t>)</a:t>
            </a:r>
          </a:p>
          <a:p>
            <a:endParaRPr lang="en-US" dirty="0" smtClean="0"/>
          </a:p>
        </p:txBody>
      </p:sp>
    </p:spTree>
    <p:extLst>
      <p:ext uri="{BB962C8B-B14F-4D97-AF65-F5344CB8AC3E}">
        <p14:creationId xmlns:p14="http://schemas.microsoft.com/office/powerpoint/2010/main" val="31780451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UNI-EVC MIB Structure</a:t>
            </a:r>
            <a:endParaRPr lang="en-US" dirty="0"/>
          </a:p>
        </p:txBody>
      </p:sp>
      <p:sp>
        <p:nvSpPr>
          <p:cNvPr id="45" name="Rectangle 3"/>
          <p:cNvSpPr txBox="1">
            <a:spLocks noChangeArrowheads="1"/>
          </p:cNvSpPr>
          <p:nvPr/>
        </p:nvSpPr>
        <p:spPr bwMode="auto">
          <a:xfrm>
            <a:off x="470694" y="895350"/>
            <a:ext cx="8153400" cy="788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400">
                <a:solidFill>
                  <a:srgbClr val="4A4A4A"/>
                </a:solidFill>
                <a:latin typeface="+mn-lt"/>
                <a:ea typeface="Arial" pitchFamily="-111" charset="0"/>
                <a:cs typeface="+mn-cs"/>
              </a:defRPr>
            </a:lvl2pPr>
            <a:lvl3pPr marL="1143000" indent="-228600" algn="l" rtl="0" eaLnBrk="0" fontAlgn="base" hangingPunct="0">
              <a:spcBef>
                <a:spcPct val="20000"/>
              </a:spcBef>
              <a:spcAft>
                <a:spcPct val="0"/>
              </a:spcAft>
              <a:buChar char="•"/>
              <a:defRPr sz="2000">
                <a:solidFill>
                  <a:srgbClr val="4A4A4A"/>
                </a:solidFill>
                <a:latin typeface="+mn-lt"/>
                <a:ea typeface="Arial" pitchFamily="-111" charset="0"/>
                <a:cs typeface="+mn-cs"/>
              </a:defRPr>
            </a:lvl3pPr>
            <a:lvl4pPr marL="1600200" indent="-228600" algn="l" rtl="0" eaLnBrk="0" fontAlgn="base" hangingPunct="0">
              <a:spcBef>
                <a:spcPct val="20000"/>
              </a:spcBef>
              <a:spcAft>
                <a:spcPct val="0"/>
              </a:spcAft>
              <a:buChar char="–"/>
              <a:defRPr sz="1800">
                <a:solidFill>
                  <a:srgbClr val="4A4A4A"/>
                </a:solidFill>
                <a:latin typeface="+mn-lt"/>
                <a:ea typeface="Arial" pitchFamily="-111" charset="0"/>
                <a:cs typeface="+mn-cs"/>
              </a:defRPr>
            </a:lvl4pPr>
            <a:lvl5pPr marL="2057400" indent="-228600" algn="l" rtl="0" eaLnBrk="0" fontAlgn="base" hangingPunct="0">
              <a:spcBef>
                <a:spcPct val="20000"/>
              </a:spcBef>
              <a:spcAft>
                <a:spcPct val="0"/>
              </a:spcAft>
              <a:buChar char="»"/>
              <a:defRPr sz="1800">
                <a:solidFill>
                  <a:srgbClr val="333399"/>
                </a:solidFill>
                <a:latin typeface="+mn-lt"/>
                <a:ea typeface="Arial" pitchFamily="-111" charset="0"/>
                <a:cs typeface="+mn-cs"/>
              </a:defRPr>
            </a:lvl5pPr>
            <a:lvl6pPr marL="2514600" indent="-228600" algn="l" rtl="0" fontAlgn="base">
              <a:spcBef>
                <a:spcPct val="20000"/>
              </a:spcBef>
              <a:spcAft>
                <a:spcPct val="0"/>
              </a:spcAft>
              <a:buChar char="»"/>
              <a:defRPr sz="1800">
                <a:solidFill>
                  <a:srgbClr val="333399"/>
                </a:solidFill>
                <a:latin typeface="+mn-lt"/>
                <a:cs typeface="+mn-cs"/>
              </a:defRPr>
            </a:lvl6pPr>
            <a:lvl7pPr marL="2971800" indent="-228600" algn="l" rtl="0" fontAlgn="base">
              <a:spcBef>
                <a:spcPct val="20000"/>
              </a:spcBef>
              <a:spcAft>
                <a:spcPct val="0"/>
              </a:spcAft>
              <a:buChar char="»"/>
              <a:defRPr sz="1800">
                <a:solidFill>
                  <a:srgbClr val="333399"/>
                </a:solidFill>
                <a:latin typeface="+mn-lt"/>
                <a:cs typeface="+mn-cs"/>
              </a:defRPr>
            </a:lvl7pPr>
            <a:lvl8pPr marL="3429000" indent="-228600" algn="l" rtl="0" fontAlgn="base">
              <a:spcBef>
                <a:spcPct val="20000"/>
              </a:spcBef>
              <a:spcAft>
                <a:spcPct val="0"/>
              </a:spcAft>
              <a:buChar char="»"/>
              <a:defRPr sz="1800">
                <a:solidFill>
                  <a:srgbClr val="333399"/>
                </a:solidFill>
                <a:latin typeface="+mn-lt"/>
                <a:cs typeface="+mn-cs"/>
              </a:defRPr>
            </a:lvl8pPr>
            <a:lvl9pPr marL="3886200" indent="-228600" algn="l" rtl="0" fontAlgn="base">
              <a:spcBef>
                <a:spcPct val="20000"/>
              </a:spcBef>
              <a:spcAft>
                <a:spcPct val="0"/>
              </a:spcAft>
              <a:buChar char="»"/>
              <a:defRPr sz="1800">
                <a:solidFill>
                  <a:srgbClr val="333399"/>
                </a:solidFill>
                <a:latin typeface="+mn-lt"/>
                <a:cs typeface="+mn-cs"/>
              </a:defRPr>
            </a:lvl9pPr>
          </a:lstStyle>
          <a:p>
            <a:r>
              <a:rPr lang="en-US" sz="2400" dirty="0" smtClean="0"/>
              <a:t>MEF-UNI-EVC-MIB defines the following groups of managed objects necessary to support configuration, status and statistics</a:t>
            </a:r>
          </a:p>
        </p:txBody>
      </p:sp>
      <p:pic>
        <p:nvPicPr>
          <p:cNvPr id="6" name="Picture 5"/>
          <p:cNvPicPr>
            <a:picLocks noChangeAspect="1"/>
          </p:cNvPicPr>
          <p:nvPr/>
        </p:nvPicPr>
        <p:blipFill>
          <a:blip r:embed="rId3" cstate="print"/>
          <a:stretch>
            <a:fillRect/>
          </a:stretch>
        </p:blipFill>
        <p:spPr>
          <a:xfrm>
            <a:off x="245985" y="2138785"/>
            <a:ext cx="8494171" cy="4284670"/>
          </a:xfrm>
          <a:prstGeom prst="rect">
            <a:avLst/>
          </a:prstGeom>
        </p:spPr>
      </p:pic>
    </p:spTree>
    <p:extLst>
      <p:ext uri="{BB962C8B-B14F-4D97-AF65-F5344CB8AC3E}">
        <p14:creationId xmlns:p14="http://schemas.microsoft.com/office/powerpoint/2010/main" val="312561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normAutofit fontScale="90000"/>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2817875"/>
          </a:xfrm>
        </p:spPr>
        <p:txBody>
          <a:bodyPr>
            <a:normAutofit/>
          </a:bodyPr>
          <a:lstStyle/>
          <a:p>
            <a:r>
              <a:rPr lang="en-US" sz="2400" dirty="0" smtClean="0"/>
              <a:t>Intention </a:t>
            </a:r>
          </a:p>
          <a:p>
            <a:pPr marL="736600" lvl="1" indent="-273050"/>
            <a:r>
              <a:rPr lang="en-US" sz="2000" dirty="0" smtClean="0"/>
              <a:t>These MEF reference presentations are intended to give general overviews of the MEF work and have been approved by the MEF Marketing Committee</a:t>
            </a:r>
          </a:p>
          <a:p>
            <a:pPr marL="736600" lvl="1" indent="-273050"/>
            <a:r>
              <a:rPr lang="en-US" sz="2000" dirty="0" smtClean="0"/>
              <a:t>Further details on the topic are to be found in related specifications, technical overviews, white papers in the MEF public site Information Center:</a:t>
            </a:r>
            <a:r>
              <a:rPr lang="en-US" sz="2400" dirty="0" smtClean="0"/>
              <a:t/>
            </a:r>
            <a:br>
              <a:rPr lang="en-US" sz="2400" dirty="0" smtClean="0"/>
            </a:br>
            <a:r>
              <a:rPr lang="en-US" sz="1800" b="1" dirty="0" smtClean="0"/>
              <a:t>http://metroethernetforum.org/InformationCenter</a:t>
            </a:r>
            <a:endParaRPr lang="en-US" sz="2400" b="1" dirty="0" smtClean="0"/>
          </a:p>
        </p:txBody>
      </p:sp>
      <p:sp>
        <p:nvSpPr>
          <p:cNvPr id="4" name="Content Placeholder 2"/>
          <p:cNvSpPr txBox="1">
            <a:spLocks/>
          </p:cNvSpPr>
          <p:nvPr/>
        </p:nvSpPr>
        <p:spPr>
          <a:xfrm>
            <a:off x="321880" y="5562600"/>
            <a:ext cx="8822120" cy="758950"/>
          </a:xfrm>
          <a:prstGeom prst="rect">
            <a:avLst/>
          </a:prstGeom>
        </p:spPr>
        <p:txBody>
          <a:bodyPr vert="horz" lIns="91440" tIns="45720" rIns="91440" bIns="45720" rtlCol="0">
            <a:normAutofit fontScale="70000" lnSpcReduction="20000"/>
          </a:bodyPr>
          <a:lstStyle/>
          <a:p>
            <a:pPr marL="342900" marR="0" lvl="1" indent="-1588"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Notice </a:t>
            </a:r>
          </a:p>
          <a:p>
            <a:pPr marL="336550"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The Metro Ethernet Forum 2013. </a:t>
            </a:r>
            <a:b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Any reproduction of this document, or any portion thereof, shall contain the following statement: "Reproduced with permission of the Metro Ethernet Forum." No user of this document is authorized to modify any of the information contained herein.</a:t>
            </a:r>
            <a:endParaRPr kumimoji="0" lang="en-US"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54474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Service Interface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err="1" smtClean="0"/>
              <a:t>mefServiceInterfaceCfgTable</a:t>
            </a:r>
            <a:endParaRPr lang="en-US" dirty="0" smtClean="0"/>
          </a:p>
          <a:p>
            <a:pPr lvl="2">
              <a:lnSpc>
                <a:spcPct val="90000"/>
              </a:lnSpc>
              <a:spcBef>
                <a:spcPct val="0"/>
              </a:spcBef>
              <a:spcAft>
                <a:spcPts val="600"/>
              </a:spcAft>
            </a:pPr>
            <a:r>
              <a:rPr lang="en-US" dirty="0" smtClean="0"/>
              <a:t>Contains basic objects (type, identifier, frame format, etc.) to provision the MEF interface on the Metro Ethernet-Network Element (ME-NE)</a:t>
            </a:r>
          </a:p>
          <a:p>
            <a:pPr lvl="1">
              <a:lnSpc>
                <a:spcPct val="90000"/>
              </a:lnSpc>
              <a:spcBef>
                <a:spcPct val="0"/>
              </a:spcBef>
              <a:spcAft>
                <a:spcPts val="600"/>
              </a:spcAft>
            </a:pPr>
            <a:r>
              <a:rPr lang="en-US" dirty="0" err="1" smtClean="0"/>
              <a:t>mefServiceInterfaceStatusTable</a:t>
            </a:r>
            <a:endParaRPr lang="en-US" dirty="0" smtClean="0"/>
          </a:p>
          <a:p>
            <a:pPr lvl="2">
              <a:lnSpc>
                <a:spcPct val="90000"/>
              </a:lnSpc>
              <a:spcBef>
                <a:spcPct val="0"/>
              </a:spcBef>
              <a:spcAft>
                <a:spcPts val="600"/>
              </a:spcAft>
            </a:pPr>
            <a:r>
              <a:rPr lang="en-US" dirty="0" smtClean="0"/>
              <a:t>Contains basic status reporting objects (type, maximum number of </a:t>
            </a:r>
            <a:r>
              <a:rPr lang="en-US" dirty="0"/>
              <a:t>virtual channels, maximum number of end points </a:t>
            </a:r>
            <a:r>
              <a:rPr lang="en-US" dirty="0" smtClean="0"/>
              <a:t>per virtual channel) for the MEF interface of the ME-NE</a:t>
            </a:r>
          </a:p>
          <a:p>
            <a:pPr lvl="1">
              <a:lnSpc>
                <a:spcPct val="90000"/>
              </a:lnSpc>
              <a:spcBef>
                <a:spcPct val="0"/>
              </a:spcBef>
              <a:spcAft>
                <a:spcPts val="600"/>
              </a:spcAft>
            </a:pPr>
            <a:r>
              <a:rPr lang="en-US" dirty="0" err="1" smtClean="0"/>
              <a:t>mefServiceInterfaceStatisticTable</a:t>
            </a:r>
            <a:endParaRPr lang="en-US" dirty="0" smtClean="0"/>
          </a:p>
          <a:p>
            <a:pPr lvl="2">
              <a:lnSpc>
                <a:spcPct val="90000"/>
              </a:lnSpc>
              <a:spcBef>
                <a:spcPct val="0"/>
              </a:spcBef>
              <a:spcAft>
                <a:spcPts val="600"/>
              </a:spcAft>
            </a:pPr>
            <a:r>
              <a:rPr lang="en-US" dirty="0" smtClean="0"/>
              <a:t>Contains various egress/ingress frame and octet counter statistics for the MEF interface of the ME-NE</a:t>
            </a:r>
          </a:p>
        </p:txBody>
      </p:sp>
    </p:spTree>
    <p:extLst>
      <p:ext uri="{BB962C8B-B14F-4D97-AF65-F5344CB8AC3E}">
        <p14:creationId xmlns:p14="http://schemas.microsoft.com/office/powerpoint/2010/main" val="671845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Service UNI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err="1" smtClean="0"/>
              <a:t>mefServiceUniCfgTable</a:t>
            </a:r>
            <a:endParaRPr lang="en-US" dirty="0" smtClean="0"/>
          </a:p>
          <a:p>
            <a:pPr lvl="2">
              <a:lnSpc>
                <a:spcPct val="90000"/>
              </a:lnSpc>
              <a:spcBef>
                <a:spcPct val="0"/>
              </a:spcBef>
              <a:spcAft>
                <a:spcPts val="600"/>
              </a:spcAft>
            </a:pPr>
            <a:r>
              <a:rPr lang="en-US" dirty="0" smtClean="0"/>
              <a:t>Contains objects (identifier, bundling, all-to-one bundling, multiplexing, CE VLAN ID, CE VLAN Priority) to provision the UNI attributes on the Metro Ethernet-Network Element (ME-NE)</a:t>
            </a:r>
          </a:p>
          <a:p>
            <a:pPr lvl="1">
              <a:lnSpc>
                <a:spcPct val="90000"/>
              </a:lnSpc>
              <a:spcBef>
                <a:spcPct val="0"/>
              </a:spcBef>
              <a:spcAft>
                <a:spcPts val="600"/>
              </a:spcAft>
            </a:pPr>
            <a:r>
              <a:rPr lang="en-US" dirty="0" err="1" smtClean="0"/>
              <a:t>mefServiceEvcPerUniCfgTable</a:t>
            </a:r>
            <a:endParaRPr lang="en-US" dirty="0" smtClean="0"/>
          </a:p>
          <a:p>
            <a:pPr lvl="2">
              <a:lnSpc>
                <a:spcPct val="90000"/>
              </a:lnSpc>
              <a:spcBef>
                <a:spcPct val="0"/>
              </a:spcBef>
              <a:spcAft>
                <a:spcPts val="600"/>
              </a:spcAft>
            </a:pPr>
            <a:r>
              <a:rPr lang="en-US" dirty="0"/>
              <a:t>Contains objects </a:t>
            </a:r>
            <a:r>
              <a:rPr lang="en-US" dirty="0" smtClean="0"/>
              <a:t>(identifier, service type, CE VLAN Map, Egress/Ingress BWP Indexes) </a:t>
            </a:r>
            <a:r>
              <a:rPr lang="en-US" dirty="0"/>
              <a:t>to provision the </a:t>
            </a:r>
            <a:r>
              <a:rPr lang="en-US" dirty="0" smtClean="0"/>
              <a:t>EVC per UNI attributes </a:t>
            </a:r>
            <a:r>
              <a:rPr lang="en-US" dirty="0"/>
              <a:t>on the Metro Ethernet-Network Element (ME-NE</a:t>
            </a:r>
            <a:r>
              <a:rPr lang="en-US" dirty="0" smtClean="0"/>
              <a:t>)</a:t>
            </a:r>
            <a:endParaRPr lang="en-US" dirty="0"/>
          </a:p>
        </p:txBody>
      </p:sp>
    </p:spTree>
    <p:extLst>
      <p:ext uri="{BB962C8B-B14F-4D97-AF65-F5344CB8AC3E}">
        <p14:creationId xmlns:p14="http://schemas.microsoft.com/office/powerpoint/2010/main" val="973667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Service EVC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err="1" smtClean="0"/>
              <a:t>mefServiceEvcCfgTable</a:t>
            </a:r>
            <a:endParaRPr lang="en-US" dirty="0" smtClean="0"/>
          </a:p>
          <a:p>
            <a:pPr lvl="2">
              <a:lnSpc>
                <a:spcPct val="90000"/>
              </a:lnSpc>
              <a:spcBef>
                <a:spcPct val="0"/>
              </a:spcBef>
              <a:spcAft>
                <a:spcPts val="600"/>
              </a:spcAft>
            </a:pPr>
            <a:r>
              <a:rPr lang="en-US" dirty="0"/>
              <a:t>Contains objects (identifier, </a:t>
            </a:r>
            <a:r>
              <a:rPr lang="en-US" dirty="0" smtClean="0"/>
              <a:t>MTU size, service type, CE VLAN id preservation, CE VLAN CoS preservation, etc.) </a:t>
            </a:r>
            <a:r>
              <a:rPr lang="en-US" dirty="0"/>
              <a:t>to provision the </a:t>
            </a:r>
            <a:r>
              <a:rPr lang="en-US" dirty="0" smtClean="0"/>
              <a:t>EVC </a:t>
            </a:r>
            <a:r>
              <a:rPr lang="en-US" dirty="0"/>
              <a:t>attributes on the Metro Ethernet-Network Element (ME-NE)</a:t>
            </a:r>
          </a:p>
          <a:p>
            <a:pPr lvl="1">
              <a:lnSpc>
                <a:spcPct val="90000"/>
              </a:lnSpc>
              <a:spcBef>
                <a:spcPct val="0"/>
              </a:spcBef>
              <a:spcAft>
                <a:spcPts val="600"/>
              </a:spcAft>
            </a:pPr>
            <a:r>
              <a:rPr lang="en-US" dirty="0" err="1" smtClean="0"/>
              <a:t>mefServiceEvcUniCfgTable</a:t>
            </a:r>
            <a:endParaRPr lang="en-US" dirty="0" smtClean="0"/>
          </a:p>
          <a:p>
            <a:pPr lvl="2">
              <a:lnSpc>
                <a:spcPct val="90000"/>
              </a:lnSpc>
              <a:spcBef>
                <a:spcPct val="0"/>
              </a:spcBef>
              <a:spcAft>
                <a:spcPts val="600"/>
              </a:spcAft>
            </a:pPr>
            <a:r>
              <a:rPr lang="en-US" dirty="0" smtClean="0"/>
              <a:t>Contains an object to allow configuring the UNI type (root, leaf) on an EVC</a:t>
            </a:r>
          </a:p>
          <a:p>
            <a:pPr lvl="1">
              <a:lnSpc>
                <a:spcPct val="90000"/>
              </a:lnSpc>
              <a:spcBef>
                <a:spcPct val="0"/>
              </a:spcBef>
              <a:spcAft>
                <a:spcPts val="600"/>
              </a:spcAft>
            </a:pPr>
            <a:r>
              <a:rPr lang="en-US" dirty="0" err="1" smtClean="0"/>
              <a:t>mefServiceEvcStatusTable</a:t>
            </a:r>
            <a:endParaRPr lang="en-US" dirty="0" smtClean="0"/>
          </a:p>
          <a:p>
            <a:pPr lvl="2">
              <a:lnSpc>
                <a:spcPct val="90000"/>
              </a:lnSpc>
              <a:spcBef>
                <a:spcPct val="0"/>
              </a:spcBef>
              <a:spcAft>
                <a:spcPts val="600"/>
              </a:spcAft>
            </a:pPr>
            <a:r>
              <a:rPr lang="en-US" dirty="0"/>
              <a:t>Contains basic status reporting objects </a:t>
            </a:r>
            <a:r>
              <a:rPr lang="en-US" dirty="0" smtClean="0"/>
              <a:t>(maximum MTU size, maximum number of UNIs, operational state) </a:t>
            </a:r>
            <a:r>
              <a:rPr lang="en-US" dirty="0"/>
              <a:t>for the </a:t>
            </a:r>
            <a:r>
              <a:rPr lang="en-US" dirty="0" smtClean="0"/>
              <a:t>EVC </a:t>
            </a:r>
            <a:r>
              <a:rPr lang="en-US" dirty="0"/>
              <a:t>of the ME-</a:t>
            </a:r>
            <a:r>
              <a:rPr lang="en-US" dirty="0" smtClean="0"/>
              <a:t>NE</a:t>
            </a:r>
            <a:endParaRPr lang="en-US" dirty="0"/>
          </a:p>
        </p:txBody>
      </p:sp>
    </p:spTree>
    <p:extLst>
      <p:ext uri="{BB962C8B-B14F-4D97-AF65-F5344CB8AC3E}">
        <p14:creationId xmlns:p14="http://schemas.microsoft.com/office/powerpoint/2010/main" val="454959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Service Bandwidth Profile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err="1" smtClean="0"/>
              <a:t>mefServiceBwpCfgTable</a:t>
            </a:r>
            <a:endParaRPr lang="en-US" dirty="0" smtClean="0"/>
          </a:p>
          <a:p>
            <a:pPr lvl="2">
              <a:lnSpc>
                <a:spcPct val="90000"/>
              </a:lnSpc>
              <a:spcBef>
                <a:spcPct val="0"/>
              </a:spcBef>
              <a:spcAft>
                <a:spcPts val="600"/>
              </a:spcAft>
            </a:pPr>
            <a:r>
              <a:rPr lang="en-US" dirty="0" smtClean="0"/>
              <a:t>Contains objects (CIR, EIR, CBS, EBS, CF, CM, etc.) to provision a Bandwidth Profile (BWP) as well as associate the BWP with a </a:t>
            </a:r>
            <a:r>
              <a:rPr lang="en-US" dirty="0" err="1" smtClean="0"/>
              <a:t>CoS</a:t>
            </a:r>
            <a:r>
              <a:rPr lang="en-US" dirty="0" smtClean="0"/>
              <a:t> ID.</a:t>
            </a:r>
          </a:p>
          <a:p>
            <a:pPr lvl="1">
              <a:lnSpc>
                <a:spcPct val="90000"/>
              </a:lnSpc>
              <a:spcBef>
                <a:spcPct val="0"/>
              </a:spcBef>
              <a:spcAft>
                <a:spcPts val="600"/>
              </a:spcAft>
            </a:pPr>
            <a:r>
              <a:rPr lang="en-US" dirty="0" err="1" smtClean="0"/>
              <a:t>mefServiceBwpGrpCfgTable</a:t>
            </a:r>
            <a:endParaRPr lang="en-US" dirty="0" smtClean="0"/>
          </a:p>
          <a:p>
            <a:pPr lvl="2">
              <a:lnSpc>
                <a:spcPct val="90000"/>
              </a:lnSpc>
              <a:spcBef>
                <a:spcPct val="0"/>
              </a:spcBef>
              <a:spcAft>
                <a:spcPts val="600"/>
              </a:spcAft>
            </a:pPr>
            <a:r>
              <a:rPr lang="en-US" dirty="0" smtClean="0"/>
              <a:t>Contains objects to support BWP group settings</a:t>
            </a:r>
          </a:p>
        </p:txBody>
      </p:sp>
    </p:spTree>
    <p:extLst>
      <p:ext uri="{BB962C8B-B14F-4D97-AF65-F5344CB8AC3E}">
        <p14:creationId xmlns:p14="http://schemas.microsoft.com/office/powerpoint/2010/main" val="1561172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Class of Service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err="1" smtClean="0"/>
              <a:t>mefServiceCosCfgTable</a:t>
            </a:r>
            <a:endParaRPr lang="en-US" dirty="0" smtClean="0"/>
          </a:p>
          <a:p>
            <a:pPr lvl="2">
              <a:lnSpc>
                <a:spcPct val="90000"/>
              </a:lnSpc>
              <a:spcBef>
                <a:spcPct val="0"/>
              </a:spcBef>
              <a:spcAft>
                <a:spcPts val="600"/>
              </a:spcAft>
            </a:pPr>
            <a:r>
              <a:rPr lang="en-US" dirty="0"/>
              <a:t>Contains objects </a:t>
            </a:r>
            <a:r>
              <a:rPr lang="en-US" dirty="0" smtClean="0"/>
              <a:t>(identifier, type, identifier list, L2CP destination MAC Address, L2CP Ethernet Protocol, L2CP Subtype) </a:t>
            </a:r>
            <a:r>
              <a:rPr lang="en-US" dirty="0"/>
              <a:t>to provision a </a:t>
            </a:r>
            <a:r>
              <a:rPr lang="en-US" dirty="0" smtClean="0"/>
              <a:t>Class of Service Identifier profile</a:t>
            </a:r>
          </a:p>
        </p:txBody>
      </p:sp>
    </p:spTree>
    <p:extLst>
      <p:ext uri="{BB962C8B-B14F-4D97-AF65-F5344CB8AC3E}">
        <p14:creationId xmlns:p14="http://schemas.microsoft.com/office/powerpoint/2010/main" val="719252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Service L2CP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smtClean="0"/>
              <a:t>mefServiceL2cpCfgTable</a:t>
            </a:r>
          </a:p>
          <a:p>
            <a:pPr lvl="2">
              <a:lnSpc>
                <a:spcPct val="90000"/>
              </a:lnSpc>
              <a:spcBef>
                <a:spcPct val="0"/>
              </a:spcBef>
              <a:spcAft>
                <a:spcPts val="600"/>
              </a:spcAft>
            </a:pPr>
            <a:r>
              <a:rPr lang="en-US" dirty="0"/>
              <a:t>Contains objects </a:t>
            </a:r>
            <a:r>
              <a:rPr lang="en-US" dirty="0" smtClean="0"/>
              <a:t>(type</a:t>
            </a:r>
            <a:r>
              <a:rPr lang="en-US" dirty="0"/>
              <a:t>, </a:t>
            </a:r>
            <a:r>
              <a:rPr lang="en-US" dirty="0" smtClean="0"/>
              <a:t>matching scope, destination MAC address, L2CP Ethernet Protocol, L2CP Subtype) </a:t>
            </a:r>
            <a:r>
              <a:rPr lang="en-US" dirty="0"/>
              <a:t>to provision </a:t>
            </a:r>
            <a:r>
              <a:rPr lang="en-US" dirty="0" smtClean="0"/>
              <a:t>an L2CP profile</a:t>
            </a:r>
            <a:endParaRPr lang="en-US" dirty="0"/>
          </a:p>
          <a:p>
            <a:pPr lvl="1">
              <a:lnSpc>
                <a:spcPct val="90000"/>
              </a:lnSpc>
              <a:spcBef>
                <a:spcPct val="0"/>
              </a:spcBef>
              <a:spcAft>
                <a:spcPts val="600"/>
              </a:spcAft>
            </a:pPr>
            <a:r>
              <a:rPr lang="en-US" dirty="0" smtClean="0"/>
              <a:t>mefServiceL2cpGrpCfgTable</a:t>
            </a:r>
          </a:p>
          <a:p>
            <a:pPr lvl="2">
              <a:lnSpc>
                <a:spcPct val="90000"/>
              </a:lnSpc>
              <a:spcBef>
                <a:spcPct val="0"/>
              </a:spcBef>
              <a:spcAft>
                <a:spcPts val="600"/>
              </a:spcAft>
            </a:pPr>
            <a:r>
              <a:rPr lang="en-US" dirty="0"/>
              <a:t>Contains objects to support </a:t>
            </a:r>
            <a:r>
              <a:rPr lang="en-US" dirty="0" smtClean="0"/>
              <a:t>L2CP </a:t>
            </a:r>
            <a:r>
              <a:rPr lang="en-US" dirty="0"/>
              <a:t>group settings</a:t>
            </a:r>
          </a:p>
          <a:p>
            <a:pPr lvl="2">
              <a:lnSpc>
                <a:spcPct val="90000"/>
              </a:lnSpc>
              <a:spcBef>
                <a:spcPct val="0"/>
              </a:spcBef>
              <a:spcAft>
                <a:spcPts val="600"/>
              </a:spcAft>
            </a:pPr>
            <a:endParaRPr lang="en-US" dirty="0"/>
          </a:p>
          <a:p>
            <a:pPr lvl="1">
              <a:lnSpc>
                <a:spcPct val="90000"/>
              </a:lnSpc>
              <a:spcBef>
                <a:spcPct val="0"/>
              </a:spcBef>
              <a:spcAft>
                <a:spcPts val="600"/>
              </a:spcAft>
            </a:pPr>
            <a:endParaRPr lang="en-US" dirty="0" smtClean="0"/>
          </a:p>
        </p:txBody>
      </p:sp>
    </p:spTree>
    <p:extLst>
      <p:ext uri="{BB962C8B-B14F-4D97-AF65-F5344CB8AC3E}">
        <p14:creationId xmlns:p14="http://schemas.microsoft.com/office/powerpoint/2010/main" val="821373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Service Performance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err="1"/>
              <a:t>mefServicePerformanceTable</a:t>
            </a:r>
            <a:endParaRPr lang="en-US" dirty="0" smtClean="0"/>
          </a:p>
          <a:p>
            <a:pPr lvl="2">
              <a:lnSpc>
                <a:spcPct val="90000"/>
              </a:lnSpc>
              <a:spcBef>
                <a:spcPct val="0"/>
              </a:spcBef>
              <a:spcAft>
                <a:spcPts val="600"/>
              </a:spcAft>
            </a:pPr>
            <a:r>
              <a:rPr lang="en-US" dirty="0" smtClean="0"/>
              <a:t>Contains basic </a:t>
            </a:r>
            <a:r>
              <a:rPr lang="en-US" dirty="0"/>
              <a:t>objects </a:t>
            </a:r>
            <a:r>
              <a:rPr lang="en-US" dirty="0" smtClean="0"/>
              <a:t>to support </a:t>
            </a:r>
            <a:r>
              <a:rPr lang="en-US" dirty="0"/>
              <a:t>Traffic Performance Data Set profile settings on </a:t>
            </a:r>
            <a:r>
              <a:rPr lang="en-US" dirty="0" smtClean="0"/>
              <a:t>a </a:t>
            </a:r>
            <a:r>
              <a:rPr lang="en-US" dirty="0"/>
              <a:t>Bandwidth </a:t>
            </a:r>
            <a:r>
              <a:rPr lang="en-US" dirty="0" smtClean="0"/>
              <a:t>Profile (e.g., green, yellow, red frame/octet counters)</a:t>
            </a:r>
            <a:endParaRPr lang="en-US" dirty="0"/>
          </a:p>
        </p:txBody>
      </p:sp>
    </p:spTree>
    <p:extLst>
      <p:ext uri="{BB962C8B-B14F-4D97-AF65-F5344CB8AC3E}">
        <p14:creationId xmlns:p14="http://schemas.microsoft.com/office/powerpoint/2010/main" val="3728442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Service Notification Attributes</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dirty="0" smtClean="0"/>
              <a:t>This group of managed objects consists of</a:t>
            </a:r>
          </a:p>
          <a:p>
            <a:pPr lvl="1">
              <a:lnSpc>
                <a:spcPct val="90000"/>
              </a:lnSpc>
              <a:spcBef>
                <a:spcPct val="0"/>
              </a:spcBef>
              <a:spcAft>
                <a:spcPts val="600"/>
              </a:spcAft>
            </a:pPr>
            <a:r>
              <a:rPr lang="en-US" dirty="0" smtClean="0"/>
              <a:t>Contains an object to enable/disable SNMP notifications</a:t>
            </a:r>
          </a:p>
          <a:p>
            <a:pPr lvl="1">
              <a:lnSpc>
                <a:spcPct val="90000"/>
              </a:lnSpc>
              <a:spcBef>
                <a:spcPct val="0"/>
              </a:spcBef>
              <a:spcAft>
                <a:spcPts val="600"/>
              </a:spcAft>
            </a:pPr>
            <a:r>
              <a:rPr lang="en-US" dirty="0" smtClean="0"/>
              <a:t>Contains objects carried within the payload of SNMP notifications (date, time, configuration change type)</a:t>
            </a:r>
          </a:p>
          <a:p>
            <a:pPr lvl="1">
              <a:lnSpc>
                <a:spcPct val="90000"/>
              </a:lnSpc>
              <a:spcBef>
                <a:spcPct val="0"/>
              </a:spcBef>
              <a:spcAft>
                <a:spcPts val="600"/>
              </a:spcAft>
            </a:pPr>
            <a:r>
              <a:rPr lang="en-US" dirty="0" smtClean="0"/>
              <a:t>Contains the SNMP Notification which can be triggered when the configuration of an object is added, deleted or modified</a:t>
            </a:r>
          </a:p>
        </p:txBody>
      </p:sp>
    </p:spTree>
    <p:extLst>
      <p:ext uri="{BB962C8B-B14F-4D97-AF65-F5344CB8AC3E}">
        <p14:creationId xmlns:p14="http://schemas.microsoft.com/office/powerpoint/2010/main" val="2611320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a:xfrm>
            <a:off x="0" y="3125788"/>
            <a:ext cx="9144000" cy="682625"/>
          </a:xfrm>
        </p:spPr>
        <p:txBody>
          <a:bodyPr/>
          <a:lstStyle/>
          <a:p>
            <a:pPr fontAlgn="auto">
              <a:spcAft>
                <a:spcPts val="0"/>
              </a:spcAft>
              <a:defRPr/>
            </a:pPr>
            <a:r>
              <a:rPr lang="en-US" dirty="0" smtClean="0"/>
              <a:t>Summary</a:t>
            </a:r>
          </a:p>
        </p:txBody>
      </p:sp>
      <p:sp>
        <p:nvSpPr>
          <p:cNvPr id="57346" name="Subtitle 4"/>
          <p:cNvSpPr>
            <a:spLocks noGrp="1"/>
          </p:cNvSpPr>
          <p:nvPr>
            <p:ph type="subTitle" idx="1"/>
          </p:nvPr>
        </p:nvSpPr>
        <p:spPr>
          <a:xfrm>
            <a:off x="0" y="4567238"/>
            <a:ext cx="9144000" cy="1062037"/>
          </a:xfrm>
        </p:spPr>
        <p:txBody>
          <a:bodyPr/>
          <a:lstStyle/>
          <a:p>
            <a:endParaRPr lang="en-US" dirty="0" smtClean="0"/>
          </a:p>
        </p:txBody>
      </p:sp>
    </p:spTree>
    <p:extLst>
      <p:ext uri="{BB962C8B-B14F-4D97-AF65-F5344CB8AC3E}">
        <p14:creationId xmlns:p14="http://schemas.microsoft.com/office/powerpoint/2010/main" val="31085256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Summary MEF 40</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sz="3200" dirty="0" smtClean="0"/>
              <a:t>MEF </a:t>
            </a:r>
            <a:r>
              <a:rPr lang="en-US" dirty="0" smtClean="0"/>
              <a:t>40</a:t>
            </a:r>
            <a:r>
              <a:rPr lang="en-US" sz="3200" dirty="0" smtClean="0"/>
              <a:t> defines the managed objects for using an SNMP management interface for configuring the UNI and EVC reference points of a CEN</a:t>
            </a:r>
          </a:p>
          <a:p>
            <a:pPr lvl="1">
              <a:lnSpc>
                <a:spcPct val="90000"/>
              </a:lnSpc>
              <a:spcBef>
                <a:spcPct val="0"/>
              </a:spcBef>
              <a:spcAft>
                <a:spcPts val="600"/>
              </a:spcAft>
            </a:pPr>
            <a:r>
              <a:rPr lang="en-US" sz="2800" dirty="0" smtClean="0"/>
              <a:t>In addition, managed objects are defined for retrieving configuration status and statistics for the UNI and EVC reference points</a:t>
            </a:r>
          </a:p>
          <a:p>
            <a:pPr eaLnBrk="1" hangingPunct="1">
              <a:lnSpc>
                <a:spcPct val="90000"/>
              </a:lnSpc>
              <a:spcBef>
                <a:spcPct val="0"/>
              </a:spcBef>
              <a:spcAft>
                <a:spcPts val="600"/>
              </a:spcAft>
            </a:pPr>
            <a:r>
              <a:rPr lang="en-US" dirty="0" smtClean="0"/>
              <a:t>MEF 40 enables MEF equipment providers to provide a standardized management interface for the UNI and EVC for</a:t>
            </a:r>
          </a:p>
          <a:p>
            <a:pPr lvl="1">
              <a:lnSpc>
                <a:spcPct val="90000"/>
              </a:lnSpc>
              <a:spcBef>
                <a:spcPct val="0"/>
              </a:spcBef>
              <a:spcAft>
                <a:spcPts val="600"/>
              </a:spcAft>
            </a:pPr>
            <a:r>
              <a:rPr lang="en-US" dirty="0" smtClean="0"/>
              <a:t>Configuration Management</a:t>
            </a:r>
            <a:endParaRPr lang="en-US" sz="2800" dirty="0" smtClean="0"/>
          </a:p>
          <a:p>
            <a:pPr lvl="1">
              <a:lnSpc>
                <a:spcPct val="90000"/>
              </a:lnSpc>
              <a:spcBef>
                <a:spcPct val="0"/>
              </a:spcBef>
              <a:spcAft>
                <a:spcPts val="600"/>
              </a:spcAft>
            </a:pPr>
            <a:r>
              <a:rPr lang="en-US" dirty="0" smtClean="0"/>
              <a:t>Interface Network Monitoring </a:t>
            </a:r>
          </a:p>
        </p:txBody>
      </p:sp>
    </p:spTree>
    <p:extLst>
      <p:ext uri="{BB962C8B-B14F-4D97-AF65-F5344CB8AC3E}">
        <p14:creationId xmlns:p14="http://schemas.microsoft.com/office/powerpoint/2010/main" val="7889921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marL="350838" indent="-350838" eaLnBrk="1" hangingPunct="1"/>
            <a:r>
              <a:rPr lang="en-US" dirty="0" smtClean="0"/>
              <a:t>	Outline</a:t>
            </a:r>
          </a:p>
        </p:txBody>
      </p:sp>
      <p:sp>
        <p:nvSpPr>
          <p:cNvPr id="7171" name="Content Placeholder 2"/>
          <p:cNvSpPr>
            <a:spLocks noGrp="1"/>
          </p:cNvSpPr>
          <p:nvPr>
            <p:ph idx="1"/>
          </p:nvPr>
        </p:nvSpPr>
        <p:spPr/>
        <p:txBody>
          <a:bodyPr/>
          <a:lstStyle/>
          <a:p>
            <a:r>
              <a:rPr lang="en-US" sz="2800" dirty="0" smtClean="0"/>
              <a:t>Approved MEF  Specifications</a:t>
            </a:r>
          </a:p>
          <a:p>
            <a:r>
              <a:rPr lang="en-US" sz="2800" dirty="0" smtClean="0"/>
              <a:t>About this Specification</a:t>
            </a:r>
          </a:p>
          <a:p>
            <a:r>
              <a:rPr lang="en-US" sz="2800" dirty="0" smtClean="0"/>
              <a:t>In Scope / Out of Scope</a:t>
            </a:r>
          </a:p>
          <a:p>
            <a:r>
              <a:rPr lang="en-US" sz="2800" dirty="0" smtClean="0"/>
              <a:t>Terminology, Concepts &amp; Relationship to other standards</a:t>
            </a:r>
          </a:p>
          <a:p>
            <a:r>
              <a:rPr lang="en-US" sz="2800" dirty="0" smtClean="0"/>
              <a:t>MEF Service Lifecycle &amp; Management Framework </a:t>
            </a:r>
          </a:p>
          <a:p>
            <a:r>
              <a:rPr lang="en-US" sz="2800" dirty="0" smtClean="0"/>
              <a:t>UNI-EVC MIB Review</a:t>
            </a:r>
          </a:p>
          <a:p>
            <a:pPr lvl="1"/>
            <a:r>
              <a:rPr lang="en-US" sz="2400" dirty="0" smtClean="0"/>
              <a:t>Section Descriptions</a:t>
            </a:r>
            <a:endParaRPr lang="en-US" dirty="0" smtClean="0"/>
          </a:p>
          <a:p>
            <a:r>
              <a:rPr lang="en-US" sz="2800" dirty="0" smtClean="0"/>
              <a:t>Summary </a:t>
            </a:r>
          </a:p>
          <a:p>
            <a:r>
              <a:rPr lang="en-US" sz="2800" smtClean="0"/>
              <a:t>Related Specifications</a:t>
            </a:r>
            <a:r>
              <a:rPr lang="en-US" sz="2800" dirty="0" smtClean="0"/>
              <a:t> </a:t>
            </a:r>
          </a:p>
          <a:p>
            <a:pPr eaLnBrk="1" hangingPunct="1"/>
            <a:endParaRPr lang="en-US" sz="2800" dirty="0" smtClean="0"/>
          </a:p>
          <a:p>
            <a:pPr eaLnBrk="1" hangingPunct="1">
              <a:buFontTx/>
              <a:buNone/>
            </a:pPr>
            <a:endParaRPr lang="en-US" sz="2800" dirty="0" smtClean="0"/>
          </a:p>
        </p:txBody>
      </p:sp>
    </p:spTree>
    <p:extLst>
      <p:ext uri="{BB962C8B-B14F-4D97-AF65-F5344CB8AC3E}">
        <p14:creationId xmlns:p14="http://schemas.microsoft.com/office/powerpoint/2010/main" val="32835587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marL="350838" indent="-350838" fontAlgn="auto">
              <a:spcAft>
                <a:spcPts val="0"/>
              </a:spcAft>
              <a:defRPr/>
            </a:pPr>
            <a:r>
              <a:rPr lang="en-US" dirty="0" smtClean="0"/>
              <a:t>	Related Specifications</a:t>
            </a:r>
          </a:p>
        </p:txBody>
      </p:sp>
      <p:sp>
        <p:nvSpPr>
          <p:cNvPr id="56322" name="Content Placeholder 2"/>
          <p:cNvSpPr>
            <a:spLocks noGrp="1"/>
          </p:cNvSpPr>
          <p:nvPr>
            <p:ph idx="1"/>
          </p:nvPr>
        </p:nvSpPr>
        <p:spPr>
          <a:xfrm>
            <a:off x="457200" y="942975"/>
            <a:ext cx="8077200" cy="5219700"/>
          </a:xfrm>
        </p:spPr>
        <p:txBody>
          <a:bodyPr rtlCol="0">
            <a:normAutofit fontScale="92500"/>
          </a:bodyPr>
          <a:lstStyle/>
          <a:p>
            <a:pPr fontAlgn="auto">
              <a:spcBef>
                <a:spcPct val="0"/>
              </a:spcBef>
              <a:spcAft>
                <a:spcPct val="25000"/>
              </a:spcAft>
              <a:buFont typeface="Arial" pitchFamily="34" charset="0"/>
              <a:buChar char="•"/>
              <a:defRPr/>
            </a:pPr>
            <a:r>
              <a:rPr lang="en-US" sz="3000" dirty="0" smtClean="0"/>
              <a:t>MEF 6.1 – Ethernet Services Definitions (Phase 2)</a:t>
            </a:r>
          </a:p>
          <a:p>
            <a:pPr fontAlgn="auto">
              <a:spcBef>
                <a:spcPct val="0"/>
              </a:spcBef>
              <a:spcAft>
                <a:spcPct val="25000"/>
              </a:spcAft>
              <a:buFont typeface="Arial" pitchFamily="34" charset="0"/>
              <a:buChar char="•"/>
              <a:defRPr/>
            </a:pPr>
            <a:r>
              <a:rPr lang="en-US" sz="3000" dirty="0" smtClean="0"/>
              <a:t>MEF 6.1.1 – Layer 2 Control Protocol Handling Amendment</a:t>
            </a:r>
          </a:p>
          <a:p>
            <a:pPr fontAlgn="auto">
              <a:spcBef>
                <a:spcPct val="0"/>
              </a:spcBef>
              <a:spcAft>
                <a:spcPct val="25000"/>
              </a:spcAft>
              <a:buFont typeface="Arial" pitchFamily="34" charset="0"/>
              <a:buChar char="•"/>
              <a:defRPr/>
            </a:pPr>
            <a:r>
              <a:rPr lang="en-US" sz="3000" dirty="0" smtClean="0"/>
              <a:t>MEF 7.2 – Carrier Ethernet Management Information Model</a:t>
            </a:r>
          </a:p>
          <a:p>
            <a:pPr fontAlgn="auto">
              <a:spcBef>
                <a:spcPct val="0"/>
              </a:spcBef>
              <a:spcAft>
                <a:spcPct val="25000"/>
              </a:spcAft>
              <a:buFont typeface="Arial" pitchFamily="34" charset="0"/>
              <a:buChar char="•"/>
              <a:defRPr/>
            </a:pPr>
            <a:r>
              <a:rPr lang="en-US" sz="3000" dirty="0" smtClean="0"/>
              <a:t>MEF 10.2 – Ethernet Services Attributes (Phase 2)</a:t>
            </a:r>
          </a:p>
          <a:p>
            <a:pPr fontAlgn="auto">
              <a:spcBef>
                <a:spcPct val="0"/>
              </a:spcBef>
              <a:spcAft>
                <a:spcPct val="25000"/>
              </a:spcAft>
              <a:buFont typeface="Arial" pitchFamily="34" charset="0"/>
              <a:buChar char="•"/>
              <a:defRPr/>
            </a:pPr>
            <a:r>
              <a:rPr lang="en-US" sz="3000" dirty="0" smtClean="0"/>
              <a:t>MEF 15 – Requirements for Management of Metro Ethernet Phase 1 Network Elements</a:t>
            </a:r>
          </a:p>
          <a:p>
            <a:pPr fontAlgn="auto">
              <a:spcBef>
                <a:spcPct val="0"/>
              </a:spcBef>
              <a:spcAft>
                <a:spcPct val="25000"/>
              </a:spcAft>
              <a:buFont typeface="Arial" pitchFamily="34" charset="0"/>
              <a:buChar char="•"/>
              <a:defRPr/>
            </a:pPr>
            <a:r>
              <a:rPr lang="en-US" sz="3000" dirty="0" smtClean="0"/>
              <a:t>IETF RFC 2863 – The Interfaces Group MIB (IF-MIB)</a:t>
            </a:r>
          </a:p>
        </p:txBody>
      </p:sp>
    </p:spTree>
    <p:extLst>
      <p:ext uri="{BB962C8B-B14F-4D97-AF65-F5344CB8AC3E}">
        <p14:creationId xmlns:p14="http://schemas.microsoft.com/office/powerpoint/2010/main" val="39322711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Final Word</a:t>
            </a:r>
          </a:p>
        </p:txBody>
      </p:sp>
      <p:sp>
        <p:nvSpPr>
          <p:cNvPr id="16387" name="Rectangle 3"/>
          <p:cNvSpPr>
            <a:spLocks noGrp="1" noChangeArrowheads="1"/>
          </p:cNvSpPr>
          <p:nvPr>
            <p:ph idx="1"/>
          </p:nvPr>
        </p:nvSpPr>
        <p:spPr>
          <a:xfrm>
            <a:off x="592347" y="1081176"/>
            <a:ext cx="8153400" cy="5080043"/>
          </a:xfrm>
        </p:spPr>
        <p:txBody>
          <a:bodyPr>
            <a:normAutofit fontScale="92500" lnSpcReduction="20000"/>
          </a:bodyPr>
          <a:lstStyle/>
          <a:p>
            <a:r>
              <a:rPr lang="en-US" dirty="0" smtClean="0"/>
              <a:t>Configuration Management </a:t>
            </a:r>
            <a:r>
              <a:rPr lang="en-US" sz="2400" dirty="0" smtClean="0"/>
              <a:t> </a:t>
            </a:r>
          </a:p>
          <a:p>
            <a:pPr lvl="1"/>
            <a:r>
              <a:rPr lang="en-US" dirty="0" smtClean="0"/>
              <a:t>In the context of MEF 40, data models (MIBs) are defined that support </a:t>
            </a:r>
            <a:r>
              <a:rPr lang="en-US" u="sng" dirty="0" smtClean="0"/>
              <a:t>UNI and EVC </a:t>
            </a:r>
            <a:r>
              <a:rPr lang="en-US" dirty="0" smtClean="0"/>
              <a:t>configuration management in </a:t>
            </a:r>
            <a:r>
              <a:rPr lang="en-US" dirty="0"/>
              <a:t>C</a:t>
            </a:r>
            <a:r>
              <a:rPr lang="en-US" dirty="0" smtClean="0"/>
              <a:t>ENs </a:t>
            </a:r>
          </a:p>
          <a:p>
            <a:pPr>
              <a:spcBef>
                <a:spcPct val="0"/>
              </a:spcBef>
              <a:spcAft>
                <a:spcPct val="25000"/>
              </a:spcAft>
            </a:pPr>
            <a:r>
              <a:rPr lang="en-US" dirty="0" smtClean="0"/>
              <a:t>Next Actions (For Further Information)</a:t>
            </a:r>
          </a:p>
          <a:p>
            <a:pPr lvl="1">
              <a:spcBef>
                <a:spcPct val="0"/>
              </a:spcBef>
              <a:spcAft>
                <a:spcPct val="25000"/>
              </a:spcAft>
            </a:pPr>
            <a:r>
              <a:rPr lang="en-US" dirty="0" smtClean="0"/>
              <a:t>Read the full MEF 40 technical specification and familiarize yourself with the set of defined managed objects</a:t>
            </a:r>
          </a:p>
          <a:p>
            <a:pPr lvl="1">
              <a:spcBef>
                <a:spcPct val="0"/>
              </a:spcBef>
              <a:spcAft>
                <a:spcPct val="25000"/>
              </a:spcAft>
            </a:pPr>
            <a:r>
              <a:rPr lang="en-US" dirty="0" smtClean="0"/>
              <a:t>Read the full MEF 6.1 and MEF 10.2 specifications (note, review of  MEF 7.2 and MEF 15 may also be helpful)</a:t>
            </a:r>
          </a:p>
          <a:p>
            <a:pPr lvl="1">
              <a:spcBef>
                <a:spcPct val="0"/>
              </a:spcBef>
              <a:spcAft>
                <a:spcPct val="25000"/>
              </a:spcAft>
            </a:pPr>
            <a:r>
              <a:rPr lang="en-US" dirty="0" smtClean="0"/>
              <a:t>Understand the principal Interfaces Group (IF-MIB) managed objects, indexing and capabilities</a:t>
            </a:r>
          </a:p>
        </p:txBody>
      </p:sp>
    </p:spTree>
    <p:extLst>
      <p:ext uri="{BB962C8B-B14F-4D97-AF65-F5344CB8AC3E}">
        <p14:creationId xmlns:p14="http://schemas.microsoft.com/office/powerpoint/2010/main" val="12543687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normAutofit/>
          </a:bodyPr>
          <a:lstStyle/>
          <a:p>
            <a:r>
              <a:rPr lang="en-US" sz="4000" dirty="0" smtClean="0"/>
              <a:t>For Full Details …</a:t>
            </a:r>
          </a:p>
        </p:txBody>
      </p:sp>
      <p:sp>
        <p:nvSpPr>
          <p:cNvPr id="17411" name="Text Box 61"/>
          <p:cNvSpPr txBox="1">
            <a:spLocks noChangeArrowheads="1"/>
          </p:cNvSpPr>
          <p:nvPr/>
        </p:nvSpPr>
        <p:spPr bwMode="auto">
          <a:xfrm>
            <a:off x="625460" y="1455730"/>
            <a:ext cx="3870645" cy="1477328"/>
          </a:xfrm>
          <a:prstGeom prst="rect">
            <a:avLst/>
          </a:prstGeom>
          <a:noFill/>
          <a:ln w="9525">
            <a:noFill/>
            <a:miter lim="800000"/>
            <a:headEnd/>
            <a:tailEnd/>
          </a:ln>
        </p:spPr>
        <p:txBody>
          <a:bodyPr wrap="square">
            <a:spAutoFit/>
          </a:bodyPr>
          <a:lstStyle/>
          <a:p>
            <a:pPr algn="l">
              <a:spcBef>
                <a:spcPct val="50000"/>
              </a:spcBef>
            </a:pPr>
            <a:r>
              <a:rPr lang="en-US" b="1" dirty="0"/>
              <a:t>Please visit </a:t>
            </a:r>
            <a:r>
              <a:rPr lang="en-US" b="1" dirty="0" smtClean="0">
                <a:hlinkClick r:id="rId3"/>
              </a:rPr>
              <a:t>www.metroethernetforum.org</a:t>
            </a:r>
            <a:r>
              <a:rPr lang="en-US" b="1" dirty="0" smtClean="0"/>
              <a:t> </a:t>
            </a:r>
            <a:br>
              <a:rPr lang="en-US" b="1" dirty="0" smtClean="0"/>
            </a:br>
            <a:r>
              <a:rPr lang="en-US" b="1" dirty="0" smtClean="0"/>
              <a:t>Select Information Center on Left Navigation to </a:t>
            </a:r>
            <a:r>
              <a:rPr lang="en-US" b="1" dirty="0"/>
              <a:t>access the full </a:t>
            </a:r>
            <a:r>
              <a:rPr lang="en-US" b="1" dirty="0" smtClean="0"/>
              <a:t>specification and extracted MIB files</a:t>
            </a:r>
            <a:endParaRPr lang="en-US" b="1" dirty="0"/>
          </a:p>
        </p:txBody>
      </p:sp>
      <p:sp>
        <p:nvSpPr>
          <p:cNvPr id="70" name="Rounded Rectangle 69"/>
          <p:cNvSpPr/>
          <p:nvPr/>
        </p:nvSpPr>
        <p:spPr>
          <a:xfrm>
            <a:off x="4799685" y="1531625"/>
            <a:ext cx="3870644" cy="2578537"/>
          </a:xfrm>
          <a:prstGeom prst="roundRect">
            <a:avLst>
              <a:gd name="adj" fmla="val 6884"/>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71" name="Group 144"/>
          <p:cNvGrpSpPr/>
          <p:nvPr/>
        </p:nvGrpSpPr>
        <p:grpSpPr>
          <a:xfrm>
            <a:off x="5027370" y="2290575"/>
            <a:ext cx="3326779" cy="1667797"/>
            <a:chOff x="2097459" y="4215922"/>
            <a:chExt cx="3930828" cy="1970622"/>
          </a:xfrm>
        </p:grpSpPr>
        <p:pic>
          <p:nvPicPr>
            <p:cNvPr id="72" name="Picture 12" descr="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160" y="4263845"/>
              <a:ext cx="533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3" descr="Large Enterpri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7459" y="4393036"/>
              <a:ext cx="577166" cy="8652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6" descr="cloud2"/>
            <p:cNvPicPr>
              <a:picLocks noChangeAspect="1" noChangeArrowheads="1"/>
            </p:cNvPicPr>
            <p:nvPr/>
          </p:nvPicPr>
          <p:blipFill>
            <a:blip r:embed="rId6" cstate="print"/>
            <a:srcRect/>
            <a:stretch>
              <a:fillRect/>
            </a:stretch>
          </p:blipFill>
          <p:spPr bwMode="auto">
            <a:xfrm>
              <a:off x="2598730" y="4263845"/>
              <a:ext cx="2968479" cy="1695704"/>
            </a:xfrm>
            <a:prstGeom prst="rect">
              <a:avLst/>
            </a:prstGeom>
            <a:ln>
              <a:noFill/>
            </a:ln>
            <a:effectLst>
              <a:outerShdw blurRad="50800" dist="38100" dir="2700000" algn="tl" rotWithShape="0">
                <a:prstClr val="black">
                  <a:alpha val="40000"/>
                </a:prstClr>
              </a:outerShdw>
            </a:effectLst>
          </p:spPr>
        </p:pic>
        <p:sp>
          <p:nvSpPr>
            <p:cNvPr id="75" name="Line 17"/>
            <p:cNvSpPr>
              <a:spLocks noChangeShapeType="1"/>
            </p:cNvSpPr>
            <p:nvPr/>
          </p:nvSpPr>
          <p:spPr bwMode="auto">
            <a:xfrm flipV="1">
              <a:off x="3208525" y="4728858"/>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76" name="Picture 21" descr="Medium Enterpri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6515" y="5326375"/>
              <a:ext cx="671772" cy="62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22"/>
            <p:cNvSpPr>
              <a:spLocks noChangeShapeType="1"/>
            </p:cNvSpPr>
            <p:nvPr/>
          </p:nvSpPr>
          <p:spPr bwMode="auto">
            <a:xfrm>
              <a:off x="3208525" y="5262258"/>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78" name="Picture 23"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9160" y="5554060"/>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24"/>
            <p:cNvSpPr txBox="1">
              <a:spLocks noChangeArrowheads="1"/>
            </p:cNvSpPr>
            <p:nvPr/>
          </p:nvSpPr>
          <p:spPr bwMode="auto">
            <a:xfrm>
              <a:off x="3619500" y="5098690"/>
              <a:ext cx="1828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latin typeface="+mn-lt"/>
                </a:rPr>
                <a:t>Carrier Ethernet Network</a:t>
              </a:r>
            </a:p>
          </p:txBody>
        </p:sp>
        <p:pic>
          <p:nvPicPr>
            <p:cNvPr id="80" name="Picture 25"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9285" y="4945676"/>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9" descr="Remote DSL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5610" y="4567425"/>
              <a:ext cx="533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32" descr="Router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2725" y="5401602"/>
              <a:ext cx="615065" cy="3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7"/>
            <p:cNvSpPr>
              <a:spLocks noChangeArrowheads="1"/>
            </p:cNvSpPr>
            <p:nvPr/>
          </p:nvSpPr>
          <p:spPr bwMode="auto">
            <a:xfrm>
              <a:off x="4866982" y="4215922"/>
              <a:ext cx="354227" cy="177114"/>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84" name="Rectangle 17"/>
            <p:cNvSpPr>
              <a:spLocks noChangeArrowheads="1"/>
            </p:cNvSpPr>
            <p:nvPr/>
          </p:nvSpPr>
          <p:spPr bwMode="auto">
            <a:xfrm>
              <a:off x="5137400" y="6009430"/>
              <a:ext cx="354227" cy="177114"/>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85" name="Rectangle 30"/>
            <p:cNvSpPr>
              <a:spLocks noChangeArrowheads="1"/>
            </p:cNvSpPr>
            <p:nvPr/>
          </p:nvSpPr>
          <p:spPr bwMode="auto">
            <a:xfrm>
              <a:off x="2405180" y="5297228"/>
              <a:ext cx="263525" cy="122237"/>
            </a:xfrm>
            <a:prstGeom prst="rect">
              <a:avLst/>
            </a:prstGeom>
            <a:noFill/>
            <a:ln>
              <a:noFill/>
            </a:ln>
            <a:effectLst/>
          </p:spPr>
          <p:txBody>
            <a:bodyPr wrap="none" anchor="ctr"/>
            <a:lstStyle/>
            <a:p>
              <a:pPr algn="ctr">
                <a:defRPr/>
              </a:pPr>
              <a:r>
                <a:rPr lang="en-US" sz="1000" b="1" dirty="0"/>
                <a:t>CE</a:t>
              </a:r>
            </a:p>
          </p:txBody>
        </p:sp>
        <p:sp>
          <p:nvSpPr>
            <p:cNvPr id="86" name="Rectangle 30"/>
            <p:cNvSpPr>
              <a:spLocks noChangeArrowheads="1"/>
            </p:cNvSpPr>
            <p:nvPr/>
          </p:nvSpPr>
          <p:spPr bwMode="auto">
            <a:xfrm>
              <a:off x="5372595" y="5879315"/>
              <a:ext cx="263525" cy="122237"/>
            </a:xfrm>
            <a:prstGeom prst="rect">
              <a:avLst/>
            </a:prstGeom>
            <a:noFill/>
            <a:ln>
              <a:noFill/>
            </a:ln>
            <a:effectLst/>
          </p:spPr>
          <p:txBody>
            <a:bodyPr wrap="none" anchor="ctr"/>
            <a:lstStyle/>
            <a:p>
              <a:pPr algn="ctr">
                <a:defRPr/>
              </a:pPr>
              <a:r>
                <a:rPr lang="en-US" sz="1000" b="1" dirty="0"/>
                <a:t>CE</a:t>
              </a:r>
            </a:p>
          </p:txBody>
        </p:sp>
        <p:sp>
          <p:nvSpPr>
            <p:cNvPr id="87" name="Rectangle 30"/>
            <p:cNvSpPr>
              <a:spLocks noChangeArrowheads="1"/>
            </p:cNvSpPr>
            <p:nvPr/>
          </p:nvSpPr>
          <p:spPr bwMode="auto">
            <a:xfrm>
              <a:off x="5426840" y="4869275"/>
              <a:ext cx="263525" cy="122237"/>
            </a:xfrm>
            <a:prstGeom prst="rect">
              <a:avLst/>
            </a:prstGeom>
            <a:noFill/>
            <a:ln>
              <a:noFill/>
            </a:ln>
            <a:effectLst/>
          </p:spPr>
          <p:txBody>
            <a:bodyPr wrap="none" anchor="ctr"/>
            <a:lstStyle/>
            <a:p>
              <a:pPr algn="ctr">
                <a:defRPr/>
              </a:pPr>
              <a:r>
                <a:rPr lang="en-US" sz="1000" b="1" dirty="0"/>
                <a:t>CE</a:t>
              </a:r>
            </a:p>
          </p:txBody>
        </p:sp>
        <p:sp>
          <p:nvSpPr>
            <p:cNvPr id="88" name="Line 22"/>
            <p:cNvSpPr>
              <a:spLocks noChangeShapeType="1"/>
            </p:cNvSpPr>
            <p:nvPr/>
          </p:nvSpPr>
          <p:spPr bwMode="auto">
            <a:xfrm>
              <a:off x="3205890" y="5326375"/>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9" name="Line 17"/>
            <p:cNvSpPr>
              <a:spLocks noChangeShapeType="1"/>
            </p:cNvSpPr>
            <p:nvPr/>
          </p:nvSpPr>
          <p:spPr bwMode="auto">
            <a:xfrm flipV="1">
              <a:off x="3281785" y="4641185"/>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 name="Line 17"/>
            <p:cNvSpPr>
              <a:spLocks noChangeShapeType="1"/>
            </p:cNvSpPr>
            <p:nvPr/>
          </p:nvSpPr>
          <p:spPr bwMode="auto">
            <a:xfrm flipV="1">
              <a:off x="3434185" y="4719215"/>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91" name="Picture 90" descr="mefswitch2.png"/>
            <p:cNvPicPr>
              <a:picLocks noChangeAspect="1"/>
            </p:cNvPicPr>
            <p:nvPr/>
          </p:nvPicPr>
          <p:blipFill>
            <a:blip r:embed="rId11" cstate="print"/>
            <a:stretch>
              <a:fillRect/>
            </a:stretch>
          </p:blipFill>
          <p:spPr>
            <a:xfrm>
              <a:off x="4334522" y="4469496"/>
              <a:ext cx="632458" cy="455370"/>
            </a:xfrm>
            <a:prstGeom prst="rect">
              <a:avLst/>
            </a:prstGeom>
            <a:ln>
              <a:noFill/>
            </a:ln>
            <a:effectLst>
              <a:outerShdw blurRad="190500" dist="114300" dir="2700000" algn="tl" rotWithShape="0">
                <a:srgbClr val="333333">
                  <a:alpha val="65000"/>
                </a:srgbClr>
              </a:outerShdw>
            </a:effectLst>
          </p:spPr>
        </p:pic>
        <p:pic>
          <p:nvPicPr>
            <p:cNvPr id="92" name="Picture 91" descr="mefswitch2.png"/>
            <p:cNvPicPr>
              <a:picLocks noChangeAspect="1"/>
            </p:cNvPicPr>
            <p:nvPr/>
          </p:nvPicPr>
          <p:blipFill>
            <a:blip r:embed="rId11" cstate="print"/>
            <a:stretch>
              <a:fillRect/>
            </a:stretch>
          </p:blipFill>
          <p:spPr>
            <a:xfrm>
              <a:off x="2826415" y="5058352"/>
              <a:ext cx="601286" cy="432927"/>
            </a:xfrm>
            <a:prstGeom prst="rect">
              <a:avLst/>
            </a:prstGeom>
            <a:ln>
              <a:noFill/>
            </a:ln>
            <a:effectLst>
              <a:outerShdw blurRad="190500" dist="114300" dir="2700000" algn="tl" rotWithShape="0">
                <a:srgbClr val="333333">
                  <a:alpha val="65000"/>
                </a:srgbClr>
              </a:outerShdw>
            </a:effectLst>
          </p:spPr>
        </p:pic>
        <p:pic>
          <p:nvPicPr>
            <p:cNvPr id="93" name="Picture 92" descr="uni-1.jpg"/>
            <p:cNvPicPr>
              <a:picLocks noChangeAspect="1"/>
            </p:cNvPicPr>
            <p:nvPr/>
          </p:nvPicPr>
          <p:blipFill>
            <a:blip r:embed="rId12" cstate="print"/>
            <a:stretch>
              <a:fillRect/>
            </a:stretch>
          </p:blipFill>
          <p:spPr>
            <a:xfrm>
              <a:off x="2780288" y="4903617"/>
              <a:ext cx="48768" cy="487680"/>
            </a:xfrm>
            <a:prstGeom prst="rect">
              <a:avLst/>
            </a:prstGeom>
            <a:effectLst>
              <a:outerShdw blurRad="50800" dist="38100" dir="2700000" algn="tl" rotWithShape="0">
                <a:prstClr val="black">
                  <a:alpha val="40000"/>
                </a:prstClr>
              </a:outerShdw>
            </a:effectLst>
          </p:spPr>
        </p:pic>
        <p:pic>
          <p:nvPicPr>
            <p:cNvPr id="94" name="Picture 93" descr="uni-1.jpg"/>
            <p:cNvPicPr>
              <a:picLocks noChangeAspect="1"/>
            </p:cNvPicPr>
            <p:nvPr/>
          </p:nvPicPr>
          <p:blipFill>
            <a:blip r:embed="rId12" cstate="print"/>
            <a:stretch>
              <a:fillRect/>
            </a:stretch>
          </p:blipFill>
          <p:spPr>
            <a:xfrm>
              <a:off x="4972645" y="4429891"/>
              <a:ext cx="48768" cy="487680"/>
            </a:xfrm>
            <a:prstGeom prst="rect">
              <a:avLst/>
            </a:prstGeom>
            <a:effectLst>
              <a:outerShdw blurRad="50800" dist="38100" dir="2700000" algn="tl" rotWithShape="0">
                <a:prstClr val="black">
                  <a:alpha val="40000"/>
                </a:prstClr>
              </a:outerShdw>
            </a:effectLst>
          </p:spPr>
        </p:pic>
        <p:pic>
          <p:nvPicPr>
            <p:cNvPr id="95" name="Picture 94" descr="uni-1.jpg"/>
            <p:cNvPicPr>
              <a:picLocks noChangeAspect="1"/>
            </p:cNvPicPr>
            <p:nvPr/>
          </p:nvPicPr>
          <p:blipFill>
            <a:blip r:embed="rId12" cstate="print"/>
            <a:stretch>
              <a:fillRect/>
            </a:stretch>
          </p:blipFill>
          <p:spPr>
            <a:xfrm>
              <a:off x="5181965" y="5388359"/>
              <a:ext cx="48768" cy="487680"/>
            </a:xfrm>
            <a:prstGeom prst="rect">
              <a:avLst/>
            </a:prstGeom>
            <a:effectLst>
              <a:outerShdw blurRad="50800" dist="38100" dir="2700000" algn="tl" rotWithShape="0">
                <a:prstClr val="black">
                  <a:alpha val="40000"/>
                </a:prstClr>
              </a:outerShdw>
            </a:effectLst>
          </p:spPr>
        </p:pic>
      </p:grpSp>
      <p:sp>
        <p:nvSpPr>
          <p:cNvPr id="96" name="TextBox 95"/>
          <p:cNvSpPr txBox="1"/>
          <p:nvPr/>
        </p:nvSpPr>
        <p:spPr>
          <a:xfrm>
            <a:off x="5103265" y="1986995"/>
            <a:ext cx="1442005" cy="461665"/>
          </a:xfrm>
          <a:prstGeom prst="rect">
            <a:avLst/>
          </a:prstGeom>
          <a:noFill/>
        </p:spPr>
        <p:txBody>
          <a:bodyPr wrap="square" rtlCol="0">
            <a:spAutoFit/>
          </a:bodyPr>
          <a:lstStyle/>
          <a:p>
            <a:pPr algn="ctr"/>
            <a:r>
              <a:rPr lang="en-US" sz="1200" b="1" dirty="0" smtClean="0">
                <a:solidFill>
                  <a:srgbClr val="000000"/>
                </a:solidFill>
                <a:cs typeface="Century Gothic"/>
              </a:rPr>
              <a:t>Carrier Ethernet 2.0</a:t>
            </a:r>
          </a:p>
          <a:p>
            <a:pPr algn="ctr"/>
            <a:r>
              <a:rPr lang="en-US" sz="1200" b="1" dirty="0" smtClean="0">
                <a:solidFill>
                  <a:srgbClr val="000000"/>
                </a:solidFill>
                <a:cs typeface="Century Gothic"/>
              </a:rPr>
              <a:t>EVPL Services</a:t>
            </a:r>
            <a:endParaRPr lang="en-US" sz="1200" b="1" dirty="0">
              <a:solidFill>
                <a:srgbClr val="000000"/>
              </a:solidFill>
              <a:cs typeface="Century Gothic"/>
            </a:endParaRPr>
          </a:p>
        </p:txBody>
      </p:sp>
      <p:sp>
        <p:nvSpPr>
          <p:cNvPr id="97" name="Rectangle 17"/>
          <p:cNvSpPr>
            <a:spLocks noChangeArrowheads="1"/>
          </p:cNvSpPr>
          <p:nvPr/>
        </p:nvSpPr>
        <p:spPr bwMode="auto">
          <a:xfrm>
            <a:off x="5470139" y="2668157"/>
            <a:ext cx="299793" cy="149897"/>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98" name="Rounded Rectangle 97"/>
          <p:cNvSpPr/>
          <p:nvPr/>
        </p:nvSpPr>
        <p:spPr>
          <a:xfrm>
            <a:off x="625460" y="2973630"/>
            <a:ext cx="3870644" cy="2656325"/>
          </a:xfrm>
          <a:prstGeom prst="roundRect">
            <a:avLst>
              <a:gd name="adj" fmla="val 6884"/>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9" name="TextBox 98"/>
          <p:cNvSpPr txBox="1"/>
          <p:nvPr/>
        </p:nvSpPr>
        <p:spPr>
          <a:xfrm>
            <a:off x="613757" y="3429000"/>
            <a:ext cx="1442959" cy="461665"/>
          </a:xfrm>
          <a:prstGeom prst="rect">
            <a:avLst/>
          </a:prstGeom>
          <a:noFill/>
        </p:spPr>
        <p:txBody>
          <a:bodyPr wrap="none" rtlCol="0">
            <a:spAutoFit/>
          </a:bodyPr>
          <a:lstStyle/>
          <a:p>
            <a:pPr algn="ctr"/>
            <a:r>
              <a:rPr lang="en-US" sz="1200" b="1" dirty="0" smtClean="0">
                <a:solidFill>
                  <a:srgbClr val="000000"/>
                </a:solidFill>
                <a:cs typeface="Century Gothic"/>
              </a:rPr>
              <a:t>Carrier Ethernet 2.0</a:t>
            </a:r>
          </a:p>
          <a:p>
            <a:pPr algn="ctr"/>
            <a:r>
              <a:rPr lang="en-US" sz="1200" b="1" dirty="0" smtClean="0">
                <a:solidFill>
                  <a:srgbClr val="000000"/>
                </a:solidFill>
                <a:cs typeface="Century Gothic"/>
              </a:rPr>
              <a:t>EVP-LAN Service</a:t>
            </a:r>
            <a:endParaRPr lang="en-US" sz="1200" b="1" dirty="0">
              <a:solidFill>
                <a:srgbClr val="000000"/>
              </a:solidFill>
              <a:cs typeface="Century Gothic"/>
            </a:endParaRPr>
          </a:p>
        </p:txBody>
      </p:sp>
      <p:grpSp>
        <p:nvGrpSpPr>
          <p:cNvPr id="100" name="Group 99"/>
          <p:cNvGrpSpPr/>
          <p:nvPr/>
        </p:nvGrpSpPr>
        <p:grpSpPr>
          <a:xfrm>
            <a:off x="925214" y="3429000"/>
            <a:ext cx="3494995" cy="2200955"/>
            <a:chOff x="5255055" y="3808475"/>
            <a:chExt cx="3022607" cy="1903471"/>
          </a:xfrm>
        </p:grpSpPr>
        <p:pic>
          <p:nvPicPr>
            <p:cNvPr id="101" name="Picture 3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3480" y="3808475"/>
              <a:ext cx="400801" cy="3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6" descr="ServiceProvider Central Offic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89900" y="4112055"/>
              <a:ext cx="596505" cy="35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6" descr="cloud2"/>
            <p:cNvPicPr>
              <a:picLocks noChangeAspect="1" noChangeArrowheads="1"/>
            </p:cNvPicPr>
            <p:nvPr/>
          </p:nvPicPr>
          <p:blipFill>
            <a:blip r:embed="rId6" cstate="print"/>
            <a:srcRect/>
            <a:stretch>
              <a:fillRect/>
            </a:stretch>
          </p:blipFill>
          <p:spPr bwMode="auto">
            <a:xfrm>
              <a:off x="5753377" y="4266970"/>
              <a:ext cx="2446987" cy="1302842"/>
            </a:xfrm>
            <a:prstGeom prst="rect">
              <a:avLst/>
            </a:prstGeom>
            <a:ln>
              <a:noFill/>
            </a:ln>
            <a:effectLst>
              <a:outerShdw blurRad="50800" dist="38100" dir="2700000" algn="tl" rotWithShape="0">
                <a:prstClr val="black">
                  <a:alpha val="40000"/>
                </a:prstClr>
              </a:outerShdw>
            </a:effectLst>
          </p:spPr>
        </p:pic>
        <p:sp>
          <p:nvSpPr>
            <p:cNvPr id="104" name="Line 11"/>
            <p:cNvSpPr>
              <a:spLocks noChangeShapeType="1"/>
            </p:cNvSpPr>
            <p:nvPr/>
          </p:nvSpPr>
          <p:spPr bwMode="auto">
            <a:xfrm flipV="1">
              <a:off x="6143947" y="4893625"/>
              <a:ext cx="542209" cy="239822"/>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5" name="Line 23"/>
            <p:cNvSpPr>
              <a:spLocks noChangeShapeType="1"/>
            </p:cNvSpPr>
            <p:nvPr/>
          </p:nvSpPr>
          <p:spPr bwMode="auto">
            <a:xfrm flipH="1" flipV="1">
              <a:off x="6545270" y="4643319"/>
              <a:ext cx="250098" cy="232229"/>
            </a:xfrm>
            <a:prstGeom prst="line">
              <a:avLst/>
            </a:prstGeom>
            <a:noFill/>
            <a:ln w="28575" cap="rnd">
              <a:solidFill>
                <a:srgbClr val="007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6" name="Picture 26" descr="Medium Enterpris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35485" y="5326375"/>
              <a:ext cx="442177" cy="38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7"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60361" y="5346306"/>
              <a:ext cx="339919" cy="20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Line 28"/>
            <p:cNvSpPr>
              <a:spLocks noChangeShapeType="1"/>
            </p:cNvSpPr>
            <p:nvPr/>
          </p:nvSpPr>
          <p:spPr bwMode="auto">
            <a:xfrm flipV="1">
              <a:off x="6505465" y="4891359"/>
              <a:ext cx="1247100" cy="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9" name="Picture 29" descr="Remote DSLAM"/>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89900" y="4263845"/>
              <a:ext cx="396573" cy="23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4" descr="Large Enterpris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55055" y="4871005"/>
              <a:ext cx="433084" cy="6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Line 11"/>
            <p:cNvSpPr>
              <a:spLocks noChangeShapeType="1"/>
            </p:cNvSpPr>
            <p:nvPr/>
          </p:nvSpPr>
          <p:spPr bwMode="auto">
            <a:xfrm flipH="1" flipV="1">
              <a:off x="7097567" y="4896298"/>
              <a:ext cx="120649" cy="224916"/>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 name="Line 11"/>
            <p:cNvSpPr>
              <a:spLocks noChangeShapeType="1"/>
            </p:cNvSpPr>
            <p:nvPr/>
          </p:nvSpPr>
          <p:spPr bwMode="auto">
            <a:xfrm flipH="1">
              <a:off x="7520314" y="4585931"/>
              <a:ext cx="113358" cy="293311"/>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13" name="Picture 20" descr="Router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41690" y="4491530"/>
              <a:ext cx="414849" cy="2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pic>
          <p:nvPicPr>
            <p:cNvPr id="114" name="Picture 4" descr="Large Enterpris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81038" y="4136660"/>
              <a:ext cx="292471" cy="40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7"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82931" y="4366646"/>
              <a:ext cx="340645" cy="20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 Box 34"/>
            <p:cNvSpPr txBox="1">
              <a:spLocks noChangeArrowheads="1"/>
            </p:cNvSpPr>
            <p:nvPr/>
          </p:nvSpPr>
          <p:spPr bwMode="auto">
            <a:xfrm>
              <a:off x="6617614" y="4112967"/>
              <a:ext cx="951082" cy="23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latin typeface="+mn-lt"/>
                </a:rPr>
                <a:t>ISP POP</a:t>
              </a:r>
            </a:p>
          </p:txBody>
        </p:sp>
        <p:sp>
          <p:nvSpPr>
            <p:cNvPr id="117" name="Text Box 39"/>
            <p:cNvSpPr txBox="1">
              <a:spLocks noChangeArrowheads="1"/>
            </p:cNvSpPr>
            <p:nvPr/>
          </p:nvSpPr>
          <p:spPr bwMode="auto">
            <a:xfrm>
              <a:off x="6671163" y="3884370"/>
              <a:ext cx="784847" cy="22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100" dirty="0">
                  <a:latin typeface="+mn-lt"/>
                </a:rPr>
                <a:t>Internet</a:t>
              </a:r>
            </a:p>
          </p:txBody>
        </p:sp>
        <p:sp>
          <p:nvSpPr>
            <p:cNvPr id="118" name="Rectangle 17"/>
            <p:cNvSpPr>
              <a:spLocks noChangeArrowheads="1"/>
            </p:cNvSpPr>
            <p:nvPr/>
          </p:nvSpPr>
          <p:spPr bwMode="auto">
            <a:xfrm>
              <a:off x="7489449" y="4949646"/>
              <a:ext cx="304040" cy="152020"/>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119" name="Rectangle 17"/>
            <p:cNvSpPr>
              <a:spLocks noChangeArrowheads="1"/>
            </p:cNvSpPr>
            <p:nvPr/>
          </p:nvSpPr>
          <p:spPr bwMode="auto">
            <a:xfrm>
              <a:off x="5752950" y="5505008"/>
              <a:ext cx="304040" cy="152020"/>
            </a:xfrm>
            <a:prstGeom prst="rect">
              <a:avLst/>
            </a:prstGeom>
            <a:noFill/>
            <a:ln w="9525" algn="ctr">
              <a:noFill/>
              <a:miter lim="800000"/>
              <a:headEnd/>
              <a:tailEnd/>
            </a:ln>
            <a:effectLst/>
          </p:spPr>
          <p:txBody>
            <a:bodyPr wrap="none" anchor="ctr"/>
            <a:lstStyle/>
            <a:p>
              <a:pPr algn="ctr">
                <a:defRPr/>
              </a:pPr>
              <a:r>
                <a:rPr lang="en-US" sz="1000" b="1" dirty="0"/>
                <a:t>UNI</a:t>
              </a:r>
            </a:p>
          </p:txBody>
        </p:sp>
        <p:pic>
          <p:nvPicPr>
            <p:cNvPr id="120" name="Picture 13"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57951" y="5113817"/>
              <a:ext cx="339919" cy="20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Rectangle 30"/>
            <p:cNvSpPr>
              <a:spLocks noChangeArrowheads="1"/>
            </p:cNvSpPr>
            <p:nvPr/>
          </p:nvSpPr>
          <p:spPr bwMode="auto">
            <a:xfrm>
              <a:off x="5652185" y="4989940"/>
              <a:ext cx="226188" cy="104918"/>
            </a:xfrm>
            <a:prstGeom prst="rect">
              <a:avLst/>
            </a:prstGeom>
            <a:noFill/>
            <a:ln>
              <a:noFill/>
            </a:ln>
            <a:effectLst/>
          </p:spPr>
          <p:txBody>
            <a:bodyPr wrap="none" anchor="ctr"/>
            <a:lstStyle/>
            <a:p>
              <a:pPr algn="ctr">
                <a:defRPr/>
              </a:pPr>
              <a:r>
                <a:rPr lang="en-US" sz="1000" b="1" dirty="0"/>
                <a:t>CE</a:t>
              </a:r>
            </a:p>
          </p:txBody>
        </p:sp>
        <p:pic>
          <p:nvPicPr>
            <p:cNvPr id="122" name="Picture 121" descr="uni.jpg"/>
            <p:cNvPicPr>
              <a:picLocks noChangeAspect="1"/>
            </p:cNvPicPr>
            <p:nvPr/>
          </p:nvPicPr>
          <p:blipFill>
            <a:blip r:embed="rId21" cstate="print"/>
            <a:stretch>
              <a:fillRect/>
            </a:stretch>
          </p:blipFill>
          <p:spPr>
            <a:xfrm rot="5400000">
              <a:off x="6318567" y="4251880"/>
              <a:ext cx="45605" cy="502940"/>
            </a:xfrm>
            <a:prstGeom prst="rect">
              <a:avLst/>
            </a:prstGeom>
            <a:effectLst>
              <a:outerShdw blurRad="50800" dist="38100" dir="2700000" algn="tl" rotWithShape="0">
                <a:prstClr val="black">
                  <a:alpha val="40000"/>
                </a:prstClr>
              </a:outerShdw>
            </a:effectLst>
          </p:spPr>
        </p:pic>
        <p:sp>
          <p:nvSpPr>
            <p:cNvPr id="123" name="Line 11"/>
            <p:cNvSpPr>
              <a:spLocks noChangeShapeType="1"/>
            </p:cNvSpPr>
            <p:nvPr/>
          </p:nvSpPr>
          <p:spPr bwMode="auto">
            <a:xfrm flipV="1">
              <a:off x="6253159" y="4893626"/>
              <a:ext cx="542209" cy="239822"/>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24" name="Picture 123" descr="uni-1.jpg"/>
            <p:cNvPicPr>
              <a:picLocks noChangeAspect="1"/>
            </p:cNvPicPr>
            <p:nvPr/>
          </p:nvPicPr>
          <p:blipFill>
            <a:blip r:embed="rId12" cstate="print"/>
            <a:stretch>
              <a:fillRect/>
            </a:stretch>
          </p:blipFill>
          <p:spPr>
            <a:xfrm>
              <a:off x="5883679" y="5059580"/>
              <a:ext cx="41858" cy="418585"/>
            </a:xfrm>
            <a:prstGeom prst="rect">
              <a:avLst/>
            </a:prstGeom>
            <a:effectLst>
              <a:outerShdw blurRad="50800" dist="38100" dir="2700000" algn="tl" rotWithShape="0">
                <a:prstClr val="black">
                  <a:alpha val="40000"/>
                </a:prstClr>
              </a:outerShdw>
            </a:effectLst>
          </p:spPr>
        </p:pic>
        <p:pic>
          <p:nvPicPr>
            <p:cNvPr id="125" name="Picture 124" descr="uni-1.jpg"/>
            <p:cNvPicPr>
              <a:picLocks noChangeAspect="1"/>
            </p:cNvPicPr>
            <p:nvPr/>
          </p:nvPicPr>
          <p:blipFill>
            <a:blip r:embed="rId12" cstate="print"/>
            <a:stretch>
              <a:fillRect/>
            </a:stretch>
          </p:blipFill>
          <p:spPr>
            <a:xfrm>
              <a:off x="7623581" y="5094992"/>
              <a:ext cx="41858" cy="418585"/>
            </a:xfrm>
            <a:prstGeom prst="rect">
              <a:avLst/>
            </a:prstGeom>
            <a:effectLst>
              <a:outerShdw blurRad="50800" dist="38100" dir="2700000" algn="tl" rotWithShape="0">
                <a:prstClr val="black">
                  <a:alpha val="40000"/>
                </a:prstClr>
              </a:outerShdw>
            </a:effectLst>
          </p:spPr>
        </p:pic>
        <p:pic>
          <p:nvPicPr>
            <p:cNvPr id="126" name="Picture 125" descr="mefswitch2.png"/>
            <p:cNvPicPr>
              <a:picLocks noChangeAspect="1"/>
            </p:cNvPicPr>
            <p:nvPr/>
          </p:nvPicPr>
          <p:blipFill>
            <a:blip r:embed="rId11" cstate="print"/>
            <a:stretch>
              <a:fillRect/>
            </a:stretch>
          </p:blipFill>
          <p:spPr>
            <a:xfrm>
              <a:off x="5938110" y="5022795"/>
              <a:ext cx="452376" cy="325711"/>
            </a:xfrm>
            <a:prstGeom prst="rect">
              <a:avLst/>
            </a:prstGeom>
            <a:ln>
              <a:noFill/>
            </a:ln>
            <a:effectLst>
              <a:outerShdw blurRad="190500" dist="114300" dir="2700000" algn="tl" rotWithShape="0">
                <a:srgbClr val="333333">
                  <a:alpha val="65000"/>
                </a:srgbClr>
              </a:outerShdw>
            </a:effectLst>
          </p:spPr>
        </p:pic>
      </p:grpSp>
      <p:pic>
        <p:nvPicPr>
          <p:cNvPr id="127" name="Picture 20" descr="Router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09165" y="4109796"/>
            <a:ext cx="655072" cy="39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pic>
        <p:nvPicPr>
          <p:cNvPr id="128" name="Picture 127" descr="uni-1.jpg"/>
          <p:cNvPicPr>
            <a:picLocks noChangeAspect="1"/>
          </p:cNvPicPr>
          <p:nvPr/>
        </p:nvPicPr>
        <p:blipFill>
          <a:blip r:embed="rId12" cstate="print"/>
          <a:stretch>
            <a:fillRect/>
          </a:stretch>
        </p:blipFill>
        <p:spPr>
          <a:xfrm>
            <a:off x="3926317" y="3998426"/>
            <a:ext cx="48400" cy="484004"/>
          </a:xfrm>
          <a:prstGeom prst="rect">
            <a:avLst/>
          </a:prstGeom>
          <a:effectLst>
            <a:outerShdw blurRad="50800" dist="38100" dir="2700000" algn="tl" rotWithShape="0">
              <a:prstClr val="black">
                <a:alpha val="40000"/>
              </a:prstClr>
            </a:outerShdw>
          </a:effectLst>
        </p:spPr>
      </p:pic>
      <p:pic>
        <p:nvPicPr>
          <p:cNvPr id="129" name="Picture 17" descr="Router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02959" y="4897332"/>
            <a:ext cx="655072" cy="39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Rectangle 30"/>
          <p:cNvSpPr>
            <a:spLocks noChangeArrowheads="1"/>
          </p:cNvSpPr>
          <p:nvPr/>
        </p:nvSpPr>
        <p:spPr bwMode="auto">
          <a:xfrm>
            <a:off x="3674264" y="5414970"/>
            <a:ext cx="261538" cy="121315"/>
          </a:xfrm>
          <a:prstGeom prst="rect">
            <a:avLst/>
          </a:prstGeom>
          <a:noFill/>
          <a:ln>
            <a:noFill/>
          </a:ln>
          <a:effectLst/>
        </p:spPr>
        <p:txBody>
          <a:bodyPr wrap="none" anchor="ctr"/>
          <a:lstStyle/>
          <a:p>
            <a:pPr algn="ctr">
              <a:defRPr/>
            </a:pPr>
            <a:r>
              <a:rPr lang="en-US" sz="1000" b="1" dirty="0"/>
              <a:t>CE</a:t>
            </a:r>
          </a:p>
        </p:txBody>
      </p:sp>
      <p:sp>
        <p:nvSpPr>
          <p:cNvPr id="131" name="Rectangle 30"/>
          <p:cNvSpPr>
            <a:spLocks noChangeArrowheads="1"/>
          </p:cNvSpPr>
          <p:nvPr/>
        </p:nvSpPr>
        <p:spPr bwMode="auto">
          <a:xfrm>
            <a:off x="3977234" y="4263845"/>
            <a:ext cx="261538" cy="121315"/>
          </a:xfrm>
          <a:prstGeom prst="rect">
            <a:avLst/>
          </a:prstGeom>
          <a:noFill/>
          <a:ln>
            <a:noFill/>
          </a:ln>
          <a:effectLst/>
        </p:spPr>
        <p:txBody>
          <a:bodyPr wrap="none" anchor="ctr"/>
          <a:lstStyle/>
          <a:p>
            <a:pPr algn="ctr">
              <a:defRPr/>
            </a:pPr>
            <a:r>
              <a:rPr lang="en-US" sz="1000" b="1" dirty="0"/>
              <a:t>CE</a:t>
            </a:r>
          </a:p>
        </p:txBody>
      </p:sp>
      <p:sp>
        <p:nvSpPr>
          <p:cNvPr id="132" name="Rectangle 17"/>
          <p:cNvSpPr>
            <a:spLocks noChangeArrowheads="1"/>
          </p:cNvSpPr>
          <p:nvPr/>
        </p:nvSpPr>
        <p:spPr bwMode="auto">
          <a:xfrm>
            <a:off x="3762554" y="3744975"/>
            <a:ext cx="351557" cy="175778"/>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133" name="Text Box 24"/>
          <p:cNvSpPr txBox="1">
            <a:spLocks noChangeArrowheads="1"/>
          </p:cNvSpPr>
          <p:nvPr/>
        </p:nvSpPr>
        <p:spPr bwMode="auto">
          <a:xfrm>
            <a:off x="2067464" y="5372681"/>
            <a:ext cx="1547769" cy="1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latin typeface="+mn-lt"/>
              </a:rPr>
              <a:t>Carrier Ethernet Network</a:t>
            </a:r>
          </a:p>
        </p:txBody>
      </p:sp>
      <p:sp>
        <p:nvSpPr>
          <p:cNvPr id="134" name="Text Box 27"/>
          <p:cNvSpPr txBox="1">
            <a:spLocks noChangeArrowheads="1"/>
          </p:cNvSpPr>
          <p:nvPr/>
        </p:nvSpPr>
        <p:spPr bwMode="auto">
          <a:xfrm>
            <a:off x="4723790" y="4567425"/>
            <a:ext cx="4098330" cy="1745585"/>
          </a:xfrm>
          <a:prstGeom prst="rect">
            <a:avLst/>
          </a:prstGeom>
          <a:noFill/>
          <a:ln w="9525">
            <a:noFill/>
            <a:miter lim="800000"/>
            <a:headEnd/>
            <a:tailEnd/>
          </a:ln>
        </p:spPr>
        <p:txBody>
          <a:bodyPr wrap="square">
            <a:noAutofit/>
          </a:bodyPr>
          <a:lstStyle/>
          <a:p>
            <a:pPr marL="804863" indent="-804863">
              <a:spcBef>
                <a:spcPct val="10000"/>
              </a:spcBef>
            </a:pPr>
            <a:r>
              <a:rPr lang="en-US" sz="1400" b="1" dirty="0" smtClean="0"/>
              <a:t>EVC:	</a:t>
            </a:r>
            <a:r>
              <a:rPr lang="en-US" sz="1400" dirty="0" smtClean="0"/>
              <a:t>Ethernet Virtual Connection</a:t>
            </a:r>
          </a:p>
          <a:p>
            <a:pPr marL="804863" indent="-804863">
              <a:spcBef>
                <a:spcPct val="10000"/>
              </a:spcBef>
            </a:pPr>
            <a:r>
              <a:rPr lang="en-US" sz="1400" b="1" dirty="0" smtClean="0"/>
              <a:t>UNI:	</a:t>
            </a:r>
            <a:r>
              <a:rPr lang="en-US" sz="1400" dirty="0" smtClean="0"/>
              <a:t>User </a:t>
            </a:r>
            <a:r>
              <a:rPr lang="en-US" sz="1400" dirty="0"/>
              <a:t>Network </a:t>
            </a:r>
            <a:r>
              <a:rPr lang="en-US" sz="1400" dirty="0" smtClean="0"/>
              <a:t>Interface. the physical demarcation point between the responsibility of the Service Provider and </a:t>
            </a:r>
            <a:br>
              <a:rPr lang="en-US" sz="1400" dirty="0" smtClean="0"/>
            </a:br>
            <a:r>
              <a:rPr lang="en-US" sz="1400" dirty="0" smtClean="0"/>
              <a:t>the responsibility of the End-User/Subscriber </a:t>
            </a:r>
          </a:p>
          <a:p>
            <a:pPr marL="804863" indent="-804863">
              <a:spcBef>
                <a:spcPct val="10000"/>
              </a:spcBef>
            </a:pPr>
            <a:r>
              <a:rPr lang="en-US" sz="1400" b="1" dirty="0" smtClean="0"/>
              <a:t>CE</a:t>
            </a:r>
            <a:r>
              <a:rPr lang="en-US" sz="1400" dirty="0" smtClean="0"/>
              <a:t>	Customer Equipment</a:t>
            </a:r>
            <a:endParaRPr lang="en-US" sz="1400" dirty="0"/>
          </a:p>
        </p:txBody>
      </p:sp>
      <p:sp>
        <p:nvSpPr>
          <p:cNvPr id="17414" name="Text Box 64"/>
          <p:cNvSpPr txBox="1">
            <a:spLocks noChangeArrowheads="1"/>
          </p:cNvSpPr>
          <p:nvPr/>
        </p:nvSpPr>
        <p:spPr bwMode="auto">
          <a:xfrm>
            <a:off x="1687990" y="3049525"/>
            <a:ext cx="1905000" cy="304800"/>
          </a:xfrm>
          <a:prstGeom prst="rect">
            <a:avLst/>
          </a:prstGeom>
          <a:noFill/>
          <a:ln w="9525" algn="ctr">
            <a:noFill/>
            <a:miter lim="800000"/>
            <a:headEnd/>
            <a:tailEnd/>
          </a:ln>
        </p:spPr>
        <p:txBody>
          <a:bodyPr anchor="ctr"/>
          <a:lstStyle/>
          <a:p>
            <a:pPr algn="ctr" eaLnBrk="0" hangingPunct="0">
              <a:lnSpc>
                <a:spcPct val="80000"/>
              </a:lnSpc>
            </a:pPr>
            <a:r>
              <a:rPr lang="en-US" sz="1400" b="1" dirty="0"/>
              <a:t>E-LAN Service type</a:t>
            </a:r>
          </a:p>
        </p:txBody>
      </p:sp>
      <p:sp>
        <p:nvSpPr>
          <p:cNvPr id="135" name="Text Box 64"/>
          <p:cNvSpPr txBox="1">
            <a:spLocks noChangeArrowheads="1"/>
          </p:cNvSpPr>
          <p:nvPr/>
        </p:nvSpPr>
        <p:spPr bwMode="auto">
          <a:xfrm>
            <a:off x="5710425" y="1607520"/>
            <a:ext cx="1905000" cy="304800"/>
          </a:xfrm>
          <a:prstGeom prst="rect">
            <a:avLst/>
          </a:prstGeom>
          <a:noFill/>
          <a:ln w="9525" algn="ctr">
            <a:noFill/>
            <a:miter lim="800000"/>
            <a:headEnd/>
            <a:tailEnd/>
          </a:ln>
        </p:spPr>
        <p:txBody>
          <a:bodyPr anchor="ctr"/>
          <a:lstStyle/>
          <a:p>
            <a:pPr algn="ctr" eaLnBrk="0" hangingPunct="0">
              <a:lnSpc>
                <a:spcPct val="80000"/>
              </a:lnSpc>
            </a:pPr>
            <a:r>
              <a:rPr lang="en-US" sz="1400" b="1" dirty="0" smtClean="0"/>
              <a:t>E-Line </a:t>
            </a:r>
            <a:r>
              <a:rPr lang="en-US" sz="1400" b="1" dirty="0"/>
              <a:t>Service type</a:t>
            </a:r>
          </a:p>
        </p:txBody>
      </p:sp>
    </p:spTree>
    <p:extLst>
      <p:ext uri="{BB962C8B-B14F-4D97-AF65-F5344CB8AC3E}">
        <p14:creationId xmlns:p14="http://schemas.microsoft.com/office/powerpoint/2010/main" val="26790470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a:xfrm>
            <a:off x="0" y="2819400"/>
            <a:ext cx="9144000" cy="1295400"/>
          </a:xfrm>
        </p:spPr>
        <p:txBody>
          <a:bodyPr/>
          <a:lstStyle/>
          <a:p>
            <a:pPr fontAlgn="auto">
              <a:spcAft>
                <a:spcPts val="0"/>
              </a:spcAft>
              <a:defRPr/>
            </a:pPr>
            <a:r>
              <a:rPr lang="en-US" sz="2400" i="1" dirty="0" smtClean="0"/>
              <a:t>Accelerating Worldwide Adoption of </a:t>
            </a:r>
            <a:br>
              <a:rPr lang="en-US" sz="2400" i="1" dirty="0" smtClean="0"/>
            </a:br>
            <a:r>
              <a:rPr lang="en-US" sz="2400" i="1" dirty="0" smtClean="0"/>
              <a:t>Carrier-class Ethernet Networks and Services</a:t>
            </a:r>
            <a:endParaRPr lang="en-US" sz="2400" i="1" dirty="0" smtClean="0">
              <a:solidFill>
                <a:srgbClr val="4D4D4D"/>
              </a:solidFill>
            </a:endParaRPr>
          </a:p>
        </p:txBody>
      </p:sp>
      <p:sp>
        <p:nvSpPr>
          <p:cNvPr id="64514" name="Text Box 3"/>
          <p:cNvSpPr txBox="1">
            <a:spLocks noChangeArrowheads="1"/>
          </p:cNvSpPr>
          <p:nvPr/>
        </p:nvSpPr>
        <p:spPr bwMode="auto">
          <a:xfrm>
            <a:off x="1066800" y="4937125"/>
            <a:ext cx="6934200" cy="396875"/>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Calibri" pitchFamily="34" charset="0"/>
              </a:rPr>
              <a:t>www.MetroEthernetForum.org</a:t>
            </a:r>
          </a:p>
        </p:txBody>
      </p:sp>
      <p:pic>
        <p:nvPicPr>
          <p:cNvPr id="64515" name="Picture 21" descr="meflogowhite.png"/>
          <p:cNvPicPr>
            <a:picLocks noChangeAspect="1"/>
          </p:cNvPicPr>
          <p:nvPr/>
        </p:nvPicPr>
        <p:blipFill>
          <a:blip r:embed="rId3" cstate="print"/>
          <a:srcRect/>
          <a:stretch>
            <a:fillRect/>
          </a:stretch>
        </p:blipFill>
        <p:spPr bwMode="auto">
          <a:xfrm>
            <a:off x="3262313" y="1255713"/>
            <a:ext cx="2543175" cy="758825"/>
          </a:xfrm>
          <a:prstGeom prst="rect">
            <a:avLst/>
          </a:prstGeom>
          <a:noFill/>
          <a:ln w="9525">
            <a:noFill/>
            <a:miter lim="800000"/>
            <a:headEnd/>
            <a:tailEnd/>
          </a:ln>
        </p:spPr>
      </p:pic>
    </p:spTree>
    <p:extLst>
      <p:ext uri="{BB962C8B-B14F-4D97-AF65-F5344CB8AC3E}">
        <p14:creationId xmlns:p14="http://schemas.microsoft.com/office/powerpoint/2010/main" val="4010861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29707209"/>
              </p:ext>
            </p:extLst>
          </p:nvPr>
        </p:nvGraphicFramePr>
        <p:xfrm>
          <a:off x="170090" y="928688"/>
          <a:ext cx="8670329" cy="4633786"/>
        </p:xfrm>
        <a:graphic>
          <a:graphicData uri="http://schemas.openxmlformats.org/drawingml/2006/table">
            <a:tbl>
              <a:tblPr firstRow="1" bandRow="1">
                <a:tableStyleId>{3C2FFA5D-87B4-456A-9821-1D502468CF0F}</a:tableStyleId>
              </a:tblPr>
              <a:tblGrid>
                <a:gridCol w="1442005"/>
                <a:gridCol w="7228324"/>
              </a:tblGrid>
              <a:tr h="304862">
                <a:tc>
                  <a:txBody>
                    <a:bodyPr/>
                    <a:lstStyle/>
                    <a:p>
                      <a:r>
                        <a:rPr lang="en-US" sz="1800" baseline="0" dirty="0" smtClean="0">
                          <a:solidFill>
                            <a:schemeClr val="lt1"/>
                          </a:solidFill>
                          <a:latin typeface="+mn-lt"/>
                          <a:ea typeface="+mn-ea"/>
                          <a:cs typeface="+mn-cs"/>
                        </a:rPr>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Requirements and Framework for Ethernet Service Protection </a:t>
                      </a:r>
                      <a:endParaRPr lang="en-US" sz="1400" b="0" dirty="0">
                        <a:solidFill>
                          <a:schemeClr val="tx1"/>
                        </a:solidFill>
                        <a:latin typeface="Verdana" pitchFamily="34" charset="0"/>
                        <a:ea typeface="Verdana" pitchFamily="34" charset="0"/>
                        <a:cs typeface="Verdana" pitchFamily="34" charset="0"/>
                      </a:endParaRPr>
                    </a:p>
                  </a:txBody>
                  <a:tcPr marT="45729" marB="45729"/>
                </a:tc>
              </a:tr>
              <a:tr h="145003">
                <a:tc>
                  <a:txBody>
                    <a:bodyPr/>
                    <a:lstStyle/>
                    <a:p>
                      <a:r>
                        <a:rPr lang="en-US" sz="1400" dirty="0" smtClean="0"/>
                        <a:t>MEF 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Circuit Emulation Service Definitions, Framework and Requirements in Metro Ethernet Networks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4</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1: Generic Framework</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a:t>
                      </a:r>
                      <a:r>
                        <a:rPr lang="en-US" sz="1400" baseline="0" dirty="0" smtClean="0"/>
                        <a:t> 6.1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Services Definitions Phase 2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a:t>
                      </a:r>
                      <a:r>
                        <a:rPr lang="en-US" sz="1400" dirty="0" smtClean="0"/>
                        <a:t>7.2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Carrier</a:t>
                      </a:r>
                      <a:r>
                        <a:rPr lang="en-US" sz="1400" baseline="0" dirty="0" smtClean="0"/>
                        <a:t> Ethernet Management </a:t>
                      </a:r>
                      <a:r>
                        <a:rPr lang="en-US" sz="1400" smtClean="0"/>
                        <a:t>Information Model</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47">
                <a:tc>
                  <a:txBody>
                    <a:bodyPr/>
                    <a:lstStyle/>
                    <a:p>
                      <a:r>
                        <a:rPr lang="en-US" sz="1400" dirty="0" smtClean="0"/>
                        <a:t>MEF 8</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Implementation Agreement for the Emulation of PDH Circuits over Metro Ethernet Networks</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9</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Abstract Test Suite for Ethernet Services at the UNI</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10.2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Ethernet Services Attributes Phase 2</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a:t>
                      </a:r>
                      <a:r>
                        <a:rPr lang="en-US" sz="1400" baseline="0" dirty="0" smtClean="0"/>
                        <a:t> 11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Requirements and Framework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12.1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2: Ethernet Services Layer</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Type 1 Implementation Agreement</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14</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Abstract Test Suite for Traffic Management Phase 1 </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15</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Requirements for Management of Metro Ethernet Phase 1 Network Elements</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16</a:t>
                      </a:r>
                      <a:endParaRPr lang="en-US" sz="1400" b="0" dirty="0">
                        <a:solidFill>
                          <a:schemeClr val="tx1"/>
                        </a:solidFill>
                        <a:latin typeface="+mj-lt"/>
                        <a:ea typeface="Verdana" pitchFamily="34" charset="0"/>
                        <a:cs typeface="Verdana" pitchFamily="34" charset="0"/>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Ethernet Local Management Interface</a:t>
                      </a:r>
                      <a:endParaRPr lang="en-US" sz="1400" b="1" dirty="0" smtClean="0">
                        <a:solidFill>
                          <a:schemeClr val="bg1"/>
                        </a:solidFill>
                        <a:latin typeface="Verdana" pitchFamily="34" charset="0"/>
                        <a:ea typeface="Verdana" pitchFamily="34" charset="0"/>
                        <a:cs typeface="Verdana" pitchFamily="34" charset="0"/>
                      </a:endParaRPr>
                    </a:p>
                  </a:txBody>
                  <a:tcPr marT="45729" marB="45729"/>
                </a:tc>
              </a:tr>
            </a:tbl>
          </a:graphicData>
        </a:graphic>
      </p:graphicFrame>
      <p:sp>
        <p:nvSpPr>
          <p:cNvPr id="8225" name="Rectangle 3"/>
          <p:cNvSpPr>
            <a:spLocks noGrp="1" noChangeArrowheads="1"/>
          </p:cNvSpPr>
          <p:nvPr>
            <p:ph type="title"/>
          </p:nvPr>
        </p:nvSpPr>
        <p:spPr/>
        <p:txBody>
          <a:bodyPr/>
          <a:lstStyle/>
          <a:p>
            <a:pPr marL="347663" eaLnBrk="1" hangingPunct="1"/>
            <a:r>
              <a:rPr lang="en-US" dirty="0" smtClean="0"/>
              <a:t>	Approved MEF Specifications</a:t>
            </a:r>
            <a:r>
              <a:rPr lang="en-US" sz="3600" dirty="0" smtClean="0"/>
              <a:t>*</a:t>
            </a:r>
            <a:endParaRPr lang="en-US" dirty="0" smtClean="0"/>
          </a:p>
        </p:txBody>
      </p:sp>
      <p:sp>
        <p:nvSpPr>
          <p:cNvPr id="5" name="TextBox 4"/>
          <p:cNvSpPr txBox="1"/>
          <p:nvPr/>
        </p:nvSpPr>
        <p:spPr>
          <a:xfrm>
            <a:off x="0" y="5971401"/>
            <a:ext cx="9144000" cy="261610"/>
          </a:xfrm>
          <a:prstGeom prst="rect">
            <a:avLst/>
          </a:prstGeom>
          <a:noFill/>
        </p:spPr>
        <p:txBody>
          <a:bodyPr wrap="square" rtlCol="0">
            <a:spAutoFit/>
          </a:bodyPr>
          <a:lstStyle/>
          <a:p>
            <a:pPr algn="ctr"/>
            <a:r>
              <a:rPr lang="en-US" sz="1100" dirty="0" smtClean="0">
                <a:solidFill>
                  <a:schemeClr val="bg1"/>
                </a:solidFill>
              </a:rPr>
              <a:t>*Current at time of publication. See MEF web site for official current list, minor updates and superseded work (such as MEF 1 and MEF 5) </a:t>
            </a:r>
            <a:endParaRPr lang="en-US" sz="11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hangingPunct="1"/>
            <a:r>
              <a:rPr lang="en-US" smtClean="0"/>
              <a:t>	Approved MEF Specifications</a:t>
            </a:r>
          </a:p>
        </p:txBody>
      </p:sp>
      <p:graphicFrame>
        <p:nvGraphicFramePr>
          <p:cNvPr id="10" name="Table 9"/>
          <p:cNvGraphicFramePr>
            <a:graphicFrameLocks noGrp="1"/>
          </p:cNvGraphicFramePr>
          <p:nvPr/>
        </p:nvGraphicFramePr>
        <p:xfrm>
          <a:off x="170090" y="838200"/>
          <a:ext cx="8803819" cy="4328171"/>
        </p:xfrm>
        <a:graphic>
          <a:graphicData uri="http://schemas.openxmlformats.org/drawingml/2006/table">
            <a:tbl>
              <a:tblPr firstRow="1" bandRow="1">
                <a:tableStyleId>{3C2FFA5D-87B4-456A-9821-1D502468CF0F}</a:tableStyleId>
              </a:tblPr>
              <a:tblGrid>
                <a:gridCol w="1548819"/>
                <a:gridCol w="7255000"/>
              </a:tblGrid>
              <a:tr h="175054">
                <a:tc>
                  <a:txBody>
                    <a:bodyPr/>
                    <a:lstStyle/>
                    <a:p>
                      <a:r>
                        <a:rPr lang="en-US" sz="1800" baseline="0" dirty="0" smtClean="0">
                          <a:solidFill>
                            <a:schemeClr val="lt1"/>
                          </a:solidFill>
                          <a:latin typeface="+mn-lt"/>
                          <a:ea typeface="+mn-ea"/>
                          <a:cs typeface="+mn-cs"/>
                        </a:rPr>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145868">
                <a:tc>
                  <a:txBody>
                    <a:bodyPr/>
                    <a:lstStyle/>
                    <a:p>
                      <a:r>
                        <a:rPr lang="en-US" sz="1400" dirty="0" smtClean="0"/>
                        <a:t>MEF 17</a:t>
                      </a:r>
                      <a:endParaRPr lang="en-US" sz="1400" b="1" dirty="0">
                        <a:solidFill>
                          <a:schemeClr val="bg1"/>
                        </a:solidFill>
                        <a:latin typeface="Verdana" pitchFamily="34" charset="0"/>
                        <a:ea typeface="Verdana" pitchFamily="34" charset="0"/>
                        <a:cs typeface="Verdana" pitchFamily="34" charset="0"/>
                      </a:endParaRPr>
                    </a:p>
                  </a:txBody>
                  <a:tcPr marT="45717" marB="45717"/>
                </a:tc>
                <a:tc>
                  <a:txBody>
                    <a:bodyPr/>
                    <a:lstStyle/>
                    <a:p>
                      <a:r>
                        <a:rPr lang="en-US" sz="1400" dirty="0" smtClean="0"/>
                        <a:t>Service OAM Framework and Requirements</a:t>
                      </a:r>
                      <a:endParaRPr lang="en-US" sz="1400" b="1" dirty="0">
                        <a:solidFill>
                          <a:schemeClr val="bg1"/>
                        </a:solidFill>
                        <a:latin typeface="Verdana" pitchFamily="34" charset="0"/>
                        <a:ea typeface="Verdana" pitchFamily="34" charset="0"/>
                        <a:cs typeface="Verdana" pitchFamily="34" charset="0"/>
                      </a:endParaRPr>
                    </a:p>
                  </a:txBody>
                  <a:tcPr marT="45717" marB="45717"/>
                </a:tc>
              </a:tr>
              <a:tr h="145871">
                <a:tc>
                  <a:txBody>
                    <a:bodyPr/>
                    <a:lstStyle/>
                    <a:p>
                      <a:r>
                        <a:rPr lang="en-US" sz="1400" dirty="0" smtClean="0"/>
                        <a:t>MEF</a:t>
                      </a:r>
                      <a:r>
                        <a:rPr lang="en-US" sz="1400" baseline="0" dirty="0" smtClean="0"/>
                        <a:t> 18</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Circuit Emulation Services</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19</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1</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20</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User Network Interface (UNI) Type 2 Implementation Agreement</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1: Link OAM</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22.1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Mobile Backhaul Implementation Agreement Phase 2 </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a:t>
                      </a:r>
                      <a:r>
                        <a:rPr lang="en-US" sz="1400" baseline="0" dirty="0" smtClean="0"/>
                        <a:t> 23.1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Class of Service Implementation Agreement Phase 2</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2: E-LMI </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3: Service OAM</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a:t>
                      </a:r>
                      <a:r>
                        <a:rPr lang="en-US" sz="1400" baseline="0" dirty="0" smtClean="0"/>
                        <a:t> 26.1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fr-FR" sz="1400" kern="1200" dirty="0" err="1" smtClean="0"/>
                        <a:t>External</a:t>
                      </a:r>
                      <a:r>
                        <a:rPr lang="fr-FR" sz="1400" kern="1200" dirty="0" smtClean="0"/>
                        <a:t> Network </a:t>
                      </a:r>
                      <a:r>
                        <a:rPr lang="fr-FR" sz="1400" kern="1200" dirty="0" err="1" smtClean="0"/>
                        <a:t>Network</a:t>
                      </a:r>
                      <a:r>
                        <a:rPr lang="fr-FR" sz="1400" kern="1200" dirty="0" smtClean="0"/>
                        <a:t> Interface (ENNI) </a:t>
                      </a:r>
                      <a:r>
                        <a:rPr lang="en-US" sz="1400" kern="1200" dirty="0" smtClean="0"/>
                        <a:t>–</a:t>
                      </a:r>
                      <a:r>
                        <a:rPr lang="fr-FR" sz="1400" kern="1200" dirty="0" smtClean="0"/>
                        <a:t> Phase 2</a:t>
                      </a:r>
                      <a:endParaRPr lang="en-US" sz="1400" b="0" kern="1200" dirty="0">
                        <a:solidFill>
                          <a:schemeClr val="tx1"/>
                        </a:solidFill>
                        <a:latin typeface="+mj-lt"/>
                        <a:ea typeface="Verdana" pitchFamily="34" charset="0"/>
                        <a:cs typeface="Verdana" pitchFamily="34" charset="0"/>
                      </a:endParaRPr>
                    </a:p>
                  </a:txBody>
                  <a:tcPr anchor="ctr"/>
                </a:tc>
              </a:tr>
              <a:tr h="145871">
                <a:tc>
                  <a:txBody>
                    <a:bodyPr/>
                    <a:lstStyle/>
                    <a:p>
                      <a:r>
                        <a:rPr lang="en-US" sz="1400" dirty="0" smtClean="0"/>
                        <a:t>MEF 27</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fr-FR" sz="1400" dirty="0" smtClean="0">
                          <a:effectLst/>
                        </a:rPr>
                        <a:t>Abstract Test Suite For UNI Type 2 Part 5: </a:t>
                      </a:r>
                      <a:r>
                        <a:rPr lang="fr-FR" sz="1400" dirty="0" err="1" smtClean="0">
                          <a:effectLst/>
                        </a:rPr>
                        <a:t>Enhanced</a:t>
                      </a:r>
                      <a:r>
                        <a:rPr lang="fr-FR" sz="1400" dirty="0" smtClean="0">
                          <a:effectLst/>
                        </a:rPr>
                        <a:t> UNI </a:t>
                      </a:r>
                      <a:r>
                        <a:rPr lang="fr-FR" sz="1400" dirty="0" err="1" smtClean="0">
                          <a:effectLst/>
                        </a:rPr>
                        <a:t>Attributes</a:t>
                      </a:r>
                      <a:r>
                        <a:rPr lang="fr-FR" sz="1400" dirty="0" smtClean="0">
                          <a:effectLst/>
                        </a:rPr>
                        <a:t> &amp; Part 6: L2CP Handling</a:t>
                      </a:r>
                      <a:endParaRPr lang="en-US" sz="1400" b="0" kern="1200" dirty="0">
                        <a:solidFill>
                          <a:schemeClr val="tx1"/>
                        </a:solidFill>
                        <a:latin typeface="+mj-lt"/>
                        <a:ea typeface="Verdana" pitchFamily="34" charset="0"/>
                        <a:cs typeface="Verdana" pitchFamily="34" charset="0"/>
                      </a:endParaRPr>
                    </a:p>
                  </a:txBody>
                  <a:tcPr anchor="ctr"/>
                </a:tc>
              </a:tr>
              <a:tr h="145871">
                <a:tc>
                  <a:txBody>
                    <a:bodyPr/>
                    <a:lstStyle/>
                    <a:p>
                      <a:r>
                        <a:rPr lang="en-US" sz="1400" dirty="0" smtClean="0"/>
                        <a:t>MEF</a:t>
                      </a:r>
                      <a:r>
                        <a:rPr lang="en-US" sz="1400" baseline="0" dirty="0" smtClean="0"/>
                        <a:t> 28</a:t>
                      </a:r>
                      <a:endParaRPr lang="en-US" sz="1400" b="0" dirty="0" smtClean="0">
                        <a:solidFill>
                          <a:schemeClr val="tx1"/>
                        </a:solidFill>
                        <a:latin typeface="+mj-lt"/>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External Network </a:t>
                      </a:r>
                      <a:r>
                        <a:rPr lang="en-US" sz="1400" dirty="0" err="1" smtClean="0">
                          <a:effectLst/>
                        </a:rPr>
                        <a:t>Network</a:t>
                      </a:r>
                      <a:r>
                        <a:rPr lang="en-US" sz="1400" dirty="0" smtClean="0">
                          <a:effectLst/>
                        </a:rPr>
                        <a:t> Interface (ENNI) Support for UNI Tunnel Access and Virtual UNI</a:t>
                      </a:r>
                      <a:endParaRPr lang="en-US" sz="1400" b="0" dirty="0" smtClean="0">
                        <a:effectLst/>
                        <a:latin typeface="+mj-lt"/>
                      </a:endParaRPr>
                    </a:p>
                  </a:txBody>
                  <a:tcPr anchor="ctr"/>
                </a:tc>
              </a:tr>
              <a:tr h="145871">
                <a:tc>
                  <a:txBody>
                    <a:bodyPr/>
                    <a:lstStyle/>
                    <a:p>
                      <a:r>
                        <a:rPr lang="en-US" sz="1400" dirty="0" smtClean="0"/>
                        <a:t>MEF 29</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Ethernet Services Constructs</a:t>
                      </a:r>
                      <a:endParaRPr lang="en-US" sz="1400" b="0" kern="1200" dirty="0">
                        <a:solidFill>
                          <a:schemeClr val="tx1"/>
                        </a:solidFill>
                        <a:latin typeface="+mj-lt"/>
                        <a:ea typeface="Verdana" pitchFamily="34" charset="0"/>
                        <a:cs typeface="Verdana" pitchFamily="34" charset="0"/>
                      </a:endParaRPr>
                    </a:p>
                  </a:txBody>
                  <a:tcPr anchor="ct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hangingPunct="1"/>
            <a:r>
              <a:rPr lang="en-US" smtClean="0"/>
              <a:t>	Approved MEF Specifications</a:t>
            </a:r>
          </a:p>
        </p:txBody>
      </p:sp>
      <p:graphicFrame>
        <p:nvGraphicFramePr>
          <p:cNvPr id="10" name="Table 9"/>
          <p:cNvGraphicFramePr>
            <a:graphicFrameLocks noGrp="1"/>
          </p:cNvGraphicFramePr>
          <p:nvPr>
            <p:extLst>
              <p:ext uri="{D42A27DB-BD31-4B8C-83A1-F6EECF244321}">
                <p14:modId xmlns:p14="http://schemas.microsoft.com/office/powerpoint/2010/main" val="3300469568"/>
              </p:ext>
            </p:extLst>
          </p:nvPr>
        </p:nvGraphicFramePr>
        <p:xfrm>
          <a:off x="151791" y="1025645"/>
          <a:ext cx="8822120" cy="3718577"/>
        </p:xfrm>
        <a:graphic>
          <a:graphicData uri="http://schemas.openxmlformats.org/drawingml/2006/table">
            <a:tbl>
              <a:tblPr firstRow="1" bandRow="1">
                <a:tableStyleId>{3C2FFA5D-87B4-456A-9821-1D502468CF0F}</a:tableStyleId>
              </a:tblPr>
              <a:tblGrid>
                <a:gridCol w="1779902"/>
                <a:gridCol w="7042218"/>
              </a:tblGrid>
              <a:tr h="182518">
                <a:tc>
                  <a:txBody>
                    <a:bodyPr/>
                    <a:lstStyle/>
                    <a:p>
                      <a:r>
                        <a:rPr lang="en-US" sz="1800" baseline="0" dirty="0" smtClean="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152100">
                <a:tc>
                  <a:txBody>
                    <a:bodyPr/>
                    <a:lstStyle/>
                    <a:p>
                      <a:r>
                        <a:rPr lang="en-US" sz="1400" dirty="0" smtClean="0"/>
                        <a:t>MEF </a:t>
                      </a:r>
                      <a:r>
                        <a:rPr lang="en-US" sz="1400" dirty="0" smtClean="0"/>
                        <a:t>30.1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Implementation </a:t>
                      </a:r>
                      <a:r>
                        <a:rPr lang="en-US" sz="1400" dirty="0" smtClean="0">
                          <a:effectLst/>
                        </a:rPr>
                        <a:t>Agreement:</a:t>
                      </a:r>
                      <a:r>
                        <a:rPr lang="en-US" sz="1400" baseline="0" dirty="0" smtClean="0">
                          <a:effectLst/>
                        </a:rPr>
                        <a:t> Phase 2</a:t>
                      </a:r>
                      <a:endParaRPr lang="en-US" sz="1400" b="0" kern="1200" dirty="0">
                        <a:solidFill>
                          <a:schemeClr val="tx1"/>
                        </a:solidFill>
                        <a:latin typeface="+mj-lt"/>
                        <a:ea typeface="Verdana" pitchFamily="34" charset="0"/>
                        <a:cs typeface="Verdana" pitchFamily="34" charset="0"/>
                      </a:endParaRPr>
                    </a:p>
                  </a:txBody>
                  <a:tcPr anchor="ctr"/>
                </a:tc>
              </a:tr>
              <a:tr h="152100">
                <a:tc>
                  <a:txBody>
                    <a:bodyPr/>
                    <a:lstStyle/>
                    <a:p>
                      <a:r>
                        <a:rPr lang="en-US" sz="1400" dirty="0" smtClean="0"/>
                        <a:t>MEF 31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Definition of Managed Objects </a:t>
                      </a:r>
                      <a:endParaRPr lang="en-US" sz="1400" b="0" kern="1200" dirty="0">
                        <a:solidFill>
                          <a:schemeClr val="tx1"/>
                        </a:solidFill>
                        <a:latin typeface="+mj-lt"/>
                        <a:ea typeface="Verdana" pitchFamily="34" charset="0"/>
                        <a:cs typeface="Verdana" pitchFamily="34" charset="0"/>
                      </a:endParaRPr>
                    </a:p>
                  </a:txBody>
                  <a:tcPr anchor="ctr"/>
                </a:tc>
              </a:tr>
              <a:tr h="152091">
                <a:tc>
                  <a:txBody>
                    <a:bodyPr/>
                    <a:lstStyle/>
                    <a:p>
                      <a:r>
                        <a:rPr lang="en-US" sz="1400" dirty="0" smtClean="0"/>
                        <a:t>MEF 32</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Requirements for Service Protection Across External Interfaces</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a:t>
                      </a:r>
                      <a:r>
                        <a:rPr lang="en-US" sz="1400" baseline="0" dirty="0" smtClean="0"/>
                        <a:t> 33</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Ethernet Access Services Definition</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Ethernet Access Services </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Performance Monitoring Implementation Agreement</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36</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SNMP MIB for Performance Monitoring</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37</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ENNI</a:t>
                      </a:r>
                    </a:p>
                  </a:txBody>
                  <a:tcPr/>
                </a:tc>
              </a:tr>
              <a:tr h="182509">
                <a:tc>
                  <a:txBody>
                    <a:bodyPr/>
                    <a:lstStyle/>
                    <a:p>
                      <a:r>
                        <a:rPr lang="en-US" sz="1400" b="0" dirty="0" smtClean="0"/>
                        <a:t>MEF 38</a:t>
                      </a:r>
                      <a:endParaRPr lang="en-US" sz="1400" b="0" dirty="0">
                        <a:solidFill>
                          <a:schemeClr val="bg1"/>
                        </a:solidFill>
                        <a:latin typeface="Verdana" pitchFamily="34" charset="0"/>
                        <a:ea typeface="Verdana" pitchFamily="34" charset="0"/>
                        <a:cs typeface="Verdana" pitchFamily="34" charset="0"/>
                      </a:endParaRPr>
                    </a:p>
                  </a:txBody>
                  <a:tcPr>
                    <a:solidFill>
                      <a:schemeClr val="accent1">
                        <a:alpha val="40000"/>
                      </a:schemeClr>
                    </a:solidFill>
                  </a:tcPr>
                </a:tc>
                <a:tc>
                  <a:txBody>
                    <a:bodyPr/>
                    <a:lstStyle/>
                    <a:p>
                      <a:r>
                        <a:rPr lang="en-US" sz="1400" b="0" dirty="0" smtClean="0"/>
                        <a:t>Service OAM Fault Management YANG Modules Technical</a:t>
                      </a:r>
                      <a:r>
                        <a:rPr lang="en-US" sz="1400" b="0" baseline="0" dirty="0" smtClean="0"/>
                        <a:t> Specification</a:t>
                      </a:r>
                      <a:endParaRPr lang="en-US" sz="1400" b="0" dirty="0">
                        <a:solidFill>
                          <a:schemeClr val="bg1"/>
                        </a:solidFill>
                        <a:latin typeface="Verdana" pitchFamily="34" charset="0"/>
                        <a:ea typeface="Verdana" pitchFamily="34" charset="0"/>
                        <a:cs typeface="Verdana" pitchFamily="34" charset="0"/>
                      </a:endParaRPr>
                    </a:p>
                  </a:txBody>
                  <a:tcPr>
                    <a:solidFill>
                      <a:schemeClr val="accent1">
                        <a:alpha val="40000"/>
                      </a:schemeClr>
                    </a:solidFill>
                  </a:tcPr>
                </a:tc>
              </a:tr>
              <a:tr h="182509">
                <a:tc>
                  <a:txBody>
                    <a:bodyPr/>
                    <a:lstStyle/>
                    <a:p>
                      <a:r>
                        <a:rPr lang="en-US" sz="1400" dirty="0" smtClean="0"/>
                        <a:t>MEF 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Service OAM Performance Monitoring YANG</a:t>
                      </a:r>
                      <a:r>
                        <a:rPr lang="en-US" sz="1400" baseline="0" dirty="0" smtClean="0"/>
                        <a:t> Modules Technical Specifications</a:t>
                      </a:r>
                      <a:endParaRPr lang="en-US" sz="1400" b="0" dirty="0" smtClean="0">
                        <a:solidFill>
                          <a:schemeClr val="bg1"/>
                        </a:solidFill>
                        <a:latin typeface="Verdana" pitchFamily="34" charset="0"/>
                        <a:ea typeface="Verdana" pitchFamily="34" charset="0"/>
                        <a:cs typeface="Verdana" pitchFamily="34" charset="0"/>
                      </a:endParaRPr>
                    </a:p>
                  </a:txBody>
                  <a:tcPr/>
                </a:tc>
              </a:tr>
              <a:tr h="182509">
                <a:tc>
                  <a:txBody>
                    <a:bodyPr/>
                    <a:lstStyle/>
                    <a:p>
                      <a:r>
                        <a:rPr lang="en-US" sz="1400" dirty="0" smtClean="0"/>
                        <a:t>MEF 40</a:t>
                      </a:r>
                    </a:p>
                  </a:txBody>
                  <a:tcPr>
                    <a:solidFill>
                      <a:srgbClr val="FFFF00">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UNI</a:t>
                      </a:r>
                      <a:r>
                        <a:rPr lang="en-US" sz="1400" b="0" baseline="0" dirty="0" smtClean="0"/>
                        <a:t> and EVC Definition of Managed Objects</a:t>
                      </a:r>
                      <a:r>
                        <a:rPr lang="en-US" sz="1400" b="0" dirty="0" smtClean="0"/>
                        <a:t> </a:t>
                      </a:r>
                      <a:endParaRPr lang="en-US" sz="1400" b="0" dirty="0" smtClean="0">
                        <a:solidFill>
                          <a:schemeClr val="bg1"/>
                        </a:solidFill>
                        <a:latin typeface="Verdana" pitchFamily="34" charset="0"/>
                        <a:ea typeface="Verdana" pitchFamily="34" charset="0"/>
                        <a:cs typeface="Verdana" pitchFamily="34" charset="0"/>
                      </a:endParaRPr>
                    </a:p>
                  </a:txBody>
                  <a:tcPr>
                    <a:solidFill>
                      <a:srgbClr val="FFFF00">
                        <a:alpha val="40000"/>
                      </a:srgbClr>
                    </a:solidFill>
                  </a:tcPr>
                </a:tc>
              </a:tr>
            </a:tbl>
          </a:graphicData>
        </a:graphic>
      </p:graphicFrame>
      <p:sp>
        <p:nvSpPr>
          <p:cNvPr id="4" name="TextBox 3"/>
          <p:cNvSpPr txBox="1"/>
          <p:nvPr/>
        </p:nvSpPr>
        <p:spPr>
          <a:xfrm>
            <a:off x="0" y="5971401"/>
            <a:ext cx="9143999" cy="430887"/>
          </a:xfrm>
          <a:prstGeom prst="rect">
            <a:avLst/>
          </a:prstGeom>
          <a:noFill/>
        </p:spPr>
        <p:txBody>
          <a:bodyPr wrap="square" rtlCol="0">
            <a:spAutoFit/>
          </a:bodyPr>
          <a:lstStyle/>
          <a:p>
            <a:pPr algn="ctr"/>
            <a:r>
              <a:rPr lang="en-US" sz="1100" dirty="0" smtClean="0">
                <a:solidFill>
                  <a:schemeClr val="bg1"/>
                </a:solidFill>
              </a:rPr>
              <a:t>*Current at time of publication. See MEF web site for official current list, minor updates (such as MEF 31.0.1 amendment to this document) </a:t>
            </a:r>
            <a:br>
              <a:rPr lang="en-US" sz="1100" dirty="0" smtClean="0">
                <a:solidFill>
                  <a:schemeClr val="bg1"/>
                </a:solidFill>
              </a:rPr>
            </a:br>
            <a:r>
              <a:rPr lang="en-US" sz="1100" dirty="0" smtClean="0">
                <a:solidFill>
                  <a:schemeClr val="bg1"/>
                </a:solidFill>
              </a:rPr>
              <a:t>and superseded work (such as MEF 1 and MEF 5) </a:t>
            </a:r>
            <a:endParaRPr lang="en-US" sz="1100" dirty="0">
              <a:solidFill>
                <a:schemeClr val="bg1"/>
              </a:solidFill>
            </a:endParaRPr>
          </a:p>
        </p:txBody>
      </p:sp>
    </p:spTree>
    <p:extLst>
      <p:ext uri="{BB962C8B-B14F-4D97-AF65-F5344CB8AC3E}">
        <p14:creationId xmlns:p14="http://schemas.microsoft.com/office/powerpoint/2010/main" val="2458442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799" y="1447800"/>
            <a:ext cx="8517321" cy="457200"/>
          </a:xfrm>
          <a:prstGeom prst="rect">
            <a:avLst/>
          </a:prstGeom>
          <a:gradFill rotWithShape="1">
            <a:gsLst>
              <a:gs pos="0">
                <a:schemeClr val="bg1"/>
              </a:gs>
              <a:gs pos="100000">
                <a:srgbClr val="AFCFD9"/>
              </a:gs>
            </a:gsLst>
            <a:lin ang="0" scaled="1"/>
          </a:gradFill>
          <a:ln w="9525" algn="ctr">
            <a:solidFill>
              <a:srgbClr val="4A4A4A"/>
            </a:solidFill>
            <a:miter lim="800000"/>
            <a:headEnd/>
            <a:tailEnd/>
          </a:ln>
        </p:spPr>
        <p:txBody>
          <a:bodyPr anchor="ctr"/>
          <a:lstStyle/>
          <a:p>
            <a:endParaRPr lang="en-US" dirty="0"/>
          </a:p>
        </p:txBody>
      </p:sp>
      <p:sp>
        <p:nvSpPr>
          <p:cNvPr id="10243" name="Rectangle 3"/>
          <p:cNvSpPr>
            <a:spLocks noGrp="1" noChangeArrowheads="1"/>
          </p:cNvSpPr>
          <p:nvPr>
            <p:ph type="title"/>
          </p:nvPr>
        </p:nvSpPr>
        <p:spPr>
          <a:xfrm>
            <a:off x="0" y="0"/>
            <a:ext cx="9144000" cy="685800"/>
          </a:xfrm>
        </p:spPr>
        <p:txBody>
          <a:bodyPr>
            <a:normAutofit fontScale="90000"/>
          </a:bodyPr>
          <a:lstStyle/>
          <a:p>
            <a:pPr marL="347663"/>
            <a:r>
              <a:rPr lang="en-US" dirty="0" smtClean="0"/>
              <a:t>MEF Specification Overview</a:t>
            </a:r>
          </a:p>
        </p:txBody>
      </p:sp>
      <p:sp>
        <p:nvSpPr>
          <p:cNvPr id="10244" name="Text Box 4"/>
          <p:cNvSpPr txBox="1">
            <a:spLocks noChangeArrowheads="1"/>
          </p:cNvSpPr>
          <p:nvPr/>
        </p:nvSpPr>
        <p:spPr bwMode="auto">
          <a:xfrm>
            <a:off x="3657600" y="4038600"/>
            <a:ext cx="1327150" cy="457200"/>
          </a:xfrm>
          <a:prstGeom prst="rect">
            <a:avLst/>
          </a:prstGeom>
          <a:noFill/>
          <a:ln w="9525">
            <a:noFill/>
            <a:miter lim="800000"/>
            <a:headEnd/>
            <a:tailEnd/>
          </a:ln>
        </p:spPr>
        <p:txBody>
          <a:bodyPr>
            <a:spAutoFit/>
          </a:bodyPr>
          <a:lstStyle/>
          <a:p>
            <a:pPr>
              <a:spcBef>
                <a:spcPct val="50000"/>
              </a:spcBef>
            </a:pPr>
            <a:r>
              <a:rPr lang="en-US" sz="1200" b="1" dirty="0">
                <a:solidFill>
                  <a:schemeClr val="bg1"/>
                </a:solidFill>
              </a:rPr>
              <a:t>Standardized Services</a:t>
            </a:r>
          </a:p>
        </p:txBody>
      </p:sp>
      <p:sp>
        <p:nvSpPr>
          <p:cNvPr id="10245" name="Rectangle 5"/>
          <p:cNvSpPr>
            <a:spLocks noChangeArrowheads="1"/>
          </p:cNvSpPr>
          <p:nvPr/>
        </p:nvSpPr>
        <p:spPr bwMode="auto">
          <a:xfrm>
            <a:off x="304800" y="1905001"/>
            <a:ext cx="1600200" cy="1979370"/>
          </a:xfrm>
          <a:prstGeom prst="rect">
            <a:avLst/>
          </a:prstGeom>
          <a:solidFill>
            <a:srgbClr val="FFFFFF"/>
          </a:solidFill>
          <a:ln w="9525" algn="ctr">
            <a:solidFill>
              <a:srgbClr val="000066"/>
            </a:solidFill>
            <a:miter lim="800000"/>
            <a:headEnd/>
            <a:tailEnd type="none" w="sm" len="sm"/>
          </a:ln>
        </p:spPr>
        <p:txBody>
          <a:bodyPr rIns="0" anchor="ctr" anchorCtr="1"/>
          <a:lstStyle/>
          <a:p>
            <a:pPr algn="l"/>
            <a:r>
              <a:rPr lang="en-US" b="1" dirty="0">
                <a:solidFill>
                  <a:srgbClr val="000000"/>
                </a:solidFill>
              </a:rPr>
              <a:t>Purpose</a:t>
            </a:r>
            <a:endParaRPr lang="en-US" b="1" dirty="0"/>
          </a:p>
        </p:txBody>
      </p:sp>
      <p:sp>
        <p:nvSpPr>
          <p:cNvPr id="10246" name="Rectangle 6"/>
          <p:cNvSpPr>
            <a:spLocks noChangeArrowheads="1"/>
          </p:cNvSpPr>
          <p:nvPr/>
        </p:nvSpPr>
        <p:spPr bwMode="auto">
          <a:xfrm>
            <a:off x="1884185" y="1905001"/>
            <a:ext cx="6937935" cy="1979369"/>
          </a:xfrm>
          <a:prstGeom prst="rect">
            <a:avLst/>
          </a:prstGeom>
          <a:solidFill>
            <a:srgbClr val="FFFFFF"/>
          </a:solidFill>
          <a:ln w="9525" algn="ctr">
            <a:solidFill>
              <a:srgbClr val="000066"/>
            </a:solidFill>
            <a:miter lim="800000"/>
            <a:headEnd/>
            <a:tailEnd type="none" w="sm" len="sm"/>
          </a:ln>
        </p:spPr>
        <p:txBody>
          <a:bodyPr rIns="0" anchor="ctr"/>
          <a:lstStyle/>
          <a:p>
            <a:r>
              <a:rPr lang="en-US" dirty="0" smtClean="0"/>
              <a:t>Specifies </a:t>
            </a:r>
            <a:r>
              <a:rPr lang="en-US" dirty="0"/>
              <a:t>the </a:t>
            </a:r>
            <a:r>
              <a:rPr lang="en-US" dirty="0" smtClean="0"/>
              <a:t>SNMP UNI and EVC Management </a:t>
            </a:r>
            <a:r>
              <a:rPr lang="en-US" dirty="0"/>
              <a:t>Information </a:t>
            </a:r>
            <a:r>
              <a:rPr lang="en-US" dirty="0" smtClean="0"/>
              <a:t>Base (MIB</a:t>
            </a:r>
            <a:r>
              <a:rPr lang="en-US" dirty="0"/>
              <a:t>) </a:t>
            </a:r>
            <a:r>
              <a:rPr lang="en-US" dirty="0" smtClean="0"/>
              <a:t>that supports the MEF UNI and EVC defined in MEF 4, MEF 6.1, MEF 6.1.1, MEF 10.2, the management requirements in MEF 15, and the managed objects specified in MEF 7.2 and ITU-T Q.840.1. The MIB includes objects necessary to configure and monitor UNIs and EVCs via SNMP.</a:t>
            </a:r>
            <a:endParaRPr lang="en-US" dirty="0">
              <a:solidFill>
                <a:srgbClr val="000000"/>
              </a:solidFill>
            </a:endParaRPr>
          </a:p>
        </p:txBody>
      </p:sp>
      <p:sp>
        <p:nvSpPr>
          <p:cNvPr id="10247" name="Rectangle 7"/>
          <p:cNvSpPr>
            <a:spLocks noChangeArrowheads="1"/>
          </p:cNvSpPr>
          <p:nvPr/>
        </p:nvSpPr>
        <p:spPr bwMode="auto">
          <a:xfrm>
            <a:off x="283986" y="3880100"/>
            <a:ext cx="1621014" cy="1066800"/>
          </a:xfrm>
          <a:prstGeom prst="rect">
            <a:avLst/>
          </a:prstGeom>
          <a:solidFill>
            <a:srgbClr val="FFFFFF"/>
          </a:solidFill>
          <a:ln w="9525" algn="ctr">
            <a:solidFill>
              <a:srgbClr val="000066"/>
            </a:solidFill>
            <a:miter lim="800000"/>
            <a:headEnd/>
            <a:tailEnd type="none" w="sm" len="sm"/>
          </a:ln>
        </p:spPr>
        <p:txBody>
          <a:bodyPr rIns="0" anchor="ctr" anchorCtr="1"/>
          <a:lstStyle/>
          <a:p>
            <a:pPr algn="l"/>
            <a:r>
              <a:rPr lang="en-US" b="1" dirty="0">
                <a:solidFill>
                  <a:srgbClr val="000000"/>
                </a:solidFill>
              </a:rPr>
              <a:t>Audience</a:t>
            </a:r>
            <a:endParaRPr lang="en-US" b="1" dirty="0"/>
          </a:p>
        </p:txBody>
      </p:sp>
      <p:sp>
        <p:nvSpPr>
          <p:cNvPr id="10248" name="Rectangle 8"/>
          <p:cNvSpPr>
            <a:spLocks noChangeArrowheads="1"/>
          </p:cNvSpPr>
          <p:nvPr/>
        </p:nvSpPr>
        <p:spPr bwMode="auto">
          <a:xfrm>
            <a:off x="1884185" y="3880100"/>
            <a:ext cx="6937935" cy="1066800"/>
          </a:xfrm>
          <a:prstGeom prst="rect">
            <a:avLst/>
          </a:prstGeom>
          <a:solidFill>
            <a:srgbClr val="FFFFFF"/>
          </a:solidFill>
          <a:ln w="9525" algn="ctr">
            <a:solidFill>
              <a:srgbClr val="000066"/>
            </a:solidFill>
            <a:miter lim="800000"/>
            <a:headEnd/>
            <a:tailEnd type="none" w="sm" len="sm"/>
          </a:ln>
        </p:spPr>
        <p:txBody>
          <a:bodyPr rIns="0" anchor="ctr"/>
          <a:lstStyle/>
          <a:p>
            <a:pPr algn="l"/>
            <a:r>
              <a:rPr lang="en-US" dirty="0">
                <a:solidFill>
                  <a:srgbClr val="000000"/>
                </a:solidFill>
              </a:rPr>
              <a:t>Applicable to entire Metro Ethernet Market including Service Providers, Access Providers, equipment vendors, and </a:t>
            </a:r>
            <a:r>
              <a:rPr lang="en-US" dirty="0" smtClean="0">
                <a:solidFill>
                  <a:srgbClr val="000000"/>
                </a:solidFill>
              </a:rPr>
              <a:t>EMS/NMS/OSS </a:t>
            </a:r>
            <a:r>
              <a:rPr lang="en-US" dirty="0">
                <a:solidFill>
                  <a:srgbClr val="000000"/>
                </a:solidFill>
              </a:rPr>
              <a:t>vendors to </a:t>
            </a:r>
            <a:r>
              <a:rPr lang="en-US" dirty="0" smtClean="0">
                <a:solidFill>
                  <a:srgbClr val="000000"/>
                </a:solidFill>
              </a:rPr>
              <a:t>provision and monitor </a:t>
            </a:r>
            <a:r>
              <a:rPr lang="en-US" dirty="0">
                <a:solidFill>
                  <a:srgbClr val="000000"/>
                </a:solidFill>
              </a:rPr>
              <a:t>equipment that is MEF </a:t>
            </a:r>
            <a:r>
              <a:rPr lang="en-US" dirty="0" smtClean="0">
                <a:solidFill>
                  <a:srgbClr val="000000"/>
                </a:solidFill>
              </a:rPr>
              <a:t>compatible.</a:t>
            </a:r>
            <a:endParaRPr lang="en-US" dirty="0">
              <a:solidFill>
                <a:srgbClr val="000000"/>
              </a:solidFill>
            </a:endParaRPr>
          </a:p>
        </p:txBody>
      </p:sp>
      <p:sp>
        <p:nvSpPr>
          <p:cNvPr id="10249" name="Rectangle 9"/>
          <p:cNvSpPr>
            <a:spLocks noChangeArrowheads="1"/>
          </p:cNvSpPr>
          <p:nvPr/>
        </p:nvSpPr>
        <p:spPr bwMode="auto">
          <a:xfrm>
            <a:off x="304800" y="1447800"/>
            <a:ext cx="8517320" cy="457200"/>
          </a:xfrm>
          <a:prstGeom prst="rect">
            <a:avLst/>
          </a:prstGeom>
          <a:noFill/>
          <a:ln w="28575" algn="ctr">
            <a:noFill/>
            <a:miter lim="800000"/>
            <a:headEnd/>
            <a:tailEnd type="none" w="sm" len="sm"/>
          </a:ln>
        </p:spPr>
        <p:txBody>
          <a:bodyPr rIns="0" anchor="ctr" anchorCtr="1"/>
          <a:lstStyle/>
          <a:p>
            <a:r>
              <a:rPr lang="en-US" b="1" dirty="0">
                <a:solidFill>
                  <a:srgbClr val="4A4A4A"/>
                </a:solidFill>
              </a:rPr>
              <a:t>MEF </a:t>
            </a:r>
            <a:r>
              <a:rPr lang="en-US" b="1" dirty="0" smtClean="0">
                <a:solidFill>
                  <a:srgbClr val="4A4A4A"/>
                </a:solidFill>
              </a:rPr>
              <a:t>40 – UNI and EVC Definition of Managed Objects</a:t>
            </a:r>
            <a:r>
              <a:rPr lang="en-US" dirty="0" smtClean="0"/>
              <a:t> </a:t>
            </a:r>
            <a:endParaRPr lang="en-US" dirty="0">
              <a:ea typeface="Verdana" pitchFamily="34" charset="0"/>
              <a:cs typeface="Verdana" pitchFamily="34" charset="0"/>
            </a:endParaRPr>
          </a:p>
        </p:txBody>
      </p:sp>
      <p:sp>
        <p:nvSpPr>
          <p:cNvPr id="10250" name="Rectangle 11"/>
          <p:cNvSpPr>
            <a:spLocks noChangeArrowheads="1"/>
          </p:cNvSpPr>
          <p:nvPr/>
        </p:nvSpPr>
        <p:spPr bwMode="auto">
          <a:xfrm>
            <a:off x="304799" y="1447800"/>
            <a:ext cx="8517321" cy="3499100"/>
          </a:xfrm>
          <a:prstGeom prst="rect">
            <a:avLst/>
          </a:prstGeom>
          <a:noFill/>
          <a:ln w="38100">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7046817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Overview of MEF 40</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38306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p:spPr>
        <p:txBody>
          <a:bodyPr>
            <a:normAutofit fontScale="90000"/>
          </a:bodyPr>
          <a:lstStyle/>
          <a:p>
            <a:pPr marL="347663" eaLnBrk="1" hangingPunct="1"/>
            <a:r>
              <a:rPr lang="en-US" dirty="0" smtClean="0"/>
              <a:t>About MEF 40</a:t>
            </a:r>
          </a:p>
        </p:txBody>
      </p:sp>
      <p:sp>
        <p:nvSpPr>
          <p:cNvPr id="9219" name="Rectangle 3"/>
          <p:cNvSpPr>
            <a:spLocks noGrp="1" noChangeArrowheads="1"/>
          </p:cNvSpPr>
          <p:nvPr>
            <p:ph idx="1"/>
          </p:nvPr>
        </p:nvSpPr>
        <p:spPr>
          <a:xfrm>
            <a:off x="465138" y="1066800"/>
            <a:ext cx="8153400" cy="4876800"/>
          </a:xfrm>
        </p:spPr>
        <p:txBody>
          <a:bodyPr/>
          <a:lstStyle/>
          <a:p>
            <a:pPr eaLnBrk="1" hangingPunct="1"/>
            <a:r>
              <a:rPr lang="en-US" sz="2400" dirty="0" smtClean="0"/>
              <a:t>Purpose: </a:t>
            </a:r>
          </a:p>
          <a:p>
            <a:pPr lvl="1" eaLnBrk="1" hangingPunct="1"/>
            <a:r>
              <a:rPr lang="en-US" sz="2000" dirty="0" smtClean="0"/>
              <a:t>This presentation is an introduction to MEF 40 – UNI and EVC </a:t>
            </a:r>
            <a:r>
              <a:rPr lang="en-US" sz="2000" dirty="0"/>
              <a:t>Definition of Managed </a:t>
            </a:r>
            <a:r>
              <a:rPr lang="en-US" sz="2000" dirty="0" smtClean="0"/>
              <a:t>Objects</a:t>
            </a:r>
          </a:p>
          <a:p>
            <a:pPr eaLnBrk="1" hangingPunct="1"/>
            <a:r>
              <a:rPr lang="en-US" sz="2400" dirty="0" smtClean="0"/>
              <a:t>Audience</a:t>
            </a:r>
          </a:p>
          <a:p>
            <a:pPr lvl="1" eaLnBrk="1" hangingPunct="1"/>
            <a:r>
              <a:rPr lang="en-US" sz="2000" dirty="0" smtClean="0"/>
              <a:t>Equipment Manufacturers building devices that will carry Carrier Ethernet  Services</a:t>
            </a:r>
          </a:p>
          <a:p>
            <a:pPr lvl="1" eaLnBrk="1" hangingPunct="1"/>
            <a:r>
              <a:rPr lang="en-US" sz="2000" dirty="0" smtClean="0"/>
              <a:t>Service Providers delivering Carrier Ethernet Services</a:t>
            </a:r>
          </a:p>
          <a:p>
            <a:pPr lvl="1" eaLnBrk="1" hangingPunct="1"/>
            <a:r>
              <a:rPr lang="en-US" sz="2000" dirty="0" smtClean="0"/>
              <a:t>EMS/NMS/OSS tool vendors developing back office applications for managing, provisioning and monitoring Carrier Ethernet Services</a:t>
            </a:r>
          </a:p>
          <a:p>
            <a:pPr eaLnBrk="1" hangingPunct="1">
              <a:spcBef>
                <a:spcPct val="0"/>
              </a:spcBef>
            </a:pPr>
            <a:r>
              <a:rPr lang="en-US" sz="2400" dirty="0" smtClean="0"/>
              <a:t>Other Documents</a:t>
            </a:r>
          </a:p>
          <a:p>
            <a:pPr lvl="1" eaLnBrk="1" hangingPunct="1"/>
            <a:r>
              <a:rPr lang="en-US" sz="2000" dirty="0" smtClean="0"/>
              <a:t>Presentations of other MEF specifications and an overview of all specifications is available on the MEF web site</a:t>
            </a:r>
          </a:p>
          <a:p>
            <a:pPr lvl="1" eaLnBrk="1" hangingPunct="1"/>
            <a:r>
              <a:rPr lang="en-US" sz="2000" dirty="0" smtClean="0"/>
              <a:t>Other materials such as white papers and case studies are also available</a:t>
            </a:r>
          </a:p>
        </p:txBody>
      </p:sp>
    </p:spTree>
    <p:extLst>
      <p:ext uri="{BB962C8B-B14F-4D97-AF65-F5344CB8AC3E}">
        <p14:creationId xmlns:p14="http://schemas.microsoft.com/office/powerpoint/2010/main" val="1432040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19075</TotalTime>
  <Words>2044</Words>
  <Application>Microsoft Macintosh PowerPoint</Application>
  <PresentationFormat>On-screen Show (4:3)</PresentationFormat>
  <Paragraphs>314</Paragraphs>
  <Slides>33</Slides>
  <Notes>22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Introducing the  Specifications of the MEF</vt:lpstr>
      <vt:lpstr>MEF Reference Presentations</vt:lpstr>
      <vt:lpstr> Outline</vt:lpstr>
      <vt:lpstr> Approved MEF Specifications*</vt:lpstr>
      <vt:lpstr> Approved MEF Specifications</vt:lpstr>
      <vt:lpstr> Approved MEF Specifications</vt:lpstr>
      <vt:lpstr>MEF Specification Overview</vt:lpstr>
      <vt:lpstr>Overview of MEF 40</vt:lpstr>
      <vt:lpstr>About MEF 40</vt:lpstr>
      <vt:lpstr>MEF 40 - In Scope/Out of Scope</vt:lpstr>
      <vt:lpstr>Terminology and Concepts</vt:lpstr>
      <vt:lpstr> Relationship with other Specifications</vt:lpstr>
      <vt:lpstr>MEF Service Lifecycle and SOAM</vt:lpstr>
      <vt:lpstr>MEF Specification Section Review</vt:lpstr>
      <vt:lpstr>Introducing MEF 40</vt:lpstr>
      <vt:lpstr>What is a MIB?</vt:lpstr>
      <vt:lpstr>Management Framework</vt:lpstr>
      <vt:lpstr>Interfaces MIB Indexing</vt:lpstr>
      <vt:lpstr>UNI-EVC MIB Structure</vt:lpstr>
      <vt:lpstr>Service Interface Attributes</vt:lpstr>
      <vt:lpstr>Service UNI Attributes</vt:lpstr>
      <vt:lpstr>Service EVC Attributes</vt:lpstr>
      <vt:lpstr>Service Bandwidth Profile Attributes</vt:lpstr>
      <vt:lpstr>Class of Service Attributes</vt:lpstr>
      <vt:lpstr>Service L2CP Attributes</vt:lpstr>
      <vt:lpstr>Service Performance Attributes</vt:lpstr>
      <vt:lpstr>Service Notification Attributes</vt:lpstr>
      <vt:lpstr>Summary</vt:lpstr>
      <vt:lpstr>Summary MEF 40</vt:lpstr>
      <vt:lpstr> Related Specifications</vt:lpstr>
      <vt:lpstr>Final Word</vt:lpstr>
      <vt:lpstr>For Full Details …</vt:lpstr>
      <vt:lpstr>Accelerating Worldwide Adoption of  Carrier-class Ethernet Networks and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mark.fishburn</dc:creator>
  <cp:lastModifiedBy>Brian Hedstrom</cp:lastModifiedBy>
  <cp:revision>542</cp:revision>
  <dcterms:created xsi:type="dcterms:W3CDTF">2012-02-21T02:53:11Z</dcterms:created>
  <dcterms:modified xsi:type="dcterms:W3CDTF">2013-04-16T07:42:23Z</dcterms:modified>
</cp:coreProperties>
</file>