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66" r:id="rId2"/>
    <p:sldId id="365" r:id="rId3"/>
    <p:sldId id="291" r:id="rId4"/>
    <p:sldId id="367" r:id="rId5"/>
    <p:sldId id="349" r:id="rId6"/>
    <p:sldId id="350" r:id="rId7"/>
    <p:sldId id="351" r:id="rId8"/>
    <p:sldId id="370" r:id="rId9"/>
    <p:sldId id="432" r:id="rId10"/>
    <p:sldId id="433" r:id="rId11"/>
    <p:sldId id="371" r:id="rId12"/>
    <p:sldId id="373" r:id="rId13"/>
    <p:sldId id="374" r:id="rId14"/>
    <p:sldId id="375" r:id="rId15"/>
    <p:sldId id="426" r:id="rId16"/>
    <p:sldId id="378" r:id="rId17"/>
    <p:sldId id="379" r:id="rId18"/>
    <p:sldId id="380" r:id="rId19"/>
    <p:sldId id="381" r:id="rId20"/>
    <p:sldId id="427" r:id="rId21"/>
    <p:sldId id="428" r:id="rId22"/>
    <p:sldId id="429" r:id="rId23"/>
    <p:sldId id="430"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31"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34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0"/>
    <a:srgbClr val="355E8F"/>
    <a:srgbClr val="335A89"/>
    <a:srgbClr val="2D2DB9"/>
    <a:srgbClr val="5353D5"/>
    <a:srgbClr val="7272DC"/>
    <a:srgbClr val="7979B9"/>
    <a:srgbClr val="9595C7"/>
    <a:srgbClr val="AFA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58" autoAdjust="0"/>
  </p:normalViewPr>
  <p:slideViewPr>
    <p:cSldViewPr>
      <p:cViewPr varScale="1">
        <p:scale>
          <a:sx n="111" d="100"/>
          <a:sy n="111" d="100"/>
        </p:scale>
        <p:origin x="-1530" y="-84"/>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3026B-546F-435F-92FE-8E31877B91A3}" type="datetimeFigureOut">
              <a:rPr lang="en-US" smtClean="0"/>
              <a:pPr/>
              <a:t>11/30/2013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CDBC-26FF-4D62-8BD6-DA4090E382B2}" type="slidenum">
              <a:rPr lang="en-US" smtClean="0"/>
              <a:pPr/>
              <a:t>‹#›</a:t>
            </a:fld>
            <a:endParaRPr lang="en-US" dirty="0"/>
          </a:p>
        </p:txBody>
      </p:sp>
    </p:spTree>
    <p:extLst>
      <p:ext uri="{BB962C8B-B14F-4D97-AF65-F5344CB8AC3E}">
        <p14:creationId xmlns:p14="http://schemas.microsoft.com/office/powerpoint/2010/main" val="242766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cs typeface="Arial"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02D19496-158C-4EEC-B5A8-144CC60D9339}" type="slidenum">
              <a:rPr lang="en-US" altLang="en-US" sz="1200" smtClean="0"/>
              <a:pPr eaLnBrk="1" hangingPunct="1"/>
              <a:t>1</a:t>
            </a:fld>
            <a:endParaRPr lang="en-US" alt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87464239-8D10-4FF8-BDAB-F493CCFD8E79}" type="slidenum">
              <a:rPr lang="en-US" altLang="en-US" sz="1200" smtClean="0"/>
              <a:pPr eaLnBrk="1" hangingPunct="1"/>
              <a:t>14</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latin typeface="Arial" charset="0"/>
              <a:cs typeface="Arial" charset="0"/>
            </a:endParaRPr>
          </a:p>
          <a:p>
            <a:pPr marL="228600" indent="-228600" eaLnBrk="1" hangingPunct="1">
              <a:buFontTx/>
              <a:buAutoNum type="arabicPeriod"/>
            </a:pPr>
            <a:endParaRPr lang="en-US" alt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5ACC56A-2DE0-4736-9EBA-C0255BFD43FA}" type="slidenum">
              <a:rPr lang="en-US">
                <a:solidFill>
                  <a:prstClr val="black"/>
                </a:solidFill>
              </a:rPr>
              <a:pPr/>
              <a:t>15</a:t>
            </a:fld>
            <a:endParaRPr lang="en-US" dirty="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4A4A4A"/>
                </a:solidFill>
                <a:ea typeface="Arial" pitchFamily="-111" charset="0"/>
              </a:rPr>
              <a:t>“In a Carrier Ethernet network, data is transported across Point-to-Point and Multipoint-to-Multipoint Ethernet Virtual Connections according to the attributes and definitions of the E-Line, E-LAN, and E-Tree services”</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2032B5BD-59AB-49FA-879C-4891019CFBA2}" type="slidenum">
              <a:rPr lang="en-US" altLang="en-US" sz="1200" smtClean="0"/>
              <a:pPr eaLnBrk="1" hangingPunct="1"/>
              <a:t>16</a:t>
            </a:fld>
            <a:endParaRPr lang="en-US" alt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2A4F5910-1116-4F69-A88E-D58F29504763}" type="slidenum">
              <a:rPr lang="en-US" altLang="en-US" sz="1200" smtClean="0"/>
              <a:pPr eaLnBrk="1" hangingPunct="1"/>
              <a:t>18</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3A66E17-B1B5-453D-942D-1B33FAF72FDC}" type="slidenum">
              <a:rPr lang="en-US" altLang="en-US" sz="1200" smtClean="0"/>
              <a:pPr eaLnBrk="1" hangingPunct="1"/>
              <a:t>19</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09" indent="-285734" eaLnBrk="0" hangingPunct="0">
              <a:defRPr sz="1600">
                <a:solidFill>
                  <a:schemeClr val="tx1"/>
                </a:solidFill>
                <a:latin typeface="Arial" charset="0"/>
                <a:cs typeface="Arial" charset="0"/>
              </a:defRPr>
            </a:lvl2pPr>
            <a:lvl3pPr marL="1142937" indent="-228587" eaLnBrk="0" hangingPunct="0">
              <a:defRPr sz="1600">
                <a:solidFill>
                  <a:schemeClr val="tx1"/>
                </a:solidFill>
                <a:latin typeface="Arial" charset="0"/>
                <a:cs typeface="Arial" charset="0"/>
              </a:defRPr>
            </a:lvl3pPr>
            <a:lvl4pPr marL="1600112" indent="-228587" eaLnBrk="0" hangingPunct="0">
              <a:defRPr sz="1600">
                <a:solidFill>
                  <a:schemeClr val="tx1"/>
                </a:solidFill>
                <a:latin typeface="Arial" charset="0"/>
                <a:cs typeface="Arial" charset="0"/>
              </a:defRPr>
            </a:lvl4pPr>
            <a:lvl5pPr marL="2057287" indent="-228587" eaLnBrk="0" hangingPunct="0">
              <a:defRPr sz="1600">
                <a:solidFill>
                  <a:schemeClr val="tx1"/>
                </a:solidFill>
                <a:latin typeface="Arial" charset="0"/>
                <a:cs typeface="Arial" charset="0"/>
              </a:defRPr>
            </a:lvl5pPr>
            <a:lvl6pPr marL="2514461" indent="-228587" eaLnBrk="0" fontAlgn="base" hangingPunct="0">
              <a:spcBef>
                <a:spcPct val="0"/>
              </a:spcBef>
              <a:spcAft>
                <a:spcPct val="0"/>
              </a:spcAft>
              <a:defRPr sz="1600">
                <a:solidFill>
                  <a:schemeClr val="tx1"/>
                </a:solidFill>
                <a:latin typeface="Arial" charset="0"/>
                <a:cs typeface="Arial" charset="0"/>
              </a:defRPr>
            </a:lvl6pPr>
            <a:lvl7pPr marL="2971635" indent="-228587" eaLnBrk="0" fontAlgn="base" hangingPunct="0">
              <a:spcBef>
                <a:spcPct val="0"/>
              </a:spcBef>
              <a:spcAft>
                <a:spcPct val="0"/>
              </a:spcAft>
              <a:defRPr sz="1600">
                <a:solidFill>
                  <a:schemeClr val="tx1"/>
                </a:solidFill>
                <a:latin typeface="Arial" charset="0"/>
                <a:cs typeface="Arial" charset="0"/>
              </a:defRPr>
            </a:lvl7pPr>
            <a:lvl8pPr marL="3428810" indent="-228587" eaLnBrk="0" fontAlgn="base" hangingPunct="0">
              <a:spcBef>
                <a:spcPct val="0"/>
              </a:spcBef>
              <a:spcAft>
                <a:spcPct val="0"/>
              </a:spcAft>
              <a:defRPr sz="1600">
                <a:solidFill>
                  <a:schemeClr val="tx1"/>
                </a:solidFill>
                <a:latin typeface="Arial" charset="0"/>
                <a:cs typeface="Arial" charset="0"/>
              </a:defRPr>
            </a:lvl8pPr>
            <a:lvl9pPr marL="3885985" indent="-228587" eaLnBrk="0" fontAlgn="base" hangingPunct="0">
              <a:spcBef>
                <a:spcPct val="0"/>
              </a:spcBef>
              <a:spcAft>
                <a:spcPct val="0"/>
              </a:spcAft>
              <a:defRPr sz="1600">
                <a:solidFill>
                  <a:schemeClr val="tx1"/>
                </a:solidFill>
                <a:latin typeface="Arial" charset="0"/>
                <a:cs typeface="Arial" charset="0"/>
              </a:defRPr>
            </a:lvl9pPr>
          </a:lstStyle>
          <a:p>
            <a:pPr eaLnBrk="1" hangingPunct="1"/>
            <a:fld id="{318265F8-3378-4D23-A9D0-81BB49477952}" type="slidenum">
              <a:rPr lang="en-US" sz="1200"/>
              <a:pPr eaLnBrk="1" hangingPunct="1"/>
              <a:t>20</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An Ethernet Private Line (EPL) service is specified using an E-Line Service type. An EPL service uses a Point-to-Point EVC between two UNIs and provides a high degree of transparency for Service Frames between the UNIs it interconnects such that the Service Frame’s header and payload are identical at both the source and destination UNI when a Service Frame is delivered. Figure 6 below shows the basic structure of EPL service.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09" indent="-285734" eaLnBrk="0" hangingPunct="0">
              <a:defRPr sz="1600">
                <a:solidFill>
                  <a:schemeClr val="tx1"/>
                </a:solidFill>
                <a:latin typeface="Arial" charset="0"/>
                <a:cs typeface="Arial" charset="0"/>
              </a:defRPr>
            </a:lvl2pPr>
            <a:lvl3pPr marL="1142937" indent="-228587" eaLnBrk="0" hangingPunct="0">
              <a:defRPr sz="1600">
                <a:solidFill>
                  <a:schemeClr val="tx1"/>
                </a:solidFill>
                <a:latin typeface="Arial" charset="0"/>
                <a:cs typeface="Arial" charset="0"/>
              </a:defRPr>
            </a:lvl3pPr>
            <a:lvl4pPr marL="1600112" indent="-228587" eaLnBrk="0" hangingPunct="0">
              <a:defRPr sz="1600">
                <a:solidFill>
                  <a:schemeClr val="tx1"/>
                </a:solidFill>
                <a:latin typeface="Arial" charset="0"/>
                <a:cs typeface="Arial" charset="0"/>
              </a:defRPr>
            </a:lvl4pPr>
            <a:lvl5pPr marL="2057287" indent="-228587" eaLnBrk="0" hangingPunct="0">
              <a:defRPr sz="1600">
                <a:solidFill>
                  <a:schemeClr val="tx1"/>
                </a:solidFill>
                <a:latin typeface="Arial" charset="0"/>
                <a:cs typeface="Arial" charset="0"/>
              </a:defRPr>
            </a:lvl5pPr>
            <a:lvl6pPr marL="2514461" indent="-228587" eaLnBrk="0" fontAlgn="base" hangingPunct="0">
              <a:spcBef>
                <a:spcPct val="0"/>
              </a:spcBef>
              <a:spcAft>
                <a:spcPct val="0"/>
              </a:spcAft>
              <a:defRPr sz="1600">
                <a:solidFill>
                  <a:schemeClr val="tx1"/>
                </a:solidFill>
                <a:latin typeface="Arial" charset="0"/>
                <a:cs typeface="Arial" charset="0"/>
              </a:defRPr>
            </a:lvl6pPr>
            <a:lvl7pPr marL="2971635" indent="-228587" eaLnBrk="0" fontAlgn="base" hangingPunct="0">
              <a:spcBef>
                <a:spcPct val="0"/>
              </a:spcBef>
              <a:spcAft>
                <a:spcPct val="0"/>
              </a:spcAft>
              <a:defRPr sz="1600">
                <a:solidFill>
                  <a:schemeClr val="tx1"/>
                </a:solidFill>
                <a:latin typeface="Arial" charset="0"/>
                <a:cs typeface="Arial" charset="0"/>
              </a:defRPr>
            </a:lvl7pPr>
            <a:lvl8pPr marL="3428810" indent="-228587" eaLnBrk="0" fontAlgn="base" hangingPunct="0">
              <a:spcBef>
                <a:spcPct val="0"/>
              </a:spcBef>
              <a:spcAft>
                <a:spcPct val="0"/>
              </a:spcAft>
              <a:defRPr sz="1600">
                <a:solidFill>
                  <a:schemeClr val="tx1"/>
                </a:solidFill>
                <a:latin typeface="Arial" charset="0"/>
                <a:cs typeface="Arial" charset="0"/>
              </a:defRPr>
            </a:lvl8pPr>
            <a:lvl9pPr marL="3885985" indent="-228587" eaLnBrk="0" fontAlgn="base" hangingPunct="0">
              <a:spcBef>
                <a:spcPct val="0"/>
              </a:spcBef>
              <a:spcAft>
                <a:spcPct val="0"/>
              </a:spcAft>
              <a:defRPr sz="1600">
                <a:solidFill>
                  <a:schemeClr val="tx1"/>
                </a:solidFill>
                <a:latin typeface="Arial" charset="0"/>
                <a:cs typeface="Arial" charset="0"/>
              </a:defRPr>
            </a:lvl9pPr>
          </a:lstStyle>
          <a:p>
            <a:pPr eaLnBrk="1" hangingPunct="1"/>
            <a:fld id="{5901854F-2C77-47A1-8578-07D8EEE58A88}" type="slidenum">
              <a:rPr lang="en-US" sz="1200"/>
              <a:pPr eaLnBrk="1" hangingPunct="1"/>
              <a:t>21</a:t>
            </a:fld>
            <a:endParaRPr lang="en-US" sz="1200" dirty="0"/>
          </a:p>
        </p:txBody>
      </p:sp>
      <p:sp>
        <p:nvSpPr>
          <p:cNvPr id="81923"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defRPr/>
            </a:pPr>
            <a:r>
              <a:rPr lang="en-US" dirty="0" smtClean="0"/>
              <a:t>An Ethernet Virtual Private Line (EVPL) is created using an E-Line Service type. An EVPL can be used to create services similar to the Ethernet Private Line (EPL) with some notable exceptions. First, an EVPL allows for service multiplexing at the UNI. This capability allows more than one EVC to be supported at the UNI where the EPL does not allow this. Second, an EVPL need not provide as much transparency of Service Frames as with an EPL. Because service multiplexing is permitted, some Service Frames may be sent to one EVC while other Service Frames may be sent to other EVCs. </a:t>
            </a:r>
          </a:p>
          <a:p>
            <a:pPr>
              <a:defRPr/>
            </a:pPr>
            <a:endParaRPr lang="en-US" dirty="0" smtClean="0"/>
          </a:p>
          <a:p>
            <a:pPr>
              <a:defRPr/>
            </a:pPr>
            <a:r>
              <a:rPr lang="en-US" dirty="0" smtClean="0"/>
              <a:t>An E-Line Service such as EVPL can provide point-to-point EVCs between UNIs analogous to using Frame Relay PVCs to interconnect sites.</a:t>
            </a:r>
          </a:p>
          <a:p>
            <a:pPr>
              <a:defRPr/>
            </a:pPr>
            <a:endParaRPr lang="de-DE" dirty="0" smtClean="0"/>
          </a:p>
          <a:p>
            <a:pPr marL="342881" indent="-342881">
              <a:buFont typeface="Arial" pitchFamily="34" charset="0"/>
              <a:buChar char="•"/>
              <a:defRPr/>
            </a:pPr>
            <a:r>
              <a:rPr lang="en-US" sz="2000" dirty="0"/>
              <a:t>Replaces Frame Relay or ATM L2 VPN services</a:t>
            </a:r>
          </a:p>
          <a:p>
            <a:pPr lvl="1" eaLnBrk="1" hangingPunct="1">
              <a:defRPr/>
            </a:pPr>
            <a:r>
              <a:rPr lang="en-US" sz="1800" dirty="0"/>
              <a:t>- To deliver higher bandwidth, end-to-end services</a:t>
            </a:r>
          </a:p>
          <a:p>
            <a:pPr marL="342881" indent="-342881">
              <a:buFont typeface="Arial" pitchFamily="34" charset="0"/>
              <a:buChar char="•"/>
              <a:defRPr/>
            </a:pPr>
            <a:r>
              <a:rPr lang="en-US" sz="2000" dirty="0"/>
              <a:t>Enables multiple services (EVCs) to be delivered over  single physical connection (UNI) to customer premises</a:t>
            </a:r>
          </a:p>
          <a:p>
            <a:pPr marL="342881" indent="-342881">
              <a:buFont typeface="Arial" pitchFamily="34" charset="0"/>
              <a:buChar char="•"/>
              <a:defRPr/>
            </a:pPr>
            <a:r>
              <a:rPr lang="en-US" sz="2000" dirty="0"/>
              <a:t>Supports “hub &amp; spoke” connectivity via Service Multiplexed UNI at hub site</a:t>
            </a:r>
          </a:p>
          <a:p>
            <a:pPr lvl="1" eaLnBrk="1" hangingPunct="1">
              <a:defRPr/>
            </a:pPr>
            <a:r>
              <a:rPr lang="en-US" sz="1800" dirty="0"/>
              <a:t>- Similar to Frame Relay or Private Line hub and spoke deployme</a:t>
            </a:r>
            <a:r>
              <a:rPr lang="en-US" sz="2000" dirty="0"/>
              <a:t>nts</a:t>
            </a:r>
          </a:p>
          <a:p>
            <a:pPr>
              <a:defRPr/>
            </a:pPr>
            <a:endParaRPr lang="de-DE" dirty="0" smtClean="0"/>
          </a:p>
          <a:p>
            <a:pPr>
              <a:defRPr/>
            </a:pPr>
            <a:r>
              <a:rPr lang="en-US" dirty="0" smtClean="0"/>
              <a:t>An E-Line Service can be used to construct services analogous to Frame Relay or private leased</a:t>
            </a:r>
          </a:p>
          <a:p>
            <a:pPr>
              <a:defRPr/>
            </a:pPr>
            <a:r>
              <a:rPr lang="en-US" dirty="0" smtClean="0"/>
              <a:t>lines. However, the range of Ethernet bandwidth and connectivity options is much greater.</a:t>
            </a:r>
          </a:p>
          <a:p>
            <a:pPr eaLnBrk="1" hangingPunct="1">
              <a:defRPr/>
            </a:pP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09" indent="-285734" eaLnBrk="0" hangingPunct="0">
              <a:defRPr sz="1600">
                <a:solidFill>
                  <a:schemeClr val="tx1"/>
                </a:solidFill>
                <a:latin typeface="Arial" charset="0"/>
                <a:cs typeface="Arial" charset="0"/>
              </a:defRPr>
            </a:lvl2pPr>
            <a:lvl3pPr marL="1142937" indent="-228587" eaLnBrk="0" hangingPunct="0">
              <a:defRPr sz="1600">
                <a:solidFill>
                  <a:schemeClr val="tx1"/>
                </a:solidFill>
                <a:latin typeface="Arial" charset="0"/>
                <a:cs typeface="Arial" charset="0"/>
              </a:defRPr>
            </a:lvl3pPr>
            <a:lvl4pPr marL="1600112" indent="-228587" eaLnBrk="0" hangingPunct="0">
              <a:defRPr sz="1600">
                <a:solidFill>
                  <a:schemeClr val="tx1"/>
                </a:solidFill>
                <a:latin typeface="Arial" charset="0"/>
                <a:cs typeface="Arial" charset="0"/>
              </a:defRPr>
            </a:lvl4pPr>
            <a:lvl5pPr marL="2057287" indent="-228587" eaLnBrk="0" hangingPunct="0">
              <a:defRPr sz="1600">
                <a:solidFill>
                  <a:schemeClr val="tx1"/>
                </a:solidFill>
                <a:latin typeface="Arial" charset="0"/>
                <a:cs typeface="Arial" charset="0"/>
              </a:defRPr>
            </a:lvl5pPr>
            <a:lvl6pPr marL="2514461" indent="-228587" eaLnBrk="0" fontAlgn="base" hangingPunct="0">
              <a:spcBef>
                <a:spcPct val="0"/>
              </a:spcBef>
              <a:spcAft>
                <a:spcPct val="0"/>
              </a:spcAft>
              <a:defRPr sz="1600">
                <a:solidFill>
                  <a:schemeClr val="tx1"/>
                </a:solidFill>
                <a:latin typeface="Arial" charset="0"/>
                <a:cs typeface="Arial" charset="0"/>
              </a:defRPr>
            </a:lvl6pPr>
            <a:lvl7pPr marL="2971635" indent="-228587" eaLnBrk="0" fontAlgn="base" hangingPunct="0">
              <a:spcBef>
                <a:spcPct val="0"/>
              </a:spcBef>
              <a:spcAft>
                <a:spcPct val="0"/>
              </a:spcAft>
              <a:defRPr sz="1600">
                <a:solidFill>
                  <a:schemeClr val="tx1"/>
                </a:solidFill>
                <a:latin typeface="Arial" charset="0"/>
                <a:cs typeface="Arial" charset="0"/>
              </a:defRPr>
            </a:lvl7pPr>
            <a:lvl8pPr marL="3428810" indent="-228587" eaLnBrk="0" fontAlgn="base" hangingPunct="0">
              <a:spcBef>
                <a:spcPct val="0"/>
              </a:spcBef>
              <a:spcAft>
                <a:spcPct val="0"/>
              </a:spcAft>
              <a:defRPr sz="1600">
                <a:solidFill>
                  <a:schemeClr val="tx1"/>
                </a:solidFill>
                <a:latin typeface="Arial" charset="0"/>
                <a:cs typeface="Arial" charset="0"/>
              </a:defRPr>
            </a:lvl8pPr>
            <a:lvl9pPr marL="3885985" indent="-228587" eaLnBrk="0" fontAlgn="base" hangingPunct="0">
              <a:spcBef>
                <a:spcPct val="0"/>
              </a:spcBef>
              <a:spcAft>
                <a:spcPct val="0"/>
              </a:spcAft>
              <a:defRPr sz="1600">
                <a:solidFill>
                  <a:schemeClr val="tx1"/>
                </a:solidFill>
                <a:latin typeface="Arial" charset="0"/>
                <a:cs typeface="Arial" charset="0"/>
              </a:defRPr>
            </a:lvl9pPr>
          </a:lstStyle>
          <a:p>
            <a:pPr eaLnBrk="1" hangingPunct="1"/>
            <a:fld id="{CC3F26C9-93AE-488A-83E9-048E4F307882}" type="slidenum">
              <a:rPr lang="en-US" sz="1200"/>
              <a:pPr eaLnBrk="1" hangingPunct="1"/>
              <a:t>22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r>
              <a:rPr lang="en-US" dirty="0" smtClean="0"/>
              <a:t>Some Subscribers commonly desire an E-LAN service type to connect their UNIs in a metro network, while at the same time accessing other services from one or more of those UNIs. </a:t>
            </a:r>
          </a:p>
          <a:p>
            <a:endParaRPr lang="en-US" dirty="0" smtClean="0"/>
          </a:p>
          <a:p>
            <a:r>
              <a:rPr lang="en-US" dirty="0" smtClean="0"/>
              <a:t>Example on right a Subscriber site wants to access a public or private IP service from a UNI that is also used to for E-LAN service among the Subscriber’s several metro locations. </a:t>
            </a:r>
          </a:p>
          <a:p>
            <a:endParaRPr lang="en-US" dirty="0" smtClean="0"/>
          </a:p>
          <a:p>
            <a:r>
              <a:rPr lang="en-US" dirty="0" smtClean="0"/>
              <a:t>The EP-LAN service is defined to provide CE-VLAN tag preservation and tunneling of key Layer 2 Control Protocols. A key advantage of this approach is that the Subscriber can configure VLANs across the sites without any need to coordinate with the Service Provider. Each interface is configured for All to One Bundling and, therefore, EP-LAN service supports CE-VLAN ID preservation. In addition, EP-LAN supports CE-VLAN CoS preservation</a:t>
            </a:r>
            <a:r>
              <a:rPr lang="en-US" b="1" dirty="0" smtClean="0"/>
              <a:t>. </a:t>
            </a:r>
          </a:p>
          <a:p>
            <a:endParaRPr lang="en-US" dirty="0" smtClean="0"/>
          </a:p>
          <a:p>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09" indent="-285734" eaLnBrk="0" hangingPunct="0">
              <a:defRPr sz="1600">
                <a:solidFill>
                  <a:schemeClr val="tx1"/>
                </a:solidFill>
                <a:latin typeface="Arial" charset="0"/>
                <a:cs typeface="Arial" charset="0"/>
              </a:defRPr>
            </a:lvl2pPr>
            <a:lvl3pPr marL="1142937" indent="-228587" eaLnBrk="0" hangingPunct="0">
              <a:defRPr sz="1600">
                <a:solidFill>
                  <a:schemeClr val="tx1"/>
                </a:solidFill>
                <a:latin typeface="Arial" charset="0"/>
                <a:cs typeface="Arial" charset="0"/>
              </a:defRPr>
            </a:lvl3pPr>
            <a:lvl4pPr marL="1600112" indent="-228587" eaLnBrk="0" hangingPunct="0">
              <a:defRPr sz="1600">
                <a:solidFill>
                  <a:schemeClr val="tx1"/>
                </a:solidFill>
                <a:latin typeface="Arial" charset="0"/>
                <a:cs typeface="Arial" charset="0"/>
              </a:defRPr>
            </a:lvl4pPr>
            <a:lvl5pPr marL="2057287" indent="-228587" eaLnBrk="0" hangingPunct="0">
              <a:defRPr sz="1600">
                <a:solidFill>
                  <a:schemeClr val="tx1"/>
                </a:solidFill>
                <a:latin typeface="Arial" charset="0"/>
                <a:cs typeface="Arial" charset="0"/>
              </a:defRPr>
            </a:lvl5pPr>
            <a:lvl6pPr marL="2514461" indent="-228587" eaLnBrk="0" fontAlgn="base" hangingPunct="0">
              <a:spcBef>
                <a:spcPct val="0"/>
              </a:spcBef>
              <a:spcAft>
                <a:spcPct val="0"/>
              </a:spcAft>
              <a:defRPr sz="1600">
                <a:solidFill>
                  <a:schemeClr val="tx1"/>
                </a:solidFill>
                <a:latin typeface="Arial" charset="0"/>
                <a:cs typeface="Arial" charset="0"/>
              </a:defRPr>
            </a:lvl6pPr>
            <a:lvl7pPr marL="2971635" indent="-228587" eaLnBrk="0" fontAlgn="base" hangingPunct="0">
              <a:spcBef>
                <a:spcPct val="0"/>
              </a:spcBef>
              <a:spcAft>
                <a:spcPct val="0"/>
              </a:spcAft>
              <a:defRPr sz="1600">
                <a:solidFill>
                  <a:schemeClr val="tx1"/>
                </a:solidFill>
                <a:latin typeface="Arial" charset="0"/>
                <a:cs typeface="Arial" charset="0"/>
              </a:defRPr>
            </a:lvl7pPr>
            <a:lvl8pPr marL="3428810" indent="-228587" eaLnBrk="0" fontAlgn="base" hangingPunct="0">
              <a:spcBef>
                <a:spcPct val="0"/>
              </a:spcBef>
              <a:spcAft>
                <a:spcPct val="0"/>
              </a:spcAft>
              <a:defRPr sz="1600">
                <a:solidFill>
                  <a:schemeClr val="tx1"/>
                </a:solidFill>
                <a:latin typeface="Arial" charset="0"/>
                <a:cs typeface="Arial" charset="0"/>
              </a:defRPr>
            </a:lvl8pPr>
            <a:lvl9pPr marL="3885985" indent="-228587" eaLnBrk="0" fontAlgn="base" hangingPunct="0">
              <a:spcBef>
                <a:spcPct val="0"/>
              </a:spcBef>
              <a:spcAft>
                <a:spcPct val="0"/>
              </a:spcAft>
              <a:defRPr sz="1600">
                <a:solidFill>
                  <a:schemeClr val="tx1"/>
                </a:solidFill>
                <a:latin typeface="Arial" charset="0"/>
                <a:cs typeface="Arial" charset="0"/>
              </a:defRPr>
            </a:lvl9pPr>
          </a:lstStyle>
          <a:p>
            <a:pPr eaLnBrk="1" hangingPunct="1"/>
            <a:fld id="{C621FC28-F1A3-4633-A668-AC9EB8138A2F}" type="slidenum">
              <a:rPr lang="en-US" sz="1200"/>
              <a:pPr eaLnBrk="1" hangingPunct="1"/>
              <a:t>23</a:t>
            </a:fld>
            <a:endParaRPr lang="en-US" sz="12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Subscribers with multiple sites may want to interconnect them to provide services other than those that resemble a LAN. These services may be distributed from a centralized site (or few such sites) where the distribution site is designated as a Root and all the remaining sites are designated as leaves. </a:t>
            </a:r>
          </a:p>
          <a:p>
            <a:endParaRPr lang="en-US" dirty="0" smtClean="0"/>
          </a:p>
          <a:p>
            <a:r>
              <a:rPr lang="en-US" dirty="0" smtClean="0"/>
              <a:t>The EP-Tree service is defined to provide CE-VLAN tag preservation and tunneling of key Layer 2 Control Protocols. A key advantage of this approach is that the Subscriber can configure VLANs across the sites without any need to coordinate with the Service Provider. Each interface is configured for All to One Bundling and, therefore, EP-Tree service supports CE-VLAN ID preservation. In addition, EP-Tree supports CE-VLAN CoS preservation. </a:t>
            </a:r>
          </a:p>
          <a:p>
            <a:endParaRPr lang="en-US" dirty="0" smtClean="0"/>
          </a:p>
          <a:p>
            <a:r>
              <a:rPr lang="en-US" dirty="0" smtClean="0"/>
              <a:t>Some subscribers desire access to certain applications or content services from well-defined access points within their own (or an external) network. In this case it is necessary to interconnect the participating UNIs in a Rooted-Multipoint connection to the well-defined access (or root) point. One or more of the Subscriber’s UNIs may also support other services, e.g., EVPL or EVP-LAN. For such cases, the EVP-Tree service is used. </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9EBDB7F3-5CED-42B5-BE75-5FA01CC5FAB1}" type="slidenum">
              <a:rPr lang="en-US" altLang="en-US" sz="1200" smtClean="0"/>
              <a:pPr eaLnBrk="1" hangingPunct="1"/>
              <a:t>24</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cs typeface="Arial"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03CEF54F-0548-4940-A25E-AB5BE3C3471C}" type="slidenum">
              <a:rPr lang="en-US" altLang="en-US" sz="1200" smtClean="0"/>
              <a:pPr eaLnBrk="1" hangingPunct="1"/>
              <a:t>4</a:t>
            </a:fld>
            <a:endParaRPr lang="en-US" alt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01596375-69DE-4427-8A94-31189EE39656}" type="slidenum">
              <a:rPr lang="en-US" altLang="en-US" sz="1200" smtClean="0"/>
              <a:pPr eaLnBrk="1" hangingPunct="1"/>
              <a:t>25</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Service frames are defined as</a:t>
            </a:r>
          </a:p>
          <a:p>
            <a:pPr eaLnBrk="1" hangingPunct="1"/>
            <a:r>
              <a:rPr lang="en-US" altLang="en-US" smtClean="0">
                <a:latin typeface="Arial" charset="0"/>
                <a:cs typeface="Arial" charset="0"/>
              </a:rPr>
              <a:t>Broadcast, Multicast, Unicast,  frames – as generated by the customer.  MEF 10 defines their treatment for each service type defined in MEF 6</a:t>
            </a:r>
          </a:p>
          <a:p>
            <a:pPr eaLnBrk="1" hangingPunct="1"/>
            <a:endParaRPr lang="en-US" alt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256775C-232A-4D29-A1A7-EF0ABACFF922}" type="slidenum">
              <a:rPr lang="en-US" altLang="en-US" sz="1200" smtClean="0"/>
              <a:pPr eaLnBrk="1" hangingPunct="1"/>
              <a:t>26</a:t>
            </a:fld>
            <a:endParaRPr lang="en-US"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Options for handling of L2 control protocols as defined in  MEF 10.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279CED88-3A00-4E80-9842-D21A7E33567B}" type="slidenum">
              <a:rPr lang="en-US" altLang="en-US" sz="1200" smtClean="0"/>
              <a:pPr eaLnBrk="1" hangingPunct="1"/>
              <a:t>27</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EA7EFD3C-4C95-411D-9E37-5BD144E5A4DF}" type="slidenum">
              <a:rPr lang="en-US" altLang="en-US" sz="1200" smtClean="0"/>
              <a:pPr eaLnBrk="1" hangingPunct="1"/>
              <a:t>28</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6E1FBAE8-2167-4D66-BA8C-1E5449D2EC27}" type="slidenum">
              <a:rPr lang="en-US" altLang="en-US" sz="1200" smtClean="0"/>
              <a:pPr eaLnBrk="1" hangingPunct="1"/>
              <a:t>29</a:t>
            </a:fld>
            <a:endParaRPr lang="en-US"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All to one Bundling is typically defined for Ethernet Private Line applications or dedicated access (such as to a VPN service),  or for extending LANs between multiple remote sites.</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This makes set-up of circuits simple as well as ensuring all traffic that enters a EP ingress - properly egresses at the other side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A11C7144-353B-41B6-82FD-8E7220C0800B}" type="slidenum">
              <a:rPr lang="en-US" altLang="en-US" sz="1200" smtClean="0"/>
              <a:pPr eaLnBrk="1" hangingPunct="1"/>
              <a:t>30</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This is an example of using All to one bundling in an E-LAN.  The HQ has three separate LANs that need to be extended to the remote sites.  In this case they can all share a single EVC.  The customer routers at each site deliver the frames as appropriate and discard other not intended for that site.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A3EBF2F8-58D4-4B67-8D0B-D48A6E07296E}" type="slidenum">
              <a:rPr lang="en-US" altLang="en-US" sz="1200" smtClean="0"/>
              <a:pPr eaLnBrk="1" hangingPunct="1"/>
              <a:t>31</a:t>
            </a:fld>
            <a:endParaRPr lang="en-US" alt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CBFBED53-8DAA-4DC9-A904-44E67F86FA08}" type="slidenum">
              <a:rPr lang="en-US" altLang="en-US" sz="1200" smtClean="0"/>
              <a:pPr eaLnBrk="1" hangingPunct="1"/>
              <a:t>32</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CE-VLAN ID Translation is important for applications where service is handed off to a third party…such as an </a:t>
            </a:r>
          </a:p>
          <a:p>
            <a:pPr eaLnBrk="1" hangingPunct="1"/>
            <a:r>
              <a:rPr lang="en-US" altLang="en-US" smtClean="0">
                <a:latin typeface="Arial" charset="0"/>
                <a:cs typeface="Arial" charset="0"/>
              </a:rPr>
              <a:t>ISP, VPN provider who has many customers hat need to have traffic kept separate and may have overlapping VLAN address space.  The next slide shows an example how VLAN translation will support Ethernet access networks that are served by frame Relay today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9069DBE9-FB46-4030-BFB3-190132FE330A}" type="slidenum">
              <a:rPr lang="en-US" altLang="en-US" sz="1200" smtClean="0"/>
              <a:pPr eaLnBrk="1" hangingPunct="1"/>
              <a:t>33</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54E32F6-8113-47B7-84F2-760115EC21B0}" type="slidenum">
              <a:rPr lang="en-US" altLang="en-US" sz="1200" smtClean="0"/>
              <a:pPr eaLnBrk="1" hangingPunct="1"/>
              <a:t>34</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Mapping with translation helps enable Frame Relay replacement by point to point Ethernet services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60C9548-DFD0-4044-883F-84B620C04202}" type="slidenum">
              <a:rPr lang="en-US" sz="1200" smtClean="0"/>
              <a:pPr eaLnBrk="1" hangingPunct="1"/>
              <a:t>5</a:t>
            </a:fld>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9B668658-737C-44C7-83C6-C0259AAB0382}" type="slidenum">
              <a:rPr lang="en-US" altLang="en-US" sz="1200" smtClean="0"/>
              <a:pPr eaLnBrk="1" hangingPunct="1"/>
              <a:t>35</a:t>
            </a:fld>
            <a:endParaRPr lang="en-US" alt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Multipoint Ethernet services open more cost effective new multi-site services.  In this case the SAME mapped and translated EVC can support multiple sites (not possible with Frame Relay or ATM).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1FFE7BB-105B-42E0-914B-16B055A8B54D}" type="slidenum">
              <a:rPr lang="en-US" altLang="en-US" sz="1200" smtClean="0"/>
              <a:pPr eaLnBrk="1" hangingPunct="1"/>
              <a:t>36</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MEF 10 defines the concept of Service attributes and parameters.  MEF 6 helps establish what those attributes are for each service type.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C904735-6F20-4A94-9F83-8AC63BCCE260}" type="slidenum">
              <a:rPr lang="en-US" altLang="en-US" sz="1200" smtClean="0"/>
              <a:pPr eaLnBrk="1" hangingPunct="1"/>
              <a:t>37</a:t>
            </a:fld>
            <a:endParaRPr lang="en-US" alt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The Promise of Ethernet services are the mix of connectivity options and the pay for value granularity not allowed with today’s more limited choices.  </a:t>
            </a:r>
          </a:p>
          <a:p>
            <a:pPr eaLnBrk="1" hangingPunct="1"/>
            <a:r>
              <a:rPr lang="en-US" altLang="en-US" smtClean="0">
                <a:latin typeface="Arial" charset="0"/>
                <a:cs typeface="Arial" charset="0"/>
              </a:rPr>
              <a:t>- End customers will pay for value if it can be meaningfully be demonstrated ( measured and evaluated).</a:t>
            </a:r>
          </a:p>
          <a:p>
            <a:pPr eaLnBrk="1" hangingPunct="1"/>
            <a:r>
              <a:rPr lang="en-US" altLang="en-US" smtClean="0">
                <a:latin typeface="Arial" charset="0"/>
                <a:cs typeface="Arial" charset="0"/>
              </a:rPr>
              <a:t>- Service providers can charge more per bit  - for a lower transported bit cost if they can optimize the service mix across their shared service MEN.</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Both of these concepts require the ability to support transporting a mix of services with verifiable SLOs over a single network.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FB67C09-6CC6-41ED-A6A4-321975528645}" type="slidenum">
              <a:rPr lang="en-US" altLang="en-US" sz="1200" smtClean="0"/>
              <a:pPr eaLnBrk="1" hangingPunct="1"/>
              <a:t>38</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MEF 6 defines the concept that traffic be classified at the UNI hand-off as it enters the MEN.  Separate profiles can be set-up for different handling by the network.  MEF 10.1 defines how that traffic that meets a profile will be handled to meet a defined SLA.  It also allows for handling traffic that exceeds the profile and can be transported at best efforts (without SLA conformance measures applied).</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To do this MEF 10.1 defines how traffic frames can be marked (colored) in profile and out of profile for further treatment at other nodes through the MEN.  Coloring allows for detecting which frames should be subject to SLA conformance testing upon MEN network egress.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ED31B14-29C9-440F-AA58-46187B1D1CB1}" type="slidenum">
              <a:rPr lang="en-US" altLang="en-US" sz="1200" smtClean="0"/>
              <a:pPr eaLnBrk="1" hangingPunct="1"/>
              <a:t>39</a:t>
            </a:fld>
            <a:endParaRPr lang="en-US" alt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Coloring is optional, but is an important concept for supporting value added capabilities such as “bursting” over Ethernet Virtual Private Lines services. It allows for handling a flexible mix of traffic from the same customer and still maintain a sound basis for applying and measuring SLAs.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898CC1E4-7E07-4C61-8BB7-EC7BE52F8CFE}" type="slidenum">
              <a:rPr lang="en-US" altLang="en-US" sz="1200" smtClean="0"/>
              <a:pPr eaLnBrk="1" hangingPunct="1"/>
              <a:t>40</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Better diagram – see previous slide</a:t>
            </a:r>
          </a:p>
        </p:txBody>
      </p:sp>
      <p:sp>
        <p:nvSpPr>
          <p:cNvPr id="30724" name="Slide Number Placeholder 3"/>
          <p:cNvSpPr>
            <a:spLocks noGrp="1"/>
          </p:cNvSpPr>
          <p:nvPr>
            <p:ph type="sldNum" sz="quarter" idx="5"/>
          </p:nvPr>
        </p:nvSpPr>
        <p:spPr>
          <a:noFill/>
        </p:spPr>
        <p:txBody>
          <a:bodyPr/>
          <a:lstStyle/>
          <a:p>
            <a:fld id="{BC7A5A34-CFE6-4707-8134-E4948870B494}" type="slidenum">
              <a:rPr lang="x-none" smtClean="0"/>
              <a:pPr/>
              <a:t>41</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5DCE8FF3-3D3C-4834-B0CC-1CCBB45B5122}" type="slidenum">
              <a:rPr lang="en-US" altLang="en-US" sz="1200" smtClean="0"/>
              <a:pPr eaLnBrk="1" hangingPunct="1"/>
              <a:t>42</a:t>
            </a:fld>
            <a:endParaRPr lang="en-US" alt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[Please refer to the specification documents: 10.2 and 10.2.1 for this diagram]</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The diagram in this slide attempts to depict these bursting concepts as specified in MEF 10</a:t>
            </a:r>
          </a:p>
          <a:p>
            <a:pPr eaLnBrk="1" hangingPunct="1"/>
            <a:r>
              <a:rPr lang="en-US" altLang="en-US" smtClean="0">
                <a:latin typeface="Arial" charset="0"/>
                <a:cs typeface="Arial" charset="0"/>
              </a:rPr>
              <a:t>Bursting parameters indicate the amount of bytes that can be accepted over a sustained period at the point of measurement.  Buffer capacity (typically at the MEN UNI demark) may be allocated in byte thresholds as committed burst size (CBS) and excess burst size (EBS).  Frames arriving within the CBS parameter can be marked “green” and passed into the MEN for subsequent egress SLA conformance measurement.  Frames burst beyond the CBS time interval but within the EBS time interval can be marked “yellow” and passed, but will not be subject to egress SLA conformance measurement.  Frames burst beyond the EBS threshold time limit will be dropped.</a:t>
            </a:r>
          </a:p>
          <a:p>
            <a:pPr eaLnBrk="1" hangingPunct="1"/>
            <a:endParaRPr lang="en-US" alt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ED82DE5D-7443-4299-95DA-7802D3512779}" type="slidenum">
              <a:rPr lang="en-US" altLang="en-US" sz="1200" smtClean="0"/>
              <a:pPr eaLnBrk="1" hangingPunct="1"/>
              <a:t>43</a:t>
            </a:fld>
            <a:endParaRPr lang="en-US" alt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This slide provides a conceptual example of CIR vs EIR where multiple EVCs share the SAME UNI, or transport line.</a:t>
            </a:r>
          </a:p>
          <a:p>
            <a:pPr eaLnBrk="1" hangingPunct="1"/>
            <a:r>
              <a:rPr lang="en-US" altLang="en-US" smtClean="0">
                <a:latin typeface="Arial" charset="0"/>
                <a:cs typeface="Arial" charset="0"/>
              </a:rPr>
              <a:t>Service example - comparing CIR conformance marked traffic vs. EIR conformance marked traffic:</a:t>
            </a:r>
          </a:p>
          <a:p>
            <a:pPr eaLnBrk="1" hangingPunct="1"/>
            <a:r>
              <a:rPr lang="en-US" altLang="en-US" smtClean="0">
                <a:latin typeface="Arial" charset="0"/>
                <a:cs typeface="Arial" charset="0"/>
              </a:rPr>
              <a:t>CIR conforming traffic can be marked green, indicating it should be measured upon egress to determine if the traffic is within the Service level objective agreed upon parameters.  Traffic that exceeds the CIR is Marked yellow and is not subject to the SLA, hence is not measured at network egress.</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Traffic that exceeds the EIR is discarded.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BE05F089-D000-4A0D-85C6-E48DAAF56781}" type="slidenum">
              <a:rPr lang="en-US" altLang="en-US" sz="1200" smtClean="0"/>
              <a:pPr eaLnBrk="1" hangingPunct="1"/>
              <a:t>44</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Bandwidth profiles can be applied per UNI (all traffic regardless of VLAN tag or EVC ID)…or more granular on an EVC basis or even a COS marking such as a customer applied VLAN priority tag).</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The parameters are similar in concept to those defined for Frame Relay…Committed rates and excess rates – in bits per second.  For bursting a burst size buffer allocation can also be specified - in bytes per second.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8C97CD6-10C5-4B75-9907-45C8742918FE}" type="slidenum">
              <a:rPr lang="en-US" sz="1200" smtClean="0"/>
              <a:pPr eaLnBrk="1" hangingPunct="1"/>
              <a:t>6</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E46EF5ED-397E-4CB0-BF6E-AE1C7A67B280}" type="slidenum">
              <a:rPr lang="en-US" altLang="en-US" sz="1200" smtClean="0"/>
              <a:pPr eaLnBrk="1" hangingPunct="1"/>
              <a:t>45</a:t>
            </a:fld>
            <a:endParaRPr lang="en-US" altLang="en-US" sz="1200" smtClean="0"/>
          </a:p>
        </p:txBody>
      </p:sp>
      <p:sp>
        <p:nvSpPr>
          <p:cNvPr id="109571" name="Rectangle 2"/>
          <p:cNvSpPr>
            <a:spLocks noGrp="1" noRot="1" noChangeAspect="1" noChangeArrowheads="1" noTextEdit="1"/>
          </p:cNvSpPr>
          <p:nvPr>
            <p:ph type="sldImg"/>
          </p:nvPr>
        </p:nvSpPr>
        <p:spPr>
          <a:xfrm>
            <a:off x="-1349375" y="511175"/>
            <a:ext cx="9558338" cy="7169150"/>
          </a:xfrm>
          <a:ln/>
        </p:spPr>
      </p:sp>
      <p:sp>
        <p:nvSpPr>
          <p:cNvPr id="109572" name="Rectangle 3"/>
          <p:cNvSpPr>
            <a:spLocks noGrp="1" noChangeArrowheads="1"/>
          </p:cNvSpPr>
          <p:nvPr>
            <p:ph type="body" idx="1"/>
          </p:nvPr>
        </p:nvSpPr>
        <p:spPr>
          <a:xfrm>
            <a:off x="149225" y="7964488"/>
            <a:ext cx="6475413" cy="979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3 Tiered hierarchical qos:</a:t>
            </a:r>
          </a:p>
          <a:p>
            <a:pPr eaLnBrk="1" hangingPunct="1"/>
            <a:r>
              <a:rPr lang="en-US" altLang="en-US" smtClean="0">
                <a:latin typeface="Arial" charset="0"/>
                <a:cs typeface="Arial" charset="0"/>
              </a:rPr>
              <a:t>	At the physical port</a:t>
            </a:r>
          </a:p>
          <a:p>
            <a:pPr eaLnBrk="1" hangingPunct="1"/>
            <a:r>
              <a:rPr lang="en-US" altLang="en-US" smtClean="0">
                <a:latin typeface="Arial" charset="0"/>
                <a:cs typeface="Arial" charset="0"/>
              </a:rPr>
              <a:t>	At the port and VLAN</a:t>
            </a:r>
          </a:p>
          <a:p>
            <a:pPr eaLnBrk="1" hangingPunct="1"/>
            <a:r>
              <a:rPr lang="en-US" altLang="en-US" smtClean="0">
                <a:latin typeface="Arial" charset="0"/>
                <a:cs typeface="Arial" charset="0"/>
              </a:rPr>
              <a:t>	At the port, VLAN and traffic type or Class of Service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BE5B807-B1D9-4C20-952E-2C5C101B6801}" type="slidenum">
              <a:rPr lang="en-US" altLang="en-US" sz="1200" smtClean="0"/>
              <a:pPr eaLnBrk="1" hangingPunct="1"/>
              <a:t>46</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COS can be applied at the EVC level (same COS for all frames transmitted over the EVC), or can be applied within the EVC by customer defined priority values in the data – such as CE-VLAN IEEE 802.3 “Q” or “p” tag markings.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Delay and frame delay range as attributes </a:t>
            </a:r>
          </a:p>
          <a:p>
            <a:endParaRPr lang="en-US" altLang="en-US" smtClean="0">
              <a:latin typeface="Arial" charset="0"/>
              <a:cs typeface="Arial" charset="0"/>
            </a:endParaRPr>
          </a:p>
          <a:p>
            <a:r>
              <a:rPr lang="en-US" altLang="en-US" smtClean="0">
                <a:latin typeface="Arial" charset="0"/>
                <a:cs typeface="Arial" charset="0"/>
              </a:rPr>
              <a:t>Frame Delay Performance</a:t>
            </a:r>
          </a:p>
          <a:p>
            <a:r>
              <a:rPr lang="en-US" altLang="en-US" smtClean="0">
                <a:latin typeface="Arial" charset="0"/>
                <a:cs typeface="Arial" charset="0"/>
              </a:rPr>
              <a:t>a) Frame Delay</a:t>
            </a:r>
          </a:p>
          <a:p>
            <a:r>
              <a:rPr lang="en-US" altLang="en-US" smtClean="0">
                <a:latin typeface="Arial" charset="0"/>
                <a:cs typeface="Arial" charset="0"/>
              </a:rPr>
              <a:t>b) Frame Delay Range</a:t>
            </a:r>
          </a:p>
          <a:p>
            <a:r>
              <a:rPr lang="en-US" altLang="en-US" smtClean="0">
                <a:latin typeface="Arial" charset="0"/>
                <a:cs typeface="Arial" charset="0"/>
              </a:rPr>
              <a:t>c) Mean Frame Delay</a:t>
            </a:r>
          </a:p>
          <a:p>
            <a:endParaRPr lang="en-US" altLang="en-US" smtClean="0">
              <a:latin typeface="Arial" charset="0"/>
              <a:cs typeface="Arial"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2DD8944F-58C0-4AC9-95FA-6E2C74A55D2A}" type="slidenum">
              <a:rPr lang="en-US" altLang="en-US" sz="1200" smtClean="0"/>
              <a:pPr eaLnBrk="1" hangingPunct="1"/>
              <a:t>47</a:t>
            </a:fld>
            <a:endParaRPr lang="en-US" alt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0E55D1B-10D6-4D14-BECD-2E3F9D15EF43}" type="slidenum">
              <a:rPr lang="en-US" altLang="en-US" sz="1200" smtClean="0"/>
              <a:pPr eaLnBrk="1" hangingPunct="1"/>
              <a:t>48</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Frame Delay variation depicts the difference in time gap between two subsequent frames at the ingress UNI in comparison to the delay measured between the arrival of the same frames at the egress UNI.</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D440836D-42A1-4A4D-AB81-FCE968A1005F}" type="slidenum">
              <a:rPr lang="en-US" altLang="en-US" sz="1200" smtClean="0"/>
              <a:pPr eaLnBrk="1" hangingPunct="1"/>
              <a:t>49</a:t>
            </a:fld>
            <a:endParaRPr lang="en-US" alt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[Future work on this slide will simplify the calculations to user-friendly diagrams]</a:t>
            </a:r>
          </a:p>
          <a:p>
            <a:endParaRPr lang="en-US" altLang="en-US" smtClean="0">
              <a:latin typeface="Arial" charset="0"/>
              <a:cs typeface="Arial"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5E27438-7869-494C-BE03-BCB3E5708B08}" type="slidenum">
              <a:rPr lang="en-US" altLang="en-US" sz="1200" smtClean="0"/>
              <a:pPr eaLnBrk="1" hangingPunct="1"/>
              <a:t>50</a:t>
            </a:fld>
            <a:endParaRPr lang="en-US" alt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9C37A6C9-F579-4E80-B50A-27B6929A8B9E}" type="slidenum">
              <a:rPr lang="en-US" altLang="en-US" sz="1200" smtClean="0"/>
              <a:pPr eaLnBrk="1" hangingPunct="1"/>
              <a:t>51</a:t>
            </a:fld>
            <a:endParaRPr lang="en-US" alt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5133A0E4-02C5-4E15-A381-B15F282C475C}" type="slidenum">
              <a:rPr lang="en-US" altLang="en-US" sz="1200" smtClean="0"/>
              <a:pPr eaLnBrk="1" hangingPunct="1"/>
              <a:t>52</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Frame loss is measured as a ratio of the number of frames lost (lost or discarded at egress due to FCS indicated error) measured at the Egress UNI divided by the number of frames sent as measured at the ingress UNI.  </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Note E-LAN service frame loss ratio measures are left for further study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[Future work on this slide will simplify the calculations to user-friendly diagrams]</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E77B9E9-C226-4241-9012-685F55BA89CD}" type="slidenum">
              <a:rPr lang="en-US" altLang="en-US" sz="1200" smtClean="0"/>
              <a:pPr eaLnBrk="1" hangingPunct="1"/>
              <a:t>53</a:t>
            </a:fld>
            <a:endParaRPr lang="en-US" alt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0A0161CF-6077-4A8B-9186-44CE115D42A8}" type="slidenum">
              <a:rPr lang="en-US" altLang="en-US" sz="1200" smtClean="0"/>
              <a:pPr eaLnBrk="1" hangingPunct="1"/>
              <a:t>54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8C97CD6-10C5-4B75-9907-45C8742918FE}" type="slidenum">
              <a:rPr lang="en-US" sz="1200" smtClean="0"/>
              <a:pPr eaLnBrk="1" hangingPunct="1"/>
              <a:t>7</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AD99048D-74C3-4250-B708-E67A9E9DB639}" type="slidenum">
              <a:rPr lang="en-US" altLang="en-US" sz="1200" smtClean="0"/>
              <a:pPr eaLnBrk="1" hangingPunct="1"/>
              <a:t>55</a:t>
            </a:fld>
            <a:endParaRPr lang="en-US" alt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2BDE465-01DA-4F4B-A3CF-AC05BC65158C}" type="slidenum">
              <a:rPr lang="en-US" altLang="en-US" sz="1200" smtClean="0"/>
              <a:pPr eaLnBrk="1" hangingPunct="1"/>
              <a:t>56</a:t>
            </a:fld>
            <a:endParaRPr lang="en-US" alt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0994E42-93D8-4BDE-BC31-16AF8BAC0D37}" type="slidenum">
              <a:rPr lang="en-US" altLang="en-US" sz="1200" smtClean="0"/>
              <a:pPr eaLnBrk="1" hangingPunct="1"/>
              <a:t>57</a:t>
            </a:fld>
            <a:endParaRPr lang="en-US" alt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8D9C15A0-CD59-4B3D-B4C2-A3FB7B380996}" type="slidenum">
              <a:rPr lang="en-US" altLang="en-US" sz="1200" smtClean="0"/>
              <a:pPr eaLnBrk="1" hangingPunct="1"/>
              <a:t>58</a:t>
            </a:fld>
            <a:endParaRPr lang="en-US" alt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2F27F86-0846-4301-A5F3-C5B0EDB2C83A}" type="slidenum">
              <a:rPr lang="en-US" altLang="en-US" sz="1200" smtClean="0"/>
              <a:pPr eaLnBrk="1" hangingPunct="1"/>
              <a:t>59</a:t>
            </a:fld>
            <a:endParaRPr lang="en-US" alt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D812ED60-566C-40AC-AF8F-7513820AE9E9}" type="slidenum">
              <a:rPr lang="en-US" altLang="en-US" sz="1200" smtClean="0"/>
              <a:pPr eaLnBrk="1" hangingPunct="1"/>
              <a:t>60</a:t>
            </a:fld>
            <a:endParaRPr lang="en-US" alt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AB0A1B68-ED67-42E0-8D0F-EC84E6C7A3E8}" type="slidenum">
              <a:rPr lang="en-US" altLang="en-US" sz="1200" smtClean="0"/>
              <a:pPr eaLnBrk="1" hangingPunct="1"/>
              <a:t>61</a:t>
            </a:fld>
            <a:endParaRPr lang="en-US" alt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This section goes into further detail in detailing the defined Service Attributes and parameters requirement and recommendations as specified for each of the defined services: EPL, EVPL and E-LAN.</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(Refer to the Specs and the accompanying Ethernet Service Description document for more details)</a:t>
            </a:r>
          </a:p>
          <a:p>
            <a:pPr eaLnBrk="1" hangingPunct="1"/>
            <a:endParaRPr lang="en-US" altLang="en-US" smtClean="0">
              <a:latin typeface="Arial"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71BD217-AD42-41D8-9288-AAD06CA512DE}" type="slidenum">
              <a:rPr lang="en-US" altLang="en-US" sz="1200" smtClean="0"/>
              <a:pPr eaLnBrk="1" hangingPunct="1"/>
              <a:t>62</a:t>
            </a:fld>
            <a:endParaRPr lang="en-US" altLang="en-US" sz="1200" smtClean="0"/>
          </a:p>
        </p:txBody>
      </p:sp>
      <p:sp>
        <p:nvSpPr>
          <p:cNvPr id="126979" name="Rectangle 2"/>
          <p:cNvSpPr>
            <a:spLocks noGrp="1" noRot="1" noChangeAspect="1" noChangeArrowheads="1" noTextEdit="1"/>
          </p:cNvSpPr>
          <p:nvPr>
            <p:ph type="sldImg"/>
          </p:nvPr>
        </p:nvSpPr>
        <p:spPr>
          <a:xfrm>
            <a:off x="1144588" y="687388"/>
            <a:ext cx="4572000" cy="3429000"/>
          </a:xfrm>
          <a:ln/>
        </p:spPr>
      </p:sp>
      <p:sp>
        <p:nvSpPr>
          <p:cNvPr id="126980"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lstStyle/>
          <a:p>
            <a:pPr eaLnBrk="1" hangingPunct="1">
              <a:spcBef>
                <a:spcPct val="0"/>
              </a:spcBef>
            </a:pPr>
            <a:endParaRPr lang="sv-SE" altLang="en-US" sz="1800" smtClean="0">
              <a:latin typeface="Arial"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76EB0-0BA5-44C3-90B8-ABF217F5793F}" type="slidenum">
              <a:rPr lang="en-US">
                <a:cs typeface="Arial" charset="0"/>
              </a:rPr>
              <a:pPr fontAlgn="base">
                <a:spcBef>
                  <a:spcPct val="0"/>
                </a:spcBef>
                <a:spcAft>
                  <a:spcPct val="0"/>
                </a:spcAft>
              </a:pPr>
              <a:t>63</a:t>
            </a:fld>
            <a:endParaRPr lang="en-US">
              <a:cs typeface="Arial" charset="0"/>
            </a:endParaRPr>
          </a:p>
        </p:txBody>
      </p:sp>
      <p:sp>
        <p:nvSpPr>
          <p:cNvPr id="65538"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3213"/>
          </a:xfrm>
          <a:noFill/>
        </p:spPr>
        <p:txBody>
          <a:bodyPr wrap="square" lIns="92302" tIns="46151" rIns="92302" bIns="46151" numCol="1" anchor="t" anchorCtr="0" compatLnSpc="1">
            <a:prstTxWarp prst="textNoShape">
              <a:avLst/>
            </a:prstTxWarp>
          </a:bodyPr>
          <a:lstStyle/>
          <a:p>
            <a:pPr>
              <a:spcBef>
                <a:spcPct val="0"/>
              </a:spcBef>
            </a:pPr>
            <a:endParaRPr lang="sv-SE"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B1527F4-6B3F-4E60-9908-A5D925EAF921}" type="slidenum">
              <a:rPr lang="en-US" altLang="en-US" sz="1200" smtClean="0"/>
              <a:pPr eaLnBrk="1" hangingPunct="1"/>
              <a:t>8</a:t>
            </a:fld>
            <a:endParaRPr lang="en-US" altLang="en-US" sz="1200" dirty="0" smtClean="0"/>
          </a:p>
        </p:txBody>
      </p:sp>
      <p:sp>
        <p:nvSpPr>
          <p:cNvPr id="72707" name="Rectangle 2"/>
          <p:cNvSpPr>
            <a:spLocks noGrp="1" noRot="1" noChangeAspect="1" noChangeArrowheads="1" noTextEdit="1"/>
          </p:cNvSpPr>
          <p:nvPr>
            <p:ph type="sldImg"/>
          </p:nvPr>
        </p:nvSpPr>
        <p:spPr>
          <a:xfrm>
            <a:off x="1143000" y="685800"/>
            <a:ext cx="4567238" cy="3425825"/>
          </a:xfrm>
          <a:ln/>
        </p:spPr>
      </p:sp>
      <p:sp>
        <p:nvSpPr>
          <p:cNvPr id="55300" name="Rectangle 3"/>
          <p:cNvSpPr>
            <a:spLocks noGrp="1" noChangeArrowheads="1"/>
          </p:cNvSpPr>
          <p:nvPr>
            <p:ph type="body" idx="1"/>
          </p:nvPr>
        </p:nvSpPr>
        <p:spPr>
          <a:xfrm>
            <a:off x="533400" y="4340225"/>
            <a:ext cx="5867400" cy="41116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defRPr/>
            </a:pPr>
            <a:r>
              <a:rPr lang="en-US" dirty="0" smtClean="0">
                <a:latin typeface="Arial" charset="0"/>
                <a:cs typeface="Arial" charset="0"/>
              </a:rPr>
              <a:t>This slide deck highlights key recommendations and requirements as defined in the MEF 6 and MEF 10 specifications.</a:t>
            </a:r>
          </a:p>
          <a:p>
            <a:pPr marL="228600" indent="-228600" eaLnBrk="1" hangingPunct="1">
              <a:buFontTx/>
              <a:buAutoNum type="arabicPeriod"/>
              <a:defRPr/>
            </a:pPr>
            <a:r>
              <a:rPr lang="en-US" dirty="0" smtClean="0">
                <a:latin typeface="Arial" charset="0"/>
                <a:cs typeface="Arial" charset="0"/>
              </a:rPr>
              <a:t>It leverages the Ethernet services model and terminology as defined in MEF 10 as well as the Metro Ethernet Network Architecture concepts further defined in MEF 4.  The service Definitions and concepts covered in the first half of the deck are outlined in greater detail within MEF 6.  The traffic classification and  traffic profile concepts are detailed in MEF 10 in greater detail.   This deck also summarizes the MEF 10 defined attributes and parameter requirements/recommendations for each MEF 6 defined service type.</a:t>
            </a:r>
          </a:p>
          <a:p>
            <a:pPr eaLnBrk="1" hangingPunct="1">
              <a:defRPr/>
            </a:pPr>
            <a:endParaRPr lang="en-US" dirty="0" smtClean="0"/>
          </a:p>
          <a:p>
            <a:pPr marL="228600" indent="-228600" eaLnBrk="1" hangingPunct="1">
              <a:buFontTx/>
              <a:buAutoNum type="arabicPeriod"/>
              <a:defRPr/>
            </a:pPr>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MEF 6.1 uses service attributes and parameters defined in the MEF Specification “Ethernet Services Attributes Phase 2”, applies them to create different Ethernet services and defines three Ethernet Service types and their associated service attributes and parameters used to create Point-to-Point, Multipoint-to-Multipoint, and Rooted-Multipoint Ethernet services. </a:t>
            </a:r>
          </a:p>
          <a:p>
            <a:endParaRPr lang="en-US" altLang="en-US" dirty="0" smtClean="0">
              <a:latin typeface="Arial" charset="0"/>
              <a:cs typeface="Arial" charset="0"/>
            </a:endParaRPr>
          </a:p>
          <a:p>
            <a:r>
              <a:rPr lang="en-US" altLang="en-US" dirty="0" smtClean="0">
                <a:latin typeface="Arial" charset="0"/>
                <a:cs typeface="Arial" charset="0"/>
              </a:rPr>
              <a:t>MEF 10.2, which supersedes MEF 10,  defines the attributes of Ethernet Services observable at a User Network Interface (UNI) and from User Network Interface to User Network Interface (UNI to UNI) and a framework for defining specific instances of Ethernet Services is described.</a:t>
            </a:r>
          </a:p>
          <a:p>
            <a:endParaRPr lang="en-US" altLang="en-US" dirty="0" smtClean="0">
              <a:latin typeface="Arial" charset="0"/>
              <a:cs typeface="Arial" charset="0"/>
            </a:endParaRPr>
          </a:p>
          <a:p>
            <a:r>
              <a:rPr lang="en-US" altLang="en-US" dirty="0" smtClean="0">
                <a:latin typeface="Arial" charset="0"/>
                <a:cs typeface="Arial" charset="0"/>
              </a:rPr>
              <a:t>MEF 10.2.1 enhances and modifies MEF 10.2 in the definition of Qualified Service Frames, Availability, new performance attributes for resiliency performance and adds new terms.</a:t>
            </a:r>
          </a:p>
          <a:p>
            <a:endParaRPr lang="en-US" altLang="en-US" dirty="0" smtClean="0">
              <a:latin typeface="Arial" charset="0"/>
              <a:cs typeface="Arial" charset="0"/>
            </a:endParaRPr>
          </a:p>
          <a:p>
            <a:endParaRPr lang="en-US" altLang="en-US" dirty="0" smtClean="0">
              <a:latin typeface="Arial" charset="0"/>
              <a:cs typeface="Arial"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99DA697-6F13-46BB-BDEF-495F62AC1A22}" type="slidenum">
              <a:rPr lang="en-US" altLang="en-US" sz="1200" smtClean="0"/>
              <a:pPr eaLnBrk="1" hangingPunct="1"/>
              <a:t>11</a:t>
            </a:fld>
            <a:endParaRPr lang="en-US"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9058799-A7BE-48DB-B8A3-F96890842631}" type="slidenum">
              <a:rPr lang="en-US" altLang="en-US" sz="1200" smtClean="0"/>
              <a:pPr eaLnBrk="1" hangingPunct="1"/>
              <a:t>12</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517360AD-0DAB-4114-BEF4-F5309BD0BCF9}" type="slidenum">
              <a:rPr lang="en-US" altLang="en-US" sz="1200" smtClean="0"/>
              <a:pPr eaLnBrk="1" hangingPunct="1"/>
              <a:t>13</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653136"/>
            <a:ext cx="9144000" cy="825029"/>
          </a:xfr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lang="en-US" sz="32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0" y="2798980"/>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013300"/>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821840"/>
            <a:ext cx="9144000" cy="1214320"/>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821840"/>
            <a:ext cx="9144000" cy="1214320"/>
          </a:xfrm>
        </p:spPr>
        <p:txBody>
          <a:bodyPr>
            <a:noAutofit/>
          </a:bodyPr>
          <a:lstStyle/>
          <a:p>
            <a:r>
              <a:rPr lang="en-US" dirty="0" smtClean="0"/>
              <a:t>Click to edit Master title style</a:t>
            </a:r>
            <a:endParaRPr lang="en-US" dirty="0"/>
          </a:p>
        </p:txBody>
      </p:sp>
      <p:pic>
        <p:nvPicPr>
          <p:cNvPr id="8" name="Picture 7" descr="meflogowhite.png"/>
          <p:cNvPicPr>
            <a:picLocks noChangeAspect="1"/>
          </p:cNvPicPr>
          <p:nvPr userDrawn="1"/>
        </p:nvPicPr>
        <p:blipFill>
          <a:blip r:embed="rId2" cstate="print"/>
          <a:stretch>
            <a:fillRect/>
          </a:stretch>
        </p:blipFill>
        <p:spPr>
          <a:xfrm>
            <a:off x="3205890" y="1228045"/>
            <a:ext cx="2542976" cy="75895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 mef webinar.png"/>
          <p:cNvPicPr>
            <a:picLocks noChangeAspect="1"/>
          </p:cNvPicPr>
          <p:nvPr userDrawn="1"/>
        </p:nvPicPr>
        <p:blipFill>
          <a:blip r:embed="rId3" cstate="print"/>
          <a:stretch>
            <a:fillRect/>
          </a:stretch>
        </p:blipFill>
        <p:spPr>
          <a:xfrm>
            <a:off x="3281785" y="4036160"/>
            <a:ext cx="2743200" cy="1192697"/>
          </a:xfrm>
          <a:prstGeom prst="rect">
            <a:avLst/>
          </a:prstGeom>
          <a:effectLst>
            <a:outerShdw blurRad="50800" dist="38100" dir="2700000" algn="tl" rotWithShape="0">
              <a:prstClr val="black">
                <a:alpha val="40000"/>
              </a:prstClr>
            </a:outerShdw>
          </a:effectLst>
        </p:spPr>
      </p:pic>
      <p:pic>
        <p:nvPicPr>
          <p:cNvPr id="5" name="Picture 4" descr="the mef seminar.png"/>
          <p:cNvPicPr>
            <a:picLocks noChangeAspect="1"/>
          </p:cNvPicPr>
          <p:nvPr userDrawn="1"/>
        </p:nvPicPr>
        <p:blipFill>
          <a:blip r:embed="rId4" cstate="print"/>
          <a:stretch>
            <a:fillRect/>
          </a:stretch>
        </p:blipFill>
        <p:spPr>
          <a:xfrm>
            <a:off x="3357680" y="5402270"/>
            <a:ext cx="2580126" cy="1203534"/>
          </a:xfrm>
          <a:prstGeom prst="rect">
            <a:avLst/>
          </a:prstGeom>
          <a:effectLst>
            <a:outerShdw blurRad="50800" dist="38100" dir="2700000" algn="tl" rotWithShape="0">
              <a:prstClr val="black">
                <a:alpha val="40000"/>
              </a:prstClr>
            </a:outerShdw>
          </a:effectLst>
        </p:spPr>
      </p:pic>
      <p:grpSp>
        <p:nvGrpSpPr>
          <p:cNvPr id="6" name="Group 5"/>
          <p:cNvGrpSpPr/>
          <p:nvPr userDrawn="1"/>
        </p:nvGrpSpPr>
        <p:grpSpPr>
          <a:xfrm>
            <a:off x="3281785" y="2214680"/>
            <a:ext cx="2493490" cy="1779321"/>
            <a:chOff x="195508" y="2467098"/>
            <a:chExt cx="3907416" cy="2788280"/>
          </a:xfrm>
        </p:grpSpPr>
        <p:pic>
          <p:nvPicPr>
            <p:cNvPr id="7" name="Picture 6" descr="Sprite 19.png"/>
            <p:cNvPicPr>
              <a:picLocks noChangeAspect="1"/>
            </p:cNvPicPr>
            <p:nvPr userDrawn="1"/>
          </p:nvPicPr>
          <p:blipFill>
            <a:blip r:embed="rId5" cstate="print"/>
            <a:stretch>
              <a:fillRect/>
            </a:stretch>
          </p:blipFill>
          <p:spPr>
            <a:xfrm>
              <a:off x="195508" y="2467098"/>
              <a:ext cx="3907416" cy="1748306"/>
            </a:xfrm>
            <a:prstGeom prst="rect">
              <a:avLst/>
            </a:prstGeom>
          </p:spPr>
        </p:pic>
        <p:pic>
          <p:nvPicPr>
            <p:cNvPr id="8" name="Picture 7" descr="Sprite 24.png"/>
            <p:cNvPicPr>
              <a:picLocks noChangeAspect="1"/>
            </p:cNvPicPr>
            <p:nvPr userDrawn="1"/>
          </p:nvPicPr>
          <p:blipFill>
            <a:blip r:embed="rId6" cstate="print"/>
            <a:stretch>
              <a:fillRect/>
            </a:stretch>
          </p:blipFill>
          <p:spPr>
            <a:xfrm>
              <a:off x="201645" y="4265684"/>
              <a:ext cx="3886200" cy="989694"/>
            </a:xfrm>
            <a:prstGeom prst="rect">
              <a:avLst/>
            </a:prstGeom>
          </p:spPr>
        </p:pic>
      </p:grpSp>
      <p:sp>
        <p:nvSpPr>
          <p:cNvPr id="9" name="TextBox 8"/>
          <p:cNvSpPr txBox="1"/>
          <p:nvPr userDrawn="1"/>
        </p:nvSpPr>
        <p:spPr>
          <a:xfrm>
            <a:off x="612955" y="2746556"/>
            <a:ext cx="3048000" cy="415486"/>
          </a:xfrm>
          <a:prstGeom prst="rect">
            <a:avLst/>
          </a:prstGeom>
          <a:noFill/>
        </p:spPr>
        <p:txBody>
          <a:bodyPr wrap="square" lIns="91429" tIns="45714" rIns="91429" bIns="45714" rtlCol="0">
            <a:spAutoFit/>
          </a:bodyPr>
          <a:lstStyle/>
          <a:p>
            <a:r>
              <a:rPr lang="en-US" dirty="0" smtClean="0">
                <a:solidFill>
                  <a:srgbClr val="FFFF00"/>
                </a:solidFill>
              </a:rPr>
              <a:t>Copy one to title master</a:t>
            </a:r>
            <a:endParaRPr lang="en-US" dirty="0">
              <a:solidFill>
                <a:srgbClr val="FFFF00"/>
              </a:solidFill>
            </a:endParaRPr>
          </a:p>
        </p:txBody>
      </p:sp>
      <p:pic>
        <p:nvPicPr>
          <p:cNvPr id="11" name="Picture 10" descr="meflogowhite.png"/>
          <p:cNvPicPr>
            <a:picLocks noChangeAspect="1"/>
          </p:cNvPicPr>
          <p:nvPr userDrawn="1"/>
        </p:nvPicPr>
        <p:blipFill>
          <a:blip r:embed="rId7" cstate="print"/>
          <a:stretch>
            <a:fillRect/>
          </a:stretch>
        </p:blipFill>
        <p:spPr>
          <a:xfrm>
            <a:off x="3205890" y="1228045"/>
            <a:ext cx="2542976" cy="75895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3" name="Picture 4" descr="blue-fa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424238"/>
            <a:ext cx="9144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userDrawn="1"/>
        </p:nvSpPr>
        <p:spPr bwMode="auto">
          <a:xfrm>
            <a:off x="0" y="4648200"/>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15"/>
          <p:cNvSpPr>
            <a:spLocks noChangeArrowheads="1"/>
          </p:cNvSpPr>
          <p:nvPr userDrawn="1"/>
        </p:nvSpPr>
        <p:spPr bwMode="auto">
          <a:xfrm>
            <a:off x="0" y="2971800"/>
            <a:ext cx="9144000" cy="1676400"/>
          </a:xfrm>
          <a:prstGeom prst="rect">
            <a:avLst/>
          </a:prstGeom>
          <a:solidFill>
            <a:srgbClr val="FF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CA" altLang="en-US"/>
          </a:p>
        </p:txBody>
      </p:sp>
      <p:sp>
        <p:nvSpPr>
          <p:cNvPr id="7" name="Line 4"/>
          <p:cNvSpPr>
            <a:spLocks noChangeShapeType="1"/>
          </p:cNvSpPr>
          <p:nvPr userDrawn="1"/>
        </p:nvSpPr>
        <p:spPr bwMode="auto">
          <a:xfrm>
            <a:off x="-9525" y="2971800"/>
            <a:ext cx="9153525"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
          <p:cNvSpPr>
            <a:spLocks noChangeShapeType="1"/>
          </p:cNvSpPr>
          <p:nvPr userDrawn="1"/>
        </p:nvSpPr>
        <p:spPr bwMode="auto">
          <a:xfrm>
            <a:off x="-76200" y="2971800"/>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fld id="{16561B84-406B-40C6-B307-A2198EECFB3D}" type="slidenum">
              <a:rPr lang="zh-CN" altLang="en-US" sz="1200" b="1">
                <a:solidFill>
                  <a:srgbClr val="2E387F"/>
                </a:solidFill>
                <a:ea typeface="宋体" pitchFamily="2" charset="-122"/>
              </a:rPr>
              <a:pPr algn="ctr" eaLnBrk="1" hangingPunct="1"/>
              <a:t>‹#›</a:t>
            </a:fld>
            <a:endParaRPr lang="en-US" altLang="zh-CN" sz="1200" b="1">
              <a:solidFill>
                <a:srgbClr val="2E387F"/>
              </a:solidFill>
              <a:ea typeface="宋体" pitchFamily="2" charset="-122"/>
            </a:endParaRPr>
          </a:p>
        </p:txBody>
      </p:sp>
      <p:pic>
        <p:nvPicPr>
          <p:cNvPr id="10" name="Picture 9" descr="meflogo.png"/>
          <p:cNvPicPr>
            <a:picLocks noChangeAspect="1"/>
          </p:cNvPicPr>
          <p:nvPr userDrawn="1"/>
        </p:nvPicPr>
        <p:blipFill>
          <a:blip r:embed="rId4"/>
          <a:stretch>
            <a:fillRect/>
          </a:stretch>
        </p:blipFill>
        <p:spPr>
          <a:xfrm>
            <a:off x="730250" y="187325"/>
            <a:ext cx="7696200" cy="2597150"/>
          </a:xfrm>
          <a:prstGeom prst="rect">
            <a:avLst/>
          </a:prstGeom>
          <a:effectLst>
            <a:outerShdw blurRad="190500" dist="76200" dir="1800000" algn="tl" rotWithShape="0">
              <a:prstClr val="black">
                <a:alpha val="71000"/>
              </a:prstClr>
            </a:outerShdw>
          </a:effectLst>
        </p:spPr>
      </p:pic>
      <p:sp>
        <p:nvSpPr>
          <p:cNvPr id="27" name="Rectangle 9"/>
          <p:cNvSpPr>
            <a:spLocks noGrp="1" noChangeArrowheads="1"/>
          </p:cNvSpPr>
          <p:nvPr>
            <p:ph type="subTitle" idx="1"/>
          </p:nvPr>
        </p:nvSpPr>
        <p:spPr>
          <a:xfrm>
            <a:off x="1219200" y="4800600"/>
            <a:ext cx="6705600" cy="1905000"/>
          </a:xfrm>
        </p:spPr>
        <p:txBody>
          <a:bodyPr anchor="ctr" anchorCtr="1"/>
          <a:lstStyle>
            <a:lvl1pPr marL="0" indent="0" algn="ctr">
              <a:buFontTx/>
              <a:buNone/>
              <a:defRPr>
                <a:solidFill>
                  <a:schemeClr val="bg1"/>
                </a:solidFill>
              </a:defRPr>
            </a:lvl1pPr>
          </a:lstStyle>
          <a:p>
            <a:r>
              <a:rPr lang="en-US" altLang="zh-CN" smtClean="0"/>
              <a:t>Click to edit Master subtitle style</a:t>
            </a:r>
            <a:endParaRPr lang="en-US" altLang="zh-CN"/>
          </a:p>
        </p:txBody>
      </p:sp>
    </p:spTree>
    <p:extLst>
      <p:ext uri="{BB962C8B-B14F-4D97-AF65-F5344CB8AC3E}">
        <p14:creationId xmlns:p14="http://schemas.microsoft.com/office/powerpoint/2010/main" val="267594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4000500"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00200"/>
            <a:ext cx="4000500"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159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57238"/>
            <a:ext cx="9139238"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685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1430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338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202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143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143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2881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3144855"/>
            <a:ext cx="9144000" cy="670932"/>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3125420"/>
            <a:ext cx="9144000" cy="683055"/>
          </a:xfrm>
        </p:spPr>
        <p:txBody>
          <a:bodyPr>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0" y="4567425"/>
            <a:ext cx="9144000" cy="1062530"/>
          </a:xfrm>
        </p:spPr>
        <p:txBody>
          <a:bodyPr>
            <a:noAutofit/>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0" y="3144855"/>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3792927"/>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b="1"/>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6"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7"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170090" y="772675"/>
            <a:ext cx="8803819"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47450" y="1000360"/>
            <a:ext cx="8449100" cy="5309015"/>
          </a:xfrm>
        </p:spPr>
        <p:txBody>
          <a:bodyPr>
            <a:noAutofit/>
          </a:bodyPr>
          <a:lstStyle>
            <a:lvl1pPr>
              <a:spcBef>
                <a:spcPts val="0"/>
              </a:spcBef>
              <a:spcAft>
                <a:spcPts val="300"/>
              </a:spcAft>
              <a:defRPr b="1">
                <a:solidFill>
                  <a:schemeClr val="tx1"/>
                </a:solidFill>
              </a:defRPr>
            </a:lvl1pPr>
            <a:lvl2pPr>
              <a:spcBef>
                <a:spcPts val="0"/>
              </a:spcBef>
              <a:spcAft>
                <a:spcPts val="300"/>
              </a:spcAft>
              <a:defRPr>
                <a:solidFill>
                  <a:schemeClr val="tx1"/>
                </a:solidFill>
              </a:defRPr>
            </a:lvl2pPr>
            <a:lvl3pPr>
              <a:spcBef>
                <a:spcPts val="0"/>
              </a:spcBef>
              <a:spcAft>
                <a:spcPts val="300"/>
              </a:spcAft>
              <a:defRPr>
                <a:solidFill>
                  <a:schemeClr val="tx1"/>
                </a:solidFill>
              </a:defRPr>
            </a:lvl3pPr>
            <a:lvl4pPr>
              <a:spcBef>
                <a:spcPts val="0"/>
              </a:spcBef>
              <a:spcAft>
                <a:spcPts val="300"/>
              </a:spcAft>
              <a:defRPr>
                <a:solidFill>
                  <a:schemeClr val="tx1"/>
                </a:solidFill>
              </a:defRPr>
            </a:lvl4pPr>
            <a:lvl5pPr>
              <a:spcBef>
                <a:spcPts val="0"/>
              </a:spcBef>
              <a:spcAft>
                <a:spcPts val="300"/>
              </a:spcAf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
        <p:nvSpPr>
          <p:cNvPr id="7" name="Rectangle 6"/>
          <p:cNvSpPr/>
          <p:nvPr userDrawn="1"/>
        </p:nvSpPr>
        <p:spPr>
          <a:xfrm>
            <a:off x="170090" y="772675"/>
            <a:ext cx="8803819"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descr="slbgrnd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7"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k1.jpg"/>
          <p:cNvPicPr>
            <a:picLocks noChangeAspect="1"/>
          </p:cNvPicPr>
          <p:nvPr userDrawn="1"/>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0" y="0"/>
            <a:ext cx="9144000" cy="76470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chemeClr val="bg1"/>
                </a:solidFill>
              </a:rPr>
              <a:pPr algn="r"/>
              <a:t>‹#›</a:t>
            </a:fld>
            <a:endParaRPr lang="en-US" altLang="zh-CN"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78" r:id="rId1"/>
    <p:sldLayoutId id="2147483649" r:id="rId2"/>
    <p:sldLayoutId id="2147483650" r:id="rId3"/>
    <p:sldLayoutId id="2147483657" r:id="rId4"/>
    <p:sldLayoutId id="2147483659" r:id="rId5"/>
    <p:sldLayoutId id="2147483660" r:id="rId6"/>
    <p:sldLayoutId id="2147483654" r:id="rId7"/>
    <p:sldLayoutId id="2147483656" r:id="rId8"/>
    <p:sldLayoutId id="2147483655" r:id="rId9"/>
    <p:sldLayoutId id="2147483779" r:id="rId10"/>
    <p:sldLayoutId id="2147483780" r:id="rId11"/>
    <p:sldLayoutId id="2147483781" r:id="rId12"/>
    <p:sldLayoutId id="2147483782" r:id="rId13"/>
    <p:sldLayoutId id="2147483783" r:id="rId14"/>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9.jpeg"/><Relationship Id="rId4" Type="http://schemas.openxmlformats.org/officeDocument/2006/relationships/image" Target="../media/image25.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5.png"/><Relationship Id="rId18" Type="http://schemas.openxmlformats.org/officeDocument/2006/relationships/image" Target="../media/image19.jpeg"/><Relationship Id="rId3" Type="http://schemas.openxmlformats.org/officeDocument/2006/relationships/image" Target="../media/image29.png"/><Relationship Id="rId7" Type="http://schemas.openxmlformats.org/officeDocument/2006/relationships/image" Target="../media/image28.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6.xml"/><Relationship Id="rId16"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26.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3.png"/><Relationship Id="rId1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19.jpeg"/><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26.pn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29.pn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8.xml"/><Relationship Id="rId16" Type="http://schemas.openxmlformats.org/officeDocument/2006/relationships/image" Target="../media/image63.png"/><Relationship Id="rId20"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85.jpeg"/></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subTitle" idx="1"/>
          </p:nvPr>
        </p:nvSpPr>
        <p:spPr/>
        <p:txBody>
          <a:bodyPr/>
          <a:lstStyle/>
          <a:p>
            <a:r>
              <a:rPr lang="en-US" altLang="en-US" sz="2400" dirty="0" smtClean="0"/>
              <a:t>An Overview of MEF 6.1, 6.1.1, </a:t>
            </a:r>
            <a:r>
              <a:rPr lang="en-US" altLang="en-US" sz="2400" dirty="0" smtClean="0"/>
              <a:t>10.3</a:t>
            </a:r>
            <a:endParaRPr lang="en-US" altLang="en-US" sz="2400" dirty="0" smtClean="0"/>
          </a:p>
          <a:p>
            <a:r>
              <a:rPr lang="en-US" altLang="en-US" sz="2400" dirty="0" smtClean="0"/>
              <a:t>Carrier Ethernet Definitions and Attributes</a:t>
            </a:r>
          </a:p>
          <a:p>
            <a:endParaRPr lang="en-US" altLang="en-US" dirty="0" smtClean="0"/>
          </a:p>
          <a:p>
            <a:r>
              <a:rPr lang="en-US" altLang="en-US" sz="1400" dirty="0" smtClean="0"/>
              <a:t>November 2013</a:t>
            </a:r>
            <a:endParaRPr lang="en-US" altLang="en-US" sz="1400" dirty="0" smtClean="0"/>
          </a:p>
        </p:txBody>
      </p:sp>
      <p:sp>
        <p:nvSpPr>
          <p:cNvPr id="7170" name="Text Box 7"/>
          <p:cNvSpPr>
            <a:spLocks noGrp="1" noChangeArrowheads="1"/>
          </p:cNvSpPr>
          <p:nvPr>
            <p:ph type="ctrTitle"/>
          </p:nvPr>
        </p:nvSpPr>
        <p:spPr/>
        <p:txBody>
          <a:bodyPr/>
          <a:lstStyle/>
          <a:p>
            <a:r>
              <a:rPr lang="en-US" altLang="en-US" dirty="0" smtClean="0"/>
              <a:t>Introducing the </a:t>
            </a:r>
            <a:br>
              <a:rPr lang="en-US" altLang="en-US" dirty="0" smtClean="0"/>
            </a:br>
            <a:r>
              <a:rPr lang="en-US" altLang="en-US" dirty="0" smtClean="0"/>
              <a:t>Specifications of the MEF</a:t>
            </a:r>
          </a:p>
        </p:txBody>
      </p:sp>
    </p:spTree>
    <p:extLst>
      <p:ext uri="{BB962C8B-B14F-4D97-AF65-F5344CB8AC3E}">
        <p14:creationId xmlns:p14="http://schemas.microsoft.com/office/powerpoint/2010/main" val="312003353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Changes from Services Attributes Phase 2</a:t>
            </a:r>
            <a:endParaRPr lang="en-US" dirty="0"/>
          </a:p>
        </p:txBody>
      </p:sp>
      <p:sp>
        <p:nvSpPr>
          <p:cNvPr id="5" name="Content Placeholder 4"/>
          <p:cNvSpPr>
            <a:spLocks noGrp="1"/>
          </p:cNvSpPr>
          <p:nvPr>
            <p:ph idx="1"/>
          </p:nvPr>
        </p:nvSpPr>
        <p:spPr>
          <a:xfrm>
            <a:off x="321880" y="776310"/>
            <a:ext cx="8449100" cy="5309015"/>
          </a:xfrm>
        </p:spPr>
        <p:txBody>
          <a:bodyPr>
            <a:noAutofit/>
          </a:bodyPr>
          <a:lstStyle/>
          <a:p>
            <a:pPr marL="0" lvl="0" indent="0">
              <a:buNone/>
            </a:pPr>
            <a:r>
              <a:rPr lang="en-US" sz="1400" b="1" dirty="0" smtClean="0"/>
              <a:t>NEW for MEF 10.3</a:t>
            </a:r>
          </a:p>
          <a:p>
            <a:pPr marL="117475" lvl="0" indent="-117475"/>
            <a:r>
              <a:rPr lang="en-US" sz="1400" dirty="0" smtClean="0"/>
              <a:t>Behavior </a:t>
            </a:r>
            <a:r>
              <a:rPr lang="en-US" sz="1400" dirty="0"/>
              <a:t>for Service Frames with TPID = 0x88e7 (I-tagged frames in IEEE </a:t>
            </a:r>
            <a:r>
              <a:rPr lang="en-US" sz="1400" dirty="0" err="1"/>
              <a:t>Std</a:t>
            </a:r>
            <a:r>
              <a:rPr lang="en-US" sz="1400" dirty="0"/>
              <a:t> 802.1Q – 2011 [2]) is specified (behavior for Service Frames with TPID = 0x88a8 is beyond the scope of this document),</a:t>
            </a:r>
          </a:p>
          <a:p>
            <a:pPr marL="117475" lvl="0" indent="-117475"/>
            <a:r>
              <a:rPr lang="en-US" sz="1400" dirty="0"/>
              <a:t>SOAM Service Frame (Section 8.5.1.2),</a:t>
            </a:r>
          </a:p>
          <a:p>
            <a:pPr marL="117475" lvl="0" indent="-117475"/>
            <a:r>
              <a:rPr lang="en-US" sz="1400" dirty="0"/>
              <a:t>One-way Group Availability Performance for an EVC: A characterization of availability of sets of ordered UNI pairs associated by an EVC (Section 8.8.6),</a:t>
            </a:r>
          </a:p>
          <a:p>
            <a:pPr marL="117475" lvl="0" indent="-117475"/>
            <a:r>
              <a:rPr lang="en-US" sz="1400" dirty="0"/>
              <a:t>Synchronous Mode Service Attribute: Support of Synchronous Ethernet at the UNI (Section 9.3),</a:t>
            </a:r>
          </a:p>
          <a:p>
            <a:pPr marL="117475" lvl="0" indent="-117475"/>
            <a:r>
              <a:rPr lang="en-US" sz="1400" dirty="0"/>
              <a:t>Number of Links Service Attribute: The number of links supporting the UNI (Section 9.4),</a:t>
            </a:r>
          </a:p>
          <a:p>
            <a:pPr marL="117475" lvl="0" indent="-117475"/>
            <a:r>
              <a:rPr lang="en-US" sz="1400" dirty="0"/>
              <a:t>UNI Resiliency Service Attribute: Support of Link Aggregation when there are two links supporting the UNI (Section 9.5),</a:t>
            </a:r>
          </a:p>
          <a:p>
            <a:pPr marL="117475" lvl="0" indent="-117475"/>
            <a:r>
              <a:rPr lang="en-US" sz="1400" dirty="0"/>
              <a:t>Link OAM Service Attribute: Support of Link OAM at the UNI (Section 9.16),</a:t>
            </a:r>
          </a:p>
          <a:p>
            <a:pPr marL="117475" lvl="0" indent="-117475"/>
            <a:r>
              <a:rPr lang="en-US" sz="1400" dirty="0"/>
              <a:t>UNI MEG Service Attribute: Support of the UNI Maintenance Entity Group at the UNI (Section 9.17),</a:t>
            </a:r>
          </a:p>
          <a:p>
            <a:pPr marL="117475" lvl="0" indent="-117475"/>
            <a:r>
              <a:rPr lang="en-US" sz="1400" dirty="0"/>
              <a:t>E-LMI Service Attribute: Support of Ethernet Local Management Interface at the UNI (Section 9.18),</a:t>
            </a:r>
          </a:p>
          <a:p>
            <a:pPr marL="117475" lvl="0" indent="-117475"/>
            <a:r>
              <a:rPr lang="en-US" sz="1400" dirty="0"/>
              <a:t>Color Identifier Service Attribute: The mechanism for indicating the color of Service Frames for an EVC at a UNI (Section 10.3),</a:t>
            </a:r>
          </a:p>
          <a:p>
            <a:pPr marL="117475" lvl="0" indent="-117475"/>
            <a:r>
              <a:rPr lang="en-US" sz="1400" dirty="0"/>
              <a:t>Source MAC Address Limit Service Attribute: A limit on the number of source MAC addresses that can be used for an EVC at a UNI (Section 10.9),</a:t>
            </a:r>
          </a:p>
          <a:p>
            <a:pPr marL="117475" lvl="0" indent="-117475"/>
            <a:r>
              <a:rPr lang="en-US" sz="1400" dirty="0"/>
              <a:t>Test MEG Service Attribute: Support of the Test Maintenance Entity Group for an EVC at a UNI (Section 10.10),</a:t>
            </a:r>
          </a:p>
          <a:p>
            <a:pPr marL="117475" lvl="0" indent="-117475"/>
            <a:r>
              <a:rPr lang="en-US" sz="1400" dirty="0"/>
              <a:t>Subscriber MEG MIP Attribute: Support of the Subscriber Maintenance Entity Group, Maintenance Intermediate Point for an EVC at a UNI (Section 10.11),</a:t>
            </a:r>
          </a:p>
          <a:p>
            <a:pPr marL="117475" lvl="0" indent="-117475"/>
            <a:r>
              <a:rPr lang="en-US" sz="1400" dirty="0"/>
              <a:t>One-way Multiple EVC Group Availability Performance: A characterization of availability of sets of ordered UNI pairs associated by more than one EVC (Section 11.1), and</a:t>
            </a:r>
          </a:p>
          <a:p>
            <a:pPr marL="117475" lvl="0" indent="-117475"/>
            <a:r>
              <a:rPr lang="en-US" sz="1400" dirty="0"/>
              <a:t>New Bandwidth Profile Algorithm: A backward compatible generalization of the Bandwidth Profile algorithm in MEF 10.2 that allows token sharing among Bandwidth Profile Flows (Section 12</a:t>
            </a:r>
            <a:r>
              <a:rPr lang="en-US" sz="1400" dirty="0" smtClean="0"/>
              <a:t>).</a:t>
            </a:r>
            <a:endParaRPr lang="en-US" sz="1400" dirty="0"/>
          </a:p>
        </p:txBody>
      </p:sp>
    </p:spTree>
    <p:extLst>
      <p:ext uri="{BB962C8B-B14F-4D97-AF65-F5344CB8AC3E}">
        <p14:creationId xmlns:p14="http://schemas.microsoft.com/office/powerpoint/2010/main" val="83971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p:spPr>
        <p:txBody>
          <a:bodyPr/>
          <a:lstStyle/>
          <a:p>
            <a:pPr marL="346075" indent="-346075" eaLnBrk="1" hangingPunct="1"/>
            <a:r>
              <a:rPr lang="en-US" altLang="en-US" sz="2800" dirty="0" smtClean="0"/>
              <a:t>	Key Carrier Ethernet Definitions and Concepts</a:t>
            </a:r>
          </a:p>
        </p:txBody>
      </p:sp>
      <p:sp>
        <p:nvSpPr>
          <p:cNvPr id="12291" name="Rectangle 3"/>
          <p:cNvSpPr>
            <a:spLocks noGrp="1" noChangeArrowheads="1"/>
          </p:cNvSpPr>
          <p:nvPr>
            <p:ph idx="1"/>
          </p:nvPr>
        </p:nvSpPr>
        <p:spPr>
          <a:xfrm>
            <a:off x="457200" y="990600"/>
            <a:ext cx="8458200" cy="2514600"/>
          </a:xfrm>
        </p:spPr>
        <p:txBody>
          <a:bodyPr/>
          <a:lstStyle/>
          <a:p>
            <a:pPr marL="0" indent="0" eaLnBrk="1" hangingPunct="1">
              <a:buFontTx/>
              <a:buNone/>
            </a:pPr>
            <a:r>
              <a:rPr lang="en-US" altLang="en-US" dirty="0" smtClean="0"/>
              <a:t>Provides foundational definitions and concepts for Metro Ethernet Services, service attributes and parameter requirements and as well as traffic classification, traffic profiles and related recommendations to deliver Carrier Ethernet Services.</a:t>
            </a:r>
          </a:p>
        </p:txBody>
      </p:sp>
      <p:pic>
        <p:nvPicPr>
          <p:cNvPr id="12292" name="Picture 4" descr="ceword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17180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2"/>
          <p:cNvSpPr>
            <a:spLocks noChangeArrowheads="1"/>
          </p:cNvSpPr>
          <p:nvPr/>
        </p:nvSpPr>
        <p:spPr bwMode="auto">
          <a:xfrm>
            <a:off x="457200" y="3657905"/>
            <a:ext cx="8153400" cy="457200"/>
          </a:xfrm>
          <a:prstGeom prst="rect">
            <a:avLst/>
          </a:prstGeom>
          <a:gradFill rotWithShape="1">
            <a:gsLst>
              <a:gs pos="0">
                <a:schemeClr val="bg1"/>
              </a:gs>
              <a:gs pos="100000">
                <a:srgbClr val="AFCFD9"/>
              </a:gs>
            </a:gsLst>
            <a:lin ang="0" scaled="1"/>
          </a:gradFill>
          <a:ln w="9525" algn="ctr">
            <a:solidFill>
              <a:srgbClr val="4A4A4A"/>
            </a:solidFill>
            <a:miter lim="800000"/>
            <a:headEnd/>
            <a:tailEnd/>
          </a:ln>
        </p:spPr>
        <p:txBody>
          <a:bodyPr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14338" name="Rectangle 5"/>
          <p:cNvSpPr>
            <a:spLocks noGrp="1" noChangeArrowheads="1"/>
          </p:cNvSpPr>
          <p:nvPr>
            <p:ph type="title"/>
          </p:nvPr>
        </p:nvSpPr>
        <p:spPr>
          <a:xfrm>
            <a:off x="0" y="0"/>
            <a:ext cx="9144000" cy="685800"/>
          </a:xfrm>
        </p:spPr>
        <p:txBody>
          <a:bodyPr>
            <a:normAutofit fontScale="90000"/>
          </a:bodyPr>
          <a:lstStyle/>
          <a:p>
            <a:pPr marL="344488" indent="-344488"/>
            <a:r>
              <a:rPr lang="en-US" altLang="en-US" dirty="0" smtClean="0"/>
              <a:t>	MEF Specification Overview</a:t>
            </a:r>
          </a:p>
        </p:txBody>
      </p:sp>
      <p:sp>
        <p:nvSpPr>
          <p:cNvPr id="14340" name="Rectangle 15"/>
          <p:cNvSpPr>
            <a:spLocks noChangeArrowheads="1"/>
          </p:cNvSpPr>
          <p:nvPr/>
        </p:nvSpPr>
        <p:spPr bwMode="auto">
          <a:xfrm>
            <a:off x="457200" y="4114190"/>
            <a:ext cx="1447800" cy="756815"/>
          </a:xfrm>
          <a:prstGeom prst="rect">
            <a:avLst/>
          </a:prstGeom>
          <a:solidFill>
            <a:srgbClr val="FFFFFF"/>
          </a:solidFill>
          <a:ln w="9525" algn="ctr">
            <a:solidFill>
              <a:srgbClr val="000066"/>
            </a:solidFill>
            <a:miter lim="800000"/>
            <a:headEnd/>
            <a:tailEnd type="none" w="sm" len="sm"/>
          </a:ln>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dirty="0">
                <a:solidFill>
                  <a:srgbClr val="000000"/>
                </a:solidFill>
              </a:rPr>
              <a:t>Purpose</a:t>
            </a:r>
            <a:endParaRPr lang="en-US" altLang="en-US" b="1" dirty="0"/>
          </a:p>
        </p:txBody>
      </p:sp>
      <p:sp>
        <p:nvSpPr>
          <p:cNvPr id="14341" name="Rectangle 16"/>
          <p:cNvSpPr>
            <a:spLocks noChangeArrowheads="1"/>
          </p:cNvSpPr>
          <p:nvPr/>
        </p:nvSpPr>
        <p:spPr bwMode="auto">
          <a:xfrm>
            <a:off x="1905000" y="4114191"/>
            <a:ext cx="6705600" cy="756814"/>
          </a:xfrm>
          <a:prstGeom prst="rect">
            <a:avLst/>
          </a:prstGeom>
          <a:solidFill>
            <a:srgbClr val="FFFFFF"/>
          </a:solidFill>
          <a:ln w="9525" algn="ctr">
            <a:solidFill>
              <a:srgbClr val="000066"/>
            </a:solidFill>
            <a:miter lim="800000"/>
            <a:headEnd/>
            <a:tailEnd type="none" w="sm" len="sm"/>
          </a:ln>
        </p:spPr>
        <p:txBody>
          <a:bodyPr rIns="0"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dirty="0">
                <a:solidFill>
                  <a:srgbClr val="000000"/>
                </a:solidFill>
              </a:rPr>
              <a:t>Defines the service attributes and parameters required to offer the services defined in MEF 6.1. Updated from Original MEF 10 and </a:t>
            </a:r>
            <a:r>
              <a:rPr lang="en-US" altLang="en-US" dirty="0" smtClean="0">
                <a:solidFill>
                  <a:srgbClr val="000000"/>
                </a:solidFill>
              </a:rPr>
              <a:t>10.1, 10.2, </a:t>
            </a:r>
            <a:r>
              <a:rPr lang="en-US" altLang="en-US" dirty="0" err="1" smtClean="0">
                <a:solidFill>
                  <a:srgbClr val="000000"/>
                </a:solidFill>
              </a:rPr>
              <a:t>etc</a:t>
            </a:r>
            <a:endParaRPr lang="en-US" altLang="en-US" dirty="0">
              <a:solidFill>
                <a:srgbClr val="000000"/>
              </a:solidFill>
            </a:endParaRPr>
          </a:p>
        </p:txBody>
      </p:sp>
      <p:sp>
        <p:nvSpPr>
          <p:cNvPr id="14344" name="Rectangle 19"/>
          <p:cNvSpPr>
            <a:spLocks noChangeArrowheads="1"/>
          </p:cNvSpPr>
          <p:nvPr/>
        </p:nvSpPr>
        <p:spPr bwMode="auto">
          <a:xfrm>
            <a:off x="1905000" y="3657905"/>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sm" len="sm"/>
              </a14:hiddenLine>
            </a:ext>
          </a:extLst>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dirty="0">
                <a:solidFill>
                  <a:srgbClr val="4A4A4A"/>
                </a:solidFill>
              </a:rPr>
              <a:t>Ethernet Services Attributes Phase </a:t>
            </a:r>
            <a:r>
              <a:rPr lang="en-US" altLang="en-US" b="1" dirty="0" smtClean="0">
                <a:solidFill>
                  <a:srgbClr val="4A4A4A"/>
                </a:solidFill>
              </a:rPr>
              <a:t>3 </a:t>
            </a:r>
            <a:endParaRPr lang="en-US" altLang="en-US" b="1" dirty="0">
              <a:solidFill>
                <a:srgbClr val="4A4A4A"/>
              </a:solidFill>
            </a:endParaRPr>
          </a:p>
        </p:txBody>
      </p:sp>
      <p:sp>
        <p:nvSpPr>
          <p:cNvPr id="14345" name="Rectangle 20"/>
          <p:cNvSpPr>
            <a:spLocks noChangeArrowheads="1"/>
          </p:cNvSpPr>
          <p:nvPr/>
        </p:nvSpPr>
        <p:spPr bwMode="auto">
          <a:xfrm>
            <a:off x="457200" y="3807255"/>
            <a:ext cx="1371600" cy="304800"/>
          </a:xfrm>
          <a:prstGeom prst="rect">
            <a:avLst/>
          </a:prstGeom>
          <a:noFill/>
          <a:ln>
            <a:noFill/>
          </a:ln>
          <a:effectLst>
            <a:outerShdw dist="1796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sm" len="sm"/>
              </a14:hiddenLine>
            </a:ext>
          </a:extLst>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2000" b="1" dirty="0">
                <a:solidFill>
                  <a:srgbClr val="000000"/>
                </a:solidFill>
              </a:rPr>
              <a:t>MEF </a:t>
            </a:r>
            <a:r>
              <a:rPr lang="en-US" altLang="en-US" sz="2000" b="1" dirty="0" smtClean="0">
                <a:solidFill>
                  <a:srgbClr val="000000"/>
                </a:solidFill>
              </a:rPr>
              <a:t>10.3</a:t>
            </a:r>
            <a:endParaRPr lang="en-US" altLang="en-US" sz="2000" b="1" dirty="0">
              <a:solidFill>
                <a:srgbClr val="000000"/>
              </a:solidFill>
            </a:endParaRPr>
          </a:p>
        </p:txBody>
      </p:sp>
      <p:sp>
        <p:nvSpPr>
          <p:cNvPr id="14346" name="Rectangle 23"/>
          <p:cNvSpPr>
            <a:spLocks noChangeArrowheads="1"/>
          </p:cNvSpPr>
          <p:nvPr/>
        </p:nvSpPr>
        <p:spPr bwMode="auto">
          <a:xfrm>
            <a:off x="457200" y="1219505"/>
            <a:ext cx="8153400" cy="457200"/>
          </a:xfrm>
          <a:prstGeom prst="rect">
            <a:avLst/>
          </a:prstGeom>
          <a:gradFill rotWithShape="1">
            <a:gsLst>
              <a:gs pos="0">
                <a:schemeClr val="bg1"/>
              </a:gs>
              <a:gs pos="100000">
                <a:srgbClr val="AFCFD9"/>
              </a:gs>
            </a:gsLst>
            <a:lin ang="0" scaled="1"/>
          </a:gradFill>
          <a:ln w="9525" algn="ctr">
            <a:solidFill>
              <a:srgbClr val="4A4A4A"/>
            </a:solidFill>
            <a:miter lim="800000"/>
            <a:headEnd/>
            <a:tailEnd/>
          </a:ln>
        </p:spPr>
        <p:txBody>
          <a:bodyPr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dirty="0"/>
          </a:p>
        </p:txBody>
      </p:sp>
      <p:sp>
        <p:nvSpPr>
          <p:cNvPr id="14347" name="Rectangle 26"/>
          <p:cNvSpPr>
            <a:spLocks noChangeArrowheads="1"/>
          </p:cNvSpPr>
          <p:nvPr/>
        </p:nvSpPr>
        <p:spPr bwMode="auto">
          <a:xfrm>
            <a:off x="457200" y="1676705"/>
            <a:ext cx="1447800" cy="762000"/>
          </a:xfrm>
          <a:prstGeom prst="rect">
            <a:avLst/>
          </a:prstGeom>
          <a:solidFill>
            <a:srgbClr val="FFFFFF"/>
          </a:solidFill>
          <a:ln w="9525" algn="ctr">
            <a:solidFill>
              <a:srgbClr val="000066"/>
            </a:solidFill>
            <a:miter lim="800000"/>
            <a:headEnd/>
            <a:tailEnd type="none" w="sm" len="sm"/>
          </a:ln>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dirty="0">
                <a:solidFill>
                  <a:srgbClr val="000000"/>
                </a:solidFill>
              </a:rPr>
              <a:t>Purpose</a:t>
            </a:r>
            <a:endParaRPr lang="en-US" altLang="en-US" b="1" dirty="0"/>
          </a:p>
        </p:txBody>
      </p:sp>
      <p:sp>
        <p:nvSpPr>
          <p:cNvPr id="14348" name="Rectangle 27"/>
          <p:cNvSpPr>
            <a:spLocks noChangeArrowheads="1"/>
          </p:cNvSpPr>
          <p:nvPr/>
        </p:nvSpPr>
        <p:spPr bwMode="auto">
          <a:xfrm>
            <a:off x="1905000" y="1676705"/>
            <a:ext cx="6705600" cy="762000"/>
          </a:xfrm>
          <a:prstGeom prst="rect">
            <a:avLst/>
          </a:prstGeom>
          <a:solidFill>
            <a:srgbClr val="FFFFFF"/>
          </a:solidFill>
          <a:ln w="9525" algn="ctr">
            <a:solidFill>
              <a:srgbClr val="000066"/>
            </a:solidFill>
            <a:miter lim="800000"/>
            <a:headEnd/>
            <a:tailEnd type="none" w="sm" len="sm"/>
          </a:ln>
        </p:spPr>
        <p:txBody>
          <a:bodyPr rIns="0"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dirty="0">
                <a:solidFill>
                  <a:srgbClr val="000000"/>
                </a:solidFill>
              </a:rPr>
              <a:t>Defined Service types (E-Line, E-</a:t>
            </a:r>
            <a:r>
              <a:rPr lang="en-US" altLang="en-US" dirty="0" err="1">
                <a:solidFill>
                  <a:srgbClr val="000000"/>
                </a:solidFill>
              </a:rPr>
              <a:t>Lan</a:t>
            </a:r>
            <a:r>
              <a:rPr lang="en-US" altLang="en-US" dirty="0">
                <a:solidFill>
                  <a:srgbClr val="000000"/>
                </a:solidFill>
              </a:rPr>
              <a:t>, E-Tree) and standardizes few services based </a:t>
            </a:r>
            <a:r>
              <a:rPr lang="en-US" altLang="en-US" dirty="0" err="1">
                <a:solidFill>
                  <a:srgbClr val="000000"/>
                </a:solidFill>
              </a:rPr>
              <a:t>onthe</a:t>
            </a:r>
            <a:r>
              <a:rPr lang="en-US" altLang="en-US" dirty="0">
                <a:solidFill>
                  <a:srgbClr val="000000"/>
                </a:solidFill>
              </a:rPr>
              <a:t> the Service Types (EPL, EVPL, EP-LAN, EVP-LAN, EP-TREE, EVP-TREE)"</a:t>
            </a:r>
            <a:endParaRPr lang="en-US" altLang="en-US" dirty="0"/>
          </a:p>
        </p:txBody>
      </p:sp>
      <p:sp>
        <p:nvSpPr>
          <p:cNvPr id="14349" name="Rectangle 28"/>
          <p:cNvSpPr>
            <a:spLocks noChangeArrowheads="1"/>
          </p:cNvSpPr>
          <p:nvPr/>
        </p:nvSpPr>
        <p:spPr bwMode="auto">
          <a:xfrm>
            <a:off x="457200" y="1219505"/>
            <a:ext cx="1371600" cy="457200"/>
          </a:xfrm>
          <a:prstGeom prst="rect">
            <a:avLst/>
          </a:prstGeom>
          <a:noFill/>
          <a:ln>
            <a:noFill/>
          </a:ln>
          <a:effectLst>
            <a:outerShdw dist="1796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sm" len="sm"/>
              </a14:hiddenLine>
            </a:ext>
          </a:extLst>
        </p:spPr>
        <p:txBody>
          <a:bodyPr lIns="0" rIns="0" anchor="ctr" anchorCtr="1"/>
          <a:lstStyle>
            <a:lvl1pPr marL="115888"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2000" b="1">
                <a:solidFill>
                  <a:srgbClr val="000000"/>
                </a:solidFill>
              </a:rPr>
              <a:t>MEF 6.1</a:t>
            </a:r>
          </a:p>
        </p:txBody>
      </p:sp>
      <p:sp>
        <p:nvSpPr>
          <p:cNvPr id="14350" name="Rectangle 29"/>
          <p:cNvSpPr>
            <a:spLocks noChangeArrowheads="1"/>
          </p:cNvSpPr>
          <p:nvPr/>
        </p:nvSpPr>
        <p:spPr bwMode="auto">
          <a:xfrm>
            <a:off x="1905000" y="12195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sm" len="sm"/>
              </a14:hiddenLine>
            </a:ext>
          </a:extLst>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4A4A4A"/>
                </a:solidFill>
              </a:rPr>
              <a:t>Metro Ethernet Services Definitions Phase 2 </a:t>
            </a:r>
          </a:p>
        </p:txBody>
      </p:sp>
      <p:sp>
        <p:nvSpPr>
          <p:cNvPr id="14351" name="Rectangle 30"/>
          <p:cNvSpPr>
            <a:spLocks noChangeArrowheads="1"/>
          </p:cNvSpPr>
          <p:nvPr/>
        </p:nvSpPr>
        <p:spPr bwMode="auto">
          <a:xfrm>
            <a:off x="457200" y="1219505"/>
            <a:ext cx="8153400" cy="1219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14355" name="Rectangle 21"/>
          <p:cNvSpPr>
            <a:spLocks noChangeArrowheads="1"/>
          </p:cNvSpPr>
          <p:nvPr/>
        </p:nvSpPr>
        <p:spPr bwMode="auto">
          <a:xfrm>
            <a:off x="457200" y="3657905"/>
            <a:ext cx="8153400" cy="1213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14359" name="Rectangle 23"/>
          <p:cNvSpPr>
            <a:spLocks noChangeArrowheads="1"/>
          </p:cNvSpPr>
          <p:nvPr/>
        </p:nvSpPr>
        <p:spPr bwMode="auto">
          <a:xfrm>
            <a:off x="457200" y="2438705"/>
            <a:ext cx="8153400" cy="457200"/>
          </a:xfrm>
          <a:prstGeom prst="rect">
            <a:avLst/>
          </a:prstGeom>
          <a:gradFill rotWithShape="1">
            <a:gsLst>
              <a:gs pos="0">
                <a:schemeClr val="bg1"/>
              </a:gs>
              <a:gs pos="100000">
                <a:srgbClr val="AFCFD9"/>
              </a:gs>
            </a:gsLst>
            <a:lin ang="0" scaled="1"/>
          </a:gradFill>
          <a:ln w="9525" algn="ctr">
            <a:solidFill>
              <a:srgbClr val="4A4A4A"/>
            </a:solidFill>
            <a:miter lim="800000"/>
            <a:headEnd/>
            <a:tailEnd/>
          </a:ln>
        </p:spPr>
        <p:txBody>
          <a:bodyPr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solidFill>
                <a:srgbClr val="FF0000"/>
              </a:solidFill>
            </a:endParaRPr>
          </a:p>
        </p:txBody>
      </p:sp>
      <p:sp>
        <p:nvSpPr>
          <p:cNvPr id="14360" name="Rectangle 26"/>
          <p:cNvSpPr>
            <a:spLocks noChangeArrowheads="1"/>
          </p:cNvSpPr>
          <p:nvPr/>
        </p:nvSpPr>
        <p:spPr bwMode="auto">
          <a:xfrm>
            <a:off x="457200" y="2895905"/>
            <a:ext cx="1447800" cy="762000"/>
          </a:xfrm>
          <a:prstGeom prst="rect">
            <a:avLst/>
          </a:prstGeom>
          <a:solidFill>
            <a:srgbClr val="FFFFFF"/>
          </a:solidFill>
          <a:ln w="9525" algn="ctr">
            <a:solidFill>
              <a:srgbClr val="000066"/>
            </a:solidFill>
            <a:miter lim="800000"/>
            <a:headEnd/>
            <a:tailEnd type="none" w="sm" len="sm"/>
          </a:ln>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t>Purpose</a:t>
            </a:r>
          </a:p>
        </p:txBody>
      </p:sp>
      <p:sp>
        <p:nvSpPr>
          <p:cNvPr id="14361" name="Rectangle 27"/>
          <p:cNvSpPr>
            <a:spLocks noChangeArrowheads="1"/>
          </p:cNvSpPr>
          <p:nvPr/>
        </p:nvSpPr>
        <p:spPr bwMode="auto">
          <a:xfrm>
            <a:off x="1905000" y="2895905"/>
            <a:ext cx="6705600" cy="762000"/>
          </a:xfrm>
          <a:prstGeom prst="rect">
            <a:avLst/>
          </a:prstGeom>
          <a:solidFill>
            <a:srgbClr val="FFFFFF"/>
          </a:solidFill>
          <a:ln w="9525" algn="ctr">
            <a:solidFill>
              <a:srgbClr val="000066"/>
            </a:solidFill>
            <a:miter lim="800000"/>
            <a:headEnd/>
            <a:tailEnd type="none" w="sm" len="sm"/>
          </a:ln>
        </p:spPr>
        <p:txBody>
          <a:bodyPr rIns="0"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Aligns Layer 2 Control Protocol treatment at MEF compliant UNI to be consistent with IEEE specifications.</a:t>
            </a:r>
          </a:p>
        </p:txBody>
      </p:sp>
      <p:sp>
        <p:nvSpPr>
          <p:cNvPr id="14362" name="Rectangle 28"/>
          <p:cNvSpPr>
            <a:spLocks noChangeArrowheads="1"/>
          </p:cNvSpPr>
          <p:nvPr/>
        </p:nvSpPr>
        <p:spPr bwMode="auto">
          <a:xfrm>
            <a:off x="457200" y="2438705"/>
            <a:ext cx="1371600" cy="457200"/>
          </a:xfrm>
          <a:prstGeom prst="rect">
            <a:avLst/>
          </a:prstGeom>
          <a:noFill/>
          <a:ln>
            <a:noFill/>
          </a:ln>
          <a:effectLst>
            <a:outerShdw dist="1796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sm" len="sm"/>
              </a14:hiddenLine>
            </a:ext>
          </a:extLst>
        </p:spPr>
        <p:txBody>
          <a:bodyPr lIns="0" rIns="0" anchor="ctr" anchorCtr="1"/>
          <a:lstStyle>
            <a:lvl1pPr marL="115888"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2000" b="1"/>
              <a:t>MEF 6.1.1</a:t>
            </a:r>
          </a:p>
        </p:txBody>
      </p:sp>
      <p:sp>
        <p:nvSpPr>
          <p:cNvPr id="14363" name="Rectangle 29"/>
          <p:cNvSpPr>
            <a:spLocks noChangeArrowheads="1"/>
          </p:cNvSpPr>
          <p:nvPr/>
        </p:nvSpPr>
        <p:spPr bwMode="auto">
          <a:xfrm>
            <a:off x="1905000" y="24387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sm" len="sm"/>
              </a14:hiddenLine>
            </a:ext>
          </a:extLst>
        </p:spPr>
        <p:txBody>
          <a:bodyPr rIns="0" anchor="ct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t>Amendment to MEF 6.1: Layer 2 Control Protocol</a:t>
            </a:r>
          </a:p>
        </p:txBody>
      </p:sp>
      <p:sp>
        <p:nvSpPr>
          <p:cNvPr id="14364" name="Rectangle 30"/>
          <p:cNvSpPr>
            <a:spLocks noChangeArrowheads="1"/>
          </p:cNvSpPr>
          <p:nvPr/>
        </p:nvSpPr>
        <p:spPr bwMode="auto">
          <a:xfrm>
            <a:off x="457200" y="2438705"/>
            <a:ext cx="8153400" cy="1219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solidFill>
                <a:srgbClr val="FF0000"/>
              </a:solidFill>
            </a:endParaRPr>
          </a:p>
        </p:txBody>
      </p:sp>
    </p:spTree>
    <p:extLst>
      <p:ext uri="{BB962C8B-B14F-4D97-AF65-F5344CB8AC3E}">
        <p14:creationId xmlns:p14="http://schemas.microsoft.com/office/powerpoint/2010/main" val="185187794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t>Terminology, Concepts &amp; Relationship to other </a:t>
            </a:r>
            <a:r>
              <a:rPr lang="en-US" altLang="en-US" sz="3600" dirty="0" smtClean="0"/>
              <a:t>standards</a:t>
            </a:r>
            <a:endParaRPr lang="en-US" sz="3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134864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685800"/>
          </a:xfrm>
        </p:spPr>
        <p:txBody>
          <a:bodyPr>
            <a:normAutofit fontScale="90000"/>
          </a:bodyPr>
          <a:lstStyle/>
          <a:p>
            <a:pPr marL="344488" indent="-344488"/>
            <a:r>
              <a:rPr lang="en-US" altLang="en-US" smtClean="0"/>
              <a:t>	Terminology &amp; Concepts</a:t>
            </a:r>
          </a:p>
        </p:txBody>
      </p:sp>
      <p:sp>
        <p:nvSpPr>
          <p:cNvPr id="17411" name="Rectangle 3"/>
          <p:cNvSpPr>
            <a:spLocks noGrp="1" noChangeArrowheads="1"/>
          </p:cNvSpPr>
          <p:nvPr>
            <p:ph idx="1"/>
          </p:nvPr>
        </p:nvSpPr>
        <p:spPr>
          <a:xfrm>
            <a:off x="762000" y="1219200"/>
            <a:ext cx="7924800" cy="4419600"/>
          </a:xfrm>
        </p:spPr>
        <p:txBody>
          <a:bodyPr/>
          <a:lstStyle/>
          <a:p>
            <a:pPr>
              <a:defRPr/>
            </a:pPr>
            <a:r>
              <a:rPr lang="en-US" sz="3200" dirty="0" smtClean="0"/>
              <a:t>Services model and taxonomy</a:t>
            </a:r>
          </a:p>
          <a:p>
            <a:pPr>
              <a:defRPr/>
            </a:pPr>
            <a:r>
              <a:rPr lang="en-US" sz="3200" dirty="0" smtClean="0"/>
              <a:t>Services type definitions</a:t>
            </a:r>
          </a:p>
          <a:p>
            <a:pPr>
              <a:defRPr/>
            </a:pPr>
            <a:r>
              <a:rPr lang="en-US" sz="3200" dirty="0" smtClean="0"/>
              <a:t>Service attributes and parameters</a:t>
            </a:r>
          </a:p>
          <a:p>
            <a:pPr lvl="1">
              <a:defRPr/>
            </a:pPr>
            <a:r>
              <a:rPr lang="en-US" dirty="0" smtClean="0"/>
              <a:t>Per UNI</a:t>
            </a:r>
          </a:p>
          <a:p>
            <a:pPr lvl="1">
              <a:defRPr/>
            </a:pPr>
            <a:r>
              <a:rPr lang="en-US" dirty="0" smtClean="0"/>
              <a:t>EVC per UNI</a:t>
            </a:r>
          </a:p>
          <a:p>
            <a:pPr lvl="1">
              <a:defRPr/>
            </a:pPr>
            <a:r>
              <a:rPr lang="en-US" dirty="0" smtClean="0"/>
              <a:t>Per EVC</a:t>
            </a:r>
          </a:p>
          <a:p>
            <a:pPr marL="457200" lvl="1" indent="0">
              <a:buFontTx/>
              <a:buNone/>
              <a:defRPr/>
            </a:pPr>
            <a:endParaRPr lang="en-US" dirty="0"/>
          </a:p>
          <a:p>
            <a:pPr marL="457200" lvl="1" indent="0">
              <a:buFontTx/>
              <a:buNone/>
              <a:defRPr/>
            </a:pPr>
            <a:r>
              <a:rPr lang="en-US" sz="1800" dirty="0" smtClean="0"/>
              <a:t>* Refer to the MEF specification documents for details on all attributes.</a:t>
            </a:r>
          </a:p>
        </p:txBody>
      </p:sp>
    </p:spTree>
    <p:extLst>
      <p:ext uri="{BB962C8B-B14F-4D97-AF65-F5344CB8AC3E}">
        <p14:creationId xmlns:p14="http://schemas.microsoft.com/office/powerpoint/2010/main" val="9760327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effectLst>
            <a:outerShdw blurRad="50800" dist="38100" dir="2700000" algn="tl" rotWithShape="0">
              <a:prstClr val="black">
                <a:alpha val="40000"/>
              </a:prstClr>
            </a:outerShdw>
          </a:effectLst>
        </p:spPr>
        <p:txBody>
          <a:bodyPr vert="horz" lIns="91440" tIns="45720" rIns="91440" bIns="45720" rtlCol="0" anchor="ctr">
            <a:noAutofit/>
          </a:bodyPr>
          <a:lstStyle/>
          <a:p>
            <a:r>
              <a:rPr lang="en-US" altLang="zh-CN" sz="4000" dirty="0" smtClean="0">
                <a:ea typeface="SimSun" pitchFamily="2" charset="-122"/>
              </a:rPr>
              <a:t>Carrier Ethernet </a:t>
            </a:r>
            <a:r>
              <a:rPr lang="en-US" altLang="en-US" sz="4000" dirty="0"/>
              <a:t>Reference Diagram</a:t>
            </a:r>
            <a:endParaRPr lang="en-US" altLang="zh-CN" sz="4000" dirty="0" smtClean="0">
              <a:ea typeface="SimSun" pitchFamily="2" charset="-122"/>
            </a:endParaRPr>
          </a:p>
        </p:txBody>
      </p:sp>
      <p:sp>
        <p:nvSpPr>
          <p:cNvPr id="26647" name="Text Box 27"/>
          <p:cNvSpPr txBox="1">
            <a:spLocks noChangeArrowheads="1"/>
          </p:cNvSpPr>
          <p:nvPr/>
        </p:nvSpPr>
        <p:spPr bwMode="auto">
          <a:xfrm>
            <a:off x="594783" y="3732885"/>
            <a:ext cx="8303232" cy="2276850"/>
          </a:xfrm>
          <a:prstGeom prst="rect">
            <a:avLst/>
          </a:prstGeom>
          <a:noFill/>
          <a:ln w="9525">
            <a:noFill/>
            <a:miter lim="800000"/>
            <a:headEnd/>
            <a:tailEnd/>
          </a:ln>
        </p:spPr>
        <p:txBody>
          <a:bodyPr wrap="square">
            <a:noAutofit/>
          </a:bodyPr>
          <a:lstStyle/>
          <a:p>
            <a:pPr marL="804863" indent="-804863">
              <a:spcBef>
                <a:spcPct val="10000"/>
              </a:spcBef>
            </a:pPr>
            <a:r>
              <a:rPr lang="en-US" sz="2400" b="1" dirty="0">
                <a:solidFill>
                  <a:srgbClr val="002060"/>
                </a:solidFill>
              </a:rPr>
              <a:t>Key Carrier Ethernet Terminology</a:t>
            </a:r>
          </a:p>
          <a:p>
            <a:pPr marL="804863" indent="-804863">
              <a:spcBef>
                <a:spcPct val="10000"/>
              </a:spcBef>
            </a:pPr>
            <a:r>
              <a:rPr lang="en-US" sz="2000" b="1" dirty="0">
                <a:solidFill>
                  <a:prstClr val="black"/>
                </a:solidFill>
              </a:rPr>
              <a:t>EVC:	Ethernet Virtual Connection</a:t>
            </a:r>
          </a:p>
          <a:p>
            <a:pPr marL="804863" indent="-804863">
              <a:spcBef>
                <a:spcPct val="10000"/>
              </a:spcBef>
            </a:pPr>
            <a:r>
              <a:rPr lang="en-US" sz="2000" b="1" dirty="0">
                <a:solidFill>
                  <a:prstClr val="black"/>
                </a:solidFill>
              </a:rPr>
              <a:t>UNI:	User Network Interface: </a:t>
            </a:r>
            <a:r>
              <a:rPr lang="en-US" sz="2000" dirty="0">
                <a:solidFill>
                  <a:prstClr val="black"/>
                </a:solidFill>
              </a:rPr>
              <a:t>the physical demarcation point between the responsibility of the Service Provider and the responsibility of the Subscriber </a:t>
            </a:r>
          </a:p>
          <a:p>
            <a:pPr marL="804863" indent="-804863">
              <a:spcBef>
                <a:spcPct val="10000"/>
              </a:spcBef>
            </a:pPr>
            <a:r>
              <a:rPr lang="en-US" sz="2000" b="1" dirty="0" smtClean="0">
                <a:solidFill>
                  <a:prstClr val="black"/>
                </a:solidFill>
              </a:rPr>
              <a:t>CE</a:t>
            </a:r>
            <a:r>
              <a:rPr lang="en-US" sz="2000" b="1" dirty="0">
                <a:solidFill>
                  <a:prstClr val="black"/>
                </a:solidFill>
              </a:rPr>
              <a:t>:</a:t>
            </a:r>
            <a:r>
              <a:rPr lang="en-US" sz="2000" dirty="0" smtClean="0">
                <a:solidFill>
                  <a:prstClr val="black"/>
                </a:solidFill>
              </a:rPr>
              <a:t>	Customer Edge</a:t>
            </a:r>
            <a:endParaRPr lang="en-US" sz="2000" dirty="0">
              <a:solidFill>
                <a:prstClr val="black"/>
              </a:solidFill>
            </a:endParaRPr>
          </a:p>
          <a:p>
            <a:pPr marL="804863" indent="-804863">
              <a:spcBef>
                <a:spcPct val="10000"/>
              </a:spcBef>
            </a:pPr>
            <a:endParaRPr lang="en-US" sz="2000" dirty="0">
              <a:solidFill>
                <a:prstClr val="black"/>
              </a:solidFill>
            </a:endParaRPr>
          </a:p>
        </p:txBody>
      </p:sp>
      <p:cxnSp>
        <p:nvCxnSpPr>
          <p:cNvPr id="41" name="Straight Connector 40"/>
          <p:cNvCxnSpPr/>
          <p:nvPr/>
        </p:nvCxnSpPr>
        <p:spPr>
          <a:xfrm rot="5400000">
            <a:off x="10439400" y="762000"/>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6629" name="Picture 5" descr="cloud2"/>
          <p:cNvPicPr>
            <a:picLocks noChangeAspect="1" noChangeArrowheads="1"/>
          </p:cNvPicPr>
          <p:nvPr/>
        </p:nvPicPr>
        <p:blipFill>
          <a:blip r:embed="rId3" cstate="print"/>
          <a:srcRect/>
          <a:stretch>
            <a:fillRect/>
          </a:stretch>
        </p:blipFill>
        <p:spPr bwMode="auto">
          <a:xfrm>
            <a:off x="3016756" y="1189508"/>
            <a:ext cx="3384175" cy="1932630"/>
          </a:xfrm>
          <a:prstGeom prst="rect">
            <a:avLst/>
          </a:prstGeom>
          <a:ln>
            <a:noFill/>
          </a:ln>
          <a:effectLst>
            <a:outerShdw blurRad="50800" dist="38100" dir="2700000" algn="tl" rotWithShape="0">
              <a:prstClr val="black">
                <a:alpha val="40000"/>
              </a:prstClr>
            </a:outerShdw>
          </a:effectLst>
        </p:spPr>
      </p:pic>
      <p:pic>
        <p:nvPicPr>
          <p:cNvPr id="26633" name="Picture 9" descr="Small Enterprise"/>
          <p:cNvPicPr>
            <a:picLocks noChangeAspect="1" noChangeArrowheads="1"/>
          </p:cNvPicPr>
          <p:nvPr/>
        </p:nvPicPr>
        <p:blipFill>
          <a:blip r:embed="rId4" cstate="print"/>
          <a:srcRect/>
          <a:stretch>
            <a:fillRect/>
          </a:stretch>
        </p:blipFill>
        <p:spPr bwMode="auto">
          <a:xfrm>
            <a:off x="2209551" y="1752057"/>
            <a:ext cx="645437" cy="776652"/>
          </a:xfrm>
          <a:prstGeom prst="rect">
            <a:avLst/>
          </a:prstGeom>
          <a:ln>
            <a:noFill/>
          </a:ln>
          <a:effectLst>
            <a:outerShdw blurRad="50800" dist="38100" dir="2700000" algn="tl" rotWithShape="0">
              <a:prstClr val="black">
                <a:alpha val="40000"/>
              </a:prstClr>
            </a:outerShdw>
          </a:effectLst>
        </p:spPr>
      </p:pic>
      <p:sp>
        <p:nvSpPr>
          <p:cNvPr id="26635" name="Text Box 11"/>
          <p:cNvSpPr txBox="1">
            <a:spLocks noChangeArrowheads="1"/>
          </p:cNvSpPr>
          <p:nvPr/>
        </p:nvSpPr>
        <p:spPr bwMode="auto">
          <a:xfrm>
            <a:off x="4039753" y="1654500"/>
            <a:ext cx="1194366" cy="276999"/>
          </a:xfrm>
          <a:prstGeom prst="rect">
            <a:avLst/>
          </a:prstGeom>
          <a:noFill/>
          <a:ln w="12700">
            <a:noFill/>
            <a:miter lim="800000"/>
            <a:headEnd/>
            <a:tailEnd/>
          </a:ln>
        </p:spPr>
        <p:txBody>
          <a:bodyPr wrap="none">
            <a:spAutoFit/>
          </a:bodyPr>
          <a:lstStyle/>
          <a:p>
            <a:pPr algn="ctr" eaLnBrk="0" hangingPunct="0"/>
            <a:r>
              <a:rPr lang="en-US" sz="1200" dirty="0">
                <a:solidFill>
                  <a:prstClr val="black"/>
                </a:solidFill>
              </a:rPr>
              <a:t>Service </a:t>
            </a:r>
            <a:r>
              <a:rPr lang="en-US" sz="1200" dirty="0" smtClean="0">
                <a:solidFill>
                  <a:prstClr val="black"/>
                </a:solidFill>
              </a:rPr>
              <a:t>Provider</a:t>
            </a:r>
            <a:endParaRPr lang="en-US" sz="1200" dirty="0">
              <a:solidFill>
                <a:prstClr val="black"/>
              </a:solidFill>
            </a:endParaRPr>
          </a:p>
        </p:txBody>
      </p:sp>
      <p:sp>
        <p:nvSpPr>
          <p:cNvPr id="26636" name="Text Box 12"/>
          <p:cNvSpPr txBox="1">
            <a:spLocks noChangeArrowheads="1"/>
          </p:cNvSpPr>
          <p:nvPr/>
        </p:nvSpPr>
        <p:spPr bwMode="auto">
          <a:xfrm>
            <a:off x="3656023" y="2258821"/>
            <a:ext cx="2226797" cy="435871"/>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a:solidFill>
                  <a:prstClr val="black"/>
                </a:solidFill>
              </a:rPr>
              <a:t>Carrier Ethernet Network</a:t>
            </a:r>
          </a:p>
        </p:txBody>
      </p:sp>
      <p:sp>
        <p:nvSpPr>
          <p:cNvPr id="1011729" name="Rectangle 17"/>
          <p:cNvSpPr>
            <a:spLocks noChangeArrowheads="1"/>
          </p:cNvSpPr>
          <p:nvPr/>
        </p:nvSpPr>
        <p:spPr bwMode="auto">
          <a:xfrm>
            <a:off x="2964673" y="1668471"/>
            <a:ext cx="398138" cy="199070"/>
          </a:xfrm>
          <a:prstGeom prst="rect">
            <a:avLst/>
          </a:prstGeom>
          <a:noFill/>
          <a:ln w="9525" algn="ctr">
            <a:noFill/>
            <a:miter lim="800000"/>
            <a:headEnd/>
            <a:tailEnd/>
          </a:ln>
          <a:effectLst/>
        </p:spPr>
        <p:txBody>
          <a:bodyPr wrap="none" anchor="ctr"/>
          <a:lstStyle/>
          <a:p>
            <a:pPr algn="ctr">
              <a:defRPr/>
            </a:pPr>
            <a:r>
              <a:rPr lang="en-US" sz="1000" b="1" dirty="0">
                <a:solidFill>
                  <a:prstClr val="black"/>
                </a:solidFill>
                <a:latin typeface="Verdana" pitchFamily="34" charset="0"/>
              </a:rPr>
              <a:t>UNI</a:t>
            </a:r>
          </a:p>
        </p:txBody>
      </p:sp>
      <p:sp>
        <p:nvSpPr>
          <p:cNvPr id="26641" name="Text Box 21"/>
          <p:cNvSpPr txBox="1">
            <a:spLocks noChangeArrowheads="1"/>
          </p:cNvSpPr>
          <p:nvPr/>
        </p:nvSpPr>
        <p:spPr bwMode="auto">
          <a:xfrm>
            <a:off x="1921876" y="1058335"/>
            <a:ext cx="1345654" cy="622674"/>
          </a:xfrm>
          <a:prstGeom prst="rect">
            <a:avLst/>
          </a:prstGeom>
          <a:noFill/>
          <a:ln w="9525">
            <a:noFill/>
            <a:miter lim="800000"/>
            <a:headEnd/>
            <a:tailEnd/>
          </a:ln>
        </p:spPr>
        <p:txBody>
          <a:bodyPr wrap="square">
            <a:spAutoFit/>
          </a:bodyPr>
          <a:lstStyle/>
          <a:p>
            <a:pPr>
              <a:spcBef>
                <a:spcPct val="50000"/>
              </a:spcBef>
            </a:pPr>
            <a:r>
              <a:rPr lang="en-US" sz="1000" b="1" dirty="0">
                <a:solidFill>
                  <a:srgbClr val="C0504D"/>
                </a:solidFill>
                <a:latin typeface="Verdana" pitchFamily="34" charset="0"/>
              </a:rPr>
              <a:t>End User Subscriber Headquarters</a:t>
            </a:r>
          </a:p>
        </p:txBody>
      </p:sp>
      <p:pic>
        <p:nvPicPr>
          <p:cNvPr id="26652" name="Picture 32" descr="Medium Enterprise"/>
          <p:cNvPicPr>
            <a:picLocks noChangeAspect="1" noChangeArrowheads="1"/>
          </p:cNvPicPr>
          <p:nvPr/>
        </p:nvPicPr>
        <p:blipFill>
          <a:blip r:embed="rId5" cstate="print"/>
          <a:srcRect/>
          <a:stretch>
            <a:fillRect/>
          </a:stretch>
        </p:blipFill>
        <p:spPr bwMode="auto">
          <a:xfrm>
            <a:off x="6712131" y="1792998"/>
            <a:ext cx="854224" cy="799057"/>
          </a:xfrm>
          <a:prstGeom prst="rect">
            <a:avLst/>
          </a:prstGeom>
          <a:ln>
            <a:noFill/>
          </a:ln>
          <a:effectLst>
            <a:outerShdw blurRad="50800" dist="38100" dir="2700000" algn="tl" rotWithShape="0">
              <a:prstClr val="black">
                <a:alpha val="40000"/>
              </a:prstClr>
            </a:outerShdw>
          </a:effectLst>
        </p:spPr>
      </p:pic>
      <p:sp>
        <p:nvSpPr>
          <p:cNvPr id="1011747" name="Rectangle 35"/>
          <p:cNvSpPr>
            <a:spLocks noChangeArrowheads="1"/>
          </p:cNvSpPr>
          <p:nvPr/>
        </p:nvSpPr>
        <p:spPr bwMode="auto">
          <a:xfrm>
            <a:off x="6167591" y="1632250"/>
            <a:ext cx="398138" cy="199070"/>
          </a:xfrm>
          <a:prstGeom prst="rect">
            <a:avLst/>
          </a:prstGeom>
          <a:noFill/>
          <a:ln w="9525" algn="ctr">
            <a:noFill/>
            <a:miter lim="800000"/>
            <a:headEnd/>
            <a:tailEnd/>
          </a:ln>
          <a:effectLst/>
        </p:spPr>
        <p:txBody>
          <a:bodyPr wrap="none" anchor="ctr"/>
          <a:lstStyle/>
          <a:p>
            <a:pPr algn="ctr">
              <a:defRPr/>
            </a:pPr>
            <a:r>
              <a:rPr lang="en-US" sz="1000" b="1" dirty="0">
                <a:solidFill>
                  <a:prstClr val="black"/>
                </a:solidFill>
                <a:latin typeface="Verdana" pitchFamily="34" charset="0"/>
              </a:rPr>
              <a:t>UNI</a:t>
            </a:r>
          </a:p>
        </p:txBody>
      </p:sp>
      <p:sp>
        <p:nvSpPr>
          <p:cNvPr id="26662" name="Text Box 44"/>
          <p:cNvSpPr txBox="1">
            <a:spLocks noChangeArrowheads="1"/>
          </p:cNvSpPr>
          <p:nvPr/>
        </p:nvSpPr>
        <p:spPr bwMode="auto">
          <a:xfrm>
            <a:off x="6429811" y="1015170"/>
            <a:ext cx="1249969" cy="622674"/>
          </a:xfrm>
          <a:prstGeom prst="rect">
            <a:avLst/>
          </a:prstGeom>
          <a:noFill/>
          <a:ln w="9525">
            <a:noFill/>
            <a:miter lim="800000"/>
            <a:headEnd/>
            <a:tailEnd/>
          </a:ln>
        </p:spPr>
        <p:txBody>
          <a:bodyPr wrap="square">
            <a:spAutoFit/>
          </a:bodyPr>
          <a:lstStyle/>
          <a:p>
            <a:pPr algn="r">
              <a:spcBef>
                <a:spcPct val="50000"/>
              </a:spcBef>
            </a:pPr>
            <a:r>
              <a:rPr lang="en-US" sz="1000" b="1" dirty="0">
                <a:solidFill>
                  <a:srgbClr val="C0504D"/>
                </a:solidFill>
                <a:latin typeface="Verdana" pitchFamily="34" charset="0"/>
              </a:rPr>
              <a:t>End User Subscriber Branch Site </a:t>
            </a:r>
          </a:p>
        </p:txBody>
      </p:sp>
      <p:cxnSp>
        <p:nvCxnSpPr>
          <p:cNvPr id="44" name="Straight Connector 43"/>
          <p:cNvCxnSpPr/>
          <p:nvPr/>
        </p:nvCxnSpPr>
        <p:spPr>
          <a:xfrm>
            <a:off x="3179551" y="1167392"/>
            <a:ext cx="481026" cy="0"/>
          </a:xfrm>
          <a:prstGeom prst="line">
            <a:avLst/>
          </a:prstGeom>
          <a:solidFill>
            <a:srgbClr val="FFFFFF"/>
          </a:solidFill>
          <a:ln w="19050" algn="ctr">
            <a:solidFill>
              <a:srgbClr val="777777"/>
            </a:solidFill>
            <a:prstDash val="sysDash"/>
            <a:miter lim="800000"/>
            <a:headEnd/>
            <a:tailEnd/>
          </a:ln>
        </p:spPr>
      </p:cxnSp>
      <p:sp>
        <p:nvSpPr>
          <p:cNvPr id="47" name="Rectangle 46"/>
          <p:cNvSpPr/>
          <p:nvPr/>
        </p:nvSpPr>
        <p:spPr>
          <a:xfrm>
            <a:off x="3612857" y="1028893"/>
            <a:ext cx="1985629" cy="276999"/>
          </a:xfrm>
          <a:prstGeom prst="rect">
            <a:avLst/>
          </a:prstGeom>
          <a:noFill/>
        </p:spPr>
        <p:txBody>
          <a:bodyPr wrap="square" anchor="ctr" anchorCtr="1">
            <a:spAutoFit/>
          </a:bodyPr>
          <a:lstStyle/>
          <a:p>
            <a:pPr algn="ctr"/>
            <a:r>
              <a:rPr lang="en-US" sz="1200" b="1" dirty="0">
                <a:solidFill>
                  <a:prstClr val="black"/>
                </a:solidFill>
              </a:rPr>
              <a:t>Ethernet Virtual Connection</a:t>
            </a:r>
            <a:endParaRPr lang="en-US" sz="2800" dirty="0">
              <a:solidFill>
                <a:prstClr val="black"/>
              </a:solidFill>
            </a:endParaRPr>
          </a:p>
        </p:txBody>
      </p:sp>
      <p:grpSp>
        <p:nvGrpSpPr>
          <p:cNvPr id="3" name="Group 47"/>
          <p:cNvGrpSpPr/>
          <p:nvPr/>
        </p:nvGrpSpPr>
        <p:grpSpPr>
          <a:xfrm>
            <a:off x="3179551" y="1156910"/>
            <a:ext cx="3116137" cy="423601"/>
            <a:chOff x="1295400" y="1981200"/>
            <a:chExt cx="6249194" cy="762000"/>
          </a:xfrm>
        </p:grpSpPr>
        <p:cxnSp>
          <p:nvCxnSpPr>
            <p:cNvPr id="49" name="Straight Arrow Connector 48"/>
            <p:cNvCxnSpPr/>
            <p:nvPr/>
          </p:nvCxnSpPr>
          <p:spPr>
            <a:xfrm rot="5400000">
              <a:off x="915194" y="2362200"/>
              <a:ext cx="761206" cy="794"/>
            </a:xfrm>
            <a:prstGeom prst="straightConnector1">
              <a:avLst/>
            </a:prstGeom>
            <a:solidFill>
              <a:srgbClr val="FFFFFF"/>
            </a:solidFill>
            <a:ln w="19050" algn="ctr">
              <a:solidFill>
                <a:srgbClr val="777777"/>
              </a:solidFill>
              <a:prstDash val="sysDash"/>
              <a:miter lim="800000"/>
              <a:headEnd type="none" w="med" len="med"/>
              <a:tailEnd type="triangle" w="med" len="med"/>
            </a:ln>
          </p:spPr>
        </p:cxnSp>
        <p:cxnSp>
          <p:nvCxnSpPr>
            <p:cNvPr id="51" name="Straight Arrow Connector 50"/>
            <p:cNvCxnSpPr/>
            <p:nvPr/>
          </p:nvCxnSpPr>
          <p:spPr>
            <a:xfrm rot="5400000">
              <a:off x="7163594" y="2361406"/>
              <a:ext cx="761206" cy="794"/>
            </a:xfrm>
            <a:prstGeom prst="straightConnector1">
              <a:avLst/>
            </a:prstGeom>
            <a:solidFill>
              <a:srgbClr val="FFFFFF"/>
            </a:solidFill>
            <a:ln w="19050" algn="ctr">
              <a:solidFill>
                <a:srgbClr val="777777"/>
              </a:solidFill>
              <a:prstDash val="sysDash"/>
              <a:miter lim="800000"/>
              <a:headEnd type="none" w="med" len="med"/>
              <a:tailEnd type="triangle" w="med" len="med"/>
            </a:ln>
          </p:spPr>
        </p:cxnSp>
      </p:grpSp>
      <p:cxnSp>
        <p:nvCxnSpPr>
          <p:cNvPr id="53" name="Straight Connector 52"/>
          <p:cNvCxnSpPr/>
          <p:nvPr/>
        </p:nvCxnSpPr>
        <p:spPr>
          <a:xfrm>
            <a:off x="5598617" y="1157352"/>
            <a:ext cx="700861" cy="0"/>
          </a:xfrm>
          <a:prstGeom prst="line">
            <a:avLst/>
          </a:prstGeom>
          <a:solidFill>
            <a:srgbClr val="FFFFFF"/>
          </a:solidFill>
          <a:ln w="19050" algn="ctr">
            <a:solidFill>
              <a:srgbClr val="777777"/>
            </a:solidFill>
            <a:prstDash val="sysDash"/>
            <a:miter lim="800000"/>
            <a:headEnd/>
            <a:tailEnd/>
          </a:ln>
        </p:spPr>
      </p:cxnSp>
      <p:sp>
        <p:nvSpPr>
          <p:cNvPr id="26630" name="Line 6"/>
          <p:cNvSpPr>
            <a:spLocks noChangeShapeType="1"/>
          </p:cNvSpPr>
          <p:nvPr/>
        </p:nvSpPr>
        <p:spPr bwMode="auto">
          <a:xfrm>
            <a:off x="2618618" y="2223049"/>
            <a:ext cx="895812" cy="0"/>
          </a:xfrm>
          <a:prstGeom prst="line">
            <a:avLst/>
          </a:prstGeom>
          <a:noFill/>
          <a:ln w="38100">
            <a:solidFill>
              <a:srgbClr val="5F5F5F"/>
            </a:solidFill>
            <a:round/>
            <a:headEnd/>
            <a:tailEnd/>
          </a:ln>
        </p:spPr>
        <p:txBody>
          <a:bodyPr/>
          <a:lstStyle/>
          <a:p>
            <a:endParaRPr lang="en-US" b="1" dirty="0">
              <a:solidFill>
                <a:prstClr val="black"/>
              </a:solidFill>
            </a:endParaRPr>
          </a:p>
        </p:txBody>
      </p:sp>
      <p:sp>
        <p:nvSpPr>
          <p:cNvPr id="26631" name="Line 7"/>
          <p:cNvSpPr>
            <a:spLocks noChangeShapeType="1"/>
          </p:cNvSpPr>
          <p:nvPr/>
        </p:nvSpPr>
        <p:spPr bwMode="auto">
          <a:xfrm flipV="1">
            <a:off x="3613964" y="2214754"/>
            <a:ext cx="2189760" cy="8295"/>
          </a:xfrm>
          <a:prstGeom prst="line">
            <a:avLst/>
          </a:prstGeom>
          <a:noFill/>
          <a:ln w="38100" cap="rnd">
            <a:solidFill>
              <a:srgbClr val="5F5F5F"/>
            </a:solidFill>
            <a:prstDash val="sysDot"/>
            <a:round/>
            <a:headEnd/>
            <a:tailEnd/>
          </a:ln>
        </p:spPr>
        <p:txBody>
          <a:bodyPr/>
          <a:lstStyle/>
          <a:p>
            <a:endParaRPr lang="en-US" b="1" dirty="0">
              <a:solidFill>
                <a:prstClr val="black"/>
              </a:solidFill>
            </a:endParaRPr>
          </a:p>
        </p:txBody>
      </p:sp>
      <p:pic>
        <p:nvPicPr>
          <p:cNvPr id="26637" name="Picture 14" descr="Remote DSLAM"/>
          <p:cNvPicPr>
            <a:picLocks noChangeAspect="1" noChangeArrowheads="1"/>
          </p:cNvPicPr>
          <p:nvPr/>
        </p:nvPicPr>
        <p:blipFill>
          <a:blip r:embed="rId6" cstate="print"/>
          <a:srcRect/>
          <a:stretch>
            <a:fillRect/>
          </a:stretch>
        </p:blipFill>
        <p:spPr bwMode="auto">
          <a:xfrm>
            <a:off x="2418467" y="1917774"/>
            <a:ext cx="696742" cy="447905"/>
          </a:xfrm>
          <a:prstGeom prst="rect">
            <a:avLst/>
          </a:prstGeom>
          <a:ln>
            <a:noFill/>
          </a:ln>
          <a:effectLst>
            <a:outerShdw blurRad="50800" dist="38100" dir="2700000" algn="tl" rotWithShape="0">
              <a:prstClr val="black">
                <a:alpha val="40000"/>
              </a:prstClr>
            </a:outerShdw>
          </a:effectLst>
        </p:spPr>
      </p:pic>
      <p:sp>
        <p:nvSpPr>
          <p:cNvPr id="26648" name="Line 28"/>
          <p:cNvSpPr>
            <a:spLocks noChangeShapeType="1"/>
          </p:cNvSpPr>
          <p:nvPr/>
        </p:nvSpPr>
        <p:spPr bwMode="auto">
          <a:xfrm>
            <a:off x="5866390" y="2175737"/>
            <a:ext cx="797575" cy="0"/>
          </a:xfrm>
          <a:prstGeom prst="line">
            <a:avLst/>
          </a:prstGeom>
          <a:noFill/>
          <a:ln w="38100">
            <a:solidFill>
              <a:srgbClr val="5F5F5F"/>
            </a:solidFill>
            <a:round/>
            <a:headEnd/>
            <a:tailEnd/>
          </a:ln>
        </p:spPr>
        <p:txBody>
          <a:bodyPr/>
          <a:lstStyle/>
          <a:p>
            <a:endParaRPr lang="en-US" b="1" dirty="0">
              <a:solidFill>
                <a:prstClr val="black"/>
              </a:solidFill>
            </a:endParaRPr>
          </a:p>
        </p:txBody>
      </p:sp>
      <p:pic>
        <p:nvPicPr>
          <p:cNvPr id="26656" name="Picture 37" descr="Remote DSLAM"/>
          <p:cNvPicPr>
            <a:picLocks noChangeAspect="1" noChangeArrowheads="1"/>
          </p:cNvPicPr>
          <p:nvPr/>
        </p:nvPicPr>
        <p:blipFill>
          <a:blip r:embed="rId6" cstate="print"/>
          <a:srcRect/>
          <a:stretch>
            <a:fillRect/>
          </a:stretch>
        </p:blipFill>
        <p:spPr bwMode="auto">
          <a:xfrm>
            <a:off x="6344800" y="2041675"/>
            <a:ext cx="696742" cy="447905"/>
          </a:xfrm>
          <a:prstGeom prst="rect">
            <a:avLst/>
          </a:prstGeom>
          <a:ln>
            <a:noFill/>
          </a:ln>
          <a:effectLst>
            <a:outerShdw blurRad="50800" dist="38100" dir="2700000" algn="tl" rotWithShape="0">
              <a:prstClr val="black">
                <a:alpha val="40000"/>
              </a:prstClr>
            </a:outerShdw>
          </a:effectLst>
        </p:spPr>
      </p:pic>
      <p:pic>
        <p:nvPicPr>
          <p:cNvPr id="54" name="Picture 53" descr="mefswitch2.png"/>
          <p:cNvPicPr>
            <a:picLocks noChangeAspect="1"/>
          </p:cNvPicPr>
          <p:nvPr/>
        </p:nvPicPr>
        <p:blipFill>
          <a:blip r:embed="rId7" cstate="print"/>
          <a:stretch>
            <a:fillRect/>
          </a:stretch>
        </p:blipFill>
        <p:spPr>
          <a:xfrm>
            <a:off x="3224365" y="2042992"/>
            <a:ext cx="604322" cy="435111"/>
          </a:xfrm>
          <a:prstGeom prst="rect">
            <a:avLst/>
          </a:prstGeom>
          <a:ln>
            <a:noFill/>
          </a:ln>
          <a:effectLst>
            <a:outerShdw blurRad="50800" dist="38100" dir="2700000" algn="tl" rotWithShape="0">
              <a:prstClr val="black">
                <a:alpha val="40000"/>
              </a:prstClr>
            </a:outerShdw>
          </a:effectLst>
        </p:spPr>
      </p:pic>
      <p:pic>
        <p:nvPicPr>
          <p:cNvPr id="45" name="Picture 44" descr="uni.jpg"/>
          <p:cNvPicPr>
            <a:picLocks noChangeAspect="1"/>
          </p:cNvPicPr>
          <p:nvPr/>
        </p:nvPicPr>
        <p:blipFill>
          <a:blip r:embed="rId8" cstate="print"/>
          <a:stretch>
            <a:fillRect/>
          </a:stretch>
        </p:blipFill>
        <p:spPr>
          <a:xfrm>
            <a:off x="3139440" y="1886061"/>
            <a:ext cx="59720" cy="658597"/>
          </a:xfrm>
          <a:prstGeom prst="rect">
            <a:avLst/>
          </a:prstGeom>
          <a:effectLst>
            <a:outerShdw blurRad="50800" dist="38100" dir="2700000" algn="tl" rotWithShape="0">
              <a:prstClr val="black">
                <a:alpha val="40000"/>
              </a:prstClr>
            </a:outerShdw>
          </a:effectLst>
        </p:spPr>
      </p:pic>
      <p:pic>
        <p:nvPicPr>
          <p:cNvPr id="55" name="Picture 54" descr="uni.jpg"/>
          <p:cNvPicPr>
            <a:picLocks noChangeAspect="1"/>
          </p:cNvPicPr>
          <p:nvPr/>
        </p:nvPicPr>
        <p:blipFill>
          <a:blip r:embed="rId8" cstate="print"/>
          <a:stretch>
            <a:fillRect/>
          </a:stretch>
        </p:blipFill>
        <p:spPr>
          <a:xfrm>
            <a:off x="6265828" y="1857473"/>
            <a:ext cx="59720" cy="658597"/>
          </a:xfrm>
          <a:prstGeom prst="rect">
            <a:avLst/>
          </a:prstGeom>
          <a:effectLst>
            <a:outerShdw blurRad="50800" dist="38100" dir="2700000" algn="tl" rotWithShape="0">
              <a:prstClr val="black">
                <a:alpha val="40000"/>
              </a:prstClr>
            </a:outerShdw>
          </a:effectLst>
        </p:spPr>
      </p:pic>
      <p:sp>
        <p:nvSpPr>
          <p:cNvPr id="60" name="Rectangle 17"/>
          <p:cNvSpPr>
            <a:spLocks noChangeArrowheads="1"/>
          </p:cNvSpPr>
          <p:nvPr/>
        </p:nvSpPr>
        <p:spPr bwMode="auto">
          <a:xfrm>
            <a:off x="4648837" y="2863143"/>
            <a:ext cx="342584" cy="171292"/>
          </a:xfrm>
          <a:prstGeom prst="rect">
            <a:avLst/>
          </a:prstGeom>
          <a:solidFill>
            <a:srgbClr val="FFFFFF">
              <a:alpha val="54902"/>
            </a:srgbClr>
          </a:solidFill>
          <a:ln w="9525" algn="ctr">
            <a:noFill/>
            <a:miter lim="800000"/>
            <a:headEnd/>
            <a:tailEnd/>
          </a:ln>
          <a:effectLst/>
        </p:spPr>
        <p:txBody>
          <a:bodyPr wrap="none" anchor="ctr"/>
          <a:lstStyle/>
          <a:p>
            <a:pPr algn="ctr">
              <a:defRPr/>
            </a:pPr>
            <a:r>
              <a:rPr lang="en-US" sz="1000" b="1" dirty="0">
                <a:solidFill>
                  <a:prstClr val="black"/>
                </a:solidFill>
                <a:latin typeface="Verdana" pitchFamily="34" charset="0"/>
              </a:rPr>
              <a:t>UNI</a:t>
            </a:r>
          </a:p>
        </p:txBody>
      </p:sp>
      <p:pic>
        <p:nvPicPr>
          <p:cNvPr id="62" name="Picture 33" descr="Internet"/>
          <p:cNvPicPr>
            <a:picLocks noChangeAspect="1" noChangeArrowheads="1"/>
          </p:cNvPicPr>
          <p:nvPr/>
        </p:nvPicPr>
        <p:blipFill>
          <a:blip r:embed="rId9" cstate="print"/>
          <a:srcRect/>
          <a:stretch>
            <a:fillRect/>
          </a:stretch>
        </p:blipFill>
        <p:spPr bwMode="auto">
          <a:xfrm>
            <a:off x="3958184" y="3035806"/>
            <a:ext cx="685168" cy="589327"/>
          </a:xfrm>
          <a:prstGeom prst="rect">
            <a:avLst/>
          </a:prstGeom>
          <a:noFill/>
        </p:spPr>
      </p:pic>
      <p:pic>
        <p:nvPicPr>
          <p:cNvPr id="63" name="Picture 40" descr="Servers A"/>
          <p:cNvPicPr>
            <a:picLocks noChangeAspect="1" noChangeArrowheads="1"/>
          </p:cNvPicPr>
          <p:nvPr/>
        </p:nvPicPr>
        <p:blipFill>
          <a:blip r:embed="rId10" cstate="print"/>
          <a:srcRect/>
          <a:stretch>
            <a:fillRect/>
          </a:stretch>
        </p:blipFill>
        <p:spPr bwMode="auto">
          <a:xfrm>
            <a:off x="5080495" y="2904839"/>
            <a:ext cx="559554" cy="685168"/>
          </a:xfrm>
          <a:prstGeom prst="rect">
            <a:avLst/>
          </a:prstGeom>
          <a:noFill/>
        </p:spPr>
      </p:pic>
      <p:sp>
        <p:nvSpPr>
          <p:cNvPr id="64" name="Text Box 60"/>
          <p:cNvSpPr txBox="1">
            <a:spLocks noChangeArrowheads="1"/>
          </p:cNvSpPr>
          <p:nvPr/>
        </p:nvSpPr>
        <p:spPr bwMode="auto">
          <a:xfrm>
            <a:off x="5641651" y="3122138"/>
            <a:ext cx="1113399" cy="449709"/>
          </a:xfrm>
          <a:prstGeom prst="rect">
            <a:avLst/>
          </a:prstGeom>
          <a:noFill/>
          <a:ln w="22225">
            <a:noFill/>
            <a:miter lim="800000"/>
            <a:headEnd/>
            <a:tailEnd/>
          </a:ln>
          <a:effectLst/>
        </p:spPr>
        <p:txBody>
          <a:bodyPr wrap="square">
            <a:spAutoFit/>
          </a:bodyPr>
          <a:lstStyle/>
          <a:p>
            <a:r>
              <a:rPr lang="en-US" sz="1000" b="1" dirty="0">
                <a:solidFill>
                  <a:prstClr val="black"/>
                </a:solidFill>
                <a:latin typeface="Tahoma" pitchFamily="34" charset="0"/>
              </a:rPr>
              <a:t>Hosted Applications</a:t>
            </a:r>
          </a:p>
        </p:txBody>
      </p:sp>
      <p:pic>
        <p:nvPicPr>
          <p:cNvPr id="65" name="Picture 64" descr="uni.jpg"/>
          <p:cNvPicPr>
            <a:picLocks noChangeAspect="1"/>
          </p:cNvPicPr>
          <p:nvPr/>
        </p:nvPicPr>
        <p:blipFill>
          <a:blip r:embed="rId8" cstate="print"/>
          <a:stretch>
            <a:fillRect/>
          </a:stretch>
        </p:blipFill>
        <p:spPr>
          <a:xfrm rot="16200000">
            <a:off x="5293602" y="2606870"/>
            <a:ext cx="59720" cy="658597"/>
          </a:xfrm>
          <a:prstGeom prst="rect">
            <a:avLst/>
          </a:prstGeom>
          <a:effectLst>
            <a:outerShdw blurRad="50800" dist="38100" dir="2700000" algn="tl" rotWithShape="0">
              <a:prstClr val="black">
                <a:alpha val="40000"/>
              </a:prstClr>
            </a:outerShdw>
          </a:effectLst>
        </p:spPr>
      </p:pic>
      <p:pic>
        <p:nvPicPr>
          <p:cNvPr id="66" name="Picture 65" descr="uni.jpg"/>
          <p:cNvPicPr>
            <a:picLocks noChangeAspect="1"/>
          </p:cNvPicPr>
          <p:nvPr/>
        </p:nvPicPr>
        <p:blipFill>
          <a:blip r:embed="rId8" cstate="print"/>
          <a:stretch>
            <a:fillRect/>
          </a:stretch>
        </p:blipFill>
        <p:spPr>
          <a:xfrm rot="16200000">
            <a:off x="4257622" y="2606870"/>
            <a:ext cx="59720" cy="658597"/>
          </a:xfrm>
          <a:prstGeom prst="rect">
            <a:avLst/>
          </a:prstGeom>
          <a:effectLst>
            <a:outerShdw blurRad="50800" dist="38100" dir="2700000" algn="tl" rotWithShape="0">
              <a:prstClr val="black">
                <a:alpha val="40000"/>
              </a:prstClr>
            </a:outerShdw>
          </a:effectLst>
        </p:spPr>
      </p:pic>
      <p:sp>
        <p:nvSpPr>
          <p:cNvPr id="69" name="Line 7"/>
          <p:cNvSpPr>
            <a:spLocks noChangeShapeType="1"/>
          </p:cNvSpPr>
          <p:nvPr/>
        </p:nvSpPr>
        <p:spPr bwMode="auto">
          <a:xfrm>
            <a:off x="3612857" y="2301987"/>
            <a:ext cx="777249" cy="425636"/>
          </a:xfrm>
          <a:prstGeom prst="line">
            <a:avLst/>
          </a:prstGeom>
          <a:noFill/>
          <a:ln w="38100" cap="rnd">
            <a:solidFill>
              <a:srgbClr val="5F5F5F"/>
            </a:solidFill>
            <a:prstDash val="sysDot"/>
            <a:round/>
            <a:headEnd/>
            <a:tailEnd/>
          </a:ln>
        </p:spPr>
        <p:txBody>
          <a:bodyPr/>
          <a:lstStyle/>
          <a:p>
            <a:endParaRPr lang="en-US" b="1" dirty="0">
              <a:solidFill>
                <a:prstClr val="black"/>
              </a:solidFill>
            </a:endParaRPr>
          </a:p>
        </p:txBody>
      </p:sp>
      <p:sp>
        <p:nvSpPr>
          <p:cNvPr id="70" name="Line 7"/>
          <p:cNvSpPr>
            <a:spLocks noChangeShapeType="1"/>
          </p:cNvSpPr>
          <p:nvPr/>
        </p:nvSpPr>
        <p:spPr bwMode="auto">
          <a:xfrm flipH="1">
            <a:off x="5209993" y="2301987"/>
            <a:ext cx="777249" cy="425636"/>
          </a:xfrm>
          <a:prstGeom prst="line">
            <a:avLst/>
          </a:prstGeom>
          <a:noFill/>
          <a:ln w="38100" cap="rnd">
            <a:solidFill>
              <a:srgbClr val="5F5F5F"/>
            </a:solidFill>
            <a:prstDash val="sysDot"/>
            <a:round/>
            <a:headEnd/>
            <a:tailEnd/>
          </a:ln>
        </p:spPr>
        <p:txBody>
          <a:bodyPr/>
          <a:lstStyle/>
          <a:p>
            <a:endParaRPr lang="en-US" b="1" dirty="0">
              <a:solidFill>
                <a:prstClr val="black"/>
              </a:solidFill>
            </a:endParaRPr>
          </a:p>
        </p:txBody>
      </p:sp>
      <p:pic>
        <p:nvPicPr>
          <p:cNvPr id="71" name="Picture 70" descr="mefswitch2.png"/>
          <p:cNvPicPr>
            <a:picLocks noChangeAspect="1"/>
          </p:cNvPicPr>
          <p:nvPr/>
        </p:nvPicPr>
        <p:blipFill>
          <a:blip r:embed="rId7" cstate="print"/>
          <a:stretch>
            <a:fillRect/>
          </a:stretch>
        </p:blipFill>
        <p:spPr>
          <a:xfrm>
            <a:off x="3958184" y="2517816"/>
            <a:ext cx="604322" cy="435111"/>
          </a:xfrm>
          <a:prstGeom prst="rect">
            <a:avLst/>
          </a:prstGeom>
          <a:ln>
            <a:noFill/>
          </a:ln>
          <a:effectLst>
            <a:outerShdw blurRad="50800" dist="38100" dir="2700000" algn="tl" rotWithShape="0">
              <a:prstClr val="black">
                <a:alpha val="40000"/>
              </a:prstClr>
            </a:outerShdw>
          </a:effectLst>
        </p:spPr>
      </p:pic>
      <p:pic>
        <p:nvPicPr>
          <p:cNvPr id="72" name="Picture 71" descr="mefswitch2.png"/>
          <p:cNvPicPr>
            <a:picLocks noChangeAspect="1"/>
          </p:cNvPicPr>
          <p:nvPr/>
        </p:nvPicPr>
        <p:blipFill>
          <a:blip r:embed="rId7" cstate="print"/>
          <a:stretch>
            <a:fillRect/>
          </a:stretch>
        </p:blipFill>
        <p:spPr>
          <a:xfrm>
            <a:off x="4994164" y="2517816"/>
            <a:ext cx="604322" cy="435111"/>
          </a:xfrm>
          <a:prstGeom prst="rect">
            <a:avLst/>
          </a:prstGeom>
          <a:ln>
            <a:noFill/>
          </a:ln>
          <a:effectLst>
            <a:outerShdw blurRad="50800" dist="38100" dir="2700000" algn="tl" rotWithShape="0">
              <a:prstClr val="black">
                <a:alpha val="40000"/>
              </a:prstClr>
            </a:outerShdw>
          </a:effectLst>
        </p:spPr>
      </p:pic>
      <p:sp>
        <p:nvSpPr>
          <p:cNvPr id="73" name="Text Box 60"/>
          <p:cNvSpPr txBox="1">
            <a:spLocks noChangeArrowheads="1"/>
          </p:cNvSpPr>
          <p:nvPr/>
        </p:nvSpPr>
        <p:spPr bwMode="auto">
          <a:xfrm>
            <a:off x="3871852" y="3251636"/>
            <a:ext cx="863317" cy="276744"/>
          </a:xfrm>
          <a:prstGeom prst="rect">
            <a:avLst/>
          </a:prstGeom>
          <a:solidFill>
            <a:srgbClr val="FFFFFF">
              <a:alpha val="47059"/>
            </a:srgbClr>
          </a:solidFill>
          <a:ln w="22225">
            <a:noFill/>
            <a:miter lim="800000"/>
            <a:headEnd/>
            <a:tailEnd/>
          </a:ln>
          <a:effectLst>
            <a:softEdge rad="31750"/>
          </a:effectLst>
        </p:spPr>
        <p:txBody>
          <a:bodyPr wrap="square">
            <a:spAutoFit/>
          </a:bodyPr>
          <a:lstStyle/>
          <a:p>
            <a:pPr algn="ctr"/>
            <a:r>
              <a:rPr lang="en-US" sz="1000" b="1" dirty="0">
                <a:solidFill>
                  <a:prstClr val="black"/>
                </a:solidFill>
                <a:latin typeface="Tahoma" pitchFamily="34" charset="0"/>
              </a:rPr>
              <a:t>Internet</a:t>
            </a:r>
          </a:p>
        </p:txBody>
      </p:sp>
      <p:pic>
        <p:nvPicPr>
          <p:cNvPr id="74" name="Picture 73" descr="mefswitch2.png"/>
          <p:cNvPicPr>
            <a:picLocks noChangeAspect="1"/>
          </p:cNvPicPr>
          <p:nvPr/>
        </p:nvPicPr>
        <p:blipFill>
          <a:blip r:embed="rId7" cstate="print"/>
          <a:stretch>
            <a:fillRect/>
          </a:stretch>
        </p:blipFill>
        <p:spPr>
          <a:xfrm>
            <a:off x="5641651" y="1956661"/>
            <a:ext cx="604322" cy="435111"/>
          </a:xfrm>
          <a:prstGeom prst="rect">
            <a:avLst/>
          </a:prstGeom>
          <a:ln>
            <a:noFill/>
          </a:ln>
          <a:effectLst>
            <a:outerShdw blurRad="50800" dist="38100" dir="2700000" algn="tl" rotWithShape="0">
              <a:prstClr val="black">
                <a:alpha val="40000"/>
              </a:prstClr>
            </a:outerShdw>
          </a:effectLst>
        </p:spPr>
      </p:pic>
      <p:sp>
        <p:nvSpPr>
          <p:cNvPr id="56" name="Rounded Rectangle 55"/>
          <p:cNvSpPr/>
          <p:nvPr/>
        </p:nvSpPr>
        <p:spPr>
          <a:xfrm>
            <a:off x="-1196020" y="6516924"/>
            <a:ext cx="986634" cy="37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effectLst>
                  <a:outerShdw blurRad="38100" dist="38100" dir="2700000" algn="tl">
                    <a:srgbClr val="000000">
                      <a:alpha val="43137"/>
                    </a:srgbClr>
                  </a:outerShdw>
                </a:effectLst>
              </a:rPr>
              <a:t>See notes</a:t>
            </a:r>
          </a:p>
        </p:txBody>
      </p:sp>
      <p:sp>
        <p:nvSpPr>
          <p:cNvPr id="57" name="Rectangle 17"/>
          <p:cNvSpPr>
            <a:spLocks noChangeArrowheads="1"/>
          </p:cNvSpPr>
          <p:nvPr/>
        </p:nvSpPr>
        <p:spPr bwMode="auto">
          <a:xfrm>
            <a:off x="2707092" y="2395998"/>
            <a:ext cx="398138" cy="199070"/>
          </a:xfrm>
          <a:prstGeom prst="rect">
            <a:avLst/>
          </a:prstGeom>
          <a:noFill/>
          <a:ln w="9525" algn="ctr">
            <a:noFill/>
            <a:miter lim="800000"/>
            <a:headEnd/>
            <a:tailEnd/>
          </a:ln>
          <a:effectLst/>
        </p:spPr>
        <p:txBody>
          <a:bodyPr wrap="none" anchor="ctr"/>
          <a:lstStyle/>
          <a:p>
            <a:pPr algn="ctr">
              <a:defRPr/>
            </a:pPr>
            <a:r>
              <a:rPr lang="en-US" sz="1000" b="1" dirty="0" smtClean="0">
                <a:solidFill>
                  <a:prstClr val="black"/>
                </a:solidFill>
                <a:latin typeface="Verdana" pitchFamily="34" charset="0"/>
              </a:rPr>
              <a:t>CE</a:t>
            </a:r>
            <a:endParaRPr lang="en-US" sz="1000" b="1" dirty="0">
              <a:solidFill>
                <a:prstClr val="black"/>
              </a:solidFill>
              <a:latin typeface="Verdana" pitchFamily="34" charset="0"/>
            </a:endParaRPr>
          </a:p>
        </p:txBody>
      </p:sp>
      <p:sp>
        <p:nvSpPr>
          <p:cNvPr id="58" name="Rectangle 17"/>
          <p:cNvSpPr>
            <a:spLocks noChangeArrowheads="1"/>
          </p:cNvSpPr>
          <p:nvPr/>
        </p:nvSpPr>
        <p:spPr bwMode="auto">
          <a:xfrm>
            <a:off x="6434389" y="2455368"/>
            <a:ext cx="398138" cy="199070"/>
          </a:xfrm>
          <a:prstGeom prst="rect">
            <a:avLst/>
          </a:prstGeom>
          <a:noFill/>
          <a:ln w="9525" algn="ctr">
            <a:noFill/>
            <a:miter lim="800000"/>
            <a:headEnd/>
            <a:tailEnd/>
          </a:ln>
          <a:effectLst/>
        </p:spPr>
        <p:txBody>
          <a:bodyPr wrap="none" anchor="ctr"/>
          <a:lstStyle/>
          <a:p>
            <a:pPr algn="ctr">
              <a:defRPr/>
            </a:pPr>
            <a:r>
              <a:rPr lang="en-US" sz="1000" b="1" dirty="0" smtClean="0">
                <a:solidFill>
                  <a:prstClr val="black"/>
                </a:solidFill>
                <a:latin typeface="Verdana" pitchFamily="34" charset="0"/>
              </a:rPr>
              <a:t>CE</a:t>
            </a:r>
            <a:endParaRPr lang="en-US" sz="1000" b="1" dirty="0">
              <a:solidFill>
                <a:prstClr val="black"/>
              </a:solidFill>
              <a:latin typeface="Verdana" pitchFamily="34" charset="0"/>
            </a:endParaRPr>
          </a:p>
        </p:txBody>
      </p:sp>
    </p:spTree>
    <p:extLst>
      <p:ext uri="{BB962C8B-B14F-4D97-AF65-F5344CB8AC3E}">
        <p14:creationId xmlns:p14="http://schemas.microsoft.com/office/powerpoint/2010/main" val="18565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85800"/>
          </a:xfrm>
        </p:spPr>
        <p:txBody>
          <a:bodyPr>
            <a:normAutofit fontScale="90000"/>
          </a:bodyPr>
          <a:lstStyle/>
          <a:p>
            <a:pPr marL="344488" indent="-344488"/>
            <a:r>
              <a:rPr lang="en-US" altLang="en-US" smtClean="0"/>
              <a:t>	MEF Carrier Ethernet Terminology</a:t>
            </a:r>
          </a:p>
        </p:txBody>
      </p:sp>
      <p:sp>
        <p:nvSpPr>
          <p:cNvPr id="21507" name="Rectangle 3"/>
          <p:cNvSpPr>
            <a:spLocks noGrp="1" noChangeArrowheads="1"/>
          </p:cNvSpPr>
          <p:nvPr>
            <p:ph idx="1"/>
          </p:nvPr>
        </p:nvSpPr>
        <p:spPr>
          <a:xfrm>
            <a:off x="381000" y="990600"/>
            <a:ext cx="8001000" cy="5029200"/>
          </a:xfrm>
          <a:ln>
            <a:miter lim="800000"/>
            <a:headEnd/>
            <a:tailEnd/>
          </a:ln>
        </p:spPr>
        <p:txBody>
          <a:bodyPr/>
          <a:lstStyle/>
          <a:p>
            <a:pPr>
              <a:lnSpc>
                <a:spcPct val="90000"/>
              </a:lnSpc>
              <a:defRPr/>
            </a:pPr>
            <a:r>
              <a:rPr lang="en-US" dirty="0" smtClean="0"/>
              <a:t>Ethernet Virtual Connection (EVC)</a:t>
            </a:r>
          </a:p>
          <a:p>
            <a:pPr lvl="1">
              <a:lnSpc>
                <a:spcPct val="90000"/>
              </a:lnSpc>
              <a:defRPr/>
            </a:pPr>
            <a:r>
              <a:rPr lang="en-US" dirty="0" smtClean="0"/>
              <a:t>Connects two or more UNI’s</a:t>
            </a:r>
            <a:endParaRPr lang="en-US" strike="sngStrike" dirty="0" smtClean="0">
              <a:solidFill>
                <a:srgbClr val="FF0000"/>
              </a:solidFill>
            </a:endParaRPr>
          </a:p>
          <a:p>
            <a:pPr lvl="1">
              <a:lnSpc>
                <a:spcPct val="90000"/>
              </a:lnSpc>
              <a:defRPr/>
            </a:pPr>
            <a:r>
              <a:rPr lang="en-US" dirty="0" smtClean="0"/>
              <a:t>Between UNIs that are associated with the same EVC</a:t>
            </a:r>
          </a:p>
          <a:p>
            <a:pPr lvl="1">
              <a:lnSpc>
                <a:spcPct val="90000"/>
              </a:lnSpc>
              <a:defRPr/>
            </a:pPr>
            <a:r>
              <a:rPr lang="en-US" dirty="0" smtClean="0"/>
              <a:t>Three types of EVCs</a:t>
            </a:r>
          </a:p>
          <a:p>
            <a:pPr lvl="2">
              <a:lnSpc>
                <a:spcPct val="90000"/>
              </a:lnSpc>
              <a:defRPr/>
            </a:pPr>
            <a:r>
              <a:rPr lang="en-US" dirty="0" smtClean="0"/>
              <a:t>Point-to-Point</a:t>
            </a:r>
          </a:p>
          <a:p>
            <a:pPr lvl="2">
              <a:lnSpc>
                <a:spcPct val="90000"/>
              </a:lnSpc>
              <a:defRPr/>
            </a:pPr>
            <a:r>
              <a:rPr lang="en-US" dirty="0" smtClean="0"/>
              <a:t>Multipoint-to-Multipoint</a:t>
            </a:r>
          </a:p>
          <a:p>
            <a:pPr lvl="2">
              <a:lnSpc>
                <a:spcPct val="90000"/>
              </a:lnSpc>
              <a:defRPr/>
            </a:pPr>
            <a:r>
              <a:rPr lang="en-US" dirty="0" smtClean="0"/>
              <a:t>Rooted Multipoint</a:t>
            </a:r>
          </a:p>
          <a:p>
            <a:pPr lvl="1">
              <a:lnSpc>
                <a:spcPct val="90000"/>
              </a:lnSpc>
              <a:defRPr/>
            </a:pPr>
            <a:r>
              <a:rPr lang="en-US" dirty="0" smtClean="0"/>
              <a:t>One or more VLANs can be mapped (bundled) to a single EVC</a:t>
            </a:r>
          </a:p>
          <a:p>
            <a:pPr lvl="1">
              <a:lnSpc>
                <a:spcPct val="90000"/>
              </a:lnSpc>
              <a:defRPr/>
            </a:pPr>
            <a:r>
              <a:rPr lang="en-US" dirty="0" smtClean="0"/>
              <a:t> A UNI can support up to 4K EVCs</a:t>
            </a:r>
          </a:p>
          <a:p>
            <a:pPr lvl="1">
              <a:lnSpc>
                <a:spcPct val="90000"/>
              </a:lnSpc>
              <a:defRPr/>
            </a:pPr>
            <a:r>
              <a:rPr lang="en-US" dirty="0" smtClean="0"/>
              <a:t>Defined in MEF </a:t>
            </a:r>
            <a:r>
              <a:rPr lang="en-US" dirty="0" smtClean="0"/>
              <a:t>10.3 </a:t>
            </a:r>
            <a:r>
              <a:rPr lang="en-US" dirty="0" smtClean="0"/>
              <a:t>(Ethernet Services Attributes)</a:t>
            </a:r>
          </a:p>
        </p:txBody>
      </p:sp>
    </p:spTree>
    <p:extLst>
      <p:ext uri="{BB962C8B-B14F-4D97-AF65-F5344CB8AC3E}">
        <p14:creationId xmlns:p14="http://schemas.microsoft.com/office/powerpoint/2010/main" val="212398429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Attributes</a:t>
            </a:r>
          </a:p>
        </p:txBody>
      </p:sp>
      <p:graphicFrame>
        <p:nvGraphicFramePr>
          <p:cNvPr id="4" name="Table 3"/>
          <p:cNvGraphicFramePr>
            <a:graphicFrameLocks noGrp="1"/>
          </p:cNvGraphicFramePr>
          <p:nvPr>
            <p:extLst>
              <p:ext uri="{D42A27DB-BD31-4B8C-83A1-F6EECF244321}">
                <p14:modId xmlns:p14="http://schemas.microsoft.com/office/powerpoint/2010/main" val="120026666"/>
              </p:ext>
            </p:extLst>
          </p:nvPr>
        </p:nvGraphicFramePr>
        <p:xfrm>
          <a:off x="0" y="722313"/>
          <a:ext cx="9144001" cy="6097642"/>
        </p:xfrm>
        <a:graphic>
          <a:graphicData uri="http://schemas.openxmlformats.org/drawingml/2006/table">
            <a:tbl>
              <a:tblPr firstRow="1" bandRow="1">
                <a:tableStyleId>{5C22544A-7EE6-4342-B048-85BDC9FD1C3A}</a:tableStyleId>
              </a:tblPr>
              <a:tblGrid>
                <a:gridCol w="2985796"/>
                <a:gridCol w="3150454"/>
                <a:gridCol w="3007751"/>
              </a:tblGrid>
              <a:tr h="439612">
                <a:tc>
                  <a:txBody>
                    <a:bodyPr/>
                    <a:lstStyle/>
                    <a:p>
                      <a:r>
                        <a:rPr lang="fr-FR" sz="1600" kern="1200" dirty="0" smtClean="0"/>
                        <a:t>UNI Service Attribute </a:t>
                      </a:r>
                      <a:endParaRPr lang="fr-FR" sz="1600" b="1" kern="1200" dirty="0" smtClean="0">
                        <a:solidFill>
                          <a:schemeClr val="tx1"/>
                        </a:solidFill>
                        <a:latin typeface="+mn-lt"/>
                        <a:ea typeface="+mn-ea"/>
                        <a:cs typeface="+mn-cs"/>
                      </a:endParaRPr>
                    </a:p>
                  </a:txBody>
                  <a:tcPr marT="45719" marB="45719"/>
                </a:tc>
                <a:tc>
                  <a:txBody>
                    <a:bodyPr/>
                    <a:lstStyle/>
                    <a:p>
                      <a:r>
                        <a:rPr lang="en-US" sz="1600" kern="1200" dirty="0" smtClean="0"/>
                        <a:t>EVC per UNI Service</a:t>
                      </a:r>
                      <a:r>
                        <a:rPr lang="en-US" sz="1600" kern="1200" baseline="0" dirty="0" smtClean="0"/>
                        <a:t> </a:t>
                      </a:r>
                      <a:r>
                        <a:rPr lang="en-US" sz="1600" kern="1200" dirty="0" smtClean="0"/>
                        <a:t>Attribute</a:t>
                      </a:r>
                      <a:endParaRPr lang="en-US" sz="1600" b="1" kern="1200" dirty="0" smtClean="0">
                        <a:solidFill>
                          <a:schemeClr val="tx1"/>
                        </a:solidFill>
                        <a:latin typeface="+mn-lt"/>
                        <a:ea typeface="+mn-ea"/>
                        <a:cs typeface="+mn-cs"/>
                      </a:endParaRPr>
                    </a:p>
                  </a:txBody>
                  <a:tcPr marT="45719" marB="45719"/>
                </a:tc>
                <a:tc>
                  <a:txBody>
                    <a:bodyPr/>
                    <a:lstStyle/>
                    <a:p>
                      <a:r>
                        <a:rPr lang="en-US" sz="1600" kern="1200" dirty="0" smtClean="0"/>
                        <a:t>EVC Service Attribute</a:t>
                      </a:r>
                      <a:endParaRPr lang="en-US" sz="1600" dirty="0">
                        <a:solidFill>
                          <a:schemeClr val="tx1"/>
                        </a:solidFill>
                      </a:endParaRPr>
                    </a:p>
                  </a:txBody>
                  <a:tcPr marT="45719" marB="45719"/>
                </a:tc>
              </a:tr>
              <a:tr h="283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t>UNI Identifier</a:t>
                      </a:r>
                      <a:endParaRPr lang="fr-FR" sz="1200" b="0" kern="1200" dirty="0" smtClean="0">
                        <a:solidFill>
                          <a:sysClr val="windowText" lastClr="000000"/>
                        </a:solidFill>
                        <a:latin typeface="+mn-lt"/>
                        <a:ea typeface="+mn-ea"/>
                        <a:cs typeface="+mn-cs"/>
                      </a:endParaRPr>
                    </a:p>
                  </a:txBody>
                  <a:tcPr marT="45719" marB="45719"/>
                </a:tc>
                <a:tc>
                  <a:txBody>
                    <a:bodyPr/>
                    <a:lstStyle/>
                    <a:p>
                      <a:r>
                        <a:rPr lang="en-US" sz="1200" kern="1200" dirty="0" smtClean="0"/>
                        <a:t>UNI EVC ID </a:t>
                      </a:r>
                      <a:endParaRPr lang="en-US" sz="1200" dirty="0"/>
                    </a:p>
                  </a:txBody>
                  <a:tcPr marT="45719" marB="45719"/>
                </a:tc>
                <a:tc>
                  <a:txBody>
                    <a:bodyPr/>
                    <a:lstStyle/>
                    <a:p>
                      <a:r>
                        <a:rPr lang="en-US" sz="1200" kern="1200" dirty="0" smtClean="0"/>
                        <a:t>EVC Type </a:t>
                      </a:r>
                      <a:endParaRPr lang="en-US" sz="1200" dirty="0"/>
                    </a:p>
                  </a:txBody>
                  <a:tcPr marT="45719" marB="45719"/>
                </a:tc>
              </a:tr>
              <a:tr h="283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t>Physical</a:t>
                      </a:r>
                      <a:r>
                        <a:rPr lang="fr-FR" sz="1200" kern="1200" dirty="0" smtClean="0"/>
                        <a:t> Medium </a:t>
                      </a:r>
                      <a:endParaRPr lang="en-US" sz="1200" b="0" dirty="0" smtClean="0">
                        <a:solidFill>
                          <a:sysClr val="windowText" lastClr="000000"/>
                        </a:solidFill>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CE-VLAN ID / EVC Map</a:t>
                      </a:r>
                      <a:endParaRPr lang="en-US" sz="1200" kern="1200" dirty="0" smtClean="0">
                        <a:solidFill>
                          <a:schemeClr val="dk1"/>
                        </a:solidFill>
                        <a:latin typeface="+mn-lt"/>
                        <a:ea typeface="+mn-ea"/>
                        <a:cs typeface="+mn-cs"/>
                      </a:endParaRPr>
                    </a:p>
                  </a:txBody>
                  <a:tcPr marT="45719" marB="45719"/>
                </a:tc>
                <a:tc>
                  <a:txBody>
                    <a:bodyPr/>
                    <a:lstStyle/>
                    <a:p>
                      <a:r>
                        <a:rPr lang="en-US" sz="1200" kern="1200" dirty="0" smtClean="0"/>
                        <a:t>EVC ID</a:t>
                      </a:r>
                      <a:endParaRPr lang="en-US" sz="1200" kern="1200" dirty="0" smtClean="0">
                        <a:solidFill>
                          <a:schemeClr val="dk1"/>
                        </a:solidFill>
                        <a:latin typeface="+mn-lt"/>
                        <a:ea typeface="+mn-ea"/>
                        <a:cs typeface="+mn-cs"/>
                      </a:endParaRPr>
                    </a:p>
                  </a:txBody>
                  <a:tcPr marT="45719" marB="45719"/>
                </a:tc>
              </a:tr>
              <a:tr h="39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Speed</a:t>
                      </a:r>
                      <a:endParaRPr lang="en-US" sz="1200" b="0" kern="1200" dirty="0" smtClean="0">
                        <a:solidFill>
                          <a:sysClr val="windowText" lastClr="000000"/>
                        </a:solidFill>
                        <a:latin typeface="+mn-lt"/>
                        <a:ea typeface="+mn-ea"/>
                        <a:cs typeface="+mn-cs"/>
                      </a:endParaRPr>
                    </a:p>
                  </a:txBody>
                  <a:tcPr marT="45719" marB="45719"/>
                </a:tc>
                <a:tc>
                  <a:txBody>
                    <a:bodyPr/>
                    <a:lstStyle/>
                    <a:p>
                      <a:r>
                        <a:rPr lang="en-US" sz="1200" kern="1200" dirty="0" smtClean="0"/>
                        <a:t>Ingress Bandwidth Profile Per EVC </a:t>
                      </a:r>
                      <a:endParaRPr lang="en-US" sz="1200" dirty="0"/>
                    </a:p>
                  </a:txBody>
                  <a:tcPr marT="45719" marB="45719"/>
                </a:tc>
                <a:tc>
                  <a:txBody>
                    <a:bodyPr/>
                    <a:lstStyle/>
                    <a:p>
                      <a:r>
                        <a:rPr lang="en-US" sz="1200" kern="1200" dirty="0" smtClean="0"/>
                        <a:t>UNI List </a:t>
                      </a:r>
                      <a:endParaRPr lang="en-US" sz="1200" kern="1200" dirty="0" smtClean="0">
                        <a:solidFill>
                          <a:schemeClr val="dk1"/>
                        </a:solidFill>
                        <a:latin typeface="+mn-lt"/>
                        <a:ea typeface="+mn-ea"/>
                        <a:cs typeface="+mn-cs"/>
                      </a:endParaRPr>
                    </a:p>
                  </a:txBody>
                  <a:tcPr marT="45719" marB="45719"/>
                </a:tc>
              </a:tr>
              <a:tr h="441596">
                <a:tc>
                  <a:txBody>
                    <a:bodyPr/>
                    <a:lstStyle/>
                    <a:p>
                      <a:r>
                        <a:rPr lang="fr-FR" sz="1200" kern="1200" dirty="0" smtClean="0"/>
                        <a:t>Mode</a:t>
                      </a:r>
                      <a:endParaRPr lang="en-US" sz="1200" b="0" dirty="0">
                        <a:solidFill>
                          <a:sysClr val="windowText" lastClr="000000"/>
                        </a:solidFill>
                      </a:endParaRPr>
                    </a:p>
                  </a:txBody>
                  <a:tcPr marT="45719" marB="45719"/>
                </a:tc>
                <a:tc>
                  <a:txBody>
                    <a:bodyPr/>
                    <a:lstStyle/>
                    <a:p>
                      <a:r>
                        <a:rPr lang="en-US" sz="1200" kern="1200" dirty="0" smtClean="0"/>
                        <a:t>Ingress Bandwidth Profile Per CoS Identifier </a:t>
                      </a:r>
                      <a:endParaRPr lang="en-US" sz="1200" dirty="0"/>
                    </a:p>
                  </a:txBody>
                  <a:tcPr marT="45719" marB="45719"/>
                </a:tc>
                <a:tc>
                  <a:txBody>
                    <a:bodyPr/>
                    <a:lstStyle/>
                    <a:p>
                      <a:r>
                        <a:rPr lang="en-US" sz="1200" kern="1200" dirty="0" smtClean="0"/>
                        <a:t>Maximum Number of UNIs </a:t>
                      </a:r>
                      <a:endParaRPr lang="en-US" sz="1200" dirty="0"/>
                    </a:p>
                  </a:txBody>
                  <a:tcPr marT="45719" marB="45719"/>
                </a:tc>
              </a:tr>
              <a:tr h="393337">
                <a:tc>
                  <a:txBody>
                    <a:bodyPr/>
                    <a:lstStyle/>
                    <a:p>
                      <a:r>
                        <a:rPr lang="fr-FR" sz="1200" kern="1200" dirty="0" smtClean="0"/>
                        <a:t>MAC Layer </a:t>
                      </a:r>
                      <a:endParaRPr lang="en-US" sz="1200" b="0" dirty="0">
                        <a:solidFill>
                          <a:sysClr val="windowText" lastClr="000000"/>
                        </a:solidFill>
                      </a:endParaRPr>
                    </a:p>
                  </a:txBody>
                  <a:tcPr marT="45719" marB="45719"/>
                </a:tc>
                <a:tc>
                  <a:txBody>
                    <a:bodyPr/>
                    <a:lstStyle/>
                    <a:p>
                      <a:r>
                        <a:rPr lang="en-US" sz="1200" kern="1200" dirty="0" smtClean="0"/>
                        <a:t>Egress Bandwidth Profile Per EVC </a:t>
                      </a:r>
                      <a:endParaRPr lang="en-US" sz="1200" dirty="0"/>
                    </a:p>
                  </a:txBody>
                  <a:tcPr marT="45719" marB="45719"/>
                </a:tc>
                <a:tc>
                  <a:txBody>
                    <a:bodyPr/>
                    <a:lstStyle/>
                    <a:p>
                      <a:r>
                        <a:rPr lang="en-US" sz="1200" kern="1200" dirty="0" smtClean="0"/>
                        <a:t>EVC MTU size </a:t>
                      </a:r>
                      <a:endParaRPr lang="en-US" sz="1200" dirty="0"/>
                    </a:p>
                  </a:txBody>
                  <a:tcPr marT="45719" marB="45719"/>
                </a:tc>
              </a:tr>
              <a:tr h="457187">
                <a:tc>
                  <a:txBody>
                    <a:bodyPr/>
                    <a:lstStyle/>
                    <a:p>
                      <a:r>
                        <a:rPr lang="fr-FR" sz="1200" kern="1200" dirty="0" smtClean="0"/>
                        <a:t>UNI MTU Size </a:t>
                      </a:r>
                      <a:endParaRPr lang="fr-FR" sz="1200" b="0" kern="1200" dirty="0" smtClean="0">
                        <a:solidFill>
                          <a:sysClr val="windowText" lastClr="000000"/>
                        </a:solidFill>
                        <a:latin typeface="+mn-lt"/>
                        <a:ea typeface="+mn-ea"/>
                        <a:cs typeface="+mn-cs"/>
                      </a:endParaRPr>
                    </a:p>
                  </a:txBody>
                  <a:tcPr marT="45719" marB="45719"/>
                </a:tc>
                <a:tc>
                  <a:txBody>
                    <a:bodyPr/>
                    <a:lstStyle/>
                    <a:p>
                      <a:r>
                        <a:rPr lang="en-US" sz="1200" kern="1200" dirty="0" smtClean="0"/>
                        <a:t>Egress Bandwidth Profile </a:t>
                      </a:r>
                    </a:p>
                    <a:p>
                      <a:r>
                        <a:rPr lang="en-US" sz="1200" kern="1200" dirty="0" smtClean="0"/>
                        <a:t>Per CoS Identifier </a:t>
                      </a:r>
                      <a:endParaRPr lang="en-US" sz="1200" kern="1200" dirty="0" smtClean="0">
                        <a:solidFill>
                          <a:schemeClr val="dk1"/>
                        </a:solidFill>
                        <a:latin typeface="+mn-lt"/>
                        <a:ea typeface="+mn-ea"/>
                        <a:cs typeface="+mn-cs"/>
                      </a:endParaRPr>
                    </a:p>
                  </a:txBody>
                  <a:tcPr marT="45719" marB="45719"/>
                </a:tc>
                <a:tc>
                  <a:txBody>
                    <a:bodyPr/>
                    <a:lstStyle/>
                    <a:p>
                      <a:r>
                        <a:rPr lang="en-US" sz="1200" kern="1200" smtClean="0"/>
                        <a:t>CE-VLAN ID Preservation</a:t>
                      </a:r>
                      <a:endParaRPr lang="en-US" sz="1200"/>
                    </a:p>
                  </a:txBody>
                  <a:tcPr marT="45719" marB="45719"/>
                </a:tc>
              </a:tr>
              <a:tr h="283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Service Multiplexing </a:t>
                      </a:r>
                      <a:endParaRPr lang="en-US" sz="1200" b="0" kern="1200" dirty="0" smtClean="0">
                        <a:solidFill>
                          <a:sysClr val="windowText" lastClr="000000"/>
                        </a:solidFill>
                        <a:latin typeface="+mn-lt"/>
                        <a:ea typeface="+mn-ea"/>
                        <a:cs typeface="+mn-cs"/>
                      </a:endParaRPr>
                    </a:p>
                  </a:txBody>
                  <a:tcPr marT="45719" marB="45719"/>
                </a:tc>
                <a:tc>
                  <a:txBody>
                    <a:bodyPr/>
                    <a:lstStyle/>
                    <a:p>
                      <a:endParaRPr lang="en-US" sz="1200" dirty="0"/>
                    </a:p>
                  </a:txBody>
                  <a:tcPr marT="45719" marB="45719"/>
                </a:tc>
                <a:tc>
                  <a:txBody>
                    <a:bodyPr/>
                    <a:lstStyle/>
                    <a:p>
                      <a:r>
                        <a:rPr lang="en-US" sz="1200" kern="1200" dirty="0" smtClean="0"/>
                        <a:t>CE-VLAN CoS Preservation</a:t>
                      </a:r>
                      <a:endParaRPr lang="en-US" sz="1200" kern="1200" dirty="0" smtClean="0">
                        <a:solidFill>
                          <a:schemeClr val="dk1"/>
                        </a:solidFill>
                        <a:latin typeface="+mn-lt"/>
                        <a:ea typeface="+mn-ea"/>
                        <a:cs typeface="+mn-cs"/>
                      </a:endParaRPr>
                    </a:p>
                  </a:txBody>
                  <a:tcPr marT="45719" marB="45719"/>
                </a:tc>
              </a:tr>
              <a:tr h="337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Bundling </a:t>
                      </a:r>
                      <a:endParaRPr lang="en-US" sz="1200" b="0" dirty="0" smtClean="0">
                        <a:solidFill>
                          <a:sysClr val="windowText" lastClr="000000"/>
                        </a:solidFill>
                      </a:endParaRPr>
                    </a:p>
                  </a:txBody>
                  <a:tcPr marT="45719" marB="45719"/>
                </a:tc>
                <a:tc>
                  <a:txBody>
                    <a:bodyPr/>
                    <a:lstStyle/>
                    <a:p>
                      <a:endParaRPr lang="en-US" sz="12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Unicast Service Frame Delivery </a:t>
                      </a:r>
                      <a:endParaRPr lang="en-US" sz="1200" kern="1200" dirty="0" smtClean="0">
                        <a:solidFill>
                          <a:schemeClr val="dk1"/>
                        </a:solidFill>
                        <a:latin typeface="+mn-lt"/>
                        <a:ea typeface="+mn-ea"/>
                        <a:cs typeface="+mn-cs"/>
                      </a:endParaRPr>
                    </a:p>
                  </a:txBody>
                  <a:tcPr marT="45719" marB="45719"/>
                </a:tc>
              </a:tr>
              <a:tr h="457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All to One Bundling </a:t>
                      </a:r>
                      <a:endParaRPr lang="en-US" sz="1200" b="0" kern="1200" dirty="0" smtClean="0">
                        <a:solidFill>
                          <a:schemeClr val="dk1"/>
                        </a:solidFill>
                        <a:latin typeface="+mn-lt"/>
                        <a:ea typeface="+mn-ea"/>
                        <a:cs typeface="+mn-cs"/>
                      </a:endParaRPr>
                    </a:p>
                  </a:txBody>
                  <a:tcPr marT="45719" marB="45719"/>
                </a:tc>
                <a:tc>
                  <a:txBody>
                    <a:bodyPr/>
                    <a:lstStyle/>
                    <a:p>
                      <a:endParaRPr lang="en-US" sz="1200" dirty="0"/>
                    </a:p>
                  </a:txBody>
                  <a:tcPr marT="45719" marB="45719"/>
                </a:tc>
                <a:tc>
                  <a:txBody>
                    <a:bodyPr/>
                    <a:lstStyle/>
                    <a:p>
                      <a:r>
                        <a:rPr lang="en-US" sz="1200" kern="1200" dirty="0" smtClean="0"/>
                        <a:t>Multicast Service Frame</a:t>
                      </a:r>
                    </a:p>
                    <a:p>
                      <a:r>
                        <a:rPr lang="en-US" sz="1200" kern="1200" dirty="0" smtClean="0"/>
                        <a:t>Delivery </a:t>
                      </a:r>
                      <a:endParaRPr lang="en-US" sz="1200" dirty="0"/>
                    </a:p>
                  </a:txBody>
                  <a:tcPr marT="45719" marB="45719"/>
                </a:tc>
              </a:tr>
              <a:tr h="457187">
                <a:tc>
                  <a:txBody>
                    <a:bodyPr/>
                    <a:lstStyle/>
                    <a:p>
                      <a:r>
                        <a:rPr lang="en-US" sz="1200" kern="1200" dirty="0" smtClean="0"/>
                        <a:t>CE-VLAN ID for untagged and priority tagged Service Frames </a:t>
                      </a:r>
                      <a:endParaRPr lang="en-US" sz="1200" b="0" dirty="0" smtClean="0">
                        <a:solidFill>
                          <a:sysClr val="windowText" lastClr="000000"/>
                        </a:solidFill>
                      </a:endParaRPr>
                    </a:p>
                  </a:txBody>
                  <a:tcPr marT="45719" marB="45719"/>
                </a:tc>
                <a:tc>
                  <a:txBody>
                    <a:bodyPr/>
                    <a:lstStyle/>
                    <a:p>
                      <a:endParaRPr lang="en-US" sz="1200" dirty="0"/>
                    </a:p>
                  </a:txBody>
                  <a:tcPr marT="45719" marB="45719"/>
                </a:tc>
                <a:tc>
                  <a:txBody>
                    <a:bodyPr/>
                    <a:lstStyle/>
                    <a:p>
                      <a:r>
                        <a:rPr lang="en-US" sz="1200" kern="1200" dirty="0" smtClean="0"/>
                        <a:t>Broadcast Service Frame Delivery </a:t>
                      </a:r>
                      <a:endParaRPr lang="en-US" sz="1200" dirty="0"/>
                    </a:p>
                  </a:txBody>
                  <a:tcPr marT="45719" marB="45719"/>
                </a:tc>
              </a:tr>
              <a:tr h="61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Maximum number of EVCs </a:t>
                      </a:r>
                      <a:endParaRPr lang="en-US" sz="1200" b="0" kern="1200" dirty="0" smtClean="0">
                        <a:solidFill>
                          <a:schemeClr val="dk1"/>
                        </a:solidFill>
                        <a:latin typeface="+mn-lt"/>
                        <a:ea typeface="+mn-ea"/>
                        <a:cs typeface="+mn-cs"/>
                      </a:endParaRPr>
                    </a:p>
                  </a:txBody>
                  <a:tcPr marT="45719" marB="45719"/>
                </a:tc>
                <a:tc>
                  <a:txBody>
                    <a:bodyPr/>
                    <a:lstStyle/>
                    <a:p>
                      <a:endParaRPr lang="en-US" sz="1200" dirty="0"/>
                    </a:p>
                  </a:txBody>
                  <a:tcPr marT="45719" marB="45719"/>
                </a:tc>
                <a:tc>
                  <a:txBody>
                    <a:bodyPr/>
                    <a:lstStyle/>
                    <a:p>
                      <a:r>
                        <a:rPr lang="en-US" sz="1200" kern="1200" dirty="0" smtClean="0"/>
                        <a:t>Layer 2 Control Protocol Processing (only applies for L2CPs passed to the EVC) </a:t>
                      </a:r>
                      <a:endParaRPr lang="en-US" sz="1200" dirty="0"/>
                    </a:p>
                  </a:txBody>
                  <a:tcPr marT="45719" marB="45719"/>
                </a:tc>
              </a:tr>
              <a:tr h="457187">
                <a:tc>
                  <a:txBody>
                    <a:bodyPr/>
                    <a:lstStyle/>
                    <a:p>
                      <a:r>
                        <a:rPr lang="en-US" sz="1200" kern="1200" dirty="0" smtClean="0"/>
                        <a:t>Ingress Bandwidth Profile</a:t>
                      </a:r>
                    </a:p>
                    <a:p>
                      <a:r>
                        <a:rPr lang="en-US" sz="1200" kern="1200" dirty="0" smtClean="0"/>
                        <a:t>Per UNI </a:t>
                      </a:r>
                      <a:endParaRPr lang="en-US" sz="1200" b="0" dirty="0" smtClean="0">
                        <a:solidFill>
                          <a:sysClr val="windowText" lastClr="000000"/>
                        </a:solidFill>
                      </a:endParaRPr>
                    </a:p>
                  </a:txBody>
                  <a:tcPr marT="45719" marB="45719"/>
                </a:tc>
                <a:tc>
                  <a:txBody>
                    <a:bodyPr/>
                    <a:lstStyle/>
                    <a:p>
                      <a:endParaRPr lang="en-US" sz="1200" dirty="0"/>
                    </a:p>
                  </a:txBody>
                  <a:tcPr marT="45719" marB="45719"/>
                </a:tc>
                <a:tc>
                  <a:txBody>
                    <a:bodyPr/>
                    <a:lstStyle/>
                    <a:p>
                      <a:r>
                        <a:rPr lang="en-US" sz="1200" kern="1200" dirty="0" smtClean="0"/>
                        <a:t>EVC Performance </a:t>
                      </a:r>
                      <a:endParaRPr lang="en-US" sz="1200" dirty="0"/>
                    </a:p>
                  </a:txBody>
                  <a:tcPr marT="45719" marB="45719"/>
                </a:tc>
              </a:tr>
              <a:tr h="457187">
                <a:tc>
                  <a:txBody>
                    <a:bodyPr/>
                    <a:lstStyle/>
                    <a:p>
                      <a:r>
                        <a:rPr lang="en-US" sz="1200" kern="1200" dirty="0" smtClean="0"/>
                        <a:t>Egress Bandwidth Profile</a:t>
                      </a:r>
                    </a:p>
                    <a:p>
                      <a:r>
                        <a:rPr lang="en-US" sz="1200" kern="1200" dirty="0" smtClean="0"/>
                        <a:t>Per UNI </a:t>
                      </a:r>
                      <a:endParaRPr lang="en-US" sz="1200" b="0" dirty="0" smtClean="0">
                        <a:solidFill>
                          <a:sysClr val="windowText" lastClr="000000"/>
                        </a:solidFill>
                      </a:endParaRPr>
                    </a:p>
                  </a:txBody>
                  <a:tcPr marT="45719" marB="45719"/>
                </a:tc>
                <a:tc>
                  <a:txBody>
                    <a:bodyPr/>
                    <a:lstStyle/>
                    <a:p>
                      <a:endParaRPr lang="en-US" sz="1200" dirty="0"/>
                    </a:p>
                  </a:txBody>
                  <a:tcPr marT="45719" marB="45719"/>
                </a:tc>
                <a:tc>
                  <a:txBody>
                    <a:bodyPr/>
                    <a:lstStyle/>
                    <a:p>
                      <a:endParaRPr lang="en-US" sz="1200" dirty="0"/>
                    </a:p>
                  </a:txBody>
                  <a:tcPr marT="45719" marB="45719"/>
                </a:tc>
              </a:tr>
              <a:tr h="337875">
                <a:tc>
                  <a:txBody>
                    <a:bodyPr/>
                    <a:lstStyle/>
                    <a:p>
                      <a:r>
                        <a:rPr lang="en-US" sz="1200" kern="1200" dirty="0" smtClean="0"/>
                        <a:t>Layer 2 Control Protocols Processing </a:t>
                      </a:r>
                      <a:endParaRPr lang="en-US" sz="1200" b="0" dirty="0" smtClean="0">
                        <a:solidFill>
                          <a:sysClr val="windowText" lastClr="000000"/>
                        </a:solidFill>
                      </a:endParaRPr>
                    </a:p>
                  </a:txBody>
                  <a:tcPr marT="45719" marB="45719"/>
                </a:tc>
                <a:tc>
                  <a:txBody>
                    <a:bodyPr/>
                    <a:lstStyle/>
                    <a:p>
                      <a:endParaRPr lang="en-US" sz="1200" dirty="0"/>
                    </a:p>
                  </a:txBody>
                  <a:tcPr marT="45719" marB="45719"/>
                </a:tc>
                <a:tc>
                  <a:txBody>
                    <a:bodyPr/>
                    <a:lstStyle/>
                    <a:p>
                      <a:endParaRPr lang="en-US" sz="1200" dirty="0"/>
                    </a:p>
                  </a:txBody>
                  <a:tcPr marT="45719" marB="45719"/>
                </a:tc>
              </a:tr>
            </a:tbl>
          </a:graphicData>
        </a:graphic>
      </p:graphicFrame>
    </p:spTree>
    <p:extLst>
      <p:ext uri="{BB962C8B-B14F-4D97-AF65-F5344CB8AC3E}">
        <p14:creationId xmlns:p14="http://schemas.microsoft.com/office/powerpoint/2010/main" val="100743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4905375" y="1819275"/>
            <a:ext cx="815975" cy="192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9" name="Rectangle 128"/>
          <p:cNvSpPr/>
          <p:nvPr/>
        </p:nvSpPr>
        <p:spPr>
          <a:xfrm>
            <a:off x="4905375" y="3576638"/>
            <a:ext cx="736600" cy="1920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8" name="Rectangle 127"/>
          <p:cNvSpPr/>
          <p:nvPr/>
        </p:nvSpPr>
        <p:spPr>
          <a:xfrm>
            <a:off x="4905375" y="5227638"/>
            <a:ext cx="766763" cy="185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7" name="Rectangle 126"/>
          <p:cNvSpPr/>
          <p:nvPr/>
        </p:nvSpPr>
        <p:spPr>
          <a:xfrm>
            <a:off x="7599363" y="1427163"/>
            <a:ext cx="885825" cy="190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6" name="Rectangle 125"/>
          <p:cNvSpPr/>
          <p:nvPr/>
        </p:nvSpPr>
        <p:spPr>
          <a:xfrm>
            <a:off x="7739063" y="2006600"/>
            <a:ext cx="885825" cy="192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5" name="Rectangle 124"/>
          <p:cNvSpPr/>
          <p:nvPr/>
        </p:nvSpPr>
        <p:spPr>
          <a:xfrm>
            <a:off x="7543800" y="3179763"/>
            <a:ext cx="884238" cy="190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4" name="Rectangle 123"/>
          <p:cNvSpPr/>
          <p:nvPr/>
        </p:nvSpPr>
        <p:spPr>
          <a:xfrm>
            <a:off x="7645400" y="3768725"/>
            <a:ext cx="885825" cy="192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2" name="Rectangle 121"/>
          <p:cNvSpPr/>
          <p:nvPr/>
        </p:nvSpPr>
        <p:spPr>
          <a:xfrm>
            <a:off x="7634288" y="5413375"/>
            <a:ext cx="885825" cy="192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3" name="Rectangle 62"/>
          <p:cNvSpPr/>
          <p:nvPr/>
        </p:nvSpPr>
        <p:spPr>
          <a:xfrm>
            <a:off x="7588250" y="4822825"/>
            <a:ext cx="884238" cy="192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1515" name="Picture 1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4451350"/>
            <a:ext cx="25415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2819400"/>
            <a:ext cx="2540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1050925"/>
            <a:ext cx="2540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itle 1"/>
          <p:cNvSpPr>
            <a:spLocks noGrp="1"/>
          </p:cNvSpPr>
          <p:nvPr>
            <p:ph type="title"/>
          </p:nvPr>
        </p:nvSpPr>
        <p:spPr/>
        <p:txBody>
          <a:bodyPr>
            <a:normAutofit/>
          </a:bodyPr>
          <a:lstStyle/>
          <a:p>
            <a:pPr marL="344488" indent="-344488"/>
            <a:r>
              <a:rPr lang="en-US" altLang="en-US" smtClean="0"/>
              <a:t>	Three Types of EVC’s</a:t>
            </a:r>
          </a:p>
        </p:txBody>
      </p:sp>
      <p:sp>
        <p:nvSpPr>
          <p:cNvPr id="21519" name="Text Box 26"/>
          <p:cNvSpPr txBox="1">
            <a:spLocks noChangeArrowheads="1"/>
          </p:cNvSpPr>
          <p:nvPr/>
        </p:nvSpPr>
        <p:spPr bwMode="auto">
          <a:xfrm>
            <a:off x="228600" y="838200"/>
            <a:ext cx="43053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buFontTx/>
              <a:buAutoNum type="arabicPeriod"/>
            </a:pPr>
            <a:r>
              <a:rPr lang="en-US" altLang="en-US" sz="1800" b="1"/>
              <a:t>Point to Point EVC: each EVC associates exactly 2 UNIs – in this diagram one site is connected to two other sites with two EVCs</a:t>
            </a:r>
            <a:r>
              <a:rPr lang="en-US" altLang="en-US" sz="1800" b="1">
                <a:solidFill>
                  <a:srgbClr val="FF0000"/>
                </a:solidFill>
              </a:rPr>
              <a:t> </a:t>
            </a:r>
          </a:p>
          <a:p>
            <a:pPr eaLnBrk="1" hangingPunct="1">
              <a:spcBef>
                <a:spcPct val="50000"/>
              </a:spcBef>
              <a:buFontTx/>
              <a:buAutoNum type="arabicPeriod"/>
            </a:pPr>
            <a:endParaRPr lang="en-US" altLang="en-US" sz="1800" b="1"/>
          </a:p>
          <a:p>
            <a:pPr eaLnBrk="1" hangingPunct="1">
              <a:spcBef>
                <a:spcPct val="50000"/>
              </a:spcBef>
              <a:buFontTx/>
              <a:buAutoNum type="arabicPeriod"/>
            </a:pPr>
            <a:r>
              <a:rPr lang="en-US" altLang="en-US" sz="1800" b="1"/>
              <a:t>Multipoint to Multipoint EVC: each EVC associates ≥ 2 UNIs – in this diagram, three sites joint share a multipoint EVC and can forward Ethernet frames to each other</a:t>
            </a:r>
          </a:p>
          <a:p>
            <a:pPr eaLnBrk="1" hangingPunct="1">
              <a:spcBef>
                <a:spcPct val="50000"/>
              </a:spcBef>
              <a:buFontTx/>
              <a:buAutoNum type="arabicPeriod"/>
            </a:pPr>
            <a:endParaRPr lang="en-US" altLang="en-US" sz="1800" b="1"/>
          </a:p>
          <a:p>
            <a:pPr eaLnBrk="1" hangingPunct="1">
              <a:spcBef>
                <a:spcPct val="50000"/>
              </a:spcBef>
              <a:buFontTx/>
              <a:buAutoNum type="arabicPeriod"/>
            </a:pPr>
            <a:r>
              <a:rPr lang="en-US" altLang="en-US" sz="1800" b="1"/>
              <a:t>Rooted Multipoint EVC : each EVC associates ≥ 2 UNIs with 1 or more UNIs as Roots – The roots can forward to the leaves, each leaf can only forward to the roots</a:t>
            </a:r>
          </a:p>
        </p:txBody>
      </p:sp>
      <p:cxnSp>
        <p:nvCxnSpPr>
          <p:cNvPr id="18" name="Straight Arrow Connector 17"/>
          <p:cNvCxnSpPr/>
          <p:nvPr/>
        </p:nvCxnSpPr>
        <p:spPr>
          <a:xfrm flipV="1">
            <a:off x="5791200" y="1498600"/>
            <a:ext cx="1892300" cy="3540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91200" y="1933575"/>
            <a:ext cx="2093913" cy="14763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696200" y="1522413"/>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927975" y="2103438"/>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14988" y="1828800"/>
            <a:ext cx="152400" cy="157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2" name="Straight Arrow Connector 41"/>
          <p:cNvCxnSpPr/>
          <p:nvPr/>
        </p:nvCxnSpPr>
        <p:spPr>
          <a:xfrm>
            <a:off x="5084763" y="1909763"/>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1526"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1665288"/>
            <a:ext cx="8175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038" y="1277938"/>
            <a:ext cx="8175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038" y="1852613"/>
            <a:ext cx="8175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Straight Arrow Connector 50"/>
          <p:cNvCxnSpPr/>
          <p:nvPr/>
        </p:nvCxnSpPr>
        <p:spPr>
          <a:xfrm flipV="1">
            <a:off x="5741988" y="3643313"/>
            <a:ext cx="946150" cy="11112"/>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646988" y="3275013"/>
            <a:ext cx="604837"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878763" y="3856038"/>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35550" y="3662363"/>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1533"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3417888"/>
            <a:ext cx="8175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38" y="3030538"/>
            <a:ext cx="819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605213"/>
            <a:ext cx="8175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p:cNvCxnSpPr/>
          <p:nvPr/>
        </p:nvCxnSpPr>
        <p:spPr>
          <a:xfrm flipV="1">
            <a:off x="5672138" y="5251450"/>
            <a:ext cx="1166812" cy="47625"/>
          </a:xfrm>
          <a:prstGeom prst="straightConnector1">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646988" y="4919663"/>
            <a:ext cx="604837"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878763" y="5500688"/>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035550" y="5307013"/>
            <a:ext cx="606425" cy="0"/>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1540"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5062538"/>
            <a:ext cx="8175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675188"/>
            <a:ext cx="8175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1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038" y="5249863"/>
            <a:ext cx="8175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7"/>
          <p:cNvCxnSpPr/>
          <p:nvPr/>
        </p:nvCxnSpPr>
        <p:spPr>
          <a:xfrm>
            <a:off x="6688138" y="3100388"/>
            <a:ext cx="0" cy="919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6732588" y="3278188"/>
            <a:ext cx="914400" cy="0"/>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6737350" y="3856038"/>
            <a:ext cx="1098550" cy="9525"/>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838950" y="5262563"/>
            <a:ext cx="955675" cy="187325"/>
          </a:xfrm>
          <a:prstGeom prst="straightConnector1">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6842125" y="4919663"/>
            <a:ext cx="757238" cy="306387"/>
          </a:xfrm>
          <a:prstGeom prst="straightConnector1">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548" name="TextBox 99"/>
          <p:cNvSpPr txBox="1">
            <a:spLocks noChangeArrowheads="1"/>
          </p:cNvSpPr>
          <p:nvPr/>
        </p:nvSpPr>
        <p:spPr bwMode="auto">
          <a:xfrm>
            <a:off x="5041900" y="4724400"/>
            <a:ext cx="617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Root</a:t>
            </a:r>
          </a:p>
        </p:txBody>
      </p:sp>
      <p:sp>
        <p:nvSpPr>
          <p:cNvPr id="21549" name="TextBox 100"/>
          <p:cNvSpPr txBox="1">
            <a:spLocks noChangeArrowheads="1"/>
          </p:cNvSpPr>
          <p:nvPr/>
        </p:nvSpPr>
        <p:spPr bwMode="auto">
          <a:xfrm>
            <a:off x="7645400" y="4464050"/>
            <a:ext cx="58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Leaf</a:t>
            </a:r>
          </a:p>
        </p:txBody>
      </p:sp>
      <p:sp>
        <p:nvSpPr>
          <p:cNvPr id="21550" name="TextBox 101"/>
          <p:cNvSpPr txBox="1">
            <a:spLocks noChangeArrowheads="1"/>
          </p:cNvSpPr>
          <p:nvPr/>
        </p:nvSpPr>
        <p:spPr bwMode="auto">
          <a:xfrm>
            <a:off x="7599363" y="5559425"/>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Leaf</a:t>
            </a:r>
          </a:p>
        </p:txBody>
      </p:sp>
      <p:sp>
        <p:nvSpPr>
          <p:cNvPr id="106" name="Arc 105"/>
          <p:cNvSpPr/>
          <p:nvPr/>
        </p:nvSpPr>
        <p:spPr>
          <a:xfrm rot="20612773">
            <a:off x="5295900" y="4989513"/>
            <a:ext cx="2301875" cy="681037"/>
          </a:xfrm>
          <a:prstGeom prst="arc">
            <a:avLst>
              <a:gd name="adj1" fmla="val 12213534"/>
              <a:gd name="adj2" fmla="val 21266108"/>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1552" name="Group 212"/>
          <p:cNvGrpSpPr>
            <a:grpSpLocks/>
          </p:cNvGrpSpPr>
          <p:nvPr/>
        </p:nvGrpSpPr>
        <p:grpSpPr bwMode="auto">
          <a:xfrm>
            <a:off x="2630488" y="6376988"/>
            <a:ext cx="893762" cy="223837"/>
            <a:chOff x="1440" y="2592"/>
            <a:chExt cx="1392" cy="576"/>
          </a:xfrm>
        </p:grpSpPr>
        <p:sp>
          <p:nvSpPr>
            <p:cNvPr id="21561" name="Line 213"/>
            <p:cNvSpPr>
              <a:spLocks noChangeShapeType="1"/>
            </p:cNvSpPr>
            <p:nvPr/>
          </p:nvSpPr>
          <p:spPr bwMode="auto">
            <a:xfrm>
              <a:off x="1440" y="2832"/>
              <a:ext cx="960" cy="0"/>
            </a:xfrm>
            <a:prstGeom prst="line">
              <a:avLst/>
            </a:prstGeom>
            <a:noFill/>
            <a:ln w="3810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2" name="Line 214"/>
            <p:cNvSpPr>
              <a:spLocks noChangeShapeType="1"/>
            </p:cNvSpPr>
            <p:nvPr/>
          </p:nvSpPr>
          <p:spPr bwMode="auto">
            <a:xfrm flipV="1">
              <a:off x="2400" y="2592"/>
              <a:ext cx="432" cy="240"/>
            </a:xfrm>
            <a:prstGeom prst="line">
              <a:avLst/>
            </a:prstGeom>
            <a:noFill/>
            <a:ln w="38100">
              <a:solidFill>
                <a:srgbClr val="00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63" name="Line 215"/>
            <p:cNvSpPr>
              <a:spLocks noChangeShapeType="1"/>
            </p:cNvSpPr>
            <p:nvPr/>
          </p:nvSpPr>
          <p:spPr bwMode="auto">
            <a:xfrm>
              <a:off x="2400" y="2832"/>
              <a:ext cx="288" cy="336"/>
            </a:xfrm>
            <a:prstGeom prst="line">
              <a:avLst/>
            </a:prstGeom>
            <a:noFill/>
            <a:ln w="38100">
              <a:solidFill>
                <a:srgbClr val="00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553" name="Freeform 216"/>
          <p:cNvSpPr>
            <a:spLocks/>
          </p:cNvSpPr>
          <p:nvPr/>
        </p:nvSpPr>
        <p:spPr bwMode="auto">
          <a:xfrm>
            <a:off x="5054600" y="6459538"/>
            <a:ext cx="692150" cy="114300"/>
          </a:xfrm>
          <a:custGeom>
            <a:avLst/>
            <a:gdLst>
              <a:gd name="T0" fmla="*/ 0 w 1464"/>
              <a:gd name="T1" fmla="*/ 2147483647 h 224"/>
              <a:gd name="T2" fmla="*/ 2147483647 w 1464"/>
              <a:gd name="T3" fmla="*/ 2147483647 h 224"/>
              <a:gd name="T4" fmla="*/ 2147483647 w 1464"/>
              <a:gd name="T5" fmla="*/ 2147483647 h 224"/>
              <a:gd name="T6" fmla="*/ 2147483647 w 1464"/>
              <a:gd name="T7" fmla="*/ 2147483647 h 224"/>
              <a:gd name="T8" fmla="*/ 0 60000 65536"/>
              <a:gd name="T9" fmla="*/ 0 60000 65536"/>
              <a:gd name="T10" fmla="*/ 0 60000 65536"/>
              <a:gd name="T11" fmla="*/ 0 60000 65536"/>
              <a:gd name="T12" fmla="*/ 0 w 1464"/>
              <a:gd name="T13" fmla="*/ 0 h 224"/>
              <a:gd name="T14" fmla="*/ 1464 w 1464"/>
              <a:gd name="T15" fmla="*/ 224 h 224"/>
            </a:gdLst>
            <a:ahLst/>
            <a:cxnLst>
              <a:cxn ang="T8">
                <a:pos x="T0" y="T1"/>
              </a:cxn>
              <a:cxn ang="T9">
                <a:pos x="T2" y="T3"/>
              </a:cxn>
              <a:cxn ang="T10">
                <a:pos x="T4" y="T5"/>
              </a:cxn>
              <a:cxn ang="T11">
                <a:pos x="T6" y="T7"/>
              </a:cxn>
            </a:cxnLst>
            <a:rect l="T12" t="T13" r="T14" b="T15"/>
            <a:pathLst>
              <a:path w="1464" h="224">
                <a:moveTo>
                  <a:pt x="0" y="224"/>
                </a:moveTo>
                <a:cubicBezTo>
                  <a:pt x="224" y="144"/>
                  <a:pt x="448" y="64"/>
                  <a:pt x="672" y="32"/>
                </a:cubicBezTo>
                <a:cubicBezTo>
                  <a:pt x="896" y="0"/>
                  <a:pt x="1224" y="32"/>
                  <a:pt x="1344" y="32"/>
                </a:cubicBezTo>
                <a:cubicBezTo>
                  <a:pt x="1464" y="32"/>
                  <a:pt x="1384" y="32"/>
                  <a:pt x="1392" y="32"/>
                </a:cubicBezTo>
              </a:path>
            </a:pathLst>
          </a:custGeom>
          <a:noFill/>
          <a:ln w="38100" cap="flat" cmpd="sng">
            <a:solidFill>
              <a:srgbClr val="0066FF"/>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4" name="Freeform 217"/>
          <p:cNvSpPr>
            <a:spLocks/>
          </p:cNvSpPr>
          <p:nvPr/>
        </p:nvSpPr>
        <p:spPr bwMode="auto">
          <a:xfrm>
            <a:off x="7088188" y="6427788"/>
            <a:ext cx="650875" cy="119062"/>
          </a:xfrm>
          <a:custGeom>
            <a:avLst/>
            <a:gdLst>
              <a:gd name="T0" fmla="*/ 2147483647 w 1200"/>
              <a:gd name="T1" fmla="*/ 2147483647 h 440"/>
              <a:gd name="T2" fmla="*/ 2147483647 w 1200"/>
              <a:gd name="T3" fmla="*/ 2147483647 h 440"/>
              <a:gd name="T4" fmla="*/ 0 w 1200"/>
              <a:gd name="T5" fmla="*/ 0 h 440"/>
              <a:gd name="T6" fmla="*/ 0 60000 65536"/>
              <a:gd name="T7" fmla="*/ 0 60000 65536"/>
              <a:gd name="T8" fmla="*/ 0 60000 65536"/>
              <a:gd name="T9" fmla="*/ 0 w 1200"/>
              <a:gd name="T10" fmla="*/ 0 h 440"/>
              <a:gd name="T11" fmla="*/ 1200 w 1200"/>
              <a:gd name="T12" fmla="*/ 440 h 440"/>
            </a:gdLst>
            <a:ahLst/>
            <a:cxnLst>
              <a:cxn ang="T6">
                <a:pos x="T0" y="T1"/>
              </a:cxn>
              <a:cxn ang="T7">
                <a:pos x="T2" y="T3"/>
              </a:cxn>
              <a:cxn ang="T8">
                <a:pos x="T4" y="T5"/>
              </a:cxn>
            </a:cxnLst>
            <a:rect l="T9" t="T10" r="T11" b="T12"/>
            <a:pathLst>
              <a:path w="1200" h="440">
                <a:moveTo>
                  <a:pt x="1200" y="336"/>
                </a:moveTo>
                <a:cubicBezTo>
                  <a:pt x="988" y="388"/>
                  <a:pt x="776" y="440"/>
                  <a:pt x="576" y="384"/>
                </a:cubicBezTo>
                <a:cubicBezTo>
                  <a:pt x="376" y="328"/>
                  <a:pt x="188" y="164"/>
                  <a:pt x="0" y="0"/>
                </a:cubicBezTo>
              </a:path>
            </a:pathLst>
          </a:custGeom>
          <a:noFill/>
          <a:ln w="38100" cap="flat" cmpd="sng">
            <a:solidFill>
              <a:srgbClr val="FF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5" name="Text Box 218"/>
          <p:cNvSpPr txBox="1">
            <a:spLocks noChangeArrowheads="1"/>
          </p:cNvSpPr>
          <p:nvPr/>
        </p:nvSpPr>
        <p:spPr bwMode="auto">
          <a:xfrm>
            <a:off x="1811338" y="6586538"/>
            <a:ext cx="2532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900" b="1">
                <a:solidFill>
                  <a:schemeClr val="bg1"/>
                </a:solidFill>
              </a:rPr>
              <a:t>Broadcast, multicast and unicast unknown</a:t>
            </a:r>
          </a:p>
        </p:txBody>
      </p:sp>
      <p:sp>
        <p:nvSpPr>
          <p:cNvPr id="21556" name="Text Box 219"/>
          <p:cNvSpPr txBox="1">
            <a:spLocks noChangeArrowheads="1"/>
          </p:cNvSpPr>
          <p:nvPr/>
        </p:nvSpPr>
        <p:spPr bwMode="auto">
          <a:xfrm>
            <a:off x="4868863" y="6596063"/>
            <a:ext cx="1006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900" b="1">
                <a:solidFill>
                  <a:schemeClr val="bg1"/>
                </a:solidFill>
              </a:rPr>
              <a:t>Known unicast</a:t>
            </a:r>
          </a:p>
        </p:txBody>
      </p:sp>
      <p:sp>
        <p:nvSpPr>
          <p:cNvPr id="21557" name="Text Box 220"/>
          <p:cNvSpPr txBox="1">
            <a:spLocks noChangeArrowheads="1"/>
          </p:cNvSpPr>
          <p:nvPr/>
        </p:nvSpPr>
        <p:spPr bwMode="auto">
          <a:xfrm>
            <a:off x="6491288" y="6596063"/>
            <a:ext cx="19939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900" b="1">
                <a:solidFill>
                  <a:schemeClr val="bg1"/>
                </a:solidFill>
              </a:rPr>
              <a:t>Broadcast, multicast and unicast</a:t>
            </a:r>
          </a:p>
        </p:txBody>
      </p:sp>
      <p:sp>
        <p:nvSpPr>
          <p:cNvPr id="121" name="Arc 120"/>
          <p:cNvSpPr/>
          <p:nvPr/>
        </p:nvSpPr>
        <p:spPr>
          <a:xfrm rot="445619" flipV="1">
            <a:off x="5133975" y="4849813"/>
            <a:ext cx="2749550" cy="625475"/>
          </a:xfrm>
          <a:prstGeom prst="arc">
            <a:avLst>
              <a:gd name="adj1" fmla="val 11962096"/>
              <a:gd name="adj2" fmla="val 21217484"/>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59" name="Freeform 217"/>
          <p:cNvSpPr>
            <a:spLocks/>
          </p:cNvSpPr>
          <p:nvPr/>
        </p:nvSpPr>
        <p:spPr bwMode="auto">
          <a:xfrm rot="-773769">
            <a:off x="5726113" y="5102225"/>
            <a:ext cx="1946275" cy="822325"/>
          </a:xfrm>
          <a:custGeom>
            <a:avLst/>
            <a:gdLst>
              <a:gd name="T0" fmla="*/ 2147483647 w 1200"/>
              <a:gd name="T1" fmla="*/ 2147483647 h 440"/>
              <a:gd name="T2" fmla="*/ 2147483647 w 1200"/>
              <a:gd name="T3" fmla="*/ 2147483647 h 440"/>
              <a:gd name="T4" fmla="*/ 0 w 1200"/>
              <a:gd name="T5" fmla="*/ 0 h 440"/>
              <a:gd name="T6" fmla="*/ 0 60000 65536"/>
              <a:gd name="T7" fmla="*/ 0 60000 65536"/>
              <a:gd name="T8" fmla="*/ 0 60000 65536"/>
              <a:gd name="T9" fmla="*/ 0 w 1200"/>
              <a:gd name="T10" fmla="*/ 0 h 440"/>
              <a:gd name="T11" fmla="*/ 1200 w 1200"/>
              <a:gd name="T12" fmla="*/ 440 h 440"/>
            </a:gdLst>
            <a:ahLst/>
            <a:cxnLst>
              <a:cxn ang="T6">
                <a:pos x="T0" y="T1"/>
              </a:cxn>
              <a:cxn ang="T7">
                <a:pos x="T2" y="T3"/>
              </a:cxn>
              <a:cxn ang="T8">
                <a:pos x="T4" y="T5"/>
              </a:cxn>
            </a:cxnLst>
            <a:rect l="T9" t="T10" r="T11" b="T12"/>
            <a:pathLst>
              <a:path w="1200" h="440">
                <a:moveTo>
                  <a:pt x="1200" y="336"/>
                </a:moveTo>
                <a:cubicBezTo>
                  <a:pt x="988" y="388"/>
                  <a:pt x="776" y="440"/>
                  <a:pt x="576" y="384"/>
                </a:cubicBezTo>
                <a:cubicBezTo>
                  <a:pt x="376" y="328"/>
                  <a:pt x="188" y="164"/>
                  <a:pt x="0" y="0"/>
                </a:cubicBezTo>
              </a:path>
            </a:pathLst>
          </a:custGeom>
          <a:noFill/>
          <a:ln w="25400" cap="flat" cmpd="sng">
            <a:solidFill>
              <a:srgbClr val="FF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0" name="Freeform 217"/>
          <p:cNvSpPr>
            <a:spLocks/>
          </p:cNvSpPr>
          <p:nvPr/>
        </p:nvSpPr>
        <p:spPr bwMode="auto">
          <a:xfrm rot="259413" flipV="1">
            <a:off x="5762625" y="4656138"/>
            <a:ext cx="1758950" cy="638175"/>
          </a:xfrm>
          <a:custGeom>
            <a:avLst/>
            <a:gdLst>
              <a:gd name="T0" fmla="*/ 2147483647 w 1200"/>
              <a:gd name="T1" fmla="*/ 2147483647 h 440"/>
              <a:gd name="T2" fmla="*/ 2147483647 w 1200"/>
              <a:gd name="T3" fmla="*/ 2147483647 h 440"/>
              <a:gd name="T4" fmla="*/ 0 w 1200"/>
              <a:gd name="T5" fmla="*/ 0 h 440"/>
              <a:gd name="T6" fmla="*/ 0 60000 65536"/>
              <a:gd name="T7" fmla="*/ 0 60000 65536"/>
              <a:gd name="T8" fmla="*/ 0 60000 65536"/>
              <a:gd name="T9" fmla="*/ 0 w 1200"/>
              <a:gd name="T10" fmla="*/ 0 h 440"/>
              <a:gd name="T11" fmla="*/ 1200 w 1200"/>
              <a:gd name="T12" fmla="*/ 440 h 440"/>
            </a:gdLst>
            <a:ahLst/>
            <a:cxnLst>
              <a:cxn ang="T6">
                <a:pos x="T0" y="T1"/>
              </a:cxn>
              <a:cxn ang="T7">
                <a:pos x="T2" y="T3"/>
              </a:cxn>
              <a:cxn ang="T8">
                <a:pos x="T4" y="T5"/>
              </a:cxn>
            </a:cxnLst>
            <a:rect l="T9" t="T10" r="T11" b="T12"/>
            <a:pathLst>
              <a:path w="1200" h="440">
                <a:moveTo>
                  <a:pt x="1200" y="336"/>
                </a:moveTo>
                <a:cubicBezTo>
                  <a:pt x="988" y="388"/>
                  <a:pt x="776" y="440"/>
                  <a:pt x="576" y="384"/>
                </a:cubicBezTo>
                <a:cubicBezTo>
                  <a:pt x="376" y="328"/>
                  <a:pt x="188" y="164"/>
                  <a:pt x="0" y="0"/>
                </a:cubicBezTo>
              </a:path>
            </a:pathLst>
          </a:custGeom>
          <a:noFill/>
          <a:ln w="25400" cap="flat" cmpd="sng">
            <a:solidFill>
              <a:srgbClr val="FF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57317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2800" smtClean="0"/>
              <a:t>MEF 6.1 Ethernet Services Definitions Phase 2</a:t>
            </a:r>
            <a:endParaRPr lang="en-US" altLang="en-US" sz="1400" smtClean="0"/>
          </a:p>
        </p:txBody>
      </p:sp>
      <p:sp>
        <p:nvSpPr>
          <p:cNvPr id="22531" name="Rectangle 3"/>
          <p:cNvSpPr>
            <a:spLocks noGrp="1" noChangeArrowheads="1"/>
          </p:cNvSpPr>
          <p:nvPr>
            <p:ph idx="1"/>
          </p:nvPr>
        </p:nvSpPr>
        <p:spPr/>
        <p:txBody>
          <a:bodyPr/>
          <a:lstStyle/>
          <a:p>
            <a:pPr eaLnBrk="1" hangingPunct="1">
              <a:buFontTx/>
              <a:buNone/>
            </a:pPr>
            <a:r>
              <a:rPr lang="en-US" altLang="en-US" sz="2000" smtClean="0"/>
              <a:t>MEF 6.1 Enhancements </a:t>
            </a:r>
          </a:p>
          <a:p>
            <a:pPr eaLnBrk="1" hangingPunct="1"/>
            <a:r>
              <a:rPr lang="en-US" altLang="en-US" sz="1800" smtClean="0"/>
              <a:t>Defines a service type (E-Tree) in addition to those defined in MEF 6</a:t>
            </a:r>
          </a:p>
          <a:p>
            <a:pPr eaLnBrk="1" hangingPunct="1"/>
            <a:r>
              <a:rPr lang="en-US" altLang="en-US" sz="1800" smtClean="0"/>
              <a:t>Adds four services – two each to E-LAN and E-Tree</a:t>
            </a:r>
          </a:p>
          <a:p>
            <a:pPr eaLnBrk="1" hangingPunct="1"/>
            <a:r>
              <a:rPr lang="en-US" altLang="en-US" sz="1800" smtClean="0"/>
              <a:t>EPL with &gt; 1 CoS</a:t>
            </a:r>
          </a:p>
          <a:p>
            <a:pPr eaLnBrk="1" hangingPunct="1"/>
            <a:r>
              <a:rPr lang="en-US" altLang="en-US" sz="1800" smtClean="0"/>
              <a:t>Updates Service Attributes</a:t>
            </a:r>
          </a:p>
          <a:p>
            <a:pPr eaLnBrk="1" hangingPunct="1"/>
            <a:r>
              <a:rPr lang="en-US" altLang="en-US" sz="1800" smtClean="0"/>
              <a:t>Updates L2CP Processing</a:t>
            </a:r>
          </a:p>
        </p:txBody>
      </p:sp>
      <p:graphicFrame>
        <p:nvGraphicFramePr>
          <p:cNvPr id="1036338" name="Group 50"/>
          <p:cNvGraphicFramePr>
            <a:graphicFrameLocks noGrp="1"/>
          </p:cNvGraphicFramePr>
          <p:nvPr>
            <p:extLst>
              <p:ext uri="{D42A27DB-BD31-4B8C-83A1-F6EECF244321}">
                <p14:modId xmlns:p14="http://schemas.microsoft.com/office/powerpoint/2010/main" val="4132984025"/>
              </p:ext>
            </p:extLst>
          </p:nvPr>
        </p:nvGraphicFramePr>
        <p:xfrm>
          <a:off x="381000" y="3116269"/>
          <a:ext cx="8153400" cy="2286001"/>
        </p:xfrm>
        <a:graphic>
          <a:graphicData uri="http://schemas.openxmlformats.org/drawingml/2006/table">
            <a:tbl>
              <a:tblPr/>
              <a:tblGrid>
                <a:gridCol w="2590800"/>
                <a:gridCol w="2505075"/>
                <a:gridCol w="3057525"/>
              </a:tblGrid>
              <a:tr h="5951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Service Type</a:t>
                      </a:r>
                      <a:endParaRPr kumimoji="0" lang="en-US" sz="1400" b="1" i="0" u="none" strike="noStrike" cap="none" normalizeH="0" baseline="0" dirty="0" smtClean="0">
                        <a:ln>
                          <a:noFill/>
                        </a:ln>
                        <a:solidFill>
                          <a:schemeClr val="tx1"/>
                        </a:solidFill>
                        <a:effectLst/>
                        <a:latin typeface="Arial" charset="0"/>
                        <a:cs typeface="Arial"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B5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Port-Based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(All-to-One Bundling)</a:t>
                      </a:r>
                      <a:endParaRPr kumimoji="0" lang="en-US" sz="1400" b="1" i="0" u="none" strike="noStrike" cap="none" normalizeH="0" baseline="0" dirty="0" smtClean="0">
                        <a:ln>
                          <a:noFill/>
                        </a:ln>
                        <a:solidFill>
                          <a:schemeClr val="tx1"/>
                        </a:solidFill>
                        <a:effectLst/>
                        <a:latin typeface="Arial" charset="0"/>
                        <a:cs typeface="Arial"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B5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VLAN-Based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(Service Multiplexed)</a:t>
                      </a:r>
                      <a:endParaRPr kumimoji="0" lang="en-US" sz="1400" b="1" i="0" u="none" strike="noStrike" cap="none" normalizeH="0" baseline="0" dirty="0" smtClean="0">
                        <a:ln>
                          <a:noFill/>
                        </a:ln>
                        <a:solidFill>
                          <a:schemeClr val="tx1"/>
                        </a:solidFill>
                        <a:effectLst/>
                        <a:latin typeface="Arial" charset="0"/>
                        <a:cs typeface="Arial"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B5B5"/>
                    </a:solidFill>
                  </a:tcPr>
                </a:tc>
              </a:tr>
              <a:tr h="5855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E-Line</a:t>
                      </a:r>
                      <a:br>
                        <a:rPr kumimoji="0" lang="en-US" sz="1400" b="1" i="0" u="none" strike="noStrike" cap="none" normalizeH="0" baseline="0" dirty="0" smtClean="0">
                          <a:ln>
                            <a:noFill/>
                          </a:ln>
                          <a:solidFill>
                            <a:schemeClr val="tx1"/>
                          </a:solidFill>
                          <a:effectLst/>
                          <a:latin typeface="Arial" charset="0"/>
                          <a:cs typeface="Times New Roman" pitchFamily="18" charset="0"/>
                        </a:rPr>
                      </a:br>
                      <a:r>
                        <a:rPr kumimoji="0" lang="en-US" sz="1400" b="0" i="0" u="none" strike="noStrike" cap="none" normalizeH="0" baseline="0" dirty="0" smtClean="0">
                          <a:ln>
                            <a:noFill/>
                          </a:ln>
                          <a:solidFill>
                            <a:schemeClr val="tx1"/>
                          </a:solidFill>
                          <a:effectLst>
                            <a:outerShdw blurRad="38100" dist="38100" dir="2700000" algn="tl">
                              <a:srgbClr val="FFFFFF"/>
                            </a:outerShdw>
                          </a:effectLst>
                          <a:latin typeface="Arial" charset="0"/>
                          <a:cs typeface="Arial" charset="0"/>
                        </a:rPr>
                        <a:t>(Point-to-Point EVC)</a:t>
                      </a: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Ethernet Private Line</a:t>
                      </a:r>
                      <a:br>
                        <a:rPr kumimoji="0" lang="en-US" sz="1400" b="1" i="0" u="none" strike="noStrike" cap="none" normalizeH="0" baseline="0" dirty="0" smtClean="0">
                          <a:ln>
                            <a:noFill/>
                          </a:ln>
                          <a:solidFill>
                            <a:schemeClr val="tx1"/>
                          </a:solidFill>
                          <a:effectLst/>
                          <a:latin typeface="Arial" charset="0"/>
                          <a:cs typeface="Times New Roman" pitchFamily="18" charset="0"/>
                        </a:rPr>
                      </a:br>
                      <a:r>
                        <a:rPr kumimoji="0" lang="en-US" sz="1400" b="0" i="0" u="none" strike="noStrike" cap="none" normalizeH="0" baseline="0" dirty="0" smtClean="0">
                          <a:ln>
                            <a:noFill/>
                          </a:ln>
                          <a:solidFill>
                            <a:schemeClr val="tx1"/>
                          </a:solidFill>
                          <a:effectLst/>
                          <a:latin typeface="Arial" charset="0"/>
                          <a:cs typeface="Times New Roman" pitchFamily="18" charset="0"/>
                        </a:rPr>
                        <a:t>(EPL)</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Ethernet Virtual Private Line</a:t>
                      </a:r>
                      <a:br>
                        <a:rPr kumimoji="0" lang="en-US" sz="1400" b="1" i="0" u="none" strike="noStrike" cap="none" normalizeH="0" baseline="0" smtClean="0">
                          <a:ln>
                            <a:noFill/>
                          </a:ln>
                          <a:solidFill>
                            <a:schemeClr val="tx1"/>
                          </a:solidFill>
                          <a:effectLst/>
                          <a:latin typeface="Arial" charset="0"/>
                          <a:cs typeface="Times New Roman" pitchFamily="18" charset="0"/>
                        </a:rPr>
                      </a:br>
                      <a:r>
                        <a:rPr kumimoji="0" lang="en-US" sz="1400" b="0" i="0" u="none" strike="noStrike" cap="none" normalizeH="0" baseline="0" smtClean="0">
                          <a:ln>
                            <a:noFill/>
                          </a:ln>
                          <a:solidFill>
                            <a:schemeClr val="tx1"/>
                          </a:solidFill>
                          <a:effectLst/>
                          <a:latin typeface="Arial" charset="0"/>
                          <a:cs typeface="Times New Roman" pitchFamily="18" charset="0"/>
                        </a:rPr>
                        <a:t>(EVPL)</a:t>
                      </a:r>
                      <a:endParaRPr kumimoji="0" lang="en-US" sz="2000" b="1" i="0" u="none" strike="noStrike" cap="none" normalizeH="0" baseline="0" smtClean="0">
                        <a:ln>
                          <a:noFill/>
                        </a:ln>
                        <a:solidFill>
                          <a:schemeClr val="tx1"/>
                        </a:solidFill>
                        <a:effectLst/>
                        <a:latin typeface="Arial" charset="0"/>
                        <a:cs typeface="Arial"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18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E-LAN</a:t>
                      </a:r>
                      <a:br>
                        <a:rPr kumimoji="0" lang="en-US" sz="1400" b="1" i="0" u="none" strike="noStrike" cap="none" normalizeH="0" baseline="0" smtClean="0">
                          <a:ln>
                            <a:noFill/>
                          </a:ln>
                          <a:solidFill>
                            <a:schemeClr val="tx1"/>
                          </a:solidFill>
                          <a:effectLst/>
                          <a:latin typeface="Arial" charset="0"/>
                          <a:cs typeface="Times New Roman" pitchFamily="18" charset="0"/>
                        </a:rPr>
                      </a:br>
                      <a:r>
                        <a:rPr kumimoji="0" lang="en-US" sz="14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 (multipoint-to-multipoint EVC)</a:t>
                      </a: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Ethernet Private LAN</a:t>
                      </a:r>
                      <a:br>
                        <a:rPr kumimoji="0" lang="en-US" sz="1400" b="1" i="0" u="none" strike="noStrike" cap="none" normalizeH="0" baseline="0" dirty="0" smtClean="0">
                          <a:ln>
                            <a:noFill/>
                          </a:ln>
                          <a:solidFill>
                            <a:schemeClr val="tx1"/>
                          </a:solidFill>
                          <a:effectLst/>
                          <a:latin typeface="Arial" charset="0"/>
                          <a:cs typeface="Times New Roman" pitchFamily="18" charset="0"/>
                        </a:rPr>
                      </a:br>
                      <a:r>
                        <a:rPr kumimoji="0" lang="en-US" sz="1400" b="0" i="0" u="none" strike="noStrike" cap="none" normalizeH="0" baseline="0" dirty="0" smtClean="0">
                          <a:ln>
                            <a:noFill/>
                          </a:ln>
                          <a:solidFill>
                            <a:schemeClr val="tx1"/>
                          </a:solidFill>
                          <a:effectLst/>
                          <a:latin typeface="Arial" charset="0"/>
                          <a:cs typeface="Times New Roman" pitchFamily="18" charset="0"/>
                        </a:rPr>
                        <a:t>(EP-LAN)</a:t>
                      </a:r>
                      <a:endParaRPr kumimoji="0" lang="en-US" sz="1200" b="1" i="0" u="none" strike="noStrike" cap="none" normalizeH="0" baseline="0" dirty="0" smtClean="0">
                        <a:ln>
                          <a:noFill/>
                        </a:ln>
                        <a:solidFill>
                          <a:schemeClr val="tx1"/>
                        </a:solidFill>
                        <a:effectLst/>
                        <a:latin typeface="Arial" charset="0"/>
                        <a:cs typeface="Times New Roman" pitchFamily="18"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Ethernet Virtual Private LAN</a:t>
                      </a:r>
                      <a:br>
                        <a:rPr kumimoji="0" lang="en-US" sz="1400" b="1" i="0" u="none" strike="noStrike" cap="none" normalizeH="0" baseline="0" dirty="0" smtClean="0">
                          <a:ln>
                            <a:noFill/>
                          </a:ln>
                          <a:solidFill>
                            <a:schemeClr val="tx1"/>
                          </a:solidFill>
                          <a:effectLst/>
                          <a:latin typeface="Arial" charset="0"/>
                          <a:cs typeface="Times New Roman" pitchFamily="18" charset="0"/>
                        </a:rPr>
                      </a:br>
                      <a:r>
                        <a:rPr kumimoji="0" lang="en-US" sz="1400" b="0" i="0" u="none" strike="noStrike" cap="none" normalizeH="0" baseline="0" dirty="0" smtClean="0">
                          <a:ln>
                            <a:noFill/>
                          </a:ln>
                          <a:solidFill>
                            <a:schemeClr val="tx1"/>
                          </a:solidFill>
                          <a:effectLst/>
                          <a:latin typeface="Arial" charset="0"/>
                          <a:cs typeface="Times New Roman" pitchFamily="18" charset="0"/>
                        </a:rPr>
                        <a:t>(EVP-LAN)</a:t>
                      </a:r>
                      <a:endParaRPr kumimoji="0" lang="en-US" sz="1200" b="1" i="0" u="none" strike="noStrike" cap="none" normalizeH="0" baseline="0" dirty="0" smtClean="0">
                        <a:ln>
                          <a:noFill/>
                        </a:ln>
                        <a:solidFill>
                          <a:schemeClr val="tx1"/>
                        </a:solidFill>
                        <a:effectLst/>
                        <a:latin typeface="Arial" charset="0"/>
                        <a:cs typeface="Times New Roman" pitchFamily="18"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7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E-Tree</a:t>
                      </a:r>
                      <a:br>
                        <a:rPr kumimoji="0" lang="en-US" sz="1400" b="1" i="0" u="none" strike="noStrike" cap="none" normalizeH="0" baseline="0" smtClean="0">
                          <a:ln>
                            <a:noFill/>
                          </a:ln>
                          <a:solidFill>
                            <a:schemeClr val="tx1"/>
                          </a:solidFill>
                          <a:effectLst/>
                          <a:latin typeface="Arial" charset="0"/>
                          <a:cs typeface="Times New Roman" pitchFamily="18" charset="0"/>
                        </a:rPr>
                      </a:br>
                      <a:r>
                        <a:rPr kumimoji="0" lang="en-US" sz="1400" b="0" i="0" u="none" strike="noStrike" cap="none" normalizeH="0" baseline="0" smtClean="0">
                          <a:ln>
                            <a:noFill/>
                          </a:ln>
                          <a:solidFill>
                            <a:schemeClr val="tx1"/>
                          </a:solidFill>
                          <a:effectLst/>
                          <a:latin typeface="Arial" charset="0"/>
                          <a:cs typeface="Times New Roman" pitchFamily="18" charset="0"/>
                        </a:rPr>
                        <a:t>(rooted multipoint EVC)</a:t>
                      </a: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Ethernet Private Tree</a:t>
                      </a:r>
                      <a:br>
                        <a:rPr kumimoji="0" lang="en-US" sz="1400" b="1" i="0" u="none" strike="noStrike" cap="none" normalizeH="0" baseline="0" smtClean="0">
                          <a:ln>
                            <a:noFill/>
                          </a:ln>
                          <a:solidFill>
                            <a:schemeClr val="tx1"/>
                          </a:solidFill>
                          <a:effectLst/>
                          <a:latin typeface="Arial" charset="0"/>
                          <a:cs typeface="Times New Roman" pitchFamily="18" charset="0"/>
                        </a:rPr>
                      </a:br>
                      <a:r>
                        <a:rPr kumimoji="0" lang="en-US" sz="1400" b="0" i="0" u="none" strike="noStrike" cap="none" normalizeH="0" baseline="0" smtClean="0">
                          <a:ln>
                            <a:noFill/>
                          </a:ln>
                          <a:solidFill>
                            <a:schemeClr val="tx1"/>
                          </a:solidFill>
                          <a:effectLst/>
                          <a:latin typeface="Arial" charset="0"/>
                          <a:cs typeface="Times New Roman" pitchFamily="18" charset="0"/>
                        </a:rPr>
                        <a:t>(EP-Tree)</a:t>
                      </a:r>
                      <a:endParaRPr kumimoji="0" lang="en-US" sz="2000" b="1" i="0" u="none" strike="noStrike" cap="none" normalizeH="0" baseline="0" smtClean="0">
                        <a:ln>
                          <a:noFill/>
                        </a:ln>
                        <a:solidFill>
                          <a:schemeClr val="tx1"/>
                        </a:solidFill>
                        <a:effectLst/>
                        <a:latin typeface="Arial" charset="0"/>
                        <a:cs typeface="Arial"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Ethernet Virtual Private Tree</a:t>
                      </a:r>
                      <a:br>
                        <a:rPr kumimoji="0" lang="en-US" sz="1400" b="1" i="0" u="none" strike="noStrike" cap="none" normalizeH="0" baseline="0" dirty="0" smtClean="0">
                          <a:ln>
                            <a:noFill/>
                          </a:ln>
                          <a:solidFill>
                            <a:schemeClr val="tx1"/>
                          </a:solidFill>
                          <a:effectLst/>
                          <a:latin typeface="Arial" charset="0"/>
                          <a:cs typeface="Times New Roman" pitchFamily="18" charset="0"/>
                        </a:rPr>
                      </a:br>
                      <a:r>
                        <a:rPr kumimoji="0" lang="en-US" sz="1400" b="0" i="0" u="none" strike="noStrike" cap="none" normalizeH="0" baseline="0" dirty="0" smtClean="0">
                          <a:ln>
                            <a:noFill/>
                          </a:ln>
                          <a:solidFill>
                            <a:schemeClr val="tx1"/>
                          </a:solidFill>
                          <a:effectLst/>
                          <a:latin typeface="Arial" charset="0"/>
                          <a:cs typeface="Times New Roman" pitchFamily="18" charset="0"/>
                        </a:rPr>
                        <a:t>(EVP-Tree)</a:t>
                      </a:r>
                      <a:endParaRPr kumimoji="0" lang="en-US" sz="2000" b="0" i="0" u="none" strike="noStrike" cap="none" normalizeH="0" baseline="0" dirty="0" smtClean="0">
                        <a:ln>
                          <a:noFill/>
                        </a:ln>
                        <a:solidFill>
                          <a:schemeClr val="tx1"/>
                        </a:solidFill>
                        <a:effectLst/>
                        <a:latin typeface="Arial" charset="0"/>
                        <a:cs typeface="Arial" charset="0"/>
                      </a:endParaRPr>
                    </a:p>
                  </a:txBody>
                  <a:tcPr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10713803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rmAutofit fontScale="90000"/>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2817875"/>
          </a:xfrm>
        </p:spPr>
        <p:txBody>
          <a:bodyPr>
            <a:normAutofit/>
          </a:bodyPr>
          <a:lstStyle/>
          <a:p>
            <a:r>
              <a:rPr lang="en-US" sz="2400" dirty="0" smtClean="0"/>
              <a:t>Intention </a:t>
            </a:r>
          </a:p>
          <a:p>
            <a:pPr marL="736600" lvl="1" indent="-273050"/>
            <a:r>
              <a:rPr lang="en-US" sz="2000" dirty="0" smtClean="0"/>
              <a:t>These MEF reference presentations are intended to give general overviews of the MEF work and have been approved by the MEF Marketing Committee</a:t>
            </a:r>
          </a:p>
          <a:p>
            <a:pPr marL="736600" lvl="1" indent="-273050"/>
            <a:r>
              <a:rPr lang="en-US" sz="2000" dirty="0" smtClean="0"/>
              <a:t>Further details on the topic are to be found in related specifications, technical overviews, white papers in the MEF public </a:t>
            </a:r>
            <a:r>
              <a:rPr lang="en-US" sz="2000" dirty="0" smtClean="0"/>
              <a:t>site</a:t>
            </a:r>
            <a:endParaRPr lang="en-US" sz="2400" b="1" dirty="0" smtClean="0"/>
          </a:p>
        </p:txBody>
      </p:sp>
      <p:sp>
        <p:nvSpPr>
          <p:cNvPr id="4" name="Content Placeholder 2"/>
          <p:cNvSpPr txBox="1">
            <a:spLocks/>
          </p:cNvSpPr>
          <p:nvPr/>
        </p:nvSpPr>
        <p:spPr>
          <a:xfrm>
            <a:off x="321880" y="5562600"/>
            <a:ext cx="8822120" cy="758950"/>
          </a:xfrm>
          <a:prstGeom prst="rect">
            <a:avLst/>
          </a:prstGeom>
        </p:spPr>
        <p:txBody>
          <a:bodyPr vert="horz" lIns="91440" tIns="45720" rIns="91440" bIns="45720" rtlCol="0">
            <a:normAutofit fontScale="70000" lnSpcReduction="20000"/>
          </a:bodyPr>
          <a:lstStyle/>
          <a:p>
            <a:pPr marL="342900" marR="0" lvl="1" indent="-1588"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Notice </a:t>
            </a:r>
          </a:p>
          <a:p>
            <a:pPr marL="336550"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The Metro Ethernet Forum 2013. </a:t>
            </a:r>
            <a:b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Any reproduction of this document, or any portion thereof, shall contain the following statement: "Reproduced with permission of the Metro Ethernet Forum." No user of this document is authorized to modify any of the information contained herein.</a:t>
            </a:r>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54474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3"/>
          <p:cNvSpPr>
            <a:spLocks noGrp="1" noChangeArrowheads="1"/>
          </p:cNvSpPr>
          <p:nvPr>
            <p:ph type="title"/>
          </p:nvPr>
        </p:nvSpPr>
        <p:spPr/>
        <p:txBody>
          <a:bodyPr>
            <a:normAutofit/>
          </a:bodyPr>
          <a:lstStyle/>
          <a:p>
            <a:pPr marL="350838" indent="-350838" eaLnBrk="1" hangingPunct="1"/>
            <a:r>
              <a:rPr lang="en-US" dirty="0" smtClean="0"/>
              <a:t>Services Using E-Line Service Type</a:t>
            </a:r>
          </a:p>
        </p:txBody>
      </p:sp>
      <p:sp>
        <p:nvSpPr>
          <p:cNvPr id="16388" name="Rectangle 4"/>
          <p:cNvSpPr>
            <a:spLocks noGrp="1" noChangeArrowheads="1"/>
          </p:cNvSpPr>
          <p:nvPr>
            <p:ph idx="1"/>
          </p:nvPr>
        </p:nvSpPr>
        <p:spPr>
          <a:xfrm>
            <a:off x="347450" y="1000360"/>
            <a:ext cx="8449100" cy="2609943"/>
          </a:xfrm>
        </p:spPr>
        <p:txBody>
          <a:bodyPr/>
          <a:lstStyle/>
          <a:p>
            <a:pPr marL="347663" indent="-347663" eaLnBrk="1" hangingPunct="1">
              <a:buFontTx/>
              <a:buNone/>
              <a:defRPr/>
            </a:pPr>
            <a:r>
              <a:rPr lang="en-US" dirty="0" smtClean="0"/>
              <a:t>Ethernet Private Line (EPL)</a:t>
            </a:r>
          </a:p>
          <a:p>
            <a:pPr marL="282575" indent="-217488" eaLnBrk="1" hangingPunct="1">
              <a:defRPr/>
            </a:pPr>
            <a:r>
              <a:rPr lang="en-US" sz="2200" b="0" dirty="0" smtClean="0"/>
              <a:t>Replaces a TDM Private line</a:t>
            </a:r>
          </a:p>
          <a:p>
            <a:pPr marL="282575" indent="-217488" eaLnBrk="1" hangingPunct="1">
              <a:defRPr/>
            </a:pPr>
            <a:r>
              <a:rPr lang="en-US" sz="2200" dirty="0" smtClean="0"/>
              <a:t>Port-based service </a:t>
            </a:r>
            <a:r>
              <a:rPr lang="en-US" sz="2200" b="0" dirty="0" smtClean="0"/>
              <a:t>with single service (EVC) across dedicated UNIs providing site-to-site connectivity</a:t>
            </a:r>
          </a:p>
          <a:p>
            <a:pPr marL="282575" indent="-217488" eaLnBrk="1" hangingPunct="1">
              <a:defRPr/>
            </a:pPr>
            <a:r>
              <a:rPr lang="en-US" sz="2200" b="0" dirty="0" smtClean="0"/>
              <a:t>Typically delivered over SDH (Ethernet over SDH)</a:t>
            </a:r>
          </a:p>
          <a:p>
            <a:pPr marL="282575" indent="-217488" eaLnBrk="1" hangingPunct="1">
              <a:defRPr/>
            </a:pPr>
            <a:r>
              <a:rPr lang="en-US" sz="2200" b="0" dirty="0" smtClean="0"/>
              <a:t>Most popular Ethernet service due to its simplicity</a:t>
            </a:r>
          </a:p>
        </p:txBody>
      </p:sp>
      <p:pic>
        <p:nvPicPr>
          <p:cNvPr id="38919" name="Picture 7" descr="bildin"/>
          <p:cNvPicPr>
            <a:picLocks noChangeAspect="1" noChangeArrowheads="1"/>
          </p:cNvPicPr>
          <p:nvPr/>
        </p:nvPicPr>
        <p:blipFill>
          <a:blip r:embed="rId3" cstate="print"/>
          <a:srcRect/>
          <a:stretch>
            <a:fillRect/>
          </a:stretch>
        </p:blipFill>
        <p:spPr bwMode="auto">
          <a:xfrm>
            <a:off x="6217739" y="4282009"/>
            <a:ext cx="833437" cy="10668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8" descr="Servers 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054" y="4585589"/>
            <a:ext cx="560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cloud2"/>
          <p:cNvPicPr>
            <a:picLocks noChangeAspect="1" noChangeArrowheads="1"/>
          </p:cNvPicPr>
          <p:nvPr/>
        </p:nvPicPr>
        <p:blipFill>
          <a:blip r:embed="rId5" cstate="print"/>
          <a:srcRect/>
          <a:stretch>
            <a:fillRect/>
          </a:stretch>
        </p:blipFill>
        <p:spPr bwMode="auto">
          <a:xfrm>
            <a:off x="2674624" y="4112055"/>
            <a:ext cx="3111695" cy="1777514"/>
          </a:xfrm>
          <a:prstGeom prst="rect">
            <a:avLst/>
          </a:prstGeom>
          <a:ln>
            <a:noFill/>
          </a:ln>
          <a:effectLst>
            <a:outerShdw blurRad="50800" dist="38100" dir="2700000" algn="tl" rotWithShape="0">
              <a:prstClr val="black">
                <a:alpha val="40000"/>
              </a:prstClr>
            </a:outerShdw>
          </a:effectLst>
        </p:spPr>
      </p:pic>
      <p:sp>
        <p:nvSpPr>
          <p:cNvPr id="40974" name="Line 11"/>
          <p:cNvSpPr>
            <a:spLocks noChangeShapeType="1"/>
          </p:cNvSpPr>
          <p:nvPr/>
        </p:nvSpPr>
        <p:spPr bwMode="auto">
          <a:xfrm flipV="1">
            <a:off x="3401468" y="5030358"/>
            <a:ext cx="1825063" cy="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76" name="Text Box 13"/>
          <p:cNvSpPr txBox="1">
            <a:spLocks noChangeArrowheads="1"/>
          </p:cNvSpPr>
          <p:nvPr/>
        </p:nvSpPr>
        <p:spPr bwMode="auto">
          <a:xfrm>
            <a:off x="2737945" y="5869917"/>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t>Point-to-Point EVCs</a:t>
            </a:r>
          </a:p>
        </p:txBody>
      </p:sp>
      <p:pic>
        <p:nvPicPr>
          <p:cNvPr id="38927" name="Picture 15" descr="Medium Enterprise"/>
          <p:cNvPicPr>
            <a:picLocks noChangeAspect="1" noChangeArrowheads="1"/>
          </p:cNvPicPr>
          <p:nvPr/>
        </p:nvPicPr>
        <p:blipFill>
          <a:blip r:embed="rId6" cstate="print"/>
          <a:srcRect/>
          <a:stretch>
            <a:fillRect/>
          </a:stretch>
        </p:blipFill>
        <p:spPr bwMode="auto">
          <a:xfrm>
            <a:off x="1763885" y="4491472"/>
            <a:ext cx="758950" cy="7097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Text Box 18"/>
          <p:cNvSpPr txBox="1">
            <a:spLocks noChangeArrowheads="1"/>
          </p:cNvSpPr>
          <p:nvPr/>
        </p:nvSpPr>
        <p:spPr bwMode="auto">
          <a:xfrm>
            <a:off x="3245210" y="4649406"/>
            <a:ext cx="186281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50" dirty="0"/>
              <a:t>Carrier Ethernet Network</a:t>
            </a:r>
          </a:p>
        </p:txBody>
      </p:sp>
      <p:pic>
        <p:nvPicPr>
          <p:cNvPr id="40982" name="Picture 19" descr="Remote DSL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1045" y="4937004"/>
            <a:ext cx="4572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3"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0579" y="4965064"/>
            <a:ext cx="53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25" descr="Route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2310" y="4902537"/>
            <a:ext cx="685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28" descr="Route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1629" y="4813274"/>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sp>
        <p:nvSpPr>
          <p:cNvPr id="40996" name="Line 33"/>
          <p:cNvSpPr>
            <a:spLocks noChangeShapeType="1"/>
          </p:cNvSpPr>
          <p:nvPr/>
        </p:nvSpPr>
        <p:spPr bwMode="auto">
          <a:xfrm flipV="1">
            <a:off x="3704897" y="5059336"/>
            <a:ext cx="844271" cy="69507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000" name="Text Box 37"/>
          <p:cNvSpPr txBox="1">
            <a:spLocks noChangeArrowheads="1"/>
          </p:cNvSpPr>
          <p:nvPr/>
        </p:nvSpPr>
        <p:spPr bwMode="auto">
          <a:xfrm>
            <a:off x="7052584" y="4585589"/>
            <a:ext cx="1143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t>Storage Service Provider</a:t>
            </a:r>
          </a:p>
        </p:txBody>
      </p:sp>
      <p:sp>
        <p:nvSpPr>
          <p:cNvPr id="41" name="Rectangle 17"/>
          <p:cNvSpPr>
            <a:spLocks noChangeArrowheads="1"/>
          </p:cNvSpPr>
          <p:nvPr/>
        </p:nvSpPr>
        <p:spPr bwMode="auto">
          <a:xfrm>
            <a:off x="2670923" y="4601518"/>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43" name="Picture 42" descr="uni.jpg"/>
          <p:cNvPicPr>
            <a:picLocks noChangeAspect="1"/>
          </p:cNvPicPr>
          <p:nvPr/>
        </p:nvPicPr>
        <p:blipFill>
          <a:blip r:embed="rId10" cstate="print"/>
          <a:stretch>
            <a:fillRect/>
          </a:stretch>
        </p:blipFill>
        <p:spPr>
          <a:xfrm>
            <a:off x="2826415" y="4795110"/>
            <a:ext cx="53133" cy="585959"/>
          </a:xfrm>
          <a:prstGeom prst="rect">
            <a:avLst/>
          </a:prstGeom>
          <a:effectLst>
            <a:outerShdw blurRad="50800" dist="38100" dir="2700000" algn="tl" rotWithShape="0">
              <a:prstClr val="black">
                <a:alpha val="40000"/>
              </a:prstClr>
            </a:outerShdw>
          </a:effectLst>
        </p:spPr>
      </p:pic>
      <p:sp>
        <p:nvSpPr>
          <p:cNvPr id="44" name="Rectangle 17"/>
          <p:cNvSpPr>
            <a:spLocks noChangeArrowheads="1"/>
          </p:cNvSpPr>
          <p:nvPr/>
        </p:nvSpPr>
        <p:spPr bwMode="auto">
          <a:xfrm>
            <a:off x="5408142" y="454378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45" name="Picture 44" descr="uni.jpg"/>
          <p:cNvPicPr>
            <a:picLocks noChangeAspect="1"/>
          </p:cNvPicPr>
          <p:nvPr/>
        </p:nvPicPr>
        <p:blipFill>
          <a:blip r:embed="rId10" cstate="print"/>
          <a:stretch>
            <a:fillRect/>
          </a:stretch>
        </p:blipFill>
        <p:spPr>
          <a:xfrm>
            <a:off x="5563634" y="4737379"/>
            <a:ext cx="53133" cy="585959"/>
          </a:xfrm>
          <a:prstGeom prst="rect">
            <a:avLst/>
          </a:prstGeom>
          <a:effectLst>
            <a:outerShdw blurRad="50800" dist="38100" dir="2700000" algn="tl" rotWithShape="0">
              <a:prstClr val="black">
                <a:alpha val="40000"/>
              </a:prstClr>
            </a:outerShdw>
          </a:effectLst>
        </p:spPr>
      </p:pic>
      <p:sp>
        <p:nvSpPr>
          <p:cNvPr id="48" name="Rectangle 30"/>
          <p:cNvSpPr>
            <a:spLocks noChangeArrowheads="1"/>
          </p:cNvSpPr>
          <p:nvPr/>
        </p:nvSpPr>
        <p:spPr bwMode="auto">
          <a:xfrm>
            <a:off x="2371045" y="5164689"/>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49" name="Rectangle 30"/>
          <p:cNvSpPr>
            <a:spLocks noChangeArrowheads="1"/>
          </p:cNvSpPr>
          <p:nvPr/>
        </p:nvSpPr>
        <p:spPr bwMode="auto">
          <a:xfrm>
            <a:off x="5686474" y="4813274"/>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23" name="Rounded Rectangle 22"/>
          <p:cNvSpPr/>
          <p:nvPr/>
        </p:nvSpPr>
        <p:spPr>
          <a:xfrm>
            <a:off x="-1196020" y="6516924"/>
            <a:ext cx="986634" cy="37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effectLst>
                  <a:outerShdw blurRad="38100" dist="38100" dir="2700000" algn="tl">
                    <a:srgbClr val="000000">
                      <a:alpha val="43137"/>
                    </a:srgbClr>
                  </a:outerShdw>
                </a:effectLst>
              </a:rPr>
              <a:t>See notes</a:t>
            </a:r>
            <a:endParaRPr lang="en-US" sz="1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6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00085" y="5230695"/>
            <a:ext cx="990600" cy="152400"/>
            <a:chOff x="4944" y="3648"/>
            <a:chExt cx="624" cy="96"/>
          </a:xfrm>
        </p:grpSpPr>
        <p:sp>
          <p:nvSpPr>
            <p:cNvPr id="42039" name="Line 3"/>
            <p:cNvSpPr>
              <a:spLocks noChangeShapeType="1"/>
            </p:cNvSpPr>
            <p:nvPr/>
          </p:nvSpPr>
          <p:spPr bwMode="auto">
            <a:xfrm flipH="1">
              <a:off x="4944" y="3648"/>
              <a:ext cx="624"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0" name="Line 4"/>
            <p:cNvSpPr>
              <a:spLocks noChangeShapeType="1"/>
            </p:cNvSpPr>
            <p:nvPr/>
          </p:nvSpPr>
          <p:spPr bwMode="auto">
            <a:xfrm flipH="1">
              <a:off x="4944" y="3744"/>
              <a:ext cx="624"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1" name="Line 5"/>
            <p:cNvSpPr>
              <a:spLocks noChangeShapeType="1"/>
            </p:cNvSpPr>
            <p:nvPr/>
          </p:nvSpPr>
          <p:spPr bwMode="auto">
            <a:xfrm flipH="1">
              <a:off x="4944" y="3696"/>
              <a:ext cx="624"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3" name="Group 6"/>
          <p:cNvGrpSpPr>
            <a:grpSpLocks/>
          </p:cNvGrpSpPr>
          <p:nvPr/>
        </p:nvGrpSpPr>
        <p:grpSpPr bwMode="auto">
          <a:xfrm>
            <a:off x="5694003" y="3905305"/>
            <a:ext cx="990600" cy="152400"/>
            <a:chOff x="4944" y="3648"/>
            <a:chExt cx="624" cy="96"/>
          </a:xfrm>
        </p:grpSpPr>
        <p:sp>
          <p:nvSpPr>
            <p:cNvPr id="42036" name="Line 7"/>
            <p:cNvSpPr>
              <a:spLocks noChangeShapeType="1"/>
            </p:cNvSpPr>
            <p:nvPr/>
          </p:nvSpPr>
          <p:spPr bwMode="auto">
            <a:xfrm flipH="1">
              <a:off x="4944" y="3648"/>
              <a:ext cx="624"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37" name="Line 8"/>
            <p:cNvSpPr>
              <a:spLocks noChangeShapeType="1"/>
            </p:cNvSpPr>
            <p:nvPr/>
          </p:nvSpPr>
          <p:spPr bwMode="auto">
            <a:xfrm flipH="1">
              <a:off x="4944" y="3744"/>
              <a:ext cx="624"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38" name="Line 9"/>
            <p:cNvSpPr>
              <a:spLocks noChangeShapeType="1"/>
            </p:cNvSpPr>
            <p:nvPr/>
          </p:nvSpPr>
          <p:spPr bwMode="auto">
            <a:xfrm flipH="1">
              <a:off x="4944" y="3696"/>
              <a:ext cx="624"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1991" name="Rectangle 10"/>
          <p:cNvSpPr>
            <a:spLocks noGrp="1" noChangeArrowheads="1"/>
          </p:cNvSpPr>
          <p:nvPr>
            <p:ph type="title"/>
          </p:nvPr>
        </p:nvSpPr>
        <p:spPr/>
        <p:txBody>
          <a:bodyPr>
            <a:normAutofit/>
          </a:bodyPr>
          <a:lstStyle/>
          <a:p>
            <a:pPr marL="350838" indent="-350838" eaLnBrk="1" hangingPunct="1"/>
            <a:r>
              <a:rPr lang="en-US" dirty="0" smtClean="0"/>
              <a:t>Services Using E-Line Service Type</a:t>
            </a:r>
          </a:p>
        </p:txBody>
      </p:sp>
      <p:sp>
        <p:nvSpPr>
          <p:cNvPr id="41992" name="Rectangle 11"/>
          <p:cNvSpPr>
            <a:spLocks noGrp="1" noChangeArrowheads="1"/>
          </p:cNvSpPr>
          <p:nvPr>
            <p:ph idx="1"/>
          </p:nvPr>
        </p:nvSpPr>
        <p:spPr>
          <a:xfrm>
            <a:off x="347450" y="932676"/>
            <a:ext cx="8449100" cy="5376700"/>
          </a:xfrm>
        </p:spPr>
        <p:txBody>
          <a:bodyPr/>
          <a:lstStyle/>
          <a:p>
            <a:pPr eaLnBrk="1" hangingPunct="1">
              <a:buFontTx/>
              <a:buNone/>
            </a:pPr>
            <a:r>
              <a:rPr lang="en-US" dirty="0" smtClean="0"/>
              <a:t>Ethernet Virtual Private Line (EVPL)</a:t>
            </a:r>
          </a:p>
          <a:p>
            <a:pPr marL="231775" indent="-231775" eaLnBrk="1" hangingPunct="1">
              <a:spcBef>
                <a:spcPts val="0"/>
              </a:spcBef>
            </a:pPr>
            <a:r>
              <a:rPr lang="en-US" sz="2000" b="0" dirty="0" smtClean="0"/>
              <a:t>Replaces Frame Relay or ATM Layer 2 VPN services</a:t>
            </a:r>
          </a:p>
          <a:p>
            <a:pPr marL="231775" indent="-231775" eaLnBrk="1" hangingPunct="1">
              <a:spcBef>
                <a:spcPts val="0"/>
              </a:spcBef>
            </a:pPr>
            <a:r>
              <a:rPr lang="en-US" sz="2000" dirty="0" smtClean="0"/>
              <a:t>Enables multiple services </a:t>
            </a:r>
            <a:r>
              <a:rPr lang="en-US" sz="2000" b="0" dirty="0" smtClean="0"/>
              <a:t>(EVCs) delivered over single physical connection (UNI) to customer premises</a:t>
            </a:r>
          </a:p>
          <a:p>
            <a:pPr marL="231775" indent="-231775" eaLnBrk="1" hangingPunct="1">
              <a:spcBef>
                <a:spcPts val="0"/>
              </a:spcBef>
            </a:pPr>
            <a:r>
              <a:rPr lang="en-US" sz="2000" b="0" dirty="0" smtClean="0"/>
              <a:t>Optimizes use of bandwidth and ports with Classes of Services (CoS)</a:t>
            </a:r>
          </a:p>
          <a:p>
            <a:pPr marL="231775" indent="-231775" eaLnBrk="1" hangingPunct="1">
              <a:spcBef>
                <a:spcPts val="0"/>
              </a:spcBef>
            </a:pPr>
            <a:r>
              <a:rPr lang="en-US" sz="2000" b="0" dirty="0" smtClean="0"/>
              <a:t>Supports “hub &amp; spoke” connectivity via Service Multiplexed UNI at hub site</a:t>
            </a:r>
          </a:p>
        </p:txBody>
      </p:sp>
      <p:pic>
        <p:nvPicPr>
          <p:cNvPr id="41993" name="Picture 12" descr="st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190" y="3699665"/>
            <a:ext cx="533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3" descr="Large Enterpr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0335" y="3775560"/>
            <a:ext cx="884238" cy="132556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Text Box 14"/>
          <p:cNvSpPr txBox="1">
            <a:spLocks noChangeArrowheads="1"/>
          </p:cNvSpPr>
          <p:nvPr/>
        </p:nvSpPr>
        <p:spPr bwMode="auto">
          <a:xfrm>
            <a:off x="2329285" y="3471980"/>
            <a:ext cx="99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200" dirty="0"/>
              <a:t>Service Multiplexed Ethernet </a:t>
            </a:r>
            <a:r>
              <a:rPr lang="en-US" sz="1200" b="1" dirty="0"/>
              <a:t>UNI</a:t>
            </a:r>
          </a:p>
        </p:txBody>
      </p:sp>
      <p:pic>
        <p:nvPicPr>
          <p:cNvPr id="19467" name="Picture 16" descr="cloud2"/>
          <p:cNvPicPr>
            <a:picLocks noChangeAspect="1" noChangeArrowheads="1"/>
          </p:cNvPicPr>
          <p:nvPr/>
        </p:nvPicPr>
        <p:blipFill>
          <a:blip r:embed="rId5" cstate="print"/>
          <a:srcRect/>
          <a:stretch>
            <a:fillRect/>
          </a:stretch>
        </p:blipFill>
        <p:spPr bwMode="auto">
          <a:xfrm>
            <a:off x="2632865" y="3851455"/>
            <a:ext cx="2968479" cy="1695704"/>
          </a:xfrm>
          <a:prstGeom prst="rect">
            <a:avLst/>
          </a:prstGeom>
          <a:ln>
            <a:noFill/>
          </a:ln>
          <a:effectLst>
            <a:outerShdw blurRad="50800" dist="38100" dir="2700000" algn="tl" rotWithShape="0">
              <a:prstClr val="black">
                <a:alpha val="40000"/>
              </a:prstClr>
            </a:outerShdw>
          </a:effectLst>
        </p:spPr>
      </p:pic>
      <p:sp>
        <p:nvSpPr>
          <p:cNvPr id="41998" name="Line 17"/>
          <p:cNvSpPr>
            <a:spLocks noChangeShapeType="1"/>
          </p:cNvSpPr>
          <p:nvPr/>
        </p:nvSpPr>
        <p:spPr bwMode="auto">
          <a:xfrm flipV="1">
            <a:off x="3208525" y="4316468"/>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00" name="Text Box 19"/>
          <p:cNvSpPr txBox="1">
            <a:spLocks noChangeArrowheads="1"/>
          </p:cNvSpPr>
          <p:nvPr/>
        </p:nvSpPr>
        <p:spPr bwMode="auto">
          <a:xfrm>
            <a:off x="2979925" y="5611868"/>
            <a:ext cx="2306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t>Point-to-Point EVCs</a:t>
            </a:r>
          </a:p>
        </p:txBody>
      </p:sp>
      <p:sp>
        <p:nvSpPr>
          <p:cNvPr id="42001" name="Line 20"/>
          <p:cNvSpPr>
            <a:spLocks noChangeShapeType="1"/>
          </p:cNvSpPr>
          <p:nvPr/>
        </p:nvSpPr>
        <p:spPr bwMode="auto">
          <a:xfrm flipV="1">
            <a:off x="3995925" y="5124505"/>
            <a:ext cx="3556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42002" name="Picture 21" descr="Medium Enterpri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6685" y="4908433"/>
            <a:ext cx="736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22"/>
          <p:cNvSpPr>
            <a:spLocks noChangeShapeType="1"/>
          </p:cNvSpPr>
          <p:nvPr/>
        </p:nvSpPr>
        <p:spPr bwMode="auto">
          <a:xfrm>
            <a:off x="3208525" y="4849868"/>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2004" name="Picture 23" descr="Remote DSL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5085" y="5260858"/>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Text Box 24"/>
          <p:cNvSpPr txBox="1">
            <a:spLocks noChangeArrowheads="1"/>
          </p:cNvSpPr>
          <p:nvPr/>
        </p:nvSpPr>
        <p:spPr bwMode="auto">
          <a:xfrm>
            <a:off x="3619500" y="4686300"/>
            <a:ext cx="1828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t>Carrier Ethernet Network</a:t>
            </a:r>
          </a:p>
        </p:txBody>
      </p:sp>
      <p:pic>
        <p:nvPicPr>
          <p:cNvPr id="42006" name="Picture 25" descr="Remote DSL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9285" y="4610405"/>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29"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5610" y="4155035"/>
            <a:ext cx="53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31" descr="Route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27525" y="4621268"/>
            <a:ext cx="685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32" descr="Route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3925" y="4894318"/>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35" descr="Route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9125" y="4087868"/>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sp>
        <p:nvSpPr>
          <p:cNvPr id="42018" name="Line 40"/>
          <p:cNvSpPr>
            <a:spLocks noChangeShapeType="1"/>
          </p:cNvSpPr>
          <p:nvPr/>
        </p:nvSpPr>
        <p:spPr bwMode="auto">
          <a:xfrm flipV="1">
            <a:off x="3995925" y="4545068"/>
            <a:ext cx="279400" cy="11128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4" name="Group 41"/>
          <p:cNvGrpSpPr>
            <a:grpSpLocks/>
          </p:cNvGrpSpPr>
          <p:nvPr/>
        </p:nvGrpSpPr>
        <p:grpSpPr bwMode="auto">
          <a:xfrm>
            <a:off x="6075005" y="3316344"/>
            <a:ext cx="1320800" cy="1258888"/>
            <a:chOff x="3648" y="2221"/>
            <a:chExt cx="832" cy="793"/>
          </a:xfrm>
        </p:grpSpPr>
        <p:grpSp>
          <p:nvGrpSpPr>
            <p:cNvPr id="5" name="Group 42"/>
            <p:cNvGrpSpPr>
              <a:grpSpLocks/>
            </p:cNvGrpSpPr>
            <p:nvPr/>
          </p:nvGrpSpPr>
          <p:grpSpPr bwMode="auto">
            <a:xfrm>
              <a:off x="3775" y="2221"/>
              <a:ext cx="705" cy="720"/>
              <a:chOff x="4141" y="2528"/>
              <a:chExt cx="705" cy="720"/>
            </a:xfrm>
          </p:grpSpPr>
          <p:pic>
            <p:nvPicPr>
              <p:cNvPr id="42034" name="Picture 43" descr="Flat scre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1" y="2528"/>
                <a:ext cx="70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5" name="Picture 44" descr="pi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0" y="2544"/>
                <a:ext cx="42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031" name="Picture 45" descr="Deskto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8" y="2400"/>
              <a:ext cx="26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46" descr="Lapto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44" y="2448"/>
              <a:ext cx="41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3" name="Picture 47" descr="Office Pho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32" y="2736"/>
              <a:ext cx="43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8"/>
          <p:cNvGrpSpPr>
            <a:grpSpLocks/>
          </p:cNvGrpSpPr>
          <p:nvPr/>
        </p:nvGrpSpPr>
        <p:grpSpPr bwMode="auto">
          <a:xfrm>
            <a:off x="6457285" y="4621095"/>
            <a:ext cx="1347787" cy="1279525"/>
            <a:chOff x="3648" y="2208"/>
            <a:chExt cx="849" cy="806"/>
          </a:xfrm>
        </p:grpSpPr>
        <p:grpSp>
          <p:nvGrpSpPr>
            <p:cNvPr id="7" name="Group 49"/>
            <p:cNvGrpSpPr>
              <a:grpSpLocks/>
            </p:cNvGrpSpPr>
            <p:nvPr/>
          </p:nvGrpSpPr>
          <p:grpSpPr bwMode="auto">
            <a:xfrm>
              <a:off x="3792" y="2208"/>
              <a:ext cx="705" cy="720"/>
              <a:chOff x="4158" y="2515"/>
              <a:chExt cx="705" cy="720"/>
            </a:xfrm>
          </p:grpSpPr>
          <p:pic>
            <p:nvPicPr>
              <p:cNvPr id="42028" name="Picture 50" descr="Flat scre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8" y="2515"/>
                <a:ext cx="70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9" name="Picture 51" descr="pi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0" y="2544"/>
                <a:ext cx="42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025" name="Picture 52" descr="Deskto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8" y="2400"/>
              <a:ext cx="26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6" name="Picture 53" descr="Lapto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44" y="2448"/>
              <a:ext cx="41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54" descr="Office Pho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32" y="2736"/>
              <a:ext cx="43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021" name="Picture 2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82030" y="4913985"/>
            <a:ext cx="314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03925" y="3971980"/>
            <a:ext cx="2841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3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64063" y="4468868"/>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uni.jpg"/>
          <p:cNvPicPr>
            <a:picLocks noChangeAspect="1"/>
          </p:cNvPicPr>
          <p:nvPr/>
        </p:nvPicPr>
        <p:blipFill>
          <a:blip r:embed="rId18" cstate="print"/>
          <a:stretch>
            <a:fillRect/>
          </a:stretch>
        </p:blipFill>
        <p:spPr>
          <a:xfrm>
            <a:off x="2784655" y="4458615"/>
            <a:ext cx="53133" cy="585959"/>
          </a:xfrm>
          <a:prstGeom prst="rect">
            <a:avLst/>
          </a:prstGeom>
          <a:effectLst>
            <a:outerShdw blurRad="50800" dist="38100" dir="2700000" algn="tl" rotWithShape="0">
              <a:prstClr val="black">
                <a:alpha val="40000"/>
              </a:prstClr>
            </a:outerShdw>
          </a:effectLst>
        </p:spPr>
      </p:pic>
      <p:sp>
        <p:nvSpPr>
          <p:cNvPr id="59" name="Rectangle 17"/>
          <p:cNvSpPr>
            <a:spLocks noChangeArrowheads="1"/>
          </p:cNvSpPr>
          <p:nvPr/>
        </p:nvSpPr>
        <p:spPr bwMode="auto">
          <a:xfrm>
            <a:off x="4754223" y="3733758"/>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60" name="Picture 59" descr="uni.jpg"/>
          <p:cNvPicPr>
            <a:picLocks noChangeAspect="1"/>
          </p:cNvPicPr>
          <p:nvPr/>
        </p:nvPicPr>
        <p:blipFill>
          <a:blip r:embed="rId18" cstate="print"/>
          <a:stretch>
            <a:fillRect/>
          </a:stretch>
        </p:blipFill>
        <p:spPr>
          <a:xfrm>
            <a:off x="4909715" y="3927350"/>
            <a:ext cx="53133" cy="585959"/>
          </a:xfrm>
          <a:prstGeom prst="rect">
            <a:avLst/>
          </a:prstGeom>
          <a:effectLst>
            <a:outerShdw blurRad="50800" dist="38100" dir="2700000" algn="tl" rotWithShape="0">
              <a:prstClr val="black">
                <a:alpha val="40000"/>
              </a:prstClr>
            </a:outerShdw>
          </a:effectLst>
        </p:spPr>
      </p:pic>
      <p:sp>
        <p:nvSpPr>
          <p:cNvPr id="61" name="Rectangle 17"/>
          <p:cNvSpPr>
            <a:spLocks noChangeArrowheads="1"/>
          </p:cNvSpPr>
          <p:nvPr/>
        </p:nvSpPr>
        <p:spPr bwMode="auto">
          <a:xfrm>
            <a:off x="5137400" y="5597040"/>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62" name="Picture 61" descr="uni.jpg"/>
          <p:cNvPicPr>
            <a:picLocks noChangeAspect="1"/>
          </p:cNvPicPr>
          <p:nvPr/>
        </p:nvPicPr>
        <p:blipFill>
          <a:blip r:embed="rId18" cstate="print"/>
          <a:stretch>
            <a:fillRect/>
          </a:stretch>
        </p:blipFill>
        <p:spPr>
          <a:xfrm>
            <a:off x="5289190" y="4989880"/>
            <a:ext cx="53133" cy="585959"/>
          </a:xfrm>
          <a:prstGeom prst="rect">
            <a:avLst/>
          </a:prstGeom>
          <a:effectLst>
            <a:outerShdw blurRad="50800" dist="38100" dir="2700000" algn="tl" rotWithShape="0">
              <a:prstClr val="black">
                <a:alpha val="40000"/>
              </a:prstClr>
            </a:outerShdw>
          </a:effectLst>
        </p:spPr>
      </p:pic>
      <p:sp>
        <p:nvSpPr>
          <p:cNvPr id="63" name="Rectangle 30"/>
          <p:cNvSpPr>
            <a:spLocks noChangeArrowheads="1"/>
          </p:cNvSpPr>
          <p:nvPr/>
        </p:nvSpPr>
        <p:spPr bwMode="auto">
          <a:xfrm>
            <a:off x="2405180" y="4989880"/>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64" name="Rectangle 30"/>
          <p:cNvSpPr>
            <a:spLocks noChangeArrowheads="1"/>
          </p:cNvSpPr>
          <p:nvPr/>
        </p:nvSpPr>
        <p:spPr bwMode="auto">
          <a:xfrm>
            <a:off x="5632825" y="5597040"/>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65" name="Rectangle 30"/>
          <p:cNvSpPr>
            <a:spLocks noChangeArrowheads="1"/>
          </p:cNvSpPr>
          <p:nvPr/>
        </p:nvSpPr>
        <p:spPr bwMode="auto">
          <a:xfrm>
            <a:off x="5516875" y="4306825"/>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54" name="Rounded Rectangle 53"/>
          <p:cNvSpPr/>
          <p:nvPr/>
        </p:nvSpPr>
        <p:spPr>
          <a:xfrm>
            <a:off x="-1196020" y="6516924"/>
            <a:ext cx="986634" cy="37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effectLst>
                  <a:outerShdw blurRad="38100" dist="38100" dir="2700000" algn="tl">
                    <a:srgbClr val="000000">
                      <a:alpha val="43137"/>
                    </a:srgbClr>
                  </a:outerShdw>
                </a:effectLst>
              </a:rPr>
              <a:t>See notes</a:t>
            </a:r>
            <a:endParaRPr lang="en-US" sz="1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838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87" name="Picture 26" descr="Medium Enterpr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958" y="2396335"/>
            <a:ext cx="659942" cy="57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p:cNvSpPr>
            <a:spLocks noGrp="1" noChangeArrowheads="1"/>
          </p:cNvSpPr>
          <p:nvPr>
            <p:ph type="title"/>
          </p:nvPr>
        </p:nvSpPr>
        <p:spPr/>
        <p:txBody>
          <a:bodyPr>
            <a:normAutofit/>
          </a:bodyPr>
          <a:lstStyle/>
          <a:p>
            <a:pPr marL="350838" indent="-350838" eaLnBrk="1" hangingPunct="1"/>
            <a:r>
              <a:rPr lang="en-US" dirty="0" smtClean="0"/>
              <a:t>	Services Using E-LAN Service Type</a:t>
            </a:r>
          </a:p>
        </p:txBody>
      </p:sp>
      <p:sp>
        <p:nvSpPr>
          <p:cNvPr id="43015" name="Rectangle 3"/>
          <p:cNvSpPr>
            <a:spLocks noGrp="1" noChangeArrowheads="1"/>
          </p:cNvSpPr>
          <p:nvPr>
            <p:ph idx="4294967295"/>
          </p:nvPr>
        </p:nvSpPr>
        <p:spPr>
          <a:xfrm>
            <a:off x="381000" y="1447800"/>
            <a:ext cx="4191000" cy="1752600"/>
          </a:xfrm>
        </p:spPr>
        <p:txBody>
          <a:bodyPr/>
          <a:lstStyle/>
          <a:p>
            <a:pPr>
              <a:spcBef>
                <a:spcPts val="1200"/>
              </a:spcBef>
              <a:buNone/>
            </a:pPr>
            <a:r>
              <a:rPr lang="en-US" sz="2400" b="1" dirty="0" smtClean="0">
                <a:solidFill>
                  <a:schemeClr val="tx1"/>
                </a:solidFill>
              </a:rPr>
              <a:t>Ethernet Private LAN</a:t>
            </a:r>
          </a:p>
          <a:p>
            <a:pPr marL="231775" indent="-231775">
              <a:spcBef>
                <a:spcPts val="0"/>
              </a:spcBef>
            </a:pPr>
            <a:r>
              <a:rPr lang="en-US" sz="2000" dirty="0" smtClean="0">
                <a:solidFill>
                  <a:schemeClr val="tx1"/>
                </a:solidFill>
              </a:rPr>
              <a:t>Port-Based</a:t>
            </a:r>
          </a:p>
          <a:p>
            <a:pPr marL="231775" indent="-231775">
              <a:spcBef>
                <a:spcPts val="0"/>
              </a:spcBef>
            </a:pPr>
            <a:r>
              <a:rPr lang="en-US" sz="2000" dirty="0" smtClean="0">
                <a:solidFill>
                  <a:schemeClr val="tx1"/>
                </a:solidFill>
              </a:rPr>
              <a:t>Each UNI  is dedicated to the EP-LAN service</a:t>
            </a:r>
          </a:p>
          <a:p>
            <a:pPr marL="231775" indent="-231775">
              <a:spcBef>
                <a:spcPts val="0"/>
              </a:spcBef>
            </a:pPr>
            <a:r>
              <a:rPr lang="en-US" sz="2000" dirty="0" smtClean="0">
                <a:solidFill>
                  <a:schemeClr val="tx1"/>
                </a:solidFill>
              </a:rPr>
              <a:t>Example use: Transparent LAN</a:t>
            </a:r>
          </a:p>
        </p:txBody>
      </p:sp>
      <p:pic>
        <p:nvPicPr>
          <p:cNvPr id="43062" name="Picture 4" descr="Large Enterpr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578" y="1577958"/>
            <a:ext cx="633819" cy="8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cloud2"/>
          <p:cNvPicPr>
            <a:picLocks noChangeAspect="1" noChangeArrowheads="1"/>
          </p:cNvPicPr>
          <p:nvPr/>
        </p:nvPicPr>
        <p:blipFill>
          <a:blip r:embed="rId5" cstate="print"/>
          <a:srcRect/>
          <a:stretch>
            <a:fillRect/>
          </a:stretch>
        </p:blipFill>
        <p:spPr bwMode="auto">
          <a:xfrm>
            <a:off x="5484528" y="1434419"/>
            <a:ext cx="2471018" cy="1578664"/>
          </a:xfrm>
          <a:prstGeom prst="rect">
            <a:avLst/>
          </a:prstGeom>
          <a:ln>
            <a:noFill/>
          </a:ln>
          <a:effectLst>
            <a:outerShdw blurRad="50800" dist="38100" dir="2700000" algn="tl" rotWithShape="0">
              <a:prstClr val="black">
                <a:alpha val="40000"/>
              </a:prstClr>
            </a:outerShdw>
          </a:effectLst>
        </p:spPr>
      </p:pic>
      <p:sp>
        <p:nvSpPr>
          <p:cNvPr id="43065" name="Line 7"/>
          <p:cNvSpPr>
            <a:spLocks noChangeShapeType="1"/>
          </p:cNvSpPr>
          <p:nvPr/>
        </p:nvSpPr>
        <p:spPr bwMode="auto">
          <a:xfrm flipV="1">
            <a:off x="6558185" y="1909758"/>
            <a:ext cx="725936" cy="245968"/>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67" name="Text Box 9"/>
          <p:cNvSpPr txBox="1">
            <a:spLocks noChangeArrowheads="1"/>
          </p:cNvSpPr>
          <p:nvPr/>
        </p:nvSpPr>
        <p:spPr bwMode="auto">
          <a:xfrm>
            <a:off x="4954178" y="2941524"/>
            <a:ext cx="24076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300" dirty="0"/>
              <a:t>Multipoint-to-Multipoint EVC</a:t>
            </a:r>
          </a:p>
        </p:txBody>
      </p:sp>
      <p:sp>
        <p:nvSpPr>
          <p:cNvPr id="43068" name="Line 10"/>
          <p:cNvSpPr>
            <a:spLocks noChangeShapeType="1"/>
          </p:cNvSpPr>
          <p:nvPr/>
        </p:nvSpPr>
        <p:spPr bwMode="auto">
          <a:xfrm flipV="1">
            <a:off x="6363878" y="2577419"/>
            <a:ext cx="339850" cy="37067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3069" name="Line 11"/>
          <p:cNvSpPr>
            <a:spLocks noChangeShapeType="1"/>
          </p:cNvSpPr>
          <p:nvPr/>
        </p:nvSpPr>
        <p:spPr bwMode="auto">
          <a:xfrm>
            <a:off x="6558185" y="2401694"/>
            <a:ext cx="791931" cy="184476"/>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3071" name="Picture 13" descr="Remote DSL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8175" y="2158319"/>
            <a:ext cx="395965" cy="2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3" name="Picture 16" descr="Route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5375" y="2196419"/>
            <a:ext cx="593947" cy="35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4" name="Picture 17" descr="Router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8323" y="2376072"/>
            <a:ext cx="659942" cy="39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5" name="Picture 20" descr="Router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1306" y="1725282"/>
            <a:ext cx="659942" cy="39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sp>
        <p:nvSpPr>
          <p:cNvPr id="43077" name="Line 23"/>
          <p:cNvSpPr>
            <a:spLocks noChangeShapeType="1"/>
          </p:cNvSpPr>
          <p:nvPr/>
        </p:nvSpPr>
        <p:spPr bwMode="auto">
          <a:xfrm flipV="1">
            <a:off x="6558185" y="2032743"/>
            <a:ext cx="21998" cy="430444"/>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78" name="Line 24"/>
          <p:cNvSpPr>
            <a:spLocks noChangeShapeType="1"/>
          </p:cNvSpPr>
          <p:nvPr/>
        </p:nvSpPr>
        <p:spPr bwMode="auto">
          <a:xfrm flipV="1">
            <a:off x="5964237" y="2340202"/>
            <a:ext cx="593947" cy="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3079" name="Picture 25" descr="sto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3168" y="1409700"/>
            <a:ext cx="541538" cy="6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80" name="Picture 27" descr="Remote DSL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0938" y="2619717"/>
            <a:ext cx="395965" cy="2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81" name="Picture 29" descr="Remote DSLA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9588" y="1713280"/>
            <a:ext cx="461960" cy="27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0" name="Rectangle 30"/>
          <p:cNvSpPr>
            <a:spLocks noChangeArrowheads="1"/>
          </p:cNvSpPr>
          <p:nvPr/>
        </p:nvSpPr>
        <p:spPr bwMode="auto">
          <a:xfrm>
            <a:off x="5256275" y="2386919"/>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pic>
        <p:nvPicPr>
          <p:cNvPr id="43085"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902" y="1595180"/>
            <a:ext cx="227214" cy="2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5168" y="2270735"/>
            <a:ext cx="2270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51575" y="2005919"/>
            <a:ext cx="2270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17"/>
          <p:cNvSpPr>
            <a:spLocks noChangeArrowheads="1"/>
          </p:cNvSpPr>
          <p:nvPr/>
        </p:nvSpPr>
        <p:spPr bwMode="auto">
          <a:xfrm>
            <a:off x="5480826" y="1747373"/>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80" name="Picture 79" descr="uni.jpg"/>
          <p:cNvPicPr>
            <a:picLocks noChangeAspect="1"/>
          </p:cNvPicPr>
          <p:nvPr/>
        </p:nvPicPr>
        <p:blipFill>
          <a:blip r:embed="rId12" cstate="print"/>
          <a:stretch>
            <a:fillRect/>
          </a:stretch>
        </p:blipFill>
        <p:spPr>
          <a:xfrm>
            <a:off x="5636318" y="1940965"/>
            <a:ext cx="53133" cy="585959"/>
          </a:xfrm>
          <a:prstGeom prst="rect">
            <a:avLst/>
          </a:prstGeom>
          <a:effectLst>
            <a:outerShdw blurRad="50800" dist="38100" dir="2700000" algn="tl" rotWithShape="0">
              <a:prstClr val="black">
                <a:alpha val="40000"/>
              </a:prstClr>
            </a:outerShdw>
          </a:effectLst>
        </p:spPr>
      </p:pic>
      <p:sp>
        <p:nvSpPr>
          <p:cNvPr id="81" name="Rectangle 17"/>
          <p:cNvSpPr>
            <a:spLocks noChangeArrowheads="1"/>
          </p:cNvSpPr>
          <p:nvPr/>
        </p:nvSpPr>
        <p:spPr bwMode="auto">
          <a:xfrm>
            <a:off x="7378201" y="1443793"/>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82" name="Picture 81" descr="uni.jpg"/>
          <p:cNvPicPr>
            <a:picLocks noChangeAspect="1"/>
          </p:cNvPicPr>
          <p:nvPr/>
        </p:nvPicPr>
        <p:blipFill>
          <a:blip r:embed="rId12" cstate="print"/>
          <a:stretch>
            <a:fillRect/>
          </a:stretch>
        </p:blipFill>
        <p:spPr>
          <a:xfrm>
            <a:off x="7533693" y="1637385"/>
            <a:ext cx="53133" cy="585959"/>
          </a:xfrm>
          <a:prstGeom prst="rect">
            <a:avLst/>
          </a:prstGeom>
          <a:effectLst>
            <a:outerShdw blurRad="50800" dist="38100" dir="2700000" algn="tl" rotWithShape="0">
              <a:prstClr val="black">
                <a:alpha val="40000"/>
              </a:prstClr>
            </a:outerShdw>
          </a:effectLst>
        </p:spPr>
      </p:pic>
      <p:sp>
        <p:nvSpPr>
          <p:cNvPr id="83" name="Rectangle 17"/>
          <p:cNvSpPr>
            <a:spLocks noChangeArrowheads="1"/>
          </p:cNvSpPr>
          <p:nvPr/>
        </p:nvSpPr>
        <p:spPr bwMode="auto">
          <a:xfrm>
            <a:off x="7609588" y="2851705"/>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84" name="Picture 83" descr="uni.jpg"/>
          <p:cNvPicPr>
            <a:picLocks noChangeAspect="1"/>
          </p:cNvPicPr>
          <p:nvPr/>
        </p:nvPicPr>
        <p:blipFill>
          <a:blip r:embed="rId12" cstate="print"/>
          <a:stretch>
            <a:fillRect/>
          </a:stretch>
        </p:blipFill>
        <p:spPr>
          <a:xfrm>
            <a:off x="7761378" y="2244545"/>
            <a:ext cx="53133" cy="585959"/>
          </a:xfrm>
          <a:prstGeom prst="rect">
            <a:avLst/>
          </a:prstGeom>
          <a:effectLst>
            <a:outerShdw blurRad="50800" dist="38100" dir="2700000" algn="tl" rotWithShape="0">
              <a:prstClr val="black">
                <a:alpha val="40000"/>
              </a:prstClr>
            </a:outerShdw>
          </a:effectLst>
        </p:spPr>
      </p:pic>
      <p:sp>
        <p:nvSpPr>
          <p:cNvPr id="85" name="Rectangle 30"/>
          <p:cNvSpPr>
            <a:spLocks noChangeArrowheads="1"/>
          </p:cNvSpPr>
          <p:nvPr/>
        </p:nvSpPr>
        <p:spPr bwMode="auto">
          <a:xfrm>
            <a:off x="7725538" y="2016860"/>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86" name="Rectangle 30"/>
          <p:cNvSpPr>
            <a:spLocks noChangeArrowheads="1"/>
          </p:cNvSpPr>
          <p:nvPr/>
        </p:nvSpPr>
        <p:spPr bwMode="auto">
          <a:xfrm>
            <a:off x="7989063" y="2927600"/>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77" name="Rectangle 3"/>
          <p:cNvSpPr txBox="1">
            <a:spLocks noChangeArrowheads="1"/>
          </p:cNvSpPr>
          <p:nvPr/>
        </p:nvSpPr>
        <p:spPr>
          <a:xfrm>
            <a:off x="5943600" y="990600"/>
            <a:ext cx="1181100" cy="5715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400" b="1" i="0" strike="noStrike" kern="1200" cap="none" spc="0" normalizeH="0" baseline="0" noProof="0" dirty="0" smtClean="0">
                <a:ln>
                  <a:noFill/>
                </a:ln>
                <a:solidFill>
                  <a:schemeClr val="tx1"/>
                </a:solidFill>
                <a:effectLst/>
                <a:uLnTx/>
                <a:uFillTx/>
                <a:latin typeface="+mn-lt"/>
                <a:ea typeface="+mn-ea"/>
                <a:cs typeface="+mn-cs"/>
              </a:rPr>
              <a:t>EP-LAN</a:t>
            </a:r>
            <a:endParaRPr kumimoji="0" lang="en-US" sz="2000" b="0" i="0" strike="noStrike" kern="1200" cap="none" spc="0" normalizeH="0" baseline="0" noProof="0" dirty="0" smtClean="0">
              <a:ln>
                <a:noFill/>
              </a:ln>
              <a:solidFill>
                <a:schemeClr val="tx1"/>
              </a:solidFill>
              <a:effectLst/>
              <a:uLnTx/>
              <a:uFillTx/>
              <a:latin typeface="+mn-lt"/>
              <a:ea typeface="+mn-ea"/>
              <a:cs typeface="+mn-cs"/>
            </a:endParaRPr>
          </a:p>
        </p:txBody>
      </p:sp>
      <p:grpSp>
        <p:nvGrpSpPr>
          <p:cNvPr id="2" name="Group 75"/>
          <p:cNvGrpSpPr/>
          <p:nvPr/>
        </p:nvGrpSpPr>
        <p:grpSpPr>
          <a:xfrm>
            <a:off x="457200" y="3425888"/>
            <a:ext cx="8308709" cy="2981321"/>
            <a:chOff x="457200" y="3425888"/>
            <a:chExt cx="8308709" cy="2981321"/>
          </a:xfrm>
        </p:grpSpPr>
        <p:pic>
          <p:nvPicPr>
            <p:cNvPr id="43011" name="Picture 3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8059" y="3819677"/>
              <a:ext cx="466960" cy="4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descr="ServiceProvider Central Offic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53234" y="3933977"/>
              <a:ext cx="694969" cy="4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cloud2"/>
            <p:cNvPicPr>
              <a:picLocks noChangeAspect="1" noChangeArrowheads="1"/>
            </p:cNvPicPr>
            <p:nvPr/>
          </p:nvPicPr>
          <p:blipFill>
            <a:blip r:embed="rId5" cstate="print"/>
            <a:srcRect/>
            <a:stretch>
              <a:fillRect/>
            </a:stretch>
          </p:blipFill>
          <p:spPr bwMode="auto">
            <a:xfrm>
              <a:off x="5694284" y="4465547"/>
              <a:ext cx="2850906" cy="1517900"/>
            </a:xfrm>
            <a:prstGeom prst="rect">
              <a:avLst/>
            </a:prstGeom>
            <a:ln>
              <a:noFill/>
            </a:ln>
            <a:effectLst>
              <a:outerShdw blurRad="50800" dist="38100" dir="2700000" algn="tl" rotWithShape="0">
                <a:prstClr val="black">
                  <a:alpha val="40000"/>
                </a:prstClr>
              </a:outerShdw>
            </a:effectLst>
          </p:spPr>
        </p:pic>
        <p:sp>
          <p:nvSpPr>
            <p:cNvPr id="43038" name="Text Box 9"/>
            <p:cNvSpPr txBox="1">
              <a:spLocks noChangeArrowheads="1"/>
            </p:cNvSpPr>
            <p:nvPr/>
          </p:nvSpPr>
          <p:spPr bwMode="auto">
            <a:xfrm>
              <a:off x="4932271" y="6084651"/>
              <a:ext cx="291489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300" dirty="0" smtClean="0"/>
                <a:t>Multipoint-to-Multipoint </a:t>
              </a:r>
              <a:r>
                <a:rPr lang="en-US" sz="1300" dirty="0"/>
                <a:t>EVC</a:t>
              </a:r>
            </a:p>
          </p:txBody>
        </p:sp>
        <p:sp>
          <p:nvSpPr>
            <p:cNvPr id="43039" name="Line 10"/>
            <p:cNvSpPr>
              <a:spLocks noChangeShapeType="1"/>
            </p:cNvSpPr>
            <p:nvPr/>
          </p:nvSpPr>
          <p:spPr bwMode="auto">
            <a:xfrm flipV="1">
              <a:off x="6680919" y="5251309"/>
              <a:ext cx="394791" cy="8839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3040" name="Line 11"/>
            <p:cNvSpPr>
              <a:spLocks noChangeShapeType="1"/>
            </p:cNvSpPr>
            <p:nvPr/>
          </p:nvSpPr>
          <p:spPr bwMode="auto">
            <a:xfrm flipV="1">
              <a:off x="6514038" y="5195644"/>
              <a:ext cx="266998" cy="246316"/>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3044" name="Picture 16" descr="Route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969" y="5300392"/>
              <a:ext cx="594043" cy="3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17" descr="Router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7232" y="5410854"/>
              <a:ext cx="660048" cy="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20" descr="Router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5764" y="4617337"/>
              <a:ext cx="660048" cy="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sp>
          <p:nvSpPr>
            <p:cNvPr id="43048" name="Line 23"/>
            <p:cNvSpPr>
              <a:spLocks noChangeShapeType="1"/>
            </p:cNvSpPr>
            <p:nvPr/>
          </p:nvSpPr>
          <p:spPr bwMode="auto">
            <a:xfrm flipV="1">
              <a:off x="6409111" y="4693231"/>
              <a:ext cx="195914" cy="732593"/>
            </a:xfrm>
            <a:prstGeom prst="line">
              <a:avLst/>
            </a:prstGeom>
            <a:noFill/>
            <a:ln w="28575" cap="rnd">
              <a:solidFill>
                <a:srgbClr val="007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3049" name="Picture 26" descr="Medium Enterpr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029" y="5831657"/>
              <a:ext cx="660048" cy="5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0" name="Picture 27" descr="Remote DSL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1134" y="5822199"/>
              <a:ext cx="396029" cy="23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1" name="Line 28"/>
            <p:cNvSpPr>
              <a:spLocks noChangeShapeType="1"/>
            </p:cNvSpPr>
            <p:nvPr/>
          </p:nvSpPr>
          <p:spPr bwMode="auto">
            <a:xfrm flipV="1">
              <a:off x="6577083" y="5154358"/>
              <a:ext cx="1400116" cy="3332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3052" name="Picture 29" descr="Remote DSLA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7339" y="4112771"/>
              <a:ext cx="462034" cy="27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4" descr="Large Enterpr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859" y="5076977"/>
              <a:ext cx="633921" cy="8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7" name="Line 11"/>
            <p:cNvSpPr>
              <a:spLocks noChangeShapeType="1"/>
            </p:cNvSpPr>
            <p:nvPr/>
          </p:nvSpPr>
          <p:spPr bwMode="auto">
            <a:xfrm flipH="1" flipV="1">
              <a:off x="7260357" y="5143807"/>
              <a:ext cx="140564" cy="26204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58" name="Line 11"/>
            <p:cNvSpPr>
              <a:spLocks noChangeShapeType="1"/>
            </p:cNvSpPr>
            <p:nvPr/>
          </p:nvSpPr>
          <p:spPr bwMode="auto">
            <a:xfrm flipH="1">
              <a:off x="7752886" y="4837158"/>
              <a:ext cx="132070" cy="341727"/>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3059" name="Picture 20" descr="Router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67597" y="4498235"/>
              <a:ext cx="483327" cy="29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sp>
          <p:nvSpPr>
            <p:cNvPr id="43020" name="Text Box 9"/>
            <p:cNvSpPr txBox="1">
              <a:spLocks noChangeArrowheads="1"/>
            </p:cNvSpPr>
            <p:nvPr/>
          </p:nvSpPr>
          <p:spPr bwMode="auto">
            <a:xfrm>
              <a:off x="4251974" y="4626432"/>
              <a:ext cx="20685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300" dirty="0"/>
                <a:t>Point-to-Point EVC</a:t>
              </a:r>
            </a:p>
            <a:p>
              <a:pPr algn="ctr"/>
              <a:r>
                <a:rPr lang="en-US" sz="1300" dirty="0"/>
                <a:t>(EVPL)</a:t>
              </a:r>
            </a:p>
          </p:txBody>
        </p:sp>
        <p:pic>
          <p:nvPicPr>
            <p:cNvPr id="43021" name="Picture 4" descr="Large Enterpris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89659" y="4124477"/>
              <a:ext cx="476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27" descr="Remote DSL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359" y="4581677"/>
              <a:ext cx="39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3" name="Line 10"/>
            <p:cNvSpPr>
              <a:spLocks noChangeShapeType="1"/>
            </p:cNvSpPr>
            <p:nvPr/>
          </p:nvSpPr>
          <p:spPr bwMode="auto">
            <a:xfrm>
              <a:off x="5607699" y="4986795"/>
              <a:ext cx="839788" cy="1206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3026" name="Text Box 34"/>
            <p:cNvSpPr txBox="1">
              <a:spLocks noChangeArrowheads="1"/>
            </p:cNvSpPr>
            <p:nvPr/>
          </p:nvSpPr>
          <p:spPr bwMode="auto">
            <a:xfrm>
              <a:off x="5607794" y="3876520"/>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200" dirty="0"/>
                <a:t>ISP POP</a:t>
              </a:r>
            </a:p>
          </p:txBody>
        </p:sp>
        <p:sp>
          <p:nvSpPr>
            <p:cNvPr id="43027" name="Text Box 39"/>
            <p:cNvSpPr txBox="1">
              <a:spLocks noChangeArrowheads="1"/>
            </p:cNvSpPr>
            <p:nvPr/>
          </p:nvSpPr>
          <p:spPr bwMode="auto">
            <a:xfrm>
              <a:off x="7184759" y="3781577"/>
              <a:ext cx="914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100" dirty="0"/>
                <a:t>Internet</a:t>
              </a:r>
            </a:p>
          </p:txBody>
        </p:sp>
        <p:pic>
          <p:nvPicPr>
            <p:cNvPr id="43031"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96687" y="4435932"/>
              <a:ext cx="2270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69662" y="5161420"/>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012" y="4542295"/>
              <a:ext cx="2270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14274" y="5393195"/>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descr="uni.jpg"/>
            <p:cNvPicPr>
              <a:picLocks noChangeAspect="1"/>
            </p:cNvPicPr>
            <p:nvPr/>
          </p:nvPicPr>
          <p:blipFill>
            <a:blip r:embed="rId12" cstate="print"/>
            <a:stretch>
              <a:fillRect/>
            </a:stretch>
          </p:blipFill>
          <p:spPr>
            <a:xfrm>
              <a:off x="5846074" y="5224497"/>
              <a:ext cx="53133" cy="585959"/>
            </a:xfrm>
            <a:prstGeom prst="rect">
              <a:avLst/>
            </a:prstGeom>
            <a:effectLst>
              <a:outerShdw blurRad="50800" dist="38100" dir="2700000" algn="tl" rotWithShape="0">
                <a:prstClr val="black">
                  <a:alpha val="40000"/>
                </a:prstClr>
              </a:outerShdw>
            </a:effectLst>
          </p:spPr>
        </p:pic>
        <p:sp>
          <p:nvSpPr>
            <p:cNvPr id="88" name="Rectangle 17"/>
            <p:cNvSpPr>
              <a:spLocks noChangeArrowheads="1"/>
            </p:cNvSpPr>
            <p:nvPr/>
          </p:nvSpPr>
          <p:spPr bwMode="auto">
            <a:xfrm>
              <a:off x="7743449" y="613523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89" name="Picture 88" descr="uni.jpg"/>
            <p:cNvPicPr>
              <a:picLocks noChangeAspect="1"/>
            </p:cNvPicPr>
            <p:nvPr/>
          </p:nvPicPr>
          <p:blipFill>
            <a:blip r:embed="rId12" cstate="print"/>
            <a:stretch>
              <a:fillRect/>
            </a:stretch>
          </p:blipFill>
          <p:spPr>
            <a:xfrm>
              <a:off x="8122924" y="4389652"/>
              <a:ext cx="53133" cy="585959"/>
            </a:xfrm>
            <a:prstGeom prst="rect">
              <a:avLst/>
            </a:prstGeom>
            <a:effectLst>
              <a:outerShdw blurRad="50800" dist="38100" dir="2700000" algn="tl" rotWithShape="0">
                <a:prstClr val="black">
                  <a:alpha val="40000"/>
                </a:prstClr>
              </a:outerShdw>
            </a:effectLst>
          </p:spPr>
        </p:pic>
        <p:sp>
          <p:nvSpPr>
            <p:cNvPr id="90" name="Rectangle 17"/>
            <p:cNvSpPr>
              <a:spLocks noChangeArrowheads="1"/>
            </p:cNvSpPr>
            <p:nvPr/>
          </p:nvSpPr>
          <p:spPr bwMode="auto">
            <a:xfrm>
              <a:off x="5770179" y="583165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43042" name="Picture 13" descr="Remote DSL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6599" y="5452182"/>
              <a:ext cx="396029" cy="23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0"/>
            <p:cNvSpPr>
              <a:spLocks noChangeArrowheads="1"/>
            </p:cNvSpPr>
            <p:nvPr/>
          </p:nvSpPr>
          <p:spPr bwMode="auto">
            <a:xfrm>
              <a:off x="5546459" y="5686577"/>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92" name="Rectangle 30"/>
            <p:cNvSpPr>
              <a:spLocks noChangeArrowheads="1"/>
            </p:cNvSpPr>
            <p:nvPr/>
          </p:nvSpPr>
          <p:spPr bwMode="auto">
            <a:xfrm>
              <a:off x="8198819" y="4769127"/>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93" name="Rectangle 17"/>
            <p:cNvSpPr>
              <a:spLocks noChangeArrowheads="1"/>
            </p:cNvSpPr>
            <p:nvPr/>
          </p:nvSpPr>
          <p:spPr bwMode="auto">
            <a:xfrm>
              <a:off x="7895239" y="416196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94" name="Picture 93" descr="uni.jpg"/>
            <p:cNvPicPr>
              <a:picLocks noChangeAspect="1"/>
            </p:cNvPicPr>
            <p:nvPr/>
          </p:nvPicPr>
          <p:blipFill>
            <a:blip r:embed="rId12" cstate="print"/>
            <a:stretch>
              <a:fillRect/>
            </a:stretch>
          </p:blipFill>
          <p:spPr>
            <a:xfrm>
              <a:off x="7895239" y="5528077"/>
              <a:ext cx="53133" cy="585959"/>
            </a:xfrm>
            <a:prstGeom prst="rect">
              <a:avLst/>
            </a:prstGeom>
            <a:effectLst>
              <a:outerShdw blurRad="50800" dist="38100" dir="2700000" algn="tl" rotWithShape="0">
                <a:prstClr val="black">
                  <a:alpha val="40000"/>
                </a:prstClr>
              </a:outerShdw>
            </a:effectLst>
          </p:spPr>
        </p:pic>
        <p:sp>
          <p:nvSpPr>
            <p:cNvPr id="95" name="Rectangle 17"/>
            <p:cNvSpPr>
              <a:spLocks noChangeArrowheads="1"/>
            </p:cNvSpPr>
            <p:nvPr/>
          </p:nvSpPr>
          <p:spPr bwMode="auto">
            <a:xfrm>
              <a:off x="6908604" y="4313757"/>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96" name="Picture 95" descr="uni.jpg"/>
            <p:cNvPicPr>
              <a:picLocks noChangeAspect="1"/>
            </p:cNvPicPr>
            <p:nvPr/>
          </p:nvPicPr>
          <p:blipFill>
            <a:blip r:embed="rId12" cstate="print"/>
            <a:stretch>
              <a:fillRect/>
            </a:stretch>
          </p:blipFill>
          <p:spPr>
            <a:xfrm rot="5400000">
              <a:off x="6567857" y="4123239"/>
              <a:ext cx="53133" cy="585959"/>
            </a:xfrm>
            <a:prstGeom prst="rect">
              <a:avLst/>
            </a:prstGeom>
            <a:effectLst>
              <a:outerShdw blurRad="50800" dist="38100" dir="2700000" algn="tl" rotWithShape="0">
                <a:prstClr val="black">
                  <a:alpha val="40000"/>
                </a:prstClr>
              </a:outerShdw>
            </a:effectLst>
          </p:spPr>
        </p:pic>
        <p:sp>
          <p:nvSpPr>
            <p:cNvPr id="101" name="Rectangle 30"/>
            <p:cNvSpPr>
              <a:spLocks noChangeArrowheads="1"/>
            </p:cNvSpPr>
            <p:nvPr/>
          </p:nvSpPr>
          <p:spPr bwMode="auto">
            <a:xfrm>
              <a:off x="6149654" y="4086072"/>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102" name="Rectangle 30"/>
            <p:cNvSpPr>
              <a:spLocks noChangeArrowheads="1"/>
            </p:cNvSpPr>
            <p:nvPr/>
          </p:nvSpPr>
          <p:spPr bwMode="auto">
            <a:xfrm>
              <a:off x="8198819" y="5679867"/>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78" name="Rectangle 3"/>
            <p:cNvSpPr txBox="1">
              <a:spLocks noChangeArrowheads="1"/>
            </p:cNvSpPr>
            <p:nvPr/>
          </p:nvSpPr>
          <p:spPr>
            <a:xfrm>
              <a:off x="5852160" y="3425888"/>
              <a:ext cx="1447800" cy="5715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400" b="1" i="0" strike="noStrike" kern="1200" cap="none" spc="0" normalizeH="0" baseline="0" noProof="0" dirty="0" smtClean="0">
                  <a:ln>
                    <a:noFill/>
                  </a:ln>
                  <a:solidFill>
                    <a:schemeClr val="tx1"/>
                  </a:solidFill>
                  <a:effectLst/>
                  <a:uLnTx/>
                  <a:uFillTx/>
                  <a:latin typeface="+mn-lt"/>
                  <a:ea typeface="+mn-ea"/>
                  <a:cs typeface="+mn-cs"/>
                </a:rPr>
                <a:t>EVP-LAN</a:t>
              </a:r>
              <a:endParaRPr kumimoji="0" lang="en-US" sz="2000" b="0" i="0" strike="noStrike" kern="1200" cap="none" spc="0" normalizeH="0" baseline="0" noProof="0" dirty="0" smtClean="0">
                <a:ln>
                  <a:noFill/>
                </a:ln>
                <a:solidFill>
                  <a:schemeClr val="tx1"/>
                </a:solidFill>
                <a:effectLst/>
                <a:uLnTx/>
                <a:uFillTx/>
                <a:latin typeface="+mn-lt"/>
                <a:ea typeface="+mn-ea"/>
                <a:cs typeface="+mn-cs"/>
              </a:endParaRPr>
            </a:p>
          </p:txBody>
        </p:sp>
        <p:sp>
          <p:nvSpPr>
            <p:cNvPr id="75" name="Rectangle 3"/>
            <p:cNvSpPr txBox="1">
              <a:spLocks noChangeArrowheads="1"/>
            </p:cNvSpPr>
            <p:nvPr/>
          </p:nvSpPr>
          <p:spPr>
            <a:xfrm>
              <a:off x="457200" y="4000500"/>
              <a:ext cx="4191000" cy="20955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Ethernet Virtual Private LAN</a:t>
              </a:r>
            </a:p>
            <a:p>
              <a:pPr marL="231775" marR="0" lvl="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VLAN-Aware</a:t>
              </a:r>
            </a:p>
            <a:p>
              <a:pPr marL="231775" marR="0" lvl="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Service Multiplexing allowed at UNI</a:t>
              </a:r>
            </a:p>
            <a:p>
              <a:pPr marL="231775" marR="0" lvl="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Example use : Internet access and corporate VPN via one UNI</a:t>
              </a:r>
            </a:p>
          </p:txBody>
        </p:sp>
      </p:grpSp>
      <p:sp>
        <p:nvSpPr>
          <p:cNvPr id="97" name="Rounded Rectangle 96"/>
          <p:cNvSpPr/>
          <p:nvPr/>
        </p:nvSpPr>
        <p:spPr>
          <a:xfrm>
            <a:off x="-1196020" y="6516924"/>
            <a:ext cx="986634" cy="37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effectLst>
                  <a:outerShdw blurRad="38100" dist="38100" dir="2700000" algn="tl">
                    <a:srgbClr val="000000">
                      <a:alpha val="43137"/>
                    </a:srgbClr>
                  </a:outerShdw>
                </a:effectLst>
              </a:rPr>
              <a:t>See notes</a:t>
            </a:r>
            <a:endParaRPr lang="en-US" sz="1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9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normAutofit/>
          </a:bodyPr>
          <a:lstStyle/>
          <a:p>
            <a:pPr marL="350838" indent="-350838" eaLnBrk="1" hangingPunct="1"/>
            <a:r>
              <a:rPr lang="en-US" dirty="0" smtClean="0"/>
              <a:t>	Services Using E-Tree Service Type</a:t>
            </a:r>
          </a:p>
        </p:txBody>
      </p:sp>
      <p:sp>
        <p:nvSpPr>
          <p:cNvPr id="44038" name="Rectangle 32"/>
          <p:cNvSpPr>
            <a:spLocks noChangeArrowheads="1"/>
          </p:cNvSpPr>
          <p:nvPr/>
        </p:nvSpPr>
        <p:spPr bwMode="auto">
          <a:xfrm>
            <a:off x="0" y="2433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pic>
        <p:nvPicPr>
          <p:cNvPr id="44089" name="Picture 4" descr="Large Enterpr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25" y="4195769"/>
            <a:ext cx="511455" cy="84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cloud2"/>
          <p:cNvPicPr>
            <a:picLocks noChangeAspect="1" noChangeArrowheads="1"/>
          </p:cNvPicPr>
          <p:nvPr/>
        </p:nvPicPr>
        <p:blipFill>
          <a:blip r:embed="rId4" cstate="print"/>
          <a:srcRect/>
          <a:stretch>
            <a:fillRect/>
          </a:stretch>
        </p:blipFill>
        <p:spPr bwMode="auto">
          <a:xfrm>
            <a:off x="1252190" y="3968084"/>
            <a:ext cx="2222007" cy="1397301"/>
          </a:xfrm>
          <a:prstGeom prst="rect">
            <a:avLst/>
          </a:prstGeom>
          <a:ln>
            <a:noFill/>
          </a:ln>
          <a:effectLst>
            <a:outerShdw blurRad="50800" dist="38100" dir="2700000" algn="tl" rotWithShape="0">
              <a:prstClr val="black">
                <a:alpha val="40000"/>
              </a:prstClr>
            </a:outerShdw>
          </a:effectLst>
        </p:spPr>
      </p:pic>
      <p:sp>
        <p:nvSpPr>
          <p:cNvPr id="44092" name="Line 8"/>
          <p:cNvSpPr>
            <a:spLocks noChangeShapeType="1"/>
          </p:cNvSpPr>
          <p:nvPr/>
        </p:nvSpPr>
        <p:spPr bwMode="auto">
          <a:xfrm flipV="1">
            <a:off x="2026706" y="4363300"/>
            <a:ext cx="585788" cy="234319"/>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94" name="Line 10"/>
          <p:cNvSpPr>
            <a:spLocks noChangeShapeType="1"/>
          </p:cNvSpPr>
          <p:nvPr/>
        </p:nvSpPr>
        <p:spPr bwMode="auto">
          <a:xfrm>
            <a:off x="2026706" y="4831938"/>
            <a:ext cx="639041" cy="175739"/>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4096" name="Picture 12" descr="Remote DSL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17" y="4604608"/>
            <a:ext cx="319521" cy="2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9" name="Picture 16" descr="Rout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4412" y="4597619"/>
            <a:ext cx="479281" cy="34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0" name="Picture 17" descr="Route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8760" y="4510970"/>
            <a:ext cx="532534" cy="3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1" name="Picture 20" descr="Route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7231" y="4105793"/>
            <a:ext cx="532534" cy="3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sp>
        <p:nvSpPr>
          <p:cNvPr id="44104" name="Line 24"/>
          <p:cNvSpPr>
            <a:spLocks noChangeShapeType="1"/>
          </p:cNvSpPr>
          <p:nvPr/>
        </p:nvSpPr>
        <p:spPr bwMode="auto">
          <a:xfrm flipH="1" flipV="1">
            <a:off x="1991204" y="4457272"/>
            <a:ext cx="0" cy="468638"/>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105" name="Line 25"/>
          <p:cNvSpPr>
            <a:spLocks noChangeShapeType="1"/>
          </p:cNvSpPr>
          <p:nvPr/>
        </p:nvSpPr>
        <p:spPr bwMode="auto">
          <a:xfrm flipV="1">
            <a:off x="1547425" y="4773358"/>
            <a:ext cx="479281" cy="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4106" name="Picture 26" descr="sto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1650" y="3661918"/>
            <a:ext cx="576912" cy="76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7" name="Picture 27" descr="Medium Enterpris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6725" y="4499349"/>
            <a:ext cx="532534" cy="54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8" name="Picture 28" descr="Remote DSL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9040" y="4727034"/>
            <a:ext cx="319521" cy="2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9" name="Picture 29" descr="Remote DSLA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7775" y="4043979"/>
            <a:ext cx="372773" cy="26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12" name="Line 33"/>
          <p:cNvSpPr>
            <a:spLocks noChangeShapeType="1"/>
          </p:cNvSpPr>
          <p:nvPr/>
        </p:nvSpPr>
        <p:spPr bwMode="auto">
          <a:xfrm flipV="1">
            <a:off x="1991204" y="4691591"/>
            <a:ext cx="1118321" cy="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113" name="Text Box 34"/>
          <p:cNvSpPr txBox="1">
            <a:spLocks noChangeArrowheads="1"/>
          </p:cNvSpPr>
          <p:nvPr/>
        </p:nvSpPr>
        <p:spPr bwMode="auto">
          <a:xfrm>
            <a:off x="2083287" y="4281532"/>
            <a:ext cx="443778" cy="24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000" b="1" dirty="0"/>
              <a:t>Leaf</a:t>
            </a:r>
          </a:p>
        </p:txBody>
      </p:sp>
      <p:sp>
        <p:nvSpPr>
          <p:cNvPr id="44114" name="Text Box 35"/>
          <p:cNvSpPr txBox="1">
            <a:spLocks noChangeArrowheads="1"/>
          </p:cNvSpPr>
          <p:nvPr/>
        </p:nvSpPr>
        <p:spPr bwMode="auto">
          <a:xfrm>
            <a:off x="2363978" y="4750170"/>
            <a:ext cx="443778" cy="24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000" b="1" dirty="0"/>
              <a:t>Leaf</a:t>
            </a:r>
          </a:p>
        </p:txBody>
      </p:sp>
      <p:pic>
        <p:nvPicPr>
          <p:cNvPr id="44116" name="Picture 37" descr="Route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510" y="4954719"/>
            <a:ext cx="532534" cy="3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8" name="Picture 40" descr="Medium Enterpris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7250" y="5182404"/>
            <a:ext cx="532534" cy="54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9" name="Picture 41" descr="Remote DSL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3670" y="5258299"/>
            <a:ext cx="319521" cy="22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21" name="Text Box 43"/>
          <p:cNvSpPr txBox="1">
            <a:spLocks noChangeArrowheads="1"/>
          </p:cNvSpPr>
          <p:nvPr/>
        </p:nvSpPr>
        <p:spPr bwMode="auto">
          <a:xfrm>
            <a:off x="2470484" y="4515852"/>
            <a:ext cx="443778" cy="24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000" b="1" dirty="0"/>
              <a:t>Leaf</a:t>
            </a:r>
          </a:p>
        </p:txBody>
      </p:sp>
      <p:sp>
        <p:nvSpPr>
          <p:cNvPr id="44122" name="Rectangle 44"/>
          <p:cNvSpPr>
            <a:spLocks noChangeArrowheads="1"/>
          </p:cNvSpPr>
          <p:nvPr/>
        </p:nvSpPr>
        <p:spPr bwMode="auto">
          <a:xfrm>
            <a:off x="554694" y="3874885"/>
            <a:ext cx="1208187" cy="21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Rooted-Multipoint EVC</a:t>
            </a:r>
          </a:p>
        </p:txBody>
      </p:sp>
      <p:sp>
        <p:nvSpPr>
          <p:cNvPr id="44123" name="Line 45"/>
          <p:cNvSpPr>
            <a:spLocks noChangeShapeType="1"/>
          </p:cNvSpPr>
          <p:nvPr/>
        </p:nvSpPr>
        <p:spPr bwMode="auto">
          <a:xfrm>
            <a:off x="1885860" y="4169602"/>
            <a:ext cx="190500" cy="25812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124" name="Text Box 46"/>
          <p:cNvSpPr txBox="1">
            <a:spLocks noChangeArrowheads="1"/>
          </p:cNvSpPr>
          <p:nvPr/>
        </p:nvSpPr>
        <p:spPr bwMode="auto">
          <a:xfrm>
            <a:off x="1504860" y="3284724"/>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2400" b="1" dirty="0" smtClean="0"/>
              <a:t>EP-Tree</a:t>
            </a:r>
            <a:endParaRPr lang="en-US" sz="1400" b="1" dirty="0"/>
          </a:p>
        </p:txBody>
      </p:sp>
      <p:sp>
        <p:nvSpPr>
          <p:cNvPr id="44044" name="Text Box 5"/>
          <p:cNvSpPr txBox="1">
            <a:spLocks noChangeArrowheads="1"/>
          </p:cNvSpPr>
          <p:nvPr/>
        </p:nvSpPr>
        <p:spPr bwMode="auto">
          <a:xfrm>
            <a:off x="1573123" y="4540437"/>
            <a:ext cx="4445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900" b="1" dirty="0"/>
              <a:t>Root</a:t>
            </a:r>
          </a:p>
        </p:txBody>
      </p:sp>
      <p:sp>
        <p:nvSpPr>
          <p:cNvPr id="37901" name="Rectangle 3"/>
          <p:cNvSpPr txBox="1">
            <a:spLocks noChangeArrowheads="1"/>
          </p:cNvSpPr>
          <p:nvPr/>
        </p:nvSpPr>
        <p:spPr bwMode="auto">
          <a:xfrm>
            <a:off x="342900" y="1104900"/>
            <a:ext cx="85344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marL="0" indent="0" eaLnBrk="1" hangingPunct="1">
              <a:spcBef>
                <a:spcPts val="1200"/>
              </a:spcBef>
              <a:defRPr/>
            </a:pPr>
            <a:r>
              <a:rPr lang="en-US" sz="2500" b="1" dirty="0" smtClean="0"/>
              <a:t>Ethernet Private Tree and Ethernet Virtual Private Tree</a:t>
            </a:r>
          </a:p>
          <a:p>
            <a:pPr marL="231775" indent="-231775" eaLnBrk="1" hangingPunct="1">
              <a:buFont typeface="Arial" pitchFamily="34" charset="0"/>
              <a:buChar char="•"/>
              <a:defRPr/>
            </a:pPr>
            <a:r>
              <a:rPr lang="en-US" sz="2200" dirty="0" smtClean="0">
                <a:latin typeface="+mn-lt"/>
                <a:cs typeface="+mn-cs"/>
              </a:rPr>
              <a:t>Allow </a:t>
            </a:r>
            <a:r>
              <a:rPr lang="en-US" sz="2200" u="sng" dirty="0" smtClean="0">
                <a:latin typeface="+mn-lt"/>
                <a:cs typeface="+mn-cs"/>
              </a:rPr>
              <a:t>root-root</a:t>
            </a:r>
            <a:r>
              <a:rPr lang="en-US" sz="2200" dirty="0" smtClean="0">
                <a:latin typeface="+mn-lt"/>
                <a:cs typeface="+mn-cs"/>
              </a:rPr>
              <a:t> and </a:t>
            </a:r>
            <a:r>
              <a:rPr lang="en-US" sz="2200" u="sng" dirty="0" smtClean="0">
                <a:latin typeface="+mn-lt"/>
                <a:cs typeface="+mn-cs"/>
              </a:rPr>
              <a:t>root-leaf</a:t>
            </a:r>
            <a:r>
              <a:rPr lang="en-US" sz="2200" dirty="0" smtClean="0">
                <a:latin typeface="+mn-lt"/>
                <a:cs typeface="+mn-cs"/>
              </a:rPr>
              <a:t> communication (but not leaf-leaf)</a:t>
            </a:r>
          </a:p>
          <a:p>
            <a:pPr marL="231775" indent="-231775" eaLnBrk="1" hangingPunct="1">
              <a:buFont typeface="Arial" pitchFamily="34" charset="0"/>
              <a:buChar char="•"/>
              <a:defRPr/>
            </a:pPr>
            <a:r>
              <a:rPr lang="en-US" sz="2200" dirty="0" smtClean="0">
                <a:latin typeface="+mn-lt"/>
                <a:cs typeface="+mn-cs"/>
              </a:rPr>
              <a:t>Provide traffic segregation for cloud or franchise networks</a:t>
            </a:r>
          </a:p>
          <a:p>
            <a:pPr marL="231775" indent="-231775" eaLnBrk="1" hangingPunct="1">
              <a:buFont typeface="Arial" pitchFamily="34" charset="0"/>
              <a:buChar char="•"/>
              <a:defRPr/>
            </a:pPr>
            <a:r>
              <a:rPr lang="en-US" sz="2200" b="1" u="sng" dirty="0" smtClean="0">
                <a:latin typeface="+mn-lt"/>
                <a:cs typeface="+mn-cs"/>
              </a:rPr>
              <a:t>EP-Tree</a:t>
            </a:r>
            <a:r>
              <a:rPr lang="en-US" sz="2200" dirty="0" smtClean="0">
                <a:latin typeface="+mn-lt"/>
                <a:cs typeface="+mn-cs"/>
              </a:rPr>
              <a:t> requires dedication of the UNIs to the single EP-Tree service</a:t>
            </a:r>
          </a:p>
          <a:p>
            <a:pPr marL="231775" indent="-231775" eaLnBrk="1" hangingPunct="1">
              <a:buFont typeface="Arial" pitchFamily="34" charset="0"/>
              <a:buChar char="•"/>
              <a:defRPr/>
            </a:pPr>
            <a:r>
              <a:rPr lang="en-US" sz="2200" b="1" u="sng" dirty="0" smtClean="0">
                <a:latin typeface="+mn-lt"/>
                <a:cs typeface="+mn-cs"/>
              </a:rPr>
              <a:t>EVP-Tree</a:t>
            </a:r>
            <a:r>
              <a:rPr lang="en-US" sz="2200" dirty="0" smtClean="0">
                <a:latin typeface="+mn-lt"/>
                <a:cs typeface="+mn-cs"/>
              </a:rPr>
              <a:t> allows each UNI to support multiple simultaneous services</a:t>
            </a:r>
          </a:p>
        </p:txBody>
      </p:sp>
      <p:sp>
        <p:nvSpPr>
          <p:cNvPr id="44047" name="Text Box 5"/>
          <p:cNvSpPr txBox="1">
            <a:spLocks noChangeArrowheads="1"/>
          </p:cNvSpPr>
          <p:nvPr/>
        </p:nvSpPr>
        <p:spPr bwMode="auto">
          <a:xfrm>
            <a:off x="6245820" y="4203397"/>
            <a:ext cx="551768" cy="23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900" b="1" dirty="0"/>
              <a:t>Root</a:t>
            </a:r>
          </a:p>
        </p:txBody>
      </p:sp>
      <p:pic>
        <p:nvPicPr>
          <p:cNvPr id="140" name="Picture 7" descr="cloud2"/>
          <p:cNvPicPr>
            <a:picLocks noChangeAspect="1" noChangeArrowheads="1"/>
          </p:cNvPicPr>
          <p:nvPr/>
        </p:nvPicPr>
        <p:blipFill>
          <a:blip r:embed="rId11" cstate="print"/>
          <a:srcRect/>
          <a:stretch>
            <a:fillRect/>
          </a:stretch>
        </p:blipFill>
        <p:spPr bwMode="auto">
          <a:xfrm>
            <a:off x="5360068" y="3962400"/>
            <a:ext cx="2850936" cy="1442005"/>
          </a:xfrm>
          <a:prstGeom prst="rect">
            <a:avLst/>
          </a:prstGeom>
          <a:ln>
            <a:noFill/>
          </a:ln>
          <a:effectLst>
            <a:outerShdw blurRad="50800" dist="38100" dir="2700000" algn="tl" rotWithShape="0">
              <a:prstClr val="black">
                <a:alpha val="40000"/>
              </a:prstClr>
            </a:outerShdw>
          </a:effectLst>
        </p:spPr>
      </p:pic>
      <p:pic>
        <p:nvPicPr>
          <p:cNvPr id="44051" name="Picture 27" descr="Medium Enterpris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1774" y="5358537"/>
            <a:ext cx="546556" cy="5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8" descr="Remote DSLA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3753" y="5328511"/>
            <a:ext cx="397273" cy="2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29" descr="Remote DSLA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8598" y="5100826"/>
            <a:ext cx="463486" cy="26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Picture 40" descr="Medium Enterpris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538" y="5252616"/>
            <a:ext cx="513465" cy="5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6" name="Picture 41" descr="Remote DSLA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55328" y="5100826"/>
            <a:ext cx="397273" cy="22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27" descr="Medium Enterpris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80388" y="5252616"/>
            <a:ext cx="562928" cy="5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2" name="Line 28"/>
          <p:cNvSpPr>
            <a:spLocks noChangeShapeType="1"/>
          </p:cNvSpPr>
          <p:nvPr/>
        </p:nvSpPr>
        <p:spPr bwMode="auto">
          <a:xfrm flipV="1">
            <a:off x="5926688" y="4600785"/>
            <a:ext cx="1458045" cy="1665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3" name="Line 24"/>
          <p:cNvSpPr>
            <a:spLocks noChangeShapeType="1"/>
          </p:cNvSpPr>
          <p:nvPr/>
        </p:nvSpPr>
        <p:spPr bwMode="auto">
          <a:xfrm flipV="1">
            <a:off x="5930332" y="4617439"/>
            <a:ext cx="99752" cy="226604"/>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4" name="Line 24"/>
          <p:cNvSpPr>
            <a:spLocks noChangeShapeType="1"/>
          </p:cNvSpPr>
          <p:nvPr/>
        </p:nvSpPr>
        <p:spPr bwMode="auto">
          <a:xfrm flipH="1" flipV="1">
            <a:off x="6561367" y="4626056"/>
            <a:ext cx="0" cy="246086"/>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5" name="Line 24"/>
          <p:cNvSpPr>
            <a:spLocks noChangeShapeType="1"/>
          </p:cNvSpPr>
          <p:nvPr/>
        </p:nvSpPr>
        <p:spPr bwMode="auto">
          <a:xfrm flipH="1" flipV="1">
            <a:off x="7235009" y="4637790"/>
            <a:ext cx="74862" cy="140351"/>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6" name="Line 33"/>
          <p:cNvSpPr>
            <a:spLocks noChangeShapeType="1"/>
          </p:cNvSpPr>
          <p:nvPr/>
        </p:nvSpPr>
        <p:spPr bwMode="auto">
          <a:xfrm flipV="1">
            <a:off x="6030084" y="4405538"/>
            <a:ext cx="469210" cy="398114"/>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7" name="Line 33"/>
          <p:cNvSpPr>
            <a:spLocks noChangeShapeType="1"/>
          </p:cNvSpPr>
          <p:nvPr/>
        </p:nvSpPr>
        <p:spPr bwMode="auto">
          <a:xfrm flipV="1">
            <a:off x="6608161" y="4395287"/>
            <a:ext cx="118487" cy="490253"/>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8" name="Line 33"/>
          <p:cNvSpPr>
            <a:spLocks noChangeShapeType="1"/>
          </p:cNvSpPr>
          <p:nvPr/>
        </p:nvSpPr>
        <p:spPr bwMode="auto">
          <a:xfrm flipH="1" flipV="1">
            <a:off x="6979522" y="4405539"/>
            <a:ext cx="255484" cy="372602"/>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4069" name="Picture 16" descr="Router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22403" y="4678532"/>
            <a:ext cx="595910" cy="3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17" descr="Router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67888" y="4696373"/>
            <a:ext cx="662122" cy="37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37" descr="Router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23166" y="4855448"/>
            <a:ext cx="662122" cy="37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Picture 4" descr="Large Enterpris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49123" y="3507031"/>
            <a:ext cx="446619"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0" name="Picture 29" descr="Remote DSLA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21438" y="3810611"/>
            <a:ext cx="463486" cy="26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83" name="Rectangle 44"/>
          <p:cNvSpPr>
            <a:spLocks noChangeArrowheads="1"/>
          </p:cNvSpPr>
          <p:nvPr/>
        </p:nvSpPr>
        <p:spPr bwMode="auto">
          <a:xfrm>
            <a:off x="4754494" y="3792719"/>
            <a:ext cx="1885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t>Rooted-Multipoint EVC</a:t>
            </a:r>
            <a:endParaRPr lang="en-US" sz="1200" dirty="0"/>
          </a:p>
        </p:txBody>
      </p:sp>
      <p:sp>
        <p:nvSpPr>
          <p:cNvPr id="44084" name="Line 45"/>
          <p:cNvSpPr>
            <a:spLocks noChangeShapeType="1"/>
          </p:cNvSpPr>
          <p:nvPr/>
        </p:nvSpPr>
        <p:spPr bwMode="auto">
          <a:xfrm>
            <a:off x="5826257" y="4072373"/>
            <a:ext cx="596909" cy="285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85" name="Line 33"/>
          <p:cNvSpPr>
            <a:spLocks noChangeShapeType="1"/>
          </p:cNvSpPr>
          <p:nvPr/>
        </p:nvSpPr>
        <p:spPr bwMode="auto">
          <a:xfrm flipV="1">
            <a:off x="6341174" y="4395287"/>
            <a:ext cx="712454" cy="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86" name="Line 33"/>
          <p:cNvSpPr>
            <a:spLocks noChangeShapeType="1"/>
          </p:cNvSpPr>
          <p:nvPr/>
        </p:nvSpPr>
        <p:spPr bwMode="auto">
          <a:xfrm flipH="1">
            <a:off x="6647046" y="4203396"/>
            <a:ext cx="40990" cy="191889"/>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87" name="Line 45"/>
          <p:cNvSpPr>
            <a:spLocks noChangeShapeType="1"/>
          </p:cNvSpPr>
          <p:nvPr/>
        </p:nvSpPr>
        <p:spPr bwMode="auto">
          <a:xfrm flipH="1">
            <a:off x="7264448" y="4345841"/>
            <a:ext cx="429969" cy="2156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88" name="Rectangle 44"/>
          <p:cNvSpPr>
            <a:spLocks noChangeArrowheads="1"/>
          </p:cNvSpPr>
          <p:nvPr/>
        </p:nvSpPr>
        <p:spPr bwMode="auto">
          <a:xfrm>
            <a:off x="7474304" y="3920477"/>
            <a:ext cx="1199570" cy="46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Multipoint to</a:t>
            </a:r>
            <a:br>
              <a:rPr lang="en-US" sz="1200" dirty="0"/>
            </a:br>
            <a:r>
              <a:rPr lang="en-US" sz="1200" dirty="0"/>
              <a:t>Multipoint EVC</a:t>
            </a:r>
          </a:p>
        </p:txBody>
      </p:sp>
      <p:sp>
        <p:nvSpPr>
          <p:cNvPr id="94" name="Rectangle 17"/>
          <p:cNvSpPr>
            <a:spLocks noChangeArrowheads="1"/>
          </p:cNvSpPr>
          <p:nvPr/>
        </p:nvSpPr>
        <p:spPr bwMode="auto">
          <a:xfrm>
            <a:off x="1176295" y="4954719"/>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95" name="Picture 94" descr="uni.jpg"/>
          <p:cNvPicPr>
            <a:picLocks noChangeAspect="1"/>
          </p:cNvPicPr>
          <p:nvPr/>
        </p:nvPicPr>
        <p:blipFill>
          <a:blip r:embed="rId20" cstate="print"/>
          <a:stretch>
            <a:fillRect/>
          </a:stretch>
        </p:blipFill>
        <p:spPr>
          <a:xfrm>
            <a:off x="1328085" y="4347559"/>
            <a:ext cx="53133" cy="585959"/>
          </a:xfrm>
          <a:prstGeom prst="rect">
            <a:avLst/>
          </a:prstGeom>
          <a:effectLst>
            <a:outerShdw blurRad="50800" dist="38100" dir="2700000" algn="tl" rotWithShape="0">
              <a:prstClr val="black">
                <a:alpha val="40000"/>
              </a:prstClr>
            </a:outerShdw>
          </a:effectLst>
        </p:spPr>
      </p:pic>
      <p:sp>
        <p:nvSpPr>
          <p:cNvPr id="96" name="Rectangle 30"/>
          <p:cNvSpPr>
            <a:spLocks noChangeArrowheads="1"/>
          </p:cNvSpPr>
          <p:nvPr/>
        </p:nvSpPr>
        <p:spPr bwMode="auto">
          <a:xfrm>
            <a:off x="6902777" y="3678733"/>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97" name="Rectangle 17"/>
          <p:cNvSpPr>
            <a:spLocks noChangeArrowheads="1"/>
          </p:cNvSpPr>
          <p:nvPr/>
        </p:nvSpPr>
        <p:spPr bwMode="auto">
          <a:xfrm>
            <a:off x="6693753" y="3431136"/>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98" name="Picture 97" descr="uni.jpg"/>
          <p:cNvPicPr>
            <a:picLocks noChangeAspect="1"/>
          </p:cNvPicPr>
          <p:nvPr/>
        </p:nvPicPr>
        <p:blipFill>
          <a:blip r:embed="rId20" cstate="print"/>
          <a:stretch>
            <a:fillRect/>
          </a:stretch>
        </p:blipFill>
        <p:spPr>
          <a:xfrm>
            <a:off x="6845543" y="3658821"/>
            <a:ext cx="53133" cy="585959"/>
          </a:xfrm>
          <a:prstGeom prst="rect">
            <a:avLst/>
          </a:prstGeom>
          <a:effectLst>
            <a:outerShdw blurRad="50800" dist="38100" dir="2700000" algn="tl" rotWithShape="0">
              <a:prstClr val="black">
                <a:alpha val="40000"/>
              </a:prstClr>
            </a:outerShdw>
          </a:effectLst>
        </p:spPr>
      </p:pic>
      <p:sp>
        <p:nvSpPr>
          <p:cNvPr id="100" name="Rectangle 17"/>
          <p:cNvSpPr>
            <a:spLocks noChangeArrowheads="1"/>
          </p:cNvSpPr>
          <p:nvPr/>
        </p:nvSpPr>
        <p:spPr bwMode="auto">
          <a:xfrm>
            <a:off x="2770090" y="3740399"/>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101" name="Picture 100" descr="uni.jpg"/>
          <p:cNvPicPr>
            <a:picLocks noChangeAspect="1"/>
          </p:cNvPicPr>
          <p:nvPr/>
        </p:nvPicPr>
        <p:blipFill>
          <a:blip r:embed="rId20" cstate="print"/>
          <a:stretch>
            <a:fillRect/>
          </a:stretch>
        </p:blipFill>
        <p:spPr>
          <a:xfrm>
            <a:off x="2921880" y="3968084"/>
            <a:ext cx="53133" cy="585959"/>
          </a:xfrm>
          <a:prstGeom prst="rect">
            <a:avLst/>
          </a:prstGeom>
          <a:effectLst>
            <a:outerShdw blurRad="50800" dist="38100" dir="2700000" algn="tl" rotWithShape="0">
              <a:prstClr val="black">
                <a:alpha val="40000"/>
              </a:prstClr>
            </a:outerShdw>
          </a:effectLst>
        </p:spPr>
      </p:pic>
      <p:pic>
        <p:nvPicPr>
          <p:cNvPr id="104" name="Picture 103" descr="uni.jpg"/>
          <p:cNvPicPr>
            <a:picLocks noChangeAspect="1"/>
          </p:cNvPicPr>
          <p:nvPr/>
        </p:nvPicPr>
        <p:blipFill>
          <a:blip r:embed="rId20" cstate="print"/>
          <a:stretch>
            <a:fillRect/>
          </a:stretch>
        </p:blipFill>
        <p:spPr>
          <a:xfrm>
            <a:off x="3453145" y="4423454"/>
            <a:ext cx="53133" cy="585959"/>
          </a:xfrm>
          <a:prstGeom prst="rect">
            <a:avLst/>
          </a:prstGeom>
          <a:effectLst>
            <a:outerShdw blurRad="50800" dist="38100" dir="2700000" algn="tl" rotWithShape="0">
              <a:prstClr val="black">
                <a:alpha val="40000"/>
              </a:prstClr>
            </a:outerShdw>
          </a:effectLst>
        </p:spPr>
      </p:pic>
      <p:pic>
        <p:nvPicPr>
          <p:cNvPr id="107" name="Picture 106" descr="uni.jpg"/>
          <p:cNvPicPr>
            <a:picLocks noChangeAspect="1"/>
          </p:cNvPicPr>
          <p:nvPr/>
        </p:nvPicPr>
        <p:blipFill>
          <a:blip r:embed="rId20" cstate="print"/>
          <a:stretch>
            <a:fillRect/>
          </a:stretch>
        </p:blipFill>
        <p:spPr>
          <a:xfrm>
            <a:off x="2997775" y="5030614"/>
            <a:ext cx="53133" cy="585959"/>
          </a:xfrm>
          <a:prstGeom prst="rect">
            <a:avLst/>
          </a:prstGeom>
          <a:effectLst>
            <a:outerShdw blurRad="50800" dist="38100" dir="2700000" algn="tl" rotWithShape="0">
              <a:prstClr val="black">
                <a:alpha val="40000"/>
              </a:prstClr>
            </a:outerShdw>
          </a:effectLst>
        </p:spPr>
      </p:pic>
      <p:sp>
        <p:nvSpPr>
          <p:cNvPr id="108" name="Rectangle 30"/>
          <p:cNvSpPr>
            <a:spLocks noChangeArrowheads="1"/>
          </p:cNvSpPr>
          <p:nvPr/>
        </p:nvSpPr>
        <p:spPr bwMode="auto">
          <a:xfrm>
            <a:off x="1024505" y="4499349"/>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sp>
        <p:nvSpPr>
          <p:cNvPr id="109" name="Rectangle 17"/>
          <p:cNvSpPr>
            <a:spLocks noChangeArrowheads="1"/>
          </p:cNvSpPr>
          <p:nvPr/>
        </p:nvSpPr>
        <p:spPr bwMode="auto">
          <a:xfrm>
            <a:off x="5024063" y="4949036"/>
            <a:ext cx="354227" cy="177114"/>
          </a:xfrm>
          <a:prstGeom prst="rect">
            <a:avLst/>
          </a:prstGeom>
          <a:noFill/>
          <a:ln w="9525" algn="ctr">
            <a:noFill/>
            <a:miter lim="800000"/>
            <a:headEnd/>
            <a:tailEnd/>
          </a:ln>
          <a:effectLst/>
        </p:spPr>
        <p:txBody>
          <a:bodyPr wrap="none" anchor="ctr"/>
          <a:lstStyle/>
          <a:p>
            <a:pPr algn="ctr">
              <a:defRPr/>
            </a:pPr>
            <a:r>
              <a:rPr lang="en-US" sz="1000" b="1" dirty="0">
                <a:latin typeface="Verdana" pitchFamily="34" charset="0"/>
              </a:rPr>
              <a:t>UNI</a:t>
            </a:r>
          </a:p>
        </p:txBody>
      </p:sp>
      <p:pic>
        <p:nvPicPr>
          <p:cNvPr id="110" name="Picture 109" descr="uni.jpg"/>
          <p:cNvPicPr>
            <a:picLocks noChangeAspect="1"/>
          </p:cNvPicPr>
          <p:nvPr/>
        </p:nvPicPr>
        <p:blipFill>
          <a:blip r:embed="rId20" cstate="print"/>
          <a:stretch>
            <a:fillRect/>
          </a:stretch>
        </p:blipFill>
        <p:spPr>
          <a:xfrm rot="5400000">
            <a:off x="5669951" y="4758518"/>
            <a:ext cx="53133" cy="585959"/>
          </a:xfrm>
          <a:prstGeom prst="rect">
            <a:avLst/>
          </a:prstGeom>
          <a:effectLst>
            <a:outerShdw blurRad="50800" dist="38100" dir="2700000" algn="tl" rotWithShape="0">
              <a:prstClr val="black">
                <a:alpha val="40000"/>
              </a:prstClr>
            </a:outerShdw>
          </a:effectLst>
        </p:spPr>
      </p:pic>
      <p:sp>
        <p:nvSpPr>
          <p:cNvPr id="111" name="Rectangle 30"/>
          <p:cNvSpPr>
            <a:spLocks noChangeArrowheads="1"/>
          </p:cNvSpPr>
          <p:nvPr/>
        </p:nvSpPr>
        <p:spPr bwMode="auto">
          <a:xfrm>
            <a:off x="5251748" y="5176721"/>
            <a:ext cx="263525" cy="122237"/>
          </a:xfrm>
          <a:prstGeom prst="rect">
            <a:avLst/>
          </a:prstGeom>
          <a:noFill/>
          <a:ln>
            <a:noFill/>
          </a:ln>
          <a:effectLst/>
        </p:spPr>
        <p:txBody>
          <a:bodyPr wrap="none" anchor="ctr"/>
          <a:lstStyle/>
          <a:p>
            <a:pPr algn="ctr">
              <a:defRPr/>
            </a:pPr>
            <a:r>
              <a:rPr lang="en-US" sz="1000" b="1" dirty="0">
                <a:latin typeface="Verdana" pitchFamily="34" charset="0"/>
              </a:rPr>
              <a:t>CE</a:t>
            </a:r>
          </a:p>
        </p:txBody>
      </p:sp>
      <p:pic>
        <p:nvPicPr>
          <p:cNvPr id="112" name="Picture 111" descr="uni.jpg"/>
          <p:cNvPicPr>
            <a:picLocks noChangeAspect="1"/>
          </p:cNvPicPr>
          <p:nvPr/>
        </p:nvPicPr>
        <p:blipFill>
          <a:blip r:embed="rId20" cstate="print"/>
          <a:stretch>
            <a:fillRect/>
          </a:stretch>
        </p:blipFill>
        <p:spPr>
          <a:xfrm rot="5400000">
            <a:off x="7719116" y="4758518"/>
            <a:ext cx="53133" cy="585959"/>
          </a:xfrm>
          <a:prstGeom prst="rect">
            <a:avLst/>
          </a:prstGeom>
          <a:effectLst>
            <a:outerShdw blurRad="50800" dist="38100" dir="2700000" algn="tl" rotWithShape="0">
              <a:prstClr val="black">
                <a:alpha val="40000"/>
              </a:prstClr>
            </a:outerShdw>
          </a:effectLst>
        </p:spPr>
      </p:pic>
      <p:pic>
        <p:nvPicPr>
          <p:cNvPr id="113" name="Picture 112" descr="uni.jpg"/>
          <p:cNvPicPr>
            <a:picLocks noChangeAspect="1"/>
          </p:cNvPicPr>
          <p:nvPr/>
        </p:nvPicPr>
        <p:blipFill>
          <a:blip r:embed="rId20" cstate="print"/>
          <a:stretch>
            <a:fillRect/>
          </a:stretch>
        </p:blipFill>
        <p:spPr>
          <a:xfrm rot="5400000">
            <a:off x="6884271" y="4986203"/>
            <a:ext cx="53133" cy="585959"/>
          </a:xfrm>
          <a:prstGeom prst="rect">
            <a:avLst/>
          </a:prstGeom>
          <a:effectLst>
            <a:outerShdw blurRad="50800" dist="38100" dir="2700000" algn="tl" rotWithShape="0">
              <a:prstClr val="black">
                <a:alpha val="40000"/>
              </a:prstClr>
            </a:outerShdw>
          </a:effectLst>
        </p:spPr>
      </p:pic>
      <p:pic>
        <p:nvPicPr>
          <p:cNvPr id="44081" name="Picture 16" descr="Router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90173" y="3962401"/>
            <a:ext cx="595910" cy="3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46"/>
          <p:cNvSpPr txBox="1">
            <a:spLocks noChangeArrowheads="1"/>
          </p:cNvSpPr>
          <p:nvPr/>
        </p:nvSpPr>
        <p:spPr bwMode="auto">
          <a:xfrm>
            <a:off x="4836918" y="3279041"/>
            <a:ext cx="1714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2400" b="1" dirty="0" smtClean="0"/>
              <a:t>EVP-Tree</a:t>
            </a:r>
            <a:endParaRPr lang="en-US" sz="1400" b="1" dirty="0"/>
          </a:p>
        </p:txBody>
      </p:sp>
      <p:sp>
        <p:nvSpPr>
          <p:cNvPr id="73" name="Rounded Rectangle 72"/>
          <p:cNvSpPr/>
          <p:nvPr/>
        </p:nvSpPr>
        <p:spPr>
          <a:xfrm>
            <a:off x="-1196020" y="6516924"/>
            <a:ext cx="986634" cy="37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effectLst>
                  <a:outerShdw blurRad="38100" dist="38100" dir="2700000" algn="tl">
                    <a:srgbClr val="000000">
                      <a:alpha val="43137"/>
                    </a:srgbClr>
                  </a:outerShdw>
                </a:effectLst>
              </a:rPr>
              <a:t>See notes</a:t>
            </a:r>
            <a:endParaRPr lang="en-US" sz="1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8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888" y="2716213"/>
            <a:ext cx="6208712"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pPr marL="344488" indent="-344488"/>
            <a:r>
              <a:rPr lang="en-US" altLang="en-US" smtClean="0"/>
              <a:t>	Carrier Ethernet Architecture </a:t>
            </a:r>
          </a:p>
        </p:txBody>
      </p:sp>
      <p:sp>
        <p:nvSpPr>
          <p:cNvPr id="2" name="Content Placeholder 1"/>
          <p:cNvSpPr>
            <a:spLocks noGrp="1"/>
          </p:cNvSpPr>
          <p:nvPr>
            <p:ph idx="1"/>
          </p:nvPr>
        </p:nvSpPr>
        <p:spPr/>
        <p:txBody>
          <a:bodyPr/>
          <a:lstStyle/>
          <a:p>
            <a:endParaRPr lang="en-US"/>
          </a:p>
        </p:txBody>
      </p:sp>
      <p:sp>
        <p:nvSpPr>
          <p:cNvPr id="27652" name="Rectangle 63"/>
          <p:cNvSpPr>
            <a:spLocks noChangeArrowheads="1"/>
          </p:cNvSpPr>
          <p:nvPr/>
        </p:nvSpPr>
        <p:spPr bwMode="auto">
          <a:xfrm>
            <a:off x="457200" y="914400"/>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400"/>
              <a:t>Data moves from UNI to UNI across "the network" with a layered architecture.</a:t>
            </a:r>
          </a:p>
          <a:p>
            <a:pPr eaLnBrk="1" hangingPunct="1"/>
            <a:r>
              <a:rPr lang="en-US" altLang="en-US" sz="2400"/>
              <a:t>                                                                     </a:t>
            </a:r>
          </a:p>
          <a:p>
            <a:r>
              <a:rPr lang="en-US" altLang="en-US" sz="2400"/>
              <a:t>When traffic moves between ETH domains is does so at the TRAN layer. This allows </a:t>
            </a:r>
            <a:br>
              <a:rPr lang="en-US" altLang="en-US" sz="2400"/>
            </a:br>
            <a:r>
              <a:rPr lang="en-US" altLang="en-US" sz="2400"/>
              <a:t>Carrier Ethernet traffic to be </a:t>
            </a:r>
            <a:br>
              <a:rPr lang="en-US" altLang="en-US" sz="2400"/>
            </a:br>
            <a:r>
              <a:rPr lang="en-US" altLang="en-US" sz="2400"/>
              <a:t>agnostic to the networks </a:t>
            </a:r>
            <a:br>
              <a:rPr lang="en-US" altLang="en-US" sz="2400"/>
            </a:br>
            <a:r>
              <a:rPr lang="en-US" altLang="en-US" sz="2400"/>
              <a:t>that it traverses.</a:t>
            </a:r>
          </a:p>
        </p:txBody>
      </p:sp>
    </p:spTree>
    <p:extLst>
      <p:ext uri="{BB962C8B-B14F-4D97-AF65-F5344CB8AC3E}">
        <p14:creationId xmlns:p14="http://schemas.microsoft.com/office/powerpoint/2010/main" val="19431720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344488" indent="-344488"/>
            <a:r>
              <a:rPr lang="en-US" altLang="en-US" smtClean="0"/>
              <a:t>	Delivery of Service Frames</a:t>
            </a:r>
          </a:p>
        </p:txBody>
      </p:sp>
      <p:sp>
        <p:nvSpPr>
          <p:cNvPr id="28675" name="Rectangle 3"/>
          <p:cNvSpPr>
            <a:spLocks noGrp="1" noChangeArrowheads="1"/>
          </p:cNvSpPr>
          <p:nvPr>
            <p:ph idx="1"/>
          </p:nvPr>
        </p:nvSpPr>
        <p:spPr/>
        <p:txBody>
          <a:bodyPr/>
          <a:lstStyle/>
          <a:p>
            <a:r>
              <a:rPr lang="en-US" altLang="en-US" sz="2400" smtClean="0"/>
              <a:t>Broadcast</a:t>
            </a:r>
          </a:p>
          <a:p>
            <a:pPr lvl="1"/>
            <a:r>
              <a:rPr lang="en-US" altLang="en-US" sz="2000" smtClean="0"/>
              <a:t>Deliver to all UNIs in the EVC but the ingress UNI</a:t>
            </a:r>
          </a:p>
          <a:p>
            <a:r>
              <a:rPr lang="en-US" altLang="en-US" sz="2400" smtClean="0"/>
              <a:t>Multicast</a:t>
            </a:r>
          </a:p>
          <a:p>
            <a:pPr lvl="1"/>
            <a:r>
              <a:rPr lang="en-US" altLang="en-US" sz="2000" smtClean="0"/>
              <a:t>Delivered to all UNIs in the EVC but the ingress UNI</a:t>
            </a:r>
          </a:p>
          <a:p>
            <a:r>
              <a:rPr lang="en-US" altLang="en-US" sz="2400" smtClean="0"/>
              <a:t>Unicast (unknown and known destination address</a:t>
            </a:r>
          </a:p>
          <a:p>
            <a:pPr lvl="1"/>
            <a:r>
              <a:rPr lang="en-US" altLang="en-US" sz="2000" smtClean="0">
                <a:solidFill>
                  <a:schemeClr val="tx1"/>
                </a:solidFill>
              </a:rPr>
              <a:t>Delivered to all UNIs in the EVC but the ingress UNI if unknown destination address</a:t>
            </a:r>
          </a:p>
          <a:p>
            <a:pPr lvl="1"/>
            <a:r>
              <a:rPr lang="en-US" altLang="en-US" sz="2000" smtClean="0">
                <a:solidFill>
                  <a:schemeClr val="tx1"/>
                </a:solidFill>
              </a:rPr>
              <a:t>Delivered to the UNI with known destination MAC address</a:t>
            </a:r>
          </a:p>
          <a:p>
            <a:r>
              <a:rPr lang="en-US" altLang="en-US" sz="2400" smtClean="0"/>
              <a:t>Layer 2 Control (e.g., BPDU)</a:t>
            </a:r>
          </a:p>
          <a:p>
            <a:pPr lvl="1"/>
            <a:r>
              <a:rPr lang="en-US" altLang="en-US" sz="2000" smtClean="0"/>
              <a:t>Discard, peer, or tunnel</a:t>
            </a:r>
          </a:p>
        </p:txBody>
      </p:sp>
    </p:spTree>
    <p:extLst>
      <p:ext uri="{BB962C8B-B14F-4D97-AF65-F5344CB8AC3E}">
        <p14:creationId xmlns:p14="http://schemas.microsoft.com/office/powerpoint/2010/main" val="392458133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344488" indent="-344488"/>
            <a:r>
              <a:rPr lang="en-US" altLang="en-US" smtClean="0"/>
              <a:t>	Options for Layer 2 Control Protocols</a:t>
            </a:r>
          </a:p>
        </p:txBody>
      </p:sp>
      <p:sp>
        <p:nvSpPr>
          <p:cNvPr id="29699" name="Rectangle 3"/>
          <p:cNvSpPr>
            <a:spLocks noGrp="1" noChangeArrowheads="1"/>
          </p:cNvSpPr>
          <p:nvPr>
            <p:ph idx="1"/>
          </p:nvPr>
        </p:nvSpPr>
        <p:spPr/>
        <p:txBody>
          <a:bodyPr/>
          <a:lstStyle/>
          <a:p>
            <a:r>
              <a:rPr lang="en-US" altLang="en-US" sz="2400" smtClean="0"/>
              <a:t>Discard</a:t>
            </a:r>
          </a:p>
          <a:p>
            <a:pPr lvl="1"/>
            <a:r>
              <a:rPr lang="en-US" altLang="en-US" sz="2000" smtClean="0">
                <a:solidFill>
                  <a:schemeClr val="tx1"/>
                </a:solidFill>
              </a:rPr>
              <a:t>The MEN will discard ingress L2CP frames</a:t>
            </a:r>
          </a:p>
          <a:p>
            <a:r>
              <a:rPr lang="en-US" altLang="en-US" sz="2400" smtClean="0"/>
              <a:t>Peer</a:t>
            </a:r>
          </a:p>
          <a:p>
            <a:pPr lvl="1"/>
            <a:r>
              <a:rPr lang="en-US" altLang="en-US" sz="2000" smtClean="0">
                <a:solidFill>
                  <a:schemeClr val="tx1"/>
                </a:solidFill>
              </a:rPr>
              <a:t>The MEN will actively participate with the protocol</a:t>
            </a:r>
          </a:p>
          <a:p>
            <a:r>
              <a:rPr lang="en-US" altLang="en-US" smtClean="0"/>
              <a:t>Tunnel</a:t>
            </a:r>
          </a:p>
          <a:p>
            <a:pPr lvl="1"/>
            <a:r>
              <a:rPr lang="en-US" altLang="en-US" sz="2000" smtClean="0">
                <a:solidFill>
                  <a:schemeClr val="tx1"/>
                </a:solidFill>
              </a:rPr>
              <a:t>Service Frames containing the protocol will be transported across the MEN to the destination UNI(s) without change</a:t>
            </a:r>
          </a:p>
        </p:txBody>
      </p:sp>
      <p:grpSp>
        <p:nvGrpSpPr>
          <p:cNvPr id="29700" name="Group 6"/>
          <p:cNvGrpSpPr>
            <a:grpSpLocks/>
          </p:cNvGrpSpPr>
          <p:nvPr/>
        </p:nvGrpSpPr>
        <p:grpSpPr bwMode="auto">
          <a:xfrm>
            <a:off x="4852988" y="1117600"/>
            <a:ext cx="4135437" cy="5054600"/>
            <a:chOff x="1155994" y="768350"/>
            <a:chExt cx="5282906" cy="5327650"/>
          </a:xfrm>
        </p:grpSpPr>
        <p:sp>
          <p:nvSpPr>
            <p:cNvPr id="8" name="AutoShape 4"/>
            <p:cNvSpPr>
              <a:spLocks noChangeArrowheads="1"/>
            </p:cNvSpPr>
            <p:nvPr/>
          </p:nvSpPr>
          <p:spPr bwMode="auto">
            <a:xfrm>
              <a:off x="1828800" y="1790700"/>
              <a:ext cx="2514600" cy="1143000"/>
            </a:xfrm>
            <a:prstGeom prst="flowChartPreparation">
              <a:avLst/>
            </a:prstGeom>
            <a:solidFill>
              <a:schemeClr val="bg1"/>
            </a:solidFill>
            <a:ln w="9525">
              <a:solidFill>
                <a:schemeClr val="tx1"/>
              </a:solidFill>
              <a:miter lim="800000"/>
              <a:headEnd/>
              <a:tailEnd/>
            </a:ln>
            <a:effectLst/>
            <a:scene3d>
              <a:camera prst="orthographicFront"/>
              <a:lightRig rig="threePt" dir="t"/>
            </a:scene3d>
            <a:sp3d>
              <a:bevelT/>
            </a:sp3d>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endParaRPr lang="en-US" sz="1400" dirty="0" smtClean="0"/>
            </a:p>
            <a:p>
              <a:pPr algn="ctr">
                <a:defRPr/>
              </a:pPr>
              <a:r>
                <a:rPr lang="en-US" sz="1200" dirty="0" smtClean="0"/>
                <a:t>Destination </a:t>
              </a:r>
              <a:r>
                <a:rPr lang="en-US" sz="1200" dirty="0"/>
                <a:t>Address</a:t>
              </a:r>
              <a:br>
                <a:rPr lang="en-US" sz="1200" dirty="0"/>
              </a:br>
              <a:r>
                <a:rPr lang="en-US" sz="1200" dirty="0"/>
                <a:t>is one that is </a:t>
              </a:r>
              <a:r>
                <a:rPr lang="en-US" sz="1200" dirty="0" smtClean="0"/>
                <a:t>tunneled</a:t>
              </a:r>
            </a:p>
            <a:p>
              <a:pPr algn="ctr">
                <a:defRPr/>
              </a:pPr>
              <a:r>
                <a:rPr lang="en-US" sz="1200" dirty="0" smtClean="0"/>
                <a:t>per Table B or C</a:t>
              </a:r>
              <a:endParaRPr lang="en-US" sz="1200" dirty="0"/>
            </a:p>
          </p:txBody>
        </p:sp>
        <p:cxnSp>
          <p:nvCxnSpPr>
            <p:cNvPr id="29705" name="AutoShape 5"/>
            <p:cNvCxnSpPr>
              <a:cxnSpLocks noChangeShapeType="1"/>
            </p:cNvCxnSpPr>
            <p:nvPr/>
          </p:nvCxnSpPr>
          <p:spPr bwMode="auto">
            <a:xfrm>
              <a:off x="3086100" y="1104900"/>
              <a:ext cx="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AutoShape 7"/>
            <p:cNvSpPr>
              <a:spLocks noChangeArrowheads="1"/>
            </p:cNvSpPr>
            <p:nvPr/>
          </p:nvSpPr>
          <p:spPr bwMode="auto">
            <a:xfrm>
              <a:off x="4914900" y="1981200"/>
              <a:ext cx="1524000" cy="762000"/>
            </a:xfrm>
            <a:prstGeom prst="flowChartProcess">
              <a:avLst/>
            </a:prstGeom>
            <a:solidFill>
              <a:schemeClr val="bg1"/>
            </a:solidFill>
            <a:ln w="9525">
              <a:solidFill>
                <a:schemeClr val="tx1"/>
              </a:solidFill>
              <a:miter lim="800000"/>
              <a:headEnd/>
              <a:tailEnd/>
            </a:ln>
            <a:effectLst/>
            <a:scene3d>
              <a:camera prst="orthographicFront"/>
              <a:lightRig rig="threePt" dir="t"/>
            </a:scene3d>
            <a:sp3d>
              <a:bevelT w="165100" prst="coolSlant"/>
            </a:sp3d>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a:t>Tunnel the</a:t>
              </a:r>
              <a:br>
                <a:rPr lang="en-US"/>
              </a:br>
              <a:r>
                <a:rPr lang="en-US"/>
                <a:t>Frame</a:t>
              </a:r>
            </a:p>
          </p:txBody>
        </p:sp>
        <p:cxnSp>
          <p:nvCxnSpPr>
            <p:cNvPr id="29709" name="AutoShape 8"/>
            <p:cNvCxnSpPr>
              <a:cxnSpLocks noChangeShapeType="1"/>
            </p:cNvCxnSpPr>
            <p:nvPr/>
          </p:nvCxnSpPr>
          <p:spPr bwMode="auto">
            <a:xfrm>
              <a:off x="4343400" y="2362200"/>
              <a:ext cx="5715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AutoShape 9"/>
            <p:cNvSpPr>
              <a:spLocks noChangeArrowheads="1"/>
            </p:cNvSpPr>
            <p:nvPr/>
          </p:nvSpPr>
          <p:spPr bwMode="auto">
            <a:xfrm>
              <a:off x="1828800" y="3733800"/>
              <a:ext cx="2514600" cy="1143000"/>
            </a:xfrm>
            <a:prstGeom prst="flowChartPreparation">
              <a:avLst/>
            </a:prstGeom>
            <a:solidFill>
              <a:schemeClr val="bg1"/>
            </a:solidFill>
            <a:ln w="9525">
              <a:solidFill>
                <a:schemeClr val="tx1"/>
              </a:solidFill>
              <a:miter lim="800000"/>
              <a:headEnd/>
              <a:tailEnd/>
            </a:ln>
            <a:effectLst/>
            <a:scene3d>
              <a:camera prst="orthographicFront"/>
              <a:lightRig rig="threePt" dir="t"/>
            </a:scene3d>
            <a:sp3d>
              <a:bevelT/>
            </a:sp3d>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endParaRPr lang="en-US" sz="1400" dirty="0" smtClean="0"/>
            </a:p>
            <a:p>
              <a:pPr algn="ctr">
                <a:defRPr/>
              </a:pPr>
              <a:endParaRPr lang="en-US" sz="1400" dirty="0" smtClean="0"/>
            </a:p>
            <a:p>
              <a:pPr algn="ctr">
                <a:defRPr/>
              </a:pPr>
              <a:r>
                <a:rPr lang="en-US" sz="1200" dirty="0" smtClean="0"/>
                <a:t>Specific Protocol</a:t>
              </a:r>
              <a:br>
                <a:rPr lang="en-US" sz="1200" dirty="0" smtClean="0"/>
              </a:br>
              <a:r>
                <a:rPr lang="en-US" sz="1200" dirty="0" smtClean="0"/>
                <a:t>is one that is peered</a:t>
              </a:r>
            </a:p>
            <a:p>
              <a:pPr algn="ctr">
                <a:defRPr/>
              </a:pPr>
              <a:r>
                <a:rPr lang="en-US" sz="1200" dirty="0" smtClean="0"/>
                <a:t>per Table </a:t>
              </a:r>
              <a:br>
                <a:rPr lang="en-US" sz="1200" dirty="0" smtClean="0"/>
              </a:br>
              <a:r>
                <a:rPr lang="en-US" sz="1200" dirty="0" smtClean="0"/>
                <a:t>D, E, F,G,H or I</a:t>
              </a:r>
              <a:endParaRPr lang="en-US" sz="1400" dirty="0" smtClean="0"/>
            </a:p>
            <a:p>
              <a:pPr algn="ctr">
                <a:defRPr/>
              </a:pPr>
              <a:endParaRPr lang="en-US" dirty="0"/>
            </a:p>
          </p:txBody>
        </p:sp>
        <p:cxnSp>
          <p:nvCxnSpPr>
            <p:cNvPr id="29713" name="AutoShape 12"/>
            <p:cNvCxnSpPr>
              <a:cxnSpLocks noChangeShapeType="1"/>
            </p:cNvCxnSpPr>
            <p:nvPr/>
          </p:nvCxnSpPr>
          <p:spPr bwMode="auto">
            <a:xfrm rot="5400000">
              <a:off x="2686050" y="3333750"/>
              <a:ext cx="800100"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 name="AutoShape 13"/>
            <p:cNvSpPr>
              <a:spLocks noChangeArrowheads="1"/>
            </p:cNvSpPr>
            <p:nvPr/>
          </p:nvSpPr>
          <p:spPr bwMode="auto">
            <a:xfrm>
              <a:off x="2324100" y="5334000"/>
              <a:ext cx="1524000" cy="762000"/>
            </a:xfrm>
            <a:prstGeom prst="flowChartProcess">
              <a:avLst/>
            </a:prstGeom>
            <a:solidFill>
              <a:schemeClr val="bg1"/>
            </a:solidFill>
            <a:ln w="9525">
              <a:solidFill>
                <a:schemeClr val="tx1"/>
              </a:solidFill>
              <a:miter lim="800000"/>
              <a:headEnd/>
              <a:tailEnd/>
            </a:ln>
            <a:effectLst/>
            <a:scene3d>
              <a:camera prst="orthographicFront"/>
              <a:lightRig rig="threePt" dir="t"/>
            </a:scene3d>
            <a:sp3d>
              <a:bevelT w="165100" prst="coolSlant"/>
            </a:sp3d>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a:t>Discard the</a:t>
              </a:r>
              <a:br>
                <a:rPr lang="en-US" dirty="0"/>
              </a:br>
              <a:r>
                <a:rPr lang="en-US" dirty="0"/>
                <a:t>Frame</a:t>
              </a:r>
            </a:p>
          </p:txBody>
        </p:sp>
        <p:cxnSp>
          <p:nvCxnSpPr>
            <p:cNvPr id="29717" name="AutoShape 14"/>
            <p:cNvCxnSpPr>
              <a:cxnSpLocks noChangeShapeType="1"/>
            </p:cNvCxnSpPr>
            <p:nvPr/>
          </p:nvCxnSpPr>
          <p:spPr bwMode="auto">
            <a:xfrm rot="5400000">
              <a:off x="2857500" y="5105400"/>
              <a:ext cx="457200"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718" name="Text Box 15"/>
            <p:cNvSpPr txBox="1">
              <a:spLocks noChangeArrowheads="1"/>
            </p:cNvSpPr>
            <p:nvPr/>
          </p:nvSpPr>
          <p:spPr bwMode="auto">
            <a:xfrm>
              <a:off x="4229100" y="2057400"/>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t>Yes</a:t>
              </a:r>
            </a:p>
          </p:txBody>
        </p:sp>
        <p:sp>
          <p:nvSpPr>
            <p:cNvPr id="29719" name="Text Box 16"/>
            <p:cNvSpPr txBox="1">
              <a:spLocks noChangeArrowheads="1"/>
            </p:cNvSpPr>
            <p:nvPr/>
          </p:nvSpPr>
          <p:spPr bwMode="auto">
            <a:xfrm>
              <a:off x="4229100" y="3962400"/>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t>Yes</a:t>
              </a:r>
            </a:p>
          </p:txBody>
        </p:sp>
        <p:sp>
          <p:nvSpPr>
            <p:cNvPr id="29720" name="Text Box 17"/>
            <p:cNvSpPr txBox="1">
              <a:spLocks noChangeArrowheads="1"/>
            </p:cNvSpPr>
            <p:nvPr/>
          </p:nvSpPr>
          <p:spPr bwMode="auto">
            <a:xfrm>
              <a:off x="3086100" y="2895600"/>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t>No</a:t>
              </a:r>
            </a:p>
          </p:txBody>
        </p:sp>
        <p:sp>
          <p:nvSpPr>
            <p:cNvPr id="29721" name="Text Box 18"/>
            <p:cNvSpPr txBox="1">
              <a:spLocks noChangeArrowheads="1"/>
            </p:cNvSpPr>
            <p:nvPr/>
          </p:nvSpPr>
          <p:spPr bwMode="auto">
            <a:xfrm>
              <a:off x="3086100" y="4876800"/>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t>No</a:t>
              </a:r>
            </a:p>
          </p:txBody>
        </p:sp>
        <p:sp>
          <p:nvSpPr>
            <p:cNvPr id="29722" name="TextBox 17"/>
            <p:cNvSpPr txBox="1">
              <a:spLocks noChangeArrowheads="1"/>
            </p:cNvSpPr>
            <p:nvPr/>
          </p:nvSpPr>
          <p:spPr bwMode="auto">
            <a:xfrm>
              <a:off x="2423933" y="1752600"/>
              <a:ext cx="1363487" cy="3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a:t>STEP 1</a:t>
              </a:r>
            </a:p>
          </p:txBody>
        </p:sp>
        <p:sp>
          <p:nvSpPr>
            <p:cNvPr id="29723" name="TextBox 18"/>
            <p:cNvSpPr txBox="1">
              <a:spLocks noChangeArrowheads="1"/>
            </p:cNvSpPr>
            <p:nvPr/>
          </p:nvSpPr>
          <p:spPr bwMode="auto">
            <a:xfrm>
              <a:off x="2484612" y="3690534"/>
              <a:ext cx="1257300" cy="3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a:t>STEP 2</a:t>
              </a:r>
            </a:p>
          </p:txBody>
        </p:sp>
        <p:cxnSp>
          <p:nvCxnSpPr>
            <p:cNvPr id="22" name="Straight Arrow Connector 21"/>
            <p:cNvCxnSpPr/>
            <p:nvPr/>
          </p:nvCxnSpPr>
          <p:spPr>
            <a:xfrm flipV="1">
              <a:off x="4343990" y="4300596"/>
              <a:ext cx="571892" cy="5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10"/>
            <p:cNvSpPr>
              <a:spLocks noChangeArrowheads="1"/>
            </p:cNvSpPr>
            <p:nvPr/>
          </p:nvSpPr>
          <p:spPr bwMode="auto">
            <a:xfrm>
              <a:off x="4914900" y="3919868"/>
              <a:ext cx="1524000" cy="762000"/>
            </a:xfrm>
            <a:prstGeom prst="flowChartProcess">
              <a:avLst/>
            </a:prstGeom>
            <a:solidFill>
              <a:schemeClr val="bg1"/>
            </a:solidFill>
            <a:ln w="9525">
              <a:solidFill>
                <a:schemeClr val="tx1"/>
              </a:solidFill>
              <a:miter lim="800000"/>
              <a:headEnd/>
              <a:tailEnd/>
            </a:ln>
            <a:effectLst/>
            <a:scene3d>
              <a:camera prst="orthographicFront"/>
              <a:lightRig rig="threePt" dir="t"/>
            </a:scene3d>
            <a:sp3d>
              <a:bevelT w="165100" prst="coolSlant"/>
            </a:sp3d>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a:t>Peer the</a:t>
              </a:r>
              <a:br>
                <a:rPr lang="en-US"/>
              </a:br>
              <a:r>
                <a:rPr lang="en-US"/>
                <a:t>Frame</a:t>
              </a:r>
            </a:p>
          </p:txBody>
        </p:sp>
        <p:grpSp>
          <p:nvGrpSpPr>
            <p:cNvPr id="29728" name="Group 23"/>
            <p:cNvGrpSpPr>
              <a:grpSpLocks/>
            </p:cNvGrpSpPr>
            <p:nvPr/>
          </p:nvGrpSpPr>
          <p:grpSpPr bwMode="auto">
            <a:xfrm>
              <a:off x="1155994" y="768350"/>
              <a:ext cx="3888537" cy="336550"/>
              <a:chOff x="1155994" y="685800"/>
              <a:chExt cx="3888537" cy="336550"/>
            </a:xfrm>
          </p:grpSpPr>
          <p:sp>
            <p:nvSpPr>
              <p:cNvPr id="25" name="Text Box 6"/>
              <p:cNvSpPr txBox="1">
                <a:spLocks noChangeArrowheads="1"/>
              </p:cNvSpPr>
              <p:nvPr/>
            </p:nvSpPr>
            <p:spPr bwMode="auto">
              <a:xfrm>
                <a:off x="1600200" y="685800"/>
                <a:ext cx="2970213" cy="336550"/>
              </a:xfrm>
              <a:prstGeom prst="rect">
                <a:avLst/>
              </a:prstGeom>
              <a:noFill/>
              <a:ln w="9525">
                <a:noFill/>
                <a:miter lim="800000"/>
                <a:headEnd/>
                <a:tailEnd/>
              </a:ln>
              <a:effectLst/>
              <a:scene3d>
                <a:camera prst="orthographicFront"/>
                <a:lightRig rig="threePt" dir="t"/>
              </a:scene3d>
              <a:sp3d>
                <a:bevelT w="165100" prst="coolSlant"/>
              </a:sp3d>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a:t>L2CP Service Frame Received</a:t>
                </a:r>
              </a:p>
            </p:txBody>
          </p:sp>
          <p:sp>
            <p:nvSpPr>
              <p:cNvPr id="26" name="Rectangle 25"/>
              <p:cNvSpPr/>
              <p:nvPr/>
            </p:nvSpPr>
            <p:spPr>
              <a:xfrm>
                <a:off x="1155994" y="685800"/>
                <a:ext cx="3888537" cy="336550"/>
              </a:xfrm>
              <a:prstGeom prst="rect">
                <a:avLst/>
              </a:prstGeom>
              <a:no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sp>
        <p:nvSpPr>
          <p:cNvPr id="29701" name="Rectangle 27"/>
          <p:cNvSpPr>
            <a:spLocks noChangeArrowheads="1"/>
          </p:cNvSpPr>
          <p:nvPr/>
        </p:nvSpPr>
        <p:spPr bwMode="auto">
          <a:xfrm>
            <a:off x="3776663" y="6346825"/>
            <a:ext cx="522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solidFill>
                  <a:schemeClr val="bg1"/>
                </a:solidFill>
              </a:rPr>
              <a:t>Above: The Logic Flow Chart for L2CP Service Frames</a:t>
            </a:r>
          </a:p>
        </p:txBody>
      </p:sp>
    </p:spTree>
    <p:extLst>
      <p:ext uri="{BB962C8B-B14F-4D97-AF65-F5344CB8AC3E}">
        <p14:creationId xmlns:p14="http://schemas.microsoft.com/office/powerpoint/2010/main" val="265002469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marL="344488" indent="-344488"/>
            <a:r>
              <a:rPr lang="en-US" altLang="en-US" smtClean="0"/>
              <a:t>	CE-VLAN ID Preservation (1)</a:t>
            </a:r>
          </a:p>
        </p:txBody>
      </p:sp>
      <p:sp>
        <p:nvSpPr>
          <p:cNvPr id="3" name="Content Placeholder 2"/>
          <p:cNvSpPr>
            <a:spLocks noGrp="1"/>
          </p:cNvSpPr>
          <p:nvPr>
            <p:ph idx="1"/>
          </p:nvPr>
        </p:nvSpPr>
        <p:spPr/>
        <p:txBody>
          <a:bodyPr/>
          <a:lstStyle/>
          <a:p>
            <a:pPr marL="0" indent="0">
              <a:buFontTx/>
              <a:buNone/>
              <a:defRPr/>
            </a:pPr>
            <a:r>
              <a:rPr lang="en-US" sz="2000" dirty="0"/>
              <a:t>Ethernet Virtual Private Lines to a Hub </a:t>
            </a:r>
            <a:r>
              <a:rPr lang="en-US" sz="2000" dirty="0" smtClean="0"/>
              <a:t>Location</a:t>
            </a:r>
          </a:p>
          <a:p>
            <a:pPr>
              <a:defRPr/>
            </a:pPr>
            <a:r>
              <a:rPr lang="en-US" sz="1600" b="0" dirty="0" smtClean="0"/>
              <a:t>In </a:t>
            </a:r>
            <a:r>
              <a:rPr lang="en-US" sz="1600" b="0" dirty="0"/>
              <a:t>this example</a:t>
            </a:r>
            <a:r>
              <a:rPr lang="en-US" sz="1600" b="0" dirty="0" smtClean="0"/>
              <a:t>, CE-VLAN Preservation = No for all EVCs (See EVC service attribute table 16 of MEF 6.1) </a:t>
            </a:r>
          </a:p>
          <a:p>
            <a:pPr>
              <a:defRPr/>
            </a:pPr>
            <a:r>
              <a:rPr lang="en-US" sz="1600" b="0" dirty="0" smtClean="0"/>
              <a:t>Service Provider has three EVCs, each from a branch location to a hub location. </a:t>
            </a:r>
          </a:p>
          <a:p>
            <a:pPr>
              <a:defRPr/>
            </a:pPr>
            <a:r>
              <a:rPr lang="en-US" sz="1600" b="0" dirty="0" smtClean="0"/>
              <a:t>UNI </a:t>
            </a:r>
            <a:r>
              <a:rPr lang="en-US" sz="1600" b="0" dirty="0"/>
              <a:t>1 is the hub location and the other UNIs are the branch locations. </a:t>
            </a:r>
            <a:endParaRPr lang="en-US" sz="1600" b="0" dirty="0" smtClean="0"/>
          </a:p>
          <a:p>
            <a:pPr>
              <a:defRPr/>
            </a:pPr>
            <a:r>
              <a:rPr lang="en-US" sz="1600" b="0" dirty="0" smtClean="0"/>
              <a:t>The </a:t>
            </a:r>
            <a:r>
              <a:rPr lang="en-US" sz="1600" b="0" dirty="0"/>
              <a:t>CE-VLAN ID/EVC Maps as agreed to by the Subscriber and the Service Provider for each UNI are included in the figure. </a:t>
            </a:r>
            <a:endParaRPr lang="en-US" sz="1600" b="0" dirty="0" smtClean="0"/>
          </a:p>
        </p:txBody>
      </p:sp>
      <p:pic>
        <p:nvPicPr>
          <p:cNvPr id="307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71850"/>
            <a:ext cx="5334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6934200" y="3886200"/>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The example shows the EVCs as perceived by the Subscriber. </a:t>
            </a:r>
          </a:p>
        </p:txBody>
      </p:sp>
    </p:spTree>
    <p:extLst>
      <p:ext uri="{BB962C8B-B14F-4D97-AF65-F5344CB8AC3E}">
        <p14:creationId xmlns:p14="http://schemas.microsoft.com/office/powerpoint/2010/main" val="311215629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marL="344488" indent="-344488"/>
            <a:r>
              <a:rPr lang="en-US" altLang="en-US" smtClean="0"/>
              <a:t>	CE-VLAN ID Preservation (2)</a:t>
            </a:r>
          </a:p>
        </p:txBody>
      </p:sp>
      <p:sp>
        <p:nvSpPr>
          <p:cNvPr id="3" name="Content Placeholder 2"/>
          <p:cNvSpPr>
            <a:spLocks noGrp="1"/>
          </p:cNvSpPr>
          <p:nvPr>
            <p:ph idx="1"/>
          </p:nvPr>
        </p:nvSpPr>
        <p:spPr/>
        <p:txBody>
          <a:bodyPr/>
          <a:lstStyle/>
          <a:p>
            <a:pPr marL="0" indent="0">
              <a:buFontTx/>
              <a:buNone/>
              <a:defRPr/>
            </a:pPr>
            <a:r>
              <a:rPr lang="en-US" sz="2000" dirty="0"/>
              <a:t>Ethernet Private </a:t>
            </a:r>
            <a:r>
              <a:rPr lang="en-US" sz="2000" dirty="0" smtClean="0"/>
              <a:t>LAN</a:t>
            </a:r>
          </a:p>
          <a:p>
            <a:pPr>
              <a:defRPr/>
            </a:pPr>
            <a:r>
              <a:rPr lang="en-US" sz="2000" b="0" dirty="0" smtClean="0"/>
              <a:t>In </a:t>
            </a:r>
            <a:r>
              <a:rPr lang="en-US" sz="2000" b="0" dirty="0"/>
              <a:t>this example, </a:t>
            </a:r>
            <a:r>
              <a:rPr lang="en-US" sz="2000" b="0" dirty="0" smtClean="0"/>
              <a:t>CE-VLAN Preservation = Yes (See EVC service attribute table 20 of MEF 6.1.1)</a:t>
            </a:r>
          </a:p>
          <a:p>
            <a:pPr>
              <a:defRPr/>
            </a:pPr>
            <a:r>
              <a:rPr lang="en-US" sz="2000" b="0" dirty="0" smtClean="0"/>
              <a:t>the </a:t>
            </a:r>
            <a:r>
              <a:rPr lang="en-US" sz="2000" b="0" dirty="0"/>
              <a:t>Service Provider provides a single Ethernet Private LAN </a:t>
            </a:r>
            <a:r>
              <a:rPr lang="en-US" sz="2000" b="0" dirty="0" smtClean="0"/>
              <a:t>associating </a:t>
            </a:r>
            <a:r>
              <a:rPr lang="en-US" sz="2000" b="0" dirty="0"/>
              <a:t>four UNIs. </a:t>
            </a:r>
            <a:r>
              <a:rPr lang="en-US" sz="2000" b="0" dirty="0" smtClean="0"/>
              <a:t> </a:t>
            </a:r>
            <a:endParaRPr lang="en-US" sz="2000" b="0" dirty="0"/>
          </a:p>
          <a:p>
            <a:pPr>
              <a:defRPr/>
            </a:pPr>
            <a:endParaRPr lang="en-US" sz="2000" b="0" dirty="0" smtClean="0"/>
          </a:p>
          <a:p>
            <a:pPr>
              <a:defRPr/>
            </a:pPr>
            <a:endParaRPr lang="en-US" sz="2000" b="0" dirty="0"/>
          </a:p>
          <a:p>
            <a:pPr>
              <a:defRPr/>
            </a:pPr>
            <a:endParaRPr lang="en-US" sz="2000" b="0" dirty="0" smtClean="0"/>
          </a:p>
          <a:p>
            <a:pPr>
              <a:defRPr/>
            </a:pPr>
            <a:endParaRPr lang="en-US" sz="2000" b="0" dirty="0"/>
          </a:p>
          <a:p>
            <a:pPr>
              <a:defRPr/>
            </a:pPr>
            <a:endParaRPr lang="en-US" sz="2000" b="0" dirty="0" smtClean="0"/>
          </a:p>
          <a:p>
            <a:pPr>
              <a:defRPr/>
            </a:pPr>
            <a:endParaRPr lang="en-US" sz="2000" b="0" dirty="0"/>
          </a:p>
          <a:p>
            <a:pPr>
              <a:defRPr/>
            </a:pPr>
            <a:endParaRPr lang="en-US" sz="2000" b="0" dirty="0" smtClean="0"/>
          </a:p>
          <a:p>
            <a:pPr>
              <a:defRPr/>
            </a:pPr>
            <a:endParaRPr lang="en-US" sz="2000" b="0" dirty="0"/>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19450"/>
            <a:ext cx="54959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17820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965325"/>
            <a:ext cx="34845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p:txBody>
          <a:bodyPr/>
          <a:lstStyle/>
          <a:p>
            <a:pPr marL="344488" indent="-344488" defTabSz="814388"/>
            <a:r>
              <a:rPr lang="en-US" altLang="en-US" smtClean="0"/>
              <a:t>	All to One Bundling (Map)</a:t>
            </a:r>
          </a:p>
        </p:txBody>
      </p:sp>
      <p:sp>
        <p:nvSpPr>
          <p:cNvPr id="32772" name="Text Box 11"/>
          <p:cNvSpPr txBox="1">
            <a:spLocks noChangeArrowheads="1"/>
          </p:cNvSpPr>
          <p:nvPr/>
        </p:nvSpPr>
        <p:spPr bwMode="auto">
          <a:xfrm>
            <a:off x="609600" y="467995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marL="174625" indent="-174625"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15000"/>
              </a:spcBef>
              <a:buFontTx/>
              <a:buChar char="•"/>
            </a:pPr>
            <a:r>
              <a:rPr lang="en-US" altLang="en-US" sz="2000" b="1"/>
              <a:t>Only one EVC at the UNI (no service multiplexing)</a:t>
            </a:r>
          </a:p>
          <a:p>
            <a:pPr eaLnBrk="1" hangingPunct="1">
              <a:spcBef>
                <a:spcPct val="15000"/>
              </a:spcBef>
              <a:buFontTx/>
              <a:buChar char="•"/>
            </a:pPr>
            <a:r>
              <a:rPr lang="en-US" altLang="en-US" sz="2000" b="1"/>
              <a:t>All CE-VLAN IDs map to this EVC – </a:t>
            </a:r>
            <a:r>
              <a:rPr lang="en-US" altLang="en-US" sz="2000" b="1" u="sng"/>
              <a:t>no</a:t>
            </a:r>
            <a:r>
              <a:rPr lang="en-US" altLang="en-US" sz="2000" b="1"/>
              <a:t> need for coordination of CE-VLAN ID/EVC Map between Subscriber and Service Provider</a:t>
            </a:r>
          </a:p>
          <a:p>
            <a:pPr eaLnBrk="1" hangingPunct="1">
              <a:spcBef>
                <a:spcPct val="15000"/>
              </a:spcBef>
              <a:buFontTx/>
              <a:buChar char="•"/>
            </a:pPr>
            <a:r>
              <a:rPr lang="en-US" altLang="en-US" sz="2000" b="1"/>
              <a:t>EVC must have CE-VLAN ID Preservation</a:t>
            </a:r>
          </a:p>
        </p:txBody>
      </p:sp>
      <p:grpSp>
        <p:nvGrpSpPr>
          <p:cNvPr id="32773" name="Group 1"/>
          <p:cNvGrpSpPr>
            <a:grpSpLocks/>
          </p:cNvGrpSpPr>
          <p:nvPr/>
        </p:nvGrpSpPr>
        <p:grpSpPr bwMode="auto">
          <a:xfrm>
            <a:off x="1306513" y="1174750"/>
            <a:ext cx="7778750" cy="3395663"/>
            <a:chOff x="1306513" y="1174750"/>
            <a:chExt cx="7778750" cy="3395663"/>
          </a:xfrm>
        </p:grpSpPr>
        <p:sp>
          <p:nvSpPr>
            <p:cNvPr id="32775" name="Rectangle 3"/>
            <p:cNvSpPr>
              <a:spLocks noChangeArrowheads="1"/>
            </p:cNvSpPr>
            <p:nvPr/>
          </p:nvSpPr>
          <p:spPr bwMode="auto">
            <a:xfrm>
              <a:off x="4665663" y="2165350"/>
              <a:ext cx="3505200" cy="2057400"/>
            </a:xfrm>
            <a:prstGeom prst="rect">
              <a:avLst/>
            </a:prstGeom>
            <a:solidFill>
              <a:srgbClr val="99FF99">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solidFill>
                  <a:schemeClr val="accent2"/>
                </a:solidFill>
              </a:endParaRPr>
            </a:p>
          </p:txBody>
        </p:sp>
        <p:sp>
          <p:nvSpPr>
            <p:cNvPr id="32776" name="Text Box 4"/>
            <p:cNvSpPr txBox="1">
              <a:spLocks noChangeArrowheads="1"/>
            </p:cNvSpPr>
            <p:nvPr/>
          </p:nvSpPr>
          <p:spPr bwMode="auto">
            <a:xfrm>
              <a:off x="3827463" y="1631950"/>
              <a:ext cx="26670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CE-VLAN ID</a:t>
              </a:r>
              <a:r>
                <a:rPr lang="en-US" altLang="en-US" sz="1800" b="1">
                  <a:solidFill>
                    <a:schemeClr val="accent2"/>
                  </a:solidFill>
                </a:rPr>
                <a:t/>
              </a:r>
              <a:br>
                <a:rPr lang="en-US" altLang="en-US" sz="1800" b="1">
                  <a:solidFill>
                    <a:schemeClr val="accent2"/>
                  </a:solidFill>
                </a:rPr>
              </a:b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1</a:t>
              </a:r>
              <a:br>
                <a:rPr lang="en-US" altLang="en-US" sz="1800" b="1">
                  <a:solidFill>
                    <a:schemeClr val="accent2"/>
                  </a:solidFill>
                </a:rPr>
              </a:br>
              <a:r>
                <a:rPr lang="en-US" altLang="en-US" sz="1800" b="1">
                  <a:solidFill>
                    <a:schemeClr val="accent2"/>
                  </a:solidFill>
                </a:rPr>
                <a:t>2</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4094</a:t>
              </a:r>
              <a:br>
                <a:rPr lang="en-US" altLang="en-US" sz="1800" b="1">
                  <a:solidFill>
                    <a:schemeClr val="accent2"/>
                  </a:solidFill>
                </a:rPr>
              </a:br>
              <a:r>
                <a:rPr lang="en-US" altLang="en-US" sz="1800" b="1">
                  <a:solidFill>
                    <a:schemeClr val="accent2"/>
                  </a:solidFill>
                </a:rPr>
                <a:t>4095</a:t>
              </a:r>
            </a:p>
          </p:txBody>
        </p:sp>
        <p:sp>
          <p:nvSpPr>
            <p:cNvPr id="32777" name="Text Box 5"/>
            <p:cNvSpPr txBox="1">
              <a:spLocks noChangeArrowheads="1"/>
            </p:cNvSpPr>
            <p:nvPr/>
          </p:nvSpPr>
          <p:spPr bwMode="auto">
            <a:xfrm>
              <a:off x="6418263" y="1631950"/>
              <a:ext cx="266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EVC</a:t>
              </a: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Red</a:t>
              </a:r>
            </a:p>
          </p:txBody>
        </p:sp>
        <p:sp>
          <p:nvSpPr>
            <p:cNvPr id="32778" name="Line 6"/>
            <p:cNvSpPr>
              <a:spLocks noChangeShapeType="1"/>
            </p:cNvSpPr>
            <p:nvPr/>
          </p:nvSpPr>
          <p:spPr bwMode="auto">
            <a:xfrm flipV="1">
              <a:off x="5503863" y="2470150"/>
              <a:ext cx="1828800"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79" name="Line 7"/>
            <p:cNvSpPr>
              <a:spLocks noChangeShapeType="1"/>
            </p:cNvSpPr>
            <p:nvPr/>
          </p:nvSpPr>
          <p:spPr bwMode="auto">
            <a:xfrm>
              <a:off x="5275263" y="2317750"/>
              <a:ext cx="2057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0" name="Line 8"/>
            <p:cNvSpPr>
              <a:spLocks noChangeShapeType="1"/>
            </p:cNvSpPr>
            <p:nvPr/>
          </p:nvSpPr>
          <p:spPr bwMode="auto">
            <a:xfrm flipV="1">
              <a:off x="5275263" y="2393950"/>
              <a:ext cx="2057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1" name="Text Box 9"/>
            <p:cNvSpPr txBox="1">
              <a:spLocks noChangeArrowheads="1"/>
            </p:cNvSpPr>
            <p:nvPr/>
          </p:nvSpPr>
          <p:spPr bwMode="auto">
            <a:xfrm>
              <a:off x="5199063" y="4222750"/>
              <a:ext cx="25082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solidFill>
                    <a:schemeClr val="accent2"/>
                  </a:solidFill>
                </a:rPr>
                <a:t>CE-VLAN ID/EVC Map</a:t>
              </a:r>
            </a:p>
          </p:txBody>
        </p:sp>
        <p:sp>
          <p:nvSpPr>
            <p:cNvPr id="32782" name="Line 10"/>
            <p:cNvSpPr>
              <a:spLocks noChangeShapeType="1"/>
            </p:cNvSpPr>
            <p:nvPr/>
          </p:nvSpPr>
          <p:spPr bwMode="auto">
            <a:xfrm flipV="1">
              <a:off x="5503863" y="2546350"/>
              <a:ext cx="1828800" cy="1447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3" name="Text Box 12"/>
            <p:cNvSpPr txBox="1">
              <a:spLocks noChangeArrowheads="1"/>
            </p:cNvSpPr>
            <p:nvPr/>
          </p:nvSpPr>
          <p:spPr bwMode="auto">
            <a:xfrm>
              <a:off x="1306513" y="1174750"/>
              <a:ext cx="26670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endParaRPr lang="en-US" altLang="en-US" sz="1800" b="1" u="sng">
                <a:solidFill>
                  <a:schemeClr val="accent2"/>
                </a:solidFill>
              </a:endParaRPr>
            </a:p>
            <a:p>
              <a:pPr algn="ctr" eaLnBrk="1" hangingPunct="1">
                <a:spcBef>
                  <a:spcPct val="50000"/>
                </a:spcBef>
              </a:pPr>
              <a:r>
                <a:rPr lang="en-US" altLang="en-US" sz="1800" b="1">
                  <a:solidFill>
                    <a:schemeClr val="accent2"/>
                  </a:solidFill>
                </a:rPr>
                <a:t>Untagged*</a:t>
              </a:r>
              <a:br>
                <a:rPr lang="en-US" altLang="en-US" sz="1800" b="1">
                  <a:solidFill>
                    <a:schemeClr val="accent2"/>
                  </a:solidFill>
                </a:rPr>
              </a:br>
              <a:r>
                <a:rPr lang="en-US" altLang="en-US" sz="1800" b="1">
                  <a:solidFill>
                    <a:schemeClr val="accent2"/>
                  </a:solidFill>
                </a:rPr>
                <a:t>Priority Tagged*</a:t>
              </a:r>
              <a:br>
                <a:rPr lang="en-US" altLang="en-US" sz="1800" b="1">
                  <a:solidFill>
                    <a:schemeClr val="accent2"/>
                  </a:solidFill>
                </a:rPr>
              </a:br>
              <a:r>
                <a:rPr lang="en-US" altLang="en-US" sz="1800" b="1">
                  <a:solidFill>
                    <a:schemeClr val="accent2"/>
                  </a:solidFill>
                </a:rPr>
                <a:t>Tagged, VID = 1</a:t>
              </a:r>
              <a:br>
                <a:rPr lang="en-US" altLang="en-US" sz="1800" b="1">
                  <a:solidFill>
                    <a:schemeClr val="accent2"/>
                  </a:solidFill>
                </a:rPr>
              </a:br>
              <a:r>
                <a:rPr lang="en-US" altLang="en-US" sz="1800" b="1">
                  <a:solidFill>
                    <a:schemeClr val="accent2"/>
                  </a:solidFill>
                </a:rPr>
                <a:t>Tagged, VID = 2</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Tagged, VID = 4094</a:t>
              </a:r>
              <a:br>
                <a:rPr lang="en-US" altLang="en-US" sz="1800" b="1">
                  <a:solidFill>
                    <a:schemeClr val="accent2"/>
                  </a:solidFill>
                </a:rPr>
              </a:br>
              <a:r>
                <a:rPr lang="en-US" altLang="en-US" sz="1800" b="1">
                  <a:solidFill>
                    <a:schemeClr val="accent2"/>
                  </a:solidFill>
                </a:rPr>
                <a:t>Tagged, VID = 4095</a:t>
              </a:r>
            </a:p>
          </p:txBody>
        </p:sp>
        <p:sp>
          <p:nvSpPr>
            <p:cNvPr id="32784" name="Line 13"/>
            <p:cNvSpPr>
              <a:spLocks noChangeShapeType="1"/>
            </p:cNvSpPr>
            <p:nvPr/>
          </p:nvSpPr>
          <p:spPr bwMode="auto">
            <a:xfrm>
              <a:off x="3522663" y="231775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5" name="Line 14"/>
            <p:cNvSpPr>
              <a:spLocks noChangeShapeType="1"/>
            </p:cNvSpPr>
            <p:nvPr/>
          </p:nvSpPr>
          <p:spPr bwMode="auto">
            <a:xfrm>
              <a:off x="3522663" y="262255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6" name="Line 15"/>
            <p:cNvSpPr>
              <a:spLocks noChangeShapeType="1"/>
            </p:cNvSpPr>
            <p:nvPr/>
          </p:nvSpPr>
          <p:spPr bwMode="auto">
            <a:xfrm>
              <a:off x="3689350" y="3711575"/>
              <a:ext cx="11287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7" name="Line 16"/>
            <p:cNvSpPr>
              <a:spLocks noChangeShapeType="1"/>
            </p:cNvSpPr>
            <p:nvPr/>
          </p:nvSpPr>
          <p:spPr bwMode="auto">
            <a:xfrm>
              <a:off x="3713163" y="3994150"/>
              <a:ext cx="1104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8" name="Line 17"/>
            <p:cNvSpPr>
              <a:spLocks noChangeShapeType="1"/>
            </p:cNvSpPr>
            <p:nvPr/>
          </p:nvSpPr>
          <p:spPr bwMode="auto">
            <a:xfrm>
              <a:off x="3522663" y="178435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89" name="Line 18"/>
            <p:cNvSpPr>
              <a:spLocks noChangeShapeType="1"/>
            </p:cNvSpPr>
            <p:nvPr/>
          </p:nvSpPr>
          <p:spPr bwMode="auto">
            <a:xfrm>
              <a:off x="3979863" y="1784350"/>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90" name="Line 19"/>
            <p:cNvSpPr>
              <a:spLocks noChangeShapeType="1"/>
            </p:cNvSpPr>
            <p:nvPr/>
          </p:nvSpPr>
          <p:spPr bwMode="auto">
            <a:xfrm>
              <a:off x="3522663" y="208915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791" name="Line 20"/>
            <p:cNvSpPr>
              <a:spLocks noChangeShapeType="1"/>
            </p:cNvSpPr>
            <p:nvPr/>
          </p:nvSpPr>
          <p:spPr bwMode="auto">
            <a:xfrm>
              <a:off x="3903663" y="208915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grpSp>
      <p:sp>
        <p:nvSpPr>
          <p:cNvPr id="36871" name="Text Box 22"/>
          <p:cNvSpPr txBox="1">
            <a:spLocks noChangeArrowheads="1"/>
          </p:cNvSpPr>
          <p:nvPr/>
        </p:nvSpPr>
        <p:spPr bwMode="auto">
          <a:xfrm>
            <a:off x="179388" y="2336800"/>
            <a:ext cx="1169987" cy="1006475"/>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2000" dirty="0">
                <a:latin typeface="Times New Roman" pitchFamily="18" charset="0"/>
              </a:rPr>
              <a:t>Send all </a:t>
            </a:r>
          </a:p>
          <a:p>
            <a:pPr>
              <a:defRPr/>
            </a:pPr>
            <a:r>
              <a:rPr lang="en-US" sz="2000" dirty="0">
                <a:latin typeface="Times New Roman" pitchFamily="18" charset="0"/>
              </a:rPr>
              <a:t>Customer</a:t>
            </a:r>
          </a:p>
          <a:p>
            <a:pPr>
              <a:defRPr/>
            </a:pPr>
            <a:r>
              <a:rPr lang="en-US" sz="2000" dirty="0">
                <a:latin typeface="Times New Roman" pitchFamily="18" charset="0"/>
              </a:rPr>
              <a:t>VLANs</a:t>
            </a:r>
          </a:p>
        </p:txBody>
      </p:sp>
    </p:spTree>
    <p:extLst>
      <p:ext uri="{BB962C8B-B14F-4D97-AF65-F5344CB8AC3E}">
        <p14:creationId xmlns:p14="http://schemas.microsoft.com/office/powerpoint/2010/main" val="111830439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marL="350838" indent="-350838" eaLnBrk="1" hangingPunct="1"/>
            <a:r>
              <a:rPr lang="en-US" dirty="0" smtClean="0"/>
              <a:t>	Outline</a:t>
            </a:r>
          </a:p>
        </p:txBody>
      </p:sp>
      <p:sp>
        <p:nvSpPr>
          <p:cNvPr id="7171" name="Content Placeholder 2"/>
          <p:cNvSpPr>
            <a:spLocks noGrp="1"/>
          </p:cNvSpPr>
          <p:nvPr>
            <p:ph idx="1"/>
          </p:nvPr>
        </p:nvSpPr>
        <p:spPr/>
        <p:txBody>
          <a:bodyPr/>
          <a:lstStyle/>
          <a:p>
            <a:r>
              <a:rPr lang="en-US" sz="2800" dirty="0" smtClean="0"/>
              <a:t>Approved MEF  Specifications</a:t>
            </a:r>
          </a:p>
          <a:p>
            <a:r>
              <a:rPr lang="en-US" sz="2800" dirty="0" smtClean="0"/>
              <a:t>About this Specification</a:t>
            </a:r>
          </a:p>
          <a:p>
            <a:r>
              <a:rPr lang="en-US" sz="2800" dirty="0" smtClean="0"/>
              <a:t>In Scope / Out of Scope</a:t>
            </a:r>
          </a:p>
          <a:p>
            <a:r>
              <a:rPr lang="en-US" sz="2800" dirty="0" smtClean="0"/>
              <a:t>Terminology, Concepts &amp; Relationship to other standards</a:t>
            </a:r>
          </a:p>
          <a:p>
            <a:r>
              <a:rPr lang="en-US" sz="2800" dirty="0" smtClean="0"/>
              <a:t>MEF Service Lifecycle &amp; Management Framework </a:t>
            </a:r>
          </a:p>
          <a:p>
            <a:r>
              <a:rPr lang="en-US" sz="2800" dirty="0" smtClean="0"/>
              <a:t>UNI-EVC MIB Review</a:t>
            </a:r>
          </a:p>
          <a:p>
            <a:pPr lvl="1"/>
            <a:r>
              <a:rPr lang="en-US" sz="2400" dirty="0" smtClean="0"/>
              <a:t>Section Descriptions</a:t>
            </a:r>
            <a:endParaRPr lang="en-US" dirty="0" smtClean="0"/>
          </a:p>
          <a:p>
            <a:r>
              <a:rPr lang="en-US" sz="2800" dirty="0" smtClean="0"/>
              <a:t>Summary </a:t>
            </a:r>
          </a:p>
          <a:p>
            <a:r>
              <a:rPr lang="en-US" sz="2800" dirty="0" smtClean="0"/>
              <a:t>Related Specifications </a:t>
            </a:r>
          </a:p>
          <a:p>
            <a:pPr eaLnBrk="1" hangingPunct="1"/>
            <a:endParaRPr lang="en-US" sz="2800" dirty="0" smtClean="0"/>
          </a:p>
          <a:p>
            <a:pPr eaLnBrk="1" hangingPunct="1">
              <a:buFontTx/>
              <a:buNone/>
            </a:pPr>
            <a:endParaRPr lang="en-US" sz="2800" dirty="0" smtClean="0"/>
          </a:p>
        </p:txBody>
      </p:sp>
    </p:spTree>
    <p:extLst>
      <p:ext uri="{BB962C8B-B14F-4D97-AF65-F5344CB8AC3E}">
        <p14:creationId xmlns:p14="http://schemas.microsoft.com/office/powerpoint/2010/main" val="328355876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rot="-5400000">
            <a:off x="3482975" y="2717800"/>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795" name="Rectangle 5"/>
          <p:cNvSpPr>
            <a:spLocks noChangeArrowheads="1"/>
          </p:cNvSpPr>
          <p:nvPr/>
        </p:nvSpPr>
        <p:spPr bwMode="auto">
          <a:xfrm rot="-5400000">
            <a:off x="5364162" y="3100388"/>
            <a:ext cx="1216025"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796" name="Rectangle 2"/>
          <p:cNvSpPr>
            <a:spLocks noChangeArrowheads="1"/>
          </p:cNvSpPr>
          <p:nvPr/>
        </p:nvSpPr>
        <p:spPr bwMode="auto">
          <a:xfrm rot="-5400000">
            <a:off x="3088482" y="3747293"/>
            <a:ext cx="1270000" cy="176213"/>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797" name="Rectangle 3"/>
          <p:cNvSpPr>
            <a:spLocks noGrp="1" noChangeArrowheads="1"/>
          </p:cNvSpPr>
          <p:nvPr>
            <p:ph type="title"/>
          </p:nvPr>
        </p:nvSpPr>
        <p:spPr/>
        <p:txBody>
          <a:bodyPr/>
          <a:lstStyle/>
          <a:p>
            <a:pPr marL="344488" indent="-344488" defTabSz="814388"/>
            <a:r>
              <a:rPr lang="en-US" altLang="en-US" smtClean="0"/>
              <a:t>	Using All to One Bundling</a:t>
            </a:r>
          </a:p>
        </p:txBody>
      </p:sp>
      <p:sp>
        <p:nvSpPr>
          <p:cNvPr id="33798" name="Rectangle 5"/>
          <p:cNvSpPr>
            <a:spLocks noChangeArrowheads="1"/>
          </p:cNvSpPr>
          <p:nvPr/>
        </p:nvSpPr>
        <p:spPr bwMode="auto">
          <a:xfrm rot="-5400000">
            <a:off x="4770438" y="3708400"/>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799" name="Text Box 25"/>
          <p:cNvSpPr txBox="1">
            <a:spLocks noChangeArrowheads="1"/>
          </p:cNvSpPr>
          <p:nvPr/>
        </p:nvSpPr>
        <p:spPr bwMode="auto">
          <a:xfrm>
            <a:off x="2841625" y="4378325"/>
            <a:ext cx="4889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HQ</a:t>
            </a:r>
          </a:p>
        </p:txBody>
      </p:sp>
      <p:sp>
        <p:nvSpPr>
          <p:cNvPr id="33800" name="Text Box 26"/>
          <p:cNvSpPr txBox="1">
            <a:spLocks noChangeArrowheads="1"/>
          </p:cNvSpPr>
          <p:nvPr/>
        </p:nvSpPr>
        <p:spPr bwMode="auto">
          <a:xfrm>
            <a:off x="5835650" y="4216400"/>
            <a:ext cx="9334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Branch</a:t>
            </a:r>
          </a:p>
        </p:txBody>
      </p:sp>
      <p:sp>
        <p:nvSpPr>
          <p:cNvPr id="33801" name="Text Box 27"/>
          <p:cNvSpPr txBox="1">
            <a:spLocks noChangeArrowheads="1"/>
          </p:cNvSpPr>
          <p:nvPr/>
        </p:nvSpPr>
        <p:spPr bwMode="auto">
          <a:xfrm>
            <a:off x="6238875" y="2047875"/>
            <a:ext cx="9334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Branch</a:t>
            </a:r>
          </a:p>
        </p:txBody>
      </p:sp>
      <p:sp>
        <p:nvSpPr>
          <p:cNvPr id="37898" name="Text Box 28"/>
          <p:cNvSpPr txBox="1">
            <a:spLocks noChangeArrowheads="1"/>
          </p:cNvSpPr>
          <p:nvPr/>
        </p:nvSpPr>
        <p:spPr bwMode="auto">
          <a:xfrm>
            <a:off x="220663" y="2408238"/>
            <a:ext cx="3133725" cy="1458912"/>
          </a:xfrm>
          <a:prstGeom prst="rect">
            <a:avLst/>
          </a:prstGeom>
          <a:noFill/>
          <a:ln w="9525">
            <a:noFill/>
            <a:miter lim="800000"/>
            <a:headEnd/>
            <a:tailEnd/>
          </a:ln>
        </p:spPr>
        <p:txBody>
          <a:bodyPr lIns="73025" tIns="36512" rIns="73025" bIns="36512">
            <a:spAutoFit/>
          </a:bodyPr>
          <a:lstStyle/>
          <a:p>
            <a:pPr>
              <a:defRPr/>
            </a:pPr>
            <a:r>
              <a:rPr lang="en-US" sz="1800" b="1" dirty="0"/>
              <a:t>Simplified Branch</a:t>
            </a:r>
          </a:p>
          <a:p>
            <a:pPr>
              <a:defRPr/>
            </a:pPr>
            <a:r>
              <a:rPr lang="en-US" sz="1800" b="1" dirty="0"/>
              <a:t>LAN extension Set-up</a:t>
            </a:r>
          </a:p>
          <a:p>
            <a:pPr>
              <a:defRPr/>
            </a:pPr>
            <a:endParaRPr lang="en-US" sz="1800" b="1" dirty="0"/>
          </a:p>
          <a:p>
            <a:pPr marL="285750" indent="-285750">
              <a:buFontTx/>
              <a:buChar char="-"/>
              <a:defRPr/>
            </a:pPr>
            <a:r>
              <a:rPr lang="en-US" sz="1800" b="1" dirty="0"/>
              <a:t>CE-VLAN</a:t>
            </a:r>
            <a:r>
              <a:rPr lang="en-US" sz="1800" b="1" dirty="0"/>
              <a:t> </a:t>
            </a:r>
            <a:r>
              <a:rPr lang="en-US" sz="1800" b="1" dirty="0"/>
              <a:t>map to 1 </a:t>
            </a:r>
            <a:r>
              <a:rPr lang="en-US" sz="1800" b="1" dirty="0"/>
              <a:t>EVC</a:t>
            </a:r>
          </a:p>
          <a:p>
            <a:pPr marL="285750" indent="-285750">
              <a:buFontTx/>
              <a:buChar char="-"/>
              <a:defRPr/>
            </a:pPr>
            <a:r>
              <a:rPr lang="en-US" sz="1800" b="1" dirty="0"/>
              <a:t>CE-VLAN </a:t>
            </a:r>
            <a:r>
              <a:rPr lang="en-US" sz="1800" b="1" dirty="0"/>
              <a:t>preservation</a:t>
            </a:r>
          </a:p>
        </p:txBody>
      </p:sp>
      <p:sp>
        <p:nvSpPr>
          <p:cNvPr id="33803" name="Text Box 34"/>
          <p:cNvSpPr txBox="1">
            <a:spLocks noChangeArrowheads="1"/>
          </p:cNvSpPr>
          <p:nvPr/>
        </p:nvSpPr>
        <p:spPr bwMode="auto">
          <a:xfrm>
            <a:off x="885825" y="4886325"/>
            <a:ext cx="251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000">
                <a:latin typeface="Times New Roman" pitchFamily="18" charset="0"/>
              </a:rPr>
              <a:t>Customer VLAN 6,7,9</a:t>
            </a:r>
          </a:p>
        </p:txBody>
      </p:sp>
      <p:sp>
        <p:nvSpPr>
          <p:cNvPr id="33804" name="AutoShape 35"/>
          <p:cNvSpPr>
            <a:spLocks noChangeArrowheads="1"/>
          </p:cNvSpPr>
          <p:nvPr/>
        </p:nvSpPr>
        <p:spPr bwMode="auto">
          <a:xfrm>
            <a:off x="3351213" y="5026025"/>
            <a:ext cx="438150" cy="2270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805" name="Text Box 36"/>
          <p:cNvSpPr txBox="1">
            <a:spLocks noChangeArrowheads="1"/>
          </p:cNvSpPr>
          <p:nvPr/>
        </p:nvSpPr>
        <p:spPr bwMode="auto">
          <a:xfrm>
            <a:off x="4826000" y="1719263"/>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000">
                <a:latin typeface="Times New Roman" pitchFamily="18" charset="0"/>
              </a:rPr>
              <a:t>VLAN 6,7,9</a:t>
            </a:r>
          </a:p>
        </p:txBody>
      </p:sp>
      <p:sp>
        <p:nvSpPr>
          <p:cNvPr id="33806" name="Text Box 37"/>
          <p:cNvSpPr txBox="1">
            <a:spLocks noChangeArrowheads="1"/>
          </p:cNvSpPr>
          <p:nvPr/>
        </p:nvSpPr>
        <p:spPr bwMode="auto">
          <a:xfrm>
            <a:off x="6905625" y="2312988"/>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000">
                <a:latin typeface="Times New Roman" pitchFamily="18" charset="0"/>
              </a:rPr>
              <a:t>VLAN 6,7,9</a:t>
            </a:r>
          </a:p>
        </p:txBody>
      </p:sp>
      <p:sp>
        <p:nvSpPr>
          <p:cNvPr id="33807" name="Text Box 38"/>
          <p:cNvSpPr txBox="1">
            <a:spLocks noChangeArrowheads="1"/>
          </p:cNvSpPr>
          <p:nvPr/>
        </p:nvSpPr>
        <p:spPr bwMode="auto">
          <a:xfrm>
            <a:off x="6562725" y="4471988"/>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000">
                <a:latin typeface="Times New Roman" pitchFamily="18" charset="0"/>
              </a:rPr>
              <a:t>VLAN 6,7,9</a:t>
            </a:r>
          </a:p>
        </p:txBody>
      </p:sp>
      <p:sp>
        <p:nvSpPr>
          <p:cNvPr id="33808" name="AutoShape 39"/>
          <p:cNvSpPr>
            <a:spLocks noChangeArrowheads="1"/>
          </p:cNvSpPr>
          <p:nvPr/>
        </p:nvSpPr>
        <p:spPr bwMode="auto">
          <a:xfrm>
            <a:off x="6516688" y="2417763"/>
            <a:ext cx="428625" cy="176212"/>
          </a:xfrm>
          <a:prstGeom prst="leftRightArrow">
            <a:avLst>
              <a:gd name="adj1" fmla="val 50000"/>
              <a:gd name="adj2" fmla="val 48649"/>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809" name="AutoShape 40"/>
          <p:cNvSpPr>
            <a:spLocks noChangeArrowheads="1"/>
          </p:cNvSpPr>
          <p:nvPr/>
        </p:nvSpPr>
        <p:spPr bwMode="auto">
          <a:xfrm>
            <a:off x="6054725" y="4587875"/>
            <a:ext cx="428625" cy="176213"/>
          </a:xfrm>
          <a:prstGeom prst="leftRightArrow">
            <a:avLst>
              <a:gd name="adj1" fmla="val 50000"/>
              <a:gd name="adj2" fmla="val 48649"/>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810" name="AutoShape 41"/>
          <p:cNvSpPr>
            <a:spLocks noChangeArrowheads="1"/>
          </p:cNvSpPr>
          <p:nvPr/>
        </p:nvSpPr>
        <p:spPr bwMode="auto">
          <a:xfrm>
            <a:off x="4424363" y="1844675"/>
            <a:ext cx="428625" cy="176213"/>
          </a:xfrm>
          <a:prstGeom prst="leftRightArrow">
            <a:avLst>
              <a:gd name="adj1" fmla="val 50000"/>
              <a:gd name="adj2" fmla="val 48649"/>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811" name="Text Box 42"/>
          <p:cNvSpPr txBox="1">
            <a:spLocks noChangeArrowheads="1"/>
          </p:cNvSpPr>
          <p:nvPr/>
        </p:nvSpPr>
        <p:spPr bwMode="auto">
          <a:xfrm>
            <a:off x="4275138" y="1497013"/>
            <a:ext cx="9334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Branch</a:t>
            </a:r>
          </a:p>
        </p:txBody>
      </p:sp>
      <p:pic>
        <p:nvPicPr>
          <p:cNvPr id="33812" name="Picture 43" descr="clou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5" y="2341563"/>
            <a:ext cx="39624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3" name="Oval 13"/>
          <p:cNvSpPr>
            <a:spLocks noChangeArrowheads="1"/>
          </p:cNvSpPr>
          <p:nvPr/>
        </p:nvSpPr>
        <p:spPr bwMode="auto">
          <a:xfrm>
            <a:off x="5446713" y="399415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814" name="Line 14"/>
          <p:cNvSpPr>
            <a:spLocks noChangeShapeType="1"/>
          </p:cNvSpPr>
          <p:nvPr/>
        </p:nvSpPr>
        <p:spPr bwMode="auto">
          <a:xfrm flipV="1">
            <a:off x="4244975" y="2825750"/>
            <a:ext cx="0" cy="682625"/>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815" name="Oval 15"/>
          <p:cNvSpPr>
            <a:spLocks noChangeArrowheads="1"/>
          </p:cNvSpPr>
          <p:nvPr/>
        </p:nvSpPr>
        <p:spPr bwMode="auto">
          <a:xfrm>
            <a:off x="4171950" y="2681288"/>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3816" name="Line 16"/>
          <p:cNvSpPr>
            <a:spLocks noChangeShapeType="1"/>
          </p:cNvSpPr>
          <p:nvPr/>
        </p:nvSpPr>
        <p:spPr bwMode="auto">
          <a:xfrm flipV="1">
            <a:off x="3570288" y="3556000"/>
            <a:ext cx="3275012" cy="3175"/>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817" name="Line 17"/>
          <p:cNvSpPr>
            <a:spLocks noChangeShapeType="1"/>
          </p:cNvSpPr>
          <p:nvPr/>
        </p:nvSpPr>
        <p:spPr bwMode="auto">
          <a:xfrm flipH="1" flipV="1">
            <a:off x="3735388" y="3589338"/>
            <a:ext cx="0" cy="320675"/>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818" name="Line 18"/>
          <p:cNvSpPr>
            <a:spLocks noChangeShapeType="1"/>
          </p:cNvSpPr>
          <p:nvPr/>
        </p:nvSpPr>
        <p:spPr bwMode="auto">
          <a:xfrm>
            <a:off x="5522913" y="3559175"/>
            <a:ext cx="0" cy="511175"/>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819" name="Oval 21"/>
          <p:cNvSpPr>
            <a:spLocks noChangeArrowheads="1"/>
          </p:cNvSpPr>
          <p:nvPr/>
        </p:nvSpPr>
        <p:spPr bwMode="auto">
          <a:xfrm>
            <a:off x="3659188" y="38608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pic>
        <p:nvPicPr>
          <p:cNvPr id="33820" name="Picture 4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75" y="4313238"/>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45"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18288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Picture 46"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700" y="433705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48"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22352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a:spLocks noChangeArrowheads="1"/>
          </p:cNvSpPr>
          <p:nvPr/>
        </p:nvSpPr>
        <p:spPr bwMode="auto">
          <a:xfrm>
            <a:off x="3216275" y="4695825"/>
            <a:ext cx="354013" cy="1762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33825" name="Line 18"/>
          <p:cNvSpPr>
            <a:spLocks noChangeShapeType="1"/>
          </p:cNvSpPr>
          <p:nvPr/>
        </p:nvSpPr>
        <p:spPr bwMode="auto">
          <a:xfrm>
            <a:off x="5978525" y="2809875"/>
            <a:ext cx="0" cy="722313"/>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826" name="Oval 20"/>
          <p:cNvSpPr>
            <a:spLocks noChangeArrowheads="1"/>
          </p:cNvSpPr>
          <p:nvPr/>
        </p:nvSpPr>
        <p:spPr bwMode="auto">
          <a:xfrm>
            <a:off x="5895975" y="2765425"/>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42" name="Rectangle 41"/>
          <p:cNvSpPr>
            <a:spLocks noChangeArrowheads="1"/>
          </p:cNvSpPr>
          <p:nvPr/>
        </p:nvSpPr>
        <p:spPr bwMode="auto">
          <a:xfrm>
            <a:off x="5926138" y="4870450"/>
            <a:ext cx="354012" cy="1762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3" name="Rectangle 42"/>
          <p:cNvSpPr>
            <a:spLocks noChangeArrowheads="1"/>
          </p:cNvSpPr>
          <p:nvPr/>
        </p:nvSpPr>
        <p:spPr bwMode="auto">
          <a:xfrm>
            <a:off x="4676775" y="2146300"/>
            <a:ext cx="354013" cy="1762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
        <p:nvSpPr>
          <p:cNvPr id="44" name="Rectangle 43"/>
          <p:cNvSpPr>
            <a:spLocks noChangeArrowheads="1"/>
          </p:cNvSpPr>
          <p:nvPr/>
        </p:nvSpPr>
        <p:spPr bwMode="auto">
          <a:xfrm>
            <a:off x="6591300" y="2771775"/>
            <a:ext cx="354013" cy="1762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CE</a:t>
            </a:r>
          </a:p>
        </p:txBody>
      </p:sp>
    </p:spTree>
    <p:extLst>
      <p:ext uri="{BB962C8B-B14F-4D97-AF65-F5344CB8AC3E}">
        <p14:creationId xmlns:p14="http://schemas.microsoft.com/office/powerpoint/2010/main" val="129659834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46551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p:txBody>
          <a:bodyPr/>
          <a:lstStyle/>
          <a:p>
            <a:pPr marL="344488" indent="-344488" defTabSz="814388"/>
            <a:r>
              <a:rPr lang="en-US" altLang="en-US" smtClean="0"/>
              <a:t>	One to One Map</a:t>
            </a:r>
          </a:p>
        </p:txBody>
      </p:sp>
      <p:sp>
        <p:nvSpPr>
          <p:cNvPr id="34820" name="Rectangle 3"/>
          <p:cNvSpPr>
            <a:spLocks noChangeArrowheads="1"/>
          </p:cNvSpPr>
          <p:nvPr/>
        </p:nvSpPr>
        <p:spPr bwMode="auto">
          <a:xfrm>
            <a:off x="4572000" y="1814513"/>
            <a:ext cx="3505200" cy="2057400"/>
          </a:xfrm>
          <a:prstGeom prst="rect">
            <a:avLst/>
          </a:prstGeom>
          <a:solidFill>
            <a:srgbClr val="99FF99">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4821" name="Text Box 4"/>
          <p:cNvSpPr txBox="1">
            <a:spLocks noChangeArrowheads="1"/>
          </p:cNvSpPr>
          <p:nvPr/>
        </p:nvSpPr>
        <p:spPr bwMode="auto">
          <a:xfrm>
            <a:off x="3733800" y="1281113"/>
            <a:ext cx="26670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CE-VLAN ID</a:t>
            </a:r>
            <a:r>
              <a:rPr lang="en-US" altLang="en-US" sz="1800" b="1">
                <a:solidFill>
                  <a:schemeClr val="accent2"/>
                </a:solidFill>
              </a:rPr>
              <a:t/>
            </a:r>
            <a:br>
              <a:rPr lang="en-US" altLang="en-US" sz="1800" b="1">
                <a:solidFill>
                  <a:schemeClr val="accent2"/>
                </a:solidFill>
              </a:rPr>
            </a:b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1</a:t>
            </a:r>
            <a:br>
              <a:rPr lang="en-US" altLang="en-US" sz="1800" b="1">
                <a:solidFill>
                  <a:schemeClr val="accent2"/>
                </a:solidFill>
              </a:rPr>
            </a:br>
            <a:r>
              <a:rPr lang="en-US" altLang="en-US" sz="1800" b="1">
                <a:solidFill>
                  <a:schemeClr val="accent2"/>
                </a:solidFill>
              </a:rPr>
              <a:t>2</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4094</a:t>
            </a:r>
            <a:br>
              <a:rPr lang="en-US" altLang="en-US" sz="1800" b="1">
                <a:solidFill>
                  <a:schemeClr val="accent2"/>
                </a:solidFill>
              </a:rPr>
            </a:br>
            <a:r>
              <a:rPr lang="en-US" altLang="en-US" sz="1800" b="1">
                <a:solidFill>
                  <a:schemeClr val="accent2"/>
                </a:solidFill>
              </a:rPr>
              <a:t>4095</a:t>
            </a:r>
          </a:p>
        </p:txBody>
      </p:sp>
      <p:sp>
        <p:nvSpPr>
          <p:cNvPr id="34822" name="Text Box 5"/>
          <p:cNvSpPr txBox="1">
            <a:spLocks noChangeArrowheads="1"/>
          </p:cNvSpPr>
          <p:nvPr/>
        </p:nvSpPr>
        <p:spPr bwMode="auto">
          <a:xfrm>
            <a:off x="6324600" y="1281113"/>
            <a:ext cx="2667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EVC</a:t>
            </a: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Red</a:t>
            </a:r>
            <a:br>
              <a:rPr lang="en-US" altLang="en-US" sz="1800" b="1">
                <a:solidFill>
                  <a:schemeClr val="accent2"/>
                </a:solidFill>
              </a:rPr>
            </a:br>
            <a:r>
              <a:rPr lang="en-US" altLang="en-US" sz="1800" b="1">
                <a:solidFill>
                  <a:schemeClr val="accent2"/>
                </a:solidFill>
              </a:rPr>
              <a:t>Blue</a:t>
            </a:r>
          </a:p>
        </p:txBody>
      </p:sp>
      <p:sp>
        <p:nvSpPr>
          <p:cNvPr id="34823" name="Line 6"/>
          <p:cNvSpPr>
            <a:spLocks noChangeShapeType="1"/>
          </p:cNvSpPr>
          <p:nvPr/>
        </p:nvSpPr>
        <p:spPr bwMode="auto">
          <a:xfrm flipV="1">
            <a:off x="5410200" y="2347913"/>
            <a:ext cx="18288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24" name="Line 7"/>
          <p:cNvSpPr>
            <a:spLocks noChangeShapeType="1"/>
          </p:cNvSpPr>
          <p:nvPr/>
        </p:nvSpPr>
        <p:spPr bwMode="auto">
          <a:xfrm flipV="1">
            <a:off x="5257800" y="1966913"/>
            <a:ext cx="1981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25" name="Text Box 8"/>
          <p:cNvSpPr txBox="1">
            <a:spLocks noChangeArrowheads="1"/>
          </p:cNvSpPr>
          <p:nvPr/>
        </p:nvSpPr>
        <p:spPr bwMode="auto">
          <a:xfrm>
            <a:off x="5105400" y="3871913"/>
            <a:ext cx="2508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CE-VLAN ID/EVC Map</a:t>
            </a:r>
          </a:p>
        </p:txBody>
      </p:sp>
      <p:sp>
        <p:nvSpPr>
          <p:cNvPr id="34826" name="Text Box 9"/>
          <p:cNvSpPr txBox="1">
            <a:spLocks noChangeArrowheads="1"/>
          </p:cNvSpPr>
          <p:nvPr/>
        </p:nvSpPr>
        <p:spPr bwMode="auto">
          <a:xfrm>
            <a:off x="533400" y="4176713"/>
            <a:ext cx="82296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marL="174625" indent="-174625"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20000"/>
              </a:spcBef>
              <a:buFontTx/>
              <a:buChar char="•"/>
            </a:pPr>
            <a:r>
              <a:rPr lang="en-US" altLang="en-US" sz="1800" b="1"/>
              <a:t>Subscriber and Service Provider must coordinate CE-VLAN ID/EVC Map </a:t>
            </a:r>
          </a:p>
          <a:p>
            <a:pPr eaLnBrk="1" hangingPunct="1">
              <a:spcBef>
                <a:spcPct val="20000"/>
              </a:spcBef>
              <a:buFontTx/>
              <a:buChar char="•"/>
            </a:pPr>
            <a:r>
              <a:rPr lang="en-US" altLang="en-US" sz="1800" b="1"/>
              <a:t>No more than one CE-VLAN ID is mapped to each EVC at the UNI</a:t>
            </a:r>
          </a:p>
          <a:p>
            <a:pPr eaLnBrk="1" hangingPunct="1">
              <a:spcBef>
                <a:spcPct val="20000"/>
              </a:spcBef>
              <a:buFontTx/>
              <a:buChar char="•"/>
            </a:pPr>
            <a:r>
              <a:rPr lang="en-US" altLang="en-US" sz="1800" b="1"/>
              <a:t>If CE-VLAN ID not mapped to EVC, ingress Service Frames with that CE-VLAN ID are discarded</a:t>
            </a:r>
          </a:p>
          <a:p>
            <a:pPr eaLnBrk="1" hangingPunct="1">
              <a:spcBef>
                <a:spcPct val="20000"/>
              </a:spcBef>
              <a:buFontTx/>
              <a:buChar char="•"/>
            </a:pPr>
            <a:r>
              <a:rPr lang="en-US" altLang="en-US" sz="1800" b="1"/>
              <a:t>Service Multiplexing possible</a:t>
            </a:r>
          </a:p>
          <a:p>
            <a:pPr eaLnBrk="1" hangingPunct="1">
              <a:spcBef>
                <a:spcPct val="20000"/>
              </a:spcBef>
              <a:buFontTx/>
              <a:buChar char="•"/>
            </a:pPr>
            <a:r>
              <a:rPr lang="en-US" altLang="en-US" sz="1800" b="1"/>
              <a:t>CE-VLAN ID Preservation is optional</a:t>
            </a:r>
          </a:p>
        </p:txBody>
      </p:sp>
      <p:sp>
        <p:nvSpPr>
          <p:cNvPr id="34827" name="Text Box 10"/>
          <p:cNvSpPr txBox="1">
            <a:spLocks noChangeArrowheads="1"/>
          </p:cNvSpPr>
          <p:nvPr/>
        </p:nvSpPr>
        <p:spPr bwMode="auto">
          <a:xfrm>
            <a:off x="990600" y="823913"/>
            <a:ext cx="26670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endParaRPr lang="en-US" altLang="en-US" sz="1800" b="1" u="sng">
              <a:solidFill>
                <a:schemeClr val="accent2"/>
              </a:solidFill>
            </a:endParaRPr>
          </a:p>
          <a:p>
            <a:pPr algn="ctr" eaLnBrk="1" hangingPunct="1">
              <a:spcBef>
                <a:spcPct val="50000"/>
              </a:spcBef>
            </a:pPr>
            <a:r>
              <a:rPr lang="en-US" altLang="en-US" sz="1800" b="1">
                <a:solidFill>
                  <a:schemeClr val="accent2"/>
                </a:solidFill>
              </a:rPr>
              <a:t>Untagged</a:t>
            </a:r>
            <a:br>
              <a:rPr lang="en-US" altLang="en-US" sz="1800" b="1">
                <a:solidFill>
                  <a:schemeClr val="accent2"/>
                </a:solidFill>
              </a:rPr>
            </a:br>
            <a:r>
              <a:rPr lang="en-US" altLang="en-US" sz="1800" b="1">
                <a:solidFill>
                  <a:schemeClr val="accent2"/>
                </a:solidFill>
              </a:rPr>
              <a:t>Priority Tagged</a:t>
            </a:r>
            <a:br>
              <a:rPr lang="en-US" altLang="en-US" sz="1800" b="1">
                <a:solidFill>
                  <a:schemeClr val="accent2"/>
                </a:solidFill>
              </a:rPr>
            </a:br>
            <a:r>
              <a:rPr lang="en-US" altLang="en-US" sz="1800" b="1">
                <a:solidFill>
                  <a:schemeClr val="accent2"/>
                </a:solidFill>
              </a:rPr>
              <a:t>Tagged, VID = 1</a:t>
            </a:r>
            <a:br>
              <a:rPr lang="en-US" altLang="en-US" sz="1800" b="1">
                <a:solidFill>
                  <a:schemeClr val="accent2"/>
                </a:solidFill>
              </a:rPr>
            </a:br>
            <a:r>
              <a:rPr lang="en-US" altLang="en-US" sz="1800" b="1">
                <a:solidFill>
                  <a:schemeClr val="accent2"/>
                </a:solidFill>
              </a:rPr>
              <a:t>Tagged, VID = 2</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Tagged, VID = 4094</a:t>
            </a:r>
            <a:br>
              <a:rPr lang="en-US" altLang="en-US" sz="1800" b="1">
                <a:solidFill>
                  <a:schemeClr val="accent2"/>
                </a:solidFill>
              </a:rPr>
            </a:br>
            <a:r>
              <a:rPr lang="en-US" altLang="en-US" sz="1800" b="1">
                <a:solidFill>
                  <a:schemeClr val="accent2"/>
                </a:solidFill>
              </a:rPr>
              <a:t>Tagged, VID = 4095</a:t>
            </a:r>
          </a:p>
        </p:txBody>
      </p:sp>
      <p:sp>
        <p:nvSpPr>
          <p:cNvPr id="34828" name="Line 11"/>
          <p:cNvSpPr>
            <a:spLocks noChangeShapeType="1"/>
          </p:cNvSpPr>
          <p:nvPr/>
        </p:nvSpPr>
        <p:spPr bwMode="auto">
          <a:xfrm>
            <a:off x="3505200" y="1966913"/>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29" name="Line 12"/>
          <p:cNvSpPr>
            <a:spLocks noChangeShapeType="1"/>
          </p:cNvSpPr>
          <p:nvPr/>
        </p:nvSpPr>
        <p:spPr bwMode="auto">
          <a:xfrm>
            <a:off x="3505200" y="2271713"/>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30" name="Line 13"/>
          <p:cNvSpPr>
            <a:spLocks noChangeShapeType="1"/>
          </p:cNvSpPr>
          <p:nvPr/>
        </p:nvSpPr>
        <p:spPr bwMode="auto">
          <a:xfrm>
            <a:off x="3505200" y="333851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31" name="Line 14"/>
          <p:cNvSpPr>
            <a:spLocks noChangeShapeType="1"/>
          </p:cNvSpPr>
          <p:nvPr/>
        </p:nvSpPr>
        <p:spPr bwMode="auto">
          <a:xfrm>
            <a:off x="3505200" y="364331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32" name="Line 15"/>
          <p:cNvSpPr>
            <a:spLocks noChangeShapeType="1"/>
          </p:cNvSpPr>
          <p:nvPr/>
        </p:nvSpPr>
        <p:spPr bwMode="auto">
          <a:xfrm>
            <a:off x="3505200" y="1433513"/>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33" name="Line 16"/>
          <p:cNvSpPr>
            <a:spLocks noChangeShapeType="1"/>
          </p:cNvSpPr>
          <p:nvPr/>
        </p:nvSpPr>
        <p:spPr bwMode="auto">
          <a:xfrm>
            <a:off x="3962400" y="1433513"/>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34" name="Line 17"/>
          <p:cNvSpPr>
            <a:spLocks noChangeShapeType="1"/>
          </p:cNvSpPr>
          <p:nvPr/>
        </p:nvSpPr>
        <p:spPr bwMode="auto">
          <a:xfrm>
            <a:off x="3505200" y="1738313"/>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835" name="Line 18"/>
          <p:cNvSpPr>
            <a:spLocks noChangeShapeType="1"/>
          </p:cNvSpPr>
          <p:nvPr/>
        </p:nvSpPr>
        <p:spPr bwMode="auto">
          <a:xfrm>
            <a:off x="3886200" y="1738313"/>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Tree>
    <p:extLst>
      <p:ext uri="{BB962C8B-B14F-4D97-AF65-F5344CB8AC3E}">
        <p14:creationId xmlns:p14="http://schemas.microsoft.com/office/powerpoint/2010/main" val="65449623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334000" y="3632200"/>
            <a:ext cx="1905000" cy="3048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solidFill>
                <a:schemeClr val="accent2"/>
              </a:solidFill>
            </a:endParaRPr>
          </a:p>
        </p:txBody>
      </p:sp>
      <p:sp>
        <p:nvSpPr>
          <p:cNvPr id="35843" name="Rectangle 3"/>
          <p:cNvSpPr>
            <a:spLocks noChangeArrowheads="1"/>
          </p:cNvSpPr>
          <p:nvPr/>
        </p:nvSpPr>
        <p:spPr bwMode="auto">
          <a:xfrm>
            <a:off x="1752600" y="3632200"/>
            <a:ext cx="1905000" cy="3048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solidFill>
                <a:schemeClr val="accent2"/>
              </a:solidFill>
            </a:endParaRPr>
          </a:p>
        </p:txBody>
      </p:sp>
      <p:sp>
        <p:nvSpPr>
          <p:cNvPr id="35844" name="Rectangle 4"/>
          <p:cNvSpPr>
            <a:spLocks noGrp="1" noChangeArrowheads="1"/>
          </p:cNvSpPr>
          <p:nvPr>
            <p:ph type="title"/>
          </p:nvPr>
        </p:nvSpPr>
        <p:spPr/>
        <p:txBody>
          <a:bodyPr/>
          <a:lstStyle/>
          <a:p>
            <a:pPr marL="344488" indent="-344488" defTabSz="814388"/>
            <a:r>
              <a:rPr lang="en-US" altLang="en-US" smtClean="0"/>
              <a:t>	CE-VLAN ID Translation</a:t>
            </a:r>
          </a:p>
        </p:txBody>
      </p:sp>
      <p:sp>
        <p:nvSpPr>
          <p:cNvPr id="35845" name="Text Box 17"/>
          <p:cNvSpPr txBox="1">
            <a:spLocks noChangeArrowheads="1"/>
          </p:cNvSpPr>
          <p:nvPr/>
        </p:nvSpPr>
        <p:spPr bwMode="auto">
          <a:xfrm>
            <a:off x="1657350" y="3403600"/>
            <a:ext cx="11763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u="sng">
                <a:solidFill>
                  <a:schemeClr val="accent2"/>
                </a:solidFill>
              </a:rPr>
              <a:t>CE-VLAN ID</a:t>
            </a:r>
            <a:r>
              <a:rPr lang="en-US" altLang="en-US" sz="1400" b="1">
                <a:solidFill>
                  <a:schemeClr val="accent2"/>
                </a:solidFill>
              </a:rPr>
              <a:t/>
            </a:r>
            <a:br>
              <a:rPr lang="en-US" altLang="en-US" sz="1400" b="1">
                <a:solidFill>
                  <a:schemeClr val="accent2"/>
                </a:solidFill>
              </a:rPr>
            </a:br>
            <a:r>
              <a:rPr lang="en-US" altLang="en-US" sz="1400" b="1">
                <a:solidFill>
                  <a:schemeClr val="accent2"/>
                </a:solidFill>
              </a:rPr>
              <a:t>37</a:t>
            </a:r>
          </a:p>
        </p:txBody>
      </p:sp>
      <p:sp>
        <p:nvSpPr>
          <p:cNvPr id="35846" name="Text Box 18"/>
          <p:cNvSpPr txBox="1">
            <a:spLocks noChangeArrowheads="1"/>
          </p:cNvSpPr>
          <p:nvPr/>
        </p:nvSpPr>
        <p:spPr bwMode="auto">
          <a:xfrm>
            <a:off x="3121025" y="3403600"/>
            <a:ext cx="536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u="sng">
                <a:solidFill>
                  <a:schemeClr val="accent2"/>
                </a:solidFill>
              </a:rPr>
              <a:t>EVC</a:t>
            </a:r>
            <a:r>
              <a:rPr lang="en-US" altLang="en-US" sz="1400" b="1">
                <a:solidFill>
                  <a:schemeClr val="accent2"/>
                </a:solidFill>
              </a:rPr>
              <a:t/>
            </a:r>
            <a:br>
              <a:rPr lang="en-US" altLang="en-US" sz="1400" b="1">
                <a:solidFill>
                  <a:schemeClr val="accent2"/>
                </a:solidFill>
              </a:rPr>
            </a:br>
            <a:r>
              <a:rPr lang="en-US" altLang="en-US" sz="1400" b="1">
                <a:solidFill>
                  <a:schemeClr val="accent2"/>
                </a:solidFill>
              </a:rPr>
              <a:t>Blue</a:t>
            </a:r>
          </a:p>
        </p:txBody>
      </p:sp>
      <p:sp>
        <p:nvSpPr>
          <p:cNvPr id="35847" name="Text Box 19"/>
          <p:cNvSpPr txBox="1">
            <a:spLocks noChangeArrowheads="1"/>
          </p:cNvSpPr>
          <p:nvPr/>
        </p:nvSpPr>
        <p:spPr bwMode="auto">
          <a:xfrm>
            <a:off x="6089650" y="3403600"/>
            <a:ext cx="11763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u="sng">
                <a:solidFill>
                  <a:schemeClr val="accent2"/>
                </a:solidFill>
              </a:rPr>
              <a:t>CE-VLAN ID</a:t>
            </a:r>
            <a:r>
              <a:rPr lang="en-US" altLang="en-US" sz="1400" b="1">
                <a:solidFill>
                  <a:schemeClr val="accent2"/>
                </a:solidFill>
              </a:rPr>
              <a:t/>
            </a:r>
            <a:br>
              <a:rPr lang="en-US" altLang="en-US" sz="1400" b="1">
                <a:solidFill>
                  <a:schemeClr val="accent2"/>
                </a:solidFill>
              </a:rPr>
            </a:br>
            <a:r>
              <a:rPr lang="en-US" altLang="en-US" sz="1400" b="1">
                <a:solidFill>
                  <a:schemeClr val="accent2"/>
                </a:solidFill>
              </a:rPr>
              <a:t>156</a:t>
            </a:r>
          </a:p>
        </p:txBody>
      </p:sp>
      <p:sp>
        <p:nvSpPr>
          <p:cNvPr id="35848" name="Text Box 20"/>
          <p:cNvSpPr txBox="1">
            <a:spLocks noChangeArrowheads="1"/>
          </p:cNvSpPr>
          <p:nvPr/>
        </p:nvSpPr>
        <p:spPr bwMode="auto">
          <a:xfrm>
            <a:off x="5343525" y="3403600"/>
            <a:ext cx="536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u="sng">
                <a:solidFill>
                  <a:schemeClr val="accent2"/>
                </a:solidFill>
              </a:rPr>
              <a:t>EVC</a:t>
            </a:r>
            <a:r>
              <a:rPr lang="en-US" altLang="en-US" sz="1400" b="1">
                <a:solidFill>
                  <a:schemeClr val="accent2"/>
                </a:solidFill>
              </a:rPr>
              <a:t/>
            </a:r>
            <a:br>
              <a:rPr lang="en-US" altLang="en-US" sz="1400" b="1">
                <a:solidFill>
                  <a:schemeClr val="accent2"/>
                </a:solidFill>
              </a:rPr>
            </a:br>
            <a:r>
              <a:rPr lang="en-US" altLang="en-US" sz="1400" b="1">
                <a:solidFill>
                  <a:schemeClr val="accent2"/>
                </a:solidFill>
              </a:rPr>
              <a:t>Blue</a:t>
            </a:r>
          </a:p>
        </p:txBody>
      </p:sp>
      <p:sp>
        <p:nvSpPr>
          <p:cNvPr id="35849" name="Text Box 21"/>
          <p:cNvSpPr txBox="1">
            <a:spLocks noChangeArrowheads="1"/>
          </p:cNvSpPr>
          <p:nvPr/>
        </p:nvSpPr>
        <p:spPr bwMode="auto">
          <a:xfrm>
            <a:off x="457200" y="4394200"/>
            <a:ext cx="8153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685800" indent="-22860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pPr>
            <a:r>
              <a:rPr lang="en-US" altLang="en-US" sz="2000" b="1"/>
              <a:t>CE-VLAN ID/EVC Map can be different at different UNIs in an EVC</a:t>
            </a:r>
          </a:p>
          <a:p>
            <a:pPr lvl="1" eaLnBrk="1" hangingPunct="1">
              <a:spcBef>
                <a:spcPct val="50000"/>
              </a:spcBef>
              <a:buFontTx/>
              <a:buChar char="•"/>
            </a:pPr>
            <a:r>
              <a:rPr lang="en-US" altLang="en-US" sz="2000" b="1"/>
              <a:t>Fine for CE routers</a:t>
            </a:r>
          </a:p>
          <a:p>
            <a:pPr lvl="1" eaLnBrk="1" hangingPunct="1">
              <a:spcBef>
                <a:spcPct val="50000"/>
              </a:spcBef>
              <a:buFontTx/>
              <a:buChar char="•"/>
            </a:pPr>
            <a:r>
              <a:rPr lang="en-US" altLang="en-US" sz="2000" b="1"/>
              <a:t>Problematic for CE bridges (depends on configuration)</a:t>
            </a:r>
          </a:p>
        </p:txBody>
      </p:sp>
      <p:grpSp>
        <p:nvGrpSpPr>
          <p:cNvPr id="35850" name="Group 32"/>
          <p:cNvGrpSpPr>
            <a:grpSpLocks/>
          </p:cNvGrpSpPr>
          <p:nvPr/>
        </p:nvGrpSpPr>
        <p:grpSpPr bwMode="auto">
          <a:xfrm>
            <a:off x="1524000" y="1447800"/>
            <a:ext cx="6096000" cy="1798638"/>
            <a:chOff x="1440" y="1262"/>
            <a:chExt cx="2880" cy="850"/>
          </a:xfrm>
        </p:grpSpPr>
        <p:sp>
          <p:nvSpPr>
            <p:cNvPr id="35853" name="Line 23"/>
            <p:cNvSpPr>
              <a:spLocks noChangeShapeType="1"/>
            </p:cNvSpPr>
            <p:nvPr/>
          </p:nvSpPr>
          <p:spPr bwMode="auto">
            <a:xfrm>
              <a:off x="1440" y="1742"/>
              <a:ext cx="2880" cy="0"/>
            </a:xfrm>
            <a:prstGeom prst="line">
              <a:avLst/>
            </a:prstGeom>
            <a:noFill/>
            <a:ln w="381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5854" name="Picture 24" descr="clou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1262"/>
              <a:ext cx="1488"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Line 25"/>
            <p:cNvSpPr>
              <a:spLocks noChangeShapeType="1"/>
            </p:cNvSpPr>
            <p:nvPr/>
          </p:nvSpPr>
          <p:spPr bwMode="auto">
            <a:xfrm>
              <a:off x="2160" y="1748"/>
              <a:ext cx="1344" cy="0"/>
            </a:xfrm>
            <a:prstGeom prst="line">
              <a:avLst/>
            </a:prstGeom>
            <a:noFill/>
            <a:ln w="38100"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5856" name="Picture 26"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1610"/>
              <a:ext cx="57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27"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598"/>
              <a:ext cx="57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a:spLocks noChangeArrowheads="1"/>
          </p:cNvSpPr>
          <p:nvPr/>
        </p:nvSpPr>
        <p:spPr bwMode="auto">
          <a:xfrm>
            <a:off x="2052638" y="2543175"/>
            <a:ext cx="385762" cy="1651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
        <p:nvSpPr>
          <p:cNvPr id="19" name="Rectangle 22"/>
          <p:cNvSpPr>
            <a:spLocks noChangeArrowheads="1"/>
          </p:cNvSpPr>
          <p:nvPr/>
        </p:nvSpPr>
        <p:spPr bwMode="auto">
          <a:xfrm>
            <a:off x="6548438" y="2528888"/>
            <a:ext cx="385762" cy="1635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nchor="ctr"/>
          <a:lstStyle/>
          <a:p>
            <a:pPr algn="ctr">
              <a:defRPr/>
            </a:pPr>
            <a:r>
              <a:rPr lang="en-US" sz="1000" dirty="0">
                <a:latin typeface="Verdana" pitchFamily="34" charset="0"/>
              </a:rPr>
              <a:t>UNI</a:t>
            </a:r>
          </a:p>
        </p:txBody>
      </p:sp>
    </p:spTree>
    <p:extLst>
      <p:ext uri="{BB962C8B-B14F-4D97-AF65-F5344CB8AC3E}">
        <p14:creationId xmlns:p14="http://schemas.microsoft.com/office/powerpoint/2010/main" val="41898534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038600" y="2881313"/>
            <a:ext cx="3505200" cy="20574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solidFill>
                <a:schemeClr val="accent2"/>
              </a:solidFill>
            </a:endParaRPr>
          </a:p>
        </p:txBody>
      </p:sp>
      <p:sp>
        <p:nvSpPr>
          <p:cNvPr id="36867" name="Rectangle 3"/>
          <p:cNvSpPr>
            <a:spLocks noGrp="1" noChangeArrowheads="1"/>
          </p:cNvSpPr>
          <p:nvPr>
            <p:ph type="title"/>
          </p:nvPr>
        </p:nvSpPr>
        <p:spPr/>
        <p:txBody>
          <a:bodyPr/>
          <a:lstStyle/>
          <a:p>
            <a:pPr marL="344488" indent="-344488" defTabSz="814388"/>
            <a:r>
              <a:rPr lang="en-US" altLang="en-US" smtClean="0"/>
              <a:t>	Identifying an EVC at a UNI</a:t>
            </a:r>
          </a:p>
        </p:txBody>
      </p:sp>
      <p:sp>
        <p:nvSpPr>
          <p:cNvPr id="36868" name="Text Box 4"/>
          <p:cNvSpPr txBox="1">
            <a:spLocks noChangeArrowheads="1"/>
          </p:cNvSpPr>
          <p:nvPr/>
        </p:nvSpPr>
        <p:spPr bwMode="auto">
          <a:xfrm>
            <a:off x="457200" y="1966913"/>
            <a:ext cx="26670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Service Frame Format</a:t>
            </a:r>
          </a:p>
          <a:p>
            <a:pPr algn="ctr" eaLnBrk="1" hangingPunct="1">
              <a:spcBef>
                <a:spcPct val="50000"/>
              </a:spcBef>
            </a:pPr>
            <a:r>
              <a:rPr lang="en-US" altLang="en-US" sz="1800" b="1">
                <a:solidFill>
                  <a:schemeClr val="accent2"/>
                </a:solidFill>
              </a:rPr>
              <a:t>Untagged*</a:t>
            </a:r>
            <a:br>
              <a:rPr lang="en-US" altLang="en-US" sz="1800" b="1">
                <a:solidFill>
                  <a:schemeClr val="accent2"/>
                </a:solidFill>
              </a:rPr>
            </a:br>
            <a:r>
              <a:rPr lang="en-US" altLang="en-US" sz="1800" b="1">
                <a:solidFill>
                  <a:schemeClr val="accent2"/>
                </a:solidFill>
              </a:rPr>
              <a:t>Priority Tagged*</a:t>
            </a:r>
            <a:br>
              <a:rPr lang="en-US" altLang="en-US" sz="1800" b="1">
                <a:solidFill>
                  <a:schemeClr val="accent2"/>
                </a:solidFill>
              </a:rPr>
            </a:br>
            <a:r>
              <a:rPr lang="en-US" altLang="en-US" sz="1800" b="1">
                <a:solidFill>
                  <a:schemeClr val="accent2"/>
                </a:solidFill>
              </a:rPr>
              <a:t>Tagged, VID = 1</a:t>
            </a:r>
            <a:br>
              <a:rPr lang="en-US" altLang="en-US" sz="1800" b="1">
                <a:solidFill>
                  <a:schemeClr val="accent2"/>
                </a:solidFill>
              </a:rPr>
            </a:br>
            <a:r>
              <a:rPr lang="en-US" altLang="en-US" sz="1800" b="1">
                <a:solidFill>
                  <a:schemeClr val="accent2"/>
                </a:solidFill>
              </a:rPr>
              <a:t>Tagged, VID = 2</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Tagged, VID = 4094</a:t>
            </a:r>
            <a:br>
              <a:rPr lang="en-US" altLang="en-US" sz="1800" b="1">
                <a:solidFill>
                  <a:schemeClr val="accent2"/>
                </a:solidFill>
              </a:rPr>
            </a:br>
            <a:r>
              <a:rPr lang="en-US" altLang="en-US" sz="1800" b="1">
                <a:solidFill>
                  <a:schemeClr val="accent2"/>
                </a:solidFill>
              </a:rPr>
              <a:t>Tagged, VID = 4095</a:t>
            </a:r>
          </a:p>
        </p:txBody>
      </p:sp>
      <p:sp>
        <p:nvSpPr>
          <p:cNvPr id="36869" name="Text Box 5"/>
          <p:cNvSpPr txBox="1">
            <a:spLocks noChangeArrowheads="1"/>
          </p:cNvSpPr>
          <p:nvPr/>
        </p:nvSpPr>
        <p:spPr bwMode="auto">
          <a:xfrm>
            <a:off x="3200400" y="1966913"/>
            <a:ext cx="26670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CE-VLAN ID</a:t>
            </a:r>
          </a:p>
          <a:p>
            <a:pPr algn="ctr" eaLnBrk="1" hangingPunct="1">
              <a:spcBef>
                <a:spcPct val="50000"/>
              </a:spcBef>
            </a:pP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1</a:t>
            </a:r>
            <a:br>
              <a:rPr lang="en-US" altLang="en-US" sz="1800" b="1">
                <a:solidFill>
                  <a:schemeClr val="accent2"/>
                </a:solidFill>
              </a:rPr>
            </a:br>
            <a:r>
              <a:rPr lang="en-US" altLang="en-US" sz="1800" b="1">
                <a:solidFill>
                  <a:schemeClr val="accent2"/>
                </a:solidFill>
              </a:rPr>
              <a:t>2</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4094</a:t>
            </a:r>
            <a:br>
              <a:rPr lang="en-US" altLang="en-US" sz="1800" b="1">
                <a:solidFill>
                  <a:schemeClr val="accent2"/>
                </a:solidFill>
              </a:rPr>
            </a:br>
            <a:r>
              <a:rPr lang="en-US" altLang="en-US" sz="1800" b="1">
                <a:solidFill>
                  <a:schemeClr val="accent2"/>
                </a:solidFill>
              </a:rPr>
              <a:t>4095</a:t>
            </a:r>
          </a:p>
        </p:txBody>
      </p:sp>
      <p:sp>
        <p:nvSpPr>
          <p:cNvPr id="36870" name="Line 6"/>
          <p:cNvSpPr>
            <a:spLocks noChangeShapeType="1"/>
          </p:cNvSpPr>
          <p:nvPr/>
        </p:nvSpPr>
        <p:spPr bwMode="auto">
          <a:xfrm>
            <a:off x="2895600" y="3109913"/>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1" name="Line 7"/>
          <p:cNvSpPr>
            <a:spLocks noChangeShapeType="1"/>
          </p:cNvSpPr>
          <p:nvPr/>
        </p:nvSpPr>
        <p:spPr bwMode="auto">
          <a:xfrm>
            <a:off x="2895600" y="3414713"/>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2" name="Line 8"/>
          <p:cNvSpPr>
            <a:spLocks noChangeShapeType="1"/>
          </p:cNvSpPr>
          <p:nvPr/>
        </p:nvSpPr>
        <p:spPr bwMode="auto">
          <a:xfrm>
            <a:off x="2895600" y="448151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3" name="Line 9"/>
          <p:cNvSpPr>
            <a:spLocks noChangeShapeType="1"/>
          </p:cNvSpPr>
          <p:nvPr/>
        </p:nvSpPr>
        <p:spPr bwMode="auto">
          <a:xfrm>
            <a:off x="2895600" y="478631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4" name="Line 10"/>
          <p:cNvSpPr>
            <a:spLocks noChangeShapeType="1"/>
          </p:cNvSpPr>
          <p:nvPr/>
        </p:nvSpPr>
        <p:spPr bwMode="auto">
          <a:xfrm>
            <a:off x="2895600" y="2576513"/>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5" name="Line 11"/>
          <p:cNvSpPr>
            <a:spLocks noChangeShapeType="1"/>
          </p:cNvSpPr>
          <p:nvPr/>
        </p:nvSpPr>
        <p:spPr bwMode="auto">
          <a:xfrm>
            <a:off x="3352800" y="2576513"/>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6" name="Line 12"/>
          <p:cNvSpPr>
            <a:spLocks noChangeShapeType="1"/>
          </p:cNvSpPr>
          <p:nvPr/>
        </p:nvSpPr>
        <p:spPr bwMode="auto">
          <a:xfrm>
            <a:off x="2895600" y="2881313"/>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7" name="Line 13"/>
          <p:cNvSpPr>
            <a:spLocks noChangeShapeType="1"/>
          </p:cNvSpPr>
          <p:nvPr/>
        </p:nvSpPr>
        <p:spPr bwMode="auto">
          <a:xfrm>
            <a:off x="3276600" y="2881313"/>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78" name="Text Box 14"/>
          <p:cNvSpPr txBox="1">
            <a:spLocks noChangeArrowheads="1"/>
          </p:cNvSpPr>
          <p:nvPr/>
        </p:nvSpPr>
        <p:spPr bwMode="auto">
          <a:xfrm>
            <a:off x="5791200" y="1966913"/>
            <a:ext cx="2667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1800" b="1" u="sng">
                <a:solidFill>
                  <a:schemeClr val="accent2"/>
                </a:solidFill>
              </a:rPr>
              <a:t>EVC</a:t>
            </a:r>
          </a:p>
          <a:p>
            <a:pPr algn="ctr" eaLnBrk="1" hangingPunct="1">
              <a:spcBef>
                <a:spcPct val="50000"/>
              </a:spcBef>
            </a:pP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 </a:t>
            </a:r>
            <a:br>
              <a:rPr lang="en-US" altLang="en-US" sz="1800" b="1">
                <a:solidFill>
                  <a:schemeClr val="accent2"/>
                </a:solidFill>
              </a:rPr>
            </a:br>
            <a:r>
              <a:rPr lang="en-US" altLang="en-US" sz="1800" b="1">
                <a:solidFill>
                  <a:schemeClr val="accent2"/>
                </a:solidFill>
              </a:rPr>
              <a:t>Red</a:t>
            </a:r>
            <a:br>
              <a:rPr lang="en-US" altLang="en-US" sz="1800" b="1">
                <a:solidFill>
                  <a:schemeClr val="accent2"/>
                </a:solidFill>
              </a:rPr>
            </a:br>
            <a:r>
              <a:rPr lang="en-US" altLang="en-US" sz="1800" b="1">
                <a:solidFill>
                  <a:schemeClr val="accent2"/>
                </a:solidFill>
              </a:rPr>
              <a:t>Green</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a:t>
            </a:r>
            <a:br>
              <a:rPr lang="en-US" altLang="en-US" sz="1800" b="1">
                <a:solidFill>
                  <a:schemeClr val="accent2"/>
                </a:solidFill>
              </a:rPr>
            </a:br>
            <a:r>
              <a:rPr lang="en-US" altLang="en-US" sz="1800" b="1">
                <a:solidFill>
                  <a:schemeClr val="accent2"/>
                </a:solidFill>
              </a:rPr>
              <a:t>Blue</a:t>
            </a:r>
          </a:p>
        </p:txBody>
      </p:sp>
      <p:sp>
        <p:nvSpPr>
          <p:cNvPr id="36879" name="Line 15"/>
          <p:cNvSpPr>
            <a:spLocks noChangeShapeType="1"/>
          </p:cNvSpPr>
          <p:nvPr/>
        </p:nvSpPr>
        <p:spPr bwMode="auto">
          <a:xfrm flipV="1">
            <a:off x="4876800" y="3490913"/>
            <a:ext cx="18288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80" name="Line 16"/>
          <p:cNvSpPr>
            <a:spLocks noChangeShapeType="1"/>
          </p:cNvSpPr>
          <p:nvPr/>
        </p:nvSpPr>
        <p:spPr bwMode="auto">
          <a:xfrm>
            <a:off x="4648200" y="3109913"/>
            <a:ext cx="2057400" cy="1295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81" name="Line 17"/>
          <p:cNvSpPr>
            <a:spLocks noChangeShapeType="1"/>
          </p:cNvSpPr>
          <p:nvPr/>
        </p:nvSpPr>
        <p:spPr bwMode="auto">
          <a:xfrm flipV="1">
            <a:off x="4648200" y="3186113"/>
            <a:ext cx="2057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882" name="Text Box 18"/>
          <p:cNvSpPr txBox="1">
            <a:spLocks noChangeArrowheads="1"/>
          </p:cNvSpPr>
          <p:nvPr/>
        </p:nvSpPr>
        <p:spPr bwMode="auto">
          <a:xfrm>
            <a:off x="4572000" y="4938713"/>
            <a:ext cx="2508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solidFill>
                  <a:schemeClr val="accent2"/>
                </a:solidFill>
              </a:rPr>
              <a:t>CE-VLAN ID/EVC Map</a:t>
            </a:r>
          </a:p>
        </p:txBody>
      </p:sp>
      <p:sp>
        <p:nvSpPr>
          <p:cNvPr id="36883" name="Text Box 19"/>
          <p:cNvSpPr txBox="1">
            <a:spLocks noChangeArrowheads="1"/>
          </p:cNvSpPr>
          <p:nvPr/>
        </p:nvSpPr>
        <p:spPr bwMode="auto">
          <a:xfrm>
            <a:off x="228600" y="5395913"/>
            <a:ext cx="8686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pPr>
            <a:r>
              <a:rPr lang="en-US" altLang="en-US" b="1"/>
              <a:t>*Untagged and Priority Tagged Service Frames can have the same CE-VLAN ID. (depends on use case) Configurable at each UNI. This is the behavior expected by an IEEE 802.1Q CE.</a:t>
            </a:r>
          </a:p>
        </p:txBody>
      </p:sp>
      <p:sp>
        <p:nvSpPr>
          <p:cNvPr id="36884" name="Text Box 20"/>
          <p:cNvSpPr txBox="1">
            <a:spLocks noChangeArrowheads="1"/>
          </p:cNvSpPr>
          <p:nvPr/>
        </p:nvSpPr>
        <p:spPr bwMode="auto">
          <a:xfrm>
            <a:off x="3098800" y="1379538"/>
            <a:ext cx="2801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2000" b="1">
                <a:solidFill>
                  <a:srgbClr val="FF0000"/>
                </a:solidFill>
              </a:rPr>
              <a:t>CE-VLAN ID/EVC Map</a:t>
            </a:r>
          </a:p>
        </p:txBody>
      </p:sp>
    </p:spTree>
    <p:extLst>
      <p:ext uri="{BB962C8B-B14F-4D97-AF65-F5344CB8AC3E}">
        <p14:creationId xmlns:p14="http://schemas.microsoft.com/office/powerpoint/2010/main" val="286174871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marL="344488" indent="-344488" defTabSz="814388"/>
            <a:r>
              <a:rPr lang="en-US" altLang="en-US" smtClean="0"/>
              <a:t>	Using One to One Map w/ Translation – 1</a:t>
            </a:r>
          </a:p>
        </p:txBody>
      </p:sp>
      <p:sp>
        <p:nvSpPr>
          <p:cNvPr id="37891" name="Rectangle 3"/>
          <p:cNvSpPr>
            <a:spLocks noChangeArrowheads="1"/>
          </p:cNvSpPr>
          <p:nvPr/>
        </p:nvSpPr>
        <p:spPr bwMode="auto">
          <a:xfrm rot="-5400000">
            <a:off x="3505200" y="2817813"/>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892" name="Rectangle 4"/>
          <p:cNvSpPr>
            <a:spLocks noChangeArrowheads="1"/>
          </p:cNvSpPr>
          <p:nvPr/>
        </p:nvSpPr>
        <p:spPr bwMode="auto">
          <a:xfrm rot="-5400000">
            <a:off x="4724400" y="3808413"/>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893" name="Rectangle 5"/>
          <p:cNvSpPr>
            <a:spLocks noChangeArrowheads="1"/>
          </p:cNvSpPr>
          <p:nvPr/>
        </p:nvSpPr>
        <p:spPr bwMode="auto">
          <a:xfrm rot="-5400000">
            <a:off x="2590800" y="3732213"/>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894" name="Rectangle 6"/>
          <p:cNvSpPr>
            <a:spLocks noChangeArrowheads="1"/>
          </p:cNvSpPr>
          <p:nvPr/>
        </p:nvSpPr>
        <p:spPr bwMode="auto">
          <a:xfrm>
            <a:off x="3581400" y="3351213"/>
            <a:ext cx="3200400" cy="153987"/>
          </a:xfrm>
          <a:prstGeom prst="rect">
            <a:avLst/>
          </a:prstGeom>
          <a:gradFill rotWithShape="0">
            <a:gsLst>
              <a:gs pos="0">
                <a:srgbClr val="7C0000"/>
              </a:gs>
              <a:gs pos="50000">
                <a:srgbClr val="FF0000"/>
              </a:gs>
              <a:gs pos="100000">
                <a:srgbClr val="7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895" name="Text Box 17"/>
          <p:cNvSpPr txBox="1">
            <a:spLocks noChangeArrowheads="1"/>
          </p:cNvSpPr>
          <p:nvPr/>
        </p:nvSpPr>
        <p:spPr bwMode="auto">
          <a:xfrm>
            <a:off x="2628900" y="5637213"/>
            <a:ext cx="12636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CE Router</a:t>
            </a:r>
          </a:p>
        </p:txBody>
      </p:sp>
      <p:sp>
        <p:nvSpPr>
          <p:cNvPr id="37896" name="Line 18"/>
          <p:cNvSpPr>
            <a:spLocks noChangeShapeType="1"/>
          </p:cNvSpPr>
          <p:nvPr/>
        </p:nvSpPr>
        <p:spPr bwMode="auto">
          <a:xfrm>
            <a:off x="4330700" y="5637213"/>
            <a:ext cx="685800" cy="0"/>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897" name="Text Box 19"/>
          <p:cNvSpPr txBox="1">
            <a:spLocks noChangeArrowheads="1"/>
          </p:cNvSpPr>
          <p:nvPr/>
        </p:nvSpPr>
        <p:spPr bwMode="auto">
          <a:xfrm>
            <a:off x="5105400" y="5484813"/>
            <a:ext cx="2038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Frame Relay PVC</a:t>
            </a:r>
            <a:br>
              <a:rPr lang="en-US" altLang="en-US" sz="1800" b="1"/>
            </a:br>
            <a:r>
              <a:rPr lang="en-US" altLang="en-US" sz="1800" b="1"/>
              <a:t>Replacement</a:t>
            </a:r>
          </a:p>
        </p:txBody>
      </p:sp>
      <p:sp>
        <p:nvSpPr>
          <p:cNvPr id="37898" name="Text Box 20"/>
          <p:cNvSpPr txBox="1">
            <a:spLocks noChangeArrowheads="1"/>
          </p:cNvSpPr>
          <p:nvPr/>
        </p:nvSpPr>
        <p:spPr bwMode="auto">
          <a:xfrm>
            <a:off x="1962150" y="4494213"/>
            <a:ext cx="1403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ISP</a:t>
            </a:r>
            <a:br>
              <a:rPr lang="en-US" altLang="en-US" sz="1800" b="1"/>
            </a:br>
            <a:r>
              <a:rPr lang="en-US" altLang="en-US" sz="1800" b="1"/>
              <a:t>Customer 1</a:t>
            </a:r>
          </a:p>
        </p:txBody>
      </p:sp>
      <p:sp>
        <p:nvSpPr>
          <p:cNvPr id="37899" name="Text Box 21"/>
          <p:cNvSpPr txBox="1">
            <a:spLocks noChangeArrowheads="1"/>
          </p:cNvSpPr>
          <p:nvPr/>
        </p:nvSpPr>
        <p:spPr bwMode="auto">
          <a:xfrm>
            <a:off x="1860550" y="1433513"/>
            <a:ext cx="1949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Internet</a:t>
            </a:r>
            <a:br>
              <a:rPr lang="en-US" altLang="en-US" sz="1800" b="1"/>
            </a:br>
            <a:r>
              <a:rPr lang="en-US" altLang="en-US" sz="1800" b="1"/>
              <a:t>Service Provider</a:t>
            </a:r>
          </a:p>
        </p:txBody>
      </p:sp>
      <p:sp>
        <p:nvSpPr>
          <p:cNvPr id="37900" name="Text Box 22"/>
          <p:cNvSpPr txBox="1">
            <a:spLocks noChangeArrowheads="1"/>
          </p:cNvSpPr>
          <p:nvPr/>
        </p:nvSpPr>
        <p:spPr bwMode="auto">
          <a:xfrm>
            <a:off x="5486400" y="4570413"/>
            <a:ext cx="1403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ISP</a:t>
            </a:r>
            <a:br>
              <a:rPr lang="en-US" altLang="en-US" sz="1800" b="1"/>
            </a:br>
            <a:r>
              <a:rPr lang="en-US" altLang="en-US" sz="1800" b="1"/>
              <a:t>Customer 2</a:t>
            </a:r>
          </a:p>
        </p:txBody>
      </p:sp>
      <p:sp>
        <p:nvSpPr>
          <p:cNvPr id="37901" name="Text Box 23"/>
          <p:cNvSpPr txBox="1">
            <a:spLocks noChangeArrowheads="1"/>
          </p:cNvSpPr>
          <p:nvPr/>
        </p:nvSpPr>
        <p:spPr bwMode="auto">
          <a:xfrm>
            <a:off x="6781800" y="3351213"/>
            <a:ext cx="1403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ISP</a:t>
            </a:r>
            <a:br>
              <a:rPr lang="en-US" altLang="en-US" sz="1800" b="1"/>
            </a:br>
            <a:r>
              <a:rPr lang="en-US" altLang="en-US" sz="1800" b="1"/>
              <a:t>Customer 3</a:t>
            </a:r>
          </a:p>
        </p:txBody>
      </p:sp>
      <p:sp>
        <p:nvSpPr>
          <p:cNvPr id="37902" name="Line 27"/>
          <p:cNvSpPr>
            <a:spLocks noChangeShapeType="1"/>
          </p:cNvSpPr>
          <p:nvPr/>
        </p:nvSpPr>
        <p:spPr bwMode="auto">
          <a:xfrm>
            <a:off x="4343400" y="5789613"/>
            <a:ext cx="6858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03" name="Line 28"/>
          <p:cNvSpPr>
            <a:spLocks noChangeShapeType="1"/>
          </p:cNvSpPr>
          <p:nvPr/>
        </p:nvSpPr>
        <p:spPr bwMode="auto">
          <a:xfrm>
            <a:off x="4343400" y="5942013"/>
            <a:ext cx="685800" cy="0"/>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04" name="Text Box 29"/>
          <p:cNvSpPr txBox="1">
            <a:spLocks noChangeArrowheads="1"/>
          </p:cNvSpPr>
          <p:nvPr/>
        </p:nvSpPr>
        <p:spPr bwMode="auto">
          <a:xfrm>
            <a:off x="5322888" y="1674813"/>
            <a:ext cx="2309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t>CE-VLAN ID Preservation</a:t>
            </a:r>
            <a:br>
              <a:rPr lang="en-US" altLang="en-US" sz="1400" b="1"/>
            </a:br>
            <a:r>
              <a:rPr lang="en-US" altLang="en-US" sz="1400" b="1"/>
              <a:t>would constrain ISP</a:t>
            </a:r>
          </a:p>
        </p:txBody>
      </p:sp>
      <p:sp>
        <p:nvSpPr>
          <p:cNvPr id="37905" name="Line 30"/>
          <p:cNvSpPr>
            <a:spLocks noChangeShapeType="1"/>
          </p:cNvSpPr>
          <p:nvPr/>
        </p:nvSpPr>
        <p:spPr bwMode="auto">
          <a:xfrm flipH="1">
            <a:off x="4419600" y="2055813"/>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06" name="Rectangle 35"/>
          <p:cNvSpPr>
            <a:spLocks noChangeArrowheads="1"/>
          </p:cNvSpPr>
          <p:nvPr/>
        </p:nvSpPr>
        <p:spPr bwMode="auto">
          <a:xfrm>
            <a:off x="1752600" y="4037013"/>
            <a:ext cx="1514475" cy="34766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2000 </a:t>
            </a:r>
            <a:r>
              <a:rPr lang="en-US" altLang="en-US" sz="1800" b="1">
                <a:sym typeface="Symbol" pitchFamily="18" charset="2"/>
              </a:rPr>
              <a:t> Blue</a:t>
            </a:r>
          </a:p>
        </p:txBody>
      </p:sp>
      <p:sp>
        <p:nvSpPr>
          <p:cNvPr id="37907" name="Rectangle 36"/>
          <p:cNvSpPr>
            <a:spLocks noChangeArrowheads="1"/>
          </p:cNvSpPr>
          <p:nvPr/>
        </p:nvSpPr>
        <p:spPr bwMode="auto">
          <a:xfrm>
            <a:off x="5638800" y="4037013"/>
            <a:ext cx="1743075" cy="34766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2000 </a:t>
            </a:r>
            <a:r>
              <a:rPr lang="en-US" altLang="en-US" sz="1800" b="1">
                <a:sym typeface="Symbol" pitchFamily="18" charset="2"/>
              </a:rPr>
              <a:t> Yellow</a:t>
            </a:r>
          </a:p>
        </p:txBody>
      </p:sp>
      <p:sp>
        <p:nvSpPr>
          <p:cNvPr id="37908" name="Rectangle 37"/>
          <p:cNvSpPr>
            <a:spLocks noChangeArrowheads="1"/>
          </p:cNvSpPr>
          <p:nvPr/>
        </p:nvSpPr>
        <p:spPr bwMode="auto">
          <a:xfrm>
            <a:off x="6248400" y="2817813"/>
            <a:ext cx="1679575" cy="34766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2000 </a:t>
            </a:r>
            <a:r>
              <a:rPr lang="en-US" altLang="en-US" sz="1800" b="1">
                <a:sym typeface="Symbol" pitchFamily="18" charset="2"/>
              </a:rPr>
              <a:t> Green</a:t>
            </a:r>
          </a:p>
        </p:txBody>
      </p:sp>
      <p:sp>
        <p:nvSpPr>
          <p:cNvPr id="37909" name="Rectangle 38"/>
          <p:cNvSpPr>
            <a:spLocks noChangeArrowheads="1"/>
          </p:cNvSpPr>
          <p:nvPr/>
        </p:nvSpPr>
        <p:spPr bwMode="auto">
          <a:xfrm>
            <a:off x="838200" y="2132013"/>
            <a:ext cx="1616075" cy="89693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178 </a:t>
            </a:r>
            <a:r>
              <a:rPr lang="en-US" altLang="en-US" sz="1800" b="1">
                <a:sym typeface="Symbol" pitchFamily="18" charset="2"/>
              </a:rPr>
              <a:t> Blue</a:t>
            </a:r>
            <a:br>
              <a:rPr lang="en-US" altLang="en-US" sz="1800" b="1">
                <a:sym typeface="Symbol" pitchFamily="18" charset="2"/>
              </a:rPr>
            </a:br>
            <a:r>
              <a:rPr lang="en-US" altLang="en-US" sz="1800" b="1">
                <a:sym typeface="Symbol" pitchFamily="18" charset="2"/>
              </a:rPr>
              <a:t>179  Yellow</a:t>
            </a:r>
            <a:br>
              <a:rPr lang="en-US" altLang="en-US" sz="1800" b="1">
                <a:sym typeface="Symbol" pitchFamily="18" charset="2"/>
              </a:rPr>
            </a:br>
            <a:r>
              <a:rPr lang="en-US" altLang="en-US" sz="1800" b="1">
                <a:sym typeface="Symbol" pitchFamily="18" charset="2"/>
              </a:rPr>
              <a:t>180  Green</a:t>
            </a:r>
          </a:p>
        </p:txBody>
      </p:sp>
      <p:sp>
        <p:nvSpPr>
          <p:cNvPr id="37910" name="Line 39"/>
          <p:cNvSpPr>
            <a:spLocks noChangeShapeType="1"/>
          </p:cNvSpPr>
          <p:nvPr/>
        </p:nvSpPr>
        <p:spPr bwMode="auto">
          <a:xfrm flipV="1">
            <a:off x="2514600" y="2360613"/>
            <a:ext cx="1524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11" name="Text Box 41"/>
          <p:cNvSpPr txBox="1">
            <a:spLocks noChangeArrowheads="1"/>
          </p:cNvSpPr>
          <p:nvPr/>
        </p:nvSpPr>
        <p:spPr bwMode="auto">
          <a:xfrm>
            <a:off x="7124700" y="5438775"/>
            <a:ext cx="214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pPr>
            <a:r>
              <a:rPr lang="en-US" altLang="en-US" sz="3600">
                <a:latin typeface="Times New Roman" pitchFamily="18" charset="0"/>
              </a:rPr>
              <a:t>}</a:t>
            </a:r>
          </a:p>
        </p:txBody>
      </p:sp>
      <p:sp>
        <p:nvSpPr>
          <p:cNvPr id="37912" name="Text Box 42"/>
          <p:cNvSpPr txBox="1">
            <a:spLocks noChangeArrowheads="1"/>
          </p:cNvSpPr>
          <p:nvPr/>
        </p:nvSpPr>
        <p:spPr bwMode="auto">
          <a:xfrm>
            <a:off x="7448550" y="5611813"/>
            <a:ext cx="16065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Pt to Pt EVCs</a:t>
            </a:r>
          </a:p>
        </p:txBody>
      </p:sp>
      <p:pic>
        <p:nvPicPr>
          <p:cNvPr id="37913" name="Picture 43" descr="clou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362200"/>
            <a:ext cx="39624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44"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764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45"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3434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46"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4864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47"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4196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48"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242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Line 13"/>
          <p:cNvSpPr>
            <a:spLocks noChangeShapeType="1"/>
          </p:cNvSpPr>
          <p:nvPr/>
        </p:nvSpPr>
        <p:spPr bwMode="auto">
          <a:xfrm flipV="1">
            <a:off x="3352800" y="2513013"/>
            <a:ext cx="914400" cy="1525587"/>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20" name="Line 14"/>
          <p:cNvSpPr>
            <a:spLocks noChangeShapeType="1"/>
          </p:cNvSpPr>
          <p:nvPr/>
        </p:nvSpPr>
        <p:spPr bwMode="auto">
          <a:xfrm flipH="1" flipV="1">
            <a:off x="4267200" y="2513013"/>
            <a:ext cx="2057400" cy="914400"/>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21" name="Oval 15"/>
          <p:cNvSpPr>
            <a:spLocks noChangeArrowheads="1"/>
          </p:cNvSpPr>
          <p:nvPr/>
        </p:nvSpPr>
        <p:spPr bwMode="auto">
          <a:xfrm>
            <a:off x="6248400" y="3351213"/>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922" name="Oval 16"/>
          <p:cNvSpPr>
            <a:spLocks noChangeArrowheads="1"/>
          </p:cNvSpPr>
          <p:nvPr/>
        </p:nvSpPr>
        <p:spPr bwMode="auto">
          <a:xfrm>
            <a:off x="3276600" y="3960813"/>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923" name="Line 24"/>
          <p:cNvSpPr>
            <a:spLocks noChangeShapeType="1"/>
          </p:cNvSpPr>
          <p:nvPr/>
        </p:nvSpPr>
        <p:spPr bwMode="auto">
          <a:xfrm flipH="1" flipV="1">
            <a:off x="4267200" y="2513013"/>
            <a:ext cx="1219200" cy="1600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924" name="Oval 25"/>
          <p:cNvSpPr>
            <a:spLocks noChangeArrowheads="1"/>
          </p:cNvSpPr>
          <p:nvPr/>
        </p:nvSpPr>
        <p:spPr bwMode="auto">
          <a:xfrm>
            <a:off x="4191000" y="2436813"/>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7925" name="Oval 26"/>
          <p:cNvSpPr>
            <a:spLocks noChangeArrowheads="1"/>
          </p:cNvSpPr>
          <p:nvPr/>
        </p:nvSpPr>
        <p:spPr bwMode="auto">
          <a:xfrm>
            <a:off x="5410200" y="4037013"/>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100353756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rot="-5400000">
            <a:off x="2209800" y="3708400"/>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15" name="Rectangle 8"/>
          <p:cNvSpPr>
            <a:spLocks noChangeArrowheads="1"/>
          </p:cNvSpPr>
          <p:nvPr/>
        </p:nvSpPr>
        <p:spPr bwMode="auto">
          <a:xfrm>
            <a:off x="2743200" y="3327400"/>
            <a:ext cx="3886200" cy="152400"/>
          </a:xfrm>
          <a:prstGeom prst="rect">
            <a:avLst/>
          </a:prstGeom>
          <a:gradFill rotWithShape="0">
            <a:gsLst>
              <a:gs pos="0">
                <a:srgbClr val="7C0000"/>
              </a:gs>
              <a:gs pos="50000">
                <a:srgbClr val="FF0000"/>
              </a:gs>
              <a:gs pos="100000">
                <a:srgbClr val="7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16" name="Rectangle 2"/>
          <p:cNvSpPr>
            <a:spLocks noChangeArrowheads="1"/>
          </p:cNvSpPr>
          <p:nvPr/>
        </p:nvSpPr>
        <p:spPr bwMode="auto">
          <a:xfrm>
            <a:off x="1981200" y="3327400"/>
            <a:ext cx="3886200" cy="152400"/>
          </a:xfrm>
          <a:prstGeom prst="rect">
            <a:avLst/>
          </a:prstGeom>
          <a:gradFill rotWithShape="0">
            <a:gsLst>
              <a:gs pos="0">
                <a:srgbClr val="7C0000"/>
              </a:gs>
              <a:gs pos="50000">
                <a:srgbClr val="FF0000"/>
              </a:gs>
              <a:gs pos="100000">
                <a:srgbClr val="7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17" name="Rectangle 3"/>
          <p:cNvSpPr>
            <a:spLocks noChangeArrowheads="1"/>
          </p:cNvSpPr>
          <p:nvPr/>
        </p:nvSpPr>
        <p:spPr bwMode="auto">
          <a:xfrm rot="-5400000">
            <a:off x="4495800" y="2946400"/>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18" name="Rectangle 4"/>
          <p:cNvSpPr>
            <a:spLocks noGrp="1" noChangeArrowheads="1"/>
          </p:cNvSpPr>
          <p:nvPr>
            <p:ph type="title"/>
          </p:nvPr>
        </p:nvSpPr>
        <p:spPr/>
        <p:txBody>
          <a:bodyPr/>
          <a:lstStyle/>
          <a:p>
            <a:pPr marL="344488" indent="-344488" defTabSz="814388"/>
            <a:r>
              <a:rPr lang="en-US" altLang="en-US" smtClean="0"/>
              <a:t>	Using One to One Map – 2</a:t>
            </a:r>
          </a:p>
        </p:txBody>
      </p:sp>
      <p:sp>
        <p:nvSpPr>
          <p:cNvPr id="38919" name="Rectangle 5"/>
          <p:cNvSpPr>
            <a:spLocks noChangeArrowheads="1"/>
          </p:cNvSpPr>
          <p:nvPr/>
        </p:nvSpPr>
        <p:spPr bwMode="auto">
          <a:xfrm rot="-5400000">
            <a:off x="2667000" y="2946400"/>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20" name="Rectangle 6"/>
          <p:cNvSpPr>
            <a:spLocks noChangeArrowheads="1"/>
          </p:cNvSpPr>
          <p:nvPr/>
        </p:nvSpPr>
        <p:spPr bwMode="auto">
          <a:xfrm rot="-5400000">
            <a:off x="4724400" y="3784600"/>
            <a:ext cx="1524000" cy="152400"/>
          </a:xfrm>
          <a:prstGeom prst="rect">
            <a:avLst/>
          </a:prstGeom>
          <a:gradFill rotWithShape="0">
            <a:gsLst>
              <a:gs pos="0">
                <a:srgbClr val="7C0000"/>
              </a:gs>
              <a:gs pos="50000">
                <a:srgbClr val="FF0000"/>
              </a:gs>
              <a:gs pos="100000">
                <a:srgbClr val="7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21" name="Text Box 21"/>
          <p:cNvSpPr txBox="1">
            <a:spLocks noChangeArrowheads="1"/>
          </p:cNvSpPr>
          <p:nvPr/>
        </p:nvSpPr>
        <p:spPr bwMode="auto">
          <a:xfrm>
            <a:off x="5067300" y="5507038"/>
            <a:ext cx="26987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Multipoint-to-Multipoint</a:t>
            </a:r>
            <a:br>
              <a:rPr lang="en-US" altLang="en-US" sz="1800" b="1"/>
            </a:br>
            <a:r>
              <a:rPr lang="en-US" altLang="en-US" sz="1800" b="1"/>
              <a:t>EVCs</a:t>
            </a:r>
          </a:p>
        </p:txBody>
      </p:sp>
      <p:sp>
        <p:nvSpPr>
          <p:cNvPr id="38922" name="Text Box 22"/>
          <p:cNvSpPr txBox="1">
            <a:spLocks noChangeArrowheads="1"/>
          </p:cNvSpPr>
          <p:nvPr/>
        </p:nvSpPr>
        <p:spPr bwMode="auto">
          <a:xfrm>
            <a:off x="1627188" y="4713288"/>
            <a:ext cx="25844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ASP/SaaS Customer 1</a:t>
            </a:r>
          </a:p>
        </p:txBody>
      </p:sp>
      <p:sp>
        <p:nvSpPr>
          <p:cNvPr id="38923" name="Text Box 23"/>
          <p:cNvSpPr txBox="1">
            <a:spLocks noChangeArrowheads="1"/>
          </p:cNvSpPr>
          <p:nvPr/>
        </p:nvSpPr>
        <p:spPr bwMode="auto">
          <a:xfrm>
            <a:off x="4191000" y="4868863"/>
            <a:ext cx="25844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ASP/SaaS Customer 2</a:t>
            </a:r>
          </a:p>
        </p:txBody>
      </p:sp>
      <p:sp>
        <p:nvSpPr>
          <p:cNvPr id="38924" name="Text Box 24"/>
          <p:cNvSpPr txBox="1">
            <a:spLocks noChangeArrowheads="1"/>
          </p:cNvSpPr>
          <p:nvPr/>
        </p:nvSpPr>
        <p:spPr bwMode="auto">
          <a:xfrm>
            <a:off x="6399213" y="3632200"/>
            <a:ext cx="1482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ASP/SaaS</a:t>
            </a:r>
          </a:p>
          <a:p>
            <a:pPr eaLnBrk="1" hangingPunct="1"/>
            <a:r>
              <a:rPr lang="en-US" altLang="en-US" sz="1800" b="1"/>
              <a:t> Customer 3</a:t>
            </a:r>
          </a:p>
        </p:txBody>
      </p:sp>
      <p:sp>
        <p:nvSpPr>
          <p:cNvPr id="38925" name="Text Box 84"/>
          <p:cNvSpPr txBox="1">
            <a:spLocks noChangeArrowheads="1"/>
          </p:cNvSpPr>
          <p:nvPr/>
        </p:nvSpPr>
        <p:spPr bwMode="auto">
          <a:xfrm>
            <a:off x="2841625" y="1295400"/>
            <a:ext cx="1393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eaLnBrk="0" hangingPunct="0">
              <a:defRPr sz="1600">
                <a:solidFill>
                  <a:schemeClr val="tx1"/>
                </a:solidFill>
                <a:latin typeface="Arial" charset="0"/>
                <a:cs typeface="Arial" charset="0"/>
              </a:defRPr>
            </a:lvl1pPr>
            <a:lvl2pPr marL="742950" indent="-285750" defTabSz="814388" eaLnBrk="0" hangingPunct="0">
              <a:defRPr sz="1600">
                <a:solidFill>
                  <a:schemeClr val="tx1"/>
                </a:solidFill>
                <a:latin typeface="Arial" charset="0"/>
                <a:cs typeface="Arial" charset="0"/>
              </a:defRPr>
            </a:lvl2pPr>
            <a:lvl3pPr marL="1143000" indent="-228600" defTabSz="814388" eaLnBrk="0" hangingPunct="0">
              <a:defRPr sz="1600">
                <a:solidFill>
                  <a:schemeClr val="tx1"/>
                </a:solidFill>
                <a:latin typeface="Arial" charset="0"/>
                <a:cs typeface="Arial" charset="0"/>
              </a:defRPr>
            </a:lvl3pPr>
            <a:lvl4pPr marL="1600200" indent="-228600" defTabSz="814388" eaLnBrk="0" hangingPunct="0">
              <a:defRPr sz="1600">
                <a:solidFill>
                  <a:schemeClr val="tx1"/>
                </a:solidFill>
                <a:latin typeface="Arial" charset="0"/>
                <a:cs typeface="Arial" charset="0"/>
              </a:defRPr>
            </a:lvl4pPr>
            <a:lvl5pPr marL="2057400" indent="-228600" defTabSz="814388" eaLnBrk="0" hangingPunct="0">
              <a:defRPr sz="1600">
                <a:solidFill>
                  <a:schemeClr val="tx1"/>
                </a:solidFill>
                <a:latin typeface="Arial" charset="0"/>
                <a:cs typeface="Arial" charset="0"/>
              </a:defRPr>
            </a:lvl5pPr>
            <a:lvl6pPr marL="2514600" indent="-228600" defTabSz="814388" eaLnBrk="0" fontAlgn="base" hangingPunct="0">
              <a:spcBef>
                <a:spcPct val="0"/>
              </a:spcBef>
              <a:spcAft>
                <a:spcPct val="0"/>
              </a:spcAft>
              <a:defRPr sz="1600">
                <a:solidFill>
                  <a:schemeClr val="tx1"/>
                </a:solidFill>
                <a:latin typeface="Arial" charset="0"/>
                <a:cs typeface="Arial" charset="0"/>
              </a:defRPr>
            </a:lvl6pPr>
            <a:lvl7pPr marL="2971800" indent="-228600" defTabSz="814388" eaLnBrk="0" fontAlgn="base" hangingPunct="0">
              <a:spcBef>
                <a:spcPct val="0"/>
              </a:spcBef>
              <a:spcAft>
                <a:spcPct val="0"/>
              </a:spcAft>
              <a:defRPr sz="1600">
                <a:solidFill>
                  <a:schemeClr val="tx1"/>
                </a:solidFill>
                <a:latin typeface="Arial" charset="0"/>
                <a:cs typeface="Arial" charset="0"/>
              </a:defRPr>
            </a:lvl7pPr>
            <a:lvl8pPr marL="3429000" indent="-228600" defTabSz="814388" eaLnBrk="0" fontAlgn="base" hangingPunct="0">
              <a:spcBef>
                <a:spcPct val="0"/>
              </a:spcBef>
              <a:spcAft>
                <a:spcPct val="0"/>
              </a:spcAft>
              <a:defRPr sz="1600">
                <a:solidFill>
                  <a:schemeClr val="tx1"/>
                </a:solidFill>
                <a:latin typeface="Arial" charset="0"/>
                <a:cs typeface="Arial" charset="0"/>
              </a:defRPr>
            </a:lvl8pPr>
            <a:lvl9pPr marL="3886200" indent="-228600" defTabSz="814388" eaLnBrk="0" fontAlgn="base" hangingPunct="0">
              <a:spcBef>
                <a:spcPct val="0"/>
              </a:spcBef>
              <a:spcAft>
                <a:spcPct val="0"/>
              </a:spcAft>
              <a:defRPr sz="1600">
                <a:solidFill>
                  <a:schemeClr val="tx1"/>
                </a:solidFill>
                <a:latin typeface="Arial" charset="0"/>
                <a:cs typeface="Arial" charset="0"/>
              </a:defRPr>
            </a:lvl9pPr>
          </a:lstStyle>
          <a:p>
            <a:pPr>
              <a:lnSpc>
                <a:spcPct val="90000"/>
              </a:lnSpc>
            </a:pPr>
            <a:r>
              <a:rPr lang="en-US" altLang="en-US" sz="2000" b="1"/>
              <a:t>ASP/SaaS</a:t>
            </a:r>
          </a:p>
        </p:txBody>
      </p:sp>
      <p:sp>
        <p:nvSpPr>
          <p:cNvPr id="38926" name="Text Box 85"/>
          <p:cNvSpPr txBox="1">
            <a:spLocks noChangeArrowheads="1"/>
          </p:cNvSpPr>
          <p:nvPr/>
        </p:nvSpPr>
        <p:spPr bwMode="auto">
          <a:xfrm>
            <a:off x="4286250" y="1576388"/>
            <a:ext cx="13938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eaLnBrk="0" hangingPunct="0">
              <a:defRPr sz="1600">
                <a:solidFill>
                  <a:schemeClr val="tx1"/>
                </a:solidFill>
                <a:latin typeface="Arial" charset="0"/>
                <a:cs typeface="Arial" charset="0"/>
              </a:defRPr>
            </a:lvl1pPr>
            <a:lvl2pPr marL="742950" indent="-285750" defTabSz="814388" eaLnBrk="0" hangingPunct="0">
              <a:defRPr sz="1600">
                <a:solidFill>
                  <a:schemeClr val="tx1"/>
                </a:solidFill>
                <a:latin typeface="Arial" charset="0"/>
                <a:cs typeface="Arial" charset="0"/>
              </a:defRPr>
            </a:lvl2pPr>
            <a:lvl3pPr marL="1143000" indent="-228600" defTabSz="814388" eaLnBrk="0" hangingPunct="0">
              <a:defRPr sz="1600">
                <a:solidFill>
                  <a:schemeClr val="tx1"/>
                </a:solidFill>
                <a:latin typeface="Arial" charset="0"/>
                <a:cs typeface="Arial" charset="0"/>
              </a:defRPr>
            </a:lvl3pPr>
            <a:lvl4pPr marL="1600200" indent="-228600" defTabSz="814388" eaLnBrk="0" hangingPunct="0">
              <a:defRPr sz="1600">
                <a:solidFill>
                  <a:schemeClr val="tx1"/>
                </a:solidFill>
                <a:latin typeface="Arial" charset="0"/>
                <a:cs typeface="Arial" charset="0"/>
              </a:defRPr>
            </a:lvl4pPr>
            <a:lvl5pPr marL="2057400" indent="-228600" defTabSz="814388" eaLnBrk="0" hangingPunct="0">
              <a:defRPr sz="1600">
                <a:solidFill>
                  <a:schemeClr val="tx1"/>
                </a:solidFill>
                <a:latin typeface="Arial" charset="0"/>
                <a:cs typeface="Arial" charset="0"/>
              </a:defRPr>
            </a:lvl5pPr>
            <a:lvl6pPr marL="2514600" indent="-228600" defTabSz="814388" eaLnBrk="0" fontAlgn="base" hangingPunct="0">
              <a:spcBef>
                <a:spcPct val="0"/>
              </a:spcBef>
              <a:spcAft>
                <a:spcPct val="0"/>
              </a:spcAft>
              <a:defRPr sz="1600">
                <a:solidFill>
                  <a:schemeClr val="tx1"/>
                </a:solidFill>
                <a:latin typeface="Arial" charset="0"/>
                <a:cs typeface="Arial" charset="0"/>
              </a:defRPr>
            </a:lvl6pPr>
            <a:lvl7pPr marL="2971800" indent="-228600" defTabSz="814388" eaLnBrk="0" fontAlgn="base" hangingPunct="0">
              <a:spcBef>
                <a:spcPct val="0"/>
              </a:spcBef>
              <a:spcAft>
                <a:spcPct val="0"/>
              </a:spcAft>
              <a:defRPr sz="1600">
                <a:solidFill>
                  <a:schemeClr val="tx1"/>
                </a:solidFill>
                <a:latin typeface="Arial" charset="0"/>
                <a:cs typeface="Arial" charset="0"/>
              </a:defRPr>
            </a:lvl7pPr>
            <a:lvl8pPr marL="3429000" indent="-228600" defTabSz="814388" eaLnBrk="0" fontAlgn="base" hangingPunct="0">
              <a:spcBef>
                <a:spcPct val="0"/>
              </a:spcBef>
              <a:spcAft>
                <a:spcPct val="0"/>
              </a:spcAft>
              <a:defRPr sz="1600">
                <a:solidFill>
                  <a:schemeClr val="tx1"/>
                </a:solidFill>
                <a:latin typeface="Arial" charset="0"/>
                <a:cs typeface="Arial" charset="0"/>
              </a:defRPr>
            </a:lvl8pPr>
            <a:lvl9pPr marL="3886200" indent="-228600" defTabSz="814388" eaLnBrk="0" fontAlgn="base" hangingPunct="0">
              <a:spcBef>
                <a:spcPct val="0"/>
              </a:spcBef>
              <a:spcAft>
                <a:spcPct val="0"/>
              </a:spcAft>
              <a:defRPr sz="1600">
                <a:solidFill>
                  <a:schemeClr val="tx1"/>
                </a:solidFill>
                <a:latin typeface="Arial" charset="0"/>
                <a:cs typeface="Arial" charset="0"/>
              </a:defRPr>
            </a:lvl9pPr>
          </a:lstStyle>
          <a:p>
            <a:pPr>
              <a:lnSpc>
                <a:spcPct val="90000"/>
              </a:lnSpc>
            </a:pPr>
            <a:r>
              <a:rPr lang="en-US" altLang="en-US" sz="2000" b="1"/>
              <a:t>ASP/SaaS</a:t>
            </a:r>
          </a:p>
        </p:txBody>
      </p:sp>
      <p:sp>
        <p:nvSpPr>
          <p:cNvPr id="38927" name="Text Box 87"/>
          <p:cNvSpPr txBox="1">
            <a:spLocks noChangeArrowheads="1"/>
          </p:cNvSpPr>
          <p:nvPr/>
        </p:nvSpPr>
        <p:spPr bwMode="auto">
          <a:xfrm>
            <a:off x="836613" y="3632200"/>
            <a:ext cx="1482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ASP/SaaS </a:t>
            </a:r>
          </a:p>
          <a:p>
            <a:pPr eaLnBrk="1" hangingPunct="1"/>
            <a:r>
              <a:rPr lang="en-US" altLang="en-US" sz="1800" b="1"/>
              <a:t> Customer 3</a:t>
            </a:r>
          </a:p>
        </p:txBody>
      </p:sp>
      <p:pic>
        <p:nvPicPr>
          <p:cNvPr id="38928" name="Picture 91" descr="clou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087563"/>
            <a:ext cx="44958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93"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7816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Line 15"/>
          <p:cNvSpPr>
            <a:spLocks noChangeShapeType="1"/>
          </p:cNvSpPr>
          <p:nvPr/>
        </p:nvSpPr>
        <p:spPr bwMode="auto">
          <a:xfrm flipV="1">
            <a:off x="2971800" y="3556000"/>
            <a:ext cx="0" cy="436563"/>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31" name="Line 16"/>
          <p:cNvSpPr>
            <a:spLocks noChangeShapeType="1"/>
          </p:cNvSpPr>
          <p:nvPr/>
        </p:nvSpPr>
        <p:spPr bwMode="auto">
          <a:xfrm flipH="1" flipV="1">
            <a:off x="2362200" y="3403600"/>
            <a:ext cx="3962400" cy="0"/>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32" name="Oval 17"/>
          <p:cNvSpPr>
            <a:spLocks noChangeArrowheads="1"/>
          </p:cNvSpPr>
          <p:nvPr/>
        </p:nvSpPr>
        <p:spPr bwMode="auto">
          <a:xfrm>
            <a:off x="6248400" y="33274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33" name="Oval 18"/>
          <p:cNvSpPr>
            <a:spLocks noChangeArrowheads="1"/>
          </p:cNvSpPr>
          <p:nvPr/>
        </p:nvSpPr>
        <p:spPr bwMode="auto">
          <a:xfrm>
            <a:off x="2895600" y="3840163"/>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34" name="Line 25"/>
          <p:cNvSpPr>
            <a:spLocks noChangeShapeType="1"/>
          </p:cNvSpPr>
          <p:nvPr/>
        </p:nvSpPr>
        <p:spPr bwMode="auto">
          <a:xfrm flipH="1" flipV="1">
            <a:off x="5486400" y="3708400"/>
            <a:ext cx="0" cy="3810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35" name="Oval 26"/>
          <p:cNvSpPr>
            <a:spLocks noChangeArrowheads="1"/>
          </p:cNvSpPr>
          <p:nvPr/>
        </p:nvSpPr>
        <p:spPr bwMode="auto">
          <a:xfrm>
            <a:off x="5410200" y="40132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36" name="Line 34"/>
          <p:cNvSpPr>
            <a:spLocks noChangeShapeType="1"/>
          </p:cNvSpPr>
          <p:nvPr/>
        </p:nvSpPr>
        <p:spPr bwMode="auto">
          <a:xfrm>
            <a:off x="2895600" y="3556000"/>
            <a:ext cx="2590800" cy="0"/>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37" name="Line 35"/>
          <p:cNvSpPr>
            <a:spLocks noChangeShapeType="1"/>
          </p:cNvSpPr>
          <p:nvPr/>
        </p:nvSpPr>
        <p:spPr bwMode="auto">
          <a:xfrm flipH="1">
            <a:off x="3276600" y="3708400"/>
            <a:ext cx="24384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38" name="Line 36"/>
          <p:cNvSpPr>
            <a:spLocks noChangeShapeType="1"/>
          </p:cNvSpPr>
          <p:nvPr/>
        </p:nvSpPr>
        <p:spPr bwMode="auto">
          <a:xfrm flipV="1">
            <a:off x="2971800" y="2641600"/>
            <a:ext cx="457200" cy="914400"/>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39" name="Line 37"/>
          <p:cNvSpPr>
            <a:spLocks noChangeShapeType="1"/>
          </p:cNvSpPr>
          <p:nvPr/>
        </p:nvSpPr>
        <p:spPr bwMode="auto">
          <a:xfrm>
            <a:off x="3429000" y="2641600"/>
            <a:ext cx="0" cy="10668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40" name="Line 38"/>
          <p:cNvSpPr>
            <a:spLocks noChangeShapeType="1"/>
          </p:cNvSpPr>
          <p:nvPr/>
        </p:nvSpPr>
        <p:spPr bwMode="auto">
          <a:xfrm>
            <a:off x="3429000" y="2641600"/>
            <a:ext cx="381000" cy="762000"/>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41" name="Line 39"/>
          <p:cNvSpPr>
            <a:spLocks noChangeShapeType="1"/>
          </p:cNvSpPr>
          <p:nvPr/>
        </p:nvSpPr>
        <p:spPr bwMode="auto">
          <a:xfrm>
            <a:off x="5257800" y="2620963"/>
            <a:ext cx="0" cy="1087437"/>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42" name="Line 40"/>
          <p:cNvSpPr>
            <a:spLocks noChangeShapeType="1"/>
          </p:cNvSpPr>
          <p:nvPr/>
        </p:nvSpPr>
        <p:spPr bwMode="auto">
          <a:xfrm>
            <a:off x="5257800" y="2620963"/>
            <a:ext cx="381000" cy="782637"/>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43" name="Line 41"/>
          <p:cNvSpPr>
            <a:spLocks noChangeShapeType="1"/>
          </p:cNvSpPr>
          <p:nvPr/>
        </p:nvSpPr>
        <p:spPr bwMode="auto">
          <a:xfrm flipH="1">
            <a:off x="4876800" y="2544763"/>
            <a:ext cx="381000" cy="1011237"/>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44" name="Oval 42"/>
          <p:cNvSpPr>
            <a:spLocks noChangeArrowheads="1"/>
          </p:cNvSpPr>
          <p:nvPr/>
        </p:nvSpPr>
        <p:spPr bwMode="auto">
          <a:xfrm>
            <a:off x="3352800" y="25654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45" name="Oval 43"/>
          <p:cNvSpPr>
            <a:spLocks noChangeArrowheads="1"/>
          </p:cNvSpPr>
          <p:nvPr/>
        </p:nvSpPr>
        <p:spPr bwMode="auto">
          <a:xfrm>
            <a:off x="5181600" y="2544763"/>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38946" name="Oval 89"/>
          <p:cNvSpPr>
            <a:spLocks noChangeArrowheads="1"/>
          </p:cNvSpPr>
          <p:nvPr/>
        </p:nvSpPr>
        <p:spPr bwMode="auto">
          <a:xfrm>
            <a:off x="2286000" y="3327400"/>
            <a:ext cx="152400" cy="152400"/>
          </a:xfrm>
          <a:prstGeom prst="ellipse">
            <a:avLst/>
          </a:prstGeom>
          <a:solidFill>
            <a:schemeClr val="tx1"/>
          </a:solidFill>
          <a:ln w="9525">
            <a:solidFill>
              <a:schemeClr val="tx1"/>
            </a:solidFill>
            <a:round/>
            <a:headEnd/>
            <a:tailEnd/>
          </a:ln>
        </p:spPr>
        <p:txBody>
          <a:bodyPr wrap="none" lIns="73025" tIns="36512" rIns="73025" bIns="36512"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pic>
        <p:nvPicPr>
          <p:cNvPr id="38947" name="Picture 99"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5896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8" name="Picture 100"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3516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9" name="Picture 101"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9736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0" name="Picture 102"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4496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103"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9721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52" name="Group 3"/>
          <p:cNvGrpSpPr>
            <a:grpSpLocks/>
          </p:cNvGrpSpPr>
          <p:nvPr/>
        </p:nvGrpSpPr>
        <p:grpSpPr bwMode="auto">
          <a:xfrm>
            <a:off x="2276475" y="1422400"/>
            <a:ext cx="636588" cy="1035050"/>
            <a:chOff x="2276475" y="1491641"/>
            <a:chExt cx="637244" cy="1103650"/>
          </a:xfrm>
        </p:grpSpPr>
        <p:pic>
          <p:nvPicPr>
            <p:cNvPr id="3896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4594" y="1491641"/>
              <a:ext cx="619125" cy="82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4" name="Picture 8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1765536"/>
              <a:ext cx="619125" cy="82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53" name="Group 90"/>
          <p:cNvGrpSpPr>
            <a:grpSpLocks/>
          </p:cNvGrpSpPr>
          <p:nvPr/>
        </p:nvGrpSpPr>
        <p:grpSpPr bwMode="auto">
          <a:xfrm>
            <a:off x="5688013" y="1414463"/>
            <a:ext cx="636587" cy="1035050"/>
            <a:chOff x="2276475" y="1491641"/>
            <a:chExt cx="637244" cy="1103650"/>
          </a:xfrm>
        </p:grpSpPr>
        <p:pic>
          <p:nvPicPr>
            <p:cNvPr id="38961" name="Picture 9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4594" y="1491641"/>
              <a:ext cx="619125" cy="82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9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1765536"/>
              <a:ext cx="619125" cy="82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54" name="TextBox 4"/>
          <p:cNvSpPr txBox="1">
            <a:spLocks noChangeArrowheads="1"/>
          </p:cNvSpPr>
          <p:nvPr/>
        </p:nvSpPr>
        <p:spPr bwMode="auto">
          <a:xfrm>
            <a:off x="6392863" y="1414463"/>
            <a:ext cx="908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a:t>(application</a:t>
            </a:r>
          </a:p>
          <a:p>
            <a:pPr eaLnBrk="1" hangingPunct="1"/>
            <a:r>
              <a:rPr lang="en-US" altLang="en-US" sz="1100"/>
              <a:t>servers)</a:t>
            </a:r>
          </a:p>
        </p:txBody>
      </p:sp>
      <p:sp>
        <p:nvSpPr>
          <p:cNvPr id="38955" name="TextBox 94"/>
          <p:cNvSpPr txBox="1">
            <a:spLocks noChangeArrowheads="1"/>
          </p:cNvSpPr>
          <p:nvPr/>
        </p:nvSpPr>
        <p:spPr bwMode="auto">
          <a:xfrm>
            <a:off x="1301750" y="1422400"/>
            <a:ext cx="908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a:t>(application</a:t>
            </a:r>
          </a:p>
          <a:p>
            <a:pPr eaLnBrk="1" hangingPunct="1"/>
            <a:r>
              <a:rPr lang="en-US" altLang="en-US" sz="1100"/>
              <a:t>servers)</a:t>
            </a:r>
          </a:p>
        </p:txBody>
      </p:sp>
      <p:sp>
        <p:nvSpPr>
          <p:cNvPr id="38956" name="Text Box 17"/>
          <p:cNvSpPr txBox="1">
            <a:spLocks noChangeArrowheads="1"/>
          </p:cNvSpPr>
          <p:nvPr/>
        </p:nvSpPr>
        <p:spPr bwMode="auto">
          <a:xfrm>
            <a:off x="2628900" y="5637213"/>
            <a:ext cx="12636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800" b="1"/>
              <a:t>CE Router</a:t>
            </a:r>
          </a:p>
        </p:txBody>
      </p:sp>
      <p:sp>
        <p:nvSpPr>
          <p:cNvPr id="38957" name="Line 18"/>
          <p:cNvSpPr>
            <a:spLocks noChangeShapeType="1"/>
          </p:cNvSpPr>
          <p:nvPr/>
        </p:nvSpPr>
        <p:spPr bwMode="auto">
          <a:xfrm>
            <a:off x="4330700" y="5637213"/>
            <a:ext cx="685800" cy="0"/>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58" name="Line 27"/>
          <p:cNvSpPr>
            <a:spLocks noChangeShapeType="1"/>
          </p:cNvSpPr>
          <p:nvPr/>
        </p:nvSpPr>
        <p:spPr bwMode="auto">
          <a:xfrm>
            <a:off x="4343400" y="5789613"/>
            <a:ext cx="6858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959" name="Line 28"/>
          <p:cNvSpPr>
            <a:spLocks noChangeShapeType="1"/>
          </p:cNvSpPr>
          <p:nvPr/>
        </p:nvSpPr>
        <p:spPr bwMode="auto">
          <a:xfrm>
            <a:off x="4343400" y="5942013"/>
            <a:ext cx="685800" cy="0"/>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38960" name="Picture 46" descr="Rou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4864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54801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marL="344488" indent="-344488" defTabSz="814388"/>
            <a:r>
              <a:rPr lang="en-US" altLang="en-US" smtClean="0"/>
              <a:t>	Industry Service Requirements</a:t>
            </a:r>
          </a:p>
        </p:txBody>
      </p:sp>
      <p:sp>
        <p:nvSpPr>
          <p:cNvPr id="39939" name="Rectangle 3"/>
          <p:cNvSpPr>
            <a:spLocks noGrp="1" noChangeArrowheads="1"/>
          </p:cNvSpPr>
          <p:nvPr>
            <p:ph idx="1"/>
          </p:nvPr>
        </p:nvSpPr>
        <p:spPr/>
        <p:txBody>
          <a:bodyPr/>
          <a:lstStyle/>
          <a:p>
            <a:r>
              <a:rPr lang="en-US" altLang="en-US" sz="2400" smtClean="0"/>
              <a:t>For services are to be adopted in the market:</a:t>
            </a:r>
          </a:p>
          <a:p>
            <a:pPr lvl="1"/>
            <a:r>
              <a:rPr lang="en-US" altLang="en-US" sz="2000" smtClean="0"/>
              <a:t>They require strong service attributes</a:t>
            </a:r>
          </a:p>
          <a:p>
            <a:pPr lvl="1"/>
            <a:r>
              <a:rPr lang="en-US" altLang="en-US" sz="2000" smtClean="0"/>
              <a:t>With meaningful and measurable parameters on which to base the SLA Specification</a:t>
            </a:r>
          </a:p>
        </p:txBody>
      </p:sp>
      <p:pic>
        <p:nvPicPr>
          <p:cNvPr id="39940"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65538"/>
            <a:ext cx="74676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0597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marL="344488" indent="-344488" defTabSz="814388"/>
            <a:r>
              <a:rPr lang="en-US" altLang="en-US" smtClean="0"/>
              <a:t>	The Best Of All Worlds</a:t>
            </a:r>
          </a:p>
        </p:txBody>
      </p:sp>
      <p:sp>
        <p:nvSpPr>
          <p:cNvPr id="40963" name="Rectangle 3"/>
          <p:cNvSpPr>
            <a:spLocks noGrp="1" noChangeArrowheads="1"/>
          </p:cNvSpPr>
          <p:nvPr>
            <p:ph idx="1"/>
          </p:nvPr>
        </p:nvSpPr>
        <p:spPr/>
        <p:txBody>
          <a:bodyPr/>
          <a:lstStyle/>
          <a:p>
            <a:r>
              <a:rPr lang="en-US" altLang="en-US" sz="2400" smtClean="0"/>
              <a:t>Offer a mix of SLA “ensured” and non SLA traffic </a:t>
            </a:r>
          </a:p>
          <a:p>
            <a:pPr lvl="1"/>
            <a:r>
              <a:rPr lang="en-US" altLang="en-US" smtClean="0"/>
              <a:t>Over the same “shared” MEN access/backbone links.</a:t>
            </a:r>
          </a:p>
          <a:p>
            <a:pPr lvl="1"/>
            <a:r>
              <a:rPr lang="en-US" altLang="en-US" smtClean="0"/>
              <a:t>Allow certain traffic be delivered with strict SLAs (Service Level Agreements),</a:t>
            </a:r>
          </a:p>
          <a:p>
            <a:pPr lvl="1"/>
            <a:r>
              <a:rPr lang="en-US" altLang="en-US" smtClean="0"/>
              <a:t>Allow other traffic to be delivered best efforts.</a:t>
            </a:r>
          </a:p>
          <a:p>
            <a:r>
              <a:rPr lang="en-US" altLang="en-US" sz="2400" smtClean="0"/>
              <a:t>Critical SLA Service Attributes</a:t>
            </a:r>
          </a:p>
          <a:p>
            <a:pPr lvl="1"/>
            <a:r>
              <a:rPr lang="en-US" altLang="en-US" smtClean="0"/>
              <a:t>Bandwidth Profile</a:t>
            </a:r>
          </a:p>
          <a:p>
            <a:pPr lvl="1"/>
            <a:r>
              <a:rPr lang="en-US" altLang="en-US" smtClean="0"/>
              <a:t>Service Performance</a:t>
            </a:r>
          </a:p>
          <a:p>
            <a:r>
              <a:rPr lang="en-US" altLang="en-US" sz="2400" smtClean="0"/>
              <a:t>Allows bandwidth to exceed commitments</a:t>
            </a:r>
          </a:p>
          <a:p>
            <a:pPr lvl="1"/>
            <a:r>
              <a:rPr lang="en-US" altLang="en-US" smtClean="0"/>
              <a:t>But does not apply SLA conformance measures to that traffic</a:t>
            </a:r>
          </a:p>
        </p:txBody>
      </p:sp>
    </p:spTree>
    <p:extLst>
      <p:ext uri="{BB962C8B-B14F-4D97-AF65-F5344CB8AC3E}">
        <p14:creationId xmlns:p14="http://schemas.microsoft.com/office/powerpoint/2010/main" val="1400375244"/>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344488" indent="-344488" defTabSz="814388"/>
            <a:r>
              <a:rPr lang="en-US" altLang="en-US" smtClean="0"/>
              <a:t>	How to Classify the Traffic</a:t>
            </a:r>
          </a:p>
        </p:txBody>
      </p:sp>
      <p:sp>
        <p:nvSpPr>
          <p:cNvPr id="46083" name="Rectangle 3"/>
          <p:cNvSpPr>
            <a:spLocks noGrp="1" noChangeArrowheads="1"/>
          </p:cNvSpPr>
          <p:nvPr>
            <p:ph idx="1"/>
          </p:nvPr>
        </p:nvSpPr>
        <p:spPr/>
        <p:txBody>
          <a:bodyPr/>
          <a:lstStyle/>
          <a:p>
            <a:pPr>
              <a:defRPr/>
            </a:pPr>
            <a:r>
              <a:rPr lang="en-US" sz="2400" dirty="0" smtClean="0"/>
              <a:t>Apply Bandwidth Profiles (MEF 10.2)</a:t>
            </a:r>
          </a:p>
          <a:p>
            <a:pPr marL="457200" lvl="1" indent="0">
              <a:buFontTx/>
              <a:buNone/>
              <a:defRPr/>
            </a:pPr>
            <a:r>
              <a:rPr lang="en-US" sz="2000" dirty="0" smtClean="0"/>
              <a:t>The Bandwidth Profile is the set of traffic parameters that define the maximum limits of the customer’s traffic</a:t>
            </a:r>
          </a:p>
          <a:p>
            <a:pPr lvl="1">
              <a:defRPr/>
            </a:pPr>
            <a:r>
              <a:rPr lang="en-US" sz="2000" dirty="0" smtClean="0"/>
              <a:t>An Ingress Bandwidth Profile limits traffic transmitted into the network, </a:t>
            </a:r>
          </a:p>
          <a:p>
            <a:pPr lvl="2">
              <a:defRPr/>
            </a:pPr>
            <a:r>
              <a:rPr lang="en-US" sz="1800" dirty="0" smtClean="0"/>
              <a:t>Each Service Frame is checked for compliance against the profile</a:t>
            </a:r>
          </a:p>
          <a:p>
            <a:pPr lvl="2">
              <a:defRPr/>
            </a:pPr>
            <a:r>
              <a:rPr lang="en-US" sz="1800" dirty="0" smtClean="0"/>
              <a:t>Separately definable for each UNI (MEF 10.2)</a:t>
            </a:r>
          </a:p>
          <a:p>
            <a:pPr lvl="2">
              <a:defRPr/>
            </a:pPr>
            <a:r>
              <a:rPr lang="en-US" sz="1800" dirty="0" smtClean="0"/>
              <a:t>Service frames that meet the profile are forwarded</a:t>
            </a:r>
          </a:p>
          <a:p>
            <a:pPr lvl="2">
              <a:defRPr/>
            </a:pPr>
            <a:r>
              <a:rPr lang="en-US" sz="1800" dirty="0" smtClean="0"/>
              <a:t>Service frames that do not meet the profile are dropped at the interface</a:t>
            </a:r>
          </a:p>
          <a:p>
            <a:pPr lvl="1">
              <a:defRPr/>
            </a:pPr>
            <a:r>
              <a:rPr lang="en-US" sz="2000" dirty="0"/>
              <a:t>A</a:t>
            </a:r>
            <a:r>
              <a:rPr lang="en-US" sz="2000" dirty="0" smtClean="0"/>
              <a:t>n Egress Bandwidth Profile </a:t>
            </a:r>
          </a:p>
          <a:p>
            <a:pPr lvl="2">
              <a:defRPr/>
            </a:pPr>
            <a:r>
              <a:rPr lang="en-US" sz="1800" dirty="0" smtClean="0"/>
              <a:t>Could </a:t>
            </a:r>
            <a:r>
              <a:rPr lang="en-US" sz="1800" dirty="0"/>
              <a:t>be applied anywhere in the </a:t>
            </a:r>
            <a:r>
              <a:rPr lang="en-US" sz="1800" dirty="0" smtClean="0"/>
              <a:t>network to </a:t>
            </a:r>
            <a:r>
              <a:rPr lang="en-US" sz="1800" dirty="0"/>
              <a:t>control the focused overload problem of multiple UNIs sending to an egress UNI </a:t>
            </a:r>
            <a:r>
              <a:rPr lang="en-US" sz="1800" dirty="0" smtClean="0"/>
              <a:t>simultaneously </a:t>
            </a:r>
          </a:p>
        </p:txBody>
      </p:sp>
    </p:spTree>
    <p:extLst>
      <p:ext uri="{BB962C8B-B14F-4D97-AF65-F5344CB8AC3E}">
        <p14:creationId xmlns:p14="http://schemas.microsoft.com/office/powerpoint/2010/main" val="195308206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725" y="2133600"/>
            <a:ext cx="822325"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1" name="Rectangle 2"/>
          <p:cNvSpPr>
            <a:spLocks noGrp="1" noChangeArrowheads="1"/>
          </p:cNvSpPr>
          <p:nvPr>
            <p:ph type="title"/>
          </p:nvPr>
        </p:nvSpPr>
        <p:spPr/>
        <p:txBody>
          <a:bodyPr/>
          <a:lstStyle/>
          <a:p>
            <a:pPr marL="344488" indent="-344488" defTabSz="814388"/>
            <a:r>
              <a:rPr lang="en-US" altLang="en-US" smtClean="0"/>
              <a:t>	Coloring Classified Traffic</a:t>
            </a:r>
          </a:p>
        </p:txBody>
      </p:sp>
      <p:sp>
        <p:nvSpPr>
          <p:cNvPr id="43012" name="Rectangle 3"/>
          <p:cNvSpPr>
            <a:spLocks noGrp="1" noChangeArrowheads="1"/>
          </p:cNvSpPr>
          <p:nvPr>
            <p:ph idx="1"/>
          </p:nvPr>
        </p:nvSpPr>
        <p:spPr/>
        <p:txBody>
          <a:bodyPr/>
          <a:lstStyle/>
          <a:p>
            <a:r>
              <a:rPr lang="en-US" altLang="en-US" sz="2400" dirty="0" smtClean="0"/>
              <a:t>MEF 10.2 specifies three levels of Bandwidth Profile compliance for each individual Service Frame</a:t>
            </a:r>
          </a:p>
          <a:p>
            <a:pPr lvl="1"/>
            <a:r>
              <a:rPr lang="en-US" altLang="en-US" sz="2000" b="1" dirty="0" smtClean="0">
                <a:solidFill>
                  <a:srgbClr val="00B050"/>
                </a:solidFill>
              </a:rPr>
              <a:t>Green</a:t>
            </a:r>
            <a:r>
              <a:rPr lang="en-US" altLang="en-US" sz="2000" dirty="0" smtClean="0"/>
              <a:t>: Service Frame subject to SLA performance guarantees</a:t>
            </a:r>
          </a:p>
          <a:p>
            <a:pPr lvl="1"/>
            <a:r>
              <a:rPr lang="en-US" altLang="en-US" sz="2000" b="1" dirty="0" smtClean="0">
                <a:solidFill>
                  <a:srgbClr val="FFFF00"/>
                </a:solidFill>
              </a:rPr>
              <a:t>Yellow</a:t>
            </a:r>
            <a:r>
              <a:rPr lang="en-US" altLang="en-US" sz="2000" dirty="0" smtClean="0"/>
              <a:t>: Service Frame not subject to SLA performance guarantees, but will be forwarded on a “best effort” basis. They have lower priority and are discard-eligible in the event of network congestion.</a:t>
            </a:r>
          </a:p>
          <a:p>
            <a:pPr lvl="1"/>
            <a:r>
              <a:rPr lang="en-US" altLang="en-US" sz="2000" b="1" dirty="0" smtClean="0">
                <a:solidFill>
                  <a:srgbClr val="FF0000"/>
                </a:solidFill>
              </a:rPr>
              <a:t>Red</a:t>
            </a:r>
            <a:r>
              <a:rPr lang="en-US" altLang="en-US" sz="2000" dirty="0" smtClean="0"/>
              <a:t>: Service Frame discarded at the UNI by the traffic </a:t>
            </a:r>
            <a:r>
              <a:rPr lang="en-US" altLang="en-US" sz="2000" dirty="0" err="1" smtClean="0"/>
              <a:t>policer</a:t>
            </a:r>
            <a:endParaRPr lang="en-US" altLang="en-US" sz="2000" dirty="0" smtClean="0"/>
          </a:p>
        </p:txBody>
      </p:sp>
    </p:spTree>
    <p:extLst>
      <p:ext uri="{BB962C8B-B14F-4D97-AF65-F5344CB8AC3E}">
        <p14:creationId xmlns:p14="http://schemas.microsoft.com/office/powerpoint/2010/main" val="26721153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685800"/>
          </a:xfrm>
        </p:spPr>
        <p:txBody>
          <a:bodyPr>
            <a:normAutofit fontScale="90000"/>
          </a:bodyPr>
          <a:lstStyle/>
          <a:p>
            <a:pPr marL="350838" indent="-350838" eaLnBrk="1" hangingPunct="1"/>
            <a:r>
              <a:rPr lang="en-US" altLang="en-US" dirty="0" smtClean="0"/>
              <a:t>	</a:t>
            </a:r>
            <a:r>
              <a:rPr lang="en-US" altLang="en-US" dirty="0" smtClean="0"/>
              <a:t>Topics</a:t>
            </a:r>
            <a:endParaRPr lang="en-US" altLang="en-US" dirty="0" smtClean="0"/>
          </a:p>
        </p:txBody>
      </p:sp>
      <p:sp>
        <p:nvSpPr>
          <p:cNvPr id="8195" name="Content Placeholder 2"/>
          <p:cNvSpPr>
            <a:spLocks noGrp="1"/>
          </p:cNvSpPr>
          <p:nvPr>
            <p:ph idx="1"/>
          </p:nvPr>
        </p:nvSpPr>
        <p:spPr/>
        <p:txBody>
          <a:bodyPr/>
          <a:lstStyle/>
          <a:p>
            <a:r>
              <a:rPr lang="en-US" altLang="en-US" sz="2400" dirty="0" smtClean="0"/>
              <a:t>Approved MEF  </a:t>
            </a:r>
            <a:r>
              <a:rPr lang="en-US" altLang="en-US" sz="2400" dirty="0" smtClean="0"/>
              <a:t>Specifications</a:t>
            </a:r>
          </a:p>
          <a:p>
            <a:r>
              <a:rPr lang="en-US" altLang="en-US" sz="2400" dirty="0" smtClean="0"/>
              <a:t>Quick guide to difference between 10.3 and previous version</a:t>
            </a:r>
            <a:endParaRPr lang="en-US" altLang="en-US" sz="2400" dirty="0" smtClean="0"/>
          </a:p>
          <a:p>
            <a:r>
              <a:rPr lang="en-US" altLang="en-US" sz="2400" dirty="0" smtClean="0"/>
              <a:t>This Presentation</a:t>
            </a:r>
          </a:p>
          <a:p>
            <a:r>
              <a:rPr lang="en-US" altLang="en-US" sz="2400" dirty="0" smtClean="0"/>
              <a:t>About these Specification</a:t>
            </a:r>
          </a:p>
          <a:p>
            <a:r>
              <a:rPr lang="en-US" altLang="en-US" sz="2400" dirty="0" smtClean="0"/>
              <a:t>Terminology, Concepts </a:t>
            </a:r>
          </a:p>
          <a:p>
            <a:r>
              <a:rPr lang="en-US" altLang="en-US" sz="2400" dirty="0" smtClean="0"/>
              <a:t>Section Review</a:t>
            </a:r>
          </a:p>
          <a:p>
            <a:pPr lvl="1"/>
            <a:r>
              <a:rPr lang="en-US" altLang="en-US" sz="2000" dirty="0" smtClean="0"/>
              <a:t>Major topics</a:t>
            </a:r>
          </a:p>
          <a:p>
            <a:pPr lvl="2"/>
            <a:r>
              <a:rPr lang="en-US" altLang="en-US" sz="2000" dirty="0" smtClean="0"/>
              <a:t>Minor topics</a:t>
            </a:r>
          </a:p>
          <a:p>
            <a:r>
              <a:rPr lang="en-US" altLang="en-US" sz="2400" dirty="0" smtClean="0"/>
              <a:t>Examples/Use Cases</a:t>
            </a:r>
          </a:p>
          <a:p>
            <a:r>
              <a:rPr lang="en-US" altLang="en-US" sz="2400" dirty="0" smtClean="0"/>
              <a:t>Summary  </a:t>
            </a:r>
          </a:p>
          <a:p>
            <a:pPr eaLnBrk="1" hangingPunct="1"/>
            <a:endParaRPr lang="en-US" altLang="en-US" sz="2400" dirty="0" smtClean="0"/>
          </a:p>
          <a:p>
            <a:pPr eaLnBrk="1" hangingPunct="1">
              <a:buFontTx/>
              <a:buNone/>
            </a:pPr>
            <a:endParaRPr lang="en-US" altLang="en-US" sz="2400" dirty="0" smtClean="0"/>
          </a:p>
        </p:txBody>
      </p:sp>
    </p:spTree>
    <p:extLst>
      <p:ext uri="{BB962C8B-B14F-4D97-AF65-F5344CB8AC3E}">
        <p14:creationId xmlns:p14="http://schemas.microsoft.com/office/powerpoint/2010/main" val="102470923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marL="344488" indent="-344488"/>
            <a:r>
              <a:rPr lang="en-US" altLang="en-US" smtClean="0"/>
              <a:t>	Bandwidth Profile Parameters</a:t>
            </a:r>
          </a:p>
        </p:txBody>
      </p:sp>
      <p:sp>
        <p:nvSpPr>
          <p:cNvPr id="1061891" name="Rectangle 3"/>
          <p:cNvSpPr>
            <a:spLocks noGrp="1" noChangeArrowheads="1"/>
          </p:cNvSpPr>
          <p:nvPr>
            <p:ph idx="1"/>
          </p:nvPr>
        </p:nvSpPr>
        <p:spPr/>
        <p:txBody>
          <a:bodyPr/>
          <a:lstStyle/>
          <a:p>
            <a:r>
              <a:rPr lang="en-US" altLang="en-US" sz="1800" b="0" smtClean="0"/>
              <a:t>Customers are allowed a combination of rate and burst</a:t>
            </a:r>
          </a:p>
          <a:p>
            <a:r>
              <a:rPr lang="en-US" altLang="en-US" sz="1800" b="0" smtClean="0"/>
              <a:t>Green frames conform to the Committed Information Rate (CIR) and Committed Burst Size (CBS) limits</a:t>
            </a:r>
          </a:p>
          <a:p>
            <a:r>
              <a:rPr lang="en-US" altLang="en-US" sz="1800" b="0" smtClean="0"/>
              <a:t>Yellow frames conform to the Excess Information Rate (EIR) and Excess Burst Size (EBS) limits</a:t>
            </a:r>
          </a:p>
          <a:p>
            <a:r>
              <a:rPr lang="en-US" altLang="en-US" sz="1800" b="0" smtClean="0"/>
              <a:t>In Color Mode (CM) unaware service, the service provider will mark the frames green or yellow solely according to each frame’s arrival time</a:t>
            </a:r>
          </a:p>
          <a:p>
            <a:r>
              <a:rPr lang="en-US" altLang="en-US" sz="1800" b="0" smtClean="0"/>
              <a:t>Customers may have the option of marking their frames green or yellow themselves (Color Mode aware) to better allow them to utilize their CIR/CBS/EIR/EBS bandwidth profile</a:t>
            </a:r>
          </a:p>
          <a:p>
            <a:r>
              <a:rPr lang="en-US" altLang="en-US" sz="1800" b="0" smtClean="0"/>
              <a:t>In Color Mode aware service there may be an optional Coupling Flag (CF) that can be enabled to allow customers to better utilize unused tokens from the committed token bucket (unused CIR/CBS capacity)</a:t>
            </a:r>
          </a:p>
          <a:p>
            <a:r>
              <a:rPr lang="en-US" altLang="en-US" sz="1800" b="0" smtClean="0"/>
              <a:t>The total set of Bandwidth Profile Parameters is CIR/CBS/EIR/EBS/CM/CF</a:t>
            </a:r>
          </a:p>
        </p:txBody>
      </p:sp>
    </p:spTree>
    <p:extLst>
      <p:ext uri="{BB962C8B-B14F-4D97-AF65-F5344CB8AC3E}">
        <p14:creationId xmlns:p14="http://schemas.microsoft.com/office/powerpoint/2010/main" val="2076271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animEffect transition="in" filter="dissolve">
                                      <p:cBhvr>
                                        <p:cTn id="7" dur="500"/>
                                        <p:tgtEl>
                                          <p:spTgt spid="1061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1891">
                                            <p:txEl>
                                              <p:pRg st="1" end="1"/>
                                            </p:txEl>
                                          </p:spTgt>
                                        </p:tgtEl>
                                        <p:attrNameLst>
                                          <p:attrName>style.visibility</p:attrName>
                                        </p:attrNameLst>
                                      </p:cBhvr>
                                      <p:to>
                                        <p:strVal val="visible"/>
                                      </p:to>
                                    </p:set>
                                    <p:animEffect transition="in" filter="dissolve">
                                      <p:cBhvr>
                                        <p:cTn id="12" dur="500"/>
                                        <p:tgtEl>
                                          <p:spTgt spid="1061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1891">
                                            <p:txEl>
                                              <p:pRg st="2" end="2"/>
                                            </p:txEl>
                                          </p:spTgt>
                                        </p:tgtEl>
                                        <p:attrNameLst>
                                          <p:attrName>style.visibility</p:attrName>
                                        </p:attrNameLst>
                                      </p:cBhvr>
                                      <p:to>
                                        <p:strVal val="visible"/>
                                      </p:to>
                                    </p:set>
                                    <p:animEffect transition="in" filter="dissolve">
                                      <p:cBhvr>
                                        <p:cTn id="17" dur="500"/>
                                        <p:tgtEl>
                                          <p:spTgt spid="1061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1891">
                                            <p:txEl>
                                              <p:pRg st="3" end="3"/>
                                            </p:txEl>
                                          </p:spTgt>
                                        </p:tgtEl>
                                        <p:attrNameLst>
                                          <p:attrName>style.visibility</p:attrName>
                                        </p:attrNameLst>
                                      </p:cBhvr>
                                      <p:to>
                                        <p:strVal val="visible"/>
                                      </p:to>
                                    </p:set>
                                    <p:animEffect transition="in" filter="dissolve">
                                      <p:cBhvr>
                                        <p:cTn id="22" dur="500"/>
                                        <p:tgtEl>
                                          <p:spTgt spid="1061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1891">
                                            <p:txEl>
                                              <p:pRg st="4" end="4"/>
                                            </p:txEl>
                                          </p:spTgt>
                                        </p:tgtEl>
                                        <p:attrNameLst>
                                          <p:attrName>style.visibility</p:attrName>
                                        </p:attrNameLst>
                                      </p:cBhvr>
                                      <p:to>
                                        <p:strVal val="visible"/>
                                      </p:to>
                                    </p:set>
                                    <p:animEffect transition="in" filter="dissolve">
                                      <p:cBhvr>
                                        <p:cTn id="27" dur="500"/>
                                        <p:tgtEl>
                                          <p:spTgt spid="1061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61891">
                                            <p:txEl>
                                              <p:pRg st="5" end="5"/>
                                            </p:txEl>
                                          </p:spTgt>
                                        </p:tgtEl>
                                        <p:attrNameLst>
                                          <p:attrName>style.visibility</p:attrName>
                                        </p:attrNameLst>
                                      </p:cBhvr>
                                      <p:to>
                                        <p:strVal val="visible"/>
                                      </p:to>
                                    </p:set>
                                    <p:animEffect transition="in" filter="dissolve">
                                      <p:cBhvr>
                                        <p:cTn id="32" dur="500"/>
                                        <p:tgtEl>
                                          <p:spTgt spid="1061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61891">
                                            <p:txEl>
                                              <p:pRg st="6" end="6"/>
                                            </p:txEl>
                                          </p:spTgt>
                                        </p:tgtEl>
                                        <p:attrNameLst>
                                          <p:attrName>style.visibility</p:attrName>
                                        </p:attrNameLst>
                                      </p:cBhvr>
                                      <p:to>
                                        <p:strVal val="visible"/>
                                      </p:to>
                                    </p:set>
                                    <p:animEffect transition="in" filter="dissolve">
                                      <p:cBhvr>
                                        <p:cTn id="37" dur="500"/>
                                        <p:tgtEl>
                                          <p:spTgt spid="1061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764704"/>
          </a:xfrm>
        </p:spPr>
        <p:txBody>
          <a:bodyPr>
            <a:noAutofit/>
          </a:bodyPr>
          <a:lstStyle/>
          <a:p>
            <a:pPr lvl="0"/>
            <a:r>
              <a:rPr lang="en-US" sz="2400" dirty="0"/>
              <a:t>Bandwidth Profile Defined by Token Bucket Algorithm </a:t>
            </a:r>
            <a:r>
              <a:rPr lang="en-US" sz="2000" dirty="0"/>
              <a:t>(2 rates, 3 colors)</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115" y="1238720"/>
            <a:ext cx="505419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321879" y="2594155"/>
            <a:ext cx="3718855" cy="3840922"/>
          </a:xfrm>
          <a:prstGeom prst="rect">
            <a:avLst/>
          </a:prstGeom>
          <a:noFill/>
          <a:ln w="9525">
            <a:noFill/>
            <a:miter lim="800000"/>
            <a:headEnd/>
            <a:tailEnd/>
          </a:ln>
        </p:spPr>
        <p:txBody>
          <a:bodyPr wrap="square" lIns="73025" tIns="36512" rIns="73025" bIns="36512">
            <a:spAutoFit/>
          </a:bodyPr>
          <a:lstStyle/>
          <a:p>
            <a:pPr>
              <a:spcBef>
                <a:spcPct val="10000"/>
              </a:spcBef>
            </a:pPr>
            <a:r>
              <a:rPr lang="en-US" b="1" u="sng" dirty="0"/>
              <a:t>Color Blind Algorithm:</a:t>
            </a:r>
          </a:p>
          <a:p>
            <a:pPr>
              <a:spcBef>
                <a:spcPct val="10000"/>
              </a:spcBef>
            </a:pPr>
            <a:r>
              <a:rPr lang="en-US" b="1" dirty="0"/>
              <a:t>If (Service Frame length is less than C-Bucket tokens)	</a:t>
            </a:r>
            <a:br>
              <a:rPr lang="en-US" b="1" dirty="0"/>
            </a:br>
            <a:r>
              <a:rPr lang="en-US" b="1" dirty="0"/>
              <a:t>       {declare green; remove tokens from C-Bucket}</a:t>
            </a:r>
          </a:p>
          <a:p>
            <a:pPr>
              <a:spcBef>
                <a:spcPct val="10000"/>
              </a:spcBef>
            </a:pPr>
            <a:r>
              <a:rPr lang="en-US" b="1" dirty="0"/>
              <a:t>else if (Service Frame length is less than E-Bucket tokens)</a:t>
            </a:r>
          </a:p>
          <a:p>
            <a:pPr>
              <a:spcBef>
                <a:spcPct val="10000"/>
              </a:spcBef>
            </a:pPr>
            <a:r>
              <a:rPr lang="en-US" b="1" dirty="0"/>
              <a:t>	{declare yellow; remove tokens from E-Bucket}</a:t>
            </a:r>
          </a:p>
          <a:p>
            <a:pPr>
              <a:spcBef>
                <a:spcPct val="10000"/>
              </a:spcBef>
            </a:pPr>
            <a:r>
              <a:rPr lang="en-US" b="1" dirty="0"/>
              <a:t>else declare </a:t>
            </a:r>
            <a:r>
              <a:rPr lang="en-US" b="1" dirty="0" smtClean="0"/>
              <a:t>red</a:t>
            </a:r>
          </a:p>
          <a:p>
            <a:pPr>
              <a:spcBef>
                <a:spcPct val="10000"/>
              </a:spcBef>
            </a:pPr>
            <a:endParaRPr lang="en-US" b="1" dirty="0"/>
          </a:p>
          <a:p>
            <a:pPr>
              <a:spcBef>
                <a:spcPct val="10000"/>
              </a:spcBef>
            </a:pPr>
            <a:r>
              <a:rPr lang="en-US" b="1" dirty="0" smtClean="0">
                <a:solidFill>
                  <a:srgbClr val="002060"/>
                </a:solidFill>
              </a:rPr>
              <a:t>(Important – see MEF  41 Generic Token Bucked Algorithm)</a:t>
            </a:r>
            <a:endParaRPr lang="en-US" b="1" dirty="0">
              <a:solidFill>
                <a:srgbClr val="002060"/>
              </a:solidFill>
            </a:endParaRPr>
          </a:p>
        </p:txBody>
      </p:sp>
    </p:spTree>
    <p:extLst>
      <p:ext uri="{BB962C8B-B14F-4D97-AF65-F5344CB8AC3E}">
        <p14:creationId xmlns:p14="http://schemas.microsoft.com/office/powerpoint/2010/main" val="377344288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344488" indent="-344488" defTabSz="814388"/>
            <a:r>
              <a:rPr lang="en-US" altLang="en-US" smtClean="0"/>
              <a:t>	CBS vs. EBS</a:t>
            </a:r>
          </a:p>
        </p:txBody>
      </p:sp>
      <p:sp>
        <p:nvSpPr>
          <p:cNvPr id="46083" name="Rectangle 3"/>
          <p:cNvSpPr>
            <a:spLocks noGrp="1" noChangeArrowheads="1"/>
          </p:cNvSpPr>
          <p:nvPr>
            <p:ph idx="1"/>
          </p:nvPr>
        </p:nvSpPr>
        <p:spPr/>
        <p:txBody>
          <a:bodyPr/>
          <a:lstStyle/>
          <a:p>
            <a:r>
              <a:rPr lang="en-US" altLang="en-US" sz="2400" smtClean="0"/>
              <a:t>Burst size in Bytes per second allowed</a:t>
            </a:r>
          </a:p>
          <a:p>
            <a:pPr lvl="1"/>
            <a:r>
              <a:rPr lang="en-US" altLang="en-US" sz="2000" smtClean="0"/>
              <a:t>CBS marked Green, EBS is Yellow, </a:t>
            </a:r>
          </a:p>
          <a:p>
            <a:pPr lvl="1"/>
            <a:r>
              <a:rPr lang="en-US" altLang="en-US" sz="2000" smtClean="0"/>
              <a:t>Bursts beyond EBS limit is discarded</a:t>
            </a:r>
          </a:p>
        </p:txBody>
      </p:sp>
      <p:sp>
        <p:nvSpPr>
          <p:cNvPr id="46084" name="Line 4"/>
          <p:cNvSpPr>
            <a:spLocks noChangeShapeType="1"/>
          </p:cNvSpPr>
          <p:nvPr/>
        </p:nvSpPr>
        <p:spPr bwMode="auto">
          <a:xfrm>
            <a:off x="1851025" y="2960688"/>
            <a:ext cx="0" cy="2573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 name="Line 5"/>
          <p:cNvSpPr>
            <a:spLocks noChangeShapeType="1"/>
          </p:cNvSpPr>
          <p:nvPr/>
        </p:nvSpPr>
        <p:spPr bwMode="auto">
          <a:xfrm>
            <a:off x="1863725" y="5537200"/>
            <a:ext cx="5276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6" name="Text Box 6"/>
          <p:cNvSpPr txBox="1">
            <a:spLocks noChangeArrowheads="1"/>
          </p:cNvSpPr>
          <p:nvPr/>
        </p:nvSpPr>
        <p:spPr bwMode="auto">
          <a:xfrm>
            <a:off x="822325" y="2498725"/>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400"/>
              <a:t>Bytes/Second</a:t>
            </a:r>
          </a:p>
        </p:txBody>
      </p:sp>
      <p:sp>
        <p:nvSpPr>
          <p:cNvPr id="46087" name="Text Box 7"/>
          <p:cNvSpPr txBox="1">
            <a:spLocks noChangeArrowheads="1"/>
          </p:cNvSpPr>
          <p:nvPr/>
        </p:nvSpPr>
        <p:spPr bwMode="auto">
          <a:xfrm>
            <a:off x="7291388" y="5349875"/>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400"/>
              <a:t>Time</a:t>
            </a:r>
          </a:p>
        </p:txBody>
      </p:sp>
      <p:sp>
        <p:nvSpPr>
          <p:cNvPr id="46088" name="Line 8"/>
          <p:cNvSpPr>
            <a:spLocks noChangeShapeType="1"/>
          </p:cNvSpPr>
          <p:nvPr/>
        </p:nvSpPr>
        <p:spPr bwMode="auto">
          <a:xfrm flipH="1">
            <a:off x="2895600" y="3016250"/>
            <a:ext cx="4179888"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89" name="Text Box 9"/>
          <p:cNvSpPr txBox="1">
            <a:spLocks noChangeArrowheads="1"/>
          </p:cNvSpPr>
          <p:nvPr/>
        </p:nvSpPr>
        <p:spPr bwMode="auto">
          <a:xfrm>
            <a:off x="4397375" y="2681288"/>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a:t>Data flow</a:t>
            </a:r>
          </a:p>
        </p:txBody>
      </p:sp>
      <p:sp>
        <p:nvSpPr>
          <p:cNvPr id="46090" name="Line 10"/>
          <p:cNvSpPr>
            <a:spLocks noChangeShapeType="1"/>
          </p:cNvSpPr>
          <p:nvPr/>
        </p:nvSpPr>
        <p:spPr bwMode="auto">
          <a:xfrm>
            <a:off x="2268538" y="4006850"/>
            <a:ext cx="4689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Text Box 11"/>
          <p:cNvSpPr txBox="1">
            <a:spLocks noChangeArrowheads="1"/>
          </p:cNvSpPr>
          <p:nvPr/>
        </p:nvSpPr>
        <p:spPr bwMode="auto">
          <a:xfrm>
            <a:off x="1981200" y="3657600"/>
            <a:ext cx="1617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Burst Threshold</a:t>
            </a:r>
          </a:p>
        </p:txBody>
      </p:sp>
      <p:sp>
        <p:nvSpPr>
          <p:cNvPr id="46092" name="Line 12"/>
          <p:cNvSpPr>
            <a:spLocks noChangeShapeType="1"/>
          </p:cNvSpPr>
          <p:nvPr/>
        </p:nvSpPr>
        <p:spPr bwMode="auto">
          <a:xfrm>
            <a:off x="2216150" y="4830763"/>
            <a:ext cx="1293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13"/>
          <p:cNvSpPr>
            <a:spLocks noChangeShapeType="1"/>
          </p:cNvSpPr>
          <p:nvPr/>
        </p:nvSpPr>
        <p:spPr bwMode="auto">
          <a:xfrm flipV="1">
            <a:off x="3509963" y="4059238"/>
            <a:ext cx="0" cy="758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14"/>
          <p:cNvSpPr>
            <a:spLocks noChangeShapeType="1"/>
          </p:cNvSpPr>
          <p:nvPr/>
        </p:nvSpPr>
        <p:spPr bwMode="auto">
          <a:xfrm>
            <a:off x="3522663" y="4048125"/>
            <a:ext cx="69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Line 15"/>
          <p:cNvSpPr>
            <a:spLocks noChangeShapeType="1"/>
          </p:cNvSpPr>
          <p:nvPr/>
        </p:nvSpPr>
        <p:spPr bwMode="auto">
          <a:xfrm>
            <a:off x="4214813" y="4060825"/>
            <a:ext cx="0" cy="496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6" name="Line 16"/>
          <p:cNvSpPr>
            <a:spLocks noChangeShapeType="1"/>
          </p:cNvSpPr>
          <p:nvPr/>
        </p:nvSpPr>
        <p:spPr bwMode="auto">
          <a:xfrm>
            <a:off x="4202113" y="4557713"/>
            <a:ext cx="44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17"/>
          <p:cNvSpPr>
            <a:spLocks noChangeShapeType="1"/>
          </p:cNvSpPr>
          <p:nvPr/>
        </p:nvSpPr>
        <p:spPr bwMode="auto">
          <a:xfrm>
            <a:off x="4646613" y="4570413"/>
            <a:ext cx="0" cy="757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Line 18"/>
          <p:cNvSpPr>
            <a:spLocks noChangeShapeType="1"/>
          </p:cNvSpPr>
          <p:nvPr/>
        </p:nvSpPr>
        <p:spPr bwMode="auto">
          <a:xfrm>
            <a:off x="4646613" y="5340350"/>
            <a:ext cx="534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9" name="Line 19"/>
          <p:cNvSpPr>
            <a:spLocks noChangeShapeType="1"/>
          </p:cNvSpPr>
          <p:nvPr/>
        </p:nvSpPr>
        <p:spPr bwMode="auto">
          <a:xfrm flipV="1">
            <a:off x="5181600" y="3486150"/>
            <a:ext cx="0" cy="184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0" name="Line 20"/>
          <p:cNvSpPr>
            <a:spLocks noChangeShapeType="1"/>
          </p:cNvSpPr>
          <p:nvPr/>
        </p:nvSpPr>
        <p:spPr bwMode="auto">
          <a:xfrm>
            <a:off x="6710363" y="3498850"/>
            <a:ext cx="0" cy="78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1" name="Line 21"/>
          <p:cNvSpPr>
            <a:spLocks noChangeShapeType="1"/>
          </p:cNvSpPr>
          <p:nvPr/>
        </p:nvSpPr>
        <p:spPr bwMode="auto">
          <a:xfrm>
            <a:off x="6710363" y="429577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2" name="Rectangle 22"/>
          <p:cNvSpPr>
            <a:spLocks noChangeArrowheads="1"/>
          </p:cNvSpPr>
          <p:nvPr/>
        </p:nvSpPr>
        <p:spPr bwMode="auto">
          <a:xfrm>
            <a:off x="6043613" y="3484563"/>
            <a:ext cx="454025" cy="531812"/>
          </a:xfrm>
          <a:prstGeom prst="rect">
            <a:avLst/>
          </a:prstGeom>
          <a:solidFill>
            <a:srgbClr val="FFFF00"/>
          </a:solidFill>
          <a:ln w="9525">
            <a:solidFill>
              <a:schemeClr val="tx1"/>
            </a:solidFill>
            <a:miter lim="800000"/>
            <a:headEnd/>
            <a:tailEnd/>
          </a:ln>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000"/>
              <a:t>Y</a:t>
            </a:r>
          </a:p>
          <a:p>
            <a:pPr algn="ctr" eaLnBrk="1" hangingPunct="1"/>
            <a:r>
              <a:rPr lang="en-US" altLang="en-US" sz="1000"/>
              <a:t>  Y</a:t>
            </a:r>
          </a:p>
          <a:p>
            <a:pPr algn="ctr" eaLnBrk="1" hangingPunct="1"/>
            <a:r>
              <a:rPr lang="en-US" altLang="en-US" sz="1000"/>
              <a:t>    Y</a:t>
            </a:r>
          </a:p>
        </p:txBody>
      </p:sp>
      <p:sp>
        <p:nvSpPr>
          <p:cNvPr id="46103" name="Rectangle 23"/>
          <p:cNvSpPr>
            <a:spLocks noChangeArrowheads="1"/>
          </p:cNvSpPr>
          <p:nvPr/>
        </p:nvSpPr>
        <p:spPr bwMode="auto">
          <a:xfrm>
            <a:off x="5184775" y="3486150"/>
            <a:ext cx="855663" cy="522288"/>
          </a:xfrm>
          <a:prstGeom prst="rect">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46104" name="Line 24"/>
          <p:cNvSpPr>
            <a:spLocks noChangeShapeType="1"/>
          </p:cNvSpPr>
          <p:nvPr/>
        </p:nvSpPr>
        <p:spPr bwMode="auto">
          <a:xfrm>
            <a:off x="6040438" y="3983038"/>
            <a:ext cx="0" cy="1562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05" name="Line 25"/>
          <p:cNvSpPr>
            <a:spLocks noChangeShapeType="1"/>
          </p:cNvSpPr>
          <p:nvPr/>
        </p:nvSpPr>
        <p:spPr bwMode="auto">
          <a:xfrm>
            <a:off x="5189538" y="5341938"/>
            <a:ext cx="0" cy="190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06" name="Text Box 26"/>
          <p:cNvSpPr txBox="1">
            <a:spLocks noChangeArrowheads="1"/>
          </p:cNvSpPr>
          <p:nvPr/>
        </p:nvSpPr>
        <p:spPr bwMode="auto">
          <a:xfrm>
            <a:off x="5389563" y="4119563"/>
            <a:ext cx="600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CBS</a:t>
            </a:r>
          </a:p>
          <a:p>
            <a:pPr eaLnBrk="1" hangingPunct="1"/>
            <a:r>
              <a:rPr lang="en-US" altLang="en-US"/>
              <a:t>limit</a:t>
            </a:r>
          </a:p>
        </p:txBody>
      </p:sp>
      <p:sp>
        <p:nvSpPr>
          <p:cNvPr id="46107" name="Line 27"/>
          <p:cNvSpPr>
            <a:spLocks noChangeShapeType="1"/>
          </p:cNvSpPr>
          <p:nvPr/>
        </p:nvSpPr>
        <p:spPr bwMode="auto">
          <a:xfrm>
            <a:off x="5202238" y="4656138"/>
            <a:ext cx="78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8" name="Line 28"/>
          <p:cNvSpPr>
            <a:spLocks noChangeShapeType="1"/>
          </p:cNvSpPr>
          <p:nvPr/>
        </p:nvSpPr>
        <p:spPr bwMode="auto">
          <a:xfrm>
            <a:off x="6500813" y="4010025"/>
            <a:ext cx="0" cy="15017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09" name="Text Box 29"/>
          <p:cNvSpPr txBox="1">
            <a:spLocks noChangeArrowheads="1"/>
          </p:cNvSpPr>
          <p:nvPr/>
        </p:nvSpPr>
        <p:spPr bwMode="auto">
          <a:xfrm>
            <a:off x="6016625" y="4732338"/>
            <a:ext cx="54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a:t>EBS</a:t>
            </a:r>
          </a:p>
        </p:txBody>
      </p:sp>
      <p:sp>
        <p:nvSpPr>
          <p:cNvPr id="46110" name="Line 30"/>
          <p:cNvSpPr>
            <a:spLocks noChangeShapeType="1"/>
          </p:cNvSpPr>
          <p:nvPr/>
        </p:nvSpPr>
        <p:spPr bwMode="auto">
          <a:xfrm>
            <a:off x="6040438" y="5014913"/>
            <a:ext cx="447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11" name="Rectangle 31"/>
          <p:cNvSpPr>
            <a:spLocks noChangeArrowheads="1"/>
          </p:cNvSpPr>
          <p:nvPr/>
        </p:nvSpPr>
        <p:spPr bwMode="auto">
          <a:xfrm>
            <a:off x="6497638" y="3486150"/>
            <a:ext cx="212725" cy="522288"/>
          </a:xfrm>
          <a:prstGeom prst="rect">
            <a:avLst/>
          </a:prstGeom>
          <a:solidFill>
            <a:srgbClr val="FF0000"/>
          </a:solidFill>
          <a:ln w="9525">
            <a:solidFill>
              <a:schemeClr val="tx1"/>
            </a:solidFill>
            <a:miter lim="800000"/>
            <a:headEnd/>
            <a:tailEnd/>
          </a:ln>
        </p:spPr>
        <p:txBody>
          <a:bodyPr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404192136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29200" y="4337050"/>
            <a:ext cx="3048000" cy="115093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mj-lt"/>
            </a:endParaRPr>
          </a:p>
        </p:txBody>
      </p:sp>
      <p:sp>
        <p:nvSpPr>
          <p:cNvPr id="47107" name="Rectangle 2"/>
          <p:cNvSpPr>
            <a:spLocks noGrp="1" noChangeArrowheads="1"/>
          </p:cNvSpPr>
          <p:nvPr>
            <p:ph type="title"/>
          </p:nvPr>
        </p:nvSpPr>
        <p:spPr/>
        <p:txBody>
          <a:bodyPr/>
          <a:lstStyle/>
          <a:p>
            <a:pPr marL="344488" indent="-344488" defTabSz="814388"/>
            <a:r>
              <a:rPr lang="en-US" altLang="en-US" smtClean="0"/>
              <a:t>	CIR vs. EIR Service Example</a:t>
            </a:r>
          </a:p>
        </p:txBody>
      </p:sp>
      <p:sp>
        <p:nvSpPr>
          <p:cNvPr id="47108" name="Rectangle 3"/>
          <p:cNvSpPr>
            <a:spLocks noGrp="1" noChangeArrowheads="1"/>
          </p:cNvSpPr>
          <p:nvPr>
            <p:ph idx="1"/>
          </p:nvPr>
        </p:nvSpPr>
        <p:spPr/>
        <p:txBody>
          <a:bodyPr/>
          <a:lstStyle/>
          <a:p>
            <a:pPr>
              <a:lnSpc>
                <a:spcPct val="80000"/>
              </a:lnSpc>
            </a:pPr>
            <a:r>
              <a:rPr lang="en-US" altLang="en-US" sz="2000" smtClean="0"/>
              <a:t>Conceptual Example</a:t>
            </a:r>
          </a:p>
          <a:p>
            <a:pPr lvl="1">
              <a:lnSpc>
                <a:spcPct val="80000"/>
              </a:lnSpc>
            </a:pPr>
            <a:r>
              <a:rPr lang="en-US" altLang="en-US" sz="1800" smtClean="0"/>
              <a:t>3 EVCs share fixed UNI bandwidth</a:t>
            </a:r>
          </a:p>
          <a:p>
            <a:pPr lvl="1">
              <a:lnSpc>
                <a:spcPct val="80000"/>
              </a:lnSpc>
            </a:pPr>
            <a:r>
              <a:rPr lang="en-US" altLang="en-US" sz="1800" smtClean="0"/>
              <a:t>3 CIRs can always be met</a:t>
            </a:r>
          </a:p>
          <a:p>
            <a:pPr lvl="1">
              <a:lnSpc>
                <a:spcPct val="80000"/>
              </a:lnSpc>
            </a:pPr>
            <a:r>
              <a:rPr lang="en-US" altLang="en-US" sz="1800" smtClean="0"/>
              <a:t>3 EIRs can not always be assured (simultaneously)</a:t>
            </a:r>
          </a:p>
        </p:txBody>
      </p:sp>
      <p:sp>
        <p:nvSpPr>
          <p:cNvPr id="43012" name="Oval 4"/>
          <p:cNvSpPr>
            <a:spLocks noChangeArrowheads="1"/>
          </p:cNvSpPr>
          <p:nvPr/>
        </p:nvSpPr>
        <p:spPr bwMode="auto">
          <a:xfrm>
            <a:off x="1122363" y="3017838"/>
            <a:ext cx="3352800" cy="3048000"/>
          </a:xfrm>
          <a:prstGeom prst="ellipse">
            <a:avLst/>
          </a:prstGeom>
          <a:solidFill>
            <a:schemeClr val="bg1">
              <a:lumMod val="95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400">
              <a:solidFill>
                <a:srgbClr val="000000"/>
              </a:solidFill>
              <a:latin typeface="Times New Roman" pitchFamily="18" charset="0"/>
            </a:endParaRPr>
          </a:p>
        </p:txBody>
      </p:sp>
      <p:sp>
        <p:nvSpPr>
          <p:cNvPr id="48134" name="Oval 5"/>
          <p:cNvSpPr>
            <a:spLocks noChangeArrowheads="1"/>
          </p:cNvSpPr>
          <p:nvPr/>
        </p:nvSpPr>
        <p:spPr bwMode="auto">
          <a:xfrm>
            <a:off x="2027238" y="4470400"/>
            <a:ext cx="1582737" cy="1558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mj-lt"/>
            </a:endParaRPr>
          </a:p>
        </p:txBody>
      </p:sp>
      <p:sp>
        <p:nvSpPr>
          <p:cNvPr id="48135" name="Oval 6"/>
          <p:cNvSpPr>
            <a:spLocks noChangeArrowheads="1"/>
          </p:cNvSpPr>
          <p:nvPr/>
        </p:nvSpPr>
        <p:spPr bwMode="auto">
          <a:xfrm>
            <a:off x="3222625" y="3948113"/>
            <a:ext cx="633413" cy="622300"/>
          </a:xfrm>
          <a:prstGeom prst="ellipse">
            <a:avLst/>
          </a:prstGeom>
          <a:solidFill>
            <a:srgbClr val="99FFCC"/>
          </a:solidFill>
          <a:ln w="9525">
            <a:solidFill>
              <a:schemeClr val="tx1"/>
            </a:solidFill>
            <a:round/>
            <a:headEnd/>
            <a:tailEnd/>
          </a:ln>
        </p:spPr>
        <p:txBody>
          <a:bodyPr wrap="none" anchor="ctr"/>
          <a:lstStyle/>
          <a:p>
            <a:pPr>
              <a:defRPr/>
            </a:pPr>
            <a:endParaRPr lang="en-US">
              <a:latin typeface="+mj-lt"/>
            </a:endParaRPr>
          </a:p>
        </p:txBody>
      </p:sp>
      <p:sp>
        <p:nvSpPr>
          <p:cNvPr id="48136" name="Oval 7"/>
          <p:cNvSpPr>
            <a:spLocks noChangeArrowheads="1"/>
          </p:cNvSpPr>
          <p:nvPr/>
        </p:nvSpPr>
        <p:spPr bwMode="auto">
          <a:xfrm>
            <a:off x="2747963" y="3479800"/>
            <a:ext cx="1582737" cy="1558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mj-lt"/>
            </a:endParaRPr>
          </a:p>
        </p:txBody>
      </p:sp>
      <p:sp>
        <p:nvSpPr>
          <p:cNvPr id="48137" name="Oval 8"/>
          <p:cNvSpPr>
            <a:spLocks noChangeArrowheads="1"/>
          </p:cNvSpPr>
          <p:nvPr/>
        </p:nvSpPr>
        <p:spPr bwMode="auto">
          <a:xfrm>
            <a:off x="1766888" y="3973513"/>
            <a:ext cx="633412" cy="622300"/>
          </a:xfrm>
          <a:prstGeom prst="ellipse">
            <a:avLst/>
          </a:prstGeom>
          <a:solidFill>
            <a:srgbClr val="FF99FF"/>
          </a:solidFill>
          <a:ln w="9525">
            <a:solidFill>
              <a:schemeClr val="tx1"/>
            </a:solidFill>
            <a:round/>
            <a:headEnd/>
            <a:tailEnd/>
          </a:ln>
        </p:spPr>
        <p:txBody>
          <a:bodyPr wrap="none" anchor="ctr"/>
          <a:lstStyle/>
          <a:p>
            <a:pPr>
              <a:defRPr/>
            </a:pPr>
            <a:endParaRPr lang="en-US">
              <a:latin typeface="+mj-lt"/>
            </a:endParaRPr>
          </a:p>
        </p:txBody>
      </p:sp>
      <p:sp>
        <p:nvSpPr>
          <p:cNvPr id="48138" name="Oval 9"/>
          <p:cNvSpPr>
            <a:spLocks noChangeArrowheads="1"/>
          </p:cNvSpPr>
          <p:nvPr/>
        </p:nvSpPr>
        <p:spPr bwMode="auto">
          <a:xfrm>
            <a:off x="1241425" y="3479800"/>
            <a:ext cx="1687513" cy="16637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mj-lt"/>
            </a:endParaRPr>
          </a:p>
        </p:txBody>
      </p:sp>
      <p:sp>
        <p:nvSpPr>
          <p:cNvPr id="48139" name="Text Box 10"/>
          <p:cNvSpPr txBox="1">
            <a:spLocks noChangeArrowheads="1"/>
          </p:cNvSpPr>
          <p:nvPr/>
        </p:nvSpPr>
        <p:spPr bwMode="auto">
          <a:xfrm>
            <a:off x="3303588" y="4016375"/>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smtClean="0">
                <a:latin typeface="+mj-lt"/>
              </a:rPr>
              <a:t>CIR</a:t>
            </a:r>
          </a:p>
        </p:txBody>
      </p:sp>
      <p:sp>
        <p:nvSpPr>
          <p:cNvPr id="48140" name="Line 11"/>
          <p:cNvSpPr>
            <a:spLocks noChangeShapeType="1"/>
          </p:cNvSpPr>
          <p:nvPr/>
        </p:nvSpPr>
        <p:spPr bwMode="auto">
          <a:xfrm>
            <a:off x="3240088" y="4259263"/>
            <a:ext cx="5746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41" name="Text Box 12"/>
          <p:cNvSpPr txBox="1">
            <a:spLocks noChangeArrowheads="1"/>
          </p:cNvSpPr>
          <p:nvPr/>
        </p:nvSpPr>
        <p:spPr bwMode="auto">
          <a:xfrm>
            <a:off x="2828925" y="399891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smtClean="0">
                <a:latin typeface="+mj-lt"/>
              </a:rPr>
              <a:t>EIR</a:t>
            </a:r>
          </a:p>
        </p:txBody>
      </p:sp>
      <p:sp>
        <p:nvSpPr>
          <p:cNvPr id="48142" name="Line 13"/>
          <p:cNvSpPr>
            <a:spLocks noChangeShapeType="1"/>
          </p:cNvSpPr>
          <p:nvPr/>
        </p:nvSpPr>
        <p:spPr bwMode="auto">
          <a:xfrm>
            <a:off x="3879850" y="4246563"/>
            <a:ext cx="4318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43" name="Line 14"/>
          <p:cNvSpPr>
            <a:spLocks noChangeShapeType="1"/>
          </p:cNvSpPr>
          <p:nvPr/>
        </p:nvSpPr>
        <p:spPr bwMode="auto">
          <a:xfrm flipH="1">
            <a:off x="2730500" y="4246563"/>
            <a:ext cx="48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44" name="Line 15"/>
          <p:cNvSpPr>
            <a:spLocks noChangeShapeType="1"/>
          </p:cNvSpPr>
          <p:nvPr/>
        </p:nvSpPr>
        <p:spPr bwMode="auto">
          <a:xfrm flipV="1">
            <a:off x="1241425" y="4322763"/>
            <a:ext cx="1587500" cy="158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45" name="Text Box 16"/>
          <p:cNvSpPr txBox="1">
            <a:spLocks noChangeArrowheads="1"/>
          </p:cNvSpPr>
          <p:nvPr/>
        </p:nvSpPr>
        <p:spPr bwMode="auto">
          <a:xfrm>
            <a:off x="1830388" y="4021138"/>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smtClean="0">
                <a:latin typeface="+mj-lt"/>
              </a:rPr>
              <a:t>CIR</a:t>
            </a:r>
          </a:p>
        </p:txBody>
      </p:sp>
      <p:sp>
        <p:nvSpPr>
          <p:cNvPr id="48146" name="Text Box 17"/>
          <p:cNvSpPr txBox="1">
            <a:spLocks noChangeArrowheads="1"/>
          </p:cNvSpPr>
          <p:nvPr/>
        </p:nvSpPr>
        <p:spPr bwMode="auto">
          <a:xfrm>
            <a:off x="1268413" y="4032250"/>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smtClean="0">
                <a:latin typeface="+mj-lt"/>
              </a:rPr>
              <a:t>EIR</a:t>
            </a:r>
          </a:p>
        </p:txBody>
      </p:sp>
      <p:sp>
        <p:nvSpPr>
          <p:cNvPr id="48147" name="Line 18"/>
          <p:cNvSpPr>
            <a:spLocks noChangeShapeType="1"/>
          </p:cNvSpPr>
          <p:nvPr/>
        </p:nvSpPr>
        <p:spPr bwMode="auto">
          <a:xfrm>
            <a:off x="1792288" y="4284663"/>
            <a:ext cx="5619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48" name="Line 19"/>
          <p:cNvSpPr>
            <a:spLocks noChangeShapeType="1"/>
          </p:cNvSpPr>
          <p:nvPr/>
        </p:nvSpPr>
        <p:spPr bwMode="auto">
          <a:xfrm>
            <a:off x="2325688" y="4611688"/>
            <a:ext cx="939800" cy="12541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49" name="Oval 20"/>
          <p:cNvSpPr>
            <a:spLocks noChangeArrowheads="1"/>
          </p:cNvSpPr>
          <p:nvPr/>
        </p:nvSpPr>
        <p:spPr bwMode="auto">
          <a:xfrm>
            <a:off x="2501900" y="4938713"/>
            <a:ext cx="633413" cy="622300"/>
          </a:xfrm>
          <a:prstGeom prst="ellipse">
            <a:avLst/>
          </a:prstGeom>
          <a:solidFill>
            <a:srgbClr val="CCFFFF"/>
          </a:solidFill>
          <a:ln w="9525">
            <a:solidFill>
              <a:schemeClr val="tx1"/>
            </a:solidFill>
            <a:round/>
            <a:headEnd/>
            <a:tailEnd/>
          </a:ln>
        </p:spPr>
        <p:txBody>
          <a:bodyPr wrap="none" anchor="ctr"/>
          <a:lstStyle/>
          <a:p>
            <a:pPr>
              <a:defRPr/>
            </a:pPr>
            <a:endParaRPr lang="en-US">
              <a:latin typeface="+mj-lt"/>
            </a:endParaRPr>
          </a:p>
        </p:txBody>
      </p:sp>
      <p:sp>
        <p:nvSpPr>
          <p:cNvPr id="48150" name="Line 21"/>
          <p:cNvSpPr>
            <a:spLocks noChangeShapeType="1"/>
          </p:cNvSpPr>
          <p:nvPr/>
        </p:nvSpPr>
        <p:spPr bwMode="auto">
          <a:xfrm>
            <a:off x="2625725" y="5016500"/>
            <a:ext cx="339725" cy="4714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8151" name="Text Box 22"/>
          <p:cNvSpPr txBox="1">
            <a:spLocks noChangeArrowheads="1"/>
          </p:cNvSpPr>
          <p:nvPr/>
        </p:nvSpPr>
        <p:spPr bwMode="auto">
          <a:xfrm>
            <a:off x="2646363" y="4991100"/>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smtClean="0">
                <a:latin typeface="+mj-lt"/>
              </a:rPr>
              <a:t>CIR</a:t>
            </a:r>
          </a:p>
        </p:txBody>
      </p:sp>
      <p:sp>
        <p:nvSpPr>
          <p:cNvPr id="48152" name="Text Box 23"/>
          <p:cNvSpPr txBox="1">
            <a:spLocks noChangeArrowheads="1"/>
          </p:cNvSpPr>
          <p:nvPr/>
        </p:nvSpPr>
        <p:spPr bwMode="auto">
          <a:xfrm>
            <a:off x="2111375" y="481171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smtClean="0">
                <a:latin typeface="+mj-lt"/>
              </a:rPr>
              <a:t>EIR</a:t>
            </a:r>
          </a:p>
        </p:txBody>
      </p:sp>
      <p:sp>
        <p:nvSpPr>
          <p:cNvPr id="47129" name="Text Box 24"/>
          <p:cNvSpPr txBox="1">
            <a:spLocks noChangeArrowheads="1"/>
          </p:cNvSpPr>
          <p:nvPr/>
        </p:nvSpPr>
        <p:spPr bwMode="auto">
          <a:xfrm>
            <a:off x="3670300" y="2833688"/>
            <a:ext cx="331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400">
                <a:solidFill>
                  <a:srgbClr val="008080"/>
                </a:solidFill>
              </a:rPr>
              <a:t>Total Bandwidth at UNI</a:t>
            </a:r>
          </a:p>
        </p:txBody>
      </p:sp>
      <p:sp>
        <p:nvSpPr>
          <p:cNvPr id="47130" name="Line 25"/>
          <p:cNvSpPr>
            <a:spLocks noChangeShapeType="1"/>
          </p:cNvSpPr>
          <p:nvPr/>
        </p:nvSpPr>
        <p:spPr bwMode="auto">
          <a:xfrm flipH="1">
            <a:off x="3592513" y="3082925"/>
            <a:ext cx="169862" cy="92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6" name="Text Box 27"/>
          <p:cNvSpPr txBox="1">
            <a:spLocks noChangeArrowheads="1"/>
          </p:cNvSpPr>
          <p:nvPr/>
        </p:nvSpPr>
        <p:spPr bwMode="auto">
          <a:xfrm>
            <a:off x="1733550" y="3622675"/>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b="1" smtClean="0">
                <a:latin typeface="+mj-lt"/>
              </a:rPr>
              <a:t>EVC1</a:t>
            </a:r>
          </a:p>
        </p:txBody>
      </p:sp>
      <p:sp>
        <p:nvSpPr>
          <p:cNvPr id="48157" name="Text Box 28"/>
          <p:cNvSpPr txBox="1">
            <a:spLocks noChangeArrowheads="1"/>
          </p:cNvSpPr>
          <p:nvPr/>
        </p:nvSpPr>
        <p:spPr bwMode="auto">
          <a:xfrm>
            <a:off x="3233738" y="3581400"/>
            <a:ext cx="649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b="1" smtClean="0">
                <a:latin typeface="+mj-lt"/>
              </a:rPr>
              <a:t>EVC2</a:t>
            </a:r>
          </a:p>
        </p:txBody>
      </p:sp>
      <p:sp>
        <p:nvSpPr>
          <p:cNvPr id="48158" name="Text Box 29"/>
          <p:cNvSpPr txBox="1">
            <a:spLocks noChangeArrowheads="1"/>
          </p:cNvSpPr>
          <p:nvPr/>
        </p:nvSpPr>
        <p:spPr bwMode="auto">
          <a:xfrm>
            <a:off x="2339975" y="5626100"/>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400" b="1" smtClean="0">
                <a:latin typeface="+mj-lt"/>
              </a:rPr>
              <a:t>EVC3</a:t>
            </a:r>
          </a:p>
        </p:txBody>
      </p:sp>
      <p:sp>
        <p:nvSpPr>
          <p:cNvPr id="48159" name="Line 31"/>
          <p:cNvSpPr>
            <a:spLocks noChangeShapeType="1"/>
          </p:cNvSpPr>
          <p:nvPr/>
        </p:nvSpPr>
        <p:spPr bwMode="auto">
          <a:xfrm>
            <a:off x="4049713" y="4313238"/>
            <a:ext cx="314325" cy="14097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47135" name="Text Box 32"/>
          <p:cNvSpPr txBox="1">
            <a:spLocks noChangeArrowheads="1"/>
          </p:cNvSpPr>
          <p:nvPr/>
        </p:nvSpPr>
        <p:spPr bwMode="auto">
          <a:xfrm>
            <a:off x="4192588" y="5637213"/>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a:solidFill>
                  <a:schemeClr val="accent2"/>
                </a:solidFill>
                <a:latin typeface="Times New Roman" pitchFamily="18" charset="0"/>
              </a:rPr>
              <a:t>EIR traffic is marked yellow – not subject to SLS</a:t>
            </a:r>
          </a:p>
        </p:txBody>
      </p:sp>
      <p:sp>
        <p:nvSpPr>
          <p:cNvPr id="47136" name="Rectangle 2"/>
          <p:cNvSpPr>
            <a:spLocks noChangeArrowheads="1"/>
          </p:cNvSpPr>
          <p:nvPr/>
        </p:nvSpPr>
        <p:spPr bwMode="auto">
          <a:xfrm>
            <a:off x="4225925" y="4471988"/>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a:latin typeface="Times New Roman" pitchFamily="18" charset="0"/>
              </a:rPr>
              <a:t>Traffic Passed at CIR rates</a:t>
            </a:r>
          </a:p>
          <a:p>
            <a:pPr algn="ctr" eaLnBrk="1" hangingPunct="1"/>
            <a:r>
              <a:rPr lang="en-US" altLang="en-US">
                <a:latin typeface="Times New Roman" pitchFamily="18" charset="0"/>
              </a:rPr>
              <a:t> are subject to SLS conformance</a:t>
            </a:r>
          </a:p>
          <a:p>
            <a:pPr algn="ctr" eaLnBrk="1" hangingPunct="1"/>
            <a:r>
              <a:rPr lang="en-US" altLang="en-US">
                <a:latin typeface="Times New Roman" pitchFamily="18" charset="0"/>
              </a:rPr>
              <a:t>   - if other parameters also met</a:t>
            </a:r>
          </a:p>
        </p:txBody>
      </p:sp>
    </p:spTree>
    <p:extLst>
      <p:ext uri="{BB962C8B-B14F-4D97-AF65-F5344CB8AC3E}">
        <p14:creationId xmlns:p14="http://schemas.microsoft.com/office/powerpoint/2010/main" val="3837091221"/>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marL="344488" indent="-344488" defTabSz="814388"/>
            <a:r>
              <a:rPr lang="en-US" altLang="en-US" smtClean="0"/>
              <a:t>	Application of Bandwidth Profiles</a:t>
            </a:r>
          </a:p>
        </p:txBody>
      </p:sp>
      <p:sp>
        <p:nvSpPr>
          <p:cNvPr id="48131" name="Rectangle 3"/>
          <p:cNvSpPr>
            <a:spLocks noGrp="1" noChangeArrowheads="1"/>
          </p:cNvSpPr>
          <p:nvPr>
            <p:ph idx="1"/>
          </p:nvPr>
        </p:nvSpPr>
        <p:spPr/>
        <p:txBody>
          <a:bodyPr/>
          <a:lstStyle/>
          <a:p>
            <a:pPr>
              <a:lnSpc>
                <a:spcPct val="120000"/>
              </a:lnSpc>
            </a:pPr>
            <a:r>
              <a:rPr lang="en-US" altLang="en-US" sz="2400" smtClean="0"/>
              <a:t>Bandwidth profiles may be applied with 3 layers of granularity:</a:t>
            </a:r>
          </a:p>
          <a:p>
            <a:pPr lvl="1">
              <a:lnSpc>
                <a:spcPct val="120000"/>
              </a:lnSpc>
            </a:pPr>
            <a:r>
              <a:rPr lang="en-US" altLang="en-US" sz="2000" smtClean="0"/>
              <a:t>Ingress Bandwidth Profile Per Ingress UNI</a:t>
            </a:r>
          </a:p>
          <a:p>
            <a:pPr lvl="1">
              <a:lnSpc>
                <a:spcPct val="120000"/>
              </a:lnSpc>
            </a:pPr>
            <a:r>
              <a:rPr lang="en-US" altLang="en-US" sz="2000" smtClean="0"/>
              <a:t>Ingress Bandwidth Profile Per EVC</a:t>
            </a:r>
          </a:p>
          <a:p>
            <a:pPr lvl="1">
              <a:lnSpc>
                <a:spcPct val="120000"/>
              </a:lnSpc>
            </a:pPr>
            <a:r>
              <a:rPr lang="en-US" altLang="en-US" sz="2000" smtClean="0"/>
              <a:t>Ingress Bandwidth Profile Per CoS ID </a:t>
            </a:r>
          </a:p>
          <a:p>
            <a:pPr lvl="1">
              <a:lnSpc>
                <a:spcPct val="120000"/>
              </a:lnSpc>
            </a:pPr>
            <a:endParaRPr lang="en-US" altLang="en-US" sz="1800" smtClean="0"/>
          </a:p>
        </p:txBody>
      </p:sp>
      <p:sp>
        <p:nvSpPr>
          <p:cNvPr id="48132" name="TextBox 1"/>
          <p:cNvSpPr txBox="1">
            <a:spLocks noChangeArrowheads="1"/>
          </p:cNvSpPr>
          <p:nvPr/>
        </p:nvSpPr>
        <p:spPr bwMode="auto">
          <a:xfrm>
            <a:off x="1066800" y="4037013"/>
            <a:ext cx="584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Note: Only one profile may be applied to a given service name</a:t>
            </a:r>
          </a:p>
        </p:txBody>
      </p:sp>
    </p:spTree>
    <p:extLst>
      <p:ext uri="{BB962C8B-B14F-4D97-AF65-F5344CB8AC3E}">
        <p14:creationId xmlns:p14="http://schemas.microsoft.com/office/powerpoint/2010/main" val="354990076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33375" y="1625600"/>
            <a:ext cx="4343400" cy="2032000"/>
          </a:xfrm>
          <a:prstGeom prst="rect">
            <a:avLst/>
          </a:prstGeom>
          <a:gradFill rotWithShape="1">
            <a:gsLst>
              <a:gs pos="0">
                <a:srgbClr val="FFFFFF"/>
              </a:gs>
              <a:gs pos="100000">
                <a:srgbClr val="FF6600">
                  <a:alpha val="37000"/>
                </a:srgbClr>
              </a:gs>
            </a:gsLst>
            <a:path path="shape">
              <a:fillToRect l="50000" t="50000" r="50000" b="50000"/>
            </a:path>
          </a:gradFill>
          <a:ln w="9525" algn="ctr">
            <a:solidFill>
              <a:schemeClr val="tx1"/>
            </a:solidFill>
            <a:miter lim="800000"/>
            <a:headEnd/>
            <a:tailEnd/>
          </a:ln>
        </p:spPr>
        <p:txBody>
          <a:bodyPr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endParaRPr lang="en-US" altLang="en-US" sz="1800"/>
          </a:p>
        </p:txBody>
      </p:sp>
      <p:sp>
        <p:nvSpPr>
          <p:cNvPr id="49155" name="AutoShape 3"/>
          <p:cNvSpPr>
            <a:spLocks noChangeArrowheads="1"/>
          </p:cNvSpPr>
          <p:nvPr/>
        </p:nvSpPr>
        <p:spPr bwMode="auto">
          <a:xfrm rot="5400000">
            <a:off x="304800" y="2082800"/>
            <a:ext cx="1638300"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endParaRPr lang="en-US" altLang="en-US" sz="1800"/>
          </a:p>
        </p:txBody>
      </p:sp>
      <p:sp>
        <p:nvSpPr>
          <p:cNvPr id="49156" name="Rectangle 4"/>
          <p:cNvSpPr>
            <a:spLocks noChangeArrowheads="1"/>
          </p:cNvSpPr>
          <p:nvPr/>
        </p:nvSpPr>
        <p:spPr bwMode="auto">
          <a:xfrm>
            <a:off x="595313" y="24399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UNI</a:t>
            </a:r>
            <a:endParaRPr lang="en-US" altLang="en-US" sz="1800" b="1" baseline="-25000"/>
          </a:p>
        </p:txBody>
      </p:sp>
      <p:sp>
        <p:nvSpPr>
          <p:cNvPr id="49157" name="AutoShape 5"/>
          <p:cNvSpPr>
            <a:spLocks noChangeArrowheads="1"/>
          </p:cNvSpPr>
          <p:nvPr/>
        </p:nvSpPr>
        <p:spPr bwMode="auto">
          <a:xfrm rot="5400000" flipH="1">
            <a:off x="1570831" y="1883569"/>
            <a:ext cx="287338" cy="762000"/>
          </a:xfrm>
          <a:prstGeom prst="can">
            <a:avLst>
              <a:gd name="adj" fmla="val 49724"/>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rgbClr val="006600"/>
                </a:solidFill>
              </a:rPr>
              <a:t>EVC</a:t>
            </a:r>
            <a:r>
              <a:rPr lang="en-US" altLang="en-US" sz="1400" b="1" baseline="-25000">
                <a:solidFill>
                  <a:srgbClr val="006600"/>
                </a:solidFill>
              </a:rPr>
              <a:t>1</a:t>
            </a:r>
          </a:p>
        </p:txBody>
      </p:sp>
      <p:sp>
        <p:nvSpPr>
          <p:cNvPr id="49158" name="AutoShape 6"/>
          <p:cNvSpPr>
            <a:spLocks noChangeArrowheads="1"/>
          </p:cNvSpPr>
          <p:nvPr/>
        </p:nvSpPr>
        <p:spPr bwMode="auto">
          <a:xfrm rot="5400000" flipH="1">
            <a:off x="1637506" y="2309019"/>
            <a:ext cx="287338" cy="762000"/>
          </a:xfrm>
          <a:prstGeom prst="can">
            <a:avLst>
              <a:gd name="adj" fmla="val 49724"/>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rgbClr val="800000"/>
                </a:solidFill>
              </a:rPr>
              <a:t>EVC</a:t>
            </a:r>
            <a:r>
              <a:rPr lang="en-US" altLang="en-US" sz="1400" b="1" baseline="-25000">
                <a:solidFill>
                  <a:srgbClr val="800000"/>
                </a:solidFill>
              </a:rPr>
              <a:t>2</a:t>
            </a:r>
          </a:p>
        </p:txBody>
      </p:sp>
      <p:sp>
        <p:nvSpPr>
          <p:cNvPr id="49159" name="AutoShape 7"/>
          <p:cNvSpPr>
            <a:spLocks noChangeArrowheads="1"/>
          </p:cNvSpPr>
          <p:nvPr/>
        </p:nvSpPr>
        <p:spPr bwMode="auto">
          <a:xfrm rot="5400000" flipH="1">
            <a:off x="1635919" y="2739232"/>
            <a:ext cx="287337" cy="762000"/>
          </a:xfrm>
          <a:prstGeom prst="can">
            <a:avLst>
              <a:gd name="adj" fmla="val 49724"/>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chemeClr val="accent2"/>
                </a:solidFill>
              </a:rPr>
              <a:t>EVC</a:t>
            </a:r>
            <a:r>
              <a:rPr lang="en-US" altLang="en-US" sz="1400" b="1" baseline="-25000">
                <a:solidFill>
                  <a:schemeClr val="accent2"/>
                </a:solidFill>
              </a:rPr>
              <a:t>3</a:t>
            </a:r>
          </a:p>
        </p:txBody>
      </p:sp>
      <p:sp>
        <p:nvSpPr>
          <p:cNvPr id="49160" name="Line 8"/>
          <p:cNvSpPr>
            <a:spLocks noChangeShapeType="1"/>
          </p:cNvSpPr>
          <p:nvPr/>
        </p:nvSpPr>
        <p:spPr bwMode="auto">
          <a:xfrm>
            <a:off x="1638300" y="1860550"/>
            <a:ext cx="137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Line 9"/>
          <p:cNvSpPr>
            <a:spLocks noChangeShapeType="1"/>
          </p:cNvSpPr>
          <p:nvPr/>
        </p:nvSpPr>
        <p:spPr bwMode="auto">
          <a:xfrm>
            <a:off x="1638300" y="3492500"/>
            <a:ext cx="137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a:off x="2403475" y="1863725"/>
            <a:ext cx="0" cy="1617663"/>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3" name="Text Box 11"/>
          <p:cNvSpPr txBox="1">
            <a:spLocks noChangeArrowheads="1"/>
          </p:cNvSpPr>
          <p:nvPr/>
        </p:nvSpPr>
        <p:spPr bwMode="auto">
          <a:xfrm>
            <a:off x="2382838" y="2363788"/>
            <a:ext cx="2227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90000"/>
              </a:lnSpc>
            </a:pPr>
            <a:r>
              <a:rPr lang="en-US" altLang="en-US" sz="1400" b="1">
                <a:solidFill>
                  <a:srgbClr val="000099"/>
                </a:solidFill>
              </a:rPr>
              <a:t>Ingress Bandwidth Profile Per Ingress UNI</a:t>
            </a:r>
            <a:endParaRPr lang="en-US" altLang="en-US" sz="1400" b="1" baseline="-25000">
              <a:solidFill>
                <a:srgbClr val="000099"/>
              </a:solidFill>
            </a:endParaRPr>
          </a:p>
        </p:txBody>
      </p:sp>
      <p:sp>
        <p:nvSpPr>
          <p:cNvPr id="49164" name="Rectangle 12"/>
          <p:cNvSpPr>
            <a:spLocks noChangeArrowheads="1"/>
          </p:cNvSpPr>
          <p:nvPr/>
        </p:nvSpPr>
        <p:spPr bwMode="auto">
          <a:xfrm>
            <a:off x="4800600" y="1625600"/>
            <a:ext cx="4038600" cy="2032000"/>
          </a:xfrm>
          <a:prstGeom prst="rect">
            <a:avLst/>
          </a:prstGeom>
          <a:gradFill rotWithShape="1">
            <a:gsLst>
              <a:gs pos="0">
                <a:srgbClr val="FFFFFF"/>
              </a:gs>
              <a:gs pos="100000">
                <a:srgbClr val="FFD685">
                  <a:alpha val="57999"/>
                </a:srgbClr>
              </a:gs>
            </a:gsLst>
            <a:path path="shape">
              <a:fillToRect l="50000" t="50000" r="50000" b="50000"/>
            </a:path>
          </a:gradFill>
          <a:ln w="12700" algn="ctr">
            <a:solidFill>
              <a:srgbClr val="A58203"/>
            </a:solidFill>
            <a:miter lim="800000"/>
            <a:headEnd/>
            <a:tailEnd/>
          </a:ln>
        </p:spPr>
        <p:txBody>
          <a:bodyPr anchorCtr="1"/>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49165" name="AutoShape 13"/>
          <p:cNvSpPr>
            <a:spLocks noChangeArrowheads="1"/>
          </p:cNvSpPr>
          <p:nvPr/>
        </p:nvSpPr>
        <p:spPr bwMode="auto">
          <a:xfrm rot="5400000">
            <a:off x="4800600" y="2006600"/>
            <a:ext cx="1638300"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endParaRPr lang="en-US" altLang="en-US" sz="1800"/>
          </a:p>
        </p:txBody>
      </p:sp>
      <p:sp>
        <p:nvSpPr>
          <p:cNvPr id="49166" name="Rectangle 14"/>
          <p:cNvSpPr>
            <a:spLocks noChangeArrowheads="1"/>
          </p:cNvSpPr>
          <p:nvPr/>
        </p:nvSpPr>
        <p:spPr bwMode="auto">
          <a:xfrm>
            <a:off x="5091113" y="23637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UNI</a:t>
            </a:r>
            <a:endParaRPr lang="en-US" altLang="en-US" sz="1800" b="1" baseline="-25000"/>
          </a:p>
        </p:txBody>
      </p:sp>
      <p:sp>
        <p:nvSpPr>
          <p:cNvPr id="49167" name="AutoShape 15"/>
          <p:cNvSpPr>
            <a:spLocks noChangeArrowheads="1"/>
          </p:cNvSpPr>
          <p:nvPr/>
        </p:nvSpPr>
        <p:spPr bwMode="auto">
          <a:xfrm rot="5400000" flipH="1">
            <a:off x="6066631" y="1807369"/>
            <a:ext cx="287338" cy="762000"/>
          </a:xfrm>
          <a:prstGeom prst="can">
            <a:avLst>
              <a:gd name="adj" fmla="val 49724"/>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rgbClr val="006600"/>
                </a:solidFill>
              </a:rPr>
              <a:t>EVC</a:t>
            </a:r>
            <a:r>
              <a:rPr lang="en-US" altLang="en-US" sz="1400" b="1" baseline="-25000">
                <a:solidFill>
                  <a:srgbClr val="006600"/>
                </a:solidFill>
              </a:rPr>
              <a:t>1</a:t>
            </a:r>
          </a:p>
        </p:txBody>
      </p:sp>
      <p:sp>
        <p:nvSpPr>
          <p:cNvPr id="49168" name="AutoShape 16"/>
          <p:cNvSpPr>
            <a:spLocks noChangeArrowheads="1"/>
          </p:cNvSpPr>
          <p:nvPr/>
        </p:nvSpPr>
        <p:spPr bwMode="auto">
          <a:xfrm rot="5400000" flipH="1">
            <a:off x="6133306" y="2232819"/>
            <a:ext cx="287338" cy="762000"/>
          </a:xfrm>
          <a:prstGeom prst="can">
            <a:avLst>
              <a:gd name="adj" fmla="val 49724"/>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rgbClr val="800000"/>
                </a:solidFill>
              </a:rPr>
              <a:t>EVC</a:t>
            </a:r>
            <a:r>
              <a:rPr lang="en-US" altLang="en-US" sz="1400" b="1" baseline="-25000">
                <a:solidFill>
                  <a:srgbClr val="800000"/>
                </a:solidFill>
              </a:rPr>
              <a:t>2</a:t>
            </a:r>
          </a:p>
        </p:txBody>
      </p:sp>
      <p:sp>
        <p:nvSpPr>
          <p:cNvPr id="49169" name="AutoShape 17"/>
          <p:cNvSpPr>
            <a:spLocks noChangeArrowheads="1"/>
          </p:cNvSpPr>
          <p:nvPr/>
        </p:nvSpPr>
        <p:spPr bwMode="auto">
          <a:xfrm rot="5400000" flipH="1">
            <a:off x="6074569" y="2720182"/>
            <a:ext cx="401637" cy="762000"/>
          </a:xfrm>
          <a:prstGeom prst="can">
            <a:avLst>
              <a:gd name="adj" fmla="val 35573"/>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chemeClr val="accent2"/>
                </a:solidFill>
              </a:rPr>
              <a:t>EVC</a:t>
            </a:r>
            <a:r>
              <a:rPr lang="en-US" altLang="en-US" sz="1400" b="1" baseline="-25000">
                <a:solidFill>
                  <a:schemeClr val="accent2"/>
                </a:solidFill>
              </a:rPr>
              <a:t>3</a:t>
            </a:r>
          </a:p>
        </p:txBody>
      </p:sp>
      <p:sp>
        <p:nvSpPr>
          <p:cNvPr id="49170" name="Line 18"/>
          <p:cNvSpPr>
            <a:spLocks noChangeShapeType="1"/>
          </p:cNvSpPr>
          <p:nvPr/>
        </p:nvSpPr>
        <p:spPr bwMode="auto">
          <a:xfrm>
            <a:off x="6753225" y="2054225"/>
            <a:ext cx="0" cy="2667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1" name="Line 19"/>
          <p:cNvSpPr>
            <a:spLocks noChangeShapeType="1"/>
          </p:cNvSpPr>
          <p:nvPr/>
        </p:nvSpPr>
        <p:spPr bwMode="auto">
          <a:xfrm>
            <a:off x="6607175" y="2051050"/>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20"/>
          <p:cNvSpPr>
            <a:spLocks noChangeShapeType="1"/>
          </p:cNvSpPr>
          <p:nvPr/>
        </p:nvSpPr>
        <p:spPr bwMode="auto">
          <a:xfrm>
            <a:off x="6610350" y="2325688"/>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Line 21"/>
          <p:cNvSpPr>
            <a:spLocks noChangeShapeType="1"/>
          </p:cNvSpPr>
          <p:nvPr/>
        </p:nvSpPr>
        <p:spPr bwMode="auto">
          <a:xfrm>
            <a:off x="6826250" y="2478088"/>
            <a:ext cx="0" cy="2667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4" name="Line 22"/>
          <p:cNvSpPr>
            <a:spLocks noChangeShapeType="1"/>
          </p:cNvSpPr>
          <p:nvPr/>
        </p:nvSpPr>
        <p:spPr bwMode="auto">
          <a:xfrm>
            <a:off x="6680200" y="2474913"/>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3"/>
          <p:cNvSpPr>
            <a:spLocks noChangeShapeType="1"/>
          </p:cNvSpPr>
          <p:nvPr/>
        </p:nvSpPr>
        <p:spPr bwMode="auto">
          <a:xfrm>
            <a:off x="6683375" y="2749550"/>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24"/>
          <p:cNvSpPr>
            <a:spLocks noChangeShapeType="1"/>
          </p:cNvSpPr>
          <p:nvPr/>
        </p:nvSpPr>
        <p:spPr bwMode="auto">
          <a:xfrm flipH="1">
            <a:off x="6829425" y="2906713"/>
            <a:ext cx="3175" cy="36671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7" name="Line 25"/>
          <p:cNvSpPr>
            <a:spLocks noChangeShapeType="1"/>
          </p:cNvSpPr>
          <p:nvPr/>
        </p:nvSpPr>
        <p:spPr bwMode="auto">
          <a:xfrm>
            <a:off x="6691313" y="2898775"/>
            <a:ext cx="274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6"/>
          <p:cNvSpPr>
            <a:spLocks noChangeShapeType="1"/>
          </p:cNvSpPr>
          <p:nvPr/>
        </p:nvSpPr>
        <p:spPr bwMode="auto">
          <a:xfrm>
            <a:off x="6694488" y="3290888"/>
            <a:ext cx="274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Text Box 27"/>
          <p:cNvSpPr txBox="1">
            <a:spLocks noChangeArrowheads="1"/>
          </p:cNvSpPr>
          <p:nvPr/>
        </p:nvSpPr>
        <p:spPr bwMode="auto">
          <a:xfrm>
            <a:off x="6869113" y="1978025"/>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altLang="en-US" sz="1400" b="1">
                <a:solidFill>
                  <a:srgbClr val="006600"/>
                </a:solidFill>
              </a:rPr>
              <a:t>Ingress Bandwidth Profile Per EVC</a:t>
            </a:r>
            <a:r>
              <a:rPr lang="en-US" altLang="en-US" sz="1400" b="1" baseline="-25000">
                <a:solidFill>
                  <a:srgbClr val="006600"/>
                </a:solidFill>
              </a:rPr>
              <a:t>1</a:t>
            </a:r>
          </a:p>
        </p:txBody>
      </p:sp>
      <p:sp>
        <p:nvSpPr>
          <p:cNvPr id="49180" name="Text Box 28"/>
          <p:cNvSpPr txBox="1">
            <a:spLocks noChangeArrowheads="1"/>
          </p:cNvSpPr>
          <p:nvPr/>
        </p:nvSpPr>
        <p:spPr bwMode="auto">
          <a:xfrm>
            <a:off x="6934200" y="2398713"/>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altLang="en-US" sz="1400" b="1">
                <a:solidFill>
                  <a:srgbClr val="800000"/>
                </a:solidFill>
              </a:rPr>
              <a:t>Ingress Bandwidth Profile Per EVC</a:t>
            </a:r>
            <a:r>
              <a:rPr lang="en-US" altLang="en-US" sz="1400" b="1" baseline="-25000">
                <a:solidFill>
                  <a:srgbClr val="800000"/>
                </a:solidFill>
              </a:rPr>
              <a:t>2</a:t>
            </a:r>
          </a:p>
        </p:txBody>
      </p:sp>
      <p:sp>
        <p:nvSpPr>
          <p:cNvPr id="49181" name="Text Box 29"/>
          <p:cNvSpPr txBox="1">
            <a:spLocks noChangeArrowheads="1"/>
          </p:cNvSpPr>
          <p:nvPr/>
        </p:nvSpPr>
        <p:spPr bwMode="auto">
          <a:xfrm>
            <a:off x="6934200" y="2901950"/>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altLang="en-US" sz="1400" b="1">
                <a:solidFill>
                  <a:schemeClr val="accent2"/>
                </a:solidFill>
              </a:rPr>
              <a:t>Ingress Bandwidth Profile Per EVC</a:t>
            </a:r>
            <a:r>
              <a:rPr lang="en-US" altLang="en-US" sz="1400" b="1" baseline="-25000">
                <a:solidFill>
                  <a:schemeClr val="accent2"/>
                </a:solidFill>
              </a:rPr>
              <a:t>3</a:t>
            </a:r>
          </a:p>
        </p:txBody>
      </p:sp>
      <p:sp>
        <p:nvSpPr>
          <p:cNvPr id="49182" name="Rectangle 30"/>
          <p:cNvSpPr>
            <a:spLocks noChangeArrowheads="1"/>
          </p:cNvSpPr>
          <p:nvPr/>
        </p:nvSpPr>
        <p:spPr bwMode="auto">
          <a:xfrm>
            <a:off x="304800" y="3948113"/>
            <a:ext cx="8526463" cy="2141537"/>
          </a:xfrm>
          <a:prstGeom prst="rect">
            <a:avLst/>
          </a:prstGeom>
          <a:gradFill rotWithShape="1">
            <a:gsLst>
              <a:gs pos="0">
                <a:schemeClr val="bg1"/>
              </a:gs>
              <a:gs pos="100000">
                <a:srgbClr val="DEDFFA"/>
              </a:gs>
            </a:gsLst>
            <a:path path="shape">
              <a:fillToRect l="50000" t="50000" r="50000" b="50000"/>
            </a:path>
          </a:gradFill>
          <a:ln w="9525" algn="ctr">
            <a:solidFill>
              <a:schemeClr val="tx1">
                <a:alpha val="52940"/>
              </a:schemeClr>
            </a:solidFill>
            <a:miter lim="800000"/>
            <a:headEnd/>
            <a:tailEnd/>
          </a:ln>
        </p:spPr>
        <p:txBody>
          <a:bodyPr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endParaRPr lang="en-US" altLang="en-US"/>
          </a:p>
        </p:txBody>
      </p:sp>
      <p:sp>
        <p:nvSpPr>
          <p:cNvPr id="49183" name="AutoShape 31"/>
          <p:cNvSpPr>
            <a:spLocks noChangeArrowheads="1"/>
          </p:cNvSpPr>
          <p:nvPr/>
        </p:nvSpPr>
        <p:spPr bwMode="auto">
          <a:xfrm rot="5400000">
            <a:off x="177006" y="4412457"/>
            <a:ext cx="2046287" cy="1181100"/>
          </a:xfrm>
          <a:prstGeom prst="can">
            <a:avLst>
              <a:gd name="adj" fmla="val 40319"/>
            </a:avLst>
          </a:prstGeom>
          <a:gradFill rotWithShape="1">
            <a:gsLst>
              <a:gs pos="0">
                <a:srgbClr val="FFFFFF"/>
              </a:gs>
              <a:gs pos="100000">
                <a:srgbClr val="5491DA"/>
              </a:gs>
            </a:gsLst>
            <a:path path="rect">
              <a:fillToRect l="50000" t="50000" r="50000" b="50000"/>
            </a:path>
          </a:gradFill>
          <a:ln w="25400">
            <a:solidFill>
              <a:srgbClr val="003399"/>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endParaRPr lang="en-US" altLang="en-US" sz="1800"/>
          </a:p>
        </p:txBody>
      </p:sp>
      <p:sp>
        <p:nvSpPr>
          <p:cNvPr id="49184" name="Rectangle 32"/>
          <p:cNvSpPr>
            <a:spLocks noChangeArrowheads="1"/>
          </p:cNvSpPr>
          <p:nvPr/>
        </p:nvSpPr>
        <p:spPr bwMode="auto">
          <a:xfrm>
            <a:off x="671513" y="47307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UNI</a:t>
            </a:r>
            <a:endParaRPr lang="en-US" altLang="en-US" sz="1800" b="1" baseline="-25000"/>
          </a:p>
        </p:txBody>
      </p:sp>
      <p:sp>
        <p:nvSpPr>
          <p:cNvPr id="49185" name="AutoShape 33"/>
          <p:cNvSpPr>
            <a:spLocks noChangeArrowheads="1"/>
          </p:cNvSpPr>
          <p:nvPr/>
        </p:nvSpPr>
        <p:spPr bwMode="auto">
          <a:xfrm rot="5400000" flipH="1">
            <a:off x="1262856" y="4393407"/>
            <a:ext cx="1246187" cy="952500"/>
          </a:xfrm>
          <a:prstGeom prst="can">
            <a:avLst>
              <a:gd name="adj" fmla="val 24829"/>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rgbClr val="006600"/>
                </a:solidFill>
              </a:rPr>
              <a:t>EVC</a:t>
            </a:r>
            <a:r>
              <a:rPr lang="en-US" altLang="en-US" sz="1400" b="1" baseline="-25000">
                <a:solidFill>
                  <a:srgbClr val="006600"/>
                </a:solidFill>
              </a:rPr>
              <a:t>1</a:t>
            </a:r>
          </a:p>
        </p:txBody>
      </p:sp>
      <p:sp>
        <p:nvSpPr>
          <p:cNvPr id="49186" name="AutoShape 34"/>
          <p:cNvSpPr>
            <a:spLocks noChangeArrowheads="1"/>
          </p:cNvSpPr>
          <p:nvPr/>
        </p:nvSpPr>
        <p:spPr bwMode="auto">
          <a:xfrm rot="5400000" flipH="1">
            <a:off x="2788443" y="3796507"/>
            <a:ext cx="214313" cy="1371600"/>
          </a:xfrm>
          <a:prstGeom prst="can">
            <a:avLst>
              <a:gd name="adj" fmla="val 45067"/>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a:solidFill>
                  <a:srgbClr val="993300"/>
                </a:solidFill>
              </a:rPr>
              <a:t>CE-VLAN CoS 6</a:t>
            </a:r>
            <a:endParaRPr lang="en-US" altLang="en-US" sz="1200" b="1" baseline="-25000">
              <a:solidFill>
                <a:srgbClr val="993300"/>
              </a:solidFill>
            </a:endParaRPr>
          </a:p>
        </p:txBody>
      </p:sp>
      <p:sp>
        <p:nvSpPr>
          <p:cNvPr id="49187" name="Text Box 35"/>
          <p:cNvSpPr txBox="1">
            <a:spLocks noChangeArrowheads="1"/>
          </p:cNvSpPr>
          <p:nvPr/>
        </p:nvSpPr>
        <p:spPr bwMode="auto">
          <a:xfrm>
            <a:off x="3862388" y="4360863"/>
            <a:ext cx="3498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altLang="en-US" sz="1400" b="1">
                <a:solidFill>
                  <a:srgbClr val="993300"/>
                </a:solidFill>
              </a:rPr>
              <a:t>Ingress Bandwidth Profile Per CoS ID 6</a:t>
            </a:r>
            <a:endParaRPr lang="en-US" altLang="en-US" sz="1400" b="1" baseline="-25000">
              <a:solidFill>
                <a:srgbClr val="993300"/>
              </a:solidFill>
            </a:endParaRPr>
          </a:p>
        </p:txBody>
      </p:sp>
      <p:sp>
        <p:nvSpPr>
          <p:cNvPr id="49188" name="AutoShape 36"/>
          <p:cNvSpPr>
            <a:spLocks noChangeArrowheads="1"/>
          </p:cNvSpPr>
          <p:nvPr/>
        </p:nvSpPr>
        <p:spPr bwMode="auto">
          <a:xfrm rot="5400000" flipH="1">
            <a:off x="2770187" y="4148138"/>
            <a:ext cx="250825" cy="1371600"/>
          </a:xfrm>
          <a:prstGeom prst="can">
            <a:avLst>
              <a:gd name="adj" fmla="val 38506"/>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a:solidFill>
                  <a:srgbClr val="660066"/>
                </a:solidFill>
              </a:rPr>
              <a:t>CE-VLAN CoS 4</a:t>
            </a:r>
            <a:endParaRPr lang="en-US" altLang="en-US" sz="1200" b="1" baseline="-25000">
              <a:solidFill>
                <a:srgbClr val="660066"/>
              </a:solidFill>
            </a:endParaRPr>
          </a:p>
        </p:txBody>
      </p:sp>
      <p:sp>
        <p:nvSpPr>
          <p:cNvPr id="49189" name="AutoShape 37"/>
          <p:cNvSpPr>
            <a:spLocks noChangeArrowheads="1"/>
          </p:cNvSpPr>
          <p:nvPr/>
        </p:nvSpPr>
        <p:spPr bwMode="auto">
          <a:xfrm rot="5400000" flipH="1">
            <a:off x="2751931" y="4510882"/>
            <a:ext cx="287337" cy="1371600"/>
          </a:xfrm>
          <a:prstGeom prst="can">
            <a:avLst>
              <a:gd name="adj" fmla="val 33613"/>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a:solidFill>
                  <a:srgbClr val="000066"/>
                </a:solidFill>
              </a:rPr>
              <a:t>CE-VLAN CoS 2</a:t>
            </a:r>
            <a:endParaRPr lang="en-US" altLang="en-US" sz="1200" b="1" baseline="-25000">
              <a:solidFill>
                <a:srgbClr val="000066"/>
              </a:solidFill>
            </a:endParaRPr>
          </a:p>
        </p:txBody>
      </p:sp>
      <p:sp>
        <p:nvSpPr>
          <p:cNvPr id="49190" name="Line 38"/>
          <p:cNvSpPr>
            <a:spLocks noChangeShapeType="1"/>
          </p:cNvSpPr>
          <p:nvPr/>
        </p:nvSpPr>
        <p:spPr bwMode="auto">
          <a:xfrm>
            <a:off x="3771900" y="5057775"/>
            <a:ext cx="0" cy="2667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1" name="Line 39"/>
          <p:cNvSpPr>
            <a:spLocks noChangeShapeType="1"/>
          </p:cNvSpPr>
          <p:nvPr/>
        </p:nvSpPr>
        <p:spPr bwMode="auto">
          <a:xfrm>
            <a:off x="3625850" y="5054600"/>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2" name="Line 40"/>
          <p:cNvSpPr>
            <a:spLocks noChangeShapeType="1"/>
          </p:cNvSpPr>
          <p:nvPr/>
        </p:nvSpPr>
        <p:spPr bwMode="auto">
          <a:xfrm>
            <a:off x="3629025" y="5329238"/>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Line 41"/>
          <p:cNvSpPr>
            <a:spLocks noChangeShapeType="1"/>
          </p:cNvSpPr>
          <p:nvPr/>
        </p:nvSpPr>
        <p:spPr bwMode="auto">
          <a:xfrm>
            <a:off x="3756025" y="4719638"/>
            <a:ext cx="0" cy="223837"/>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4" name="Line 42"/>
          <p:cNvSpPr>
            <a:spLocks noChangeShapeType="1"/>
          </p:cNvSpPr>
          <p:nvPr/>
        </p:nvSpPr>
        <p:spPr bwMode="auto">
          <a:xfrm>
            <a:off x="3609975" y="4706938"/>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5" name="Line 43"/>
          <p:cNvSpPr>
            <a:spLocks noChangeShapeType="1"/>
          </p:cNvSpPr>
          <p:nvPr/>
        </p:nvSpPr>
        <p:spPr bwMode="auto">
          <a:xfrm>
            <a:off x="3613150" y="4959350"/>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6" name="Line 44"/>
          <p:cNvSpPr>
            <a:spLocks noChangeShapeType="1"/>
          </p:cNvSpPr>
          <p:nvPr/>
        </p:nvSpPr>
        <p:spPr bwMode="auto">
          <a:xfrm>
            <a:off x="3740150" y="4368800"/>
            <a:ext cx="0" cy="204788"/>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7" name="Line 45"/>
          <p:cNvSpPr>
            <a:spLocks noChangeShapeType="1"/>
          </p:cNvSpPr>
          <p:nvPr/>
        </p:nvSpPr>
        <p:spPr bwMode="auto">
          <a:xfrm>
            <a:off x="3600450" y="4375150"/>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8" name="Line 46"/>
          <p:cNvSpPr>
            <a:spLocks noChangeShapeType="1"/>
          </p:cNvSpPr>
          <p:nvPr/>
        </p:nvSpPr>
        <p:spPr bwMode="auto">
          <a:xfrm>
            <a:off x="3603625" y="4578350"/>
            <a:ext cx="2746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9" name="Text Box 47"/>
          <p:cNvSpPr txBox="1">
            <a:spLocks noChangeArrowheads="1"/>
          </p:cNvSpPr>
          <p:nvPr/>
        </p:nvSpPr>
        <p:spPr bwMode="auto">
          <a:xfrm>
            <a:off x="3873500" y="4708525"/>
            <a:ext cx="34877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altLang="en-US" sz="1400" b="1">
                <a:solidFill>
                  <a:srgbClr val="660066"/>
                </a:solidFill>
              </a:rPr>
              <a:t>Ingress Bandwidth Profile Per CoS ID 4</a:t>
            </a:r>
            <a:endParaRPr lang="en-US" altLang="en-US" sz="1400" b="1" baseline="-25000">
              <a:solidFill>
                <a:srgbClr val="660066"/>
              </a:solidFill>
            </a:endParaRPr>
          </a:p>
        </p:txBody>
      </p:sp>
      <p:sp>
        <p:nvSpPr>
          <p:cNvPr id="49200" name="Text Box 48"/>
          <p:cNvSpPr txBox="1">
            <a:spLocks noChangeArrowheads="1"/>
          </p:cNvSpPr>
          <p:nvPr/>
        </p:nvSpPr>
        <p:spPr bwMode="auto">
          <a:xfrm>
            <a:off x="3873500" y="5068888"/>
            <a:ext cx="3563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80000"/>
              </a:lnSpc>
            </a:pPr>
            <a:r>
              <a:rPr lang="en-US" altLang="en-US" sz="1400" b="1">
                <a:solidFill>
                  <a:srgbClr val="000066"/>
                </a:solidFill>
              </a:rPr>
              <a:t>Ingress Bandwidth Profile Per CoS ID 2</a:t>
            </a:r>
            <a:endParaRPr lang="en-US" altLang="en-US" sz="1400" b="1" baseline="-25000">
              <a:solidFill>
                <a:srgbClr val="000066"/>
              </a:solidFill>
            </a:endParaRPr>
          </a:p>
        </p:txBody>
      </p:sp>
      <p:sp>
        <p:nvSpPr>
          <p:cNvPr id="49201" name="AutoShape 49"/>
          <p:cNvSpPr>
            <a:spLocks noChangeArrowheads="1"/>
          </p:cNvSpPr>
          <p:nvPr/>
        </p:nvSpPr>
        <p:spPr bwMode="auto">
          <a:xfrm rot="5400000" flipH="1">
            <a:off x="1761331" y="5331619"/>
            <a:ext cx="287338" cy="762000"/>
          </a:xfrm>
          <a:prstGeom prst="can">
            <a:avLst>
              <a:gd name="adj" fmla="val 49724"/>
            </a:avLst>
          </a:prstGeom>
          <a:solidFill>
            <a:schemeClr val="bg1"/>
          </a:solidFill>
          <a:ln w="22225">
            <a:solidFill>
              <a:schemeClr val="tx1"/>
            </a:solidFill>
            <a:round/>
            <a:headEnd/>
            <a:tailEnd/>
          </a:ln>
        </p:spPr>
        <p:txBody>
          <a:bodyPr rot="10800000" vert="eaVert" wrap="none" anchor="ct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400" b="1">
                <a:solidFill>
                  <a:srgbClr val="800000"/>
                </a:solidFill>
              </a:rPr>
              <a:t>EVC</a:t>
            </a:r>
            <a:r>
              <a:rPr lang="en-US" altLang="en-US" sz="1400" b="1" baseline="-25000">
                <a:solidFill>
                  <a:srgbClr val="800000"/>
                </a:solidFill>
              </a:rPr>
              <a:t>2</a:t>
            </a:r>
          </a:p>
        </p:txBody>
      </p:sp>
      <p:sp>
        <p:nvSpPr>
          <p:cNvPr id="49202" name="Text Box 50"/>
          <p:cNvSpPr txBox="1">
            <a:spLocks noChangeArrowheads="1"/>
          </p:cNvSpPr>
          <p:nvPr/>
        </p:nvSpPr>
        <p:spPr bwMode="auto">
          <a:xfrm>
            <a:off x="1822450" y="15494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Port-based</a:t>
            </a:r>
          </a:p>
        </p:txBody>
      </p:sp>
      <p:sp>
        <p:nvSpPr>
          <p:cNvPr id="49203" name="Text Box 51"/>
          <p:cNvSpPr txBox="1">
            <a:spLocks noChangeArrowheads="1"/>
          </p:cNvSpPr>
          <p:nvPr/>
        </p:nvSpPr>
        <p:spPr bwMode="auto">
          <a:xfrm>
            <a:off x="6248400" y="1625600"/>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Port/VLAN-based</a:t>
            </a:r>
          </a:p>
        </p:txBody>
      </p:sp>
      <p:sp>
        <p:nvSpPr>
          <p:cNvPr id="49204" name="Text Box 52"/>
          <p:cNvSpPr txBox="1">
            <a:spLocks noChangeArrowheads="1"/>
          </p:cNvSpPr>
          <p:nvPr/>
        </p:nvSpPr>
        <p:spPr bwMode="auto">
          <a:xfrm>
            <a:off x="2819400" y="3948113"/>
            <a:ext cx="258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b="1"/>
              <a:t>Port/VLAN/CoS-based</a:t>
            </a:r>
          </a:p>
        </p:txBody>
      </p:sp>
      <p:sp>
        <p:nvSpPr>
          <p:cNvPr id="49205" name="Rectangle 53"/>
          <p:cNvSpPr>
            <a:spLocks noChangeArrowheads="1"/>
          </p:cNvSpPr>
          <p:nvPr/>
        </p:nvSpPr>
        <p:spPr bwMode="auto">
          <a:xfrm>
            <a:off x="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4488" indent="-344488"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3200" b="1">
                <a:solidFill>
                  <a:schemeClr val="bg1"/>
                </a:solidFill>
              </a:rPr>
              <a:t>	Port, EVC, and VLAN based BWPs</a:t>
            </a:r>
          </a:p>
        </p:txBody>
      </p:sp>
      <p:sp>
        <p:nvSpPr>
          <p:cNvPr id="49206" name="Rectangle 54"/>
          <p:cNvSpPr>
            <a:spLocks noChangeArrowheads="1"/>
          </p:cNvSpPr>
          <p:nvPr/>
        </p:nvSpPr>
        <p:spPr bwMode="auto">
          <a:xfrm>
            <a:off x="0" y="1017588"/>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2000" b="1"/>
              <a:t>Three Types of Bandwidth Profiles Defined in MEF 10.1</a:t>
            </a:r>
          </a:p>
        </p:txBody>
      </p:sp>
    </p:spTree>
    <p:extLst>
      <p:ext uri="{BB962C8B-B14F-4D97-AF65-F5344CB8AC3E}">
        <p14:creationId xmlns:p14="http://schemas.microsoft.com/office/powerpoint/2010/main" val="1001281978"/>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344488" indent="-344488" defTabSz="814388"/>
            <a:r>
              <a:rPr lang="en-US" altLang="en-US" smtClean="0"/>
              <a:t>	Two Ways to Identify CoS Instance</a:t>
            </a:r>
          </a:p>
        </p:txBody>
      </p:sp>
      <p:sp>
        <p:nvSpPr>
          <p:cNvPr id="54275" name="Rectangle 3"/>
          <p:cNvSpPr>
            <a:spLocks noGrp="1" noChangeArrowheads="1"/>
          </p:cNvSpPr>
          <p:nvPr>
            <p:ph idx="1"/>
          </p:nvPr>
        </p:nvSpPr>
        <p:spPr/>
        <p:txBody>
          <a:bodyPr/>
          <a:lstStyle/>
          <a:p>
            <a:pPr>
              <a:defRPr/>
            </a:pPr>
            <a:r>
              <a:rPr lang="en-US" sz="2400" dirty="0" smtClean="0"/>
              <a:t>EVC</a:t>
            </a:r>
          </a:p>
          <a:p>
            <a:pPr lvl="1">
              <a:defRPr/>
            </a:pPr>
            <a:r>
              <a:rPr lang="en-US" sz="2000" dirty="0" smtClean="0"/>
              <a:t>All Service Frames mapped to the same EVC receive the same CoS</a:t>
            </a:r>
          </a:p>
          <a:p>
            <a:pPr>
              <a:defRPr/>
            </a:pPr>
            <a:r>
              <a:rPr lang="en-US" sz="2400" dirty="0" smtClean="0"/>
              <a:t>EVC, priority marking</a:t>
            </a:r>
          </a:p>
          <a:p>
            <a:pPr lvl="1">
              <a:defRPr/>
            </a:pPr>
            <a:r>
              <a:rPr lang="en-US" sz="2000" dirty="0" smtClean="0">
                <a:solidFill>
                  <a:schemeClr val="bg2">
                    <a:lumMod val="50000"/>
                  </a:schemeClr>
                </a:solidFill>
              </a:rPr>
              <a:t>All Service Frames mapped to an EVC with one of a set of user priority values receive the same Class of Service </a:t>
            </a:r>
          </a:p>
          <a:p>
            <a:pPr lvl="1">
              <a:defRPr/>
            </a:pPr>
            <a:r>
              <a:rPr lang="en-US" sz="2000" dirty="0" smtClean="0">
                <a:solidFill>
                  <a:schemeClr val="bg2">
                    <a:lumMod val="50000"/>
                  </a:schemeClr>
                </a:solidFill>
              </a:rPr>
              <a:t>The user may be able to mark the priority with 802.1Q Priority bits in the VLAN Tag Priority Code Point (C-TAG)</a:t>
            </a:r>
          </a:p>
          <a:p>
            <a:pPr lvl="1">
              <a:defRPr/>
            </a:pPr>
            <a:r>
              <a:rPr lang="en-US" sz="2000" dirty="0" smtClean="0">
                <a:solidFill>
                  <a:schemeClr val="bg2">
                    <a:lumMod val="50000"/>
                  </a:schemeClr>
                </a:solidFill>
              </a:rPr>
              <a:t>The user may be able to mark the priority with IP DSCP bits</a:t>
            </a:r>
          </a:p>
          <a:p>
            <a:pPr lvl="1">
              <a:defRPr/>
            </a:pPr>
            <a:r>
              <a:rPr lang="en-US" sz="2000" dirty="0" smtClean="0">
                <a:solidFill>
                  <a:schemeClr val="bg2">
                    <a:lumMod val="50000"/>
                  </a:schemeClr>
                </a:solidFill>
              </a:rPr>
              <a:t>L2CP can have their own CoS ID</a:t>
            </a:r>
          </a:p>
        </p:txBody>
      </p:sp>
    </p:spTree>
    <p:extLst>
      <p:ext uri="{BB962C8B-B14F-4D97-AF65-F5344CB8AC3E}">
        <p14:creationId xmlns:p14="http://schemas.microsoft.com/office/powerpoint/2010/main" val="3760075064"/>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marL="344488" indent="-344488"/>
            <a:r>
              <a:rPr lang="en-US" altLang="en-US" sz="2800" smtClean="0"/>
              <a:t>	EVC Related Performance Service Attributes</a:t>
            </a:r>
          </a:p>
        </p:txBody>
      </p:sp>
      <p:sp>
        <p:nvSpPr>
          <p:cNvPr id="51203" name="Rectangle 9"/>
          <p:cNvSpPr txBox="1">
            <a:spLocks noChangeArrowheads="1"/>
          </p:cNvSpPr>
          <p:nvPr/>
        </p:nvSpPr>
        <p:spPr bwMode="auto">
          <a:xfrm>
            <a:off x="444500" y="990600"/>
            <a:ext cx="8089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200150" indent="-28575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25000"/>
              </a:spcBef>
              <a:buFont typeface="Arial" charset="0"/>
              <a:buChar char="•"/>
            </a:pPr>
            <a:r>
              <a:rPr lang="en-US" altLang="en-US" sz="2800" b="1"/>
              <a:t>Five performance attributes are considered in MEF 10.2.1</a:t>
            </a:r>
          </a:p>
          <a:p>
            <a:pPr lvl="1">
              <a:spcBef>
                <a:spcPct val="20000"/>
              </a:spcBef>
              <a:buFontTx/>
              <a:buChar char="–"/>
            </a:pPr>
            <a:r>
              <a:rPr lang="en-US" altLang="en-US" sz="2000">
                <a:solidFill>
                  <a:srgbClr val="4A4A4A"/>
                </a:solidFill>
              </a:rPr>
              <a:t>Frame Delay Performance</a:t>
            </a:r>
          </a:p>
          <a:p>
            <a:pPr lvl="2">
              <a:spcBef>
                <a:spcPct val="20000"/>
              </a:spcBef>
              <a:buFontTx/>
              <a:buChar char="–"/>
            </a:pPr>
            <a:r>
              <a:rPr lang="en-US" altLang="en-US" sz="2000">
                <a:solidFill>
                  <a:srgbClr val="4A4A4A"/>
                </a:solidFill>
              </a:rPr>
              <a:t>a) Frame Delay</a:t>
            </a:r>
          </a:p>
          <a:p>
            <a:pPr lvl="2">
              <a:spcBef>
                <a:spcPct val="20000"/>
              </a:spcBef>
              <a:buFontTx/>
              <a:buChar char="–"/>
            </a:pPr>
            <a:r>
              <a:rPr lang="en-US" altLang="en-US" sz="2000">
                <a:solidFill>
                  <a:srgbClr val="4A4A4A"/>
                </a:solidFill>
              </a:rPr>
              <a:t>b) Frame Delay Range</a:t>
            </a:r>
          </a:p>
          <a:p>
            <a:pPr lvl="2">
              <a:spcBef>
                <a:spcPct val="20000"/>
              </a:spcBef>
              <a:buFontTx/>
              <a:buChar char="–"/>
            </a:pPr>
            <a:r>
              <a:rPr lang="en-US" altLang="en-US" sz="2000">
                <a:solidFill>
                  <a:srgbClr val="4A4A4A"/>
                </a:solidFill>
              </a:rPr>
              <a:t>c) Mean Frame Dela</a:t>
            </a:r>
          </a:p>
        </p:txBody>
      </p:sp>
    </p:spTree>
    <p:extLst>
      <p:ext uri="{BB962C8B-B14F-4D97-AF65-F5344CB8AC3E}">
        <p14:creationId xmlns:p14="http://schemas.microsoft.com/office/powerpoint/2010/main" val="3615344906"/>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p:txBody>
          <a:bodyPr/>
          <a:lstStyle/>
          <a:p>
            <a:pPr marL="344488" indent="-344488" defTabSz="814388"/>
            <a:r>
              <a:rPr lang="en-US" altLang="en-US" smtClean="0"/>
              <a:t>	Frame Delay and Delay Variation</a:t>
            </a:r>
          </a:p>
        </p:txBody>
      </p:sp>
      <p:sp>
        <p:nvSpPr>
          <p:cNvPr id="52226" name="Rectangle 4"/>
          <p:cNvSpPr>
            <a:spLocks noGrp="1" noChangeArrowheads="1"/>
          </p:cNvSpPr>
          <p:nvPr>
            <p:ph idx="1"/>
          </p:nvPr>
        </p:nvSpPr>
        <p:spPr/>
        <p:txBody>
          <a:bodyPr/>
          <a:lstStyle/>
          <a:p>
            <a:r>
              <a:rPr lang="en-US" altLang="en-US" sz="2400" smtClean="0"/>
              <a:t>Frame Delay</a:t>
            </a:r>
          </a:p>
          <a:p>
            <a:pPr lvl="1"/>
            <a:r>
              <a:rPr lang="en-US" altLang="en-US" sz="1600" smtClean="0">
                <a:solidFill>
                  <a:schemeClr val="tx1"/>
                </a:solidFill>
              </a:rPr>
              <a:t>This is measured as the time taken for service frames to cross the network</a:t>
            </a:r>
          </a:p>
          <a:p>
            <a:pPr lvl="1"/>
            <a:r>
              <a:rPr lang="en-US" altLang="en-US" sz="1600" smtClean="0">
                <a:solidFill>
                  <a:schemeClr val="tx1"/>
                </a:solidFill>
              </a:rPr>
              <a:t>Frame Delay is measured from the arrival of the first bit at the ingress UNI  to the output of the last bit of the egress UNI. I.e. an end-to-end measurement as the customer views it. </a:t>
            </a:r>
          </a:p>
          <a:p>
            <a:pPr>
              <a:buFontTx/>
              <a:buNone/>
            </a:pPr>
            <a:endParaRPr lang="en-US" altLang="en-US" sz="1600" smtClean="0"/>
          </a:p>
          <a:p>
            <a:r>
              <a:rPr lang="en-US" altLang="en-US" sz="2400" smtClean="0"/>
              <a:t>Inter Frame Delay Variation</a:t>
            </a:r>
          </a:p>
          <a:p>
            <a:pPr lvl="1"/>
            <a:r>
              <a:rPr lang="en-US" altLang="en-US" sz="1600" smtClean="0">
                <a:solidFill>
                  <a:schemeClr val="tx1"/>
                </a:solidFill>
              </a:rPr>
              <a:t>Frame Delay Variation is therefore the variation in this delay for a number of frames.  This delay is an important factor in the transmission of unbuffered video and where variation occurs in the millisecond range can affect voice quality. For data can cause a number of undesirable effects such as perceived frame loss, etc</a:t>
            </a:r>
          </a:p>
        </p:txBody>
      </p:sp>
    </p:spTree>
    <p:extLst>
      <p:ext uri="{BB962C8B-B14F-4D97-AF65-F5344CB8AC3E}">
        <p14:creationId xmlns:p14="http://schemas.microsoft.com/office/powerpoint/2010/main" val="1043016798"/>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marL="342900" indent="-342900"/>
            <a:r>
              <a:rPr lang="en-US" altLang="en-US" sz="2800" smtClean="0"/>
              <a:t>	Frame Delay Performance</a:t>
            </a:r>
          </a:p>
        </p:txBody>
      </p:sp>
      <p:sp>
        <p:nvSpPr>
          <p:cNvPr id="53251" name="Rectangle 9"/>
          <p:cNvSpPr txBox="1">
            <a:spLocks noChangeArrowheads="1"/>
          </p:cNvSpPr>
          <p:nvPr/>
        </p:nvSpPr>
        <p:spPr bwMode="auto">
          <a:xfrm>
            <a:off x="444500" y="990600"/>
            <a:ext cx="8470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20000"/>
              </a:spcBef>
              <a:buFontTx/>
              <a:buChar char="•"/>
            </a:pPr>
            <a:r>
              <a:rPr lang="en-US" altLang="en-US" sz="2000" b="1"/>
              <a:t>One-way Frame Delay Performance for an EVC</a:t>
            </a:r>
          </a:p>
          <a:p>
            <a:pPr lvl="1">
              <a:spcBef>
                <a:spcPct val="20000"/>
              </a:spcBef>
              <a:buFontTx/>
              <a:buChar char="–"/>
            </a:pPr>
            <a:r>
              <a:rPr lang="en-US" altLang="en-US">
                <a:solidFill>
                  <a:srgbClr val="4A4A4A"/>
                </a:solidFill>
              </a:rPr>
              <a:t>Defines three performance attributes: the </a:t>
            </a:r>
            <a:r>
              <a:rPr lang="en-US" altLang="en-US" u="sng">
                <a:solidFill>
                  <a:srgbClr val="4A4A4A"/>
                </a:solidFill>
              </a:rPr>
              <a:t>One-way Frame Delay Performance corresponding to a percentile of the distribution</a:t>
            </a:r>
            <a:r>
              <a:rPr lang="en-US" altLang="en-US">
                <a:solidFill>
                  <a:srgbClr val="4A4A4A"/>
                </a:solidFill>
              </a:rPr>
              <a:t>, the </a:t>
            </a:r>
            <a:r>
              <a:rPr lang="en-US" altLang="en-US" u="sng">
                <a:solidFill>
                  <a:srgbClr val="4A4A4A"/>
                </a:solidFill>
              </a:rPr>
              <a:t>One-way Mean Frame delay</a:t>
            </a:r>
            <a:r>
              <a:rPr lang="en-US" altLang="en-US">
                <a:solidFill>
                  <a:srgbClr val="4A4A4A"/>
                </a:solidFill>
              </a:rPr>
              <a:t>, and the </a:t>
            </a:r>
            <a:r>
              <a:rPr lang="en-US" altLang="en-US" u="sng">
                <a:solidFill>
                  <a:srgbClr val="4A4A4A"/>
                </a:solidFill>
              </a:rPr>
              <a:t>One-way Frame Delay Range.</a:t>
            </a:r>
          </a:p>
          <a:p>
            <a:pPr lvl="1">
              <a:spcBef>
                <a:spcPct val="20000"/>
              </a:spcBef>
              <a:buFontTx/>
              <a:buChar char="–"/>
            </a:pPr>
            <a:endParaRPr lang="en-US" altLang="en-US" b="1" u="sng">
              <a:solidFill>
                <a:srgbClr val="4A4A4A"/>
              </a:solidFill>
            </a:endParaRPr>
          </a:p>
          <a:p>
            <a:pPr lvl="1">
              <a:spcBef>
                <a:spcPct val="20000"/>
              </a:spcBef>
              <a:buFontTx/>
              <a:buChar char="–"/>
            </a:pPr>
            <a:endParaRPr lang="en-US" altLang="en-US" b="1" u="sng">
              <a:solidFill>
                <a:srgbClr val="4A4A4A"/>
              </a:solidFill>
            </a:endParaRPr>
          </a:p>
          <a:p>
            <a:pPr lvl="1">
              <a:spcBef>
                <a:spcPct val="20000"/>
              </a:spcBef>
              <a:buFontTx/>
              <a:buChar char="–"/>
            </a:pPr>
            <a:endParaRPr lang="en-US" altLang="en-US" b="1" u="sng">
              <a:solidFill>
                <a:srgbClr val="4A4A4A"/>
              </a:solidFill>
            </a:endParaRPr>
          </a:p>
          <a:p>
            <a:pPr lvl="1">
              <a:spcBef>
                <a:spcPct val="20000"/>
              </a:spcBef>
              <a:buFontTx/>
              <a:buChar char="–"/>
            </a:pPr>
            <a:endParaRPr lang="en-US" altLang="en-US" b="1" u="sng">
              <a:solidFill>
                <a:srgbClr val="4A4A4A"/>
              </a:solidFill>
            </a:endParaRPr>
          </a:p>
          <a:p>
            <a:pPr lvl="1">
              <a:spcBef>
                <a:spcPct val="20000"/>
              </a:spcBef>
              <a:buFontTx/>
              <a:buChar char="–"/>
            </a:pPr>
            <a:endParaRPr lang="en-US" altLang="en-US" b="1" u="sng">
              <a:solidFill>
                <a:srgbClr val="4A4A4A"/>
              </a:solidFill>
            </a:endParaRPr>
          </a:p>
          <a:p>
            <a:pPr lvl="1">
              <a:spcBef>
                <a:spcPct val="20000"/>
              </a:spcBef>
              <a:buFontTx/>
              <a:buChar char="–"/>
            </a:pPr>
            <a:endParaRPr lang="en-US" altLang="en-US" b="1" u="sng">
              <a:solidFill>
                <a:srgbClr val="4A4A4A"/>
              </a:solidFill>
            </a:endParaRPr>
          </a:p>
          <a:p>
            <a:pPr lvl="1">
              <a:spcBef>
                <a:spcPct val="20000"/>
              </a:spcBef>
              <a:buFontTx/>
              <a:buChar char="–"/>
            </a:pPr>
            <a:endParaRPr lang="en-US" altLang="en-US" b="1" u="sng">
              <a:solidFill>
                <a:srgbClr val="4A4A4A"/>
              </a:solidFill>
            </a:endParaRPr>
          </a:p>
          <a:p>
            <a:pPr lvl="1">
              <a:spcBef>
                <a:spcPct val="20000"/>
              </a:spcBef>
            </a:pPr>
            <a:endParaRPr lang="en-US" altLang="en-US" b="1" u="sng">
              <a:solidFill>
                <a:srgbClr val="4A4A4A"/>
              </a:solidFill>
            </a:endParaRPr>
          </a:p>
          <a:p>
            <a:pPr lvl="1">
              <a:spcBef>
                <a:spcPct val="20000"/>
              </a:spcBef>
            </a:pPr>
            <a:endParaRPr lang="en-US" altLang="en-US" b="1" u="sng">
              <a:solidFill>
                <a:srgbClr val="4A4A4A"/>
              </a:solidFill>
            </a:endParaRPr>
          </a:p>
          <a:p>
            <a:pPr lvl="1">
              <a:spcBef>
                <a:spcPct val="20000"/>
              </a:spcBef>
            </a:pPr>
            <a:endParaRPr lang="en-US" altLang="en-US" b="1" u="sng">
              <a:solidFill>
                <a:srgbClr val="4A4A4A"/>
              </a:solidFill>
            </a:endParaRPr>
          </a:p>
          <a:p>
            <a:pPr lvl="1">
              <a:spcBef>
                <a:spcPct val="20000"/>
              </a:spcBef>
              <a:buFontTx/>
              <a:buChar char="–"/>
            </a:pPr>
            <a:r>
              <a:rPr lang="en-US" altLang="en-US">
                <a:solidFill>
                  <a:srgbClr val="4A4A4A"/>
                </a:solidFill>
              </a:rPr>
              <a:t>The One-way Frame Delay for an egress Service Frame at a given UNI in the EVC is defined as the time elapsed from the reception at the ingress UNI of the first bit of the  corresponding ingress Service Frame until the Transmission of the last bit of the Service Frame at the given UNI.   This delay definition is illustrated above</a:t>
            </a:r>
          </a:p>
          <a:p>
            <a:pPr lvl="1">
              <a:spcBef>
                <a:spcPct val="20000"/>
              </a:spcBef>
              <a:buFontTx/>
              <a:buChar char="–"/>
            </a:pPr>
            <a:endParaRPr lang="en-US" altLang="en-US" b="1">
              <a:solidFill>
                <a:srgbClr val="4A4A4A"/>
              </a:solidFill>
            </a:endParaRPr>
          </a:p>
        </p:txBody>
      </p:sp>
      <p:grpSp>
        <p:nvGrpSpPr>
          <p:cNvPr id="53252" name="Group 49"/>
          <p:cNvGrpSpPr>
            <a:grpSpLocks/>
          </p:cNvGrpSpPr>
          <p:nvPr/>
        </p:nvGrpSpPr>
        <p:grpSpPr bwMode="auto">
          <a:xfrm>
            <a:off x="2012950" y="2438400"/>
            <a:ext cx="5186363" cy="2438400"/>
            <a:chOff x="1840675" y="2514600"/>
            <a:chExt cx="5185998" cy="2438400"/>
          </a:xfrm>
        </p:grpSpPr>
        <p:cxnSp>
          <p:nvCxnSpPr>
            <p:cNvPr id="43" name="Straight Connector 42"/>
            <p:cNvCxnSpPr/>
            <p:nvPr/>
          </p:nvCxnSpPr>
          <p:spPr>
            <a:xfrm>
              <a:off x="3124873" y="2919413"/>
              <a:ext cx="3181126" cy="2381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254" name="Freeform 66"/>
            <p:cNvSpPr>
              <a:spLocks/>
            </p:cNvSpPr>
            <p:nvPr/>
          </p:nvSpPr>
          <p:spPr bwMode="auto">
            <a:xfrm>
              <a:off x="3901336" y="2626425"/>
              <a:ext cx="1582566" cy="626283"/>
            </a:xfrm>
            <a:custGeom>
              <a:avLst/>
              <a:gdLst>
                <a:gd name="T0" fmla="*/ 2147483647 w 3654"/>
                <a:gd name="T1" fmla="*/ 0 h 1257"/>
                <a:gd name="T2" fmla="*/ 0 w 3654"/>
                <a:gd name="T3" fmla="*/ 2147483647 h 1257"/>
                <a:gd name="T4" fmla="*/ 0 w 3654"/>
                <a:gd name="T5" fmla="*/ 2147483647 h 1257"/>
                <a:gd name="T6" fmla="*/ 2147483647 w 3654"/>
                <a:gd name="T7" fmla="*/ 2147483647 h 1257"/>
                <a:gd name="T8" fmla="*/ 2147483647 w 3654"/>
                <a:gd name="T9" fmla="*/ 2147483647 h 1257"/>
                <a:gd name="T10" fmla="*/ 2147483647 w 3654"/>
                <a:gd name="T11" fmla="*/ 2147483647 h 1257"/>
                <a:gd name="T12" fmla="*/ 2147483647 w 3654"/>
                <a:gd name="T13" fmla="*/ 2147483647 h 1257"/>
                <a:gd name="T14" fmla="*/ 2147483647 w 3654"/>
                <a:gd name="T15" fmla="*/ 0 h 1257"/>
                <a:gd name="T16" fmla="*/ 2147483647 w 3654"/>
                <a:gd name="T17" fmla="*/ 0 h 1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4"/>
                <a:gd name="T28" fmla="*/ 0 h 1257"/>
                <a:gd name="T29" fmla="*/ 3654 w 3654"/>
                <a:gd name="T30" fmla="*/ 1257 h 1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4" h="1257">
                  <a:moveTo>
                    <a:pt x="210" y="0"/>
                  </a:moveTo>
                  <a:cubicBezTo>
                    <a:pt x="94" y="0"/>
                    <a:pt x="0" y="94"/>
                    <a:pt x="0" y="209"/>
                  </a:cubicBezTo>
                  <a:lnTo>
                    <a:pt x="0" y="1047"/>
                  </a:lnTo>
                  <a:cubicBezTo>
                    <a:pt x="0" y="1163"/>
                    <a:pt x="94" y="1257"/>
                    <a:pt x="210" y="1257"/>
                  </a:cubicBezTo>
                  <a:lnTo>
                    <a:pt x="3444" y="1257"/>
                  </a:lnTo>
                  <a:cubicBezTo>
                    <a:pt x="3560" y="1257"/>
                    <a:pt x="3654" y="1163"/>
                    <a:pt x="3654" y="1047"/>
                  </a:cubicBezTo>
                  <a:lnTo>
                    <a:pt x="3654" y="209"/>
                  </a:lnTo>
                  <a:cubicBezTo>
                    <a:pt x="3654" y="94"/>
                    <a:pt x="3560" y="0"/>
                    <a:pt x="3444" y="0"/>
                  </a:cubicBezTo>
                  <a:lnTo>
                    <a:pt x="210" y="0"/>
                  </a:lnTo>
                  <a:close/>
                </a:path>
              </a:pathLst>
            </a:custGeom>
            <a:solidFill>
              <a:srgbClr val="BBE0E3"/>
            </a:solidFill>
            <a:ln w="0">
              <a:solidFill>
                <a:srgbClr val="000000"/>
              </a:solidFill>
              <a:prstDash val="solid"/>
              <a:round/>
              <a:headEnd/>
              <a:tailEnd/>
            </a:ln>
          </p:spPr>
          <p:txBody>
            <a:bodyPr/>
            <a:lstStyle/>
            <a:p>
              <a:endParaRPr lang="en-US"/>
            </a:p>
          </p:txBody>
        </p:sp>
        <p:grpSp>
          <p:nvGrpSpPr>
            <p:cNvPr id="53255" name="Group 7"/>
            <p:cNvGrpSpPr>
              <a:grpSpLocks/>
            </p:cNvGrpSpPr>
            <p:nvPr/>
          </p:nvGrpSpPr>
          <p:grpSpPr bwMode="auto">
            <a:xfrm>
              <a:off x="1840675" y="2514600"/>
              <a:ext cx="5185998" cy="2438400"/>
              <a:chOff x="1316533" y="1620501"/>
              <a:chExt cx="6005517" cy="2747910"/>
            </a:xfrm>
          </p:grpSpPr>
          <p:cxnSp>
            <p:nvCxnSpPr>
              <p:cNvPr id="9" name="Straight Arrow Connector 8"/>
              <p:cNvCxnSpPr/>
              <p:nvPr/>
            </p:nvCxnSpPr>
            <p:spPr>
              <a:xfrm>
                <a:off x="1572048" y="2438076"/>
                <a:ext cx="0" cy="6869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261" name="TextBox 9"/>
              <p:cNvSpPr txBox="1">
                <a:spLocks noChangeArrowheads="1"/>
              </p:cNvSpPr>
              <p:nvPr/>
            </p:nvSpPr>
            <p:spPr bwMode="auto">
              <a:xfrm>
                <a:off x="1316533" y="2190173"/>
                <a:ext cx="4988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a:t>Time</a:t>
                </a:r>
              </a:p>
            </p:txBody>
          </p:sp>
          <p:sp>
            <p:nvSpPr>
              <p:cNvPr id="53262" name="TextBox 10"/>
              <p:cNvSpPr txBox="1">
                <a:spLocks noChangeArrowheads="1"/>
              </p:cNvSpPr>
              <p:nvPr/>
            </p:nvSpPr>
            <p:spPr bwMode="auto">
              <a:xfrm>
                <a:off x="2742364" y="1620501"/>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a:t>CE</a:t>
                </a:r>
              </a:p>
            </p:txBody>
          </p:sp>
          <p:sp>
            <p:nvSpPr>
              <p:cNvPr id="53263" name="TextBox 11"/>
              <p:cNvSpPr txBox="1">
                <a:spLocks noChangeArrowheads="1"/>
              </p:cNvSpPr>
              <p:nvPr/>
            </p:nvSpPr>
            <p:spPr bwMode="auto">
              <a:xfrm>
                <a:off x="6143459" y="1651751"/>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a:t>CE</a:t>
                </a:r>
              </a:p>
            </p:txBody>
          </p:sp>
          <p:cxnSp>
            <p:nvCxnSpPr>
              <p:cNvPr id="13" name="Straight Arrow Connector 12"/>
              <p:cNvCxnSpPr/>
              <p:nvPr/>
            </p:nvCxnSpPr>
            <p:spPr>
              <a:xfrm>
                <a:off x="3276092" y="1620501"/>
                <a:ext cx="28676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38592" y="3658177"/>
                <a:ext cx="0" cy="5993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38592" y="2781565"/>
                <a:ext cx="0" cy="4955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267" name="TextBox 15"/>
              <p:cNvSpPr txBox="1">
                <a:spLocks noChangeArrowheads="1"/>
              </p:cNvSpPr>
              <p:nvPr/>
            </p:nvSpPr>
            <p:spPr bwMode="auto">
              <a:xfrm>
                <a:off x="2551915" y="3276600"/>
                <a:ext cx="494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800" b="1"/>
                  <a:t>Frame</a:t>
                </a:r>
              </a:p>
              <a:p>
                <a:pPr eaLnBrk="1" hangingPunct="1"/>
                <a:r>
                  <a:rPr lang="en-US" altLang="en-US" sz="800" b="1"/>
                  <a:t>Delay</a:t>
                </a:r>
              </a:p>
            </p:txBody>
          </p:sp>
          <p:cxnSp>
            <p:nvCxnSpPr>
              <p:cNvPr id="17" name="Straight Arrow Connector 16"/>
              <p:cNvCxnSpPr/>
              <p:nvPr/>
            </p:nvCxnSpPr>
            <p:spPr>
              <a:xfrm>
                <a:off x="5029769" y="2667069"/>
                <a:ext cx="53308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09181" y="2672435"/>
                <a:ext cx="533088"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3270" name="TextBox 18"/>
              <p:cNvSpPr txBox="1">
                <a:spLocks noChangeArrowheads="1"/>
              </p:cNvSpPr>
              <p:nvPr/>
            </p:nvSpPr>
            <p:spPr bwMode="auto">
              <a:xfrm>
                <a:off x="4245434" y="2580282"/>
                <a:ext cx="7553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900" b="1"/>
                  <a:t>UNI to UNI</a:t>
                </a:r>
              </a:p>
            </p:txBody>
          </p:sp>
          <p:cxnSp>
            <p:nvCxnSpPr>
              <p:cNvPr id="20" name="Straight Arrow Connector 19"/>
              <p:cNvCxnSpPr/>
              <p:nvPr/>
            </p:nvCxnSpPr>
            <p:spPr>
              <a:xfrm>
                <a:off x="3750357" y="2543627"/>
                <a:ext cx="0" cy="182478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858" y="2559729"/>
                <a:ext cx="0" cy="180868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58446" y="2309268"/>
                <a:ext cx="0" cy="205914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40063" y="2309268"/>
                <a:ext cx="0" cy="205914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8372" y="2543627"/>
                <a:ext cx="321691" cy="1520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40063" y="2695693"/>
                <a:ext cx="610294" cy="6011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62858" y="3706480"/>
                <a:ext cx="580883" cy="551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616167" y="2706427"/>
                <a:ext cx="746324" cy="622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78298" y="2328947"/>
                <a:ext cx="795957" cy="254039"/>
              </a:xfrm>
              <a:prstGeom prst="rect">
                <a:avLst/>
              </a:prstGeom>
              <a:noFill/>
            </p:spPr>
            <p:txBody>
              <a:bodyPr wrap="none">
                <a:spAutoFit/>
              </a:bodyPr>
              <a:lstStyle/>
              <a:p>
                <a:pPr>
                  <a:defRPr/>
                </a:pPr>
                <a:r>
                  <a:rPr lang="en-US" sz="1050" b="1" dirty="0"/>
                  <a:t>first bit in</a:t>
                </a:r>
              </a:p>
            </p:txBody>
          </p:sp>
          <p:sp>
            <p:nvSpPr>
              <p:cNvPr id="29" name="TextBox 28"/>
              <p:cNvSpPr txBox="1"/>
              <p:nvPr/>
            </p:nvSpPr>
            <p:spPr>
              <a:xfrm>
                <a:off x="6323887" y="3253862"/>
                <a:ext cx="998163" cy="286241"/>
              </a:xfrm>
              <a:prstGeom prst="rect">
                <a:avLst/>
              </a:prstGeom>
              <a:noFill/>
            </p:spPr>
            <p:txBody>
              <a:bodyPr wrap="none">
                <a:spAutoFit/>
              </a:bodyPr>
              <a:lstStyle/>
              <a:p>
                <a:pPr>
                  <a:defRPr/>
                </a:pPr>
                <a:r>
                  <a:rPr lang="en-US" sz="1050" b="1" dirty="0"/>
                  <a:t>last bit </a:t>
                </a:r>
                <a:r>
                  <a:rPr lang="en-US" sz="1050" b="1" dirty="0"/>
                  <a:t>out</a:t>
                </a:r>
                <a:endParaRPr lang="en-US" sz="1050" b="1" dirty="0"/>
              </a:p>
            </p:txBody>
          </p:sp>
          <p:pic>
            <p:nvPicPr>
              <p:cNvPr id="53281" name="Picture 11" descr="Rou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194" y="1913180"/>
                <a:ext cx="591808" cy="38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Picture 11" descr="Rou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565" y="1886304"/>
                <a:ext cx="591808" cy="38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6" name="Rectangle 69"/>
            <p:cNvSpPr>
              <a:spLocks noChangeArrowheads="1"/>
            </p:cNvSpPr>
            <p:nvPr/>
          </p:nvSpPr>
          <p:spPr bwMode="auto">
            <a:xfrm>
              <a:off x="4044894" y="2717359"/>
              <a:ext cx="1312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solidFill>
                    <a:srgbClr val="000000"/>
                  </a:solidFill>
                </a:rPr>
                <a:t>Metro Ethernet </a:t>
              </a:r>
              <a:endParaRPr lang="en-US" altLang="en-US" sz="2000">
                <a:latin typeface="Times New Roman" pitchFamily="18" charset="0"/>
              </a:endParaRPr>
            </a:p>
          </p:txBody>
        </p:sp>
        <p:sp>
          <p:nvSpPr>
            <p:cNvPr id="53257" name="Rectangle 71"/>
            <p:cNvSpPr>
              <a:spLocks noChangeArrowheads="1"/>
            </p:cNvSpPr>
            <p:nvPr/>
          </p:nvSpPr>
          <p:spPr bwMode="auto">
            <a:xfrm>
              <a:off x="4368744" y="2966596"/>
              <a:ext cx="706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solidFill>
                    <a:srgbClr val="000000"/>
                  </a:solidFill>
                </a:rPr>
                <a:t>Network</a:t>
              </a:r>
              <a:endParaRPr lang="en-US" altLang="en-US" sz="2000">
                <a:latin typeface="Times New Roman" pitchFamily="18" charset="0"/>
              </a:endParaRPr>
            </a:p>
          </p:txBody>
        </p:sp>
        <p:cxnSp>
          <p:nvCxnSpPr>
            <p:cNvPr id="34" name="Straight Connector 33"/>
            <p:cNvCxnSpPr/>
            <p:nvPr/>
          </p:nvCxnSpPr>
          <p:spPr>
            <a:xfrm flipH="1">
              <a:off x="2913749" y="3468688"/>
              <a:ext cx="4254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851842" y="4876800"/>
              <a:ext cx="31700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83873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93582510"/>
              </p:ext>
            </p:extLst>
          </p:nvPr>
        </p:nvGraphicFramePr>
        <p:xfrm>
          <a:off x="170090" y="928688"/>
          <a:ext cx="8670329" cy="4633787"/>
        </p:xfrm>
        <a:graphic>
          <a:graphicData uri="http://schemas.openxmlformats.org/drawingml/2006/table">
            <a:tbl>
              <a:tblPr firstRow="1" bandRow="1">
                <a:tableStyleId>{3C2FFA5D-87B4-456A-9821-1D502468CF0F}</a:tableStyleId>
              </a:tblPr>
              <a:tblGrid>
                <a:gridCol w="1442005"/>
                <a:gridCol w="7228324"/>
              </a:tblGrid>
              <a:tr h="304862">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Requirements and Framework for Ethernet Service Protection </a:t>
                      </a:r>
                      <a:endParaRPr lang="en-US" sz="1400" b="0" dirty="0">
                        <a:solidFill>
                          <a:schemeClr val="tx1"/>
                        </a:solidFill>
                        <a:latin typeface="Verdana" pitchFamily="34" charset="0"/>
                        <a:ea typeface="Verdana" pitchFamily="34" charset="0"/>
                        <a:cs typeface="Verdana" pitchFamily="34" charset="0"/>
                      </a:endParaRPr>
                    </a:p>
                  </a:txBody>
                  <a:tcPr marT="45729" marB="45729"/>
                </a:tc>
              </a:tr>
              <a:tr h="145003">
                <a:tc>
                  <a:txBody>
                    <a:bodyPr/>
                    <a:lstStyle/>
                    <a:p>
                      <a:r>
                        <a:rPr lang="en-US" sz="1400" dirty="0" smtClean="0"/>
                        <a:t>MEF 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Circuit Emulation Service Definitions, Framework and Requirements in Metro Ethernet Networks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4</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1: Generic Framework</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6.1</a:t>
                      </a:r>
                      <a:endParaRPr lang="en-US" sz="1400" b="1" dirty="0">
                        <a:solidFill>
                          <a:schemeClr val="bg1"/>
                        </a:solidFill>
                        <a:latin typeface="Verdana" pitchFamily="34" charset="0"/>
                        <a:ea typeface="Verdana" pitchFamily="34" charset="0"/>
                        <a:cs typeface="Verdana" pitchFamily="34" charset="0"/>
                      </a:endParaRPr>
                    </a:p>
                  </a:txBody>
                  <a:tcPr marT="45729" marB="45729">
                    <a:solidFill>
                      <a:srgbClr val="FFFF00"/>
                    </a:solidFill>
                  </a:tcPr>
                </a:tc>
                <a:tc>
                  <a:txBody>
                    <a:bodyPr/>
                    <a:lstStyle/>
                    <a:p>
                      <a:r>
                        <a:rPr lang="en-US" sz="1400" dirty="0" smtClean="0"/>
                        <a:t>Metro Ethernet Services Definitions Phase 2 </a:t>
                      </a:r>
                      <a:endParaRPr lang="en-US" sz="1400" b="0" dirty="0">
                        <a:solidFill>
                          <a:schemeClr val="tx1"/>
                        </a:solidFill>
                        <a:latin typeface="Verdana" pitchFamily="34" charset="0"/>
                        <a:ea typeface="Verdana" pitchFamily="34" charset="0"/>
                        <a:cs typeface="Verdana" pitchFamily="34" charset="0"/>
                      </a:endParaRPr>
                    </a:p>
                  </a:txBody>
                  <a:tcPr marT="45729" marB="45729">
                    <a:solidFill>
                      <a:srgbClr val="FFFF00"/>
                    </a:solidFill>
                  </a:tcPr>
                </a:tc>
              </a:tr>
              <a:tr h="304862">
                <a:tc>
                  <a:txBody>
                    <a:bodyPr/>
                    <a:lstStyle/>
                    <a:p>
                      <a:r>
                        <a:rPr lang="en-US" sz="1400" dirty="0" smtClean="0"/>
                        <a:t>MEF 7.2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Carrier</a:t>
                      </a:r>
                      <a:r>
                        <a:rPr lang="en-US" sz="1400" baseline="0" dirty="0" smtClean="0"/>
                        <a:t> Ethernet Management </a:t>
                      </a:r>
                      <a:r>
                        <a:rPr lang="en-US" sz="1400" dirty="0" smtClean="0"/>
                        <a:t>Information Model</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47">
                <a:tc>
                  <a:txBody>
                    <a:bodyPr/>
                    <a:lstStyle/>
                    <a:p>
                      <a:r>
                        <a:rPr lang="en-US" sz="1400" dirty="0" smtClean="0"/>
                        <a:t>MEF 8</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Implementation Agreement for the Emulation of PDH Circuits over Metro Ethernet Networks</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9</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Abstract Test Suite for Ethernet Services at the UNI</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MEF </a:t>
                      </a:r>
                      <a:r>
                        <a:rPr lang="en-US" sz="1400" b="0" kern="1200" dirty="0" smtClean="0">
                          <a:solidFill>
                            <a:schemeClr val="dk1"/>
                          </a:solidFill>
                          <a:latin typeface="+mn-lt"/>
                          <a:ea typeface="+mn-ea"/>
                          <a:cs typeface="+mn-cs"/>
                        </a:rPr>
                        <a:t>10.3</a:t>
                      </a:r>
                      <a:endParaRPr lang="en-US" sz="1400" b="0" kern="1200" dirty="0">
                        <a:solidFill>
                          <a:schemeClr val="dk1"/>
                        </a:solidFill>
                        <a:latin typeface="+mn-lt"/>
                        <a:ea typeface="+mn-ea"/>
                        <a:cs typeface="+mn-cs"/>
                      </a:endParaRPr>
                    </a:p>
                  </a:txBody>
                  <a:tcPr marT="45729" marB="45729">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Ethernet Services Attributes Phase </a:t>
                      </a:r>
                      <a:r>
                        <a:rPr lang="en-US" sz="1400" b="0" kern="1200" dirty="0" smtClean="0">
                          <a:solidFill>
                            <a:schemeClr val="dk1"/>
                          </a:solidFill>
                          <a:latin typeface="+mn-lt"/>
                          <a:ea typeface="+mn-ea"/>
                          <a:cs typeface="+mn-cs"/>
                        </a:rPr>
                        <a:t>3</a:t>
                      </a:r>
                      <a:endParaRPr lang="en-US" sz="1400" b="0" kern="1200" dirty="0">
                        <a:solidFill>
                          <a:schemeClr val="dk1"/>
                        </a:solidFill>
                        <a:latin typeface="+mn-lt"/>
                        <a:ea typeface="+mn-ea"/>
                        <a:cs typeface="+mn-cs"/>
                      </a:endParaRPr>
                    </a:p>
                  </a:txBody>
                  <a:tcPr marT="45729" marB="45729">
                    <a:solidFill>
                      <a:srgbClr val="FFFF00"/>
                    </a:solidFill>
                  </a:tcPr>
                </a:tc>
              </a:tr>
              <a:tr h="304862">
                <a:tc>
                  <a:txBody>
                    <a:bodyPr/>
                    <a:lstStyle/>
                    <a:p>
                      <a:r>
                        <a:rPr lang="en-US" sz="1400" dirty="0" smtClean="0"/>
                        <a:t>MEF</a:t>
                      </a:r>
                      <a:r>
                        <a:rPr lang="en-US" sz="1400" baseline="0" dirty="0" smtClean="0"/>
                        <a:t> 11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Requirements and Framework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12.1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2: Ethernet Services Layer</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Type 1 Implementation Agreement</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14</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Abstract Test Suite for Traffic Management Phase 1 </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15</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Requirements for Management of Metro Ethernet Phase 1 Network Elements</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16</a:t>
                      </a:r>
                      <a:endParaRPr lang="en-US" sz="1400" b="0" dirty="0">
                        <a:solidFill>
                          <a:schemeClr val="tx1"/>
                        </a:solidFill>
                        <a:latin typeface="+mj-lt"/>
                        <a:ea typeface="Verdana" pitchFamily="34" charset="0"/>
                        <a:cs typeface="Verdana"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Ethernet Local Management Interface</a:t>
                      </a:r>
                      <a:endParaRPr lang="en-US" sz="1400" b="1" dirty="0" smtClean="0">
                        <a:solidFill>
                          <a:schemeClr val="bg1"/>
                        </a:solidFill>
                        <a:latin typeface="Verdana" pitchFamily="34" charset="0"/>
                        <a:ea typeface="Verdana" pitchFamily="34" charset="0"/>
                        <a:cs typeface="Verdana" pitchFamily="34" charset="0"/>
                      </a:endParaRPr>
                    </a:p>
                  </a:txBody>
                  <a:tcPr marT="45729" marB="45729"/>
                </a:tc>
              </a:tr>
            </a:tbl>
          </a:graphicData>
        </a:graphic>
      </p:graphicFrame>
      <p:sp>
        <p:nvSpPr>
          <p:cNvPr id="8225" name="Rectangle 3"/>
          <p:cNvSpPr>
            <a:spLocks noGrp="1" noChangeArrowheads="1"/>
          </p:cNvSpPr>
          <p:nvPr>
            <p:ph type="title"/>
          </p:nvPr>
        </p:nvSpPr>
        <p:spPr/>
        <p:txBody>
          <a:bodyPr/>
          <a:lstStyle/>
          <a:p>
            <a:pPr marL="347663" eaLnBrk="1" hangingPunct="1"/>
            <a:r>
              <a:rPr lang="en-US" dirty="0" smtClean="0"/>
              <a:t>	Approved MEF Specifications</a:t>
            </a:r>
            <a:r>
              <a:rPr lang="en-US" sz="3600" dirty="0" smtClean="0"/>
              <a:t>*</a:t>
            </a:r>
            <a:endParaRPr lang="en-US" dirty="0" smtClean="0"/>
          </a:p>
        </p:txBody>
      </p:sp>
      <p:sp>
        <p:nvSpPr>
          <p:cNvPr id="5" name="TextBox 4"/>
          <p:cNvSpPr txBox="1"/>
          <p:nvPr/>
        </p:nvSpPr>
        <p:spPr>
          <a:xfrm>
            <a:off x="0" y="5971401"/>
            <a:ext cx="9144000" cy="261610"/>
          </a:xfrm>
          <a:prstGeom prst="rect">
            <a:avLst/>
          </a:prstGeom>
          <a:noFill/>
        </p:spPr>
        <p:txBody>
          <a:bodyPr wrap="square" rtlCol="0">
            <a:spAutoFit/>
          </a:bodyPr>
          <a:lstStyle/>
          <a:p>
            <a:pPr algn="ctr"/>
            <a:r>
              <a:rPr lang="en-US" sz="1100" dirty="0" smtClean="0">
                <a:solidFill>
                  <a:schemeClr val="bg1"/>
                </a:solidFill>
              </a:rPr>
              <a:t>*Current at time of publication. See MEF web site for official current list, minor updates and superseded </a:t>
            </a:r>
            <a:r>
              <a:rPr lang="en-US" sz="1100" dirty="0" smtClean="0">
                <a:solidFill>
                  <a:schemeClr val="bg1"/>
                </a:solidFill>
              </a:rPr>
              <a:t>work</a:t>
            </a:r>
            <a:endParaRPr lang="en-US" sz="11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marL="342900" indent="-342900"/>
            <a:r>
              <a:rPr lang="en-US" altLang="en-US" sz="2800" smtClean="0"/>
              <a:t>	Frame Delay Performance</a:t>
            </a:r>
          </a:p>
        </p:txBody>
      </p:sp>
      <p:sp>
        <p:nvSpPr>
          <p:cNvPr id="54275" name="Rectangle 9"/>
          <p:cNvSpPr txBox="1">
            <a:spLocks noChangeArrowheads="1"/>
          </p:cNvSpPr>
          <p:nvPr/>
        </p:nvSpPr>
        <p:spPr bwMode="auto">
          <a:xfrm>
            <a:off x="444500" y="990600"/>
            <a:ext cx="8470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20000"/>
              </a:spcBef>
              <a:buFontTx/>
              <a:buChar char="•"/>
            </a:pPr>
            <a:r>
              <a:rPr lang="en-US" altLang="en-US" sz="2000" b="1"/>
              <a:t>Inter-Frame Delay Variation Performance for Point-to-Point EVC</a:t>
            </a:r>
          </a:p>
          <a:p>
            <a:pPr>
              <a:spcBef>
                <a:spcPct val="20000"/>
              </a:spcBef>
              <a:buFontTx/>
              <a:buChar char="•"/>
            </a:pPr>
            <a:endParaRPr lang="en-US" altLang="en-US" sz="1200" b="1"/>
          </a:p>
          <a:p>
            <a:pPr lvl="1">
              <a:spcBef>
                <a:spcPct val="20000"/>
              </a:spcBef>
              <a:buFontTx/>
              <a:buChar char="–"/>
            </a:pPr>
            <a:r>
              <a:rPr lang="en-US" altLang="en-US" b="1">
                <a:solidFill>
                  <a:srgbClr val="4A4A4A"/>
                </a:solidFill>
              </a:rPr>
              <a:t>Inter-Frame Delay Variation (IFDV):  </a:t>
            </a:r>
            <a:r>
              <a:rPr lang="en-US" altLang="en-US">
                <a:solidFill>
                  <a:srgbClr val="4A4A4A"/>
                </a:solidFill>
              </a:rPr>
              <a:t>The difference between the one-way delays of a pair of selected Service Frames. (same as in RFC3393 [6] where IP packet delay variation is defined.)</a:t>
            </a:r>
          </a:p>
          <a:p>
            <a:pPr lvl="1">
              <a:spcBef>
                <a:spcPct val="20000"/>
              </a:spcBef>
              <a:buFontTx/>
              <a:buChar char="–"/>
            </a:pPr>
            <a:endParaRPr lang="en-US" altLang="en-US">
              <a:solidFill>
                <a:srgbClr val="4A4A4A"/>
              </a:solidFill>
            </a:endParaRPr>
          </a:p>
          <a:p>
            <a:pPr lvl="1">
              <a:spcBef>
                <a:spcPct val="20000"/>
              </a:spcBef>
              <a:buFontTx/>
              <a:buChar char="–"/>
            </a:pPr>
            <a:r>
              <a:rPr lang="en-US" altLang="en-US" b="1">
                <a:solidFill>
                  <a:srgbClr val="4A4A4A"/>
                </a:solidFill>
              </a:rPr>
              <a:t>The Inter-Frame Delay Variation Performance: </a:t>
            </a:r>
            <a:r>
              <a:rPr lang="en-US" altLang="en-US">
                <a:solidFill>
                  <a:srgbClr val="4A4A4A"/>
                </a:solidFill>
              </a:rPr>
              <a:t>The “P-percentile” of the absolute values of the difference between the Frame delays of all Qualified Service Frame pairs if the difference in the arrival times of the first bit of each Service Frame at the ingress UNI was exactly   </a:t>
            </a:r>
          </a:p>
          <a:p>
            <a:pPr lvl="1">
              <a:spcBef>
                <a:spcPct val="20000"/>
              </a:spcBef>
              <a:buFontTx/>
              <a:buChar char="–"/>
            </a:pPr>
            <a:endParaRPr lang="en-US" altLang="en-US">
              <a:solidFill>
                <a:srgbClr val="4A4A4A"/>
              </a:solidFill>
            </a:endParaRPr>
          </a:p>
          <a:p>
            <a:pPr lvl="2">
              <a:spcBef>
                <a:spcPct val="20000"/>
              </a:spcBef>
              <a:buFontTx/>
              <a:buChar char="•"/>
            </a:pPr>
            <a:r>
              <a:rPr lang="en-US" altLang="en-US">
                <a:solidFill>
                  <a:srgbClr val="4A4A4A"/>
                </a:solidFill>
              </a:rPr>
              <a:t>This definition agrees with IP packet delay variation definition where delay variation is defined as the difference between the one-way delay of two packets selected according to some selection function and are within a given interval</a:t>
            </a:r>
            <a:br>
              <a:rPr lang="en-US" altLang="en-US">
                <a:solidFill>
                  <a:srgbClr val="4A4A4A"/>
                </a:solidFill>
              </a:rPr>
            </a:br>
            <a:r>
              <a:rPr lang="en-US" altLang="en-US">
                <a:solidFill>
                  <a:srgbClr val="4A4A4A"/>
                </a:solidFill>
              </a:rPr>
              <a:t> [ T</a:t>
            </a:r>
            <a:r>
              <a:rPr lang="en-US" altLang="en-US" baseline="-25000">
                <a:solidFill>
                  <a:srgbClr val="4A4A4A"/>
                </a:solidFill>
              </a:rPr>
              <a:t>1</a:t>
            </a:r>
            <a:r>
              <a:rPr lang="en-US" altLang="en-US">
                <a:solidFill>
                  <a:srgbClr val="4A4A4A"/>
                </a:solidFill>
              </a:rPr>
              <a:t>, T</a:t>
            </a:r>
            <a:r>
              <a:rPr lang="en-US" altLang="en-US" baseline="-25000">
                <a:solidFill>
                  <a:srgbClr val="4A4A4A"/>
                </a:solidFill>
              </a:rPr>
              <a:t>2</a:t>
            </a:r>
            <a:r>
              <a:rPr lang="en-US" altLang="en-US">
                <a:solidFill>
                  <a:srgbClr val="4A4A4A"/>
                </a:solidFill>
              </a:rPr>
              <a:t>]</a:t>
            </a:r>
          </a:p>
          <a:p>
            <a:pPr lvl="1">
              <a:spcBef>
                <a:spcPct val="20000"/>
              </a:spcBef>
              <a:buFontTx/>
              <a:buChar char="–"/>
            </a:pPr>
            <a:endParaRPr lang="en-US" altLang="en-US">
              <a:solidFill>
                <a:srgbClr val="4A4A4A"/>
              </a:solidFill>
            </a:endParaRPr>
          </a:p>
          <a:p>
            <a:pPr lvl="2">
              <a:spcBef>
                <a:spcPct val="20000"/>
              </a:spcBef>
              <a:buFontTx/>
              <a:buChar char="•"/>
            </a:pPr>
            <a:r>
              <a:rPr lang="en-US" altLang="en-US">
                <a:solidFill>
                  <a:srgbClr val="4A4A4A"/>
                </a:solidFill>
              </a:rPr>
              <a:t>Inter-Frame Delay Variation Performance depends on the choice of the value for    </a:t>
            </a:r>
            <a:r>
              <a:rPr lang="en-US" altLang="en-US" i="1">
                <a:solidFill>
                  <a:srgbClr val="4A4A4A"/>
                </a:solidFill>
              </a:rPr>
              <a:t>. Values for </a:t>
            </a:r>
            <a:r>
              <a:rPr lang="en-US" altLang="en-US">
                <a:solidFill>
                  <a:srgbClr val="4A4A4A"/>
                </a:solidFill>
              </a:rPr>
              <a:t>both   </a:t>
            </a:r>
            <a:r>
              <a:rPr lang="en-US" altLang="en-US" i="1">
                <a:solidFill>
                  <a:srgbClr val="4A4A4A"/>
                </a:solidFill>
              </a:rPr>
              <a:t>   and T typically should be chosen to achieve a reasonable level of statistical accuracy. </a:t>
            </a:r>
            <a:endParaRPr lang="en-US" altLang="en-US">
              <a:solidFill>
                <a:srgbClr val="4A4A4A"/>
              </a:solidFill>
            </a:endParaRPr>
          </a:p>
          <a:p>
            <a:pPr lvl="1">
              <a:spcBef>
                <a:spcPct val="20000"/>
              </a:spcBef>
              <a:buFontTx/>
              <a:buChar char="–"/>
            </a:pPr>
            <a:endParaRPr lang="en-US" altLang="en-US" sz="2000">
              <a:solidFill>
                <a:srgbClr val="4A4A4A"/>
              </a:solidFill>
            </a:endParaRPr>
          </a:p>
        </p:txBody>
      </p:sp>
      <p:pic>
        <p:nvPicPr>
          <p:cNvPr id="542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3400425"/>
            <a:ext cx="266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5534025"/>
            <a:ext cx="266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8" name="Group 4"/>
          <p:cNvGrpSpPr>
            <a:grpSpLocks/>
          </p:cNvGrpSpPr>
          <p:nvPr/>
        </p:nvGrpSpPr>
        <p:grpSpPr bwMode="auto">
          <a:xfrm>
            <a:off x="3643313" y="5532438"/>
            <a:ext cx="288925" cy="258762"/>
            <a:chOff x="3619500" y="5531925"/>
            <a:chExt cx="288669" cy="259275"/>
          </a:xfrm>
        </p:grpSpPr>
        <p:pic>
          <p:nvPicPr>
            <p:cNvPr id="5427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5531925"/>
              <a:ext cx="266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62172" y="5662358"/>
              <a:ext cx="45997" cy="128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extLst>
      <p:ext uri="{BB962C8B-B14F-4D97-AF65-F5344CB8AC3E}">
        <p14:creationId xmlns:p14="http://schemas.microsoft.com/office/powerpoint/2010/main" val="2355651877"/>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marL="342900" indent="-342900"/>
            <a:r>
              <a:rPr lang="en-US" altLang="en-US" sz="2400" smtClean="0"/>
              <a:t>	Inter-Frame Delay Variation Performance (Example)</a:t>
            </a:r>
          </a:p>
        </p:txBody>
      </p:sp>
      <p:sp>
        <p:nvSpPr>
          <p:cNvPr id="55299" name="Rectangle 9"/>
          <p:cNvSpPr txBox="1">
            <a:spLocks noChangeArrowheads="1"/>
          </p:cNvSpPr>
          <p:nvPr/>
        </p:nvSpPr>
        <p:spPr bwMode="auto">
          <a:xfrm>
            <a:off x="444500" y="457200"/>
            <a:ext cx="8470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lvl="1">
              <a:spcBef>
                <a:spcPct val="20000"/>
              </a:spcBef>
              <a:buFontTx/>
              <a:buChar char="–"/>
            </a:pPr>
            <a:endParaRPr lang="en-US" altLang="en-US" sz="2000">
              <a:solidFill>
                <a:srgbClr val="4A4A4A"/>
              </a:solidFill>
            </a:endParaRPr>
          </a:p>
        </p:txBody>
      </p:sp>
      <p:sp>
        <p:nvSpPr>
          <p:cNvPr id="55300" name="TextBox 13314"/>
          <p:cNvSpPr txBox="1">
            <a:spLocks noChangeArrowheads="1"/>
          </p:cNvSpPr>
          <p:nvPr/>
        </p:nvSpPr>
        <p:spPr bwMode="auto">
          <a:xfrm>
            <a:off x="1792288" y="4995863"/>
            <a:ext cx="693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The difference in delays encountered by frame </a:t>
            </a:r>
            <a:r>
              <a:rPr lang="en-US" altLang="en-US" b="1" i="1"/>
              <a:t>i</a:t>
            </a:r>
            <a:r>
              <a:rPr lang="en-US" altLang="en-US"/>
              <a:t> and </a:t>
            </a:r>
            <a:r>
              <a:rPr lang="en-US" altLang="en-US" b="1" i="1"/>
              <a:t>j</a:t>
            </a:r>
            <a:r>
              <a:rPr lang="en-US" altLang="en-US" i="1"/>
              <a:t> </a:t>
            </a:r>
            <a:r>
              <a:rPr lang="en-US" altLang="en-US"/>
              <a:t> is given by </a:t>
            </a:r>
            <a:r>
              <a:rPr lang="en-US" altLang="en-US" b="1" i="1">
                <a:solidFill>
                  <a:srgbClr val="0070C0"/>
                </a:solidFill>
              </a:rPr>
              <a:t>d</a:t>
            </a:r>
            <a:r>
              <a:rPr lang="en-US" altLang="en-US" b="1" i="1" baseline="-25000">
                <a:solidFill>
                  <a:srgbClr val="0070C0"/>
                </a:solidFill>
              </a:rPr>
              <a:t>i</a:t>
            </a:r>
            <a:r>
              <a:rPr lang="en-US" altLang="en-US">
                <a:solidFill>
                  <a:srgbClr val="00B0F0"/>
                </a:solidFill>
              </a:rPr>
              <a:t> </a:t>
            </a:r>
            <a:r>
              <a:rPr lang="en-US" altLang="en-US"/>
              <a:t>– </a:t>
            </a:r>
            <a:r>
              <a:rPr lang="en-US" altLang="en-US" b="1" i="1">
                <a:solidFill>
                  <a:srgbClr val="0070C0"/>
                </a:solidFill>
              </a:rPr>
              <a:t>d</a:t>
            </a:r>
            <a:r>
              <a:rPr lang="en-US" altLang="en-US" b="1" i="1" baseline="-25000">
                <a:solidFill>
                  <a:srgbClr val="0070C0"/>
                </a:solidFill>
              </a:rPr>
              <a:t>j</a:t>
            </a:r>
            <a:endParaRPr lang="en-US" altLang="en-US" b="1" i="1">
              <a:solidFill>
                <a:srgbClr val="0070C0"/>
              </a:solidFill>
            </a:endParaRPr>
          </a:p>
        </p:txBody>
      </p:sp>
      <p:grpSp>
        <p:nvGrpSpPr>
          <p:cNvPr id="55301" name="Group 13320"/>
          <p:cNvGrpSpPr>
            <a:grpSpLocks/>
          </p:cNvGrpSpPr>
          <p:nvPr/>
        </p:nvGrpSpPr>
        <p:grpSpPr bwMode="auto">
          <a:xfrm>
            <a:off x="277813" y="1192213"/>
            <a:ext cx="8256587" cy="3532187"/>
            <a:chOff x="278320" y="1030882"/>
            <a:chExt cx="8256080" cy="3531931"/>
          </a:xfrm>
        </p:grpSpPr>
        <p:pic>
          <p:nvPicPr>
            <p:cNvPr id="553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209" y="1524000"/>
              <a:ext cx="6350191"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572116" y="4038976"/>
              <a:ext cx="5809893" cy="523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310" name="TextBox 15"/>
            <p:cNvSpPr txBox="1">
              <a:spLocks noChangeArrowheads="1"/>
            </p:cNvSpPr>
            <p:nvPr/>
          </p:nvSpPr>
          <p:spPr bwMode="auto">
            <a:xfrm>
              <a:off x="304800" y="2430359"/>
              <a:ext cx="21146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a:t>first time of arrival</a:t>
              </a:r>
            </a:p>
            <a:p>
              <a:pPr eaLnBrk="1" hangingPunct="1"/>
              <a:r>
                <a:rPr lang="en-US" altLang="en-US" sz="1400"/>
                <a:t>Of first bit of  “</a:t>
              </a:r>
              <a:r>
                <a:rPr lang="en-US" altLang="en-US" sz="1400" b="1" i="1"/>
                <a:t>i</a:t>
              </a:r>
              <a:r>
                <a:rPr lang="en-US" altLang="en-US" sz="1400"/>
                <a:t>” Service </a:t>
              </a:r>
            </a:p>
            <a:p>
              <a:pPr eaLnBrk="1" hangingPunct="1"/>
              <a:r>
                <a:rPr lang="en-US" altLang="en-US" sz="1400"/>
                <a:t>Frame at ingress UNI</a:t>
              </a:r>
            </a:p>
          </p:txBody>
        </p:sp>
        <p:cxnSp>
          <p:nvCxnSpPr>
            <p:cNvPr id="21" name="Straight Arrow Connector 20"/>
            <p:cNvCxnSpPr/>
            <p:nvPr/>
          </p:nvCxnSpPr>
          <p:spPr>
            <a:xfrm flipV="1">
              <a:off x="2362579" y="2134114"/>
              <a:ext cx="896883" cy="533361"/>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312" name="TextBox 26"/>
            <p:cNvSpPr txBox="1">
              <a:spLocks noChangeArrowheads="1"/>
            </p:cNvSpPr>
            <p:nvPr/>
          </p:nvSpPr>
          <p:spPr bwMode="auto">
            <a:xfrm>
              <a:off x="278320" y="3898075"/>
              <a:ext cx="2541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a:t>time of arrival of last bit of  “</a:t>
              </a:r>
              <a:r>
                <a:rPr lang="en-US" altLang="en-US" sz="1400" b="1" i="1"/>
                <a:t>i</a:t>
              </a:r>
              <a:r>
                <a:rPr lang="en-US" altLang="en-US" sz="1400"/>
                <a:t>” </a:t>
              </a:r>
              <a:br>
                <a:rPr lang="en-US" altLang="en-US" sz="1400"/>
              </a:br>
              <a:r>
                <a:rPr lang="en-US" altLang="en-US" sz="1400"/>
                <a:t>Service Frame at Egress UNI</a:t>
              </a:r>
            </a:p>
          </p:txBody>
        </p:sp>
        <p:cxnSp>
          <p:nvCxnSpPr>
            <p:cNvPr id="28" name="Straight Arrow Connector 27"/>
            <p:cNvCxnSpPr/>
            <p:nvPr/>
          </p:nvCxnSpPr>
          <p:spPr>
            <a:xfrm flipV="1">
              <a:off x="2819751" y="3277031"/>
              <a:ext cx="1388978" cy="761945"/>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314" name="Rectangle 34"/>
            <p:cNvSpPr>
              <a:spLocks noChangeArrowheads="1"/>
            </p:cNvSpPr>
            <p:nvPr/>
          </p:nvSpPr>
          <p:spPr bwMode="auto">
            <a:xfrm>
              <a:off x="3014157" y="1030882"/>
              <a:ext cx="1980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cs typeface="Arial" charset="0"/>
                </a:defRPr>
              </a:lvl1pPr>
              <a:lvl2pPr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lvl="1" eaLnBrk="1" hangingPunct="1"/>
              <a:r>
                <a:rPr lang="en-US" altLang="en-US"/>
                <a:t>Service Frame</a:t>
              </a:r>
            </a:p>
          </p:txBody>
        </p:sp>
        <p:cxnSp>
          <p:nvCxnSpPr>
            <p:cNvPr id="43" name="Straight Connector 42"/>
            <p:cNvCxnSpPr/>
            <p:nvPr/>
          </p:nvCxnSpPr>
          <p:spPr>
            <a:xfrm>
              <a:off x="3478523" y="1200732"/>
              <a:ext cx="0" cy="476215"/>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953220" y="1368994"/>
              <a:ext cx="0" cy="28572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496048" y="3353226"/>
              <a:ext cx="6350" cy="12095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210506" y="3353226"/>
              <a:ext cx="0" cy="12095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55319" name="Rectangle 51"/>
            <p:cNvSpPr>
              <a:spLocks noChangeArrowheads="1"/>
            </p:cNvSpPr>
            <p:nvPr/>
          </p:nvSpPr>
          <p:spPr bwMode="auto">
            <a:xfrm>
              <a:off x="5105906" y="4118029"/>
              <a:ext cx="1523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cs typeface="Arial" charset="0"/>
                </a:defRPr>
              </a:lvl1pPr>
              <a:lvl2pPr marL="4763"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lvl="1" eaLnBrk="1" hangingPunct="1"/>
              <a:r>
                <a:rPr lang="en-US" altLang="en-US"/>
                <a:t>Service Frame</a:t>
              </a:r>
            </a:p>
          </p:txBody>
        </p:sp>
        <p:cxnSp>
          <p:nvCxnSpPr>
            <p:cNvPr id="53" name="Straight Connector 52"/>
            <p:cNvCxnSpPr/>
            <p:nvPr/>
          </p:nvCxnSpPr>
          <p:spPr>
            <a:xfrm>
              <a:off x="3562655" y="1368994"/>
              <a:ext cx="1295320" cy="0"/>
            </a:xfrm>
            <a:prstGeom prst="line">
              <a:avLst/>
            </a:prstGeom>
            <a:ln w="25400">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50020" y="4421536"/>
              <a:ext cx="2589054" cy="0"/>
            </a:xfrm>
            <a:prstGeom prst="line">
              <a:avLst/>
            </a:prstGeom>
            <a:ln w="25400">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538845" y="2227770"/>
              <a:ext cx="963553" cy="1125455"/>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46877" y="2227770"/>
              <a:ext cx="2163629" cy="1125455"/>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13317" name="Oval 13316"/>
            <p:cNvSpPr/>
            <p:nvPr/>
          </p:nvSpPr>
          <p:spPr>
            <a:xfrm>
              <a:off x="3810290" y="3658004"/>
              <a:ext cx="533367" cy="3809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2" name="Oval 71"/>
            <p:cNvSpPr/>
            <p:nvPr/>
          </p:nvSpPr>
          <p:spPr>
            <a:xfrm>
              <a:off x="5891375" y="3658004"/>
              <a:ext cx="533367" cy="3809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5302" name="Rectangle 13319"/>
          <p:cNvSpPr>
            <a:spLocks noChangeArrowheads="1"/>
          </p:cNvSpPr>
          <p:nvPr/>
        </p:nvSpPr>
        <p:spPr bwMode="auto">
          <a:xfrm>
            <a:off x="422275" y="5486400"/>
            <a:ext cx="8304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a:t>For a particular Class of Service instance, Inter-Frame Delay Variation Performance metrics may be specified over any given subset of two or more UNIs on an EVC</a:t>
            </a:r>
            <a:endParaRPr lang="en-US" altLang="en-US" sz="2800"/>
          </a:p>
        </p:txBody>
      </p:sp>
      <p:cxnSp>
        <p:nvCxnSpPr>
          <p:cNvPr id="78" name="Straight Connector 77"/>
          <p:cNvCxnSpPr/>
          <p:nvPr/>
        </p:nvCxnSpPr>
        <p:spPr>
          <a:xfrm>
            <a:off x="3478213" y="949325"/>
            <a:ext cx="0" cy="242888"/>
          </a:xfrm>
          <a:prstGeom prst="line">
            <a:avLst/>
          </a:prstGeom>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210425" y="981075"/>
            <a:ext cx="0" cy="2181225"/>
          </a:xfrm>
          <a:prstGeom prst="line">
            <a:avLst/>
          </a:prstGeom>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570288" y="1071563"/>
            <a:ext cx="3568700" cy="0"/>
          </a:xfrm>
          <a:prstGeom prst="line">
            <a:avLst/>
          </a:prstGeom>
          <a:ln w="25400">
            <a:solidFill>
              <a:srgbClr val="FFC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55306" name="TextBox 13327"/>
          <p:cNvSpPr txBox="1">
            <a:spLocks noChangeArrowheads="1"/>
          </p:cNvSpPr>
          <p:nvPr/>
        </p:nvSpPr>
        <p:spPr bwMode="auto">
          <a:xfrm>
            <a:off x="7159625" y="928688"/>
            <a:ext cx="192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i="1"/>
              <a:t>T</a:t>
            </a:r>
          </a:p>
        </p:txBody>
      </p:sp>
      <p:sp>
        <p:nvSpPr>
          <p:cNvPr id="55307" name="TextBox 87"/>
          <p:cNvSpPr txBox="1">
            <a:spLocks noChangeArrowheads="1"/>
          </p:cNvSpPr>
          <p:nvPr/>
        </p:nvSpPr>
        <p:spPr bwMode="auto">
          <a:xfrm>
            <a:off x="7351713" y="915988"/>
            <a:ext cx="143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a:t>(Must arrive by T)</a:t>
            </a:r>
          </a:p>
        </p:txBody>
      </p:sp>
    </p:spTree>
    <p:extLst>
      <p:ext uri="{BB962C8B-B14F-4D97-AF65-F5344CB8AC3E}">
        <p14:creationId xmlns:p14="http://schemas.microsoft.com/office/powerpoint/2010/main" val="35139289"/>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344488" indent="-344488" defTabSz="814388"/>
            <a:r>
              <a:rPr lang="en-US" altLang="en-US" sz="2800" smtClean="0"/>
              <a:t>	Frame Loss Ratio (FLR)</a:t>
            </a:r>
          </a:p>
        </p:txBody>
      </p:sp>
      <p:sp>
        <p:nvSpPr>
          <p:cNvPr id="56323" name="Rectangle 3"/>
          <p:cNvSpPr>
            <a:spLocks noGrp="1" noChangeArrowheads="1"/>
          </p:cNvSpPr>
          <p:nvPr>
            <p:ph idx="1"/>
          </p:nvPr>
        </p:nvSpPr>
        <p:spPr/>
        <p:txBody>
          <a:bodyPr/>
          <a:lstStyle/>
          <a:p>
            <a:r>
              <a:rPr lang="en-US" altLang="en-US" sz="2000" smtClean="0"/>
              <a:t>Frame loss is a measure of the number of lost service frames inside the MEN</a:t>
            </a:r>
            <a:r>
              <a:rPr lang="en-US" altLang="en-US" sz="2000" smtClean="0">
                <a:solidFill>
                  <a:srgbClr val="FF0000"/>
                </a:solidFill>
              </a:rPr>
              <a:t> </a:t>
            </a:r>
            <a:r>
              <a:rPr lang="en-US" altLang="en-US" sz="2000" smtClean="0"/>
              <a:t> </a:t>
            </a:r>
          </a:p>
          <a:p>
            <a:pPr lvl="1"/>
            <a:r>
              <a:rPr lang="en-US" altLang="en-US" sz="1800" smtClean="0"/>
              <a:t>Frame loss ratio is % = # frames lost / # frames sent</a:t>
            </a:r>
          </a:p>
        </p:txBody>
      </p:sp>
      <p:sp>
        <p:nvSpPr>
          <p:cNvPr id="56324" name="Text Box 94"/>
          <p:cNvSpPr txBox="1">
            <a:spLocks noChangeArrowheads="1"/>
          </p:cNvSpPr>
          <p:nvPr/>
        </p:nvSpPr>
        <p:spPr bwMode="auto">
          <a:xfrm>
            <a:off x="4027488" y="5346700"/>
            <a:ext cx="344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800">
                <a:latin typeface="Times New Roman" pitchFamily="18" charset="0"/>
              </a:rPr>
              <a:t>5 frames lost/or received as errored</a:t>
            </a:r>
          </a:p>
          <a:p>
            <a:pPr eaLnBrk="1" hangingPunct="1"/>
            <a:r>
              <a:rPr lang="en-US" altLang="en-US" sz="1800">
                <a:latin typeface="Times New Roman" pitchFamily="18" charset="0"/>
              </a:rPr>
              <a:t>0.1% Frame Loss Ratio (5/5000) </a:t>
            </a:r>
            <a:endParaRPr lang="en-US" altLang="en-US" sz="1800">
              <a:solidFill>
                <a:srgbClr val="FF0000"/>
              </a:solidFill>
              <a:latin typeface="Times New Roman" pitchFamily="18" charset="0"/>
            </a:endParaRPr>
          </a:p>
        </p:txBody>
      </p:sp>
      <p:sp>
        <p:nvSpPr>
          <p:cNvPr id="56325" name="Line 4"/>
          <p:cNvSpPr>
            <a:spLocks noChangeShapeType="1"/>
          </p:cNvSpPr>
          <p:nvPr/>
        </p:nvSpPr>
        <p:spPr bwMode="auto">
          <a:xfrm>
            <a:off x="2795588" y="3152775"/>
            <a:ext cx="3806825"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326" name="Group 65"/>
          <p:cNvGrpSpPr>
            <a:grpSpLocks/>
          </p:cNvGrpSpPr>
          <p:nvPr/>
        </p:nvGrpSpPr>
        <p:grpSpPr bwMode="auto">
          <a:xfrm>
            <a:off x="3611563" y="2743200"/>
            <a:ext cx="2176462" cy="752475"/>
            <a:chOff x="2322" y="1755"/>
            <a:chExt cx="1371" cy="474"/>
          </a:xfrm>
        </p:grpSpPr>
        <p:sp>
          <p:nvSpPr>
            <p:cNvPr id="56355" name="Freeform 66"/>
            <p:cNvSpPr>
              <a:spLocks/>
            </p:cNvSpPr>
            <p:nvPr/>
          </p:nvSpPr>
          <p:spPr bwMode="auto">
            <a:xfrm>
              <a:off x="2322" y="1755"/>
              <a:ext cx="1371" cy="474"/>
            </a:xfrm>
            <a:custGeom>
              <a:avLst/>
              <a:gdLst>
                <a:gd name="T0" fmla="*/ 0 w 3654"/>
                <a:gd name="T1" fmla="*/ 0 h 1257"/>
                <a:gd name="T2" fmla="*/ 0 w 3654"/>
                <a:gd name="T3" fmla="*/ 0 h 1257"/>
                <a:gd name="T4" fmla="*/ 0 w 3654"/>
                <a:gd name="T5" fmla="*/ 1 h 1257"/>
                <a:gd name="T6" fmla="*/ 0 w 3654"/>
                <a:gd name="T7" fmla="*/ 1 h 1257"/>
                <a:gd name="T8" fmla="*/ 4 w 3654"/>
                <a:gd name="T9" fmla="*/ 1 h 1257"/>
                <a:gd name="T10" fmla="*/ 4 w 3654"/>
                <a:gd name="T11" fmla="*/ 1 h 1257"/>
                <a:gd name="T12" fmla="*/ 4 w 3654"/>
                <a:gd name="T13" fmla="*/ 0 h 1257"/>
                <a:gd name="T14" fmla="*/ 4 w 3654"/>
                <a:gd name="T15" fmla="*/ 0 h 1257"/>
                <a:gd name="T16" fmla="*/ 0 w 3654"/>
                <a:gd name="T17" fmla="*/ 0 h 1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4"/>
                <a:gd name="T28" fmla="*/ 0 h 1257"/>
                <a:gd name="T29" fmla="*/ 3654 w 3654"/>
                <a:gd name="T30" fmla="*/ 1257 h 1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4" h="1257">
                  <a:moveTo>
                    <a:pt x="210" y="0"/>
                  </a:moveTo>
                  <a:cubicBezTo>
                    <a:pt x="94" y="0"/>
                    <a:pt x="0" y="94"/>
                    <a:pt x="0" y="209"/>
                  </a:cubicBezTo>
                  <a:lnTo>
                    <a:pt x="0" y="1047"/>
                  </a:lnTo>
                  <a:cubicBezTo>
                    <a:pt x="0" y="1163"/>
                    <a:pt x="94" y="1257"/>
                    <a:pt x="210" y="1257"/>
                  </a:cubicBezTo>
                  <a:lnTo>
                    <a:pt x="3444" y="1257"/>
                  </a:lnTo>
                  <a:cubicBezTo>
                    <a:pt x="3560" y="1257"/>
                    <a:pt x="3654" y="1163"/>
                    <a:pt x="3654" y="1047"/>
                  </a:cubicBezTo>
                  <a:lnTo>
                    <a:pt x="3654" y="209"/>
                  </a:lnTo>
                  <a:cubicBezTo>
                    <a:pt x="3654" y="94"/>
                    <a:pt x="3560" y="0"/>
                    <a:pt x="3444" y="0"/>
                  </a:cubicBezTo>
                  <a:lnTo>
                    <a:pt x="210" y="0"/>
                  </a:lnTo>
                  <a:close/>
                </a:path>
              </a:pathLst>
            </a:custGeom>
            <a:solidFill>
              <a:srgbClr val="BBE0E3"/>
            </a:solidFill>
            <a:ln w="0">
              <a:solidFill>
                <a:srgbClr val="000000"/>
              </a:solidFill>
              <a:prstDash val="solid"/>
              <a:round/>
              <a:headEnd/>
              <a:tailEnd/>
            </a:ln>
          </p:spPr>
          <p:txBody>
            <a:bodyPr/>
            <a:lstStyle/>
            <a:p>
              <a:endParaRPr lang="en-US"/>
            </a:p>
          </p:txBody>
        </p:sp>
        <p:sp>
          <p:nvSpPr>
            <p:cNvPr id="56356" name="Freeform 67"/>
            <p:cNvSpPr>
              <a:spLocks/>
            </p:cNvSpPr>
            <p:nvPr/>
          </p:nvSpPr>
          <p:spPr bwMode="auto">
            <a:xfrm>
              <a:off x="2322" y="1755"/>
              <a:ext cx="1371" cy="474"/>
            </a:xfrm>
            <a:custGeom>
              <a:avLst/>
              <a:gdLst>
                <a:gd name="T0" fmla="*/ 0 w 3654"/>
                <a:gd name="T1" fmla="*/ 0 h 1257"/>
                <a:gd name="T2" fmla="*/ 0 w 3654"/>
                <a:gd name="T3" fmla="*/ 0 h 1257"/>
                <a:gd name="T4" fmla="*/ 0 w 3654"/>
                <a:gd name="T5" fmla="*/ 1 h 1257"/>
                <a:gd name="T6" fmla="*/ 0 w 3654"/>
                <a:gd name="T7" fmla="*/ 1 h 1257"/>
                <a:gd name="T8" fmla="*/ 4 w 3654"/>
                <a:gd name="T9" fmla="*/ 1 h 1257"/>
                <a:gd name="T10" fmla="*/ 4 w 3654"/>
                <a:gd name="T11" fmla="*/ 1 h 1257"/>
                <a:gd name="T12" fmla="*/ 4 w 3654"/>
                <a:gd name="T13" fmla="*/ 0 h 1257"/>
                <a:gd name="T14" fmla="*/ 4 w 3654"/>
                <a:gd name="T15" fmla="*/ 0 h 1257"/>
                <a:gd name="T16" fmla="*/ 0 w 3654"/>
                <a:gd name="T17" fmla="*/ 0 h 1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4"/>
                <a:gd name="T28" fmla="*/ 0 h 1257"/>
                <a:gd name="T29" fmla="*/ 3654 w 3654"/>
                <a:gd name="T30" fmla="*/ 1257 h 1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4" h="1257">
                  <a:moveTo>
                    <a:pt x="210" y="0"/>
                  </a:moveTo>
                  <a:cubicBezTo>
                    <a:pt x="94" y="0"/>
                    <a:pt x="0" y="94"/>
                    <a:pt x="0" y="209"/>
                  </a:cubicBezTo>
                  <a:lnTo>
                    <a:pt x="0" y="1047"/>
                  </a:lnTo>
                  <a:cubicBezTo>
                    <a:pt x="0" y="1163"/>
                    <a:pt x="94" y="1257"/>
                    <a:pt x="210" y="1257"/>
                  </a:cubicBezTo>
                  <a:lnTo>
                    <a:pt x="3444" y="1257"/>
                  </a:lnTo>
                  <a:cubicBezTo>
                    <a:pt x="3560" y="1257"/>
                    <a:pt x="3654" y="1163"/>
                    <a:pt x="3654" y="1047"/>
                  </a:cubicBezTo>
                  <a:lnTo>
                    <a:pt x="3654" y="209"/>
                  </a:lnTo>
                  <a:cubicBezTo>
                    <a:pt x="3654" y="94"/>
                    <a:pt x="3560" y="0"/>
                    <a:pt x="3444" y="0"/>
                  </a:cubicBezTo>
                  <a:lnTo>
                    <a:pt x="21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327" name="Rectangle 68"/>
          <p:cNvSpPr>
            <a:spLocks noChangeArrowheads="1"/>
          </p:cNvSpPr>
          <p:nvPr/>
        </p:nvSpPr>
        <p:spPr bwMode="auto">
          <a:xfrm>
            <a:off x="3984625" y="2892425"/>
            <a:ext cx="149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FFFFFF"/>
                </a:solidFill>
              </a:rPr>
              <a:t>Metro Ethernet </a:t>
            </a:r>
            <a:endParaRPr lang="en-US" altLang="en-US" sz="2400">
              <a:latin typeface="Times New Roman" pitchFamily="18" charset="0"/>
            </a:endParaRPr>
          </a:p>
        </p:txBody>
      </p:sp>
      <p:sp>
        <p:nvSpPr>
          <p:cNvPr id="56328" name="Rectangle 69"/>
          <p:cNvSpPr>
            <a:spLocks noChangeArrowheads="1"/>
          </p:cNvSpPr>
          <p:nvPr/>
        </p:nvSpPr>
        <p:spPr bwMode="auto">
          <a:xfrm>
            <a:off x="3975100" y="2882900"/>
            <a:ext cx="149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000000"/>
                </a:solidFill>
              </a:rPr>
              <a:t>Metro Ethernet </a:t>
            </a:r>
            <a:endParaRPr lang="en-US" altLang="en-US" sz="2400">
              <a:latin typeface="Times New Roman" pitchFamily="18" charset="0"/>
            </a:endParaRPr>
          </a:p>
        </p:txBody>
      </p:sp>
      <p:sp>
        <p:nvSpPr>
          <p:cNvPr id="56329" name="Rectangle 70"/>
          <p:cNvSpPr>
            <a:spLocks noChangeArrowheads="1"/>
          </p:cNvSpPr>
          <p:nvPr/>
        </p:nvSpPr>
        <p:spPr bwMode="auto">
          <a:xfrm>
            <a:off x="4308475" y="3141663"/>
            <a:ext cx="801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FFFFFF"/>
                </a:solidFill>
              </a:rPr>
              <a:t>Network</a:t>
            </a:r>
            <a:endParaRPr lang="en-US" altLang="en-US" sz="2400">
              <a:latin typeface="Times New Roman" pitchFamily="18" charset="0"/>
            </a:endParaRPr>
          </a:p>
        </p:txBody>
      </p:sp>
      <p:sp>
        <p:nvSpPr>
          <p:cNvPr id="56330" name="Rectangle 71"/>
          <p:cNvSpPr>
            <a:spLocks noChangeArrowheads="1"/>
          </p:cNvSpPr>
          <p:nvPr/>
        </p:nvSpPr>
        <p:spPr bwMode="auto">
          <a:xfrm>
            <a:off x="4298950" y="3132138"/>
            <a:ext cx="801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000000"/>
                </a:solidFill>
              </a:rPr>
              <a:t>Network</a:t>
            </a:r>
            <a:endParaRPr lang="en-US" altLang="en-US" sz="2400">
              <a:latin typeface="Times New Roman" pitchFamily="18" charset="0"/>
            </a:endParaRPr>
          </a:p>
        </p:txBody>
      </p:sp>
      <p:sp>
        <p:nvSpPr>
          <p:cNvPr id="56331" name="Freeform 72"/>
          <p:cNvSpPr>
            <a:spLocks noEditPoints="1"/>
          </p:cNvSpPr>
          <p:nvPr/>
        </p:nvSpPr>
        <p:spPr bwMode="auto">
          <a:xfrm>
            <a:off x="3614738" y="3675063"/>
            <a:ext cx="2168525" cy="50800"/>
          </a:xfrm>
          <a:custGeom>
            <a:avLst/>
            <a:gdLst>
              <a:gd name="T0" fmla="*/ 2147483647 w 3640"/>
              <a:gd name="T1" fmla="*/ 2147483647 h 85"/>
              <a:gd name="T2" fmla="*/ 2147483647 w 3640"/>
              <a:gd name="T3" fmla="*/ 2147483647 h 85"/>
              <a:gd name="T4" fmla="*/ 2147483647 w 3640"/>
              <a:gd name="T5" fmla="*/ 2147483647 h 85"/>
              <a:gd name="T6" fmla="*/ 2147483647 w 3640"/>
              <a:gd name="T7" fmla="*/ 2147483647 h 85"/>
              <a:gd name="T8" fmla="*/ 2147483647 w 3640"/>
              <a:gd name="T9" fmla="*/ 2147483647 h 85"/>
              <a:gd name="T10" fmla="*/ 2147483647 w 3640"/>
              <a:gd name="T11" fmla="*/ 2147483647 h 85"/>
              <a:gd name="T12" fmla="*/ 2147483647 w 3640"/>
              <a:gd name="T13" fmla="*/ 2147483647 h 85"/>
              <a:gd name="T14" fmla="*/ 2147483647 w 3640"/>
              <a:gd name="T15" fmla="*/ 2147483647 h 85"/>
              <a:gd name="T16" fmla="*/ 0 w 3640"/>
              <a:gd name="T17" fmla="*/ 2147483647 h 85"/>
              <a:gd name="T18" fmla="*/ 2147483647 w 3640"/>
              <a:gd name="T19" fmla="*/ 2147483647 h 85"/>
              <a:gd name="T20" fmla="*/ 2147483647 w 3640"/>
              <a:gd name="T21" fmla="*/ 2147483647 h 85"/>
              <a:gd name="T22" fmla="*/ 2147483647 w 3640"/>
              <a:gd name="T23" fmla="*/ 2147483647 h 85"/>
              <a:gd name="T24" fmla="*/ 2147483647 w 3640"/>
              <a:gd name="T25" fmla="*/ 2147483647 h 85"/>
              <a:gd name="T26" fmla="*/ 2147483647 w 3640"/>
              <a:gd name="T27" fmla="*/ 2147483647 h 85"/>
              <a:gd name="T28" fmla="*/ 2147483647 w 3640"/>
              <a:gd name="T29" fmla="*/ 2147483647 h 85"/>
              <a:gd name="T30" fmla="*/ 2147483647 w 3640"/>
              <a:gd name="T31" fmla="*/ 2147483647 h 85"/>
              <a:gd name="T32" fmla="*/ 2147483647 w 3640"/>
              <a:gd name="T33" fmla="*/ 2147483647 h 85"/>
              <a:gd name="T34" fmla="*/ 2147483647 w 3640"/>
              <a:gd name="T35" fmla="*/ 2147483647 h 85"/>
              <a:gd name="T36" fmla="*/ 2147483647 w 3640"/>
              <a:gd name="T37" fmla="*/ 2147483647 h 85"/>
              <a:gd name="T38" fmla="*/ 2147483647 w 3640"/>
              <a:gd name="T39" fmla="*/ 2147483647 h 85"/>
              <a:gd name="T40" fmla="*/ 2147483647 w 3640"/>
              <a:gd name="T41" fmla="*/ 2147483647 h 85"/>
              <a:gd name="T42" fmla="*/ 2147483647 w 3640"/>
              <a:gd name="T43" fmla="*/ 2147483647 h 85"/>
              <a:gd name="T44" fmla="*/ 2147483647 w 3640"/>
              <a:gd name="T45" fmla="*/ 2147483647 h 85"/>
              <a:gd name="T46" fmla="*/ 2147483647 w 3640"/>
              <a:gd name="T47" fmla="*/ 2147483647 h 85"/>
              <a:gd name="T48" fmla="*/ 2147483647 w 3640"/>
              <a:gd name="T49" fmla="*/ 2147483647 h 85"/>
              <a:gd name="T50" fmla="*/ 2147483647 w 3640"/>
              <a:gd name="T51" fmla="*/ 2147483647 h 85"/>
              <a:gd name="T52" fmla="*/ 2147483647 w 3640"/>
              <a:gd name="T53" fmla="*/ 2147483647 h 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40"/>
              <a:gd name="T82" fmla="*/ 0 h 85"/>
              <a:gd name="T83" fmla="*/ 3640 w 3640"/>
              <a:gd name="T84" fmla="*/ 85 h 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40" h="85">
                <a:moveTo>
                  <a:pt x="12" y="35"/>
                </a:moveTo>
                <a:lnTo>
                  <a:pt x="3628" y="35"/>
                </a:lnTo>
                <a:cubicBezTo>
                  <a:pt x="3632" y="35"/>
                  <a:pt x="3636" y="38"/>
                  <a:pt x="3636" y="43"/>
                </a:cubicBezTo>
                <a:cubicBezTo>
                  <a:pt x="3636" y="47"/>
                  <a:pt x="3632" y="51"/>
                  <a:pt x="3628" y="51"/>
                </a:cubicBezTo>
                <a:lnTo>
                  <a:pt x="12" y="51"/>
                </a:lnTo>
                <a:cubicBezTo>
                  <a:pt x="8" y="51"/>
                  <a:pt x="4" y="47"/>
                  <a:pt x="4" y="43"/>
                </a:cubicBezTo>
                <a:cubicBezTo>
                  <a:pt x="4" y="38"/>
                  <a:pt x="8" y="35"/>
                  <a:pt x="12" y="35"/>
                </a:cubicBezTo>
                <a:close/>
                <a:moveTo>
                  <a:pt x="45" y="82"/>
                </a:moveTo>
                <a:lnTo>
                  <a:pt x="0" y="43"/>
                </a:lnTo>
                <a:lnTo>
                  <a:pt x="45" y="3"/>
                </a:lnTo>
                <a:cubicBezTo>
                  <a:pt x="48" y="0"/>
                  <a:pt x="54" y="1"/>
                  <a:pt x="56" y="4"/>
                </a:cubicBezTo>
                <a:cubicBezTo>
                  <a:pt x="59" y="7"/>
                  <a:pt x="59" y="12"/>
                  <a:pt x="56" y="15"/>
                </a:cubicBezTo>
                <a:lnTo>
                  <a:pt x="18" y="49"/>
                </a:lnTo>
                <a:lnTo>
                  <a:pt x="18" y="37"/>
                </a:lnTo>
                <a:lnTo>
                  <a:pt x="56" y="70"/>
                </a:lnTo>
                <a:cubicBezTo>
                  <a:pt x="59" y="73"/>
                  <a:pt x="59" y="78"/>
                  <a:pt x="56" y="81"/>
                </a:cubicBezTo>
                <a:cubicBezTo>
                  <a:pt x="54" y="85"/>
                  <a:pt x="48" y="85"/>
                  <a:pt x="45" y="82"/>
                </a:cubicBezTo>
                <a:close/>
                <a:moveTo>
                  <a:pt x="3595" y="3"/>
                </a:moveTo>
                <a:lnTo>
                  <a:pt x="3640" y="43"/>
                </a:lnTo>
                <a:lnTo>
                  <a:pt x="3595" y="82"/>
                </a:lnTo>
                <a:cubicBezTo>
                  <a:pt x="3591" y="85"/>
                  <a:pt x="3586" y="85"/>
                  <a:pt x="3584" y="81"/>
                </a:cubicBezTo>
                <a:cubicBezTo>
                  <a:pt x="3581" y="78"/>
                  <a:pt x="3581" y="73"/>
                  <a:pt x="3584" y="70"/>
                </a:cubicBezTo>
                <a:lnTo>
                  <a:pt x="3622" y="37"/>
                </a:lnTo>
                <a:lnTo>
                  <a:pt x="3622" y="49"/>
                </a:lnTo>
                <a:lnTo>
                  <a:pt x="3584" y="15"/>
                </a:lnTo>
                <a:cubicBezTo>
                  <a:pt x="3581" y="12"/>
                  <a:pt x="3581" y="7"/>
                  <a:pt x="3584" y="4"/>
                </a:cubicBezTo>
                <a:cubicBezTo>
                  <a:pt x="3586" y="1"/>
                  <a:pt x="3591" y="0"/>
                  <a:pt x="3595" y="3"/>
                </a:cubicBezTo>
                <a:close/>
              </a:path>
            </a:pathLst>
          </a:custGeom>
          <a:solidFill>
            <a:srgbClr val="000000"/>
          </a:solidFill>
          <a:ln w="9525" cap="flat">
            <a:solidFill>
              <a:srgbClr val="000000"/>
            </a:solidFill>
            <a:prstDash val="solid"/>
            <a:bevel/>
            <a:headEnd/>
            <a:tailEnd/>
          </a:ln>
        </p:spPr>
        <p:txBody>
          <a:bodyPr/>
          <a:lstStyle/>
          <a:p>
            <a:endParaRPr lang="en-US"/>
          </a:p>
        </p:txBody>
      </p:sp>
      <p:sp>
        <p:nvSpPr>
          <p:cNvPr id="56332" name="Rectangle 73"/>
          <p:cNvSpPr>
            <a:spLocks noChangeArrowheads="1"/>
          </p:cNvSpPr>
          <p:nvPr/>
        </p:nvSpPr>
        <p:spPr bwMode="auto">
          <a:xfrm>
            <a:off x="4291013" y="3563938"/>
            <a:ext cx="8382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altLang="en-US"/>
          </a:p>
        </p:txBody>
      </p:sp>
      <p:sp>
        <p:nvSpPr>
          <p:cNvPr id="56333" name="Rectangle 74"/>
          <p:cNvSpPr>
            <a:spLocks noChangeArrowheads="1"/>
          </p:cNvSpPr>
          <p:nvPr/>
        </p:nvSpPr>
        <p:spPr bwMode="auto">
          <a:xfrm>
            <a:off x="4384675" y="3630613"/>
            <a:ext cx="6905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b="1">
                <a:solidFill>
                  <a:srgbClr val="C0C0C0"/>
                </a:solidFill>
              </a:rPr>
              <a:t>UNI to UNI</a:t>
            </a:r>
            <a:endParaRPr lang="en-US" altLang="en-US" sz="2400">
              <a:latin typeface="Times New Roman" pitchFamily="18" charset="0"/>
            </a:endParaRPr>
          </a:p>
        </p:txBody>
      </p:sp>
      <p:sp>
        <p:nvSpPr>
          <p:cNvPr id="56334" name="Rectangle 75"/>
          <p:cNvSpPr>
            <a:spLocks noChangeArrowheads="1"/>
          </p:cNvSpPr>
          <p:nvPr/>
        </p:nvSpPr>
        <p:spPr bwMode="auto">
          <a:xfrm>
            <a:off x="4375150" y="3621088"/>
            <a:ext cx="6905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b="1">
                <a:solidFill>
                  <a:srgbClr val="000000"/>
                </a:solidFill>
              </a:rPr>
              <a:t>UNI to UNI</a:t>
            </a:r>
            <a:endParaRPr lang="en-US" altLang="en-US" sz="2400">
              <a:latin typeface="Times New Roman" pitchFamily="18" charset="0"/>
            </a:endParaRPr>
          </a:p>
        </p:txBody>
      </p:sp>
      <p:sp>
        <p:nvSpPr>
          <p:cNvPr id="56335" name="Rectangle 76"/>
          <p:cNvSpPr>
            <a:spLocks noChangeArrowheads="1"/>
          </p:cNvSpPr>
          <p:nvPr/>
        </p:nvSpPr>
        <p:spPr bwMode="auto">
          <a:xfrm>
            <a:off x="1411288" y="3394075"/>
            <a:ext cx="968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b="1">
                <a:solidFill>
                  <a:srgbClr val="000000"/>
                </a:solidFill>
              </a:rPr>
              <a:t>5000 frames in</a:t>
            </a:r>
            <a:endParaRPr lang="en-US" altLang="en-US" sz="2400">
              <a:latin typeface="Times New Roman" pitchFamily="18" charset="0"/>
            </a:endParaRPr>
          </a:p>
        </p:txBody>
      </p:sp>
      <p:sp>
        <p:nvSpPr>
          <p:cNvPr id="56336" name="Rectangle 77"/>
          <p:cNvSpPr>
            <a:spLocks noChangeArrowheads="1"/>
          </p:cNvSpPr>
          <p:nvPr/>
        </p:nvSpPr>
        <p:spPr bwMode="auto">
          <a:xfrm>
            <a:off x="2487613" y="2595563"/>
            <a:ext cx="280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C0C0C0"/>
                </a:solidFill>
              </a:rPr>
              <a:t>CE</a:t>
            </a:r>
            <a:endParaRPr lang="en-US" altLang="en-US" sz="2400">
              <a:latin typeface="Times New Roman" pitchFamily="18" charset="0"/>
            </a:endParaRPr>
          </a:p>
        </p:txBody>
      </p:sp>
      <p:sp>
        <p:nvSpPr>
          <p:cNvPr id="56337" name="Rectangle 78"/>
          <p:cNvSpPr>
            <a:spLocks noChangeArrowheads="1"/>
          </p:cNvSpPr>
          <p:nvPr/>
        </p:nvSpPr>
        <p:spPr bwMode="auto">
          <a:xfrm>
            <a:off x="2478088" y="2586038"/>
            <a:ext cx="280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000000"/>
                </a:solidFill>
              </a:rPr>
              <a:t>CE</a:t>
            </a:r>
            <a:endParaRPr lang="en-US" altLang="en-US" sz="2400">
              <a:latin typeface="Times New Roman" pitchFamily="18" charset="0"/>
            </a:endParaRPr>
          </a:p>
        </p:txBody>
      </p:sp>
      <p:sp>
        <p:nvSpPr>
          <p:cNvPr id="56338" name="Rectangle 79"/>
          <p:cNvSpPr>
            <a:spLocks noChangeArrowheads="1"/>
          </p:cNvSpPr>
          <p:nvPr/>
        </p:nvSpPr>
        <p:spPr bwMode="auto">
          <a:xfrm>
            <a:off x="6632575" y="2595563"/>
            <a:ext cx="280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C0C0C0"/>
                </a:solidFill>
              </a:rPr>
              <a:t>CE</a:t>
            </a:r>
            <a:endParaRPr lang="en-US" altLang="en-US" sz="2400">
              <a:latin typeface="Times New Roman" pitchFamily="18" charset="0"/>
            </a:endParaRPr>
          </a:p>
        </p:txBody>
      </p:sp>
      <p:sp>
        <p:nvSpPr>
          <p:cNvPr id="56339" name="Rectangle 80"/>
          <p:cNvSpPr>
            <a:spLocks noChangeArrowheads="1"/>
          </p:cNvSpPr>
          <p:nvPr/>
        </p:nvSpPr>
        <p:spPr bwMode="auto">
          <a:xfrm>
            <a:off x="6623050" y="2586038"/>
            <a:ext cx="280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a:solidFill>
                  <a:srgbClr val="000000"/>
                </a:solidFill>
              </a:rPr>
              <a:t>CE</a:t>
            </a:r>
            <a:endParaRPr lang="en-US" altLang="en-US" sz="2400">
              <a:latin typeface="Times New Roman" pitchFamily="18" charset="0"/>
            </a:endParaRPr>
          </a:p>
        </p:txBody>
      </p:sp>
      <p:sp>
        <p:nvSpPr>
          <p:cNvPr id="56340" name="Freeform 81"/>
          <p:cNvSpPr>
            <a:spLocks noEditPoints="1"/>
          </p:cNvSpPr>
          <p:nvPr/>
        </p:nvSpPr>
        <p:spPr bwMode="auto">
          <a:xfrm>
            <a:off x="2995613" y="2513013"/>
            <a:ext cx="3467100" cy="49212"/>
          </a:xfrm>
          <a:custGeom>
            <a:avLst/>
            <a:gdLst>
              <a:gd name="T0" fmla="*/ 2147483647 w 5823"/>
              <a:gd name="T1" fmla="*/ 2147483647 h 84"/>
              <a:gd name="T2" fmla="*/ 2147483647 w 5823"/>
              <a:gd name="T3" fmla="*/ 2147483647 h 84"/>
              <a:gd name="T4" fmla="*/ 2147483647 w 5823"/>
              <a:gd name="T5" fmla="*/ 2147483647 h 84"/>
              <a:gd name="T6" fmla="*/ 2147483647 w 5823"/>
              <a:gd name="T7" fmla="*/ 2147483647 h 84"/>
              <a:gd name="T8" fmla="*/ 2147483647 w 5823"/>
              <a:gd name="T9" fmla="*/ 2147483647 h 84"/>
              <a:gd name="T10" fmla="*/ 0 w 5823"/>
              <a:gd name="T11" fmla="*/ 2147483647 h 84"/>
              <a:gd name="T12" fmla="*/ 2147483647 w 5823"/>
              <a:gd name="T13" fmla="*/ 2147483647 h 84"/>
              <a:gd name="T14" fmla="*/ 2147483647 w 5823"/>
              <a:gd name="T15" fmla="*/ 2147483647 h 84"/>
              <a:gd name="T16" fmla="*/ 2147483647 w 5823"/>
              <a:gd name="T17" fmla="*/ 2147483647 h 84"/>
              <a:gd name="T18" fmla="*/ 2147483647 w 5823"/>
              <a:gd name="T19" fmla="*/ 2147483647 h 84"/>
              <a:gd name="T20" fmla="*/ 2147483647 w 5823"/>
              <a:gd name="T21" fmla="*/ 2147483647 h 84"/>
              <a:gd name="T22" fmla="*/ 2147483647 w 5823"/>
              <a:gd name="T23" fmla="*/ 2147483647 h 84"/>
              <a:gd name="T24" fmla="*/ 2147483647 w 5823"/>
              <a:gd name="T25" fmla="*/ 2147483647 h 84"/>
              <a:gd name="T26" fmla="*/ 2147483647 w 5823"/>
              <a:gd name="T27" fmla="*/ 2147483647 h 84"/>
              <a:gd name="T28" fmla="*/ 2147483647 w 5823"/>
              <a:gd name="T29" fmla="*/ 2147483647 h 84"/>
              <a:gd name="T30" fmla="*/ 2147483647 w 5823"/>
              <a:gd name="T31" fmla="*/ 2147483647 h 84"/>
              <a:gd name="T32" fmla="*/ 2147483647 w 5823"/>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23"/>
              <a:gd name="T52" fmla="*/ 0 h 84"/>
              <a:gd name="T53" fmla="*/ 5823 w 5823"/>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23" h="84">
                <a:moveTo>
                  <a:pt x="8" y="34"/>
                </a:moveTo>
                <a:lnTo>
                  <a:pt x="5811" y="34"/>
                </a:lnTo>
                <a:cubicBezTo>
                  <a:pt x="5816" y="34"/>
                  <a:pt x="5819" y="38"/>
                  <a:pt x="5819" y="42"/>
                </a:cubicBezTo>
                <a:cubicBezTo>
                  <a:pt x="5819" y="47"/>
                  <a:pt x="5816" y="50"/>
                  <a:pt x="5811" y="50"/>
                </a:cubicBezTo>
                <a:lnTo>
                  <a:pt x="8" y="50"/>
                </a:lnTo>
                <a:cubicBezTo>
                  <a:pt x="3" y="50"/>
                  <a:pt x="0" y="47"/>
                  <a:pt x="0" y="42"/>
                </a:cubicBezTo>
                <a:cubicBezTo>
                  <a:pt x="0" y="38"/>
                  <a:pt x="3" y="34"/>
                  <a:pt x="8" y="34"/>
                </a:cubicBezTo>
                <a:close/>
                <a:moveTo>
                  <a:pt x="5778" y="3"/>
                </a:moveTo>
                <a:lnTo>
                  <a:pt x="5823" y="42"/>
                </a:lnTo>
                <a:lnTo>
                  <a:pt x="5778" y="82"/>
                </a:lnTo>
                <a:cubicBezTo>
                  <a:pt x="5775" y="84"/>
                  <a:pt x="5770" y="84"/>
                  <a:pt x="5767" y="81"/>
                </a:cubicBezTo>
                <a:cubicBezTo>
                  <a:pt x="5764" y="78"/>
                  <a:pt x="5765" y="72"/>
                  <a:pt x="5768" y="70"/>
                </a:cubicBezTo>
                <a:lnTo>
                  <a:pt x="5806" y="36"/>
                </a:lnTo>
                <a:lnTo>
                  <a:pt x="5806" y="48"/>
                </a:lnTo>
                <a:lnTo>
                  <a:pt x="5768" y="15"/>
                </a:lnTo>
                <a:cubicBezTo>
                  <a:pt x="5765" y="12"/>
                  <a:pt x="5764" y="7"/>
                  <a:pt x="5767" y="4"/>
                </a:cubicBezTo>
                <a:cubicBezTo>
                  <a:pt x="5770" y="0"/>
                  <a:pt x="5775" y="0"/>
                  <a:pt x="5778" y="3"/>
                </a:cubicBezTo>
                <a:close/>
              </a:path>
            </a:pathLst>
          </a:custGeom>
          <a:solidFill>
            <a:srgbClr val="000000"/>
          </a:solidFill>
          <a:ln w="9525" cap="flat">
            <a:solidFill>
              <a:srgbClr val="000000"/>
            </a:solidFill>
            <a:prstDash val="solid"/>
            <a:bevel/>
            <a:headEnd/>
            <a:tailEnd/>
          </a:ln>
        </p:spPr>
        <p:txBody>
          <a:bodyPr/>
          <a:lstStyle/>
          <a:p>
            <a:endParaRPr lang="en-US"/>
          </a:p>
        </p:txBody>
      </p:sp>
      <p:sp>
        <p:nvSpPr>
          <p:cNvPr id="56341" name="Freeform 82"/>
          <p:cNvSpPr>
            <a:spLocks noEditPoints="1"/>
          </p:cNvSpPr>
          <p:nvPr/>
        </p:nvSpPr>
        <p:spPr bwMode="auto">
          <a:xfrm flipV="1">
            <a:off x="2424113" y="3490913"/>
            <a:ext cx="420687" cy="42862"/>
          </a:xfrm>
          <a:custGeom>
            <a:avLst/>
            <a:gdLst>
              <a:gd name="T0" fmla="*/ 2147483647 w 785"/>
              <a:gd name="T1" fmla="*/ 2147483647 h 16"/>
              <a:gd name="T2" fmla="*/ 0 w 785"/>
              <a:gd name="T3" fmla="*/ 2147483647 h 16"/>
              <a:gd name="T4" fmla="*/ 2147483647 w 785"/>
              <a:gd name="T5" fmla="*/ 0 h 16"/>
              <a:gd name="T6" fmla="*/ 2147483647 w 785"/>
              <a:gd name="T7" fmla="*/ 2147483647 h 16"/>
              <a:gd name="T8" fmla="*/ 2147483647 w 785"/>
              <a:gd name="T9" fmla="*/ 0 h 16"/>
              <a:gd name="T10" fmla="*/ 2147483647 w 785"/>
              <a:gd name="T11" fmla="*/ 2147483647 h 16"/>
              <a:gd name="T12" fmla="*/ 2147483647 w 785"/>
              <a:gd name="T13" fmla="*/ 0 h 16"/>
              <a:gd name="T14" fmla="*/ 2147483647 w 785"/>
              <a:gd name="T15" fmla="*/ 2147483647 h 16"/>
              <a:gd name="T16" fmla="*/ 2147483647 w 785"/>
              <a:gd name="T17" fmla="*/ 2147483647 h 16"/>
              <a:gd name="T18" fmla="*/ 2147483647 w 785"/>
              <a:gd name="T19" fmla="*/ 0 h 16"/>
              <a:gd name="T20" fmla="*/ 2147483647 w 785"/>
              <a:gd name="T21" fmla="*/ 2147483647 h 16"/>
              <a:gd name="T22" fmla="*/ 2147483647 w 785"/>
              <a:gd name="T23" fmla="*/ 0 h 16"/>
              <a:gd name="T24" fmla="*/ 2147483647 w 785"/>
              <a:gd name="T25" fmla="*/ 2147483647 h 16"/>
              <a:gd name="T26" fmla="*/ 2147483647 w 785"/>
              <a:gd name="T27" fmla="*/ 0 h 16"/>
              <a:gd name="T28" fmla="*/ 2147483647 w 785"/>
              <a:gd name="T29" fmla="*/ 2147483647 h 16"/>
              <a:gd name="T30" fmla="*/ 2147483647 w 785"/>
              <a:gd name="T31" fmla="*/ 2147483647 h 16"/>
              <a:gd name="T32" fmla="*/ 2147483647 w 785"/>
              <a:gd name="T33" fmla="*/ 0 h 16"/>
              <a:gd name="T34" fmla="*/ 2147483647 w 785"/>
              <a:gd name="T35" fmla="*/ 2147483647 h 16"/>
              <a:gd name="T36" fmla="*/ 2147483647 w 785"/>
              <a:gd name="T37" fmla="*/ 0 h 16"/>
              <a:gd name="T38" fmla="*/ 2147483647 w 785"/>
              <a:gd name="T39" fmla="*/ 2147483647 h 16"/>
              <a:gd name="T40" fmla="*/ 2147483647 w 785"/>
              <a:gd name="T41" fmla="*/ 0 h 16"/>
              <a:gd name="T42" fmla="*/ 2147483647 w 785"/>
              <a:gd name="T43" fmla="*/ 2147483647 h 16"/>
              <a:gd name="T44" fmla="*/ 2147483647 w 785"/>
              <a:gd name="T45" fmla="*/ 2147483647 h 16"/>
              <a:gd name="T46" fmla="*/ 2147483647 w 785"/>
              <a:gd name="T47" fmla="*/ 0 h 16"/>
              <a:gd name="T48" fmla="*/ 2147483647 w 785"/>
              <a:gd name="T49" fmla="*/ 2147483647 h 16"/>
              <a:gd name="T50" fmla="*/ 2147483647 w 785"/>
              <a:gd name="T51" fmla="*/ 0 h 16"/>
              <a:gd name="T52" fmla="*/ 2147483647 w 785"/>
              <a:gd name="T53" fmla="*/ 2147483647 h 16"/>
              <a:gd name="T54" fmla="*/ 2147483647 w 785"/>
              <a:gd name="T55" fmla="*/ 0 h 16"/>
              <a:gd name="T56" fmla="*/ 2147483647 w 785"/>
              <a:gd name="T57" fmla="*/ 2147483647 h 16"/>
              <a:gd name="T58" fmla="*/ 2147483647 w 785"/>
              <a:gd name="T59" fmla="*/ 2147483647 h 16"/>
              <a:gd name="T60" fmla="*/ 2147483647 w 785"/>
              <a:gd name="T61" fmla="*/ 0 h 16"/>
              <a:gd name="T62" fmla="*/ 2147483647 w 785"/>
              <a:gd name="T63" fmla="*/ 2147483647 h 16"/>
              <a:gd name="T64" fmla="*/ 2147483647 w 785"/>
              <a:gd name="T65" fmla="*/ 0 h 16"/>
              <a:gd name="T66" fmla="*/ 2147483647 w 785"/>
              <a:gd name="T67" fmla="*/ 2147483647 h 16"/>
              <a:gd name="T68" fmla="*/ 2147483647 w 785"/>
              <a:gd name="T69" fmla="*/ 0 h 16"/>
              <a:gd name="T70" fmla="*/ 2147483647 w 785"/>
              <a:gd name="T71" fmla="*/ 2147483647 h 16"/>
              <a:gd name="T72" fmla="*/ 2147483647 w 785"/>
              <a:gd name="T73" fmla="*/ 2147483647 h 16"/>
              <a:gd name="T74" fmla="*/ 2147483647 w 785"/>
              <a:gd name="T75" fmla="*/ 0 h 16"/>
              <a:gd name="T76" fmla="*/ 2147483647 w 785"/>
              <a:gd name="T77" fmla="*/ 2147483647 h 16"/>
              <a:gd name="T78" fmla="*/ 2147483647 w 785"/>
              <a:gd name="T79" fmla="*/ 0 h 16"/>
              <a:gd name="T80" fmla="*/ 2147483647 w 785"/>
              <a:gd name="T81" fmla="*/ 2147483647 h 16"/>
              <a:gd name="T82" fmla="*/ 2147483647 w 785"/>
              <a:gd name="T83" fmla="*/ 0 h 16"/>
              <a:gd name="T84" fmla="*/ 2147483647 w 785"/>
              <a:gd name="T85" fmla="*/ 2147483647 h 16"/>
              <a:gd name="T86" fmla="*/ 2147483647 w 785"/>
              <a:gd name="T87" fmla="*/ 2147483647 h 16"/>
              <a:gd name="T88" fmla="*/ 2147483647 w 785"/>
              <a:gd name="T89" fmla="*/ 0 h 16"/>
              <a:gd name="T90" fmla="*/ 2147483647 w 785"/>
              <a:gd name="T91" fmla="*/ 2147483647 h 16"/>
              <a:gd name="T92" fmla="*/ 2147483647 w 785"/>
              <a:gd name="T93" fmla="*/ 0 h 16"/>
              <a:gd name="T94" fmla="*/ 2147483647 w 785"/>
              <a:gd name="T95" fmla="*/ 2147483647 h 16"/>
              <a:gd name="T96" fmla="*/ 2147483647 w 785"/>
              <a:gd name="T97" fmla="*/ 0 h 16"/>
              <a:gd name="T98" fmla="*/ 2147483647 w 785"/>
              <a:gd name="T99" fmla="*/ 2147483647 h 16"/>
              <a:gd name="T100" fmla="*/ 2147483647 w 785"/>
              <a:gd name="T101" fmla="*/ 2147483647 h 16"/>
              <a:gd name="T102" fmla="*/ 2147483647 w 785"/>
              <a:gd name="T103" fmla="*/ 0 h 16"/>
              <a:gd name="T104" fmla="*/ 2147483647 w 785"/>
              <a:gd name="T105" fmla="*/ 2147483647 h 16"/>
              <a:gd name="T106" fmla="*/ 2147483647 w 785"/>
              <a:gd name="T107" fmla="*/ 0 h 16"/>
              <a:gd name="T108" fmla="*/ 2147483647 w 785"/>
              <a:gd name="T109" fmla="*/ 2147483647 h 16"/>
              <a:gd name="T110" fmla="*/ 2147483647 w 785"/>
              <a:gd name="T111" fmla="*/ 0 h 16"/>
              <a:gd name="T112" fmla="*/ 2147483647 w 785"/>
              <a:gd name="T113" fmla="*/ 2147483647 h 16"/>
              <a:gd name="T114" fmla="*/ 2147483647 w 785"/>
              <a:gd name="T115" fmla="*/ 2147483647 h 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5"/>
              <a:gd name="T175" fmla="*/ 0 h 16"/>
              <a:gd name="T176" fmla="*/ 785 w 785"/>
              <a:gd name="T177" fmla="*/ 16 h 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5" h="16">
                <a:moveTo>
                  <a:pt x="8" y="0"/>
                </a:moveTo>
                <a:lnTo>
                  <a:pt x="8" y="0"/>
                </a:lnTo>
                <a:cubicBezTo>
                  <a:pt x="13" y="0"/>
                  <a:pt x="16" y="3"/>
                  <a:pt x="16" y="8"/>
                </a:cubicBezTo>
                <a:cubicBezTo>
                  <a:pt x="16" y="12"/>
                  <a:pt x="13" y="16"/>
                  <a:pt x="8" y="16"/>
                </a:cubicBezTo>
                <a:cubicBezTo>
                  <a:pt x="4" y="16"/>
                  <a:pt x="0" y="12"/>
                  <a:pt x="0" y="8"/>
                </a:cubicBezTo>
                <a:cubicBezTo>
                  <a:pt x="0" y="3"/>
                  <a:pt x="4" y="0"/>
                  <a:pt x="8" y="0"/>
                </a:cubicBezTo>
                <a:close/>
                <a:moveTo>
                  <a:pt x="40" y="0"/>
                </a:moveTo>
                <a:lnTo>
                  <a:pt x="40" y="0"/>
                </a:lnTo>
                <a:cubicBezTo>
                  <a:pt x="45" y="0"/>
                  <a:pt x="48" y="3"/>
                  <a:pt x="48" y="8"/>
                </a:cubicBezTo>
                <a:cubicBezTo>
                  <a:pt x="48" y="12"/>
                  <a:pt x="45" y="16"/>
                  <a:pt x="40" y="16"/>
                </a:cubicBezTo>
                <a:cubicBezTo>
                  <a:pt x="36" y="16"/>
                  <a:pt x="32" y="12"/>
                  <a:pt x="32" y="8"/>
                </a:cubicBezTo>
                <a:cubicBezTo>
                  <a:pt x="32" y="3"/>
                  <a:pt x="36" y="0"/>
                  <a:pt x="40" y="0"/>
                </a:cubicBezTo>
                <a:close/>
                <a:moveTo>
                  <a:pt x="72" y="0"/>
                </a:moveTo>
                <a:lnTo>
                  <a:pt x="72" y="0"/>
                </a:lnTo>
                <a:cubicBezTo>
                  <a:pt x="77" y="0"/>
                  <a:pt x="80" y="3"/>
                  <a:pt x="80" y="8"/>
                </a:cubicBezTo>
                <a:cubicBezTo>
                  <a:pt x="80" y="12"/>
                  <a:pt x="77" y="16"/>
                  <a:pt x="72" y="16"/>
                </a:cubicBezTo>
                <a:cubicBezTo>
                  <a:pt x="68" y="16"/>
                  <a:pt x="64" y="12"/>
                  <a:pt x="64" y="8"/>
                </a:cubicBezTo>
                <a:cubicBezTo>
                  <a:pt x="64" y="3"/>
                  <a:pt x="68" y="0"/>
                  <a:pt x="72" y="0"/>
                </a:cubicBezTo>
                <a:close/>
                <a:moveTo>
                  <a:pt x="104" y="0"/>
                </a:moveTo>
                <a:lnTo>
                  <a:pt x="104" y="0"/>
                </a:lnTo>
                <a:cubicBezTo>
                  <a:pt x="109" y="0"/>
                  <a:pt x="112" y="3"/>
                  <a:pt x="112" y="8"/>
                </a:cubicBezTo>
                <a:cubicBezTo>
                  <a:pt x="112" y="12"/>
                  <a:pt x="109" y="16"/>
                  <a:pt x="104" y="16"/>
                </a:cubicBezTo>
                <a:cubicBezTo>
                  <a:pt x="100" y="16"/>
                  <a:pt x="96" y="12"/>
                  <a:pt x="96" y="8"/>
                </a:cubicBezTo>
                <a:cubicBezTo>
                  <a:pt x="96" y="3"/>
                  <a:pt x="100" y="0"/>
                  <a:pt x="104" y="0"/>
                </a:cubicBezTo>
                <a:close/>
                <a:moveTo>
                  <a:pt x="136" y="0"/>
                </a:moveTo>
                <a:lnTo>
                  <a:pt x="136" y="0"/>
                </a:lnTo>
                <a:cubicBezTo>
                  <a:pt x="141" y="0"/>
                  <a:pt x="144" y="3"/>
                  <a:pt x="144" y="8"/>
                </a:cubicBezTo>
                <a:cubicBezTo>
                  <a:pt x="144" y="12"/>
                  <a:pt x="141" y="16"/>
                  <a:pt x="136" y="16"/>
                </a:cubicBezTo>
                <a:cubicBezTo>
                  <a:pt x="132" y="16"/>
                  <a:pt x="128" y="12"/>
                  <a:pt x="128" y="8"/>
                </a:cubicBezTo>
                <a:cubicBezTo>
                  <a:pt x="128" y="3"/>
                  <a:pt x="132" y="0"/>
                  <a:pt x="136" y="0"/>
                </a:cubicBezTo>
                <a:close/>
                <a:moveTo>
                  <a:pt x="168" y="0"/>
                </a:moveTo>
                <a:lnTo>
                  <a:pt x="168" y="0"/>
                </a:lnTo>
                <a:cubicBezTo>
                  <a:pt x="173" y="0"/>
                  <a:pt x="176" y="3"/>
                  <a:pt x="176" y="8"/>
                </a:cubicBezTo>
                <a:cubicBezTo>
                  <a:pt x="176" y="12"/>
                  <a:pt x="173" y="16"/>
                  <a:pt x="168" y="16"/>
                </a:cubicBezTo>
                <a:cubicBezTo>
                  <a:pt x="164" y="16"/>
                  <a:pt x="160" y="12"/>
                  <a:pt x="160" y="8"/>
                </a:cubicBezTo>
                <a:cubicBezTo>
                  <a:pt x="160" y="3"/>
                  <a:pt x="164" y="0"/>
                  <a:pt x="168" y="0"/>
                </a:cubicBezTo>
                <a:close/>
                <a:moveTo>
                  <a:pt x="200" y="0"/>
                </a:moveTo>
                <a:lnTo>
                  <a:pt x="200" y="0"/>
                </a:lnTo>
                <a:cubicBezTo>
                  <a:pt x="205" y="0"/>
                  <a:pt x="208" y="3"/>
                  <a:pt x="208" y="8"/>
                </a:cubicBezTo>
                <a:cubicBezTo>
                  <a:pt x="208" y="12"/>
                  <a:pt x="205" y="16"/>
                  <a:pt x="200" y="16"/>
                </a:cubicBezTo>
                <a:cubicBezTo>
                  <a:pt x="196" y="16"/>
                  <a:pt x="192" y="12"/>
                  <a:pt x="192" y="8"/>
                </a:cubicBezTo>
                <a:cubicBezTo>
                  <a:pt x="192" y="3"/>
                  <a:pt x="196" y="0"/>
                  <a:pt x="200" y="0"/>
                </a:cubicBezTo>
                <a:close/>
                <a:moveTo>
                  <a:pt x="232" y="0"/>
                </a:moveTo>
                <a:lnTo>
                  <a:pt x="232" y="0"/>
                </a:lnTo>
                <a:cubicBezTo>
                  <a:pt x="237" y="0"/>
                  <a:pt x="240" y="3"/>
                  <a:pt x="240" y="8"/>
                </a:cubicBezTo>
                <a:cubicBezTo>
                  <a:pt x="240" y="12"/>
                  <a:pt x="237" y="16"/>
                  <a:pt x="232" y="16"/>
                </a:cubicBezTo>
                <a:cubicBezTo>
                  <a:pt x="228" y="16"/>
                  <a:pt x="224" y="12"/>
                  <a:pt x="224" y="8"/>
                </a:cubicBezTo>
                <a:cubicBezTo>
                  <a:pt x="224" y="3"/>
                  <a:pt x="228" y="0"/>
                  <a:pt x="232" y="0"/>
                </a:cubicBezTo>
                <a:close/>
                <a:moveTo>
                  <a:pt x="264" y="0"/>
                </a:moveTo>
                <a:lnTo>
                  <a:pt x="264" y="0"/>
                </a:lnTo>
                <a:cubicBezTo>
                  <a:pt x="269" y="0"/>
                  <a:pt x="272" y="3"/>
                  <a:pt x="272" y="8"/>
                </a:cubicBezTo>
                <a:cubicBezTo>
                  <a:pt x="272" y="12"/>
                  <a:pt x="269" y="16"/>
                  <a:pt x="264" y="16"/>
                </a:cubicBezTo>
                <a:cubicBezTo>
                  <a:pt x="260" y="16"/>
                  <a:pt x="256" y="12"/>
                  <a:pt x="256" y="8"/>
                </a:cubicBezTo>
                <a:cubicBezTo>
                  <a:pt x="256" y="3"/>
                  <a:pt x="260" y="0"/>
                  <a:pt x="264" y="0"/>
                </a:cubicBezTo>
                <a:close/>
                <a:moveTo>
                  <a:pt x="296" y="0"/>
                </a:moveTo>
                <a:lnTo>
                  <a:pt x="296" y="0"/>
                </a:lnTo>
                <a:cubicBezTo>
                  <a:pt x="301" y="0"/>
                  <a:pt x="304" y="3"/>
                  <a:pt x="304" y="8"/>
                </a:cubicBezTo>
                <a:cubicBezTo>
                  <a:pt x="304" y="12"/>
                  <a:pt x="301" y="16"/>
                  <a:pt x="296" y="16"/>
                </a:cubicBezTo>
                <a:cubicBezTo>
                  <a:pt x="292" y="16"/>
                  <a:pt x="288" y="12"/>
                  <a:pt x="288" y="8"/>
                </a:cubicBezTo>
                <a:cubicBezTo>
                  <a:pt x="288" y="3"/>
                  <a:pt x="292" y="0"/>
                  <a:pt x="296" y="0"/>
                </a:cubicBezTo>
                <a:close/>
                <a:moveTo>
                  <a:pt x="328" y="0"/>
                </a:moveTo>
                <a:lnTo>
                  <a:pt x="328" y="0"/>
                </a:lnTo>
                <a:cubicBezTo>
                  <a:pt x="333" y="0"/>
                  <a:pt x="336" y="3"/>
                  <a:pt x="336" y="8"/>
                </a:cubicBezTo>
                <a:cubicBezTo>
                  <a:pt x="336" y="12"/>
                  <a:pt x="333" y="16"/>
                  <a:pt x="328" y="16"/>
                </a:cubicBezTo>
                <a:cubicBezTo>
                  <a:pt x="324" y="16"/>
                  <a:pt x="320" y="12"/>
                  <a:pt x="320" y="8"/>
                </a:cubicBezTo>
                <a:cubicBezTo>
                  <a:pt x="320" y="3"/>
                  <a:pt x="324" y="0"/>
                  <a:pt x="328" y="0"/>
                </a:cubicBezTo>
                <a:close/>
                <a:moveTo>
                  <a:pt x="360" y="0"/>
                </a:moveTo>
                <a:lnTo>
                  <a:pt x="360" y="0"/>
                </a:lnTo>
                <a:cubicBezTo>
                  <a:pt x="365" y="0"/>
                  <a:pt x="368" y="3"/>
                  <a:pt x="368" y="8"/>
                </a:cubicBezTo>
                <a:cubicBezTo>
                  <a:pt x="368" y="12"/>
                  <a:pt x="365" y="16"/>
                  <a:pt x="360" y="16"/>
                </a:cubicBezTo>
                <a:cubicBezTo>
                  <a:pt x="356" y="16"/>
                  <a:pt x="352" y="12"/>
                  <a:pt x="352" y="8"/>
                </a:cubicBezTo>
                <a:cubicBezTo>
                  <a:pt x="352" y="3"/>
                  <a:pt x="356" y="0"/>
                  <a:pt x="360" y="0"/>
                </a:cubicBezTo>
                <a:close/>
                <a:moveTo>
                  <a:pt x="392" y="0"/>
                </a:moveTo>
                <a:lnTo>
                  <a:pt x="392" y="0"/>
                </a:lnTo>
                <a:cubicBezTo>
                  <a:pt x="397" y="0"/>
                  <a:pt x="400" y="3"/>
                  <a:pt x="400" y="8"/>
                </a:cubicBezTo>
                <a:cubicBezTo>
                  <a:pt x="400" y="12"/>
                  <a:pt x="397" y="16"/>
                  <a:pt x="392" y="16"/>
                </a:cubicBezTo>
                <a:cubicBezTo>
                  <a:pt x="388" y="16"/>
                  <a:pt x="384" y="12"/>
                  <a:pt x="384" y="8"/>
                </a:cubicBezTo>
                <a:cubicBezTo>
                  <a:pt x="384" y="3"/>
                  <a:pt x="388" y="0"/>
                  <a:pt x="392" y="0"/>
                </a:cubicBezTo>
                <a:close/>
                <a:moveTo>
                  <a:pt x="424" y="0"/>
                </a:moveTo>
                <a:lnTo>
                  <a:pt x="424" y="0"/>
                </a:lnTo>
                <a:cubicBezTo>
                  <a:pt x="429" y="0"/>
                  <a:pt x="432" y="3"/>
                  <a:pt x="432" y="8"/>
                </a:cubicBezTo>
                <a:cubicBezTo>
                  <a:pt x="432" y="12"/>
                  <a:pt x="429" y="16"/>
                  <a:pt x="424" y="16"/>
                </a:cubicBezTo>
                <a:cubicBezTo>
                  <a:pt x="420" y="16"/>
                  <a:pt x="416" y="12"/>
                  <a:pt x="416" y="8"/>
                </a:cubicBezTo>
                <a:cubicBezTo>
                  <a:pt x="416" y="3"/>
                  <a:pt x="420" y="0"/>
                  <a:pt x="424" y="0"/>
                </a:cubicBezTo>
                <a:close/>
                <a:moveTo>
                  <a:pt x="456" y="0"/>
                </a:moveTo>
                <a:lnTo>
                  <a:pt x="456" y="0"/>
                </a:lnTo>
                <a:cubicBezTo>
                  <a:pt x="461" y="0"/>
                  <a:pt x="464" y="3"/>
                  <a:pt x="464" y="8"/>
                </a:cubicBezTo>
                <a:cubicBezTo>
                  <a:pt x="464" y="12"/>
                  <a:pt x="461" y="16"/>
                  <a:pt x="456" y="16"/>
                </a:cubicBezTo>
                <a:cubicBezTo>
                  <a:pt x="452" y="16"/>
                  <a:pt x="448" y="12"/>
                  <a:pt x="448" y="8"/>
                </a:cubicBezTo>
                <a:cubicBezTo>
                  <a:pt x="448" y="3"/>
                  <a:pt x="452" y="0"/>
                  <a:pt x="456" y="0"/>
                </a:cubicBezTo>
                <a:close/>
                <a:moveTo>
                  <a:pt x="488" y="0"/>
                </a:moveTo>
                <a:lnTo>
                  <a:pt x="488" y="0"/>
                </a:lnTo>
                <a:cubicBezTo>
                  <a:pt x="493" y="0"/>
                  <a:pt x="496" y="3"/>
                  <a:pt x="496" y="8"/>
                </a:cubicBezTo>
                <a:cubicBezTo>
                  <a:pt x="496" y="12"/>
                  <a:pt x="493" y="16"/>
                  <a:pt x="488" y="16"/>
                </a:cubicBezTo>
                <a:cubicBezTo>
                  <a:pt x="484" y="16"/>
                  <a:pt x="480" y="12"/>
                  <a:pt x="480" y="8"/>
                </a:cubicBezTo>
                <a:cubicBezTo>
                  <a:pt x="480" y="3"/>
                  <a:pt x="484" y="0"/>
                  <a:pt x="488" y="0"/>
                </a:cubicBezTo>
                <a:close/>
                <a:moveTo>
                  <a:pt x="520" y="0"/>
                </a:moveTo>
                <a:lnTo>
                  <a:pt x="520" y="0"/>
                </a:lnTo>
                <a:cubicBezTo>
                  <a:pt x="525" y="0"/>
                  <a:pt x="528" y="3"/>
                  <a:pt x="528" y="8"/>
                </a:cubicBezTo>
                <a:cubicBezTo>
                  <a:pt x="528" y="12"/>
                  <a:pt x="525" y="16"/>
                  <a:pt x="520" y="16"/>
                </a:cubicBezTo>
                <a:cubicBezTo>
                  <a:pt x="516" y="16"/>
                  <a:pt x="512" y="12"/>
                  <a:pt x="512" y="8"/>
                </a:cubicBezTo>
                <a:cubicBezTo>
                  <a:pt x="512" y="3"/>
                  <a:pt x="516" y="0"/>
                  <a:pt x="520" y="0"/>
                </a:cubicBezTo>
                <a:close/>
                <a:moveTo>
                  <a:pt x="552" y="0"/>
                </a:moveTo>
                <a:lnTo>
                  <a:pt x="552" y="0"/>
                </a:lnTo>
                <a:cubicBezTo>
                  <a:pt x="557" y="0"/>
                  <a:pt x="560" y="3"/>
                  <a:pt x="560" y="8"/>
                </a:cubicBezTo>
                <a:cubicBezTo>
                  <a:pt x="560" y="12"/>
                  <a:pt x="557" y="16"/>
                  <a:pt x="552" y="16"/>
                </a:cubicBezTo>
                <a:cubicBezTo>
                  <a:pt x="548" y="16"/>
                  <a:pt x="544" y="12"/>
                  <a:pt x="544" y="8"/>
                </a:cubicBezTo>
                <a:cubicBezTo>
                  <a:pt x="544" y="3"/>
                  <a:pt x="548" y="0"/>
                  <a:pt x="552" y="0"/>
                </a:cubicBezTo>
                <a:close/>
                <a:moveTo>
                  <a:pt x="584" y="0"/>
                </a:moveTo>
                <a:lnTo>
                  <a:pt x="584" y="0"/>
                </a:lnTo>
                <a:cubicBezTo>
                  <a:pt x="589" y="0"/>
                  <a:pt x="592" y="3"/>
                  <a:pt x="592" y="8"/>
                </a:cubicBezTo>
                <a:cubicBezTo>
                  <a:pt x="592" y="12"/>
                  <a:pt x="589" y="16"/>
                  <a:pt x="584" y="16"/>
                </a:cubicBezTo>
                <a:cubicBezTo>
                  <a:pt x="580" y="16"/>
                  <a:pt x="576" y="12"/>
                  <a:pt x="576" y="8"/>
                </a:cubicBezTo>
                <a:cubicBezTo>
                  <a:pt x="576" y="3"/>
                  <a:pt x="580" y="0"/>
                  <a:pt x="584" y="0"/>
                </a:cubicBezTo>
                <a:close/>
                <a:moveTo>
                  <a:pt x="616" y="0"/>
                </a:moveTo>
                <a:lnTo>
                  <a:pt x="616" y="0"/>
                </a:lnTo>
                <a:cubicBezTo>
                  <a:pt x="621" y="0"/>
                  <a:pt x="624" y="3"/>
                  <a:pt x="624" y="8"/>
                </a:cubicBezTo>
                <a:cubicBezTo>
                  <a:pt x="624" y="12"/>
                  <a:pt x="621" y="16"/>
                  <a:pt x="616" y="16"/>
                </a:cubicBezTo>
                <a:cubicBezTo>
                  <a:pt x="612" y="16"/>
                  <a:pt x="608" y="12"/>
                  <a:pt x="608" y="8"/>
                </a:cubicBezTo>
                <a:cubicBezTo>
                  <a:pt x="608" y="3"/>
                  <a:pt x="612" y="0"/>
                  <a:pt x="616" y="0"/>
                </a:cubicBezTo>
                <a:close/>
                <a:moveTo>
                  <a:pt x="648" y="0"/>
                </a:moveTo>
                <a:lnTo>
                  <a:pt x="648" y="0"/>
                </a:lnTo>
                <a:cubicBezTo>
                  <a:pt x="653" y="0"/>
                  <a:pt x="656" y="3"/>
                  <a:pt x="656" y="8"/>
                </a:cubicBezTo>
                <a:cubicBezTo>
                  <a:pt x="656" y="12"/>
                  <a:pt x="653" y="16"/>
                  <a:pt x="648" y="16"/>
                </a:cubicBezTo>
                <a:cubicBezTo>
                  <a:pt x="644" y="16"/>
                  <a:pt x="640" y="12"/>
                  <a:pt x="640" y="8"/>
                </a:cubicBezTo>
                <a:cubicBezTo>
                  <a:pt x="640" y="3"/>
                  <a:pt x="644" y="0"/>
                  <a:pt x="648" y="0"/>
                </a:cubicBezTo>
                <a:close/>
                <a:moveTo>
                  <a:pt x="680" y="0"/>
                </a:moveTo>
                <a:lnTo>
                  <a:pt x="680" y="0"/>
                </a:lnTo>
                <a:cubicBezTo>
                  <a:pt x="685" y="0"/>
                  <a:pt x="688" y="3"/>
                  <a:pt x="688" y="8"/>
                </a:cubicBezTo>
                <a:cubicBezTo>
                  <a:pt x="688" y="12"/>
                  <a:pt x="685" y="16"/>
                  <a:pt x="680" y="16"/>
                </a:cubicBezTo>
                <a:cubicBezTo>
                  <a:pt x="676" y="16"/>
                  <a:pt x="672" y="12"/>
                  <a:pt x="672" y="8"/>
                </a:cubicBezTo>
                <a:cubicBezTo>
                  <a:pt x="672" y="3"/>
                  <a:pt x="676" y="0"/>
                  <a:pt x="680" y="0"/>
                </a:cubicBezTo>
                <a:close/>
                <a:moveTo>
                  <a:pt x="712" y="0"/>
                </a:moveTo>
                <a:lnTo>
                  <a:pt x="713" y="0"/>
                </a:lnTo>
                <a:cubicBezTo>
                  <a:pt x="717" y="0"/>
                  <a:pt x="721" y="3"/>
                  <a:pt x="721" y="8"/>
                </a:cubicBezTo>
                <a:cubicBezTo>
                  <a:pt x="721" y="12"/>
                  <a:pt x="717" y="16"/>
                  <a:pt x="713" y="16"/>
                </a:cubicBezTo>
                <a:lnTo>
                  <a:pt x="712" y="16"/>
                </a:lnTo>
                <a:cubicBezTo>
                  <a:pt x="708" y="16"/>
                  <a:pt x="704" y="12"/>
                  <a:pt x="704" y="8"/>
                </a:cubicBezTo>
                <a:cubicBezTo>
                  <a:pt x="704" y="3"/>
                  <a:pt x="708" y="0"/>
                  <a:pt x="712" y="0"/>
                </a:cubicBezTo>
                <a:close/>
                <a:moveTo>
                  <a:pt x="745" y="0"/>
                </a:moveTo>
                <a:lnTo>
                  <a:pt x="745" y="0"/>
                </a:lnTo>
                <a:cubicBezTo>
                  <a:pt x="749" y="0"/>
                  <a:pt x="753" y="3"/>
                  <a:pt x="753" y="8"/>
                </a:cubicBezTo>
                <a:cubicBezTo>
                  <a:pt x="753" y="12"/>
                  <a:pt x="749" y="16"/>
                  <a:pt x="745" y="16"/>
                </a:cubicBezTo>
                <a:cubicBezTo>
                  <a:pt x="740" y="16"/>
                  <a:pt x="737" y="12"/>
                  <a:pt x="737" y="8"/>
                </a:cubicBezTo>
                <a:cubicBezTo>
                  <a:pt x="737" y="3"/>
                  <a:pt x="740" y="0"/>
                  <a:pt x="745" y="0"/>
                </a:cubicBezTo>
                <a:close/>
                <a:moveTo>
                  <a:pt x="777" y="0"/>
                </a:moveTo>
                <a:lnTo>
                  <a:pt x="777" y="0"/>
                </a:lnTo>
                <a:cubicBezTo>
                  <a:pt x="781" y="0"/>
                  <a:pt x="785" y="3"/>
                  <a:pt x="785" y="8"/>
                </a:cubicBezTo>
                <a:cubicBezTo>
                  <a:pt x="785" y="12"/>
                  <a:pt x="781" y="16"/>
                  <a:pt x="777" y="16"/>
                </a:cubicBezTo>
                <a:cubicBezTo>
                  <a:pt x="772" y="16"/>
                  <a:pt x="769" y="12"/>
                  <a:pt x="769" y="8"/>
                </a:cubicBezTo>
                <a:cubicBezTo>
                  <a:pt x="769" y="3"/>
                  <a:pt x="772" y="0"/>
                  <a:pt x="777" y="0"/>
                </a:cubicBezTo>
                <a:close/>
              </a:path>
            </a:pathLst>
          </a:custGeom>
          <a:solidFill>
            <a:srgbClr val="000000"/>
          </a:solidFill>
          <a:ln w="6350" cap="flat" cmpd="sng">
            <a:solidFill>
              <a:srgbClr val="000000"/>
            </a:solidFill>
            <a:prstDash val="solid"/>
            <a:bevel/>
            <a:headEnd/>
            <a:tailEnd/>
          </a:ln>
        </p:spPr>
        <p:txBody>
          <a:bodyPr/>
          <a:lstStyle/>
          <a:p>
            <a:endParaRPr lang="en-US"/>
          </a:p>
        </p:txBody>
      </p:sp>
      <p:sp>
        <p:nvSpPr>
          <p:cNvPr id="56342" name="Rectangle 83"/>
          <p:cNvSpPr>
            <a:spLocks noChangeArrowheads="1"/>
          </p:cNvSpPr>
          <p:nvPr/>
        </p:nvSpPr>
        <p:spPr bwMode="auto">
          <a:xfrm>
            <a:off x="6891338" y="5132388"/>
            <a:ext cx="10620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b="1">
                <a:solidFill>
                  <a:srgbClr val="000000"/>
                </a:solidFill>
              </a:rPr>
              <a:t>4995 frames out</a:t>
            </a:r>
            <a:endParaRPr lang="en-US" altLang="en-US" sz="2400">
              <a:latin typeface="Times New Roman" pitchFamily="18" charset="0"/>
            </a:endParaRPr>
          </a:p>
        </p:txBody>
      </p:sp>
      <p:sp>
        <p:nvSpPr>
          <p:cNvPr id="56343" name="Line 84"/>
          <p:cNvSpPr>
            <a:spLocks noChangeShapeType="1"/>
          </p:cNvSpPr>
          <p:nvPr/>
        </p:nvSpPr>
        <p:spPr bwMode="auto">
          <a:xfrm flipH="1">
            <a:off x="2852738" y="2667000"/>
            <a:ext cx="11112" cy="2620963"/>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85"/>
          <p:cNvSpPr>
            <a:spLocks noChangeShapeType="1"/>
          </p:cNvSpPr>
          <p:nvPr/>
        </p:nvSpPr>
        <p:spPr bwMode="auto">
          <a:xfrm flipH="1">
            <a:off x="6529388" y="2628900"/>
            <a:ext cx="4762" cy="2659063"/>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Line 86"/>
          <p:cNvSpPr>
            <a:spLocks noChangeShapeType="1"/>
          </p:cNvSpPr>
          <p:nvPr/>
        </p:nvSpPr>
        <p:spPr bwMode="auto">
          <a:xfrm>
            <a:off x="3611563" y="2916238"/>
            <a:ext cx="1587" cy="2359025"/>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6" name="Line 87"/>
          <p:cNvSpPr>
            <a:spLocks noChangeShapeType="1"/>
          </p:cNvSpPr>
          <p:nvPr/>
        </p:nvSpPr>
        <p:spPr bwMode="auto">
          <a:xfrm flipH="1">
            <a:off x="5783263" y="2903538"/>
            <a:ext cx="4762" cy="2384425"/>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7" name="Rectangle 88"/>
          <p:cNvSpPr>
            <a:spLocks noChangeArrowheads="1"/>
          </p:cNvSpPr>
          <p:nvPr/>
        </p:nvSpPr>
        <p:spPr bwMode="auto">
          <a:xfrm>
            <a:off x="1062038" y="2616200"/>
            <a:ext cx="2857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100" b="1">
                <a:solidFill>
                  <a:srgbClr val="000000"/>
                </a:solidFill>
              </a:rPr>
              <a:t>time</a:t>
            </a:r>
            <a:endParaRPr lang="en-US" altLang="en-US" sz="2400">
              <a:latin typeface="Times New Roman" pitchFamily="18" charset="0"/>
            </a:endParaRPr>
          </a:p>
        </p:txBody>
      </p:sp>
      <p:sp>
        <p:nvSpPr>
          <p:cNvPr id="56348" name="Freeform 89"/>
          <p:cNvSpPr>
            <a:spLocks noEditPoints="1"/>
          </p:cNvSpPr>
          <p:nvPr/>
        </p:nvSpPr>
        <p:spPr bwMode="auto">
          <a:xfrm>
            <a:off x="1165225" y="2800350"/>
            <a:ext cx="49213" cy="1674813"/>
          </a:xfrm>
          <a:custGeom>
            <a:avLst/>
            <a:gdLst>
              <a:gd name="T0" fmla="*/ 2147483647 w 84"/>
              <a:gd name="T1" fmla="*/ 2147483647 h 1143"/>
              <a:gd name="T2" fmla="*/ 2147483647 w 84"/>
              <a:gd name="T3" fmla="*/ 2147483647 h 1143"/>
              <a:gd name="T4" fmla="*/ 2147483647 w 84"/>
              <a:gd name="T5" fmla="*/ 2147483647 h 1143"/>
              <a:gd name="T6" fmla="*/ 2147483647 w 84"/>
              <a:gd name="T7" fmla="*/ 2147483647 h 1143"/>
              <a:gd name="T8" fmla="*/ 2147483647 w 84"/>
              <a:gd name="T9" fmla="*/ 2147483647 h 1143"/>
              <a:gd name="T10" fmla="*/ 2147483647 w 84"/>
              <a:gd name="T11" fmla="*/ 0 h 1143"/>
              <a:gd name="T12" fmla="*/ 2147483647 w 84"/>
              <a:gd name="T13" fmla="*/ 2147483647 h 1143"/>
              <a:gd name="T14" fmla="*/ 2147483647 w 84"/>
              <a:gd name="T15" fmla="*/ 2147483647 h 1143"/>
              <a:gd name="T16" fmla="*/ 2147483647 w 84"/>
              <a:gd name="T17" fmla="*/ 2147483647 h 1143"/>
              <a:gd name="T18" fmla="*/ 2147483647 w 84"/>
              <a:gd name="T19" fmla="*/ 2147483647 h 1143"/>
              <a:gd name="T20" fmla="*/ 2147483647 w 84"/>
              <a:gd name="T21" fmla="*/ 2147483647 h 1143"/>
              <a:gd name="T22" fmla="*/ 2147483647 w 84"/>
              <a:gd name="T23" fmla="*/ 2147483647 h 1143"/>
              <a:gd name="T24" fmla="*/ 2147483647 w 84"/>
              <a:gd name="T25" fmla="*/ 2147483647 h 1143"/>
              <a:gd name="T26" fmla="*/ 2147483647 w 84"/>
              <a:gd name="T27" fmla="*/ 2147483647 h 1143"/>
              <a:gd name="T28" fmla="*/ 2147483647 w 84"/>
              <a:gd name="T29" fmla="*/ 2147483647 h 1143"/>
              <a:gd name="T30" fmla="*/ 2147483647 w 84"/>
              <a:gd name="T31" fmla="*/ 2147483647 h 1143"/>
              <a:gd name="T32" fmla="*/ 2147483647 w 84"/>
              <a:gd name="T33" fmla="*/ 2147483647 h 1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143"/>
              <a:gd name="T53" fmla="*/ 84 w 84"/>
              <a:gd name="T54" fmla="*/ 1143 h 1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143">
                <a:moveTo>
                  <a:pt x="50" y="8"/>
                </a:moveTo>
                <a:lnTo>
                  <a:pt x="50" y="1131"/>
                </a:lnTo>
                <a:cubicBezTo>
                  <a:pt x="50" y="1136"/>
                  <a:pt x="46" y="1139"/>
                  <a:pt x="42" y="1139"/>
                </a:cubicBezTo>
                <a:cubicBezTo>
                  <a:pt x="37" y="1139"/>
                  <a:pt x="34" y="1136"/>
                  <a:pt x="34" y="1131"/>
                </a:cubicBezTo>
                <a:lnTo>
                  <a:pt x="34" y="8"/>
                </a:lnTo>
                <a:cubicBezTo>
                  <a:pt x="34" y="3"/>
                  <a:pt x="37" y="0"/>
                  <a:pt x="42" y="0"/>
                </a:cubicBezTo>
                <a:cubicBezTo>
                  <a:pt x="46" y="0"/>
                  <a:pt x="50" y="3"/>
                  <a:pt x="50" y="8"/>
                </a:cubicBezTo>
                <a:close/>
                <a:moveTo>
                  <a:pt x="81" y="1098"/>
                </a:moveTo>
                <a:lnTo>
                  <a:pt x="42" y="1143"/>
                </a:lnTo>
                <a:lnTo>
                  <a:pt x="2" y="1098"/>
                </a:lnTo>
                <a:cubicBezTo>
                  <a:pt x="0" y="1095"/>
                  <a:pt x="0" y="1090"/>
                  <a:pt x="3" y="1087"/>
                </a:cubicBezTo>
                <a:cubicBezTo>
                  <a:pt x="7" y="1084"/>
                  <a:pt x="12" y="1085"/>
                  <a:pt x="15" y="1088"/>
                </a:cubicBezTo>
                <a:lnTo>
                  <a:pt x="48" y="1126"/>
                </a:lnTo>
                <a:lnTo>
                  <a:pt x="36" y="1126"/>
                </a:lnTo>
                <a:lnTo>
                  <a:pt x="69" y="1088"/>
                </a:lnTo>
                <a:cubicBezTo>
                  <a:pt x="72" y="1085"/>
                  <a:pt x="77" y="1084"/>
                  <a:pt x="80" y="1087"/>
                </a:cubicBezTo>
                <a:cubicBezTo>
                  <a:pt x="84" y="1090"/>
                  <a:pt x="84" y="1095"/>
                  <a:pt x="81" y="1098"/>
                </a:cubicBezTo>
                <a:close/>
              </a:path>
            </a:pathLst>
          </a:custGeom>
          <a:solidFill>
            <a:srgbClr val="000000"/>
          </a:solidFill>
          <a:ln w="9525" cap="flat">
            <a:solidFill>
              <a:srgbClr val="000000"/>
            </a:solidFill>
            <a:prstDash val="solid"/>
            <a:bevel/>
            <a:headEnd/>
            <a:tailEnd/>
          </a:ln>
        </p:spPr>
        <p:txBody>
          <a:bodyPr/>
          <a:lstStyle/>
          <a:p>
            <a:endParaRPr lang="en-US"/>
          </a:p>
        </p:txBody>
      </p:sp>
      <p:sp>
        <p:nvSpPr>
          <p:cNvPr id="56349" name="Freeform 90"/>
          <p:cNvSpPr>
            <a:spLocks noEditPoints="1"/>
          </p:cNvSpPr>
          <p:nvPr/>
        </p:nvSpPr>
        <p:spPr bwMode="auto">
          <a:xfrm>
            <a:off x="2855913" y="3505200"/>
            <a:ext cx="755650" cy="625475"/>
          </a:xfrm>
          <a:custGeom>
            <a:avLst/>
            <a:gdLst>
              <a:gd name="T0" fmla="*/ 2147483647 w 476"/>
              <a:gd name="T1" fmla="*/ 0 h 394"/>
              <a:gd name="T2" fmla="*/ 2147483647 w 476"/>
              <a:gd name="T3" fmla="*/ 2147483647 h 394"/>
              <a:gd name="T4" fmla="*/ 2147483647 w 476"/>
              <a:gd name="T5" fmla="*/ 2147483647 h 394"/>
              <a:gd name="T6" fmla="*/ 0 w 476"/>
              <a:gd name="T7" fmla="*/ 2147483647 h 394"/>
              <a:gd name="T8" fmla="*/ 2147483647 w 476"/>
              <a:gd name="T9" fmla="*/ 0 h 394"/>
              <a:gd name="T10" fmla="*/ 2147483647 w 476"/>
              <a:gd name="T11" fmla="*/ 2147483647 h 394"/>
              <a:gd name="T12" fmla="*/ 2147483647 w 476"/>
              <a:gd name="T13" fmla="*/ 2147483647 h 394"/>
              <a:gd name="T14" fmla="*/ 2147483647 w 476"/>
              <a:gd name="T15" fmla="*/ 2147483647 h 394"/>
              <a:gd name="T16" fmla="*/ 2147483647 w 476"/>
              <a:gd name="T17" fmla="*/ 2147483647 h 394"/>
              <a:gd name="T18" fmla="*/ 2147483647 w 476"/>
              <a:gd name="T19" fmla="*/ 2147483647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6"/>
              <a:gd name="T31" fmla="*/ 0 h 394"/>
              <a:gd name="T32" fmla="*/ 476 w 476"/>
              <a:gd name="T33" fmla="*/ 394 h 3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6" h="394">
                <a:moveTo>
                  <a:pt x="10" y="0"/>
                </a:moveTo>
                <a:lnTo>
                  <a:pt x="456" y="367"/>
                </a:lnTo>
                <a:lnTo>
                  <a:pt x="446" y="380"/>
                </a:lnTo>
                <a:lnTo>
                  <a:pt x="0" y="12"/>
                </a:lnTo>
                <a:lnTo>
                  <a:pt x="10" y="0"/>
                </a:lnTo>
                <a:close/>
                <a:moveTo>
                  <a:pt x="451" y="374"/>
                </a:moveTo>
                <a:lnTo>
                  <a:pt x="449" y="351"/>
                </a:lnTo>
                <a:lnTo>
                  <a:pt x="476" y="394"/>
                </a:lnTo>
                <a:lnTo>
                  <a:pt x="429" y="376"/>
                </a:lnTo>
                <a:lnTo>
                  <a:pt x="451" y="374"/>
                </a:lnTo>
                <a:close/>
              </a:path>
            </a:pathLst>
          </a:custGeom>
          <a:solidFill>
            <a:srgbClr val="000000"/>
          </a:solidFill>
          <a:ln w="9525" cap="flat">
            <a:solidFill>
              <a:srgbClr val="000000"/>
            </a:solidFill>
            <a:prstDash val="solid"/>
            <a:bevel/>
            <a:headEnd/>
            <a:tailEnd/>
          </a:ln>
        </p:spPr>
        <p:txBody>
          <a:bodyPr/>
          <a:lstStyle/>
          <a:p>
            <a:endParaRPr lang="en-US"/>
          </a:p>
        </p:txBody>
      </p:sp>
      <p:sp>
        <p:nvSpPr>
          <p:cNvPr id="56350" name="Freeform 91"/>
          <p:cNvSpPr>
            <a:spLocks noEditPoints="1"/>
          </p:cNvSpPr>
          <p:nvPr/>
        </p:nvSpPr>
        <p:spPr bwMode="auto">
          <a:xfrm>
            <a:off x="5778500" y="4645025"/>
            <a:ext cx="755650" cy="625475"/>
          </a:xfrm>
          <a:custGeom>
            <a:avLst/>
            <a:gdLst>
              <a:gd name="T0" fmla="*/ 2147483647 w 476"/>
              <a:gd name="T1" fmla="*/ 0 h 394"/>
              <a:gd name="T2" fmla="*/ 2147483647 w 476"/>
              <a:gd name="T3" fmla="*/ 2147483647 h 394"/>
              <a:gd name="T4" fmla="*/ 2147483647 w 476"/>
              <a:gd name="T5" fmla="*/ 2147483647 h 394"/>
              <a:gd name="T6" fmla="*/ 0 w 476"/>
              <a:gd name="T7" fmla="*/ 2147483647 h 394"/>
              <a:gd name="T8" fmla="*/ 2147483647 w 476"/>
              <a:gd name="T9" fmla="*/ 0 h 394"/>
              <a:gd name="T10" fmla="*/ 2147483647 w 476"/>
              <a:gd name="T11" fmla="*/ 2147483647 h 394"/>
              <a:gd name="T12" fmla="*/ 2147483647 w 476"/>
              <a:gd name="T13" fmla="*/ 2147483647 h 394"/>
              <a:gd name="T14" fmla="*/ 2147483647 w 476"/>
              <a:gd name="T15" fmla="*/ 2147483647 h 394"/>
              <a:gd name="T16" fmla="*/ 2147483647 w 476"/>
              <a:gd name="T17" fmla="*/ 2147483647 h 394"/>
              <a:gd name="T18" fmla="*/ 2147483647 w 476"/>
              <a:gd name="T19" fmla="*/ 2147483647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6"/>
              <a:gd name="T31" fmla="*/ 0 h 394"/>
              <a:gd name="T32" fmla="*/ 476 w 476"/>
              <a:gd name="T33" fmla="*/ 394 h 3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6" h="394">
                <a:moveTo>
                  <a:pt x="10" y="0"/>
                </a:moveTo>
                <a:lnTo>
                  <a:pt x="457" y="368"/>
                </a:lnTo>
                <a:lnTo>
                  <a:pt x="447" y="380"/>
                </a:lnTo>
                <a:lnTo>
                  <a:pt x="0" y="13"/>
                </a:lnTo>
                <a:lnTo>
                  <a:pt x="10" y="0"/>
                </a:lnTo>
                <a:close/>
                <a:moveTo>
                  <a:pt x="452" y="374"/>
                </a:moveTo>
                <a:lnTo>
                  <a:pt x="449" y="351"/>
                </a:lnTo>
                <a:lnTo>
                  <a:pt x="476" y="394"/>
                </a:lnTo>
                <a:lnTo>
                  <a:pt x="429" y="376"/>
                </a:lnTo>
                <a:lnTo>
                  <a:pt x="452" y="374"/>
                </a:lnTo>
                <a:close/>
              </a:path>
            </a:pathLst>
          </a:custGeom>
          <a:solidFill>
            <a:srgbClr val="000000"/>
          </a:solidFill>
          <a:ln w="9525" cap="flat">
            <a:solidFill>
              <a:srgbClr val="000000"/>
            </a:solidFill>
            <a:prstDash val="solid"/>
            <a:bevel/>
            <a:headEnd/>
            <a:tailEnd/>
          </a:ln>
        </p:spPr>
        <p:txBody>
          <a:bodyPr/>
          <a:lstStyle/>
          <a:p>
            <a:endParaRPr lang="en-US"/>
          </a:p>
        </p:txBody>
      </p:sp>
      <p:sp>
        <p:nvSpPr>
          <p:cNvPr id="56351" name="Line 92"/>
          <p:cNvSpPr>
            <a:spLocks noChangeShapeType="1"/>
          </p:cNvSpPr>
          <p:nvPr/>
        </p:nvSpPr>
        <p:spPr bwMode="auto">
          <a:xfrm>
            <a:off x="6557963" y="52562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2" name="Line 93"/>
          <p:cNvSpPr>
            <a:spLocks noChangeShapeType="1"/>
          </p:cNvSpPr>
          <p:nvPr/>
        </p:nvSpPr>
        <p:spPr bwMode="auto">
          <a:xfrm>
            <a:off x="2851150" y="5281613"/>
            <a:ext cx="36703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56353" name="Picture 11" descr="Rou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924175"/>
            <a:ext cx="6810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Picture 11" descr="Rou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924175"/>
            <a:ext cx="6810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947929"/>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marL="342900" indent="-342900"/>
            <a:r>
              <a:rPr lang="en-US" altLang="en-US" sz="2800" smtClean="0"/>
              <a:t>	Frame Loss Ratio Performance</a:t>
            </a:r>
          </a:p>
        </p:txBody>
      </p:sp>
      <p:sp>
        <p:nvSpPr>
          <p:cNvPr id="57347" name="Rectangle 9"/>
          <p:cNvSpPr txBox="1">
            <a:spLocks noChangeArrowheads="1"/>
          </p:cNvSpPr>
          <p:nvPr/>
        </p:nvSpPr>
        <p:spPr bwMode="auto">
          <a:xfrm>
            <a:off x="444500" y="990600"/>
            <a:ext cx="84709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20000"/>
              </a:spcBef>
              <a:buFontTx/>
              <a:buChar char="•"/>
            </a:pPr>
            <a:r>
              <a:rPr lang="en-US" altLang="en-US" sz="2000" b="1"/>
              <a:t>One-way Frame Loss Ratio Performance for an EVC</a:t>
            </a:r>
          </a:p>
          <a:p>
            <a:pPr lvl="1">
              <a:spcBef>
                <a:spcPct val="20000"/>
              </a:spcBef>
              <a:buFontTx/>
              <a:buChar char="–"/>
            </a:pPr>
            <a:r>
              <a:rPr lang="en-US" altLang="en-US">
                <a:solidFill>
                  <a:srgbClr val="4A4A4A"/>
                </a:solidFill>
              </a:rPr>
              <a:t>There may be multiple One-way Frame Loss Ratio Performance metrics defined for a particular Class of Service instance on an EVC.</a:t>
            </a:r>
          </a:p>
          <a:p>
            <a:pPr lvl="1">
              <a:spcBef>
                <a:spcPct val="20000"/>
              </a:spcBef>
              <a:buFontTx/>
              <a:buChar char="–"/>
            </a:pPr>
            <a:r>
              <a:rPr lang="en-US" altLang="en-US">
                <a:solidFill>
                  <a:srgbClr val="4A4A4A"/>
                </a:solidFill>
              </a:rPr>
              <a:t>Each such metric is based on a subset of the ordered pairs of UNIs in the EVC for a time interval “</a:t>
            </a:r>
            <a:r>
              <a:rPr lang="en-US" altLang="en-US" i="1">
                <a:solidFill>
                  <a:srgbClr val="4A4A4A"/>
                </a:solidFill>
              </a:rPr>
              <a:t>T”. </a:t>
            </a:r>
          </a:p>
          <a:p>
            <a:pPr lvl="1">
              <a:spcBef>
                <a:spcPct val="20000"/>
              </a:spcBef>
              <a:buFontTx/>
              <a:buChar char="–"/>
            </a:pPr>
            <a:r>
              <a:rPr lang="en-US" altLang="en-US">
                <a:solidFill>
                  <a:srgbClr val="4A4A4A"/>
                </a:solidFill>
              </a:rPr>
              <a:t>One-way Frame Loss Ratio Performance metric is defined as follows:</a:t>
            </a:r>
          </a:p>
          <a:p>
            <a:pPr lvl="1">
              <a:spcBef>
                <a:spcPct val="20000"/>
              </a:spcBef>
              <a:buFontTx/>
              <a:buChar char="–"/>
            </a:pPr>
            <a:endParaRPr lang="en-US" altLang="en-US">
              <a:solidFill>
                <a:srgbClr val="4A4A4A"/>
              </a:solidFill>
            </a:endParaRPr>
          </a:p>
          <a:p>
            <a:pPr lvl="1">
              <a:spcBef>
                <a:spcPct val="20000"/>
              </a:spcBef>
            </a:pPr>
            <a:endParaRPr lang="en-US" altLang="en-US">
              <a:solidFill>
                <a:srgbClr val="4A4A4A"/>
              </a:solidFill>
            </a:endParaRPr>
          </a:p>
          <a:p>
            <a:pPr lvl="1">
              <a:spcBef>
                <a:spcPct val="20000"/>
              </a:spcBef>
            </a:pPr>
            <a:endParaRPr lang="en-US" altLang="en-US">
              <a:solidFill>
                <a:srgbClr val="4A4A4A"/>
              </a:solidFill>
            </a:endParaRPr>
          </a:p>
          <a:p>
            <a:pPr lvl="1">
              <a:spcBef>
                <a:spcPct val="20000"/>
              </a:spcBef>
              <a:buFontTx/>
              <a:buChar char="–"/>
            </a:pPr>
            <a:r>
              <a:rPr lang="en-US" altLang="en-US">
                <a:solidFill>
                  <a:srgbClr val="4A4A4A"/>
                </a:solidFill>
              </a:rPr>
              <a:t>a One-way Frame Loss Ratio Performance metric entry must specify a set of parameters and an objective. The parameters and objective of a One-way Frame Loss Ratio Performance metric are referenced in Table 6 of MEF 10.2.</a:t>
            </a:r>
          </a:p>
          <a:p>
            <a:pPr lvl="1">
              <a:spcBef>
                <a:spcPct val="20000"/>
              </a:spcBef>
            </a:pPr>
            <a:endParaRPr lang="en-US" altLang="en-US">
              <a:solidFill>
                <a:srgbClr val="4A4A4A"/>
              </a:solidFill>
            </a:endParaRPr>
          </a:p>
          <a:p>
            <a:pPr lvl="1">
              <a:spcBef>
                <a:spcPct val="20000"/>
              </a:spcBef>
              <a:buFontTx/>
              <a:buChar char="–"/>
            </a:pPr>
            <a:r>
              <a:rPr lang="en-US" altLang="en-US">
                <a:solidFill>
                  <a:srgbClr val="4A4A4A"/>
                </a:solidFill>
              </a:rPr>
              <a:t>Given </a:t>
            </a:r>
            <a:r>
              <a:rPr lang="en-US" altLang="en-US" i="1">
                <a:solidFill>
                  <a:srgbClr val="4A4A4A"/>
                </a:solidFill>
              </a:rPr>
              <a:t>T, S, and a One-way Frame Loss Ratio Performance objective, the One-way Frame  Loss </a:t>
            </a:r>
            <a:r>
              <a:rPr lang="en-US" altLang="en-US">
                <a:solidFill>
                  <a:srgbClr val="4A4A4A"/>
                </a:solidFill>
              </a:rPr>
              <a:t>Performance SHALL be defined as met over the time interval </a:t>
            </a:r>
            <a:r>
              <a:rPr lang="en-US" altLang="en-US" i="1">
                <a:solidFill>
                  <a:srgbClr val="4A4A4A"/>
                </a:solidFill>
              </a:rPr>
              <a:t>T for the subset S if and only if </a:t>
            </a:r>
            <a:endParaRPr lang="en-US" altLang="en-US">
              <a:solidFill>
                <a:srgbClr val="4A4A4A"/>
              </a:solidFill>
            </a:endParaRPr>
          </a:p>
          <a:p>
            <a:pPr lvl="1">
              <a:spcBef>
                <a:spcPct val="20000"/>
              </a:spcBef>
              <a:buFontTx/>
              <a:buChar char="–"/>
            </a:pPr>
            <a:endParaRPr lang="en-US" altLang="en-US">
              <a:solidFill>
                <a:srgbClr val="4A4A4A"/>
              </a:solidFill>
            </a:endParaRPr>
          </a:p>
          <a:p>
            <a:pPr lvl="2">
              <a:spcBef>
                <a:spcPct val="20000"/>
              </a:spcBef>
              <a:buFontTx/>
              <a:buChar char="•"/>
            </a:pPr>
            <a:endParaRPr lang="en-US" altLang="en-US" sz="1100">
              <a:solidFill>
                <a:srgbClr val="4A4A4A"/>
              </a:solidFill>
            </a:endParaRPr>
          </a:p>
        </p:txBody>
      </p:sp>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2852738"/>
            <a:ext cx="3613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5154613"/>
            <a:ext cx="990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74138"/>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marL="344488" indent="-344488"/>
            <a:r>
              <a:rPr lang="en-US" altLang="en-US" sz="2800" smtClean="0"/>
              <a:t>	Availability &amp; Resilience Performance</a:t>
            </a:r>
          </a:p>
        </p:txBody>
      </p:sp>
      <p:sp>
        <p:nvSpPr>
          <p:cNvPr id="58371" name="Rectangle 9"/>
          <p:cNvSpPr txBox="1">
            <a:spLocks noChangeArrowheads="1"/>
          </p:cNvSpPr>
          <p:nvPr/>
        </p:nvSpPr>
        <p:spPr bwMode="auto">
          <a:xfrm>
            <a:off x="444500" y="990600"/>
            <a:ext cx="8089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342900" indent="-34290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20000"/>
              </a:spcBef>
            </a:pPr>
            <a:r>
              <a:rPr lang="en-US" altLang="en-US" sz="2000" b="1"/>
              <a:t>One-way Availability Performance for an EVC</a:t>
            </a:r>
          </a:p>
          <a:p>
            <a:pPr lvl="1">
              <a:spcBef>
                <a:spcPct val="20000"/>
              </a:spcBef>
              <a:buFontTx/>
              <a:buChar char="•"/>
            </a:pPr>
            <a:r>
              <a:rPr lang="en-US" altLang="en-US"/>
              <a:t>Availability Performance is based on Service Frame loss during a sequence of consecutive small time intervals and the availability state during the previous small time interval; it is the percentage of time within a specified time interval during which the frame loss is small.</a:t>
            </a:r>
          </a:p>
          <a:p>
            <a:pPr lvl="1">
              <a:spcBef>
                <a:spcPct val="20000"/>
              </a:spcBef>
              <a:buFontTx/>
              <a:buChar char="–"/>
            </a:pPr>
            <a:r>
              <a:rPr lang="en-US" altLang="en-US"/>
              <a:t>if frame loss is high for each small time interval in the current sequence, then the small time interval at the beginning of the current sequence is defined as unavailable; otherwise it is defined as available.</a:t>
            </a:r>
          </a:p>
          <a:p>
            <a:pPr lvl="1">
              <a:spcBef>
                <a:spcPct val="20000"/>
              </a:spcBef>
              <a:buFontTx/>
              <a:buChar char="•"/>
            </a:pPr>
            <a:endParaRPr lang="en-US" altLang="en-US" sz="2000" b="1">
              <a:solidFill>
                <a:srgbClr val="4A4A4A"/>
              </a:solidFill>
            </a:endParaRPr>
          </a:p>
          <a:p>
            <a:pPr lvl="1">
              <a:spcBef>
                <a:spcPct val="20000"/>
              </a:spcBef>
              <a:buFontTx/>
              <a:buChar char="–"/>
            </a:pPr>
            <a:endParaRPr lang="en-US" altLang="en-US" sz="2400">
              <a:solidFill>
                <a:srgbClr val="4A4A4A"/>
              </a:solidFill>
            </a:endParaRPr>
          </a:p>
        </p:txBody>
      </p:sp>
      <p:sp>
        <p:nvSpPr>
          <p:cNvPr id="58372" name="Rectangle 1"/>
          <p:cNvSpPr>
            <a:spLocks noChangeArrowheads="1"/>
          </p:cNvSpPr>
          <p:nvPr/>
        </p:nvSpPr>
        <p:spPr bwMode="auto">
          <a:xfrm>
            <a:off x="571500" y="3613150"/>
            <a:ext cx="37719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2000" b="1"/>
              <a:t>One-way Resiliency Performance for an EVC</a:t>
            </a:r>
          </a:p>
          <a:p>
            <a:pPr lvl="1" eaLnBrk="1" hangingPunct="1"/>
            <a:r>
              <a:rPr lang="en-US" altLang="en-US" sz="1400"/>
              <a:t>The figure to the right illustrates how the two resiliency attributes defined here, counts of High Loss Intervals and counts of Consecutive High Loss Intervals, fit into the hierarchy of time and other attributes</a:t>
            </a:r>
          </a:p>
        </p:txBody>
      </p:sp>
      <p:grpSp>
        <p:nvGrpSpPr>
          <p:cNvPr id="58373" name="Group 5"/>
          <p:cNvGrpSpPr>
            <a:grpSpLocks/>
          </p:cNvGrpSpPr>
          <p:nvPr/>
        </p:nvGrpSpPr>
        <p:grpSpPr bwMode="auto">
          <a:xfrm>
            <a:off x="4191000" y="3108325"/>
            <a:ext cx="4800600" cy="3130550"/>
            <a:chOff x="4191000" y="3107681"/>
            <a:chExt cx="4800600" cy="3130461"/>
          </a:xfrm>
        </p:grpSpPr>
        <p:pic>
          <p:nvPicPr>
            <p:cNvPr id="583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07681"/>
              <a:ext cx="4800600" cy="31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91000" y="5942875"/>
              <a:ext cx="4648200" cy="29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extLst>
      <p:ext uri="{BB962C8B-B14F-4D97-AF65-F5344CB8AC3E}">
        <p14:creationId xmlns:p14="http://schemas.microsoft.com/office/powerpoint/2010/main" val="668263668"/>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marL="344488" indent="-344488"/>
            <a:r>
              <a:rPr lang="en-US" altLang="en-US" sz="2800" smtClean="0"/>
              <a:t>	Availability Parameters</a:t>
            </a:r>
          </a:p>
        </p:txBody>
      </p:sp>
      <p:graphicFrame>
        <p:nvGraphicFramePr>
          <p:cNvPr id="4" name="Table 3"/>
          <p:cNvGraphicFramePr>
            <a:graphicFrameLocks noGrp="1"/>
          </p:cNvGraphicFramePr>
          <p:nvPr/>
        </p:nvGraphicFramePr>
        <p:xfrm>
          <a:off x="1295400" y="1752600"/>
          <a:ext cx="6324600" cy="3308350"/>
        </p:xfrm>
        <a:graphic>
          <a:graphicData uri="http://schemas.openxmlformats.org/drawingml/2006/table">
            <a:tbl>
              <a:tblPr firstRow="1" bandRow="1">
                <a:tableStyleId>{93296810-A885-4BE3-A3E7-6D5BEEA58F35}</a:tableStyleId>
              </a:tblPr>
              <a:tblGrid>
                <a:gridCol w="990600"/>
                <a:gridCol w="5334000"/>
              </a:tblGrid>
              <a:tr h="398670">
                <a:tc>
                  <a:txBody>
                    <a:bodyPr/>
                    <a:lstStyle/>
                    <a:p>
                      <a:r>
                        <a:rPr lang="en-US" sz="1200" dirty="0" smtClean="0"/>
                        <a:t>Parameter</a:t>
                      </a:r>
                      <a:endParaRPr lang="en-US" sz="1200" dirty="0"/>
                    </a:p>
                  </a:txBody>
                  <a:tcPr marT="45725" marB="45725" anchor="ctr"/>
                </a:tc>
                <a:tc>
                  <a:txBody>
                    <a:bodyPr/>
                    <a:lstStyle/>
                    <a:p>
                      <a:r>
                        <a:rPr lang="en-US" sz="1200" dirty="0" smtClean="0"/>
                        <a:t>Description</a:t>
                      </a:r>
                      <a:endParaRPr lang="en-US" sz="1200" dirty="0"/>
                    </a:p>
                  </a:txBody>
                  <a:tcPr marT="45725" marB="45725" anchor="ctr"/>
                </a:tc>
              </a:tr>
              <a:tr h="398670">
                <a:tc>
                  <a:txBody>
                    <a:bodyPr/>
                    <a:lstStyle/>
                    <a:p>
                      <a:pPr algn="ctr"/>
                      <a:r>
                        <a:rPr lang="en-US" sz="2000" dirty="0" smtClean="0"/>
                        <a:t>T</a:t>
                      </a:r>
                      <a:endParaRPr lang="en-US" sz="2000" dirty="0">
                        <a:latin typeface="Adobe Arabic" pitchFamily="18" charset="-78"/>
                        <a:cs typeface="Adobe Arabic" pitchFamily="18" charset="-78"/>
                      </a:endParaRPr>
                    </a:p>
                  </a:txBody>
                  <a:tcPr marT="45725" marB="45725"/>
                </a:tc>
                <a:tc>
                  <a:txBody>
                    <a:bodyPr/>
                    <a:lstStyle/>
                    <a:p>
                      <a:r>
                        <a:rPr lang="en-US" sz="1100" kern="1200" dirty="0" smtClean="0"/>
                        <a:t>The time interval </a:t>
                      </a:r>
                      <a:endParaRPr lang="en-US" sz="1100" dirty="0"/>
                    </a:p>
                  </a:txBody>
                  <a:tcPr marT="45725" marB="45725"/>
                </a:tc>
              </a:tr>
              <a:tr h="396280">
                <a:tc>
                  <a:txBody>
                    <a:bodyPr/>
                    <a:lstStyle/>
                    <a:p>
                      <a:pPr algn="ctr"/>
                      <a:r>
                        <a:rPr lang="en-US" sz="2000" dirty="0" smtClean="0"/>
                        <a:t>S</a:t>
                      </a:r>
                      <a:endParaRPr lang="en-US" sz="2000" dirty="0">
                        <a:latin typeface="Adobe Arabic" pitchFamily="18" charset="-78"/>
                        <a:cs typeface="Adobe Arabic" pitchFamily="18" charset="-78"/>
                      </a:endParaRPr>
                    </a:p>
                  </a:txBody>
                  <a:tcPr marT="45725" marB="45725"/>
                </a:tc>
                <a:tc>
                  <a:txBody>
                    <a:bodyPr/>
                    <a:lstStyle/>
                    <a:p>
                      <a:r>
                        <a:rPr lang="en-US" sz="1100" kern="1200" dirty="0" smtClean="0"/>
                        <a:t>Subset of the UNI pairs</a:t>
                      </a:r>
                      <a:endParaRPr lang="en-US" sz="1100" dirty="0"/>
                    </a:p>
                  </a:txBody>
                  <a:tcPr marT="45725" marB="45725"/>
                </a:tc>
              </a:tr>
              <a:tr h="398670">
                <a:tc>
                  <a:txBody>
                    <a:bodyPr/>
                    <a:lstStyle/>
                    <a:p>
                      <a:pPr algn="ctr"/>
                      <a:r>
                        <a:rPr lang="en-US" sz="2000" kern="1200" dirty="0" smtClean="0"/>
                        <a:t>∆</a:t>
                      </a:r>
                      <a:r>
                        <a:rPr lang="en-US" sz="1400" kern="1200" dirty="0" smtClean="0"/>
                        <a:t>t</a:t>
                      </a:r>
                      <a:endParaRPr lang="en-US" sz="1400" i="1" kern="1200" dirty="0" smtClean="0">
                        <a:solidFill>
                          <a:schemeClr val="tx1"/>
                        </a:solidFill>
                        <a:latin typeface="Adobe Arabic" pitchFamily="18" charset="-78"/>
                        <a:ea typeface="+mn-ea"/>
                        <a:cs typeface="Adobe Arabic" pitchFamily="18" charset="-78"/>
                      </a:endParaRPr>
                    </a:p>
                  </a:txBody>
                  <a:tcPr marT="45725" marB="45725"/>
                </a:tc>
                <a:tc>
                  <a:txBody>
                    <a:bodyPr/>
                    <a:lstStyle/>
                    <a:p>
                      <a:r>
                        <a:rPr lang="en-US" sz="1100" kern="1200" dirty="0" smtClean="0"/>
                        <a:t>A time interval much smaller than T</a:t>
                      </a:r>
                      <a:endParaRPr lang="en-US" sz="1100" dirty="0"/>
                    </a:p>
                  </a:txBody>
                  <a:tcPr marT="45725" marB="45725"/>
                </a:tc>
              </a:tr>
              <a:tr h="398670">
                <a:tc>
                  <a:txBody>
                    <a:bodyPr/>
                    <a:lstStyle/>
                    <a:p>
                      <a:pPr algn="ctr"/>
                      <a:r>
                        <a:rPr lang="en-US" sz="2000" kern="1200" dirty="0" smtClean="0"/>
                        <a:t>C</a:t>
                      </a:r>
                      <a:r>
                        <a:rPr lang="en-US" sz="2400" kern="1200" baseline="-25000" dirty="0" smtClean="0"/>
                        <a:t>u</a:t>
                      </a:r>
                      <a:endParaRPr lang="en-US" sz="2400" i="1" kern="1200" baseline="-25000" dirty="0" smtClean="0">
                        <a:solidFill>
                          <a:schemeClr val="tx1"/>
                        </a:solidFill>
                        <a:latin typeface="Adobe Arabic" pitchFamily="18" charset="-78"/>
                        <a:ea typeface="+mn-ea"/>
                        <a:cs typeface="Adobe Arabic" pitchFamily="18" charset="-78"/>
                      </a:endParaRPr>
                    </a:p>
                  </a:txBody>
                  <a:tcPr marT="45725" marB="45725"/>
                </a:tc>
                <a:tc>
                  <a:txBody>
                    <a:bodyPr/>
                    <a:lstStyle/>
                    <a:p>
                      <a:r>
                        <a:rPr lang="en-US" sz="1100" kern="1200" dirty="0" smtClean="0"/>
                        <a:t>Unavailability frame loss ratio threshold</a:t>
                      </a:r>
                      <a:endParaRPr lang="en-US" sz="1100" dirty="0"/>
                    </a:p>
                  </a:txBody>
                  <a:tcPr marT="45725" marB="45725"/>
                </a:tc>
              </a:tr>
              <a:tr h="398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err="1" smtClean="0"/>
                        <a:t>C</a:t>
                      </a:r>
                      <a:r>
                        <a:rPr lang="en-US" sz="2400" kern="1200" baseline="-25000" dirty="0" err="1" smtClean="0"/>
                        <a:t>a</a:t>
                      </a:r>
                      <a:endParaRPr lang="en-US" sz="2400" i="1" kern="1200" baseline="-25000" dirty="0" smtClean="0">
                        <a:solidFill>
                          <a:schemeClr val="tx1"/>
                        </a:solidFill>
                        <a:latin typeface="Adobe Arabic" pitchFamily="18" charset="-78"/>
                        <a:ea typeface="+mn-ea"/>
                        <a:cs typeface="Adobe Arabic" pitchFamily="18" charset="-78"/>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t>Availability frame loss ratio threshold with </a:t>
                      </a:r>
                      <a:r>
                        <a:rPr lang="en-US" sz="1100" kern="1200" dirty="0" err="1" smtClean="0"/>
                        <a:t>C</a:t>
                      </a:r>
                      <a:r>
                        <a:rPr lang="en-US" sz="1600" kern="1200" baseline="-25000" dirty="0" err="1" smtClean="0"/>
                        <a:t>a</a:t>
                      </a:r>
                      <a:r>
                        <a:rPr lang="en-US" sz="1100" kern="1200" baseline="-25000" dirty="0" smtClean="0"/>
                        <a:t>  </a:t>
                      </a:r>
                      <a:r>
                        <a:rPr lang="en-US" sz="1100" kern="1200" dirty="0" smtClean="0"/>
                        <a:t>≤</a:t>
                      </a:r>
                      <a:r>
                        <a:rPr lang="en-US" sz="1100" kern="1200" baseline="0" dirty="0" smtClean="0"/>
                        <a:t> </a:t>
                      </a:r>
                      <a:r>
                        <a:rPr lang="en-US" sz="1100" kern="1200" dirty="0" smtClean="0"/>
                        <a:t>C</a:t>
                      </a:r>
                      <a:r>
                        <a:rPr lang="en-US" sz="1600" kern="1200" baseline="-25000" dirty="0" smtClean="0"/>
                        <a:t>u</a:t>
                      </a:r>
                      <a:endParaRPr lang="en-US" sz="1600" i="1" kern="1200" dirty="0" smtClean="0">
                        <a:solidFill>
                          <a:schemeClr val="tx1"/>
                        </a:solidFill>
                        <a:latin typeface="Adobe Arabic" pitchFamily="18" charset="-78"/>
                        <a:ea typeface="+mn-ea"/>
                        <a:cs typeface="Adobe Arabic" pitchFamily="18" charset="-78"/>
                      </a:endParaRPr>
                    </a:p>
                  </a:txBody>
                  <a:tcPr marT="45725" marB="45725"/>
                </a:tc>
              </a:tr>
              <a:tr h="457246">
                <a:tc>
                  <a:txBody>
                    <a:bodyPr/>
                    <a:lstStyle/>
                    <a:p>
                      <a:pPr algn="ctr"/>
                      <a:r>
                        <a:rPr lang="en-US" sz="2400" dirty="0" smtClean="0"/>
                        <a:t>n</a:t>
                      </a:r>
                      <a:endParaRPr lang="en-US" sz="2400" i="1" dirty="0" smtClean="0">
                        <a:latin typeface="Adobe Arabic" pitchFamily="18" charset="-78"/>
                        <a:cs typeface="Adobe Arabic" pitchFamily="18" charset="-78"/>
                      </a:endParaRPr>
                    </a:p>
                  </a:txBody>
                  <a:tcPr marT="45725" marB="45725"/>
                </a:tc>
                <a:tc>
                  <a:txBody>
                    <a:bodyPr/>
                    <a:lstStyle/>
                    <a:p>
                      <a:r>
                        <a:rPr lang="en-US" sz="1100" kern="1200" dirty="0" smtClean="0"/>
                        <a:t>Number of consecutive small time intervals for assessing availability</a:t>
                      </a:r>
                      <a:endParaRPr lang="en-US" sz="1100" dirty="0"/>
                    </a:p>
                  </a:txBody>
                  <a:tcPr marT="45725" marB="45725"/>
                </a:tc>
              </a:tr>
              <a:tr h="461474">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US" sz="2400" kern="1200" dirty="0" smtClean="0"/>
                        <a:t/>
                      </a:r>
                      <a:br>
                        <a:rPr lang="en-US" sz="2400" kern="1200" dirty="0" smtClean="0"/>
                      </a:br>
                      <a:r>
                        <a:rPr lang="en-US" sz="2400" kern="1200" dirty="0" smtClean="0"/>
                        <a:t/>
                      </a:r>
                      <a:br>
                        <a:rPr lang="en-US" sz="2400" kern="1200" dirty="0" smtClean="0"/>
                      </a:br>
                      <a:r>
                        <a:rPr lang="en-US" sz="2400" kern="1200" dirty="0" smtClean="0"/>
                        <a:t>ˆ</a:t>
                      </a:r>
                      <a:br>
                        <a:rPr lang="en-US" sz="2400" kern="1200" dirty="0" smtClean="0"/>
                      </a:br>
                      <a:r>
                        <a:rPr lang="en-US" sz="2400" kern="1200" dirty="0" smtClean="0"/>
                        <a:t>A</a:t>
                      </a:r>
                      <a:endParaRPr lang="en-US" sz="2400" i="1" kern="1200" dirty="0" smtClean="0">
                        <a:solidFill>
                          <a:schemeClr val="tx1"/>
                        </a:solidFill>
                        <a:latin typeface="Adobe Arabic" pitchFamily="18" charset="-78"/>
                        <a:ea typeface="+mn-ea"/>
                        <a:cs typeface="Adobe Arabic" pitchFamily="18" charset="-78"/>
                      </a:endParaRPr>
                    </a:p>
                  </a:txBody>
                  <a:tcPr marT="45725" marB="45725"/>
                </a:tc>
                <a:tc>
                  <a:txBody>
                    <a:bodyPr/>
                    <a:lstStyle/>
                    <a:p>
                      <a:r>
                        <a:rPr lang="en-US" sz="1100" kern="1200" dirty="0" smtClean="0"/>
                        <a:t>Availability Performance objective </a:t>
                      </a:r>
                      <a:endParaRPr lang="en-US" sz="1100" dirty="0"/>
                    </a:p>
                  </a:txBody>
                  <a:tcPr marT="45725" marB="45725"/>
                </a:tc>
              </a:tr>
            </a:tbl>
          </a:graphicData>
        </a:graphic>
      </p:graphicFrame>
      <p:sp>
        <p:nvSpPr>
          <p:cNvPr id="59424" name="TextBox 4"/>
          <p:cNvSpPr txBox="1">
            <a:spLocks noChangeArrowheads="1"/>
          </p:cNvSpPr>
          <p:nvPr/>
        </p:nvSpPr>
        <p:spPr bwMode="auto">
          <a:xfrm>
            <a:off x="4371975" y="2544763"/>
            <a:ext cx="161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000"/>
              <a:t>(used for Multipoint EVC)</a:t>
            </a:r>
          </a:p>
        </p:txBody>
      </p:sp>
    </p:spTree>
    <p:extLst>
      <p:ext uri="{BB962C8B-B14F-4D97-AF65-F5344CB8AC3E}">
        <p14:creationId xmlns:p14="http://schemas.microsoft.com/office/powerpoint/2010/main" val="270946304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marL="344488" lvl="8" indent="-344488">
              <a:defRPr/>
            </a:pPr>
            <a:r>
              <a:rPr lang="en-US" dirty="0" smtClean="0">
                <a:solidFill>
                  <a:schemeClr val="bg1"/>
                </a:solidFill>
              </a:rPr>
              <a:t>	UNI-oriented </a:t>
            </a:r>
            <a:r>
              <a:rPr lang="en-US" dirty="0">
                <a:solidFill>
                  <a:schemeClr val="bg1"/>
                </a:solidFill>
              </a:rPr>
              <a:t>Availability Example</a:t>
            </a:r>
          </a:p>
        </p:txBody>
      </p:sp>
      <p:sp>
        <p:nvSpPr>
          <p:cNvPr id="3" name="Content Placeholder 2"/>
          <p:cNvSpPr>
            <a:spLocks noGrp="1"/>
          </p:cNvSpPr>
          <p:nvPr>
            <p:ph idx="1"/>
          </p:nvPr>
        </p:nvSpPr>
        <p:spPr/>
        <p:txBody>
          <a:bodyPr/>
          <a:lstStyle/>
          <a:p>
            <a:pPr>
              <a:defRPr/>
            </a:pPr>
            <a:r>
              <a:rPr lang="en-US" sz="2000" dirty="0"/>
              <a:t>In this case, an Availability Performance metric is defined for each UNI for each Class of Service. The metric is based on the ability to communicate between the UNI in question and the other UNIs identified by the important traffic flows. Define the following subsets of UNI pairs:</a:t>
            </a:r>
          </a:p>
          <a:p>
            <a:pPr>
              <a:defRPr/>
            </a:pPr>
            <a:endParaRPr lang="en-US" sz="2400" dirty="0" smtClean="0"/>
          </a:p>
          <a:p>
            <a:pPr>
              <a:defRPr/>
            </a:pPr>
            <a:endParaRPr lang="en-US" dirty="0"/>
          </a:p>
          <a:p>
            <a:pPr marL="0" indent="0">
              <a:buFontTx/>
              <a:buNone/>
              <a:defRPr/>
            </a:pPr>
            <a:endParaRPr lang="en-US" dirty="0"/>
          </a:p>
          <a:p>
            <a:pPr>
              <a:defRPr/>
            </a:pPr>
            <a:endParaRPr lang="en-US" dirty="0"/>
          </a:p>
          <a:p>
            <a:pPr>
              <a:defRPr/>
            </a:pPr>
            <a:r>
              <a:rPr lang="en-US" sz="1800" b="0" dirty="0"/>
              <a:t>For this example, assume that </a:t>
            </a:r>
            <a:r>
              <a:rPr lang="en-US" sz="1800" b="0" i="1" dirty="0"/>
              <a:t>T</a:t>
            </a:r>
            <a:r>
              <a:rPr lang="en-US" sz="1800" b="0" dirty="0"/>
              <a:t>, ,  , , and </a:t>
            </a:r>
            <a:r>
              <a:rPr lang="en-US" sz="1800" b="0" i="1" dirty="0"/>
              <a:t>n</a:t>
            </a:r>
            <a:r>
              <a:rPr lang="en-US" sz="1800" b="0" dirty="0"/>
              <a:t>, are used for all availability definitions. Then using the definition in Section 6.8.4,  can be viewed as the availability of UNI A for Class of Service 1 and this reflects the availability of the important point to point paths that UNI A is a part of. Similarly,  can be viewed as the availability of UNI C for Class of Service 2</a:t>
            </a:r>
            <a:endParaRPr lang="en-US" sz="2400" b="0" dirty="0"/>
          </a:p>
        </p:txBody>
      </p:sp>
      <p:pic>
        <p:nvPicPr>
          <p:cNvPr id="604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5238" y="2659063"/>
            <a:ext cx="29813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743200"/>
            <a:ext cx="302101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711056"/>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marL="344488" lvl="8" indent="-344488">
              <a:defRPr/>
            </a:pPr>
            <a:r>
              <a:rPr lang="en-US" dirty="0" smtClean="0">
                <a:solidFill>
                  <a:schemeClr val="bg1"/>
                </a:solidFill>
              </a:rPr>
              <a:t>	EVC-oriented </a:t>
            </a:r>
            <a:r>
              <a:rPr lang="en-US" dirty="0">
                <a:solidFill>
                  <a:schemeClr val="bg1"/>
                </a:solidFill>
              </a:rPr>
              <a:t>Availability Example</a:t>
            </a:r>
          </a:p>
        </p:txBody>
      </p:sp>
      <p:sp>
        <p:nvSpPr>
          <p:cNvPr id="61443" name="Content Placeholder 2"/>
          <p:cNvSpPr>
            <a:spLocks noGrp="1"/>
          </p:cNvSpPr>
          <p:nvPr>
            <p:ph idx="1"/>
          </p:nvPr>
        </p:nvSpPr>
        <p:spPr/>
        <p:txBody>
          <a:bodyPr/>
          <a:lstStyle/>
          <a:p>
            <a:r>
              <a:rPr lang="en-US" altLang="en-US" sz="2400" smtClean="0"/>
              <a:t>In this case, Availability Performance metric is defined for each Class of Service supported by the EVC</a:t>
            </a:r>
          </a:p>
          <a:p>
            <a:endParaRPr lang="en-US" altLang="en-US" smtClean="0"/>
          </a:p>
          <a:p>
            <a:endParaRPr lang="en-US" altLang="en-US" smtClean="0"/>
          </a:p>
          <a:p>
            <a:endParaRPr lang="en-US" altLang="en-US" smtClean="0"/>
          </a:p>
          <a:p>
            <a:endParaRPr lang="en-US" altLang="en-US" smtClean="0"/>
          </a:p>
          <a:p>
            <a:r>
              <a:rPr lang="en-US" altLang="en-US" sz="2000" b="0" smtClean="0"/>
              <a:t>For this example, assume that </a:t>
            </a:r>
            <a:r>
              <a:rPr lang="en-US" altLang="en-US" sz="2000" b="0" i="1" smtClean="0"/>
              <a:t>T</a:t>
            </a:r>
            <a:r>
              <a:rPr lang="en-US" altLang="en-US" sz="2000" b="0" smtClean="0"/>
              <a:t>, ,  , , and </a:t>
            </a:r>
            <a:r>
              <a:rPr lang="en-US" altLang="en-US" sz="2000" b="0" i="1" smtClean="0"/>
              <a:t>n</a:t>
            </a:r>
            <a:r>
              <a:rPr lang="en-US" altLang="en-US" sz="2000" b="0" smtClean="0"/>
              <a:t>, are used for both availability definitions. Then using the definition in Section 6.8.4,  can be viewed as the availability of Class of Service 1 on the EVC and  can be viewed as the availability of Class of Service 2 on the EVC.</a:t>
            </a:r>
          </a:p>
          <a:p>
            <a:endParaRPr lang="en-US" altLang="en-US" smtClean="0"/>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590800"/>
            <a:ext cx="50768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30034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marL="344488" indent="-344488"/>
            <a:r>
              <a:rPr lang="en-US" altLang="en-US" sz="2800" smtClean="0"/>
              <a:t>	High Loss Interval/Consecutive High Loss Interval</a:t>
            </a:r>
          </a:p>
        </p:txBody>
      </p:sp>
      <p:sp>
        <p:nvSpPr>
          <p:cNvPr id="62467" name="Content Placeholder 2"/>
          <p:cNvSpPr>
            <a:spLocks noGrp="1"/>
          </p:cNvSpPr>
          <p:nvPr>
            <p:ph idx="1"/>
          </p:nvPr>
        </p:nvSpPr>
        <p:spPr/>
        <p:txBody>
          <a:bodyPr/>
          <a:lstStyle/>
          <a:p>
            <a:r>
              <a:rPr lang="en-US" altLang="en-US" sz="2000" b="0" smtClean="0"/>
              <a:t>High Loss Interval (HLI) is a small time interval contained in T (having the same duration as the interval, with a high frame loss ratio. </a:t>
            </a:r>
          </a:p>
          <a:p>
            <a:r>
              <a:rPr lang="en-US" altLang="en-US" sz="2000" b="0" smtClean="0"/>
              <a:t>When sufficient HLIs are adjacent, the interval is designated as a Consecutive High Loss Interval (CHLI)</a:t>
            </a:r>
          </a:p>
          <a:p>
            <a:endParaRPr lang="en-US" altLang="en-US" smtClean="0"/>
          </a:p>
        </p:txBody>
      </p:sp>
      <p:sp>
        <p:nvSpPr>
          <p:cNvPr id="62468" name="Rectangle 1"/>
          <p:cNvSpPr>
            <a:spLocks noChangeArrowheads="1"/>
          </p:cNvSpPr>
          <p:nvPr/>
        </p:nvSpPr>
        <p:spPr bwMode="auto">
          <a:xfrm>
            <a:off x="1766888" y="5881688"/>
            <a:ext cx="5610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a:cs typeface="Times New Roman" pitchFamily="18" charset="0"/>
              </a:rPr>
              <a:t>Figure 12 shows an example that depicts the HLI and CHLI counting processes.</a:t>
            </a:r>
            <a:endParaRPr lang="en-US" altLang="en-US" sz="1800"/>
          </a:p>
        </p:txBody>
      </p:sp>
      <p:pic>
        <p:nvPicPr>
          <p:cNvPr id="624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3048000"/>
            <a:ext cx="577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390463"/>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ChangeArrowheads="1"/>
          </p:cNvSpPr>
          <p:nvPr/>
        </p:nvSpPr>
        <p:spPr bwMode="auto">
          <a:xfrm>
            <a:off x="0" y="29718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39725" indent="-339725"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endParaRPr lang="en-US" altLang="en-US" sz="3600" b="1" dirty="0">
              <a:solidFill>
                <a:schemeClr val="bg1"/>
              </a:solidFill>
            </a:endParaRPr>
          </a:p>
        </p:txBody>
      </p:sp>
      <p:sp>
        <p:nvSpPr>
          <p:cNvPr id="4" name="Title 3"/>
          <p:cNvSpPr>
            <a:spLocks noGrp="1"/>
          </p:cNvSpPr>
          <p:nvPr>
            <p:ph type="ctrTitle"/>
          </p:nvPr>
        </p:nvSpPr>
        <p:spPr/>
        <p:txBody>
          <a:bodyPr/>
          <a:lstStyle/>
          <a:p>
            <a:r>
              <a:rPr lang="en-US" altLang="en-US" dirty="0" smtClean="0"/>
              <a:t>Summary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178390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hangingPunct="1"/>
            <a:r>
              <a:rPr lang="en-US" dirty="0" smtClean="0"/>
              <a:t>	Approved MEF Specifications</a:t>
            </a:r>
          </a:p>
        </p:txBody>
      </p:sp>
      <p:graphicFrame>
        <p:nvGraphicFramePr>
          <p:cNvPr id="10" name="Table 9"/>
          <p:cNvGraphicFramePr>
            <a:graphicFrameLocks noGrp="1"/>
          </p:cNvGraphicFramePr>
          <p:nvPr/>
        </p:nvGraphicFramePr>
        <p:xfrm>
          <a:off x="170090" y="838200"/>
          <a:ext cx="8803819" cy="4328172"/>
        </p:xfrm>
        <a:graphic>
          <a:graphicData uri="http://schemas.openxmlformats.org/drawingml/2006/table">
            <a:tbl>
              <a:tblPr firstRow="1" bandRow="1">
                <a:tableStyleId>{3C2FFA5D-87B4-456A-9821-1D502468CF0F}</a:tableStyleId>
              </a:tblPr>
              <a:tblGrid>
                <a:gridCol w="1548819"/>
                <a:gridCol w="7255000"/>
              </a:tblGrid>
              <a:tr h="175054">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45868">
                <a:tc>
                  <a:txBody>
                    <a:bodyPr/>
                    <a:lstStyle/>
                    <a:p>
                      <a:r>
                        <a:rPr lang="en-US" sz="1400" dirty="0" smtClean="0"/>
                        <a:t>MEF 17</a:t>
                      </a:r>
                      <a:endParaRPr lang="en-US" sz="1400" b="1" dirty="0">
                        <a:solidFill>
                          <a:schemeClr val="bg1"/>
                        </a:solidFill>
                        <a:latin typeface="Verdana" pitchFamily="34" charset="0"/>
                        <a:ea typeface="Verdana" pitchFamily="34" charset="0"/>
                        <a:cs typeface="Verdana" pitchFamily="34" charset="0"/>
                      </a:endParaRPr>
                    </a:p>
                  </a:txBody>
                  <a:tcPr marT="45717" marB="45717"/>
                </a:tc>
                <a:tc>
                  <a:txBody>
                    <a:bodyPr/>
                    <a:lstStyle/>
                    <a:p>
                      <a:r>
                        <a:rPr lang="en-US" sz="1400" dirty="0" smtClean="0"/>
                        <a:t>Service OAM Framework and Requirements</a:t>
                      </a:r>
                      <a:endParaRPr lang="en-US" sz="1400" b="1" dirty="0">
                        <a:solidFill>
                          <a:schemeClr val="bg1"/>
                        </a:solidFill>
                        <a:latin typeface="Verdana" pitchFamily="34" charset="0"/>
                        <a:ea typeface="Verdana" pitchFamily="34" charset="0"/>
                        <a:cs typeface="Verdana" pitchFamily="34" charset="0"/>
                      </a:endParaRPr>
                    </a:p>
                  </a:txBody>
                  <a:tcPr marT="45717" marB="45717"/>
                </a:tc>
              </a:tr>
              <a:tr h="145871">
                <a:tc>
                  <a:txBody>
                    <a:bodyPr/>
                    <a:lstStyle/>
                    <a:p>
                      <a:r>
                        <a:rPr lang="en-US" sz="1400" dirty="0" smtClean="0"/>
                        <a:t>MEF</a:t>
                      </a:r>
                      <a:r>
                        <a:rPr lang="en-US" sz="1400" baseline="0" dirty="0" smtClean="0"/>
                        <a:t> 18</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Circuit Emulation Services</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19</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1</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20</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User Network Interface (UNI) Type 2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1: Link OAM</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Mobile Backhaul Implementation Agreement Phase 2 </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a:t>
                      </a:r>
                      <a:r>
                        <a:rPr lang="en-US" sz="1400" baseline="0" dirty="0" smtClean="0"/>
                        <a:t> 23.1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Class of Service Implementation Agreement Phase 2</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2: E-LMI </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3: Service OAM</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a:t>
                      </a:r>
                      <a:r>
                        <a:rPr lang="en-US" sz="1400" baseline="0" dirty="0" smtClean="0"/>
                        <a:t> 26.1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fr-FR" sz="1400" kern="1200" dirty="0" err="1" smtClean="0"/>
                        <a:t>External</a:t>
                      </a:r>
                      <a:r>
                        <a:rPr lang="fr-FR" sz="1400" kern="1200" dirty="0" smtClean="0"/>
                        <a:t> Network </a:t>
                      </a:r>
                      <a:r>
                        <a:rPr lang="fr-FR" sz="1400" kern="1200" dirty="0" err="1" smtClean="0"/>
                        <a:t>Network</a:t>
                      </a:r>
                      <a:r>
                        <a:rPr lang="fr-FR" sz="1400" kern="1200" dirty="0" smtClean="0"/>
                        <a:t> Interface (ENNI) </a:t>
                      </a:r>
                      <a:r>
                        <a:rPr lang="en-US" sz="1400" kern="1200" dirty="0" smtClean="0"/>
                        <a:t>–</a:t>
                      </a:r>
                      <a:r>
                        <a:rPr lang="fr-FR" sz="1400" kern="1200" dirty="0" smtClean="0"/>
                        <a:t> Phase 2</a:t>
                      </a:r>
                      <a:endParaRPr lang="en-US" sz="1400" b="0" kern="1200" dirty="0">
                        <a:solidFill>
                          <a:schemeClr val="tx1"/>
                        </a:solidFill>
                        <a:latin typeface="+mj-lt"/>
                        <a:ea typeface="Verdana" pitchFamily="34" charset="0"/>
                        <a:cs typeface="Verdana" pitchFamily="34" charset="0"/>
                      </a:endParaRPr>
                    </a:p>
                  </a:txBody>
                  <a:tcPr anchor="ctr"/>
                </a:tc>
              </a:tr>
              <a:tr h="145871">
                <a:tc>
                  <a:txBody>
                    <a:bodyPr/>
                    <a:lstStyle/>
                    <a:p>
                      <a:r>
                        <a:rPr lang="en-US" sz="1400" dirty="0" smtClean="0"/>
                        <a:t>MEF 27</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fr-FR" sz="1400" dirty="0" smtClean="0">
                          <a:effectLst/>
                        </a:rPr>
                        <a:t>Abstract Test Suite For UNI Type 2 Part 5: </a:t>
                      </a:r>
                      <a:r>
                        <a:rPr lang="fr-FR" sz="1400" dirty="0" err="1" smtClean="0">
                          <a:effectLst/>
                        </a:rPr>
                        <a:t>Enhanced</a:t>
                      </a:r>
                      <a:r>
                        <a:rPr lang="fr-FR" sz="1400" dirty="0" smtClean="0">
                          <a:effectLst/>
                        </a:rPr>
                        <a:t> UNI </a:t>
                      </a:r>
                      <a:r>
                        <a:rPr lang="fr-FR" sz="1400" dirty="0" err="1" smtClean="0">
                          <a:effectLst/>
                        </a:rPr>
                        <a:t>Attributes</a:t>
                      </a:r>
                      <a:r>
                        <a:rPr lang="fr-FR" sz="1400" dirty="0" smtClean="0">
                          <a:effectLst/>
                        </a:rPr>
                        <a:t> &amp; Part 6: L2CP Handling</a:t>
                      </a:r>
                      <a:endParaRPr lang="en-US" sz="1400" b="0" kern="1200" dirty="0">
                        <a:solidFill>
                          <a:schemeClr val="tx1"/>
                        </a:solidFill>
                        <a:latin typeface="+mj-lt"/>
                        <a:ea typeface="Verdana" pitchFamily="34" charset="0"/>
                        <a:cs typeface="Verdana" pitchFamily="34" charset="0"/>
                      </a:endParaRPr>
                    </a:p>
                  </a:txBody>
                  <a:tcPr anchor="ctr"/>
                </a:tc>
              </a:tr>
              <a:tr h="145871">
                <a:tc>
                  <a:txBody>
                    <a:bodyPr/>
                    <a:lstStyle/>
                    <a:p>
                      <a:r>
                        <a:rPr lang="en-US" sz="1400" dirty="0" smtClean="0"/>
                        <a:t>MEF</a:t>
                      </a:r>
                      <a:r>
                        <a:rPr lang="en-US" sz="1400" baseline="0" dirty="0" smtClean="0"/>
                        <a:t> 28</a:t>
                      </a:r>
                      <a:endParaRPr lang="en-US" sz="1400" b="0" dirty="0" smtClean="0">
                        <a:solidFill>
                          <a:schemeClr val="tx1"/>
                        </a:solidFill>
                        <a:latin typeface="+mj-lt"/>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External Network </a:t>
                      </a:r>
                      <a:r>
                        <a:rPr lang="en-US" sz="1400" dirty="0" err="1" smtClean="0">
                          <a:effectLst/>
                        </a:rPr>
                        <a:t>Network</a:t>
                      </a:r>
                      <a:r>
                        <a:rPr lang="en-US" sz="1400" dirty="0" smtClean="0">
                          <a:effectLst/>
                        </a:rPr>
                        <a:t> Interface (ENNI) Support for UNI Tunnel Access and Virtual UNI</a:t>
                      </a:r>
                      <a:endParaRPr lang="en-US" sz="1400" b="0" dirty="0" smtClean="0">
                        <a:effectLst/>
                        <a:latin typeface="+mj-lt"/>
                      </a:endParaRPr>
                    </a:p>
                  </a:txBody>
                  <a:tcPr anchor="ctr"/>
                </a:tc>
              </a:tr>
              <a:tr h="145871">
                <a:tc>
                  <a:txBody>
                    <a:bodyPr/>
                    <a:lstStyle/>
                    <a:p>
                      <a:r>
                        <a:rPr lang="en-US" sz="1400" dirty="0" smtClean="0"/>
                        <a:t>MEF 29</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Ethernet Services Constructs</a:t>
                      </a:r>
                      <a:endParaRPr lang="en-US" sz="1400" b="0" kern="1200" dirty="0">
                        <a:solidFill>
                          <a:schemeClr val="tx1"/>
                        </a:solidFill>
                        <a:latin typeface="+mj-lt"/>
                        <a:ea typeface="Verdana" pitchFamily="34" charset="0"/>
                        <a:cs typeface="Verdana" pitchFamily="34" charset="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Summary</a:t>
            </a:r>
          </a:p>
        </p:txBody>
      </p:sp>
      <p:sp>
        <p:nvSpPr>
          <p:cNvPr id="64515" name="Content Placeholder 2"/>
          <p:cNvSpPr>
            <a:spLocks noGrp="1"/>
          </p:cNvSpPr>
          <p:nvPr>
            <p:ph idx="1"/>
          </p:nvPr>
        </p:nvSpPr>
        <p:spPr/>
        <p:txBody>
          <a:bodyPr/>
          <a:lstStyle/>
          <a:p>
            <a:pPr>
              <a:spcBef>
                <a:spcPts val="1200"/>
              </a:spcBef>
              <a:spcAft>
                <a:spcPts val="1200"/>
              </a:spcAft>
            </a:pPr>
            <a:r>
              <a:rPr lang="en-US" altLang="en-US" sz="2000" smtClean="0"/>
              <a:t>MEF 6.1.1 modifies MEF 6.1 with respect to Layer 2 Control Protocol processing requirements, and provides a closer alignment to IEEE 802.1 specifications. </a:t>
            </a:r>
          </a:p>
          <a:p>
            <a:pPr>
              <a:spcBef>
                <a:spcPts val="1200"/>
              </a:spcBef>
              <a:spcAft>
                <a:spcPts val="1200"/>
              </a:spcAft>
            </a:pPr>
            <a:r>
              <a:rPr lang="en-US" altLang="en-US" sz="2000" smtClean="0"/>
              <a:t>MEF 10.2 defines the attributes of Ethernet Services observable at a User Network Interface (UNI) and from User Network Interface to User Network Interface (UNI to UNI) and a framework for defining specific instances of Ethernet Services.</a:t>
            </a:r>
          </a:p>
          <a:p>
            <a:pPr>
              <a:spcBef>
                <a:spcPts val="1200"/>
              </a:spcBef>
              <a:spcAft>
                <a:spcPts val="1200"/>
              </a:spcAft>
            </a:pPr>
            <a:r>
              <a:rPr lang="en-US" altLang="en-US" sz="2000" smtClean="0"/>
              <a:t>The 10.2.1 modifies and enhances MEF 10.2 in the definition of Qualified Service Frames, Availability, new performance attributes for resiliency performance and adds new terms.</a:t>
            </a:r>
          </a:p>
        </p:txBody>
      </p:sp>
    </p:spTree>
    <p:extLst>
      <p:ext uri="{BB962C8B-B14F-4D97-AF65-F5344CB8AC3E}">
        <p14:creationId xmlns:p14="http://schemas.microsoft.com/office/powerpoint/2010/main" val="2609778875"/>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defTabSz="814388"/>
            <a:r>
              <a:rPr lang="en-US" altLang="en-US" smtClean="0"/>
              <a:t>Final Word</a:t>
            </a:r>
          </a:p>
        </p:txBody>
      </p:sp>
      <p:sp>
        <p:nvSpPr>
          <p:cNvPr id="65539" name="Rectangle 3"/>
          <p:cNvSpPr>
            <a:spLocks noGrp="1" noChangeArrowheads="1"/>
          </p:cNvSpPr>
          <p:nvPr>
            <p:ph idx="1"/>
          </p:nvPr>
        </p:nvSpPr>
        <p:spPr>
          <a:xfrm>
            <a:off x="609600" y="1219200"/>
            <a:ext cx="8153400" cy="3733800"/>
          </a:xfrm>
        </p:spPr>
        <p:txBody>
          <a:bodyPr/>
          <a:lstStyle/>
          <a:p>
            <a:pPr>
              <a:lnSpc>
                <a:spcPct val="90000"/>
              </a:lnSpc>
            </a:pPr>
            <a:r>
              <a:rPr lang="en-US" altLang="en-US" smtClean="0"/>
              <a:t>Service Attributes &amp; Parameters</a:t>
            </a:r>
            <a:r>
              <a:rPr lang="en-US" altLang="en-US" sz="2400" smtClean="0"/>
              <a:t> </a:t>
            </a:r>
          </a:p>
          <a:p>
            <a:pPr lvl="1">
              <a:lnSpc>
                <a:spcPct val="90000"/>
              </a:lnSpc>
            </a:pPr>
            <a:r>
              <a:rPr lang="en-US" altLang="en-US" smtClean="0"/>
              <a:t>Ethernet Private Line, Ethernet Virtual Private Line, Ethernet LAN attributes and parameters are covered in detail in the specifications</a:t>
            </a:r>
          </a:p>
          <a:p>
            <a:pPr>
              <a:lnSpc>
                <a:spcPct val="90000"/>
              </a:lnSpc>
            </a:pPr>
            <a:endParaRPr lang="en-US" altLang="en-US" sz="2400" smtClean="0"/>
          </a:p>
          <a:p>
            <a:pPr>
              <a:lnSpc>
                <a:spcPct val="90000"/>
              </a:lnSpc>
              <a:spcBef>
                <a:spcPct val="0"/>
              </a:spcBef>
              <a:spcAft>
                <a:spcPct val="25000"/>
              </a:spcAft>
            </a:pPr>
            <a:r>
              <a:rPr lang="en-US" altLang="en-US" smtClean="0"/>
              <a:t>Next Actions</a:t>
            </a:r>
          </a:p>
          <a:p>
            <a:pPr lvl="1">
              <a:lnSpc>
                <a:spcPct val="90000"/>
              </a:lnSpc>
              <a:spcBef>
                <a:spcPct val="0"/>
              </a:spcBef>
              <a:spcAft>
                <a:spcPct val="25000"/>
              </a:spcAft>
            </a:pPr>
            <a:r>
              <a:rPr lang="en-US" altLang="en-US" smtClean="0"/>
              <a:t>After reading this document you should now be familiar with the main concepts of Ethernet Services and be in a position to follow the details contained in both the MEF 6.1 and MEF 10.2 and 10.2.1 Specifications </a:t>
            </a:r>
          </a:p>
          <a:p>
            <a:pPr>
              <a:lnSpc>
                <a:spcPct val="90000"/>
              </a:lnSpc>
            </a:pPr>
            <a:endParaRPr lang="en-US" altLang="en-US" sz="2400" smtClean="0"/>
          </a:p>
        </p:txBody>
      </p:sp>
    </p:spTree>
    <p:extLst>
      <p:ext uri="{BB962C8B-B14F-4D97-AF65-F5344CB8AC3E}">
        <p14:creationId xmlns:p14="http://schemas.microsoft.com/office/powerpoint/2010/main" val="2828562280"/>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2994025"/>
            <a:ext cx="9144000" cy="1654175"/>
          </a:xfrm>
        </p:spPr>
        <p:txBody>
          <a:bodyPr/>
          <a:lstStyle/>
          <a:p>
            <a:pPr eaLnBrk="1" hangingPunct="1"/>
            <a:r>
              <a:rPr lang="en-US" altLang="en-US" sz="2800" i="1" smtClean="0"/>
              <a:t>Accelerating Worldwide Adoption of </a:t>
            </a:r>
            <a:br>
              <a:rPr lang="en-US" altLang="en-US" sz="2800" i="1" smtClean="0"/>
            </a:br>
            <a:r>
              <a:rPr lang="en-US" altLang="en-US" sz="2800" i="1" smtClean="0"/>
              <a:t>Carrier-class Ethernet Networks and Services</a:t>
            </a:r>
            <a:endParaRPr lang="en-US" altLang="en-US" sz="2800" i="1" smtClean="0">
              <a:solidFill>
                <a:srgbClr val="4D4D4D"/>
              </a:solidFill>
            </a:endParaRPr>
          </a:p>
        </p:txBody>
      </p:sp>
      <p:sp>
        <p:nvSpPr>
          <p:cNvPr id="66563" name="Text Box 3"/>
          <p:cNvSpPr txBox="1">
            <a:spLocks noChangeArrowheads="1"/>
          </p:cNvSpPr>
          <p:nvPr/>
        </p:nvSpPr>
        <p:spPr bwMode="auto">
          <a:xfrm>
            <a:off x="1066800" y="4937125"/>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altLang="en-US" sz="2000" b="1">
                <a:solidFill>
                  <a:schemeClr val="bg1"/>
                </a:solidFill>
              </a:rPr>
              <a:t>www.MetroEthernetForum.org</a:t>
            </a:r>
          </a:p>
        </p:txBody>
      </p:sp>
    </p:spTree>
    <p:extLst>
      <p:ext uri="{BB962C8B-B14F-4D97-AF65-F5344CB8AC3E}">
        <p14:creationId xmlns:p14="http://schemas.microsoft.com/office/powerpoint/2010/main" val="1816228742"/>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0" y="2819400"/>
            <a:ext cx="9144000" cy="1295400"/>
          </a:xfrm>
        </p:spPr>
        <p:txBody>
          <a:bodyPr/>
          <a:lstStyle/>
          <a:p>
            <a:pPr fontAlgn="auto">
              <a:spcAft>
                <a:spcPts val="0"/>
              </a:spcAft>
              <a:defRPr/>
            </a:pPr>
            <a:r>
              <a:rPr lang="en-US" sz="2400" i="1" dirty="0" smtClean="0"/>
              <a:t>Accelerating Worldwide Adoption of </a:t>
            </a:r>
            <a:br>
              <a:rPr lang="en-US" sz="2400" i="1" dirty="0" smtClean="0"/>
            </a:br>
            <a:r>
              <a:rPr lang="en-US" sz="2400" i="1" dirty="0" smtClean="0"/>
              <a:t>Carrier-class Ethernet Networks and Services</a:t>
            </a:r>
            <a:endParaRPr lang="en-US" sz="2400" i="1" dirty="0" smtClean="0">
              <a:solidFill>
                <a:srgbClr val="4D4D4D"/>
              </a:solidFill>
            </a:endParaRPr>
          </a:p>
        </p:txBody>
      </p:sp>
      <p:sp>
        <p:nvSpPr>
          <p:cNvPr id="64514" name="Text Box 3"/>
          <p:cNvSpPr txBox="1">
            <a:spLocks noChangeArrowheads="1"/>
          </p:cNvSpPr>
          <p:nvPr/>
        </p:nvSpPr>
        <p:spPr bwMode="auto">
          <a:xfrm>
            <a:off x="1066800" y="4937125"/>
            <a:ext cx="6934200" cy="396875"/>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Calibri" pitchFamily="34" charset="0"/>
              </a:rPr>
              <a:t>www.MetroEthernetForum.org</a:t>
            </a:r>
          </a:p>
        </p:txBody>
      </p:sp>
      <p:pic>
        <p:nvPicPr>
          <p:cNvPr id="64515" name="Picture 21" descr="meflogowhite.png"/>
          <p:cNvPicPr>
            <a:picLocks noChangeAspect="1"/>
          </p:cNvPicPr>
          <p:nvPr/>
        </p:nvPicPr>
        <p:blipFill>
          <a:blip r:embed="rId3" cstate="print"/>
          <a:srcRect/>
          <a:stretch>
            <a:fillRect/>
          </a:stretch>
        </p:blipFill>
        <p:spPr bwMode="auto">
          <a:xfrm>
            <a:off x="3262313" y="1255713"/>
            <a:ext cx="2543175" cy="758825"/>
          </a:xfrm>
          <a:prstGeom prst="rect">
            <a:avLst/>
          </a:prstGeom>
          <a:noFill/>
          <a:ln w="9525">
            <a:noFill/>
            <a:miter lim="800000"/>
            <a:headEnd/>
            <a:tailEnd/>
          </a:ln>
        </p:spPr>
      </p:pic>
    </p:spTree>
    <p:extLst>
      <p:ext uri="{BB962C8B-B14F-4D97-AF65-F5344CB8AC3E}">
        <p14:creationId xmlns:p14="http://schemas.microsoft.com/office/powerpoint/2010/main" val="4010861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hangingPunct="1"/>
            <a:r>
              <a:rPr lang="en-US" smtClean="0"/>
              <a:t>	Approved MEF Specifications</a:t>
            </a:r>
          </a:p>
        </p:txBody>
      </p:sp>
      <p:graphicFrame>
        <p:nvGraphicFramePr>
          <p:cNvPr id="10" name="Table 9"/>
          <p:cNvGraphicFramePr>
            <a:graphicFrameLocks noGrp="1"/>
          </p:cNvGraphicFramePr>
          <p:nvPr>
            <p:extLst>
              <p:ext uri="{D42A27DB-BD31-4B8C-83A1-F6EECF244321}">
                <p14:modId xmlns:p14="http://schemas.microsoft.com/office/powerpoint/2010/main" val="1906494684"/>
              </p:ext>
            </p:extLst>
          </p:nvPr>
        </p:nvGraphicFramePr>
        <p:xfrm>
          <a:off x="151791" y="1025645"/>
          <a:ext cx="8822120" cy="4023378"/>
        </p:xfrm>
        <a:graphic>
          <a:graphicData uri="http://schemas.openxmlformats.org/drawingml/2006/table">
            <a:tbl>
              <a:tblPr firstRow="1" bandRow="1">
                <a:tableStyleId>{3C2FFA5D-87B4-456A-9821-1D502468CF0F}</a:tableStyleId>
              </a:tblPr>
              <a:tblGrid>
                <a:gridCol w="1779902"/>
                <a:gridCol w="7042218"/>
              </a:tblGrid>
              <a:tr h="182518">
                <a:tc>
                  <a:txBody>
                    <a:bodyPr/>
                    <a:lstStyle/>
                    <a:p>
                      <a:r>
                        <a:rPr lang="en-US" sz="1800" baseline="0" dirty="0" smtClean="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52100">
                <a:tc>
                  <a:txBody>
                    <a:bodyPr/>
                    <a:lstStyle/>
                    <a:p>
                      <a:r>
                        <a:rPr lang="en-US" sz="1400" dirty="0" smtClean="0"/>
                        <a:t>MEF 30.1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Implementation Agreement:</a:t>
                      </a:r>
                      <a:r>
                        <a:rPr lang="en-US" sz="1400" baseline="0" dirty="0" smtClean="0">
                          <a:effectLst/>
                        </a:rPr>
                        <a:t> Phase 2</a:t>
                      </a:r>
                      <a:endParaRPr lang="en-US" sz="1400" b="0" kern="1200" dirty="0">
                        <a:solidFill>
                          <a:schemeClr val="tx1"/>
                        </a:solidFill>
                        <a:latin typeface="+mj-lt"/>
                        <a:ea typeface="Verdana" pitchFamily="34" charset="0"/>
                        <a:cs typeface="Verdana" pitchFamily="34" charset="0"/>
                      </a:endParaRPr>
                    </a:p>
                  </a:txBody>
                  <a:tcPr anchor="ctr"/>
                </a:tc>
              </a:tr>
              <a:tr h="152100">
                <a:tc>
                  <a:txBody>
                    <a:bodyPr/>
                    <a:lstStyle/>
                    <a:p>
                      <a:r>
                        <a:rPr lang="en-US" sz="1400" dirty="0" smtClean="0"/>
                        <a:t>MEF 31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Definition of Managed Objects </a:t>
                      </a:r>
                      <a:endParaRPr lang="en-US" sz="1400" b="0" kern="1200" dirty="0">
                        <a:solidFill>
                          <a:schemeClr val="tx1"/>
                        </a:solidFill>
                        <a:latin typeface="+mj-lt"/>
                        <a:ea typeface="Verdana" pitchFamily="34" charset="0"/>
                        <a:cs typeface="Verdana" pitchFamily="34" charset="0"/>
                      </a:endParaRPr>
                    </a:p>
                  </a:txBody>
                  <a:tcPr anchor="ctr"/>
                </a:tc>
              </a:tr>
              <a:tr h="152091">
                <a:tc>
                  <a:txBody>
                    <a:bodyPr/>
                    <a:lstStyle/>
                    <a:p>
                      <a:r>
                        <a:rPr lang="en-US" sz="1400" dirty="0" smtClean="0"/>
                        <a:t>MEF 32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Requirements for Service Protection Across External Interfaces</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a:t>
                      </a:r>
                      <a:r>
                        <a:rPr lang="en-US" sz="1400" baseline="0" dirty="0" smtClean="0"/>
                        <a:t> 33</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Ethernet Access Services Definition</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Ethernet Access Services </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Performance Monitoring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36</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SNMP MIB for Performance Monitoring</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37</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ENNI</a:t>
                      </a:r>
                    </a:p>
                  </a:txBody>
                  <a:tcPr/>
                </a:tc>
              </a:tr>
              <a:tr h="182509">
                <a:tc>
                  <a:txBody>
                    <a:bodyPr/>
                    <a:lstStyle/>
                    <a:p>
                      <a:r>
                        <a:rPr lang="en-US" sz="1400" b="0" dirty="0" smtClean="0"/>
                        <a:t>MEF 38</a:t>
                      </a:r>
                      <a:endParaRPr lang="en-US" sz="1400" b="0" dirty="0">
                        <a:solidFill>
                          <a:schemeClr val="bg1"/>
                        </a:solidFill>
                        <a:latin typeface="Verdana" pitchFamily="34" charset="0"/>
                        <a:ea typeface="Verdana" pitchFamily="34" charset="0"/>
                        <a:cs typeface="Verdana" pitchFamily="34" charset="0"/>
                      </a:endParaRPr>
                    </a:p>
                  </a:txBody>
                  <a:tcPr>
                    <a:solidFill>
                      <a:schemeClr val="accent1">
                        <a:alpha val="40000"/>
                      </a:schemeClr>
                    </a:solidFill>
                  </a:tcPr>
                </a:tc>
                <a:tc>
                  <a:txBody>
                    <a:bodyPr/>
                    <a:lstStyle/>
                    <a:p>
                      <a:r>
                        <a:rPr lang="en-US" sz="1400" b="0" dirty="0" smtClean="0"/>
                        <a:t>Service OAM Fault Management YANG Modules Technical</a:t>
                      </a:r>
                      <a:r>
                        <a:rPr lang="en-US" sz="1400" b="0" baseline="0" dirty="0" smtClean="0"/>
                        <a:t> Specification</a:t>
                      </a:r>
                      <a:endParaRPr lang="en-US" sz="1400" b="0" dirty="0">
                        <a:solidFill>
                          <a:schemeClr val="bg1"/>
                        </a:solidFill>
                        <a:latin typeface="Verdana" pitchFamily="34" charset="0"/>
                        <a:ea typeface="Verdana" pitchFamily="34" charset="0"/>
                        <a:cs typeface="Verdana" pitchFamily="34" charset="0"/>
                      </a:endParaRPr>
                    </a:p>
                  </a:txBody>
                  <a:tcPr>
                    <a:solidFill>
                      <a:schemeClr val="accent1">
                        <a:alpha val="40000"/>
                      </a:schemeClr>
                    </a:solidFill>
                  </a:tcPr>
                </a:tc>
              </a:tr>
              <a:tr h="182509">
                <a:tc>
                  <a:txBody>
                    <a:bodyPr/>
                    <a:lstStyle/>
                    <a:p>
                      <a:r>
                        <a:rPr lang="en-US" sz="1400" dirty="0" smtClean="0"/>
                        <a:t>MEF 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OAM Performance Monitoring YANG</a:t>
                      </a:r>
                      <a:r>
                        <a:rPr lang="en-US" sz="1400" baseline="0" dirty="0" smtClean="0"/>
                        <a:t> Modules Technical Specifications</a:t>
                      </a:r>
                      <a:endParaRPr lang="en-US" sz="1400" b="0" dirty="0" smtClean="0">
                        <a:solidFill>
                          <a:schemeClr val="bg1"/>
                        </a:solidFill>
                        <a:latin typeface="Verdana" pitchFamily="34" charset="0"/>
                        <a:ea typeface="Verdana" pitchFamily="34" charset="0"/>
                        <a:cs typeface="Verdana" pitchFamily="34" charset="0"/>
                      </a:endParaRPr>
                    </a:p>
                  </a:txBody>
                  <a:tcPr/>
                </a:tc>
              </a:tr>
              <a:tr h="182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MEF 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UNI</a:t>
                      </a:r>
                      <a:r>
                        <a:rPr lang="en-US" sz="1400" b="0" baseline="0" dirty="0" smtClean="0"/>
                        <a:t> and EVC Definition of Managed Objects</a:t>
                      </a:r>
                      <a:r>
                        <a:rPr lang="en-US" sz="1400" b="0" dirty="0" smtClean="0"/>
                        <a:t> </a:t>
                      </a:r>
                      <a:endParaRPr lang="en-US" sz="1400" b="0" dirty="0" smtClean="0">
                        <a:solidFill>
                          <a:schemeClr val="bg1"/>
                        </a:solidFill>
                        <a:latin typeface="Verdana" pitchFamily="34" charset="0"/>
                        <a:ea typeface="Verdana" pitchFamily="34" charset="0"/>
                        <a:cs typeface="Verdana" pitchFamily="34" charset="0"/>
                      </a:endParaRPr>
                    </a:p>
                  </a:txBody>
                  <a:tcPr/>
                </a:tc>
              </a:tr>
              <a:tr h="182509">
                <a:tc>
                  <a:txBody>
                    <a:bodyPr/>
                    <a:lstStyle/>
                    <a:p>
                      <a:r>
                        <a:rPr lang="en-US" sz="1400" dirty="0" smtClean="0"/>
                        <a:t>MEF </a:t>
                      </a:r>
                      <a:r>
                        <a:rPr lang="en-US" sz="1400" dirty="0" smtClean="0"/>
                        <a:t>41</a:t>
                      </a:r>
                      <a:endParaRPr lang="en-US" sz="1400" dirty="0" smtClean="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Generic Token Bucket</a:t>
                      </a:r>
                      <a:r>
                        <a:rPr lang="en-US" sz="1400" b="0" baseline="0" dirty="0" smtClean="0"/>
                        <a:t> Algorithm</a:t>
                      </a:r>
                      <a:endParaRPr lang="en-US" sz="1400" b="0" dirty="0" smtClean="0">
                        <a:solidFill>
                          <a:schemeClr val="bg1"/>
                        </a:solidFill>
                        <a:latin typeface="Verdana" pitchFamily="34" charset="0"/>
                        <a:ea typeface="Verdana" pitchFamily="34" charset="0"/>
                        <a:cs typeface="Verdana" pitchFamily="34" charset="0"/>
                      </a:endParaRPr>
                    </a:p>
                  </a:txBody>
                  <a:tcPr>
                    <a:noFill/>
                  </a:tcPr>
                </a:tc>
              </a:tr>
            </a:tbl>
          </a:graphicData>
        </a:graphic>
      </p:graphicFrame>
      <p:sp>
        <p:nvSpPr>
          <p:cNvPr id="4" name="TextBox 3"/>
          <p:cNvSpPr txBox="1"/>
          <p:nvPr/>
        </p:nvSpPr>
        <p:spPr>
          <a:xfrm>
            <a:off x="0" y="5971401"/>
            <a:ext cx="9143999" cy="430887"/>
          </a:xfrm>
          <a:prstGeom prst="rect">
            <a:avLst/>
          </a:prstGeom>
          <a:noFill/>
        </p:spPr>
        <p:txBody>
          <a:bodyPr wrap="square" rtlCol="0">
            <a:spAutoFit/>
          </a:bodyPr>
          <a:lstStyle/>
          <a:p>
            <a:pPr algn="ctr"/>
            <a:r>
              <a:rPr lang="en-US" sz="1100" dirty="0" smtClean="0">
                <a:solidFill>
                  <a:schemeClr val="bg1"/>
                </a:solidFill>
              </a:rPr>
              <a:t>*Current at time of publication. See MEF web site for official current list, minor updates (such as MEF 31.0.1 amendment to this document) </a:t>
            </a:r>
            <a:br>
              <a:rPr lang="en-US" sz="1100" dirty="0" smtClean="0">
                <a:solidFill>
                  <a:schemeClr val="bg1"/>
                </a:solidFill>
              </a:rPr>
            </a:br>
            <a:r>
              <a:rPr lang="en-US" sz="1100" dirty="0" smtClean="0">
                <a:solidFill>
                  <a:schemeClr val="bg1"/>
                </a:solidFill>
              </a:rPr>
              <a:t>and superseded work (such as MEF 1 and MEF 5) </a:t>
            </a:r>
            <a:endParaRPr lang="en-US" sz="1100" dirty="0">
              <a:solidFill>
                <a:schemeClr val="bg1"/>
              </a:solidFill>
            </a:endParaRPr>
          </a:p>
        </p:txBody>
      </p:sp>
    </p:spTree>
    <p:extLst>
      <p:ext uri="{BB962C8B-B14F-4D97-AF65-F5344CB8AC3E}">
        <p14:creationId xmlns:p14="http://schemas.microsoft.com/office/powerpoint/2010/main" val="24584422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marL="346075" indent="-344488" eaLnBrk="1" hangingPunct="1"/>
            <a:r>
              <a:rPr lang="en-US" altLang="en-US" smtClean="0"/>
              <a:t>	This Presentation</a:t>
            </a:r>
          </a:p>
        </p:txBody>
      </p:sp>
      <p:sp>
        <p:nvSpPr>
          <p:cNvPr id="11267" name="Rectangle 3"/>
          <p:cNvSpPr>
            <a:spLocks noGrp="1" noChangeArrowheads="1"/>
          </p:cNvSpPr>
          <p:nvPr>
            <p:ph idx="4294967295"/>
          </p:nvPr>
        </p:nvSpPr>
        <p:spPr>
          <a:xfrm>
            <a:off x="549565" y="1076255"/>
            <a:ext cx="8374062" cy="4876800"/>
          </a:xfrm>
        </p:spPr>
        <p:txBody>
          <a:bodyPr/>
          <a:lstStyle/>
          <a:p>
            <a:pPr eaLnBrk="1" hangingPunct="1">
              <a:defRPr/>
            </a:pPr>
            <a:r>
              <a:rPr lang="en-US" sz="2400" dirty="0" smtClean="0">
                <a:solidFill>
                  <a:schemeClr val="tx1"/>
                </a:solidFill>
              </a:rPr>
              <a:t>Purpose: </a:t>
            </a:r>
          </a:p>
          <a:p>
            <a:pPr lvl="1" eaLnBrk="1" hangingPunct="1">
              <a:defRPr/>
            </a:pPr>
            <a:r>
              <a:rPr lang="en-US" sz="1800" dirty="0" smtClean="0">
                <a:solidFill>
                  <a:schemeClr val="tx1"/>
                </a:solidFill>
              </a:rPr>
              <a:t>Introduction to MEF 6.1, MEF 6.1.1, MEF </a:t>
            </a:r>
            <a:r>
              <a:rPr lang="en-US" sz="1800" dirty="0" smtClean="0">
                <a:solidFill>
                  <a:schemeClr val="tx1"/>
                </a:solidFill>
              </a:rPr>
              <a:t>10.3</a:t>
            </a:r>
          </a:p>
          <a:p>
            <a:pPr lvl="1" eaLnBrk="1" hangingPunct="1">
              <a:defRPr/>
            </a:pPr>
            <a:r>
              <a:rPr lang="en-US" sz="1800" dirty="0" smtClean="0">
                <a:solidFill>
                  <a:schemeClr val="tx1"/>
                </a:solidFill>
              </a:rPr>
              <a:t>Highlight the differences between MEF 10.3 and it’s predecessor MEF 10.2, etc.</a:t>
            </a:r>
          </a:p>
          <a:p>
            <a:pPr lvl="1" eaLnBrk="1" hangingPunct="1">
              <a:defRPr/>
            </a:pPr>
            <a:r>
              <a:rPr lang="en-US" sz="1800" dirty="0" smtClean="0">
                <a:solidFill>
                  <a:schemeClr val="tx1"/>
                </a:solidFill>
              </a:rPr>
              <a:t>Highlights </a:t>
            </a:r>
            <a:r>
              <a:rPr lang="en-US" sz="1800" dirty="0" smtClean="0">
                <a:solidFill>
                  <a:schemeClr val="tx1"/>
                </a:solidFill>
              </a:rPr>
              <a:t>of MEF 6.1 Services and Service Attributes.</a:t>
            </a:r>
          </a:p>
          <a:p>
            <a:pPr lvl="1" eaLnBrk="1" hangingPunct="1">
              <a:defRPr/>
            </a:pPr>
            <a:r>
              <a:rPr lang="en-US" sz="1800" dirty="0" smtClean="0">
                <a:solidFill>
                  <a:schemeClr val="tx1"/>
                </a:solidFill>
              </a:rPr>
              <a:t>This presentation does not cover examples of all Services and </a:t>
            </a:r>
            <a:r>
              <a:rPr lang="en-US" sz="1800" dirty="0">
                <a:solidFill>
                  <a:schemeClr val="tx1"/>
                </a:solidFill>
              </a:rPr>
              <a:t>S</a:t>
            </a:r>
            <a:r>
              <a:rPr lang="en-US" sz="1800" dirty="0" smtClean="0">
                <a:solidFill>
                  <a:schemeClr val="tx1"/>
                </a:solidFill>
              </a:rPr>
              <a:t>ervice </a:t>
            </a:r>
            <a:r>
              <a:rPr lang="en-US" sz="1800" dirty="0">
                <a:solidFill>
                  <a:schemeClr val="tx1"/>
                </a:solidFill>
              </a:rPr>
              <a:t>A</a:t>
            </a:r>
            <a:r>
              <a:rPr lang="en-US" sz="1800" dirty="0" smtClean="0">
                <a:solidFill>
                  <a:schemeClr val="tx1"/>
                </a:solidFill>
              </a:rPr>
              <a:t>ttributes</a:t>
            </a:r>
          </a:p>
          <a:p>
            <a:pPr eaLnBrk="1" hangingPunct="1">
              <a:defRPr/>
            </a:pPr>
            <a:r>
              <a:rPr lang="en-US" sz="2400" dirty="0" smtClean="0">
                <a:solidFill>
                  <a:schemeClr val="tx1"/>
                </a:solidFill>
              </a:rPr>
              <a:t>Audience</a:t>
            </a:r>
          </a:p>
          <a:p>
            <a:pPr lvl="1" eaLnBrk="1" hangingPunct="1">
              <a:defRPr/>
            </a:pPr>
            <a:r>
              <a:rPr lang="en-US" sz="1800" dirty="0" smtClean="0">
                <a:solidFill>
                  <a:schemeClr val="tx1"/>
                </a:solidFill>
              </a:rPr>
              <a:t>Most importantly, Subscribers of Ethernet Services</a:t>
            </a:r>
          </a:p>
          <a:p>
            <a:pPr lvl="1" eaLnBrk="1" hangingPunct="1">
              <a:defRPr/>
            </a:pPr>
            <a:r>
              <a:rPr lang="en-US" sz="1800" dirty="0" smtClean="0">
                <a:solidFill>
                  <a:schemeClr val="tx1"/>
                </a:solidFill>
              </a:rPr>
              <a:t>Equipment Manufacturers supporting MEF 6.1  Services using Service Attributes defined in MEF </a:t>
            </a:r>
            <a:r>
              <a:rPr lang="en-US" sz="1800" dirty="0" smtClean="0">
                <a:solidFill>
                  <a:schemeClr val="tx1"/>
                </a:solidFill>
              </a:rPr>
              <a:t>10.3 Service </a:t>
            </a:r>
            <a:r>
              <a:rPr lang="en-US" sz="1800" dirty="0" smtClean="0">
                <a:solidFill>
                  <a:schemeClr val="tx1"/>
                </a:solidFill>
              </a:rPr>
              <a:t>Providers supporting MEF 6.1 Services</a:t>
            </a:r>
          </a:p>
          <a:p>
            <a:pPr eaLnBrk="1" hangingPunct="1">
              <a:spcBef>
                <a:spcPct val="0"/>
              </a:spcBef>
              <a:defRPr/>
            </a:pPr>
            <a:r>
              <a:rPr lang="en-US" sz="2400" dirty="0" smtClean="0">
                <a:solidFill>
                  <a:schemeClr val="tx1"/>
                </a:solidFill>
              </a:rPr>
              <a:t>Other Documents</a:t>
            </a:r>
            <a:endParaRPr lang="en-US" sz="2000" dirty="0" smtClean="0">
              <a:solidFill>
                <a:schemeClr val="tx1"/>
              </a:solidFill>
            </a:endParaRPr>
          </a:p>
          <a:p>
            <a:pPr lvl="1" eaLnBrk="1" hangingPunct="1">
              <a:defRPr/>
            </a:pPr>
            <a:r>
              <a:rPr lang="en-US" sz="1800" dirty="0" smtClean="0">
                <a:solidFill>
                  <a:schemeClr val="tx1"/>
                </a:solidFill>
              </a:rPr>
              <a:t>Presentations of the other specifications and an overview of all specifications is available on the MEF web site</a:t>
            </a:r>
          </a:p>
          <a:p>
            <a:pPr lvl="1" eaLnBrk="1" hangingPunct="1">
              <a:defRPr/>
            </a:pPr>
            <a:r>
              <a:rPr lang="en-US" sz="1800" dirty="0" smtClean="0">
                <a:solidFill>
                  <a:schemeClr val="tx1"/>
                </a:solidFill>
              </a:rPr>
              <a:t>Other materials such as white papers and case studies are also available </a:t>
            </a:r>
          </a:p>
        </p:txBody>
      </p:sp>
    </p:spTree>
    <p:extLst>
      <p:ext uri="{BB962C8B-B14F-4D97-AF65-F5344CB8AC3E}">
        <p14:creationId xmlns:p14="http://schemas.microsoft.com/office/powerpoint/2010/main" val="9217969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Changes from Services Attributes Phase 2</a:t>
            </a:r>
            <a:endParaRPr lang="en-US" dirty="0"/>
          </a:p>
        </p:txBody>
      </p:sp>
      <p:sp>
        <p:nvSpPr>
          <p:cNvPr id="5" name="Content Placeholder 4"/>
          <p:cNvSpPr>
            <a:spLocks noGrp="1"/>
          </p:cNvSpPr>
          <p:nvPr>
            <p:ph idx="1"/>
          </p:nvPr>
        </p:nvSpPr>
        <p:spPr>
          <a:xfrm>
            <a:off x="321880" y="772675"/>
            <a:ext cx="8449100" cy="5309015"/>
          </a:xfrm>
        </p:spPr>
        <p:txBody>
          <a:bodyPr>
            <a:noAutofit/>
          </a:bodyPr>
          <a:lstStyle/>
          <a:p>
            <a:pPr marL="0" lvl="0" indent="0">
              <a:buNone/>
            </a:pPr>
            <a:r>
              <a:rPr lang="en-US" sz="1400" b="1" dirty="0"/>
              <a:t>Changes from 10.2, 10.2.1 </a:t>
            </a:r>
          </a:p>
          <a:p>
            <a:pPr marL="117475" lvl="0" indent="-117475"/>
            <a:r>
              <a:rPr lang="en-US" sz="1400" dirty="0"/>
              <a:t>The terms "Class of Service Instance" and "Class of Service Frame Set" have been removed and replaced by "Class of Service Name,"</a:t>
            </a:r>
          </a:p>
          <a:p>
            <a:pPr marL="117475" lvl="0" indent="-117475"/>
            <a:r>
              <a:rPr lang="en-US" sz="1400" dirty="0" smtClean="0"/>
              <a:t>The </a:t>
            </a:r>
            <a:r>
              <a:rPr lang="en-US" sz="1400" dirty="0"/>
              <a:t>terminology of UNI Root type and UNI Leaf type are changed to UNI Root Role and UNI Leaf Role,</a:t>
            </a:r>
          </a:p>
          <a:p>
            <a:pPr marL="117475" lvl="0" indent="-117475"/>
            <a:r>
              <a:rPr lang="en-US" sz="1400" dirty="0"/>
              <a:t>When CE-VLAN ID Preservation is Enabled for an EVC, Ingress VLAN Tagged Data Service Frames whose CE-VLAN ID equals the CE-VLAN ID used for Untagged and Priority Tagged Service Frames are now exempted from having their CE-VLAN ID Preserved (Section 8.6.1),</a:t>
            </a:r>
          </a:p>
          <a:p>
            <a:pPr marL="117475" lvl="0" indent="-117475"/>
            <a:r>
              <a:rPr lang="en-US" sz="1400" dirty="0"/>
              <a:t>The Service Frame Delivery Service Attributes are revised to align them with the requirements of the Rooted-Multipoint EVC (Section 8.5),</a:t>
            </a:r>
          </a:p>
          <a:p>
            <a:pPr marL="117475" lvl="0" indent="-117475"/>
            <a:r>
              <a:rPr lang="en-US" sz="1400" dirty="0"/>
              <a:t>Details for the EVC Layer 2 Control Processing Service Attribute are replaced with a reference to MEF 6.1.1 [13] (Section 8.7),</a:t>
            </a:r>
          </a:p>
          <a:p>
            <a:pPr marL="117475" lvl="0" indent="-117475"/>
            <a:r>
              <a:rPr lang="en-US" sz="1400" dirty="0"/>
              <a:t>The definition of Qualified Service Frames is revised to improve clarity and logical consistency (Section 8.8),</a:t>
            </a:r>
          </a:p>
          <a:p>
            <a:pPr marL="117475" lvl="0" indent="-117475"/>
            <a:r>
              <a:rPr lang="en-US" sz="1400" dirty="0"/>
              <a:t>EVC Maximum Service Frame Size Service Attribute replaces the EVC Maximum Transmission Unit Size and makes the maximum size of the Service Frame format dependent (Section 8.9),</a:t>
            </a:r>
          </a:p>
          <a:p>
            <a:pPr marL="117475" lvl="0" indent="-117475"/>
            <a:r>
              <a:rPr lang="en-US" sz="1400" dirty="0"/>
              <a:t>Requirements limiting the length of identifiers are changed to 45 characters and requirements are added that such identifiers be RFC 2579 [10] </a:t>
            </a:r>
            <a:r>
              <a:rPr lang="en-US" sz="1400" dirty="0" err="1"/>
              <a:t>DisplayStrings</a:t>
            </a:r>
            <a:r>
              <a:rPr lang="en-US" sz="1400" dirty="0"/>
              <a:t>,</a:t>
            </a:r>
          </a:p>
          <a:p>
            <a:pPr marL="117475" lvl="0" indent="-117475"/>
            <a:r>
              <a:rPr lang="en-US" sz="1400" dirty="0"/>
              <a:t>UNI Maximum Service Frame Size Service Attribute replaces the UNI Maximum Transmission Unit Size and makes the maximum size of the Service Frame format dependent (Section 9.7),</a:t>
            </a:r>
          </a:p>
          <a:p>
            <a:pPr marL="117475" lvl="0" indent="-117475"/>
            <a:r>
              <a:rPr lang="en-US" sz="1400" dirty="0"/>
              <a:t>Details for the UNI Layer 2 Control Processing Service Attribute are replaced with a reference to MEF 6.1.1 [13] (Section 9.19),</a:t>
            </a:r>
          </a:p>
          <a:p>
            <a:pPr marL="117475" lvl="0" indent="-117475"/>
            <a:r>
              <a:rPr lang="en-US" sz="1400" dirty="0"/>
              <a:t>The description of the Class of Service Identifier is revised to improve clarity and align with MEF 23.1 </a:t>
            </a:r>
            <a:endParaRPr lang="en-US" sz="1400" dirty="0" smtClean="0"/>
          </a:p>
          <a:p>
            <a:pPr marL="117475" lvl="0" indent="-117475"/>
            <a:r>
              <a:rPr lang="en-US" sz="1400" dirty="0" smtClean="0"/>
              <a:t>The </a:t>
            </a:r>
            <a:r>
              <a:rPr lang="en-US" sz="1400" dirty="0"/>
              <a:t>concept of Egress Equivalence Class is introduced for specifying Egress Bandwidth Profiles </a:t>
            </a:r>
            <a:endParaRPr lang="en-US" sz="1400" dirty="0" smtClean="0"/>
          </a:p>
          <a:p>
            <a:pPr marL="117475" lvl="0" indent="-117475"/>
            <a:r>
              <a:rPr lang="en-US" sz="1400" dirty="0" smtClean="0"/>
              <a:t>"Metro </a:t>
            </a:r>
            <a:r>
              <a:rPr lang="en-US" sz="1400" dirty="0"/>
              <a:t>Ethernet Network" (MEN) is replaced by "Carrier Ethernet Network" (CEN). These two terms are equivalent and thus this change is editorial not technical.</a:t>
            </a:r>
            <a:endParaRPr lang="en-US" sz="1400" dirty="0"/>
          </a:p>
        </p:txBody>
      </p:sp>
    </p:spTree>
    <p:extLst>
      <p:ext uri="{BB962C8B-B14F-4D97-AF65-F5344CB8AC3E}">
        <p14:creationId xmlns:p14="http://schemas.microsoft.com/office/powerpoint/2010/main" val="1248737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19182</TotalTime>
  <Words>6986</Words>
  <Application>Microsoft Office PowerPoint</Application>
  <PresentationFormat>On-screen Show (4:3)</PresentationFormat>
  <Paragraphs>931</Paragraphs>
  <Slides>63</Slides>
  <Notes>58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Introducing the  Specifications of the MEF</vt:lpstr>
      <vt:lpstr>MEF Reference Presentations</vt:lpstr>
      <vt:lpstr> Outline</vt:lpstr>
      <vt:lpstr> Topics</vt:lpstr>
      <vt:lpstr> Approved MEF Specifications*</vt:lpstr>
      <vt:lpstr> Approved MEF Specifications</vt:lpstr>
      <vt:lpstr> Approved MEF Specifications</vt:lpstr>
      <vt:lpstr> This Presentation</vt:lpstr>
      <vt:lpstr>Changes from Services Attributes Phase 2</vt:lpstr>
      <vt:lpstr>Changes from Services Attributes Phase 2</vt:lpstr>
      <vt:lpstr> Key Carrier Ethernet Definitions and Concepts</vt:lpstr>
      <vt:lpstr> MEF Specification Overview</vt:lpstr>
      <vt:lpstr>Terminology, Concepts &amp; Relationship to other standards</vt:lpstr>
      <vt:lpstr> Terminology &amp; Concepts</vt:lpstr>
      <vt:lpstr>Carrier Ethernet Reference Diagram</vt:lpstr>
      <vt:lpstr> MEF Carrier Ethernet Terminology</vt:lpstr>
      <vt:lpstr>Attributes</vt:lpstr>
      <vt:lpstr> Three Types of EVC’s</vt:lpstr>
      <vt:lpstr>MEF 6.1 Ethernet Services Definitions Phase 2</vt:lpstr>
      <vt:lpstr>Services Using E-Line Service Type</vt:lpstr>
      <vt:lpstr>Services Using E-Line Service Type</vt:lpstr>
      <vt:lpstr> Services Using E-LAN Service Type</vt:lpstr>
      <vt:lpstr> Services Using E-Tree Service Type</vt:lpstr>
      <vt:lpstr> Carrier Ethernet Architecture </vt:lpstr>
      <vt:lpstr> Delivery of Service Frames</vt:lpstr>
      <vt:lpstr> Options for Layer 2 Control Protocols</vt:lpstr>
      <vt:lpstr> CE-VLAN ID Preservation (1)</vt:lpstr>
      <vt:lpstr> CE-VLAN ID Preservation (2)</vt:lpstr>
      <vt:lpstr> All to One Bundling (Map)</vt:lpstr>
      <vt:lpstr> Using All to One Bundling</vt:lpstr>
      <vt:lpstr> One to One Map</vt:lpstr>
      <vt:lpstr> CE-VLAN ID Translation</vt:lpstr>
      <vt:lpstr> Identifying an EVC at a UNI</vt:lpstr>
      <vt:lpstr> Using One to One Map w/ Translation – 1</vt:lpstr>
      <vt:lpstr> Using One to One Map – 2</vt:lpstr>
      <vt:lpstr> Industry Service Requirements</vt:lpstr>
      <vt:lpstr> The Best Of All Worlds</vt:lpstr>
      <vt:lpstr> How to Classify the Traffic</vt:lpstr>
      <vt:lpstr> Coloring Classified Traffic</vt:lpstr>
      <vt:lpstr> Bandwidth Profile Parameters</vt:lpstr>
      <vt:lpstr>Bandwidth Profile Defined by Token Bucket Algorithm (2 rates, 3 colors)</vt:lpstr>
      <vt:lpstr> CBS vs. EBS</vt:lpstr>
      <vt:lpstr> CIR vs. EIR Service Example</vt:lpstr>
      <vt:lpstr> Application of Bandwidth Profiles</vt:lpstr>
      <vt:lpstr>PowerPoint Presentation</vt:lpstr>
      <vt:lpstr> Two Ways to Identify CoS Instance</vt:lpstr>
      <vt:lpstr> EVC Related Performance Service Attributes</vt:lpstr>
      <vt:lpstr> Frame Delay and Delay Variation</vt:lpstr>
      <vt:lpstr> Frame Delay Performance</vt:lpstr>
      <vt:lpstr> Frame Delay Performance</vt:lpstr>
      <vt:lpstr> Inter-Frame Delay Variation Performance (Example)</vt:lpstr>
      <vt:lpstr> Frame Loss Ratio (FLR)</vt:lpstr>
      <vt:lpstr> Frame Loss Ratio Performance</vt:lpstr>
      <vt:lpstr> Availability &amp; Resilience Performance</vt:lpstr>
      <vt:lpstr> Availability Parameters</vt:lpstr>
      <vt:lpstr> UNI-oriented Availability Example</vt:lpstr>
      <vt:lpstr> EVC-oriented Availability Example</vt:lpstr>
      <vt:lpstr> High Loss Interval/Consecutive High Loss Interval</vt:lpstr>
      <vt:lpstr>Summary</vt:lpstr>
      <vt:lpstr>Summary</vt:lpstr>
      <vt:lpstr>Final Word</vt:lpstr>
      <vt:lpstr>Accelerating Worldwide Adoption of  Carrier-class Ethernet Networks and Services</vt:lpstr>
      <vt:lpstr>Accelerating Worldwide Adoption of  Carrier-class Ethernet Networks and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mark.fishburn</dc:creator>
  <cp:lastModifiedBy>mark</cp:lastModifiedBy>
  <cp:revision>548</cp:revision>
  <dcterms:created xsi:type="dcterms:W3CDTF">2012-02-21T02:53:11Z</dcterms:created>
  <dcterms:modified xsi:type="dcterms:W3CDTF">2013-11-30T19:37:47Z</dcterms:modified>
</cp:coreProperties>
</file>